
<file path=[Content_Types].xml><?xml version="1.0" encoding="utf-8"?>
<Types xmlns="http://schemas.openxmlformats.org/package/2006/content-types">
  <Default Extension="xml" ContentType="application/xml"/>
  <Default Extension="rels" ContentType="application/vnd.openxmlformats-package.relationships+xml"/>
  <Default Extension="svg" ContentType="image/svg+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notesSlides/notesSlide326.xml" ContentType="application/vnd.openxmlformats-officedocument.presentationml.notesSlide+xml"/>
  <Override PartName="/ppt/notesSlides/notesSlide327.xml" ContentType="application/vnd.openxmlformats-officedocument.presentationml.notesSlide+xml"/>
  <Override PartName="/ppt/notesSlides/notesSlide328.xml" ContentType="application/vnd.openxmlformats-officedocument.presentationml.notesSlide+xml"/>
  <Override PartName="/ppt/notesSlides/notesSlide329.xml" ContentType="application/vnd.openxmlformats-officedocument.presentationml.notesSlide+xml"/>
  <Override PartName="/ppt/notesSlides/notesSlide330.xml" ContentType="application/vnd.openxmlformats-officedocument.presentationml.notesSlide+xml"/>
  <Override PartName="/ppt/notesSlides/notesSlide331.xml" ContentType="application/vnd.openxmlformats-officedocument.presentationml.notesSlide+xml"/>
  <Override PartName="/ppt/notesSlides/notesSlide332.xml" ContentType="application/vnd.openxmlformats-officedocument.presentationml.notesSlide+xml"/>
  <Override PartName="/ppt/notesSlides/notesSlide333.xml" ContentType="application/vnd.openxmlformats-officedocument.presentationml.notesSlide+xml"/>
  <Override PartName="/ppt/notesSlides/notesSlide334.xml" ContentType="application/vnd.openxmlformats-officedocument.presentationml.notesSlide+xml"/>
  <Override PartName="/ppt/notesSlides/notesSlide335.xml" ContentType="application/vnd.openxmlformats-officedocument.presentationml.notesSlide+xml"/>
  <Override PartName="/ppt/notesSlides/notesSlide336.xml" ContentType="application/vnd.openxmlformats-officedocument.presentationml.notesSlide+xml"/>
  <Override PartName="/ppt/notesSlides/notesSlide337.xml" ContentType="application/vnd.openxmlformats-officedocument.presentationml.notesSlide+xml"/>
  <Override PartName="/ppt/notesSlides/notesSlide338.xml" ContentType="application/vnd.openxmlformats-officedocument.presentationml.notesSlide+xml"/>
  <Override PartName="/ppt/notesSlides/notesSlide339.xml" ContentType="application/vnd.openxmlformats-officedocument.presentationml.notesSlide+xml"/>
  <Override PartName="/ppt/notesSlides/notesSlide340.xml" ContentType="application/vnd.openxmlformats-officedocument.presentationml.notesSlide+xml"/>
  <Override PartName="/ppt/notesSlides/notesSlide341.xml" ContentType="application/vnd.openxmlformats-officedocument.presentationml.notesSlide+xml"/>
  <Override PartName="/ppt/notesSlides/notesSlide342.xml" ContentType="application/vnd.openxmlformats-officedocument.presentationml.notesSlide+xml"/>
  <Override PartName="/ppt/notesSlides/notesSlide343.xml" ContentType="application/vnd.openxmlformats-officedocument.presentationml.notesSlide+xml"/>
  <Override PartName="/ppt/notesSlides/notesSlide344.xml" ContentType="application/vnd.openxmlformats-officedocument.presentationml.notesSlide+xml"/>
  <Override PartName="/ppt/notesSlides/notesSlide345.xml" ContentType="application/vnd.openxmlformats-officedocument.presentationml.notesSlide+xml"/>
  <Override PartName="/ppt/notesSlides/notesSlide346.xml" ContentType="application/vnd.openxmlformats-officedocument.presentationml.notesSlide+xml"/>
  <Override PartName="/ppt/notesSlides/notesSlide347.xml" ContentType="application/vnd.openxmlformats-officedocument.presentationml.notesSlide+xml"/>
  <Override PartName="/ppt/notesSlides/notesSlide348.xml" ContentType="application/vnd.openxmlformats-officedocument.presentationml.notesSlide+xml"/>
  <Override PartName="/ppt/notesSlides/notesSlide349.xml" ContentType="application/vnd.openxmlformats-officedocument.presentationml.notesSlide+xml"/>
  <Override PartName="/ppt/notesSlides/notesSlide350.xml" ContentType="application/vnd.openxmlformats-officedocument.presentationml.notesSlide+xml"/>
  <Override PartName="/ppt/notesSlides/notesSlide351.xml" ContentType="application/vnd.openxmlformats-officedocument.presentationml.notesSlide+xml"/>
  <Override PartName="/ppt/notesSlides/notesSlide352.xml" ContentType="application/vnd.openxmlformats-officedocument.presentationml.notesSlide+xml"/>
  <Override PartName="/ppt/notesSlides/notesSlide353.xml" ContentType="application/vnd.openxmlformats-officedocument.presentationml.notesSlide+xml"/>
  <Override PartName="/ppt/notesSlides/notesSlide354.xml" ContentType="application/vnd.openxmlformats-officedocument.presentationml.notesSlide+xml"/>
  <Override PartName="/ppt/notesSlides/notesSlide355.xml" ContentType="application/vnd.openxmlformats-officedocument.presentationml.notesSlide+xml"/>
  <Override PartName="/ppt/notesSlides/notesSlide356.xml" ContentType="application/vnd.openxmlformats-officedocument.presentationml.notesSlide+xml"/>
  <Override PartName="/ppt/notesSlides/notesSlide357.xml" ContentType="application/vnd.openxmlformats-officedocument.presentationml.notesSlide+xml"/>
  <Override PartName="/ppt/notesSlides/notesSlide358.xml" ContentType="application/vnd.openxmlformats-officedocument.presentationml.notesSlide+xml"/>
  <Override PartName="/ppt/notesSlides/notesSlide359.xml" ContentType="application/vnd.openxmlformats-officedocument.presentationml.notesSlide+xml"/>
  <Override PartName="/ppt/notesSlides/notesSlide360.xml" ContentType="application/vnd.openxmlformats-officedocument.presentationml.notesSlide+xml"/>
  <Override PartName="/ppt/notesSlides/notesSlide361.xml" ContentType="application/vnd.openxmlformats-officedocument.presentationml.notesSlide+xml"/>
  <Override PartName="/ppt/notesSlides/notesSlide362.xml" ContentType="application/vnd.openxmlformats-officedocument.presentationml.notesSlide+xml"/>
  <Override PartName="/ppt/notesSlides/notesSlide363.xml" ContentType="application/vnd.openxmlformats-officedocument.presentationml.notesSlide+xml"/>
  <Override PartName="/ppt/notesSlides/notesSlide364.xml" ContentType="application/vnd.openxmlformats-officedocument.presentationml.notesSlide+xml"/>
  <Override PartName="/ppt/notesSlides/notesSlide365.xml" ContentType="application/vnd.openxmlformats-officedocument.presentationml.notesSlide+xml"/>
  <Override PartName="/ppt/notesSlides/notesSlide366.xml" ContentType="application/vnd.openxmlformats-officedocument.presentationml.notesSlide+xml"/>
  <Override PartName="/ppt/notesSlides/notesSlide367.xml" ContentType="application/vnd.openxmlformats-officedocument.presentationml.notesSlide+xml"/>
  <Override PartName="/ppt/notesSlides/notesSlide368.xml" ContentType="application/vnd.openxmlformats-officedocument.presentationml.notesSlide+xml"/>
  <Override PartName="/ppt/notesSlides/notesSlide369.xml" ContentType="application/vnd.openxmlformats-officedocument.presentationml.notesSlide+xml"/>
  <Override PartName="/ppt/notesSlides/notesSlide370.xml" ContentType="application/vnd.openxmlformats-officedocument.presentationml.notesSlide+xml"/>
  <Override PartName="/ppt/notesSlides/notesSlide371.xml" ContentType="application/vnd.openxmlformats-officedocument.presentationml.notesSlide+xml"/>
  <Override PartName="/ppt/notesSlides/notesSlide372.xml" ContentType="application/vnd.openxmlformats-officedocument.presentationml.notesSlide+xml"/>
  <Override PartName="/ppt/notesSlides/notesSlide373.xml" ContentType="application/vnd.openxmlformats-officedocument.presentationml.notesSlide+xml"/>
  <Override PartName="/ppt/notesSlides/notesSlide374.xml" ContentType="application/vnd.openxmlformats-officedocument.presentationml.notesSlide+xml"/>
  <Override PartName="/ppt/notesSlides/notesSlide375.xml" ContentType="application/vnd.openxmlformats-officedocument.presentationml.notesSlide+xml"/>
  <Override PartName="/ppt/notesSlides/notesSlide376.xml" ContentType="application/vnd.openxmlformats-officedocument.presentationml.notesSlide+xml"/>
  <Override PartName="/ppt/notesSlides/notesSlide377.xml" ContentType="application/vnd.openxmlformats-officedocument.presentationml.notesSlide+xml"/>
  <Override PartName="/ppt/notesSlides/notesSlide378.xml" ContentType="application/vnd.openxmlformats-officedocument.presentationml.notesSlide+xml"/>
  <Override PartName="/ppt/notesSlides/notesSlide379.xml" ContentType="application/vnd.openxmlformats-officedocument.presentationml.notesSlide+xml"/>
  <Override PartName="/ppt/notesSlides/notesSlide380.xml" ContentType="application/vnd.openxmlformats-officedocument.presentationml.notesSlide+xml"/>
  <Override PartName="/ppt/notesSlides/notesSlide381.xml" ContentType="application/vnd.openxmlformats-officedocument.presentationml.notesSlide+xml"/>
  <Override PartName="/ppt/notesSlides/notesSlide382.xml" ContentType="application/vnd.openxmlformats-officedocument.presentationml.notesSlide+xml"/>
  <Override PartName="/ppt/notesSlides/notesSlide38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49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510" r:id="rId256"/>
    <p:sldId id="511" r:id="rId257"/>
    <p:sldId id="512" r:id="rId258"/>
    <p:sldId id="513" r:id="rId259"/>
    <p:sldId id="514" r:id="rId260"/>
    <p:sldId id="515" r:id="rId261"/>
    <p:sldId id="516" r:id="rId262"/>
    <p:sldId id="517" r:id="rId263"/>
    <p:sldId id="518" r:id="rId264"/>
    <p:sldId id="519" r:id="rId265"/>
    <p:sldId id="520" r:id="rId266"/>
    <p:sldId id="521" r:id="rId267"/>
    <p:sldId id="522" r:id="rId268"/>
    <p:sldId id="523" r:id="rId269"/>
    <p:sldId id="524" r:id="rId270"/>
    <p:sldId id="525" r:id="rId271"/>
    <p:sldId id="526" r:id="rId272"/>
    <p:sldId id="527" r:id="rId273"/>
    <p:sldId id="528" r:id="rId274"/>
    <p:sldId id="529" r:id="rId275"/>
    <p:sldId id="530" r:id="rId276"/>
    <p:sldId id="531" r:id="rId277"/>
    <p:sldId id="532" r:id="rId278"/>
    <p:sldId id="533" r:id="rId279"/>
    <p:sldId id="534" r:id="rId280"/>
    <p:sldId id="535" r:id="rId281"/>
    <p:sldId id="536" r:id="rId282"/>
    <p:sldId id="537" r:id="rId283"/>
    <p:sldId id="538" r:id="rId284"/>
    <p:sldId id="539" r:id="rId285"/>
    <p:sldId id="540" r:id="rId286"/>
    <p:sldId id="541" r:id="rId287"/>
    <p:sldId id="542" r:id="rId288"/>
    <p:sldId id="543" r:id="rId289"/>
    <p:sldId id="544" r:id="rId290"/>
    <p:sldId id="545" r:id="rId291"/>
    <p:sldId id="546" r:id="rId292"/>
    <p:sldId id="547" r:id="rId293"/>
    <p:sldId id="548" r:id="rId294"/>
    <p:sldId id="549" r:id="rId295"/>
    <p:sldId id="550" r:id="rId296"/>
    <p:sldId id="551" r:id="rId297"/>
    <p:sldId id="552" r:id="rId298"/>
    <p:sldId id="553" r:id="rId299"/>
    <p:sldId id="554" r:id="rId300"/>
    <p:sldId id="555" r:id="rId301"/>
    <p:sldId id="556" r:id="rId302"/>
    <p:sldId id="557" r:id="rId303"/>
    <p:sldId id="558" r:id="rId304"/>
    <p:sldId id="559" r:id="rId305"/>
    <p:sldId id="560" r:id="rId306"/>
    <p:sldId id="561" r:id="rId307"/>
    <p:sldId id="562" r:id="rId308"/>
    <p:sldId id="563" r:id="rId309"/>
    <p:sldId id="564" r:id="rId310"/>
    <p:sldId id="565" r:id="rId311"/>
    <p:sldId id="566" r:id="rId312"/>
    <p:sldId id="567" r:id="rId313"/>
    <p:sldId id="568" r:id="rId314"/>
    <p:sldId id="569" r:id="rId315"/>
    <p:sldId id="570" r:id="rId316"/>
    <p:sldId id="571" r:id="rId317"/>
    <p:sldId id="572" r:id="rId318"/>
    <p:sldId id="573" r:id="rId319"/>
    <p:sldId id="574" r:id="rId320"/>
    <p:sldId id="575" r:id="rId321"/>
    <p:sldId id="576" r:id="rId322"/>
    <p:sldId id="577" r:id="rId323"/>
    <p:sldId id="578" r:id="rId324"/>
    <p:sldId id="579" r:id="rId325"/>
    <p:sldId id="580" r:id="rId326"/>
    <p:sldId id="581" r:id="rId327"/>
    <p:sldId id="582" r:id="rId328"/>
    <p:sldId id="583" r:id="rId329"/>
    <p:sldId id="584" r:id="rId330"/>
    <p:sldId id="585" r:id="rId331"/>
    <p:sldId id="586" r:id="rId332"/>
    <p:sldId id="587" r:id="rId333"/>
    <p:sldId id="588" r:id="rId334"/>
    <p:sldId id="589" r:id="rId335"/>
    <p:sldId id="590" r:id="rId336"/>
    <p:sldId id="591" r:id="rId337"/>
    <p:sldId id="592" r:id="rId338"/>
    <p:sldId id="593" r:id="rId339"/>
    <p:sldId id="594" r:id="rId340"/>
    <p:sldId id="595" r:id="rId341"/>
    <p:sldId id="596" r:id="rId342"/>
    <p:sldId id="597" r:id="rId343"/>
    <p:sldId id="598" r:id="rId344"/>
    <p:sldId id="599" r:id="rId345"/>
    <p:sldId id="600" r:id="rId346"/>
    <p:sldId id="601" r:id="rId347"/>
    <p:sldId id="602" r:id="rId348"/>
    <p:sldId id="603" r:id="rId349"/>
    <p:sldId id="604" r:id="rId350"/>
    <p:sldId id="605" r:id="rId351"/>
    <p:sldId id="606" r:id="rId352"/>
    <p:sldId id="607" r:id="rId353"/>
    <p:sldId id="608" r:id="rId354"/>
    <p:sldId id="609" r:id="rId355"/>
    <p:sldId id="610" r:id="rId356"/>
    <p:sldId id="611" r:id="rId357"/>
    <p:sldId id="612" r:id="rId358"/>
    <p:sldId id="613" r:id="rId359"/>
    <p:sldId id="614" r:id="rId360"/>
    <p:sldId id="615" r:id="rId361"/>
    <p:sldId id="616" r:id="rId362"/>
    <p:sldId id="617" r:id="rId363"/>
    <p:sldId id="618" r:id="rId364"/>
    <p:sldId id="619" r:id="rId365"/>
    <p:sldId id="620" r:id="rId366"/>
    <p:sldId id="621" r:id="rId367"/>
    <p:sldId id="622" r:id="rId368"/>
    <p:sldId id="623" r:id="rId369"/>
    <p:sldId id="624" r:id="rId370"/>
    <p:sldId id="625" r:id="rId371"/>
    <p:sldId id="626" r:id="rId372"/>
    <p:sldId id="627" r:id="rId373"/>
    <p:sldId id="628" r:id="rId374"/>
    <p:sldId id="629" r:id="rId375"/>
    <p:sldId id="630" r:id="rId376"/>
    <p:sldId id="631" r:id="rId377"/>
    <p:sldId id="632" r:id="rId378"/>
    <p:sldId id="633" r:id="rId379"/>
    <p:sldId id="634" r:id="rId380"/>
    <p:sldId id="635" r:id="rId381"/>
    <p:sldId id="636" r:id="rId382"/>
    <p:sldId id="637" r:id="rId383"/>
    <p:sldId id="638" r:id="rId384"/>
    <p:sldId id="639" r:id="rId385"/>
    <p:sldId id="640" r:id="rId386"/>
    <p:sldId id="641" r:id="rId387"/>
    <p:sldId id="642" r:id="rId388"/>
    <p:sldId id="643" r:id="rId389"/>
    <p:sldId id="644" r:id="rId390"/>
    <p:sldId id="645" r:id="rId391"/>
    <p:sldId id="646" r:id="rId392"/>
    <p:sldId id="647" r:id="rId393"/>
    <p:sldId id="648" r:id="rId394"/>
    <p:sldId id="649" r:id="rId395"/>
    <p:sldId id="650" r:id="rId396"/>
    <p:sldId id="651" r:id="rId397"/>
    <p:sldId id="652" r:id="rId398"/>
    <p:sldId id="653" r:id="rId399"/>
    <p:sldId id="654" r:id="rId400"/>
    <p:sldId id="655" r:id="rId401"/>
    <p:sldId id="656" r:id="rId402"/>
    <p:sldId id="657" r:id="rId403"/>
    <p:sldId id="658" r:id="rId404"/>
    <p:sldId id="659" r:id="rId405"/>
    <p:sldId id="660" r:id="rId406"/>
    <p:sldId id="661" r:id="rId407"/>
    <p:sldId id="662" r:id="rId408"/>
    <p:sldId id="663" r:id="rId409"/>
    <p:sldId id="664" r:id="rId410"/>
    <p:sldId id="665" r:id="rId411"/>
    <p:sldId id="666" r:id="rId412"/>
    <p:sldId id="667" r:id="rId413"/>
    <p:sldId id="668" r:id="rId414"/>
    <p:sldId id="669" r:id="rId415"/>
    <p:sldId id="670" r:id="rId416"/>
    <p:sldId id="671" r:id="rId417"/>
    <p:sldId id="672" r:id="rId418"/>
    <p:sldId id="673" r:id="rId419"/>
    <p:sldId id="674" r:id="rId420"/>
    <p:sldId id="675" r:id="rId421"/>
    <p:sldId id="676" r:id="rId422"/>
    <p:sldId id="677" r:id="rId423"/>
    <p:sldId id="678" r:id="rId424"/>
    <p:sldId id="679" r:id="rId425"/>
    <p:sldId id="680" r:id="rId426"/>
    <p:sldId id="681" r:id="rId427"/>
    <p:sldId id="682" r:id="rId428"/>
    <p:sldId id="683" r:id="rId429"/>
    <p:sldId id="684" r:id="rId430"/>
    <p:sldId id="685" r:id="rId431"/>
    <p:sldId id="686" r:id="rId432"/>
    <p:sldId id="687" r:id="rId433"/>
    <p:sldId id="688" r:id="rId434"/>
    <p:sldId id="689" r:id="rId435"/>
    <p:sldId id="690" r:id="rId436"/>
    <p:sldId id="691" r:id="rId437"/>
    <p:sldId id="692" r:id="rId438"/>
    <p:sldId id="693" r:id="rId439"/>
    <p:sldId id="694" r:id="rId440"/>
    <p:sldId id="695" r:id="rId441"/>
    <p:sldId id="696" r:id="rId442"/>
    <p:sldId id="697" r:id="rId443"/>
    <p:sldId id="698" r:id="rId444"/>
    <p:sldId id="699" r:id="rId445"/>
    <p:sldId id="700" r:id="rId446"/>
    <p:sldId id="701" r:id="rId447"/>
    <p:sldId id="702" r:id="rId448"/>
    <p:sldId id="703" r:id="rId449"/>
    <p:sldId id="704" r:id="rId450"/>
    <p:sldId id="705" r:id="rId451"/>
    <p:sldId id="706" r:id="rId452"/>
    <p:sldId id="707" r:id="rId453"/>
    <p:sldId id="708" r:id="rId454"/>
    <p:sldId id="709" r:id="rId455"/>
    <p:sldId id="710" r:id="rId456"/>
    <p:sldId id="711" r:id="rId457"/>
    <p:sldId id="712" r:id="rId458"/>
    <p:sldId id="713" r:id="rId459"/>
    <p:sldId id="714" r:id="rId460"/>
    <p:sldId id="715" r:id="rId461"/>
    <p:sldId id="716" r:id="rId462"/>
    <p:sldId id="717" r:id="rId463"/>
    <p:sldId id="718" r:id="rId464"/>
    <p:sldId id="719" r:id="rId465"/>
    <p:sldId id="720" r:id="rId466"/>
    <p:sldId id="721" r:id="rId467"/>
    <p:sldId id="722" r:id="rId468"/>
    <p:sldId id="723" r:id="rId469"/>
    <p:sldId id="724" r:id="rId470"/>
    <p:sldId id="725" r:id="rId471"/>
    <p:sldId id="726" r:id="rId472"/>
    <p:sldId id="727" r:id="rId473"/>
    <p:sldId id="728" r:id="rId474"/>
    <p:sldId id="729" r:id="rId475"/>
    <p:sldId id="730" r:id="rId476"/>
    <p:sldId id="731" r:id="rId477"/>
    <p:sldId id="732" r:id="rId478"/>
    <p:sldId id="733" r:id="rId479"/>
    <p:sldId id="734" r:id="rId480"/>
    <p:sldId id="735" r:id="rId481"/>
    <p:sldId id="736" r:id="rId482"/>
    <p:sldId id="737" r:id="rId483"/>
    <p:sldId id="738" r:id="rId484"/>
    <p:sldId id="739" r:id="rId485"/>
    <p:sldId id="740" r:id="rId486"/>
    <p:sldId id="741" r:id="rId487"/>
    <p:sldId id="742" r:id="rId488"/>
    <p:sldId id="743" r:id="rId489"/>
    <p:sldId id="744" r:id="rId490"/>
    <p:sldId id="745" r:id="rId491"/>
    <p:sldId id="746" r:id="rId49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slide" Target="slides/slide51.xml" /><Relationship Id="rId53" Type="http://schemas.openxmlformats.org/officeDocument/2006/relationships/slide" Target="slides/slide52.xml" /><Relationship Id="rId54" Type="http://schemas.openxmlformats.org/officeDocument/2006/relationships/slide" Target="slides/slide53.xml" /><Relationship Id="rId55" Type="http://schemas.openxmlformats.org/officeDocument/2006/relationships/slide" Target="slides/slide54.xml" /><Relationship Id="rId56" Type="http://schemas.openxmlformats.org/officeDocument/2006/relationships/slide" Target="slides/slide55.xml" /><Relationship Id="rId57" Type="http://schemas.openxmlformats.org/officeDocument/2006/relationships/slide" Target="slides/slide56.xml" /><Relationship Id="rId58" Type="http://schemas.openxmlformats.org/officeDocument/2006/relationships/slide" Target="slides/slide57.xml" /><Relationship Id="rId59" Type="http://schemas.openxmlformats.org/officeDocument/2006/relationships/slide" Target="slides/slide58.xml" /><Relationship Id="rId60" Type="http://schemas.openxmlformats.org/officeDocument/2006/relationships/slide" Target="slides/slide59.xml" /><Relationship Id="rId61" Type="http://schemas.openxmlformats.org/officeDocument/2006/relationships/slide" Target="slides/slide60.xml" /><Relationship Id="rId62" Type="http://schemas.openxmlformats.org/officeDocument/2006/relationships/slide" Target="slides/slide61.xml" /><Relationship Id="rId63" Type="http://schemas.openxmlformats.org/officeDocument/2006/relationships/slide" Target="slides/slide62.xml" /><Relationship Id="rId64" Type="http://schemas.openxmlformats.org/officeDocument/2006/relationships/slide" Target="slides/slide63.xml" /><Relationship Id="rId65" Type="http://schemas.openxmlformats.org/officeDocument/2006/relationships/slide" Target="slides/slide64.xml" /><Relationship Id="rId66" Type="http://schemas.openxmlformats.org/officeDocument/2006/relationships/slide" Target="slides/slide65.xml" /><Relationship Id="rId67" Type="http://schemas.openxmlformats.org/officeDocument/2006/relationships/slide" Target="slides/slide66.xml" /><Relationship Id="rId68" Type="http://schemas.openxmlformats.org/officeDocument/2006/relationships/slide" Target="slides/slide67.xml" /><Relationship Id="rId69" Type="http://schemas.openxmlformats.org/officeDocument/2006/relationships/slide" Target="slides/slide68.xml" /><Relationship Id="rId70" Type="http://schemas.openxmlformats.org/officeDocument/2006/relationships/slide" Target="slides/slide69.xml" /><Relationship Id="rId71" Type="http://schemas.openxmlformats.org/officeDocument/2006/relationships/slide" Target="slides/slide70.xml" /><Relationship Id="rId72" Type="http://schemas.openxmlformats.org/officeDocument/2006/relationships/slide" Target="slides/slide71.xml" /><Relationship Id="rId73" Type="http://schemas.openxmlformats.org/officeDocument/2006/relationships/slide" Target="slides/slide72.xml" /><Relationship Id="rId74" Type="http://schemas.openxmlformats.org/officeDocument/2006/relationships/slide" Target="slides/slide73.xml" /><Relationship Id="rId75" Type="http://schemas.openxmlformats.org/officeDocument/2006/relationships/slide" Target="slides/slide74.xml" /><Relationship Id="rId76" Type="http://schemas.openxmlformats.org/officeDocument/2006/relationships/slide" Target="slides/slide75.xml" /><Relationship Id="rId77" Type="http://schemas.openxmlformats.org/officeDocument/2006/relationships/slide" Target="slides/slide76.xml" /><Relationship Id="rId78" Type="http://schemas.openxmlformats.org/officeDocument/2006/relationships/slide" Target="slides/slide77.xml" /><Relationship Id="rId79" Type="http://schemas.openxmlformats.org/officeDocument/2006/relationships/slide" Target="slides/slide78.xml" /><Relationship Id="rId80" Type="http://schemas.openxmlformats.org/officeDocument/2006/relationships/slide" Target="slides/slide79.xml" /><Relationship Id="rId81" Type="http://schemas.openxmlformats.org/officeDocument/2006/relationships/slide" Target="slides/slide80.xml" /><Relationship Id="rId82" Type="http://schemas.openxmlformats.org/officeDocument/2006/relationships/slide" Target="slides/slide81.xml" /><Relationship Id="rId83" Type="http://schemas.openxmlformats.org/officeDocument/2006/relationships/slide" Target="slides/slide82.xml" /><Relationship Id="rId84" Type="http://schemas.openxmlformats.org/officeDocument/2006/relationships/slide" Target="slides/slide83.xml" /><Relationship Id="rId85" Type="http://schemas.openxmlformats.org/officeDocument/2006/relationships/slide" Target="slides/slide84.xml" /><Relationship Id="rId86" Type="http://schemas.openxmlformats.org/officeDocument/2006/relationships/slide" Target="slides/slide85.xml" /><Relationship Id="rId87" Type="http://schemas.openxmlformats.org/officeDocument/2006/relationships/slide" Target="slides/slide86.xml" /><Relationship Id="rId88" Type="http://schemas.openxmlformats.org/officeDocument/2006/relationships/slide" Target="slides/slide87.xml" /><Relationship Id="rId89" Type="http://schemas.openxmlformats.org/officeDocument/2006/relationships/slide" Target="slides/slide88.xml" /><Relationship Id="rId90" Type="http://schemas.openxmlformats.org/officeDocument/2006/relationships/slide" Target="slides/slide89.xml" /><Relationship Id="rId91" Type="http://schemas.openxmlformats.org/officeDocument/2006/relationships/slide" Target="slides/slide90.xml" /><Relationship Id="rId92" Type="http://schemas.openxmlformats.org/officeDocument/2006/relationships/slide" Target="slides/slide91.xml" /><Relationship Id="rId93" Type="http://schemas.openxmlformats.org/officeDocument/2006/relationships/slide" Target="slides/slide92.xml" /><Relationship Id="rId94" Type="http://schemas.openxmlformats.org/officeDocument/2006/relationships/slide" Target="slides/slide93.xml" /><Relationship Id="rId95" Type="http://schemas.openxmlformats.org/officeDocument/2006/relationships/slide" Target="slides/slide94.xml" /><Relationship Id="rId96" Type="http://schemas.openxmlformats.org/officeDocument/2006/relationships/slide" Target="slides/slide95.xml" /><Relationship Id="rId97" Type="http://schemas.openxmlformats.org/officeDocument/2006/relationships/slide" Target="slides/slide96.xml" /><Relationship Id="rId98" Type="http://schemas.openxmlformats.org/officeDocument/2006/relationships/slide" Target="slides/slide97.xml" /><Relationship Id="rId99" Type="http://schemas.openxmlformats.org/officeDocument/2006/relationships/slide" Target="slides/slide98.xml" /><Relationship Id="rId100" Type="http://schemas.openxmlformats.org/officeDocument/2006/relationships/slide" Target="slides/slide99.xml" /><Relationship Id="rId101" Type="http://schemas.openxmlformats.org/officeDocument/2006/relationships/slide" Target="slides/slide100.xml" /><Relationship Id="rId102" Type="http://schemas.openxmlformats.org/officeDocument/2006/relationships/slide" Target="slides/slide101.xml" /><Relationship Id="rId103" Type="http://schemas.openxmlformats.org/officeDocument/2006/relationships/slide" Target="slides/slide102.xml" /><Relationship Id="rId104" Type="http://schemas.openxmlformats.org/officeDocument/2006/relationships/slide" Target="slides/slide103.xml" /><Relationship Id="rId105" Type="http://schemas.openxmlformats.org/officeDocument/2006/relationships/slide" Target="slides/slide104.xml" /><Relationship Id="rId106" Type="http://schemas.openxmlformats.org/officeDocument/2006/relationships/slide" Target="slides/slide105.xml" /><Relationship Id="rId107" Type="http://schemas.openxmlformats.org/officeDocument/2006/relationships/slide" Target="slides/slide106.xml" /><Relationship Id="rId108" Type="http://schemas.openxmlformats.org/officeDocument/2006/relationships/slide" Target="slides/slide107.xml" /><Relationship Id="rId109" Type="http://schemas.openxmlformats.org/officeDocument/2006/relationships/slide" Target="slides/slide108.xml" /><Relationship Id="rId110" Type="http://schemas.openxmlformats.org/officeDocument/2006/relationships/slide" Target="slides/slide109.xml" /><Relationship Id="rId111" Type="http://schemas.openxmlformats.org/officeDocument/2006/relationships/slide" Target="slides/slide110.xml" /><Relationship Id="rId112" Type="http://schemas.openxmlformats.org/officeDocument/2006/relationships/slide" Target="slides/slide111.xml" /><Relationship Id="rId113" Type="http://schemas.openxmlformats.org/officeDocument/2006/relationships/slide" Target="slides/slide112.xml" /><Relationship Id="rId114" Type="http://schemas.openxmlformats.org/officeDocument/2006/relationships/slide" Target="slides/slide113.xml" /><Relationship Id="rId115" Type="http://schemas.openxmlformats.org/officeDocument/2006/relationships/slide" Target="slides/slide114.xml" /><Relationship Id="rId116" Type="http://schemas.openxmlformats.org/officeDocument/2006/relationships/slide" Target="slides/slide115.xml" /><Relationship Id="rId117" Type="http://schemas.openxmlformats.org/officeDocument/2006/relationships/slide" Target="slides/slide116.xml" /><Relationship Id="rId118" Type="http://schemas.openxmlformats.org/officeDocument/2006/relationships/slide" Target="slides/slide117.xml" /><Relationship Id="rId119" Type="http://schemas.openxmlformats.org/officeDocument/2006/relationships/slide" Target="slides/slide118.xml" /><Relationship Id="rId120" Type="http://schemas.openxmlformats.org/officeDocument/2006/relationships/slide" Target="slides/slide119.xml" /><Relationship Id="rId121" Type="http://schemas.openxmlformats.org/officeDocument/2006/relationships/slide" Target="slides/slide120.xml" /><Relationship Id="rId122" Type="http://schemas.openxmlformats.org/officeDocument/2006/relationships/slide" Target="slides/slide121.xml" /><Relationship Id="rId123" Type="http://schemas.openxmlformats.org/officeDocument/2006/relationships/slide" Target="slides/slide122.xml" /><Relationship Id="rId124" Type="http://schemas.openxmlformats.org/officeDocument/2006/relationships/slide" Target="slides/slide123.xml" /><Relationship Id="rId125" Type="http://schemas.openxmlformats.org/officeDocument/2006/relationships/slide" Target="slides/slide124.xml" /><Relationship Id="rId126" Type="http://schemas.openxmlformats.org/officeDocument/2006/relationships/slide" Target="slides/slide125.xml" /><Relationship Id="rId127" Type="http://schemas.openxmlformats.org/officeDocument/2006/relationships/slide" Target="slides/slide126.xml" /><Relationship Id="rId128" Type="http://schemas.openxmlformats.org/officeDocument/2006/relationships/slide" Target="slides/slide127.xml" /><Relationship Id="rId129" Type="http://schemas.openxmlformats.org/officeDocument/2006/relationships/slide" Target="slides/slide128.xml" /><Relationship Id="rId130" Type="http://schemas.openxmlformats.org/officeDocument/2006/relationships/slide" Target="slides/slide129.xml" /><Relationship Id="rId131" Type="http://schemas.openxmlformats.org/officeDocument/2006/relationships/slide" Target="slides/slide130.xml" /><Relationship Id="rId132" Type="http://schemas.openxmlformats.org/officeDocument/2006/relationships/slide" Target="slides/slide131.xml" /><Relationship Id="rId133" Type="http://schemas.openxmlformats.org/officeDocument/2006/relationships/slide" Target="slides/slide132.xml" /><Relationship Id="rId134" Type="http://schemas.openxmlformats.org/officeDocument/2006/relationships/slide" Target="slides/slide133.xml" /><Relationship Id="rId135" Type="http://schemas.openxmlformats.org/officeDocument/2006/relationships/slide" Target="slides/slide134.xml" /><Relationship Id="rId136" Type="http://schemas.openxmlformats.org/officeDocument/2006/relationships/slide" Target="slides/slide135.xml" /><Relationship Id="rId137" Type="http://schemas.openxmlformats.org/officeDocument/2006/relationships/slide" Target="slides/slide136.xml" /><Relationship Id="rId138" Type="http://schemas.openxmlformats.org/officeDocument/2006/relationships/slide" Target="slides/slide137.xml" /><Relationship Id="rId139" Type="http://schemas.openxmlformats.org/officeDocument/2006/relationships/slide" Target="slides/slide138.xml" /><Relationship Id="rId140" Type="http://schemas.openxmlformats.org/officeDocument/2006/relationships/slide" Target="slides/slide139.xml" /><Relationship Id="rId141" Type="http://schemas.openxmlformats.org/officeDocument/2006/relationships/slide" Target="slides/slide140.xml" /><Relationship Id="rId142" Type="http://schemas.openxmlformats.org/officeDocument/2006/relationships/slide" Target="slides/slide141.xml" /><Relationship Id="rId143" Type="http://schemas.openxmlformats.org/officeDocument/2006/relationships/slide" Target="slides/slide142.xml" /><Relationship Id="rId144" Type="http://schemas.openxmlformats.org/officeDocument/2006/relationships/slide" Target="slides/slide143.xml" /><Relationship Id="rId145" Type="http://schemas.openxmlformats.org/officeDocument/2006/relationships/slide" Target="slides/slide144.xml" /><Relationship Id="rId146" Type="http://schemas.openxmlformats.org/officeDocument/2006/relationships/slide" Target="slides/slide145.xml" /><Relationship Id="rId147" Type="http://schemas.openxmlformats.org/officeDocument/2006/relationships/slide" Target="slides/slide146.xml" /><Relationship Id="rId148" Type="http://schemas.openxmlformats.org/officeDocument/2006/relationships/slide" Target="slides/slide147.xml" /><Relationship Id="rId149" Type="http://schemas.openxmlformats.org/officeDocument/2006/relationships/slide" Target="slides/slide148.xml" /><Relationship Id="rId150" Type="http://schemas.openxmlformats.org/officeDocument/2006/relationships/slide" Target="slides/slide149.xml" /><Relationship Id="rId151" Type="http://schemas.openxmlformats.org/officeDocument/2006/relationships/slide" Target="slides/slide150.xml" /><Relationship Id="rId152" Type="http://schemas.openxmlformats.org/officeDocument/2006/relationships/slide" Target="slides/slide151.xml" /><Relationship Id="rId153" Type="http://schemas.openxmlformats.org/officeDocument/2006/relationships/slide" Target="slides/slide152.xml" /><Relationship Id="rId154" Type="http://schemas.openxmlformats.org/officeDocument/2006/relationships/slide" Target="slides/slide153.xml" /><Relationship Id="rId155" Type="http://schemas.openxmlformats.org/officeDocument/2006/relationships/slide" Target="slides/slide154.xml" /><Relationship Id="rId156" Type="http://schemas.openxmlformats.org/officeDocument/2006/relationships/slide" Target="slides/slide155.xml" /><Relationship Id="rId157" Type="http://schemas.openxmlformats.org/officeDocument/2006/relationships/slide" Target="slides/slide156.xml" /><Relationship Id="rId158" Type="http://schemas.openxmlformats.org/officeDocument/2006/relationships/slide" Target="slides/slide157.xml" /><Relationship Id="rId159" Type="http://schemas.openxmlformats.org/officeDocument/2006/relationships/slide" Target="slides/slide158.xml" /><Relationship Id="rId160" Type="http://schemas.openxmlformats.org/officeDocument/2006/relationships/slide" Target="slides/slide159.xml" /><Relationship Id="rId161" Type="http://schemas.openxmlformats.org/officeDocument/2006/relationships/slide" Target="slides/slide160.xml" /><Relationship Id="rId162" Type="http://schemas.openxmlformats.org/officeDocument/2006/relationships/slide" Target="slides/slide161.xml" /><Relationship Id="rId163" Type="http://schemas.openxmlformats.org/officeDocument/2006/relationships/slide" Target="slides/slide162.xml" /><Relationship Id="rId164" Type="http://schemas.openxmlformats.org/officeDocument/2006/relationships/slide" Target="slides/slide163.xml" /><Relationship Id="rId165" Type="http://schemas.openxmlformats.org/officeDocument/2006/relationships/slide" Target="slides/slide164.xml" /><Relationship Id="rId166" Type="http://schemas.openxmlformats.org/officeDocument/2006/relationships/slide" Target="slides/slide165.xml" /><Relationship Id="rId167" Type="http://schemas.openxmlformats.org/officeDocument/2006/relationships/slide" Target="slides/slide166.xml" /><Relationship Id="rId168" Type="http://schemas.openxmlformats.org/officeDocument/2006/relationships/slide" Target="slides/slide167.xml" /><Relationship Id="rId169" Type="http://schemas.openxmlformats.org/officeDocument/2006/relationships/slide" Target="slides/slide168.xml" /><Relationship Id="rId170" Type="http://schemas.openxmlformats.org/officeDocument/2006/relationships/slide" Target="slides/slide169.xml" /><Relationship Id="rId171" Type="http://schemas.openxmlformats.org/officeDocument/2006/relationships/slide" Target="slides/slide170.xml" /><Relationship Id="rId172" Type="http://schemas.openxmlformats.org/officeDocument/2006/relationships/slide" Target="slides/slide171.xml" /><Relationship Id="rId173" Type="http://schemas.openxmlformats.org/officeDocument/2006/relationships/slide" Target="slides/slide172.xml" /><Relationship Id="rId174" Type="http://schemas.openxmlformats.org/officeDocument/2006/relationships/slide" Target="slides/slide173.xml" /><Relationship Id="rId175" Type="http://schemas.openxmlformats.org/officeDocument/2006/relationships/slide" Target="slides/slide174.xml" /><Relationship Id="rId176" Type="http://schemas.openxmlformats.org/officeDocument/2006/relationships/slide" Target="slides/slide175.xml" /><Relationship Id="rId177" Type="http://schemas.openxmlformats.org/officeDocument/2006/relationships/slide" Target="slides/slide176.xml" /><Relationship Id="rId178" Type="http://schemas.openxmlformats.org/officeDocument/2006/relationships/slide" Target="slides/slide177.xml" /><Relationship Id="rId179" Type="http://schemas.openxmlformats.org/officeDocument/2006/relationships/slide" Target="slides/slide178.xml" /><Relationship Id="rId180" Type="http://schemas.openxmlformats.org/officeDocument/2006/relationships/slide" Target="slides/slide179.xml" /><Relationship Id="rId181" Type="http://schemas.openxmlformats.org/officeDocument/2006/relationships/slide" Target="slides/slide180.xml" /><Relationship Id="rId182" Type="http://schemas.openxmlformats.org/officeDocument/2006/relationships/slide" Target="slides/slide181.xml" /><Relationship Id="rId183" Type="http://schemas.openxmlformats.org/officeDocument/2006/relationships/slide" Target="slides/slide182.xml" /><Relationship Id="rId184" Type="http://schemas.openxmlformats.org/officeDocument/2006/relationships/slide" Target="slides/slide183.xml" /><Relationship Id="rId185" Type="http://schemas.openxmlformats.org/officeDocument/2006/relationships/slide" Target="slides/slide184.xml" /><Relationship Id="rId186" Type="http://schemas.openxmlformats.org/officeDocument/2006/relationships/slide" Target="slides/slide185.xml" /><Relationship Id="rId187" Type="http://schemas.openxmlformats.org/officeDocument/2006/relationships/slide" Target="slides/slide186.xml" /><Relationship Id="rId188" Type="http://schemas.openxmlformats.org/officeDocument/2006/relationships/slide" Target="slides/slide187.xml" /><Relationship Id="rId189" Type="http://schemas.openxmlformats.org/officeDocument/2006/relationships/slide" Target="slides/slide188.xml" /><Relationship Id="rId190" Type="http://schemas.openxmlformats.org/officeDocument/2006/relationships/slide" Target="slides/slide189.xml" /><Relationship Id="rId191" Type="http://schemas.openxmlformats.org/officeDocument/2006/relationships/slide" Target="slides/slide190.xml" /><Relationship Id="rId192" Type="http://schemas.openxmlformats.org/officeDocument/2006/relationships/slide" Target="slides/slide191.xml" /><Relationship Id="rId193" Type="http://schemas.openxmlformats.org/officeDocument/2006/relationships/slide" Target="slides/slide192.xml" /><Relationship Id="rId194" Type="http://schemas.openxmlformats.org/officeDocument/2006/relationships/slide" Target="slides/slide193.xml" /><Relationship Id="rId195" Type="http://schemas.openxmlformats.org/officeDocument/2006/relationships/slide" Target="slides/slide194.xml" /><Relationship Id="rId196" Type="http://schemas.openxmlformats.org/officeDocument/2006/relationships/slide" Target="slides/slide195.xml" /><Relationship Id="rId197" Type="http://schemas.openxmlformats.org/officeDocument/2006/relationships/slide" Target="slides/slide196.xml" /><Relationship Id="rId198" Type="http://schemas.openxmlformats.org/officeDocument/2006/relationships/slide" Target="slides/slide197.xml" /><Relationship Id="rId199" Type="http://schemas.openxmlformats.org/officeDocument/2006/relationships/slide" Target="slides/slide198.xml" /><Relationship Id="rId200" Type="http://schemas.openxmlformats.org/officeDocument/2006/relationships/slide" Target="slides/slide199.xml" /><Relationship Id="rId201" Type="http://schemas.openxmlformats.org/officeDocument/2006/relationships/slide" Target="slides/slide200.xml" /><Relationship Id="rId202" Type="http://schemas.openxmlformats.org/officeDocument/2006/relationships/slide" Target="slides/slide201.xml" /><Relationship Id="rId203" Type="http://schemas.openxmlformats.org/officeDocument/2006/relationships/slide" Target="slides/slide202.xml" /><Relationship Id="rId204" Type="http://schemas.openxmlformats.org/officeDocument/2006/relationships/slide" Target="slides/slide203.xml" /><Relationship Id="rId205" Type="http://schemas.openxmlformats.org/officeDocument/2006/relationships/slide" Target="slides/slide204.xml" /><Relationship Id="rId206" Type="http://schemas.openxmlformats.org/officeDocument/2006/relationships/slide" Target="slides/slide205.xml" /><Relationship Id="rId207" Type="http://schemas.openxmlformats.org/officeDocument/2006/relationships/slide" Target="slides/slide206.xml" /><Relationship Id="rId208" Type="http://schemas.openxmlformats.org/officeDocument/2006/relationships/slide" Target="slides/slide207.xml" /><Relationship Id="rId209" Type="http://schemas.openxmlformats.org/officeDocument/2006/relationships/slide" Target="slides/slide208.xml" /><Relationship Id="rId210" Type="http://schemas.openxmlformats.org/officeDocument/2006/relationships/slide" Target="slides/slide209.xml" /><Relationship Id="rId211" Type="http://schemas.openxmlformats.org/officeDocument/2006/relationships/slide" Target="slides/slide210.xml" /><Relationship Id="rId212" Type="http://schemas.openxmlformats.org/officeDocument/2006/relationships/slide" Target="slides/slide211.xml" /><Relationship Id="rId213" Type="http://schemas.openxmlformats.org/officeDocument/2006/relationships/slide" Target="slides/slide212.xml" /><Relationship Id="rId214" Type="http://schemas.openxmlformats.org/officeDocument/2006/relationships/slide" Target="slides/slide213.xml" /><Relationship Id="rId215" Type="http://schemas.openxmlformats.org/officeDocument/2006/relationships/slide" Target="slides/slide214.xml" /><Relationship Id="rId216" Type="http://schemas.openxmlformats.org/officeDocument/2006/relationships/slide" Target="slides/slide215.xml" /><Relationship Id="rId217" Type="http://schemas.openxmlformats.org/officeDocument/2006/relationships/slide" Target="slides/slide216.xml" /><Relationship Id="rId218" Type="http://schemas.openxmlformats.org/officeDocument/2006/relationships/slide" Target="slides/slide217.xml" /><Relationship Id="rId219" Type="http://schemas.openxmlformats.org/officeDocument/2006/relationships/slide" Target="slides/slide218.xml" /><Relationship Id="rId220" Type="http://schemas.openxmlformats.org/officeDocument/2006/relationships/slide" Target="slides/slide219.xml" /><Relationship Id="rId221" Type="http://schemas.openxmlformats.org/officeDocument/2006/relationships/slide" Target="slides/slide220.xml" /><Relationship Id="rId222" Type="http://schemas.openxmlformats.org/officeDocument/2006/relationships/slide" Target="slides/slide221.xml" /><Relationship Id="rId223" Type="http://schemas.openxmlformats.org/officeDocument/2006/relationships/slide" Target="slides/slide222.xml" /><Relationship Id="rId224" Type="http://schemas.openxmlformats.org/officeDocument/2006/relationships/slide" Target="slides/slide223.xml" /><Relationship Id="rId225" Type="http://schemas.openxmlformats.org/officeDocument/2006/relationships/slide" Target="slides/slide224.xml" /><Relationship Id="rId226" Type="http://schemas.openxmlformats.org/officeDocument/2006/relationships/slide" Target="slides/slide225.xml" /><Relationship Id="rId227" Type="http://schemas.openxmlformats.org/officeDocument/2006/relationships/slide" Target="slides/slide226.xml" /><Relationship Id="rId228" Type="http://schemas.openxmlformats.org/officeDocument/2006/relationships/slide" Target="slides/slide227.xml" /><Relationship Id="rId229" Type="http://schemas.openxmlformats.org/officeDocument/2006/relationships/slide" Target="slides/slide228.xml" /><Relationship Id="rId230" Type="http://schemas.openxmlformats.org/officeDocument/2006/relationships/slide" Target="slides/slide229.xml" /><Relationship Id="rId231" Type="http://schemas.openxmlformats.org/officeDocument/2006/relationships/slide" Target="slides/slide230.xml" /><Relationship Id="rId232" Type="http://schemas.openxmlformats.org/officeDocument/2006/relationships/slide" Target="slides/slide231.xml" /><Relationship Id="rId233" Type="http://schemas.openxmlformats.org/officeDocument/2006/relationships/slide" Target="slides/slide232.xml" /><Relationship Id="rId234" Type="http://schemas.openxmlformats.org/officeDocument/2006/relationships/slide" Target="slides/slide233.xml" /><Relationship Id="rId235" Type="http://schemas.openxmlformats.org/officeDocument/2006/relationships/slide" Target="slides/slide234.xml" /><Relationship Id="rId236" Type="http://schemas.openxmlformats.org/officeDocument/2006/relationships/slide" Target="slides/slide235.xml" /><Relationship Id="rId237" Type="http://schemas.openxmlformats.org/officeDocument/2006/relationships/slide" Target="slides/slide236.xml" /><Relationship Id="rId238" Type="http://schemas.openxmlformats.org/officeDocument/2006/relationships/slide" Target="slides/slide237.xml" /><Relationship Id="rId239" Type="http://schemas.openxmlformats.org/officeDocument/2006/relationships/slide" Target="slides/slide238.xml" /><Relationship Id="rId240" Type="http://schemas.openxmlformats.org/officeDocument/2006/relationships/slide" Target="slides/slide239.xml" /><Relationship Id="rId241" Type="http://schemas.openxmlformats.org/officeDocument/2006/relationships/slide" Target="slides/slide240.xml" /><Relationship Id="rId242" Type="http://schemas.openxmlformats.org/officeDocument/2006/relationships/slide" Target="slides/slide241.xml" /><Relationship Id="rId243" Type="http://schemas.openxmlformats.org/officeDocument/2006/relationships/slide" Target="slides/slide242.xml" /><Relationship Id="rId244" Type="http://schemas.openxmlformats.org/officeDocument/2006/relationships/slide" Target="slides/slide243.xml" /><Relationship Id="rId245" Type="http://schemas.openxmlformats.org/officeDocument/2006/relationships/slide" Target="slides/slide244.xml" /><Relationship Id="rId246" Type="http://schemas.openxmlformats.org/officeDocument/2006/relationships/slide" Target="slides/slide245.xml" /><Relationship Id="rId247" Type="http://schemas.openxmlformats.org/officeDocument/2006/relationships/slide" Target="slides/slide246.xml" /><Relationship Id="rId248" Type="http://schemas.openxmlformats.org/officeDocument/2006/relationships/slide" Target="slides/slide247.xml" /><Relationship Id="rId249" Type="http://schemas.openxmlformats.org/officeDocument/2006/relationships/slide" Target="slides/slide248.xml" /><Relationship Id="rId250" Type="http://schemas.openxmlformats.org/officeDocument/2006/relationships/slide" Target="slides/slide249.xml" /><Relationship Id="rId251" Type="http://schemas.openxmlformats.org/officeDocument/2006/relationships/slide" Target="slides/slide250.xml" /><Relationship Id="rId252" Type="http://schemas.openxmlformats.org/officeDocument/2006/relationships/slide" Target="slides/slide251.xml" /><Relationship Id="rId253" Type="http://schemas.openxmlformats.org/officeDocument/2006/relationships/slide" Target="slides/slide252.xml" /><Relationship Id="rId254" Type="http://schemas.openxmlformats.org/officeDocument/2006/relationships/slide" Target="slides/slide253.xml" /><Relationship Id="rId255" Type="http://schemas.openxmlformats.org/officeDocument/2006/relationships/slide" Target="slides/slide254.xml" /><Relationship Id="rId256" Type="http://schemas.openxmlformats.org/officeDocument/2006/relationships/slide" Target="slides/slide255.xml" /><Relationship Id="rId257" Type="http://schemas.openxmlformats.org/officeDocument/2006/relationships/slide" Target="slides/slide256.xml" /><Relationship Id="rId258" Type="http://schemas.openxmlformats.org/officeDocument/2006/relationships/slide" Target="slides/slide257.xml" /><Relationship Id="rId259" Type="http://schemas.openxmlformats.org/officeDocument/2006/relationships/slide" Target="slides/slide258.xml" /><Relationship Id="rId260" Type="http://schemas.openxmlformats.org/officeDocument/2006/relationships/slide" Target="slides/slide259.xml" /><Relationship Id="rId261" Type="http://schemas.openxmlformats.org/officeDocument/2006/relationships/slide" Target="slides/slide260.xml" /><Relationship Id="rId262" Type="http://schemas.openxmlformats.org/officeDocument/2006/relationships/slide" Target="slides/slide261.xml" /><Relationship Id="rId263" Type="http://schemas.openxmlformats.org/officeDocument/2006/relationships/slide" Target="slides/slide262.xml" /><Relationship Id="rId264" Type="http://schemas.openxmlformats.org/officeDocument/2006/relationships/slide" Target="slides/slide263.xml" /><Relationship Id="rId265" Type="http://schemas.openxmlformats.org/officeDocument/2006/relationships/slide" Target="slides/slide264.xml" /><Relationship Id="rId266" Type="http://schemas.openxmlformats.org/officeDocument/2006/relationships/slide" Target="slides/slide265.xml" /><Relationship Id="rId267" Type="http://schemas.openxmlformats.org/officeDocument/2006/relationships/slide" Target="slides/slide266.xml" /><Relationship Id="rId268" Type="http://schemas.openxmlformats.org/officeDocument/2006/relationships/slide" Target="slides/slide267.xml" /><Relationship Id="rId269" Type="http://schemas.openxmlformats.org/officeDocument/2006/relationships/slide" Target="slides/slide268.xml" /><Relationship Id="rId270" Type="http://schemas.openxmlformats.org/officeDocument/2006/relationships/slide" Target="slides/slide269.xml" /><Relationship Id="rId271" Type="http://schemas.openxmlformats.org/officeDocument/2006/relationships/slide" Target="slides/slide270.xml" /><Relationship Id="rId272" Type="http://schemas.openxmlformats.org/officeDocument/2006/relationships/slide" Target="slides/slide271.xml" /><Relationship Id="rId273" Type="http://schemas.openxmlformats.org/officeDocument/2006/relationships/slide" Target="slides/slide272.xml" /><Relationship Id="rId274" Type="http://schemas.openxmlformats.org/officeDocument/2006/relationships/slide" Target="slides/slide273.xml" /><Relationship Id="rId275" Type="http://schemas.openxmlformats.org/officeDocument/2006/relationships/slide" Target="slides/slide274.xml" /><Relationship Id="rId276" Type="http://schemas.openxmlformats.org/officeDocument/2006/relationships/slide" Target="slides/slide275.xml" /><Relationship Id="rId277" Type="http://schemas.openxmlformats.org/officeDocument/2006/relationships/slide" Target="slides/slide276.xml" /><Relationship Id="rId278" Type="http://schemas.openxmlformats.org/officeDocument/2006/relationships/slide" Target="slides/slide277.xml" /><Relationship Id="rId279" Type="http://schemas.openxmlformats.org/officeDocument/2006/relationships/slide" Target="slides/slide278.xml" /><Relationship Id="rId280" Type="http://schemas.openxmlformats.org/officeDocument/2006/relationships/slide" Target="slides/slide279.xml" /><Relationship Id="rId281" Type="http://schemas.openxmlformats.org/officeDocument/2006/relationships/slide" Target="slides/slide280.xml" /><Relationship Id="rId282" Type="http://schemas.openxmlformats.org/officeDocument/2006/relationships/slide" Target="slides/slide281.xml" /><Relationship Id="rId283" Type="http://schemas.openxmlformats.org/officeDocument/2006/relationships/slide" Target="slides/slide282.xml" /><Relationship Id="rId284" Type="http://schemas.openxmlformats.org/officeDocument/2006/relationships/slide" Target="slides/slide283.xml" /><Relationship Id="rId285" Type="http://schemas.openxmlformats.org/officeDocument/2006/relationships/slide" Target="slides/slide284.xml" /><Relationship Id="rId286" Type="http://schemas.openxmlformats.org/officeDocument/2006/relationships/slide" Target="slides/slide285.xml" /><Relationship Id="rId287" Type="http://schemas.openxmlformats.org/officeDocument/2006/relationships/slide" Target="slides/slide286.xml" /><Relationship Id="rId288" Type="http://schemas.openxmlformats.org/officeDocument/2006/relationships/slide" Target="slides/slide287.xml" /><Relationship Id="rId289" Type="http://schemas.openxmlformats.org/officeDocument/2006/relationships/slide" Target="slides/slide288.xml" /><Relationship Id="rId290" Type="http://schemas.openxmlformats.org/officeDocument/2006/relationships/slide" Target="slides/slide289.xml" /><Relationship Id="rId291" Type="http://schemas.openxmlformats.org/officeDocument/2006/relationships/slide" Target="slides/slide290.xml" /><Relationship Id="rId292" Type="http://schemas.openxmlformats.org/officeDocument/2006/relationships/slide" Target="slides/slide291.xml" /><Relationship Id="rId293" Type="http://schemas.openxmlformats.org/officeDocument/2006/relationships/slide" Target="slides/slide292.xml" /><Relationship Id="rId294" Type="http://schemas.openxmlformats.org/officeDocument/2006/relationships/slide" Target="slides/slide293.xml" /><Relationship Id="rId295" Type="http://schemas.openxmlformats.org/officeDocument/2006/relationships/slide" Target="slides/slide294.xml" /><Relationship Id="rId296" Type="http://schemas.openxmlformats.org/officeDocument/2006/relationships/slide" Target="slides/slide295.xml" /><Relationship Id="rId297" Type="http://schemas.openxmlformats.org/officeDocument/2006/relationships/slide" Target="slides/slide296.xml" /><Relationship Id="rId298" Type="http://schemas.openxmlformats.org/officeDocument/2006/relationships/slide" Target="slides/slide297.xml" /><Relationship Id="rId299" Type="http://schemas.openxmlformats.org/officeDocument/2006/relationships/slide" Target="slides/slide298.xml" /><Relationship Id="rId300" Type="http://schemas.openxmlformats.org/officeDocument/2006/relationships/slide" Target="slides/slide299.xml" /><Relationship Id="rId301" Type="http://schemas.openxmlformats.org/officeDocument/2006/relationships/slide" Target="slides/slide300.xml" /><Relationship Id="rId302" Type="http://schemas.openxmlformats.org/officeDocument/2006/relationships/slide" Target="slides/slide301.xml" /><Relationship Id="rId303" Type="http://schemas.openxmlformats.org/officeDocument/2006/relationships/slide" Target="slides/slide302.xml" /><Relationship Id="rId304" Type="http://schemas.openxmlformats.org/officeDocument/2006/relationships/slide" Target="slides/slide303.xml" /><Relationship Id="rId305" Type="http://schemas.openxmlformats.org/officeDocument/2006/relationships/slide" Target="slides/slide304.xml" /><Relationship Id="rId306" Type="http://schemas.openxmlformats.org/officeDocument/2006/relationships/slide" Target="slides/slide305.xml" /><Relationship Id="rId307" Type="http://schemas.openxmlformats.org/officeDocument/2006/relationships/slide" Target="slides/slide306.xml" /><Relationship Id="rId308" Type="http://schemas.openxmlformats.org/officeDocument/2006/relationships/slide" Target="slides/slide307.xml" /><Relationship Id="rId309" Type="http://schemas.openxmlformats.org/officeDocument/2006/relationships/slide" Target="slides/slide308.xml" /><Relationship Id="rId310" Type="http://schemas.openxmlformats.org/officeDocument/2006/relationships/slide" Target="slides/slide309.xml" /><Relationship Id="rId311" Type="http://schemas.openxmlformats.org/officeDocument/2006/relationships/slide" Target="slides/slide310.xml" /><Relationship Id="rId312" Type="http://schemas.openxmlformats.org/officeDocument/2006/relationships/slide" Target="slides/slide311.xml" /><Relationship Id="rId313" Type="http://schemas.openxmlformats.org/officeDocument/2006/relationships/slide" Target="slides/slide312.xml" /><Relationship Id="rId314" Type="http://schemas.openxmlformats.org/officeDocument/2006/relationships/slide" Target="slides/slide313.xml" /><Relationship Id="rId315" Type="http://schemas.openxmlformats.org/officeDocument/2006/relationships/slide" Target="slides/slide314.xml" /><Relationship Id="rId316" Type="http://schemas.openxmlformats.org/officeDocument/2006/relationships/slide" Target="slides/slide315.xml" /><Relationship Id="rId317" Type="http://schemas.openxmlformats.org/officeDocument/2006/relationships/slide" Target="slides/slide316.xml" /><Relationship Id="rId318" Type="http://schemas.openxmlformats.org/officeDocument/2006/relationships/slide" Target="slides/slide317.xml" /><Relationship Id="rId319" Type="http://schemas.openxmlformats.org/officeDocument/2006/relationships/slide" Target="slides/slide318.xml" /><Relationship Id="rId320" Type="http://schemas.openxmlformats.org/officeDocument/2006/relationships/slide" Target="slides/slide319.xml" /><Relationship Id="rId321" Type="http://schemas.openxmlformats.org/officeDocument/2006/relationships/slide" Target="slides/slide320.xml" /><Relationship Id="rId322" Type="http://schemas.openxmlformats.org/officeDocument/2006/relationships/slide" Target="slides/slide321.xml" /><Relationship Id="rId323" Type="http://schemas.openxmlformats.org/officeDocument/2006/relationships/slide" Target="slides/slide322.xml" /><Relationship Id="rId324" Type="http://schemas.openxmlformats.org/officeDocument/2006/relationships/slide" Target="slides/slide323.xml" /><Relationship Id="rId325" Type="http://schemas.openxmlformats.org/officeDocument/2006/relationships/slide" Target="slides/slide324.xml" /><Relationship Id="rId326" Type="http://schemas.openxmlformats.org/officeDocument/2006/relationships/slide" Target="slides/slide325.xml" /><Relationship Id="rId327" Type="http://schemas.openxmlformats.org/officeDocument/2006/relationships/slide" Target="slides/slide326.xml" /><Relationship Id="rId328" Type="http://schemas.openxmlformats.org/officeDocument/2006/relationships/slide" Target="slides/slide327.xml" /><Relationship Id="rId329" Type="http://schemas.openxmlformats.org/officeDocument/2006/relationships/slide" Target="slides/slide328.xml" /><Relationship Id="rId330" Type="http://schemas.openxmlformats.org/officeDocument/2006/relationships/slide" Target="slides/slide329.xml" /><Relationship Id="rId331" Type="http://schemas.openxmlformats.org/officeDocument/2006/relationships/slide" Target="slides/slide330.xml" /><Relationship Id="rId332" Type="http://schemas.openxmlformats.org/officeDocument/2006/relationships/slide" Target="slides/slide331.xml" /><Relationship Id="rId333" Type="http://schemas.openxmlformats.org/officeDocument/2006/relationships/slide" Target="slides/slide332.xml" /><Relationship Id="rId334" Type="http://schemas.openxmlformats.org/officeDocument/2006/relationships/slide" Target="slides/slide333.xml" /><Relationship Id="rId335" Type="http://schemas.openxmlformats.org/officeDocument/2006/relationships/slide" Target="slides/slide334.xml" /><Relationship Id="rId336" Type="http://schemas.openxmlformats.org/officeDocument/2006/relationships/slide" Target="slides/slide335.xml" /><Relationship Id="rId337" Type="http://schemas.openxmlformats.org/officeDocument/2006/relationships/slide" Target="slides/slide336.xml" /><Relationship Id="rId338" Type="http://schemas.openxmlformats.org/officeDocument/2006/relationships/slide" Target="slides/slide337.xml" /><Relationship Id="rId339" Type="http://schemas.openxmlformats.org/officeDocument/2006/relationships/slide" Target="slides/slide338.xml" /><Relationship Id="rId340" Type="http://schemas.openxmlformats.org/officeDocument/2006/relationships/slide" Target="slides/slide339.xml" /><Relationship Id="rId341" Type="http://schemas.openxmlformats.org/officeDocument/2006/relationships/slide" Target="slides/slide340.xml" /><Relationship Id="rId342" Type="http://schemas.openxmlformats.org/officeDocument/2006/relationships/slide" Target="slides/slide341.xml" /><Relationship Id="rId343" Type="http://schemas.openxmlformats.org/officeDocument/2006/relationships/slide" Target="slides/slide342.xml" /><Relationship Id="rId344" Type="http://schemas.openxmlformats.org/officeDocument/2006/relationships/slide" Target="slides/slide343.xml" /><Relationship Id="rId345" Type="http://schemas.openxmlformats.org/officeDocument/2006/relationships/slide" Target="slides/slide344.xml" /><Relationship Id="rId346" Type="http://schemas.openxmlformats.org/officeDocument/2006/relationships/slide" Target="slides/slide345.xml" /><Relationship Id="rId347" Type="http://schemas.openxmlformats.org/officeDocument/2006/relationships/slide" Target="slides/slide346.xml" /><Relationship Id="rId348" Type="http://schemas.openxmlformats.org/officeDocument/2006/relationships/slide" Target="slides/slide347.xml" /><Relationship Id="rId349" Type="http://schemas.openxmlformats.org/officeDocument/2006/relationships/slide" Target="slides/slide348.xml" /><Relationship Id="rId350" Type="http://schemas.openxmlformats.org/officeDocument/2006/relationships/slide" Target="slides/slide349.xml" /><Relationship Id="rId351" Type="http://schemas.openxmlformats.org/officeDocument/2006/relationships/slide" Target="slides/slide350.xml" /><Relationship Id="rId352" Type="http://schemas.openxmlformats.org/officeDocument/2006/relationships/slide" Target="slides/slide351.xml" /><Relationship Id="rId353" Type="http://schemas.openxmlformats.org/officeDocument/2006/relationships/slide" Target="slides/slide352.xml" /><Relationship Id="rId354" Type="http://schemas.openxmlformats.org/officeDocument/2006/relationships/slide" Target="slides/slide353.xml" /><Relationship Id="rId355" Type="http://schemas.openxmlformats.org/officeDocument/2006/relationships/slide" Target="slides/slide354.xml" /><Relationship Id="rId356" Type="http://schemas.openxmlformats.org/officeDocument/2006/relationships/slide" Target="slides/slide355.xml" /><Relationship Id="rId357" Type="http://schemas.openxmlformats.org/officeDocument/2006/relationships/slide" Target="slides/slide356.xml" /><Relationship Id="rId358" Type="http://schemas.openxmlformats.org/officeDocument/2006/relationships/slide" Target="slides/slide357.xml" /><Relationship Id="rId359" Type="http://schemas.openxmlformats.org/officeDocument/2006/relationships/slide" Target="slides/slide358.xml" /><Relationship Id="rId360" Type="http://schemas.openxmlformats.org/officeDocument/2006/relationships/slide" Target="slides/slide359.xml" /><Relationship Id="rId361" Type="http://schemas.openxmlformats.org/officeDocument/2006/relationships/slide" Target="slides/slide360.xml" /><Relationship Id="rId362" Type="http://schemas.openxmlformats.org/officeDocument/2006/relationships/slide" Target="slides/slide361.xml" /><Relationship Id="rId363" Type="http://schemas.openxmlformats.org/officeDocument/2006/relationships/slide" Target="slides/slide362.xml" /><Relationship Id="rId364" Type="http://schemas.openxmlformats.org/officeDocument/2006/relationships/slide" Target="slides/slide363.xml" /><Relationship Id="rId365" Type="http://schemas.openxmlformats.org/officeDocument/2006/relationships/slide" Target="slides/slide364.xml" /><Relationship Id="rId366" Type="http://schemas.openxmlformats.org/officeDocument/2006/relationships/slide" Target="slides/slide365.xml" /><Relationship Id="rId367" Type="http://schemas.openxmlformats.org/officeDocument/2006/relationships/slide" Target="slides/slide366.xml" /><Relationship Id="rId368" Type="http://schemas.openxmlformats.org/officeDocument/2006/relationships/slide" Target="slides/slide367.xml" /><Relationship Id="rId369" Type="http://schemas.openxmlformats.org/officeDocument/2006/relationships/slide" Target="slides/slide368.xml" /><Relationship Id="rId370" Type="http://schemas.openxmlformats.org/officeDocument/2006/relationships/slide" Target="slides/slide369.xml" /><Relationship Id="rId371" Type="http://schemas.openxmlformats.org/officeDocument/2006/relationships/slide" Target="slides/slide370.xml" /><Relationship Id="rId372" Type="http://schemas.openxmlformats.org/officeDocument/2006/relationships/slide" Target="slides/slide371.xml" /><Relationship Id="rId373" Type="http://schemas.openxmlformats.org/officeDocument/2006/relationships/slide" Target="slides/slide372.xml" /><Relationship Id="rId374" Type="http://schemas.openxmlformats.org/officeDocument/2006/relationships/slide" Target="slides/slide373.xml" /><Relationship Id="rId375" Type="http://schemas.openxmlformats.org/officeDocument/2006/relationships/slide" Target="slides/slide374.xml" /><Relationship Id="rId376" Type="http://schemas.openxmlformats.org/officeDocument/2006/relationships/slide" Target="slides/slide375.xml" /><Relationship Id="rId377" Type="http://schemas.openxmlformats.org/officeDocument/2006/relationships/slide" Target="slides/slide376.xml" /><Relationship Id="rId378" Type="http://schemas.openxmlformats.org/officeDocument/2006/relationships/slide" Target="slides/slide377.xml" /><Relationship Id="rId379" Type="http://schemas.openxmlformats.org/officeDocument/2006/relationships/slide" Target="slides/slide378.xml" /><Relationship Id="rId380" Type="http://schemas.openxmlformats.org/officeDocument/2006/relationships/slide" Target="slides/slide379.xml" /><Relationship Id="rId381" Type="http://schemas.openxmlformats.org/officeDocument/2006/relationships/slide" Target="slides/slide380.xml" /><Relationship Id="rId382" Type="http://schemas.openxmlformats.org/officeDocument/2006/relationships/slide" Target="slides/slide381.xml" /><Relationship Id="rId383" Type="http://schemas.openxmlformats.org/officeDocument/2006/relationships/slide" Target="slides/slide382.xml" /><Relationship Id="rId384" Type="http://schemas.openxmlformats.org/officeDocument/2006/relationships/slide" Target="slides/slide383.xml" /><Relationship Id="rId385" Type="http://schemas.openxmlformats.org/officeDocument/2006/relationships/slide" Target="slides/slide384.xml" /><Relationship Id="rId386" Type="http://schemas.openxmlformats.org/officeDocument/2006/relationships/slide" Target="slides/slide385.xml" /><Relationship Id="rId387" Type="http://schemas.openxmlformats.org/officeDocument/2006/relationships/slide" Target="slides/slide386.xml" /><Relationship Id="rId388" Type="http://schemas.openxmlformats.org/officeDocument/2006/relationships/slide" Target="slides/slide387.xml" /><Relationship Id="rId389" Type="http://schemas.openxmlformats.org/officeDocument/2006/relationships/slide" Target="slides/slide388.xml" /><Relationship Id="rId390" Type="http://schemas.openxmlformats.org/officeDocument/2006/relationships/slide" Target="slides/slide389.xml" /><Relationship Id="rId391" Type="http://schemas.openxmlformats.org/officeDocument/2006/relationships/slide" Target="slides/slide390.xml" /><Relationship Id="rId392" Type="http://schemas.openxmlformats.org/officeDocument/2006/relationships/slide" Target="slides/slide391.xml" /><Relationship Id="rId393" Type="http://schemas.openxmlformats.org/officeDocument/2006/relationships/slide" Target="slides/slide392.xml" /><Relationship Id="rId394" Type="http://schemas.openxmlformats.org/officeDocument/2006/relationships/slide" Target="slides/slide393.xml" /><Relationship Id="rId395" Type="http://schemas.openxmlformats.org/officeDocument/2006/relationships/slide" Target="slides/slide394.xml" /><Relationship Id="rId396" Type="http://schemas.openxmlformats.org/officeDocument/2006/relationships/slide" Target="slides/slide395.xml" /><Relationship Id="rId397" Type="http://schemas.openxmlformats.org/officeDocument/2006/relationships/slide" Target="slides/slide396.xml" /><Relationship Id="rId398" Type="http://schemas.openxmlformats.org/officeDocument/2006/relationships/slide" Target="slides/slide397.xml" /><Relationship Id="rId399" Type="http://schemas.openxmlformats.org/officeDocument/2006/relationships/slide" Target="slides/slide398.xml" /><Relationship Id="rId400" Type="http://schemas.openxmlformats.org/officeDocument/2006/relationships/slide" Target="slides/slide399.xml" /><Relationship Id="rId401" Type="http://schemas.openxmlformats.org/officeDocument/2006/relationships/slide" Target="slides/slide400.xml" /><Relationship Id="rId402" Type="http://schemas.openxmlformats.org/officeDocument/2006/relationships/slide" Target="slides/slide401.xml" /><Relationship Id="rId403" Type="http://schemas.openxmlformats.org/officeDocument/2006/relationships/slide" Target="slides/slide402.xml" /><Relationship Id="rId404" Type="http://schemas.openxmlformats.org/officeDocument/2006/relationships/slide" Target="slides/slide403.xml" /><Relationship Id="rId405" Type="http://schemas.openxmlformats.org/officeDocument/2006/relationships/slide" Target="slides/slide404.xml" /><Relationship Id="rId406" Type="http://schemas.openxmlformats.org/officeDocument/2006/relationships/slide" Target="slides/slide405.xml" /><Relationship Id="rId407" Type="http://schemas.openxmlformats.org/officeDocument/2006/relationships/slide" Target="slides/slide406.xml" /><Relationship Id="rId408" Type="http://schemas.openxmlformats.org/officeDocument/2006/relationships/slide" Target="slides/slide407.xml" /><Relationship Id="rId409" Type="http://schemas.openxmlformats.org/officeDocument/2006/relationships/slide" Target="slides/slide408.xml" /><Relationship Id="rId410" Type="http://schemas.openxmlformats.org/officeDocument/2006/relationships/slide" Target="slides/slide409.xml" /><Relationship Id="rId411" Type="http://schemas.openxmlformats.org/officeDocument/2006/relationships/slide" Target="slides/slide410.xml" /><Relationship Id="rId412" Type="http://schemas.openxmlformats.org/officeDocument/2006/relationships/slide" Target="slides/slide411.xml" /><Relationship Id="rId413" Type="http://schemas.openxmlformats.org/officeDocument/2006/relationships/slide" Target="slides/slide412.xml" /><Relationship Id="rId414" Type="http://schemas.openxmlformats.org/officeDocument/2006/relationships/slide" Target="slides/slide413.xml" /><Relationship Id="rId415" Type="http://schemas.openxmlformats.org/officeDocument/2006/relationships/slide" Target="slides/slide414.xml" /><Relationship Id="rId416" Type="http://schemas.openxmlformats.org/officeDocument/2006/relationships/slide" Target="slides/slide415.xml" /><Relationship Id="rId417" Type="http://schemas.openxmlformats.org/officeDocument/2006/relationships/slide" Target="slides/slide416.xml" /><Relationship Id="rId418" Type="http://schemas.openxmlformats.org/officeDocument/2006/relationships/slide" Target="slides/slide417.xml" /><Relationship Id="rId419" Type="http://schemas.openxmlformats.org/officeDocument/2006/relationships/slide" Target="slides/slide418.xml" /><Relationship Id="rId420" Type="http://schemas.openxmlformats.org/officeDocument/2006/relationships/slide" Target="slides/slide419.xml" /><Relationship Id="rId421" Type="http://schemas.openxmlformats.org/officeDocument/2006/relationships/slide" Target="slides/slide420.xml" /><Relationship Id="rId422" Type="http://schemas.openxmlformats.org/officeDocument/2006/relationships/slide" Target="slides/slide421.xml" /><Relationship Id="rId423" Type="http://schemas.openxmlformats.org/officeDocument/2006/relationships/slide" Target="slides/slide422.xml" /><Relationship Id="rId424" Type="http://schemas.openxmlformats.org/officeDocument/2006/relationships/slide" Target="slides/slide423.xml" /><Relationship Id="rId425" Type="http://schemas.openxmlformats.org/officeDocument/2006/relationships/slide" Target="slides/slide424.xml" /><Relationship Id="rId426" Type="http://schemas.openxmlformats.org/officeDocument/2006/relationships/slide" Target="slides/slide425.xml" /><Relationship Id="rId427" Type="http://schemas.openxmlformats.org/officeDocument/2006/relationships/slide" Target="slides/slide426.xml" /><Relationship Id="rId428" Type="http://schemas.openxmlformats.org/officeDocument/2006/relationships/slide" Target="slides/slide427.xml" /><Relationship Id="rId429" Type="http://schemas.openxmlformats.org/officeDocument/2006/relationships/slide" Target="slides/slide428.xml" /><Relationship Id="rId430" Type="http://schemas.openxmlformats.org/officeDocument/2006/relationships/slide" Target="slides/slide429.xml" /><Relationship Id="rId431" Type="http://schemas.openxmlformats.org/officeDocument/2006/relationships/slide" Target="slides/slide430.xml" /><Relationship Id="rId432" Type="http://schemas.openxmlformats.org/officeDocument/2006/relationships/slide" Target="slides/slide431.xml" /><Relationship Id="rId433" Type="http://schemas.openxmlformats.org/officeDocument/2006/relationships/slide" Target="slides/slide432.xml" /><Relationship Id="rId434" Type="http://schemas.openxmlformats.org/officeDocument/2006/relationships/slide" Target="slides/slide433.xml" /><Relationship Id="rId435" Type="http://schemas.openxmlformats.org/officeDocument/2006/relationships/slide" Target="slides/slide434.xml" /><Relationship Id="rId436" Type="http://schemas.openxmlformats.org/officeDocument/2006/relationships/slide" Target="slides/slide435.xml" /><Relationship Id="rId437" Type="http://schemas.openxmlformats.org/officeDocument/2006/relationships/slide" Target="slides/slide436.xml" /><Relationship Id="rId438" Type="http://schemas.openxmlformats.org/officeDocument/2006/relationships/slide" Target="slides/slide437.xml" /><Relationship Id="rId439" Type="http://schemas.openxmlformats.org/officeDocument/2006/relationships/slide" Target="slides/slide438.xml" /><Relationship Id="rId440" Type="http://schemas.openxmlformats.org/officeDocument/2006/relationships/slide" Target="slides/slide439.xml" /><Relationship Id="rId441" Type="http://schemas.openxmlformats.org/officeDocument/2006/relationships/slide" Target="slides/slide440.xml" /><Relationship Id="rId442" Type="http://schemas.openxmlformats.org/officeDocument/2006/relationships/slide" Target="slides/slide441.xml" /><Relationship Id="rId443" Type="http://schemas.openxmlformats.org/officeDocument/2006/relationships/slide" Target="slides/slide442.xml" /><Relationship Id="rId444" Type="http://schemas.openxmlformats.org/officeDocument/2006/relationships/slide" Target="slides/slide443.xml" /><Relationship Id="rId445" Type="http://schemas.openxmlformats.org/officeDocument/2006/relationships/slide" Target="slides/slide444.xml" /><Relationship Id="rId446" Type="http://schemas.openxmlformats.org/officeDocument/2006/relationships/slide" Target="slides/slide445.xml" /><Relationship Id="rId447" Type="http://schemas.openxmlformats.org/officeDocument/2006/relationships/slide" Target="slides/slide446.xml" /><Relationship Id="rId448" Type="http://schemas.openxmlformats.org/officeDocument/2006/relationships/slide" Target="slides/slide447.xml" /><Relationship Id="rId449" Type="http://schemas.openxmlformats.org/officeDocument/2006/relationships/slide" Target="slides/slide448.xml" /><Relationship Id="rId450" Type="http://schemas.openxmlformats.org/officeDocument/2006/relationships/slide" Target="slides/slide449.xml" /><Relationship Id="rId451" Type="http://schemas.openxmlformats.org/officeDocument/2006/relationships/slide" Target="slides/slide450.xml" /><Relationship Id="rId452" Type="http://schemas.openxmlformats.org/officeDocument/2006/relationships/slide" Target="slides/slide451.xml" /><Relationship Id="rId453" Type="http://schemas.openxmlformats.org/officeDocument/2006/relationships/slide" Target="slides/slide452.xml" /><Relationship Id="rId454" Type="http://schemas.openxmlformats.org/officeDocument/2006/relationships/slide" Target="slides/slide453.xml" /><Relationship Id="rId455" Type="http://schemas.openxmlformats.org/officeDocument/2006/relationships/slide" Target="slides/slide454.xml" /><Relationship Id="rId456" Type="http://schemas.openxmlformats.org/officeDocument/2006/relationships/slide" Target="slides/slide455.xml" /><Relationship Id="rId457" Type="http://schemas.openxmlformats.org/officeDocument/2006/relationships/slide" Target="slides/slide456.xml" /><Relationship Id="rId458" Type="http://schemas.openxmlformats.org/officeDocument/2006/relationships/slide" Target="slides/slide457.xml" /><Relationship Id="rId459" Type="http://schemas.openxmlformats.org/officeDocument/2006/relationships/slide" Target="slides/slide458.xml" /><Relationship Id="rId460" Type="http://schemas.openxmlformats.org/officeDocument/2006/relationships/slide" Target="slides/slide459.xml" /><Relationship Id="rId461" Type="http://schemas.openxmlformats.org/officeDocument/2006/relationships/slide" Target="slides/slide460.xml" /><Relationship Id="rId462" Type="http://schemas.openxmlformats.org/officeDocument/2006/relationships/slide" Target="slides/slide461.xml" /><Relationship Id="rId463" Type="http://schemas.openxmlformats.org/officeDocument/2006/relationships/slide" Target="slides/slide462.xml" /><Relationship Id="rId464" Type="http://schemas.openxmlformats.org/officeDocument/2006/relationships/slide" Target="slides/slide463.xml" /><Relationship Id="rId465" Type="http://schemas.openxmlformats.org/officeDocument/2006/relationships/slide" Target="slides/slide464.xml" /><Relationship Id="rId466" Type="http://schemas.openxmlformats.org/officeDocument/2006/relationships/slide" Target="slides/slide465.xml" /><Relationship Id="rId467" Type="http://schemas.openxmlformats.org/officeDocument/2006/relationships/slide" Target="slides/slide466.xml" /><Relationship Id="rId468" Type="http://schemas.openxmlformats.org/officeDocument/2006/relationships/slide" Target="slides/slide467.xml" /><Relationship Id="rId469" Type="http://schemas.openxmlformats.org/officeDocument/2006/relationships/slide" Target="slides/slide468.xml" /><Relationship Id="rId470" Type="http://schemas.openxmlformats.org/officeDocument/2006/relationships/slide" Target="slides/slide469.xml" /><Relationship Id="rId471" Type="http://schemas.openxmlformats.org/officeDocument/2006/relationships/slide" Target="slides/slide470.xml" /><Relationship Id="rId472" Type="http://schemas.openxmlformats.org/officeDocument/2006/relationships/slide" Target="slides/slide471.xml" /><Relationship Id="rId473" Type="http://schemas.openxmlformats.org/officeDocument/2006/relationships/slide" Target="slides/slide472.xml" /><Relationship Id="rId474" Type="http://schemas.openxmlformats.org/officeDocument/2006/relationships/slide" Target="slides/slide473.xml" /><Relationship Id="rId475" Type="http://schemas.openxmlformats.org/officeDocument/2006/relationships/slide" Target="slides/slide474.xml" /><Relationship Id="rId476" Type="http://schemas.openxmlformats.org/officeDocument/2006/relationships/slide" Target="slides/slide475.xml" /><Relationship Id="rId477" Type="http://schemas.openxmlformats.org/officeDocument/2006/relationships/slide" Target="slides/slide476.xml" /><Relationship Id="rId478" Type="http://schemas.openxmlformats.org/officeDocument/2006/relationships/slide" Target="slides/slide477.xml" /><Relationship Id="rId479" Type="http://schemas.openxmlformats.org/officeDocument/2006/relationships/slide" Target="slides/slide478.xml" /><Relationship Id="rId480" Type="http://schemas.openxmlformats.org/officeDocument/2006/relationships/slide" Target="slides/slide479.xml" /><Relationship Id="rId481" Type="http://schemas.openxmlformats.org/officeDocument/2006/relationships/slide" Target="slides/slide480.xml" /><Relationship Id="rId482" Type="http://schemas.openxmlformats.org/officeDocument/2006/relationships/slide" Target="slides/slide481.xml" /><Relationship Id="rId483" Type="http://schemas.openxmlformats.org/officeDocument/2006/relationships/slide" Target="slides/slide482.xml" /><Relationship Id="rId484" Type="http://schemas.openxmlformats.org/officeDocument/2006/relationships/slide" Target="slides/slide483.xml" /><Relationship Id="rId485" Type="http://schemas.openxmlformats.org/officeDocument/2006/relationships/slide" Target="slides/slide484.xml" /><Relationship Id="rId486" Type="http://schemas.openxmlformats.org/officeDocument/2006/relationships/slide" Target="slides/slide485.xml" /><Relationship Id="rId487" Type="http://schemas.openxmlformats.org/officeDocument/2006/relationships/slide" Target="slides/slide486.xml" /><Relationship Id="rId488" Type="http://schemas.openxmlformats.org/officeDocument/2006/relationships/slide" Target="slides/slide487.xml" /><Relationship Id="rId489" Type="http://schemas.openxmlformats.org/officeDocument/2006/relationships/slide" Target="slides/slide488.xml" /><Relationship Id="rId490" Type="http://schemas.openxmlformats.org/officeDocument/2006/relationships/slide" Target="slides/slide489.xml" /><Relationship Id="rId491" Type="http://schemas.openxmlformats.org/officeDocument/2006/relationships/slide" Target="slides/slide490.xml" /><Relationship Id="rId492" Type="http://schemas.openxmlformats.org/officeDocument/2006/relationships/slide" Target="slides/slide491.xml" /><Relationship Id="rId493" Type="http://schemas.openxmlformats.org/officeDocument/2006/relationships/notesMaster" Target="notesMasters/notesMaster1.xml" /><Relationship Id="rId495" Type="http://schemas.openxmlformats.org/officeDocument/2006/relationships/viewProps" Target="viewProps.xml" /><Relationship Id="rId494" Type="http://schemas.openxmlformats.org/officeDocument/2006/relationships/presProps" Target="presProps.xml" /><Relationship Id="rId1" Type="http://schemas.openxmlformats.org/officeDocument/2006/relationships/slideMaster" Target="slideMasters/slideMaster1.xml" /><Relationship Id="rId497" Type="http://schemas.openxmlformats.org/officeDocument/2006/relationships/tableStyles" Target="tableStyles.xml" /><Relationship Id="rId49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21.xml.rels><?xml version="1.0" encoding="UTF-8"?><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22.xml.rels><?xml version="1.0" encoding="UTF-8"?><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23.xml.rels><?xml version="1.0" encoding="UTF-8"?><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24.xml.rels><?xml version="1.0" encoding="UTF-8"?><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25.xml.rels><?xml version="1.0" encoding="UTF-8"?><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26.xml.rels><?xml version="1.0" encoding="UTF-8"?><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27.xml.rels><?xml version="1.0" encoding="UTF-8"?><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28.xml.rels><?xml version="1.0" encoding="UTF-8"?><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29.xml.rels><?xml version="1.0" encoding="UTF-8"?><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30.xml.rels><?xml version="1.0" encoding="UTF-8"?><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31.xml.rels><?xml version="1.0" encoding="UTF-8"?><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32.xml.rels><?xml version="1.0" encoding="UTF-8"?><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33.xml.rels><?xml version="1.0" encoding="UTF-8"?><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34.xml.rels><?xml version="1.0" encoding="UTF-8"?><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_rels/notesSlide35.xml.rels><?xml version="1.0" encoding="UTF-8"?><Relationships xmlns="http://schemas.openxmlformats.org/package/2006/relationships"><Relationship Id="rId2" Type="http://schemas.openxmlformats.org/officeDocument/2006/relationships/slide" Target="../slides/slide45.xml" /><Relationship Id="rId1" Type="http://schemas.openxmlformats.org/officeDocument/2006/relationships/notesMaster" Target="../notesMasters/notesMaster1.xml" /></Relationships>
</file>

<file path=ppt/notesSlides/_rels/notesSlide36.xml.rels><?xml version="1.0" encoding="UTF-8"?><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37.xml.rels><?xml version="1.0" encoding="UTF-8"?><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38.xml.rels><?xml version="1.0" encoding="UTF-8"?><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39.xml.rels><?xml version="1.0" encoding="UTF-8"?><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40.xml.rels><?xml version="1.0" encoding="UTF-8"?><Relationships xmlns="http://schemas.openxmlformats.org/package/2006/relationships"><Relationship Id="rId2" Type="http://schemas.openxmlformats.org/officeDocument/2006/relationships/slide" Target="../slides/slide50.xml" /><Relationship Id="rId1" Type="http://schemas.openxmlformats.org/officeDocument/2006/relationships/notesMaster" Target="../notesMasters/notesMaster1.xml" /></Relationships>
</file>

<file path=ppt/notesSlides/_rels/notesSlide41.xml.rels><?xml version="1.0" encoding="UTF-8"?><Relationships xmlns="http://schemas.openxmlformats.org/package/2006/relationships"><Relationship Id="rId2" Type="http://schemas.openxmlformats.org/officeDocument/2006/relationships/slide" Target="../slides/slide51.xml" /><Relationship Id="rId1" Type="http://schemas.openxmlformats.org/officeDocument/2006/relationships/notesMaster" Target="../notesMasters/notesMaster1.xml" /></Relationships>
</file>

<file path=ppt/notesSlides/_rels/notesSlide42.xml.rels><?xml version="1.0" encoding="UTF-8"?><Relationships xmlns="http://schemas.openxmlformats.org/package/2006/relationships"><Relationship Id="rId2" Type="http://schemas.openxmlformats.org/officeDocument/2006/relationships/slide" Target="../slides/slide52.xml" /><Relationship Id="rId1" Type="http://schemas.openxmlformats.org/officeDocument/2006/relationships/notesMaster" Target="../notesMasters/notesMaster1.xml" /></Relationships>
</file>

<file path=ppt/notesSlides/_rels/notesSlide43.xml.rels><?xml version="1.0" encoding="UTF-8"?><Relationships xmlns="http://schemas.openxmlformats.org/package/2006/relationships"><Relationship Id="rId2" Type="http://schemas.openxmlformats.org/officeDocument/2006/relationships/slide" Target="../slides/slide53.xml" /><Relationship Id="rId1" Type="http://schemas.openxmlformats.org/officeDocument/2006/relationships/notesMaster" Target="../notesMasters/notesMaster1.xml" /></Relationships>
</file>

<file path=ppt/notesSlides/_rels/notesSlide44.xml.rels><?xml version="1.0" encoding="UTF-8"?><Relationships xmlns="http://schemas.openxmlformats.org/package/2006/relationships"><Relationship Id="rId2" Type="http://schemas.openxmlformats.org/officeDocument/2006/relationships/slide" Target="../slides/slide54.xml" /><Relationship Id="rId1" Type="http://schemas.openxmlformats.org/officeDocument/2006/relationships/notesMaster" Target="../notesMasters/notesMaster1.xml" /></Relationships>
</file>

<file path=ppt/notesSlides/_rels/notesSlide45.xml.rels><?xml version="1.0" encoding="UTF-8"?><Relationships xmlns="http://schemas.openxmlformats.org/package/2006/relationships"><Relationship Id="rId2" Type="http://schemas.openxmlformats.org/officeDocument/2006/relationships/slide" Target="../slides/slide55.xml" /><Relationship Id="rId1" Type="http://schemas.openxmlformats.org/officeDocument/2006/relationships/notesMaster" Target="../notesMasters/notesMaster1.xml" /></Relationships>
</file>

<file path=ppt/notesSlides/_rels/notesSlide46.xml.rels><?xml version="1.0" encoding="UTF-8"?><Relationships xmlns="http://schemas.openxmlformats.org/package/2006/relationships"><Relationship Id="rId2" Type="http://schemas.openxmlformats.org/officeDocument/2006/relationships/slide" Target="../slides/slide56.xml" /><Relationship Id="rId1" Type="http://schemas.openxmlformats.org/officeDocument/2006/relationships/notesMaster" Target="../notesMasters/notesMaster1.xml" /></Relationships>
</file>

<file path=ppt/notesSlides/_rels/notesSlide47.xml.rels><?xml version="1.0" encoding="UTF-8"?><Relationships xmlns="http://schemas.openxmlformats.org/package/2006/relationships"><Relationship Id="rId2" Type="http://schemas.openxmlformats.org/officeDocument/2006/relationships/slide" Target="../slides/slide57.xml" /><Relationship Id="rId1" Type="http://schemas.openxmlformats.org/officeDocument/2006/relationships/notesMaster" Target="../notesMasters/notesMaster1.xml" /></Relationships>
</file>

<file path=ppt/notesSlides/_rels/notesSlide48.xml.rels><?xml version="1.0" encoding="UTF-8"?><Relationships xmlns="http://schemas.openxmlformats.org/package/2006/relationships"><Relationship Id="rId2" Type="http://schemas.openxmlformats.org/officeDocument/2006/relationships/slide" Target="../slides/slide58.xml" /><Relationship Id="rId1" Type="http://schemas.openxmlformats.org/officeDocument/2006/relationships/notesMaster" Target="../notesMasters/notesMaster1.xml" /></Relationships>
</file>

<file path=ppt/notesSlides/_rels/notesSlide49.xml.rels><?xml version="1.0" encoding="UTF-8"?><Relationships xmlns="http://schemas.openxmlformats.org/package/2006/relationships"><Relationship Id="rId2" Type="http://schemas.openxmlformats.org/officeDocument/2006/relationships/slide" Target="../slides/slide59.xml" /><Relationship Id="rId1" Type="http://schemas.openxmlformats.org/officeDocument/2006/relationships/notesMaster" Target="../notesMasters/notesMaster1.xml" /></Relationships>
</file>

<file path=ppt/notesSlides/_rels/notesSlide50.xml.rels><?xml version="1.0" encoding="UTF-8"?><Relationships xmlns="http://schemas.openxmlformats.org/package/2006/relationships"><Relationship Id="rId2" Type="http://schemas.openxmlformats.org/officeDocument/2006/relationships/slide" Target="../slides/slide60.xml" /><Relationship Id="rId1" Type="http://schemas.openxmlformats.org/officeDocument/2006/relationships/notesMaster" Target="../notesMasters/notesMaster1.xml" /></Relationships>
</file>

<file path=ppt/notesSlides/_rels/notesSlide51.xml.rels><?xml version="1.0" encoding="UTF-8"?><Relationships xmlns="http://schemas.openxmlformats.org/package/2006/relationships"><Relationship Id="rId2" Type="http://schemas.openxmlformats.org/officeDocument/2006/relationships/slide" Target="../slides/slide61.xml" /><Relationship Id="rId1" Type="http://schemas.openxmlformats.org/officeDocument/2006/relationships/notesMaster" Target="../notesMasters/notesMaster1.xml" /></Relationships>
</file>

<file path=ppt/notesSlides/_rels/notesSlide52.xml.rels><?xml version="1.0" encoding="UTF-8"?><Relationships xmlns="http://schemas.openxmlformats.org/package/2006/relationships"><Relationship Id="rId2" Type="http://schemas.openxmlformats.org/officeDocument/2006/relationships/slide" Target="../slides/slide63.xml" /><Relationship Id="rId1" Type="http://schemas.openxmlformats.org/officeDocument/2006/relationships/notesMaster" Target="../notesMasters/notesMaster1.xml" /></Relationships>
</file>

<file path=ppt/notesSlides/_rels/notesSlide53.xml.rels><?xml version="1.0" encoding="UTF-8"?><Relationships xmlns="http://schemas.openxmlformats.org/package/2006/relationships"><Relationship Id="rId2" Type="http://schemas.openxmlformats.org/officeDocument/2006/relationships/slide" Target="../slides/slide64.xml" /><Relationship Id="rId1" Type="http://schemas.openxmlformats.org/officeDocument/2006/relationships/notesMaster" Target="../notesMasters/notesMaster1.xml" /></Relationships>
</file>

<file path=ppt/notesSlides/_rels/notesSlide54.xml.rels><?xml version="1.0" encoding="UTF-8"?><Relationships xmlns="http://schemas.openxmlformats.org/package/2006/relationships"><Relationship Id="rId2" Type="http://schemas.openxmlformats.org/officeDocument/2006/relationships/slide" Target="../slides/slide65.xml" /><Relationship Id="rId1" Type="http://schemas.openxmlformats.org/officeDocument/2006/relationships/notesMaster" Target="../notesMasters/notesMaster1.xml" /></Relationships>
</file>

<file path=ppt/notesSlides/_rels/notesSlide55.xml.rels><?xml version="1.0" encoding="UTF-8"?><Relationships xmlns="http://schemas.openxmlformats.org/package/2006/relationships"><Relationship Id="rId2" Type="http://schemas.openxmlformats.org/officeDocument/2006/relationships/slide" Target="../slides/slide66.xml" /><Relationship Id="rId1" Type="http://schemas.openxmlformats.org/officeDocument/2006/relationships/notesMaster" Target="../notesMasters/notesMaster1.xml" /></Relationships>
</file>

<file path=ppt/notesSlides/_rels/notesSlide56.xml.rels><?xml version="1.0" encoding="UTF-8"?><Relationships xmlns="http://schemas.openxmlformats.org/package/2006/relationships"><Relationship Id="rId2" Type="http://schemas.openxmlformats.org/officeDocument/2006/relationships/slide" Target="../slides/slide67.xml" /><Relationship Id="rId1" Type="http://schemas.openxmlformats.org/officeDocument/2006/relationships/notesMaster" Target="../notesMasters/notesMaster1.xml" /></Relationships>
</file>

<file path=ppt/notesSlides/_rels/notesSlide57.xml.rels><?xml version="1.0" encoding="UTF-8"?><Relationships xmlns="http://schemas.openxmlformats.org/package/2006/relationships"><Relationship Id="rId2" Type="http://schemas.openxmlformats.org/officeDocument/2006/relationships/slide" Target="../slides/slide75.xml" /><Relationship Id="rId1" Type="http://schemas.openxmlformats.org/officeDocument/2006/relationships/notesMaster" Target="../notesMasters/notesMaster1.xml" /></Relationships>
</file>

<file path=ppt/notesSlides/_rels/notesSlide58.xml.rels><?xml version="1.0" encoding="UTF-8"?><Relationships xmlns="http://schemas.openxmlformats.org/package/2006/relationships"><Relationship Id="rId2" Type="http://schemas.openxmlformats.org/officeDocument/2006/relationships/slide" Target="../slides/slide76.xml" /><Relationship Id="rId1" Type="http://schemas.openxmlformats.org/officeDocument/2006/relationships/notesMaster" Target="../notesMasters/notesMaster1.xml" /></Relationships>
</file>

<file path=ppt/notesSlides/_rels/notesSlide59.xml.rels><?xml version="1.0" encoding="UTF-8"?><Relationships xmlns="http://schemas.openxmlformats.org/package/2006/relationships"><Relationship Id="rId2" Type="http://schemas.openxmlformats.org/officeDocument/2006/relationships/slide" Target="../slides/slide77.xml" /><Relationship Id="rId1" Type="http://schemas.openxmlformats.org/officeDocument/2006/relationships/notesMaster" Target="../notesMasters/notesMaster1.xml" /></Relationships>
</file>

<file path=ppt/notesSlides/_rels/notesSlide60.xml.rels><?xml version="1.0" encoding="UTF-8"?><Relationships xmlns="http://schemas.openxmlformats.org/package/2006/relationships"><Relationship Id="rId2" Type="http://schemas.openxmlformats.org/officeDocument/2006/relationships/slide" Target="../slides/slide78.xml" /><Relationship Id="rId1" Type="http://schemas.openxmlformats.org/officeDocument/2006/relationships/notesMaster" Target="../notesMasters/notesMaster1.xml" /></Relationships>
</file>

<file path=ppt/notesSlides/_rels/notesSlide61.xml.rels><?xml version="1.0" encoding="UTF-8"?><Relationships xmlns="http://schemas.openxmlformats.org/package/2006/relationships"><Relationship Id="rId2" Type="http://schemas.openxmlformats.org/officeDocument/2006/relationships/slide" Target="../slides/slide79.xml" /><Relationship Id="rId1" Type="http://schemas.openxmlformats.org/officeDocument/2006/relationships/notesMaster" Target="../notesMasters/notesMaster1.xml" /></Relationships>
</file>

<file path=ppt/notesSlides/_rels/notesSlide62.xml.rels><?xml version="1.0" encoding="UTF-8"?><Relationships xmlns="http://schemas.openxmlformats.org/package/2006/relationships"><Relationship Id="rId2" Type="http://schemas.openxmlformats.org/officeDocument/2006/relationships/slide" Target="../slides/slide80.xml" /><Relationship Id="rId1" Type="http://schemas.openxmlformats.org/officeDocument/2006/relationships/notesMaster" Target="../notesMasters/notesMaster1.xml" /></Relationships>
</file>

<file path=ppt/notesSlides/_rels/notesSlide63.xml.rels><?xml version="1.0" encoding="UTF-8"?><Relationships xmlns="http://schemas.openxmlformats.org/package/2006/relationships"><Relationship Id="rId2" Type="http://schemas.openxmlformats.org/officeDocument/2006/relationships/slide" Target="../slides/slide81.xml" /><Relationship Id="rId1" Type="http://schemas.openxmlformats.org/officeDocument/2006/relationships/notesMaster" Target="../notesMasters/notesMaster1.xml" /></Relationships>
</file>

<file path=ppt/notesSlides/_rels/notesSlide64.xml.rels><?xml version="1.0" encoding="UTF-8"?><Relationships xmlns="http://schemas.openxmlformats.org/package/2006/relationships"><Relationship Id="rId2" Type="http://schemas.openxmlformats.org/officeDocument/2006/relationships/slide" Target="../slides/slide82.xml" /><Relationship Id="rId1" Type="http://schemas.openxmlformats.org/officeDocument/2006/relationships/notesMaster" Target="../notesMasters/notesMaster1.xml" /></Relationships>
</file>

<file path=ppt/notesSlides/_rels/notesSlide65.xml.rels><?xml version="1.0" encoding="UTF-8"?><Relationships xmlns="http://schemas.openxmlformats.org/package/2006/relationships"><Relationship Id="rId2" Type="http://schemas.openxmlformats.org/officeDocument/2006/relationships/slide" Target="../slides/slide83.xml" /><Relationship Id="rId1" Type="http://schemas.openxmlformats.org/officeDocument/2006/relationships/notesMaster" Target="../notesMasters/notesMaster1.xml" /></Relationships>
</file>

<file path=ppt/notesSlides/_rels/notesSlide66.xml.rels><?xml version="1.0" encoding="UTF-8"?><Relationships xmlns="http://schemas.openxmlformats.org/package/2006/relationships"><Relationship Id="rId2" Type="http://schemas.openxmlformats.org/officeDocument/2006/relationships/slide" Target="../slides/slide84.xml" /><Relationship Id="rId1" Type="http://schemas.openxmlformats.org/officeDocument/2006/relationships/notesMaster" Target="../notesMasters/notesMaster1.xml" /></Relationships>
</file>

<file path=ppt/notesSlides/_rels/notesSlide67.xml.rels><?xml version="1.0" encoding="UTF-8"?><Relationships xmlns="http://schemas.openxmlformats.org/package/2006/relationships"><Relationship Id="rId2" Type="http://schemas.openxmlformats.org/officeDocument/2006/relationships/slide" Target="../slides/slide85.xml" /><Relationship Id="rId1" Type="http://schemas.openxmlformats.org/officeDocument/2006/relationships/notesMaster" Target="../notesMasters/notesMaster1.xml" /></Relationships>
</file>

<file path=ppt/notesSlides/_rels/notesSlide68.xml.rels><?xml version="1.0" encoding="UTF-8"?><Relationships xmlns="http://schemas.openxmlformats.org/package/2006/relationships"><Relationship Id="rId2" Type="http://schemas.openxmlformats.org/officeDocument/2006/relationships/slide" Target="../slides/slide87.xml" /><Relationship Id="rId1" Type="http://schemas.openxmlformats.org/officeDocument/2006/relationships/notesMaster" Target="../notesMasters/notesMaster1.xml" /></Relationships>
</file>

<file path=ppt/notesSlides/_rels/notesSlide69.xml.rels><?xml version="1.0" encoding="UTF-8"?><Relationships xmlns="http://schemas.openxmlformats.org/package/2006/relationships"><Relationship Id="rId2" Type="http://schemas.openxmlformats.org/officeDocument/2006/relationships/slide" Target="../slides/slide88.xml" /><Relationship Id="rId1" Type="http://schemas.openxmlformats.org/officeDocument/2006/relationships/notesMaster" Target="../notesMasters/notesMaster1.xml" /></Relationships>
</file>

<file path=ppt/notesSlides/_rels/notesSlide70.xml.rels><?xml version="1.0" encoding="UTF-8"?><Relationships xmlns="http://schemas.openxmlformats.org/package/2006/relationships"><Relationship Id="rId2" Type="http://schemas.openxmlformats.org/officeDocument/2006/relationships/slide" Target="../slides/slide89.xml" /><Relationship Id="rId1" Type="http://schemas.openxmlformats.org/officeDocument/2006/relationships/notesMaster" Target="../notesMasters/notesMaster1.xml" /></Relationships>
</file>

<file path=ppt/notesSlides/_rels/notesSlide71.xml.rels><?xml version="1.0" encoding="UTF-8"?><Relationships xmlns="http://schemas.openxmlformats.org/package/2006/relationships"><Relationship Id="rId2" Type="http://schemas.openxmlformats.org/officeDocument/2006/relationships/slide" Target="../slides/slide90.xml" /><Relationship Id="rId1" Type="http://schemas.openxmlformats.org/officeDocument/2006/relationships/notesMaster" Target="../notesMasters/notesMaster1.xml" /></Relationships>
</file>

<file path=ppt/notesSlides/_rels/notesSlide72.xml.rels><?xml version="1.0" encoding="UTF-8"?><Relationships xmlns="http://schemas.openxmlformats.org/package/2006/relationships"><Relationship Id="rId2" Type="http://schemas.openxmlformats.org/officeDocument/2006/relationships/slide" Target="../slides/slide91.xml" /><Relationship Id="rId1" Type="http://schemas.openxmlformats.org/officeDocument/2006/relationships/notesMaster" Target="../notesMasters/notesMaster1.xml" /></Relationships>
</file>

<file path=ppt/notesSlides/_rels/notesSlide73.xml.rels><?xml version="1.0" encoding="UTF-8"?><Relationships xmlns="http://schemas.openxmlformats.org/package/2006/relationships"><Relationship Id="rId2" Type="http://schemas.openxmlformats.org/officeDocument/2006/relationships/slide" Target="../slides/slide92.xml" /><Relationship Id="rId1" Type="http://schemas.openxmlformats.org/officeDocument/2006/relationships/notesMaster" Target="../notesMasters/notesMaster1.xml" /></Relationships>
</file>

<file path=ppt/notesSlides/_rels/notesSlide74.xml.rels><?xml version="1.0" encoding="UTF-8"?><Relationships xmlns="http://schemas.openxmlformats.org/package/2006/relationships"><Relationship Id="rId2" Type="http://schemas.openxmlformats.org/officeDocument/2006/relationships/slide" Target="../slides/slide93.xml" /><Relationship Id="rId1" Type="http://schemas.openxmlformats.org/officeDocument/2006/relationships/notesMaster" Target="../notesMasters/notesMaster1.xml" /></Relationships>
</file>

<file path=ppt/notesSlides/_rels/notesSlide75.xml.rels><?xml version="1.0" encoding="UTF-8"?><Relationships xmlns="http://schemas.openxmlformats.org/package/2006/relationships"><Relationship Id="rId2" Type="http://schemas.openxmlformats.org/officeDocument/2006/relationships/slide" Target="../slides/slide94.xml" /><Relationship Id="rId1" Type="http://schemas.openxmlformats.org/officeDocument/2006/relationships/notesMaster" Target="../notesMasters/notesMaster1.xml" /></Relationships>
</file>

<file path=ppt/notesSlides/_rels/notesSlide76.xml.rels><?xml version="1.0" encoding="UTF-8"?><Relationships xmlns="http://schemas.openxmlformats.org/package/2006/relationships"><Relationship Id="rId2" Type="http://schemas.openxmlformats.org/officeDocument/2006/relationships/slide" Target="../slides/slide95.xml" /><Relationship Id="rId1" Type="http://schemas.openxmlformats.org/officeDocument/2006/relationships/notesMaster" Target="../notesMasters/notesMaster1.xml" /></Relationships>
</file>

<file path=ppt/notesSlides/_rels/notesSlide77.xml.rels><?xml version="1.0" encoding="UTF-8"?><Relationships xmlns="http://schemas.openxmlformats.org/package/2006/relationships"><Relationship Id="rId2" Type="http://schemas.openxmlformats.org/officeDocument/2006/relationships/slide" Target="../slides/slide96.xml" /><Relationship Id="rId1" Type="http://schemas.openxmlformats.org/officeDocument/2006/relationships/notesMaster" Target="../notesMasters/notesMaster1.xml" /></Relationships>
</file>

<file path=ppt/notesSlides/_rels/notesSlide78.xml.rels><?xml version="1.0" encoding="UTF-8"?><Relationships xmlns="http://schemas.openxmlformats.org/package/2006/relationships"><Relationship Id="rId2" Type="http://schemas.openxmlformats.org/officeDocument/2006/relationships/slide" Target="../slides/slide97.xml" /><Relationship Id="rId1" Type="http://schemas.openxmlformats.org/officeDocument/2006/relationships/notesMaster" Target="../notesMasters/notesMaster1.xml" /></Relationships>
</file>

<file path=ppt/notesSlides/_rels/notesSlide79.xml.rels><?xml version="1.0" encoding="UTF-8"?><Relationships xmlns="http://schemas.openxmlformats.org/package/2006/relationships"><Relationship Id="rId2" Type="http://schemas.openxmlformats.org/officeDocument/2006/relationships/slide" Target="../slides/slide98.xml" /><Relationship Id="rId1" Type="http://schemas.openxmlformats.org/officeDocument/2006/relationships/notesMaster" Target="../notesMasters/notesMaster1.xml" /></Relationships>
</file>

<file path=ppt/notesSlides/_rels/notesSlide80.xml.rels><?xml version="1.0" encoding="UTF-8"?><Relationships xmlns="http://schemas.openxmlformats.org/package/2006/relationships"><Relationship Id="rId2" Type="http://schemas.openxmlformats.org/officeDocument/2006/relationships/slide" Target="../slides/slide99.xml" /><Relationship Id="rId1" Type="http://schemas.openxmlformats.org/officeDocument/2006/relationships/notesMaster" Target="../notesMasters/notesMaster1.xml" /></Relationships>
</file>

<file path=ppt/notesSlides/_rels/notesSlide81.xml.rels><?xml version="1.0" encoding="UTF-8"?><Relationships xmlns="http://schemas.openxmlformats.org/package/2006/relationships"><Relationship Id="rId2" Type="http://schemas.openxmlformats.org/officeDocument/2006/relationships/slide" Target="../slides/slide100.xml" /><Relationship Id="rId1" Type="http://schemas.openxmlformats.org/officeDocument/2006/relationships/notesMaster" Target="../notesMasters/notesMaster1.xml" /></Relationships>
</file>

<file path=ppt/notesSlides/_rels/notesSlide82.xml.rels><?xml version="1.0" encoding="UTF-8"?><Relationships xmlns="http://schemas.openxmlformats.org/package/2006/relationships"><Relationship Id="rId2" Type="http://schemas.openxmlformats.org/officeDocument/2006/relationships/slide" Target="../slides/slide101.xml" /><Relationship Id="rId1" Type="http://schemas.openxmlformats.org/officeDocument/2006/relationships/notesMaster" Target="../notesMasters/notesMaster1.xml" /></Relationships>
</file>

<file path=ppt/notesSlides/_rels/notesSlide83.xml.rels><?xml version="1.0" encoding="UTF-8"?><Relationships xmlns="http://schemas.openxmlformats.org/package/2006/relationships"><Relationship Id="rId2" Type="http://schemas.openxmlformats.org/officeDocument/2006/relationships/slide" Target="../slides/slide102.xml" /><Relationship Id="rId1" Type="http://schemas.openxmlformats.org/officeDocument/2006/relationships/notesMaster" Target="../notesMasters/notesMaster1.xml" /></Relationships>
</file>

<file path=ppt/notesSlides/_rels/notesSlide84.xml.rels><?xml version="1.0" encoding="UTF-8"?><Relationships xmlns="http://schemas.openxmlformats.org/package/2006/relationships"><Relationship Id="rId2" Type="http://schemas.openxmlformats.org/officeDocument/2006/relationships/slide" Target="../slides/slide103.xml" /><Relationship Id="rId1" Type="http://schemas.openxmlformats.org/officeDocument/2006/relationships/notesMaster" Target="../notesMasters/notesMaster1.xml" /></Relationships>
</file>

<file path=ppt/notesSlides/_rels/notesSlide85.xml.rels><?xml version="1.0" encoding="UTF-8"?><Relationships xmlns="http://schemas.openxmlformats.org/package/2006/relationships"><Relationship Id="rId2" Type="http://schemas.openxmlformats.org/officeDocument/2006/relationships/slide" Target="../slides/slide104.xml" /><Relationship Id="rId1" Type="http://schemas.openxmlformats.org/officeDocument/2006/relationships/notesMaster" Target="../notesMasters/notesMaster1.xml" /></Relationships>
</file>

<file path=ppt/notesSlides/_rels/notesSlide86.xml.rels><?xml version="1.0" encoding="UTF-8"?><Relationships xmlns="http://schemas.openxmlformats.org/package/2006/relationships"><Relationship Id="rId2" Type="http://schemas.openxmlformats.org/officeDocument/2006/relationships/slide" Target="../slides/slide105.xml" /><Relationship Id="rId1" Type="http://schemas.openxmlformats.org/officeDocument/2006/relationships/notesMaster" Target="../notesMasters/notesMaster1.xml" /></Relationships>
</file>

<file path=ppt/notesSlides/_rels/notesSlide87.xml.rels><?xml version="1.0" encoding="UTF-8"?><Relationships xmlns="http://schemas.openxmlformats.org/package/2006/relationships"><Relationship Id="rId2" Type="http://schemas.openxmlformats.org/officeDocument/2006/relationships/slide" Target="../slides/slide107.xml" /><Relationship Id="rId1" Type="http://schemas.openxmlformats.org/officeDocument/2006/relationships/notesMaster" Target="../notesMasters/notesMaster1.xml" /></Relationships>
</file>

<file path=ppt/notesSlides/_rels/notesSlide88.xml.rels><?xml version="1.0" encoding="UTF-8"?><Relationships xmlns="http://schemas.openxmlformats.org/package/2006/relationships"><Relationship Id="rId2" Type="http://schemas.openxmlformats.org/officeDocument/2006/relationships/slide" Target="../slides/slide108.xml" /><Relationship Id="rId1" Type="http://schemas.openxmlformats.org/officeDocument/2006/relationships/notesMaster" Target="../notesMasters/notesMaster1.xml" /></Relationships>
</file>

<file path=ppt/notesSlides/_rels/notesSlide89.xml.rels><?xml version="1.0" encoding="UTF-8"?><Relationships xmlns="http://schemas.openxmlformats.org/package/2006/relationships"><Relationship Id="rId2" Type="http://schemas.openxmlformats.org/officeDocument/2006/relationships/slide" Target="../slides/slide109.xml" /><Relationship Id="rId1" Type="http://schemas.openxmlformats.org/officeDocument/2006/relationships/notesMaster" Target="../notesMasters/notesMaster1.xml" /></Relationships>
</file>

<file path=ppt/notesSlides/_rels/notesSlide90.xml.rels><?xml version="1.0" encoding="UTF-8"?><Relationships xmlns="http://schemas.openxmlformats.org/package/2006/relationships"><Relationship Id="rId2" Type="http://schemas.openxmlformats.org/officeDocument/2006/relationships/slide" Target="../slides/slide110.xml" /><Relationship Id="rId1" Type="http://schemas.openxmlformats.org/officeDocument/2006/relationships/notesMaster" Target="../notesMasters/notesMaster1.xml" /></Relationships>
</file>

<file path=ppt/notesSlides/_rels/notesSlide91.xml.rels><?xml version="1.0" encoding="UTF-8"?><Relationships xmlns="http://schemas.openxmlformats.org/package/2006/relationships"><Relationship Id="rId2" Type="http://schemas.openxmlformats.org/officeDocument/2006/relationships/slide" Target="../slides/slide111.xml" /><Relationship Id="rId1" Type="http://schemas.openxmlformats.org/officeDocument/2006/relationships/notesMaster" Target="../notesMasters/notesMaster1.xml" /></Relationships>
</file>

<file path=ppt/notesSlides/_rels/notesSlide92.xml.rels><?xml version="1.0" encoding="UTF-8"?><Relationships xmlns="http://schemas.openxmlformats.org/package/2006/relationships"><Relationship Id="rId2" Type="http://schemas.openxmlformats.org/officeDocument/2006/relationships/slide" Target="../slides/slide113.xml" /><Relationship Id="rId1" Type="http://schemas.openxmlformats.org/officeDocument/2006/relationships/notesMaster" Target="../notesMasters/notesMaster1.xml" /></Relationships>
</file>

<file path=ppt/notesSlides/_rels/notesSlide93.xml.rels><?xml version="1.0" encoding="UTF-8"?><Relationships xmlns="http://schemas.openxmlformats.org/package/2006/relationships"><Relationship Id="rId2" Type="http://schemas.openxmlformats.org/officeDocument/2006/relationships/slide" Target="../slides/slide114.xml" /><Relationship Id="rId1" Type="http://schemas.openxmlformats.org/officeDocument/2006/relationships/notesMaster" Target="../notesMasters/notesMaster1.xml" /></Relationships>
</file>

<file path=ppt/notesSlides/_rels/notesSlide94.xml.rels><?xml version="1.0" encoding="UTF-8"?><Relationships xmlns="http://schemas.openxmlformats.org/package/2006/relationships"><Relationship Id="rId2" Type="http://schemas.openxmlformats.org/officeDocument/2006/relationships/slide" Target="../slides/slide115.xml" /><Relationship Id="rId1" Type="http://schemas.openxmlformats.org/officeDocument/2006/relationships/notesMaster" Target="../notesMasters/notesMaster1.xml" /></Relationships>
</file>

<file path=ppt/notesSlides/_rels/notesSlide95.xml.rels><?xml version="1.0" encoding="UTF-8"?><Relationships xmlns="http://schemas.openxmlformats.org/package/2006/relationships"><Relationship Id="rId2" Type="http://schemas.openxmlformats.org/officeDocument/2006/relationships/slide" Target="../slides/slide116.xml" /><Relationship Id="rId1" Type="http://schemas.openxmlformats.org/officeDocument/2006/relationships/notesMaster" Target="../notesMasters/notesMaster1.xml" /></Relationships>
</file>

<file path=ppt/notesSlides/_rels/notesSlide96.xml.rels><?xml version="1.0" encoding="UTF-8"?><Relationships xmlns="http://schemas.openxmlformats.org/package/2006/relationships"><Relationship Id="rId2" Type="http://schemas.openxmlformats.org/officeDocument/2006/relationships/slide" Target="../slides/slide117.xml" /><Relationship Id="rId1" Type="http://schemas.openxmlformats.org/officeDocument/2006/relationships/notesMaster" Target="../notesMasters/notesMaster1.xml" /></Relationships>
</file>

<file path=ppt/notesSlides/_rels/notesSlide97.xml.rels><?xml version="1.0" encoding="UTF-8"?><Relationships xmlns="http://schemas.openxmlformats.org/package/2006/relationships"><Relationship Id="rId2" Type="http://schemas.openxmlformats.org/officeDocument/2006/relationships/slide" Target="../slides/slide118.xml" /><Relationship Id="rId1" Type="http://schemas.openxmlformats.org/officeDocument/2006/relationships/notesMaster" Target="../notesMasters/notesMaster1.xml" /></Relationships>
</file>

<file path=ppt/notesSlides/_rels/notesSlide98.xml.rels><?xml version="1.0" encoding="UTF-8"?><Relationships xmlns="http://schemas.openxmlformats.org/package/2006/relationships"><Relationship Id="rId2" Type="http://schemas.openxmlformats.org/officeDocument/2006/relationships/slide" Target="../slides/slide119.xml" /><Relationship Id="rId1" Type="http://schemas.openxmlformats.org/officeDocument/2006/relationships/notesMaster" Target="../notesMasters/notesMaster1.xml" /></Relationships>
</file>

<file path=ppt/notesSlides/_rels/notesSlide99.xml.rels><?xml version="1.0" encoding="UTF-8"?><Relationships xmlns="http://schemas.openxmlformats.org/package/2006/relationships"><Relationship Id="rId2" Type="http://schemas.openxmlformats.org/officeDocument/2006/relationships/slide" Target="../slides/slide120.xml" /><Relationship Id="rId1" Type="http://schemas.openxmlformats.org/officeDocument/2006/relationships/notesMaster" Target="../notesMasters/notesMaster1.xml" /></Relationships>
</file>

<file path=ppt/notesSlides/_rels/notesSlide100.xml.rels><?xml version="1.0" encoding="UTF-8"?><Relationships xmlns="http://schemas.openxmlformats.org/package/2006/relationships"><Relationship Id="rId2" Type="http://schemas.openxmlformats.org/officeDocument/2006/relationships/slide" Target="../slides/slide129.xml" /><Relationship Id="rId1" Type="http://schemas.openxmlformats.org/officeDocument/2006/relationships/notesMaster" Target="../notesMasters/notesMaster1.xml" /></Relationships>
</file>

<file path=ppt/notesSlides/_rels/notesSlide101.xml.rels><?xml version="1.0" encoding="UTF-8"?><Relationships xmlns="http://schemas.openxmlformats.org/package/2006/relationships"><Relationship Id="rId2" Type="http://schemas.openxmlformats.org/officeDocument/2006/relationships/slide" Target="../slides/slide130.xml" /><Relationship Id="rId1" Type="http://schemas.openxmlformats.org/officeDocument/2006/relationships/notesMaster" Target="../notesMasters/notesMaster1.xml" /></Relationships>
</file>

<file path=ppt/notesSlides/_rels/notesSlide102.xml.rels><?xml version="1.0" encoding="UTF-8"?><Relationships xmlns="http://schemas.openxmlformats.org/package/2006/relationships"><Relationship Id="rId2" Type="http://schemas.openxmlformats.org/officeDocument/2006/relationships/slide" Target="../slides/slide131.xml" /><Relationship Id="rId1" Type="http://schemas.openxmlformats.org/officeDocument/2006/relationships/notesMaster" Target="../notesMasters/notesMaster1.xml" /></Relationships>
</file>

<file path=ppt/notesSlides/_rels/notesSlide103.xml.rels><?xml version="1.0" encoding="UTF-8"?><Relationships xmlns="http://schemas.openxmlformats.org/package/2006/relationships"><Relationship Id="rId2" Type="http://schemas.openxmlformats.org/officeDocument/2006/relationships/slide" Target="../slides/slide132.xml" /><Relationship Id="rId1" Type="http://schemas.openxmlformats.org/officeDocument/2006/relationships/notesMaster" Target="../notesMasters/notesMaster1.xml" /></Relationships>
</file>

<file path=ppt/notesSlides/_rels/notesSlide104.xml.rels><?xml version="1.0" encoding="UTF-8"?><Relationships xmlns="http://schemas.openxmlformats.org/package/2006/relationships"><Relationship Id="rId2" Type="http://schemas.openxmlformats.org/officeDocument/2006/relationships/slide" Target="../slides/slide133.xml" /><Relationship Id="rId1" Type="http://schemas.openxmlformats.org/officeDocument/2006/relationships/notesMaster" Target="../notesMasters/notesMaster1.xml" /></Relationships>
</file>

<file path=ppt/notesSlides/_rels/notesSlide105.xml.rels><?xml version="1.0" encoding="UTF-8"?><Relationships xmlns="http://schemas.openxmlformats.org/package/2006/relationships"><Relationship Id="rId2" Type="http://schemas.openxmlformats.org/officeDocument/2006/relationships/slide" Target="../slides/slide134.xml" /><Relationship Id="rId1" Type="http://schemas.openxmlformats.org/officeDocument/2006/relationships/notesMaster" Target="../notesMasters/notesMaster1.xml" /></Relationships>
</file>

<file path=ppt/notesSlides/_rels/notesSlide106.xml.rels><?xml version="1.0" encoding="UTF-8"?><Relationships xmlns="http://schemas.openxmlformats.org/package/2006/relationships"><Relationship Id="rId2" Type="http://schemas.openxmlformats.org/officeDocument/2006/relationships/slide" Target="../slides/slide135.xml" /><Relationship Id="rId1" Type="http://schemas.openxmlformats.org/officeDocument/2006/relationships/notesMaster" Target="../notesMasters/notesMaster1.xml" /></Relationships>
</file>

<file path=ppt/notesSlides/_rels/notesSlide107.xml.rels><?xml version="1.0" encoding="UTF-8"?><Relationships xmlns="http://schemas.openxmlformats.org/package/2006/relationships"><Relationship Id="rId2" Type="http://schemas.openxmlformats.org/officeDocument/2006/relationships/slide" Target="../slides/slide136.xml" /><Relationship Id="rId1" Type="http://schemas.openxmlformats.org/officeDocument/2006/relationships/notesMaster" Target="../notesMasters/notesMaster1.xml" /></Relationships>
</file>

<file path=ppt/notesSlides/_rels/notesSlide108.xml.rels><?xml version="1.0" encoding="UTF-8"?><Relationships xmlns="http://schemas.openxmlformats.org/package/2006/relationships"><Relationship Id="rId2" Type="http://schemas.openxmlformats.org/officeDocument/2006/relationships/slide" Target="../slides/slide137.xml" /><Relationship Id="rId1" Type="http://schemas.openxmlformats.org/officeDocument/2006/relationships/notesMaster" Target="../notesMasters/notesMaster1.xml" /></Relationships>
</file>

<file path=ppt/notesSlides/_rels/notesSlide109.xml.rels><?xml version="1.0" encoding="UTF-8"?><Relationships xmlns="http://schemas.openxmlformats.org/package/2006/relationships"><Relationship Id="rId2" Type="http://schemas.openxmlformats.org/officeDocument/2006/relationships/slide" Target="../slides/slide138.xml" /><Relationship Id="rId1" Type="http://schemas.openxmlformats.org/officeDocument/2006/relationships/notesMaster" Target="../notesMasters/notesMaster1.xml" /></Relationships>
</file>

<file path=ppt/notesSlides/_rels/notesSlide110.xml.rels><?xml version="1.0" encoding="UTF-8"?><Relationships xmlns="http://schemas.openxmlformats.org/package/2006/relationships"><Relationship Id="rId2" Type="http://schemas.openxmlformats.org/officeDocument/2006/relationships/slide" Target="../slides/slide139.xml" /><Relationship Id="rId1" Type="http://schemas.openxmlformats.org/officeDocument/2006/relationships/notesMaster" Target="../notesMasters/notesMaster1.xml" /></Relationships>
</file>

<file path=ppt/notesSlides/_rels/notesSlide111.xml.rels><?xml version="1.0" encoding="UTF-8"?><Relationships xmlns="http://schemas.openxmlformats.org/package/2006/relationships"><Relationship Id="rId2" Type="http://schemas.openxmlformats.org/officeDocument/2006/relationships/slide" Target="../slides/slide141.xml" /><Relationship Id="rId1" Type="http://schemas.openxmlformats.org/officeDocument/2006/relationships/notesMaster" Target="../notesMasters/notesMaster1.xml" /></Relationships>
</file>

<file path=ppt/notesSlides/_rels/notesSlide112.xml.rels><?xml version="1.0" encoding="UTF-8"?><Relationships xmlns="http://schemas.openxmlformats.org/package/2006/relationships"><Relationship Id="rId2" Type="http://schemas.openxmlformats.org/officeDocument/2006/relationships/slide" Target="../slides/slide142.xml" /><Relationship Id="rId1" Type="http://schemas.openxmlformats.org/officeDocument/2006/relationships/notesMaster" Target="../notesMasters/notesMaster1.xml" /></Relationships>
</file>

<file path=ppt/notesSlides/_rels/notesSlide113.xml.rels><?xml version="1.0" encoding="UTF-8"?><Relationships xmlns="http://schemas.openxmlformats.org/package/2006/relationships"><Relationship Id="rId2" Type="http://schemas.openxmlformats.org/officeDocument/2006/relationships/slide" Target="../slides/slide143.xml" /><Relationship Id="rId1" Type="http://schemas.openxmlformats.org/officeDocument/2006/relationships/notesMaster" Target="../notesMasters/notesMaster1.xml" /></Relationships>
</file>

<file path=ppt/notesSlides/_rels/notesSlide114.xml.rels><?xml version="1.0" encoding="UTF-8"?><Relationships xmlns="http://schemas.openxmlformats.org/package/2006/relationships"><Relationship Id="rId2" Type="http://schemas.openxmlformats.org/officeDocument/2006/relationships/slide" Target="../slides/slide144.xml" /><Relationship Id="rId1" Type="http://schemas.openxmlformats.org/officeDocument/2006/relationships/notesMaster" Target="../notesMasters/notesMaster1.xml" /></Relationships>
</file>

<file path=ppt/notesSlides/_rels/notesSlide115.xml.rels><?xml version="1.0" encoding="UTF-8"?><Relationships xmlns="http://schemas.openxmlformats.org/package/2006/relationships"><Relationship Id="rId2" Type="http://schemas.openxmlformats.org/officeDocument/2006/relationships/slide" Target="../slides/slide145.xml" /><Relationship Id="rId1" Type="http://schemas.openxmlformats.org/officeDocument/2006/relationships/notesMaster" Target="../notesMasters/notesMaster1.xml" /></Relationships>
</file>

<file path=ppt/notesSlides/_rels/notesSlide116.xml.rels><?xml version="1.0" encoding="UTF-8"?><Relationships xmlns="http://schemas.openxmlformats.org/package/2006/relationships"><Relationship Id="rId2" Type="http://schemas.openxmlformats.org/officeDocument/2006/relationships/slide" Target="../slides/slide146.xml" /><Relationship Id="rId1" Type="http://schemas.openxmlformats.org/officeDocument/2006/relationships/notesMaster" Target="../notesMasters/notesMaster1.xml" /></Relationships>
</file>

<file path=ppt/notesSlides/_rels/notesSlide117.xml.rels><?xml version="1.0" encoding="UTF-8"?><Relationships xmlns="http://schemas.openxmlformats.org/package/2006/relationships"><Relationship Id="rId2" Type="http://schemas.openxmlformats.org/officeDocument/2006/relationships/slide" Target="../slides/slide148.xml" /><Relationship Id="rId1" Type="http://schemas.openxmlformats.org/officeDocument/2006/relationships/notesMaster" Target="../notesMasters/notesMaster1.xml" /></Relationships>
</file>

<file path=ppt/notesSlides/_rels/notesSlide118.xml.rels><?xml version="1.0" encoding="UTF-8"?><Relationships xmlns="http://schemas.openxmlformats.org/package/2006/relationships"><Relationship Id="rId2" Type="http://schemas.openxmlformats.org/officeDocument/2006/relationships/slide" Target="../slides/slide149.xml" /><Relationship Id="rId1" Type="http://schemas.openxmlformats.org/officeDocument/2006/relationships/notesMaster" Target="../notesMasters/notesMaster1.xml" /></Relationships>
</file>

<file path=ppt/notesSlides/_rels/notesSlide119.xml.rels><?xml version="1.0" encoding="UTF-8"?><Relationships xmlns="http://schemas.openxmlformats.org/package/2006/relationships"><Relationship Id="rId2" Type="http://schemas.openxmlformats.org/officeDocument/2006/relationships/slide" Target="../slides/slide150.xml" /><Relationship Id="rId1" Type="http://schemas.openxmlformats.org/officeDocument/2006/relationships/notesMaster" Target="../notesMasters/notesMaster1.xml" /></Relationships>
</file>

<file path=ppt/notesSlides/_rels/notesSlide120.xml.rels><?xml version="1.0" encoding="UTF-8"?><Relationships xmlns="http://schemas.openxmlformats.org/package/2006/relationships"><Relationship Id="rId2" Type="http://schemas.openxmlformats.org/officeDocument/2006/relationships/slide" Target="../slides/slide152.xml" /><Relationship Id="rId1" Type="http://schemas.openxmlformats.org/officeDocument/2006/relationships/notesMaster" Target="../notesMasters/notesMaster1.xml" /></Relationships>
</file>

<file path=ppt/notesSlides/_rels/notesSlide121.xml.rels><?xml version="1.0" encoding="UTF-8"?><Relationships xmlns="http://schemas.openxmlformats.org/package/2006/relationships"><Relationship Id="rId2" Type="http://schemas.openxmlformats.org/officeDocument/2006/relationships/slide" Target="../slides/slide153.xml" /><Relationship Id="rId1" Type="http://schemas.openxmlformats.org/officeDocument/2006/relationships/notesMaster" Target="../notesMasters/notesMaster1.xml" /></Relationships>
</file>

<file path=ppt/notesSlides/_rels/notesSlide122.xml.rels><?xml version="1.0" encoding="UTF-8"?><Relationships xmlns="http://schemas.openxmlformats.org/package/2006/relationships"><Relationship Id="rId2" Type="http://schemas.openxmlformats.org/officeDocument/2006/relationships/slide" Target="../slides/slide154.xml" /><Relationship Id="rId1" Type="http://schemas.openxmlformats.org/officeDocument/2006/relationships/notesMaster" Target="../notesMasters/notesMaster1.xml" /></Relationships>
</file>

<file path=ppt/notesSlides/_rels/notesSlide123.xml.rels><?xml version="1.0" encoding="UTF-8"?><Relationships xmlns="http://schemas.openxmlformats.org/package/2006/relationships"><Relationship Id="rId2" Type="http://schemas.openxmlformats.org/officeDocument/2006/relationships/slide" Target="../slides/slide155.xml" /><Relationship Id="rId1" Type="http://schemas.openxmlformats.org/officeDocument/2006/relationships/notesMaster" Target="../notesMasters/notesMaster1.xml" /></Relationships>
</file>

<file path=ppt/notesSlides/_rels/notesSlide124.xml.rels><?xml version="1.0" encoding="UTF-8"?><Relationships xmlns="http://schemas.openxmlformats.org/package/2006/relationships"><Relationship Id="rId2" Type="http://schemas.openxmlformats.org/officeDocument/2006/relationships/slide" Target="../slides/slide156.xml" /><Relationship Id="rId1" Type="http://schemas.openxmlformats.org/officeDocument/2006/relationships/notesMaster" Target="../notesMasters/notesMaster1.xml" /></Relationships>
</file>

<file path=ppt/notesSlides/_rels/notesSlide125.xml.rels><?xml version="1.0" encoding="UTF-8"?><Relationships xmlns="http://schemas.openxmlformats.org/package/2006/relationships"><Relationship Id="rId2" Type="http://schemas.openxmlformats.org/officeDocument/2006/relationships/slide" Target="../slides/slide157.xml" /><Relationship Id="rId1" Type="http://schemas.openxmlformats.org/officeDocument/2006/relationships/notesMaster" Target="../notesMasters/notesMaster1.xml" /></Relationships>
</file>

<file path=ppt/notesSlides/_rels/notesSlide126.xml.rels><?xml version="1.0" encoding="UTF-8"?><Relationships xmlns="http://schemas.openxmlformats.org/package/2006/relationships"><Relationship Id="rId2" Type="http://schemas.openxmlformats.org/officeDocument/2006/relationships/slide" Target="../slides/slide159.xml" /><Relationship Id="rId1" Type="http://schemas.openxmlformats.org/officeDocument/2006/relationships/notesMaster" Target="../notesMasters/notesMaster1.xml" /></Relationships>
</file>

<file path=ppt/notesSlides/_rels/notesSlide127.xml.rels><?xml version="1.0" encoding="UTF-8"?><Relationships xmlns="http://schemas.openxmlformats.org/package/2006/relationships"><Relationship Id="rId2" Type="http://schemas.openxmlformats.org/officeDocument/2006/relationships/slide" Target="../slides/slide161.xml" /><Relationship Id="rId1" Type="http://schemas.openxmlformats.org/officeDocument/2006/relationships/notesMaster" Target="../notesMasters/notesMaster1.xml" /></Relationships>
</file>

<file path=ppt/notesSlides/_rels/notesSlide128.xml.rels><?xml version="1.0" encoding="UTF-8"?><Relationships xmlns="http://schemas.openxmlformats.org/package/2006/relationships"><Relationship Id="rId2" Type="http://schemas.openxmlformats.org/officeDocument/2006/relationships/slide" Target="../slides/slide163.xml" /><Relationship Id="rId1" Type="http://schemas.openxmlformats.org/officeDocument/2006/relationships/notesMaster" Target="../notesMasters/notesMaster1.xml" /></Relationships>
</file>

<file path=ppt/notesSlides/_rels/notesSlide129.xml.rels><?xml version="1.0" encoding="UTF-8"?><Relationships xmlns="http://schemas.openxmlformats.org/package/2006/relationships"><Relationship Id="rId2" Type="http://schemas.openxmlformats.org/officeDocument/2006/relationships/slide" Target="../slides/slide165.xml" /><Relationship Id="rId1" Type="http://schemas.openxmlformats.org/officeDocument/2006/relationships/notesMaster" Target="../notesMasters/notesMaster1.xml" /></Relationships>
</file>

<file path=ppt/notesSlides/_rels/notesSlide130.xml.rels><?xml version="1.0" encoding="UTF-8"?><Relationships xmlns="http://schemas.openxmlformats.org/package/2006/relationships"><Relationship Id="rId2" Type="http://schemas.openxmlformats.org/officeDocument/2006/relationships/slide" Target="../slides/slide166.xml" /><Relationship Id="rId1" Type="http://schemas.openxmlformats.org/officeDocument/2006/relationships/notesMaster" Target="../notesMasters/notesMaster1.xml" /></Relationships>
</file>

<file path=ppt/notesSlides/_rels/notesSlide131.xml.rels><?xml version="1.0" encoding="UTF-8"?><Relationships xmlns="http://schemas.openxmlformats.org/package/2006/relationships"><Relationship Id="rId2" Type="http://schemas.openxmlformats.org/officeDocument/2006/relationships/slide" Target="../slides/slide167.xml" /><Relationship Id="rId1" Type="http://schemas.openxmlformats.org/officeDocument/2006/relationships/notesMaster" Target="../notesMasters/notesMaster1.xml" /></Relationships>
</file>

<file path=ppt/notesSlides/_rels/notesSlide132.xml.rels><?xml version="1.0" encoding="UTF-8"?><Relationships xmlns="http://schemas.openxmlformats.org/package/2006/relationships"><Relationship Id="rId2" Type="http://schemas.openxmlformats.org/officeDocument/2006/relationships/slide" Target="../slides/slide169.xml" /><Relationship Id="rId1" Type="http://schemas.openxmlformats.org/officeDocument/2006/relationships/notesMaster" Target="../notesMasters/notesMaster1.xml" /></Relationships>
</file>

<file path=ppt/notesSlides/_rels/notesSlide133.xml.rels><?xml version="1.0" encoding="UTF-8"?><Relationships xmlns="http://schemas.openxmlformats.org/package/2006/relationships"><Relationship Id="rId2" Type="http://schemas.openxmlformats.org/officeDocument/2006/relationships/slide" Target="../slides/slide170.xml" /><Relationship Id="rId1" Type="http://schemas.openxmlformats.org/officeDocument/2006/relationships/notesMaster" Target="../notesMasters/notesMaster1.xml" /></Relationships>
</file>

<file path=ppt/notesSlides/_rels/notesSlide134.xml.rels><?xml version="1.0" encoding="UTF-8"?><Relationships xmlns="http://schemas.openxmlformats.org/package/2006/relationships"><Relationship Id="rId2" Type="http://schemas.openxmlformats.org/officeDocument/2006/relationships/slide" Target="../slides/slide171.xml" /><Relationship Id="rId1" Type="http://schemas.openxmlformats.org/officeDocument/2006/relationships/notesMaster" Target="../notesMasters/notesMaster1.xml" /></Relationships>
</file>

<file path=ppt/notesSlides/_rels/notesSlide135.xml.rels><?xml version="1.0" encoding="UTF-8"?><Relationships xmlns="http://schemas.openxmlformats.org/package/2006/relationships"><Relationship Id="rId2" Type="http://schemas.openxmlformats.org/officeDocument/2006/relationships/slide" Target="../slides/slide173.xml" /><Relationship Id="rId1" Type="http://schemas.openxmlformats.org/officeDocument/2006/relationships/notesMaster" Target="../notesMasters/notesMaster1.xml" /></Relationships>
</file>

<file path=ppt/notesSlides/_rels/notesSlide136.xml.rels><?xml version="1.0" encoding="UTF-8"?><Relationships xmlns="http://schemas.openxmlformats.org/package/2006/relationships"><Relationship Id="rId2" Type="http://schemas.openxmlformats.org/officeDocument/2006/relationships/slide" Target="../slides/slide174.xml" /><Relationship Id="rId1" Type="http://schemas.openxmlformats.org/officeDocument/2006/relationships/notesMaster" Target="../notesMasters/notesMaster1.xml" /></Relationships>
</file>

<file path=ppt/notesSlides/_rels/notesSlide137.xml.rels><?xml version="1.0" encoding="UTF-8"?><Relationships xmlns="http://schemas.openxmlformats.org/package/2006/relationships"><Relationship Id="rId2" Type="http://schemas.openxmlformats.org/officeDocument/2006/relationships/slide" Target="../slides/slide175.xml" /><Relationship Id="rId1" Type="http://schemas.openxmlformats.org/officeDocument/2006/relationships/notesMaster" Target="../notesMasters/notesMaster1.xml" /></Relationships>
</file>

<file path=ppt/notesSlides/_rels/notesSlide138.xml.rels><?xml version="1.0" encoding="UTF-8"?><Relationships xmlns="http://schemas.openxmlformats.org/package/2006/relationships"><Relationship Id="rId2" Type="http://schemas.openxmlformats.org/officeDocument/2006/relationships/slide" Target="../slides/slide177.xml" /><Relationship Id="rId1" Type="http://schemas.openxmlformats.org/officeDocument/2006/relationships/notesMaster" Target="../notesMasters/notesMaster1.xml" /></Relationships>
</file>

<file path=ppt/notesSlides/_rels/notesSlide139.xml.rels><?xml version="1.0" encoding="UTF-8"?><Relationships xmlns="http://schemas.openxmlformats.org/package/2006/relationships"><Relationship Id="rId2" Type="http://schemas.openxmlformats.org/officeDocument/2006/relationships/slide" Target="../slides/slide178.xml" /><Relationship Id="rId1" Type="http://schemas.openxmlformats.org/officeDocument/2006/relationships/notesMaster" Target="../notesMasters/notesMaster1.xml" /></Relationships>
</file>

<file path=ppt/notesSlides/_rels/notesSlide140.xml.rels><?xml version="1.0" encoding="UTF-8"?><Relationships xmlns="http://schemas.openxmlformats.org/package/2006/relationships"><Relationship Id="rId2" Type="http://schemas.openxmlformats.org/officeDocument/2006/relationships/slide" Target="../slides/slide179.xml" /><Relationship Id="rId1" Type="http://schemas.openxmlformats.org/officeDocument/2006/relationships/notesMaster" Target="../notesMasters/notesMaster1.xml" /></Relationships>
</file>

<file path=ppt/notesSlides/_rels/notesSlide141.xml.rels><?xml version="1.0" encoding="UTF-8"?><Relationships xmlns="http://schemas.openxmlformats.org/package/2006/relationships"><Relationship Id="rId2" Type="http://schemas.openxmlformats.org/officeDocument/2006/relationships/slide" Target="../slides/slide180.xml" /><Relationship Id="rId1" Type="http://schemas.openxmlformats.org/officeDocument/2006/relationships/notesMaster" Target="../notesMasters/notesMaster1.xml" /></Relationships>
</file>

<file path=ppt/notesSlides/_rels/notesSlide142.xml.rels><?xml version="1.0" encoding="UTF-8"?><Relationships xmlns="http://schemas.openxmlformats.org/package/2006/relationships"><Relationship Id="rId2" Type="http://schemas.openxmlformats.org/officeDocument/2006/relationships/slide" Target="../slides/slide181.xml" /><Relationship Id="rId1" Type="http://schemas.openxmlformats.org/officeDocument/2006/relationships/notesMaster" Target="../notesMasters/notesMaster1.xml" /></Relationships>
</file>

<file path=ppt/notesSlides/_rels/notesSlide143.xml.rels><?xml version="1.0" encoding="UTF-8"?><Relationships xmlns="http://schemas.openxmlformats.org/package/2006/relationships"><Relationship Id="rId2" Type="http://schemas.openxmlformats.org/officeDocument/2006/relationships/slide" Target="../slides/slide182.xml" /><Relationship Id="rId1" Type="http://schemas.openxmlformats.org/officeDocument/2006/relationships/notesMaster" Target="../notesMasters/notesMaster1.xml" /></Relationships>
</file>

<file path=ppt/notesSlides/_rels/notesSlide144.xml.rels><?xml version="1.0" encoding="UTF-8"?><Relationships xmlns="http://schemas.openxmlformats.org/package/2006/relationships"><Relationship Id="rId2" Type="http://schemas.openxmlformats.org/officeDocument/2006/relationships/slide" Target="../slides/slide183.xml" /><Relationship Id="rId1" Type="http://schemas.openxmlformats.org/officeDocument/2006/relationships/notesMaster" Target="../notesMasters/notesMaster1.xml" /></Relationships>
</file>

<file path=ppt/notesSlides/_rels/notesSlide145.xml.rels><?xml version="1.0" encoding="UTF-8"?><Relationships xmlns="http://schemas.openxmlformats.org/package/2006/relationships"><Relationship Id="rId2" Type="http://schemas.openxmlformats.org/officeDocument/2006/relationships/slide" Target="../slides/slide184.xml" /><Relationship Id="rId1" Type="http://schemas.openxmlformats.org/officeDocument/2006/relationships/notesMaster" Target="../notesMasters/notesMaster1.xml" /></Relationships>
</file>

<file path=ppt/notesSlides/_rels/notesSlide146.xml.rels><?xml version="1.0" encoding="UTF-8"?><Relationships xmlns="http://schemas.openxmlformats.org/package/2006/relationships"><Relationship Id="rId2" Type="http://schemas.openxmlformats.org/officeDocument/2006/relationships/slide" Target="../slides/slide185.xml" /><Relationship Id="rId1" Type="http://schemas.openxmlformats.org/officeDocument/2006/relationships/notesMaster" Target="../notesMasters/notesMaster1.xml" /></Relationships>
</file>

<file path=ppt/notesSlides/_rels/notesSlide147.xml.rels><?xml version="1.0" encoding="UTF-8"?><Relationships xmlns="http://schemas.openxmlformats.org/package/2006/relationships"><Relationship Id="rId2" Type="http://schemas.openxmlformats.org/officeDocument/2006/relationships/slide" Target="../slides/slide186.xml" /><Relationship Id="rId1" Type="http://schemas.openxmlformats.org/officeDocument/2006/relationships/notesMaster" Target="../notesMasters/notesMaster1.xml" /></Relationships>
</file>

<file path=ppt/notesSlides/_rels/notesSlide148.xml.rels><?xml version="1.0" encoding="UTF-8"?><Relationships xmlns="http://schemas.openxmlformats.org/package/2006/relationships"><Relationship Id="rId2" Type="http://schemas.openxmlformats.org/officeDocument/2006/relationships/slide" Target="../slides/slide187.xml" /><Relationship Id="rId1" Type="http://schemas.openxmlformats.org/officeDocument/2006/relationships/notesMaster" Target="../notesMasters/notesMaster1.xml" /></Relationships>
</file>

<file path=ppt/notesSlides/_rels/notesSlide149.xml.rels><?xml version="1.0" encoding="UTF-8"?><Relationships xmlns="http://schemas.openxmlformats.org/package/2006/relationships"><Relationship Id="rId2" Type="http://schemas.openxmlformats.org/officeDocument/2006/relationships/slide" Target="../slides/slide189.xml" /><Relationship Id="rId1" Type="http://schemas.openxmlformats.org/officeDocument/2006/relationships/notesMaster" Target="../notesMasters/notesMaster1.xml" /></Relationships>
</file>

<file path=ppt/notesSlides/_rels/notesSlide150.xml.rels><?xml version="1.0" encoding="UTF-8"?><Relationships xmlns="http://schemas.openxmlformats.org/package/2006/relationships"><Relationship Id="rId2" Type="http://schemas.openxmlformats.org/officeDocument/2006/relationships/slide" Target="../slides/slide190.xml" /><Relationship Id="rId1" Type="http://schemas.openxmlformats.org/officeDocument/2006/relationships/notesMaster" Target="../notesMasters/notesMaster1.xml" /></Relationships>
</file>

<file path=ppt/notesSlides/_rels/notesSlide151.xml.rels><?xml version="1.0" encoding="UTF-8"?><Relationships xmlns="http://schemas.openxmlformats.org/package/2006/relationships"><Relationship Id="rId2" Type="http://schemas.openxmlformats.org/officeDocument/2006/relationships/slide" Target="../slides/slide191.xml" /><Relationship Id="rId1" Type="http://schemas.openxmlformats.org/officeDocument/2006/relationships/notesMaster" Target="../notesMasters/notesMaster1.xml" /></Relationships>
</file>

<file path=ppt/notesSlides/_rels/notesSlide152.xml.rels><?xml version="1.0" encoding="UTF-8"?><Relationships xmlns="http://schemas.openxmlformats.org/package/2006/relationships"><Relationship Id="rId2" Type="http://schemas.openxmlformats.org/officeDocument/2006/relationships/slide" Target="../slides/slide192.xml" /><Relationship Id="rId1" Type="http://schemas.openxmlformats.org/officeDocument/2006/relationships/notesMaster" Target="../notesMasters/notesMaster1.xml" /></Relationships>
</file>

<file path=ppt/notesSlides/_rels/notesSlide153.xml.rels><?xml version="1.0" encoding="UTF-8"?><Relationships xmlns="http://schemas.openxmlformats.org/package/2006/relationships"><Relationship Id="rId2" Type="http://schemas.openxmlformats.org/officeDocument/2006/relationships/slide" Target="../slides/slide193.xml" /><Relationship Id="rId1" Type="http://schemas.openxmlformats.org/officeDocument/2006/relationships/notesMaster" Target="../notesMasters/notesMaster1.xml" /></Relationships>
</file>

<file path=ppt/notesSlides/_rels/notesSlide154.xml.rels><?xml version="1.0" encoding="UTF-8"?><Relationships xmlns="http://schemas.openxmlformats.org/package/2006/relationships"><Relationship Id="rId2" Type="http://schemas.openxmlformats.org/officeDocument/2006/relationships/slide" Target="../slides/slide194.xml" /><Relationship Id="rId1" Type="http://schemas.openxmlformats.org/officeDocument/2006/relationships/notesMaster" Target="../notesMasters/notesMaster1.xml" /></Relationships>
</file>

<file path=ppt/notesSlides/_rels/notesSlide155.xml.rels><?xml version="1.0" encoding="UTF-8"?><Relationships xmlns="http://schemas.openxmlformats.org/package/2006/relationships"><Relationship Id="rId2" Type="http://schemas.openxmlformats.org/officeDocument/2006/relationships/slide" Target="../slides/slide195.xml" /><Relationship Id="rId1" Type="http://schemas.openxmlformats.org/officeDocument/2006/relationships/notesMaster" Target="../notesMasters/notesMaster1.xml" /></Relationships>
</file>

<file path=ppt/notesSlides/_rels/notesSlide156.xml.rels><?xml version="1.0" encoding="UTF-8"?><Relationships xmlns="http://schemas.openxmlformats.org/package/2006/relationships"><Relationship Id="rId2" Type="http://schemas.openxmlformats.org/officeDocument/2006/relationships/slide" Target="../slides/slide203.xml" /><Relationship Id="rId1" Type="http://schemas.openxmlformats.org/officeDocument/2006/relationships/notesMaster" Target="../notesMasters/notesMaster1.xml" /></Relationships>
</file>

<file path=ppt/notesSlides/_rels/notesSlide157.xml.rels><?xml version="1.0" encoding="UTF-8"?><Relationships xmlns="http://schemas.openxmlformats.org/package/2006/relationships"><Relationship Id="rId2" Type="http://schemas.openxmlformats.org/officeDocument/2006/relationships/slide" Target="../slides/slide204.xml" /><Relationship Id="rId1" Type="http://schemas.openxmlformats.org/officeDocument/2006/relationships/notesMaster" Target="../notesMasters/notesMaster1.xml" /></Relationships>
</file>

<file path=ppt/notesSlides/_rels/notesSlide158.xml.rels><?xml version="1.0" encoding="UTF-8"?><Relationships xmlns="http://schemas.openxmlformats.org/package/2006/relationships"><Relationship Id="rId2" Type="http://schemas.openxmlformats.org/officeDocument/2006/relationships/slide" Target="../slides/slide205.xml" /><Relationship Id="rId1" Type="http://schemas.openxmlformats.org/officeDocument/2006/relationships/notesMaster" Target="../notesMasters/notesMaster1.xml" /></Relationships>
</file>

<file path=ppt/notesSlides/_rels/notesSlide159.xml.rels><?xml version="1.0" encoding="UTF-8"?><Relationships xmlns="http://schemas.openxmlformats.org/package/2006/relationships"><Relationship Id="rId2" Type="http://schemas.openxmlformats.org/officeDocument/2006/relationships/slide" Target="../slides/slide206.xml" /><Relationship Id="rId1" Type="http://schemas.openxmlformats.org/officeDocument/2006/relationships/notesMaster" Target="../notesMasters/notesMaster1.xml" /></Relationships>
</file>

<file path=ppt/notesSlides/_rels/notesSlide160.xml.rels><?xml version="1.0" encoding="UTF-8"?><Relationships xmlns="http://schemas.openxmlformats.org/package/2006/relationships"><Relationship Id="rId2" Type="http://schemas.openxmlformats.org/officeDocument/2006/relationships/slide" Target="../slides/slide207.xml" /><Relationship Id="rId1" Type="http://schemas.openxmlformats.org/officeDocument/2006/relationships/notesMaster" Target="../notesMasters/notesMaster1.xml" /></Relationships>
</file>

<file path=ppt/notesSlides/_rels/notesSlide161.xml.rels><?xml version="1.0" encoding="UTF-8"?><Relationships xmlns="http://schemas.openxmlformats.org/package/2006/relationships"><Relationship Id="rId2" Type="http://schemas.openxmlformats.org/officeDocument/2006/relationships/slide" Target="../slides/slide208.xml" /><Relationship Id="rId1" Type="http://schemas.openxmlformats.org/officeDocument/2006/relationships/notesMaster" Target="../notesMasters/notesMaster1.xml" /></Relationships>
</file>

<file path=ppt/notesSlides/_rels/notesSlide162.xml.rels><?xml version="1.0" encoding="UTF-8"?><Relationships xmlns="http://schemas.openxmlformats.org/package/2006/relationships"><Relationship Id="rId2" Type="http://schemas.openxmlformats.org/officeDocument/2006/relationships/slide" Target="../slides/slide210.xml" /><Relationship Id="rId1" Type="http://schemas.openxmlformats.org/officeDocument/2006/relationships/notesMaster" Target="../notesMasters/notesMaster1.xml" /></Relationships>
</file>

<file path=ppt/notesSlides/_rels/notesSlide163.xml.rels><?xml version="1.0" encoding="UTF-8"?><Relationships xmlns="http://schemas.openxmlformats.org/package/2006/relationships"><Relationship Id="rId2" Type="http://schemas.openxmlformats.org/officeDocument/2006/relationships/slide" Target="../slides/slide211.xml" /><Relationship Id="rId1" Type="http://schemas.openxmlformats.org/officeDocument/2006/relationships/notesMaster" Target="../notesMasters/notesMaster1.xml" /></Relationships>
</file>

<file path=ppt/notesSlides/_rels/notesSlide164.xml.rels><?xml version="1.0" encoding="UTF-8"?><Relationships xmlns="http://schemas.openxmlformats.org/package/2006/relationships"><Relationship Id="rId2" Type="http://schemas.openxmlformats.org/officeDocument/2006/relationships/slide" Target="../slides/slide212.xml" /><Relationship Id="rId1" Type="http://schemas.openxmlformats.org/officeDocument/2006/relationships/notesMaster" Target="../notesMasters/notesMaster1.xml" /></Relationships>
</file>

<file path=ppt/notesSlides/_rels/notesSlide165.xml.rels><?xml version="1.0" encoding="UTF-8"?><Relationships xmlns="http://schemas.openxmlformats.org/package/2006/relationships"><Relationship Id="rId2" Type="http://schemas.openxmlformats.org/officeDocument/2006/relationships/slide" Target="../slides/slide213.xml" /><Relationship Id="rId1" Type="http://schemas.openxmlformats.org/officeDocument/2006/relationships/notesMaster" Target="../notesMasters/notesMaster1.xml" /></Relationships>
</file>

<file path=ppt/notesSlides/_rels/notesSlide166.xml.rels><?xml version="1.0" encoding="UTF-8"?><Relationships xmlns="http://schemas.openxmlformats.org/package/2006/relationships"><Relationship Id="rId2" Type="http://schemas.openxmlformats.org/officeDocument/2006/relationships/slide" Target="../slides/slide214.xml" /><Relationship Id="rId1" Type="http://schemas.openxmlformats.org/officeDocument/2006/relationships/notesMaster" Target="../notesMasters/notesMaster1.xml" /></Relationships>
</file>

<file path=ppt/notesSlides/_rels/notesSlide167.xml.rels><?xml version="1.0" encoding="UTF-8"?><Relationships xmlns="http://schemas.openxmlformats.org/package/2006/relationships"><Relationship Id="rId2" Type="http://schemas.openxmlformats.org/officeDocument/2006/relationships/slide" Target="../slides/slide216.xml" /><Relationship Id="rId1" Type="http://schemas.openxmlformats.org/officeDocument/2006/relationships/notesMaster" Target="../notesMasters/notesMaster1.xml" /></Relationships>
</file>

<file path=ppt/notesSlides/_rels/notesSlide168.xml.rels><?xml version="1.0" encoding="UTF-8"?><Relationships xmlns="http://schemas.openxmlformats.org/package/2006/relationships"><Relationship Id="rId2" Type="http://schemas.openxmlformats.org/officeDocument/2006/relationships/slide" Target="../slides/slide218.xml" /><Relationship Id="rId1" Type="http://schemas.openxmlformats.org/officeDocument/2006/relationships/notesMaster" Target="../notesMasters/notesMaster1.xml" /></Relationships>
</file>

<file path=ppt/notesSlides/_rels/notesSlide169.xml.rels><?xml version="1.0" encoding="UTF-8"?><Relationships xmlns="http://schemas.openxmlformats.org/package/2006/relationships"><Relationship Id="rId2" Type="http://schemas.openxmlformats.org/officeDocument/2006/relationships/slide" Target="../slides/slide219.xml" /><Relationship Id="rId1" Type="http://schemas.openxmlformats.org/officeDocument/2006/relationships/notesMaster" Target="../notesMasters/notesMaster1.xml" /></Relationships>
</file>

<file path=ppt/notesSlides/_rels/notesSlide170.xml.rels><?xml version="1.0" encoding="UTF-8"?><Relationships xmlns="http://schemas.openxmlformats.org/package/2006/relationships"><Relationship Id="rId2" Type="http://schemas.openxmlformats.org/officeDocument/2006/relationships/slide" Target="../slides/slide220.xml" /><Relationship Id="rId1" Type="http://schemas.openxmlformats.org/officeDocument/2006/relationships/notesMaster" Target="../notesMasters/notesMaster1.xml" /></Relationships>
</file>

<file path=ppt/notesSlides/_rels/notesSlide171.xml.rels><?xml version="1.0" encoding="UTF-8"?><Relationships xmlns="http://schemas.openxmlformats.org/package/2006/relationships"><Relationship Id="rId2" Type="http://schemas.openxmlformats.org/officeDocument/2006/relationships/slide" Target="../slides/slide221.xml" /><Relationship Id="rId1" Type="http://schemas.openxmlformats.org/officeDocument/2006/relationships/notesMaster" Target="../notesMasters/notesMaster1.xml" /></Relationships>
</file>

<file path=ppt/notesSlides/_rels/notesSlide172.xml.rels><?xml version="1.0" encoding="UTF-8"?><Relationships xmlns="http://schemas.openxmlformats.org/package/2006/relationships"><Relationship Id="rId2" Type="http://schemas.openxmlformats.org/officeDocument/2006/relationships/slide" Target="../slides/slide222.xml" /><Relationship Id="rId1" Type="http://schemas.openxmlformats.org/officeDocument/2006/relationships/notesMaster" Target="../notesMasters/notesMaster1.xml" /></Relationships>
</file>

<file path=ppt/notesSlides/_rels/notesSlide173.xml.rels><?xml version="1.0" encoding="UTF-8"?><Relationships xmlns="http://schemas.openxmlformats.org/package/2006/relationships"><Relationship Id="rId2" Type="http://schemas.openxmlformats.org/officeDocument/2006/relationships/slide" Target="../slides/slide223.xml" /><Relationship Id="rId1" Type="http://schemas.openxmlformats.org/officeDocument/2006/relationships/notesMaster" Target="../notesMasters/notesMaster1.xml" /></Relationships>
</file>

<file path=ppt/notesSlides/_rels/notesSlide174.xml.rels><?xml version="1.0" encoding="UTF-8"?><Relationships xmlns="http://schemas.openxmlformats.org/package/2006/relationships"><Relationship Id="rId2" Type="http://schemas.openxmlformats.org/officeDocument/2006/relationships/slide" Target="../slides/slide225.xml" /><Relationship Id="rId1" Type="http://schemas.openxmlformats.org/officeDocument/2006/relationships/notesMaster" Target="../notesMasters/notesMaster1.xml" /></Relationships>
</file>

<file path=ppt/notesSlides/_rels/notesSlide175.xml.rels><?xml version="1.0" encoding="UTF-8"?><Relationships xmlns="http://schemas.openxmlformats.org/package/2006/relationships"><Relationship Id="rId2" Type="http://schemas.openxmlformats.org/officeDocument/2006/relationships/slide" Target="../slides/slide226.xml" /><Relationship Id="rId1" Type="http://schemas.openxmlformats.org/officeDocument/2006/relationships/notesMaster" Target="../notesMasters/notesMaster1.xml" /></Relationships>
</file>

<file path=ppt/notesSlides/_rels/notesSlide176.xml.rels><?xml version="1.0" encoding="UTF-8"?><Relationships xmlns="http://schemas.openxmlformats.org/package/2006/relationships"><Relationship Id="rId2" Type="http://schemas.openxmlformats.org/officeDocument/2006/relationships/slide" Target="../slides/slide227.xml" /><Relationship Id="rId1" Type="http://schemas.openxmlformats.org/officeDocument/2006/relationships/notesMaster" Target="../notesMasters/notesMaster1.xml" /></Relationships>
</file>

<file path=ppt/notesSlides/_rels/notesSlide177.xml.rels><?xml version="1.0" encoding="UTF-8"?><Relationships xmlns="http://schemas.openxmlformats.org/package/2006/relationships"><Relationship Id="rId2" Type="http://schemas.openxmlformats.org/officeDocument/2006/relationships/slide" Target="../slides/slide228.xml" /><Relationship Id="rId1" Type="http://schemas.openxmlformats.org/officeDocument/2006/relationships/notesMaster" Target="../notesMasters/notesMaster1.xml" /></Relationships>
</file>

<file path=ppt/notesSlides/_rels/notesSlide178.xml.rels><?xml version="1.0" encoding="UTF-8"?><Relationships xmlns="http://schemas.openxmlformats.org/package/2006/relationships"><Relationship Id="rId2" Type="http://schemas.openxmlformats.org/officeDocument/2006/relationships/slide" Target="../slides/slide230.xml" /><Relationship Id="rId1" Type="http://schemas.openxmlformats.org/officeDocument/2006/relationships/notesMaster" Target="../notesMasters/notesMaster1.xml" /></Relationships>
</file>

<file path=ppt/notesSlides/_rels/notesSlide179.xml.rels><?xml version="1.0" encoding="UTF-8"?><Relationships xmlns="http://schemas.openxmlformats.org/package/2006/relationships"><Relationship Id="rId2" Type="http://schemas.openxmlformats.org/officeDocument/2006/relationships/slide" Target="../slides/slide231.xml" /><Relationship Id="rId1" Type="http://schemas.openxmlformats.org/officeDocument/2006/relationships/notesMaster" Target="../notesMasters/notesMaster1.xml" /></Relationships>
</file>

<file path=ppt/notesSlides/_rels/notesSlide180.xml.rels><?xml version="1.0" encoding="UTF-8"?><Relationships xmlns="http://schemas.openxmlformats.org/package/2006/relationships"><Relationship Id="rId2" Type="http://schemas.openxmlformats.org/officeDocument/2006/relationships/slide" Target="../slides/slide232.xml" /><Relationship Id="rId1" Type="http://schemas.openxmlformats.org/officeDocument/2006/relationships/notesMaster" Target="../notesMasters/notesMaster1.xml" /></Relationships>
</file>

<file path=ppt/notesSlides/_rels/notesSlide181.xml.rels><?xml version="1.0" encoding="UTF-8"?><Relationships xmlns="http://schemas.openxmlformats.org/package/2006/relationships"><Relationship Id="rId2" Type="http://schemas.openxmlformats.org/officeDocument/2006/relationships/slide" Target="../slides/slide233.xml" /><Relationship Id="rId1" Type="http://schemas.openxmlformats.org/officeDocument/2006/relationships/notesMaster" Target="../notesMasters/notesMaster1.xml" /></Relationships>
</file>

<file path=ppt/notesSlides/_rels/notesSlide182.xml.rels><?xml version="1.0" encoding="UTF-8"?><Relationships xmlns="http://schemas.openxmlformats.org/package/2006/relationships"><Relationship Id="rId2" Type="http://schemas.openxmlformats.org/officeDocument/2006/relationships/slide" Target="../slides/slide234.xml" /><Relationship Id="rId1" Type="http://schemas.openxmlformats.org/officeDocument/2006/relationships/notesMaster" Target="../notesMasters/notesMaster1.xml" /></Relationships>
</file>

<file path=ppt/notesSlides/_rels/notesSlide183.xml.rels><?xml version="1.0" encoding="UTF-8"?><Relationships xmlns="http://schemas.openxmlformats.org/package/2006/relationships"><Relationship Id="rId2" Type="http://schemas.openxmlformats.org/officeDocument/2006/relationships/slide" Target="../slides/slide235.xml" /><Relationship Id="rId1" Type="http://schemas.openxmlformats.org/officeDocument/2006/relationships/notesMaster" Target="../notesMasters/notesMaster1.xml" /></Relationships>
</file>

<file path=ppt/notesSlides/_rels/notesSlide184.xml.rels><?xml version="1.0" encoding="UTF-8"?><Relationships xmlns="http://schemas.openxmlformats.org/package/2006/relationships"><Relationship Id="rId2" Type="http://schemas.openxmlformats.org/officeDocument/2006/relationships/slide" Target="../slides/slide236.xml" /><Relationship Id="rId1" Type="http://schemas.openxmlformats.org/officeDocument/2006/relationships/notesMaster" Target="../notesMasters/notesMaster1.xml" /></Relationships>
</file>

<file path=ppt/notesSlides/_rels/notesSlide185.xml.rels><?xml version="1.0" encoding="UTF-8"?><Relationships xmlns="http://schemas.openxmlformats.org/package/2006/relationships"><Relationship Id="rId2" Type="http://schemas.openxmlformats.org/officeDocument/2006/relationships/slide" Target="../slides/slide237.xml" /><Relationship Id="rId1" Type="http://schemas.openxmlformats.org/officeDocument/2006/relationships/notesMaster" Target="../notesMasters/notesMaster1.xml" /></Relationships>
</file>

<file path=ppt/notesSlides/_rels/notesSlide186.xml.rels><?xml version="1.0" encoding="UTF-8"?><Relationships xmlns="http://schemas.openxmlformats.org/package/2006/relationships"><Relationship Id="rId2" Type="http://schemas.openxmlformats.org/officeDocument/2006/relationships/slide" Target="../slides/slide238.xml" /><Relationship Id="rId1" Type="http://schemas.openxmlformats.org/officeDocument/2006/relationships/notesMaster" Target="../notesMasters/notesMaster1.xml" /></Relationships>
</file>

<file path=ppt/notesSlides/_rels/notesSlide187.xml.rels><?xml version="1.0" encoding="UTF-8"?><Relationships xmlns="http://schemas.openxmlformats.org/package/2006/relationships"><Relationship Id="rId2" Type="http://schemas.openxmlformats.org/officeDocument/2006/relationships/slide" Target="../slides/slide239.xml" /><Relationship Id="rId1" Type="http://schemas.openxmlformats.org/officeDocument/2006/relationships/notesMaster" Target="../notesMasters/notesMaster1.xml" /></Relationships>
</file>

<file path=ppt/notesSlides/_rels/notesSlide188.xml.rels><?xml version="1.0" encoding="UTF-8"?><Relationships xmlns="http://schemas.openxmlformats.org/package/2006/relationships"><Relationship Id="rId2" Type="http://schemas.openxmlformats.org/officeDocument/2006/relationships/slide" Target="../slides/slide240.xml" /><Relationship Id="rId1" Type="http://schemas.openxmlformats.org/officeDocument/2006/relationships/notesMaster" Target="../notesMasters/notesMaster1.xml" /></Relationships>
</file>

<file path=ppt/notesSlides/_rels/notesSlide189.xml.rels><?xml version="1.0" encoding="UTF-8"?><Relationships xmlns="http://schemas.openxmlformats.org/package/2006/relationships"><Relationship Id="rId2" Type="http://schemas.openxmlformats.org/officeDocument/2006/relationships/slide" Target="../slides/slide241.xml" /><Relationship Id="rId1" Type="http://schemas.openxmlformats.org/officeDocument/2006/relationships/notesMaster" Target="../notesMasters/notesMaster1.xml" /></Relationships>
</file>

<file path=ppt/notesSlides/_rels/notesSlide190.xml.rels><?xml version="1.0" encoding="UTF-8"?><Relationships xmlns="http://schemas.openxmlformats.org/package/2006/relationships"><Relationship Id="rId2" Type="http://schemas.openxmlformats.org/officeDocument/2006/relationships/slide" Target="../slides/slide242.xml" /><Relationship Id="rId1" Type="http://schemas.openxmlformats.org/officeDocument/2006/relationships/notesMaster" Target="../notesMasters/notesMaster1.xml" /></Relationships>
</file>

<file path=ppt/notesSlides/_rels/notesSlide191.xml.rels><?xml version="1.0" encoding="UTF-8"?><Relationships xmlns="http://schemas.openxmlformats.org/package/2006/relationships"><Relationship Id="rId2" Type="http://schemas.openxmlformats.org/officeDocument/2006/relationships/slide" Target="../slides/slide243.xml" /><Relationship Id="rId1" Type="http://schemas.openxmlformats.org/officeDocument/2006/relationships/notesMaster" Target="../notesMasters/notesMaster1.xml" /></Relationships>
</file>

<file path=ppt/notesSlides/_rels/notesSlide192.xml.rels><?xml version="1.0" encoding="UTF-8"?><Relationships xmlns="http://schemas.openxmlformats.org/package/2006/relationships"><Relationship Id="rId2" Type="http://schemas.openxmlformats.org/officeDocument/2006/relationships/slide" Target="../slides/slide244.xml" /><Relationship Id="rId1" Type="http://schemas.openxmlformats.org/officeDocument/2006/relationships/notesMaster" Target="../notesMasters/notesMaster1.xml" /></Relationships>
</file>

<file path=ppt/notesSlides/_rels/notesSlide193.xml.rels><?xml version="1.0" encoding="UTF-8"?><Relationships xmlns="http://schemas.openxmlformats.org/package/2006/relationships"><Relationship Id="rId2" Type="http://schemas.openxmlformats.org/officeDocument/2006/relationships/slide" Target="../slides/slide245.xml" /><Relationship Id="rId1" Type="http://schemas.openxmlformats.org/officeDocument/2006/relationships/notesMaster" Target="../notesMasters/notesMaster1.xml" /></Relationships>
</file>

<file path=ppt/notesSlides/_rels/notesSlide194.xml.rels><?xml version="1.0" encoding="UTF-8"?><Relationships xmlns="http://schemas.openxmlformats.org/package/2006/relationships"><Relationship Id="rId2" Type="http://schemas.openxmlformats.org/officeDocument/2006/relationships/slide" Target="../slides/slide246.xml" /><Relationship Id="rId1" Type="http://schemas.openxmlformats.org/officeDocument/2006/relationships/notesMaster" Target="../notesMasters/notesMaster1.xml" /></Relationships>
</file>

<file path=ppt/notesSlides/_rels/notesSlide195.xml.rels><?xml version="1.0" encoding="UTF-8"?><Relationships xmlns="http://schemas.openxmlformats.org/package/2006/relationships"><Relationship Id="rId2" Type="http://schemas.openxmlformats.org/officeDocument/2006/relationships/slide" Target="../slides/slide248.xml" /><Relationship Id="rId1" Type="http://schemas.openxmlformats.org/officeDocument/2006/relationships/notesMaster" Target="../notesMasters/notesMaster1.xml" /></Relationships>
</file>

<file path=ppt/notesSlides/_rels/notesSlide196.xml.rels><?xml version="1.0" encoding="UTF-8"?><Relationships xmlns="http://schemas.openxmlformats.org/package/2006/relationships"><Relationship Id="rId2" Type="http://schemas.openxmlformats.org/officeDocument/2006/relationships/slide" Target="../slides/slide250.xml" /><Relationship Id="rId1" Type="http://schemas.openxmlformats.org/officeDocument/2006/relationships/notesMaster" Target="../notesMasters/notesMaster1.xml" /></Relationships>
</file>

<file path=ppt/notesSlides/_rels/notesSlide197.xml.rels><?xml version="1.0" encoding="UTF-8"?><Relationships xmlns="http://schemas.openxmlformats.org/package/2006/relationships"><Relationship Id="rId2" Type="http://schemas.openxmlformats.org/officeDocument/2006/relationships/slide" Target="../slides/slide251.xml" /><Relationship Id="rId1" Type="http://schemas.openxmlformats.org/officeDocument/2006/relationships/notesMaster" Target="../notesMasters/notesMaster1.xml" /></Relationships>
</file>

<file path=ppt/notesSlides/_rels/notesSlide198.xml.rels><?xml version="1.0" encoding="UTF-8"?><Relationships xmlns="http://schemas.openxmlformats.org/package/2006/relationships"><Relationship Id="rId2" Type="http://schemas.openxmlformats.org/officeDocument/2006/relationships/slide" Target="../slides/slide252.xml" /><Relationship Id="rId1" Type="http://schemas.openxmlformats.org/officeDocument/2006/relationships/notesMaster" Target="../notesMasters/notesMaster1.xml" /></Relationships>
</file>

<file path=ppt/notesSlides/_rels/notesSlide199.xml.rels><?xml version="1.0" encoding="UTF-8"?><Relationships xmlns="http://schemas.openxmlformats.org/package/2006/relationships"><Relationship Id="rId2" Type="http://schemas.openxmlformats.org/officeDocument/2006/relationships/slide" Target="../slides/slide253.xml" /><Relationship Id="rId1" Type="http://schemas.openxmlformats.org/officeDocument/2006/relationships/notesMaster" Target="../notesMasters/notesMaster1.xml" /></Relationships>
</file>

<file path=ppt/notesSlides/_rels/notesSlide200.xml.rels><?xml version="1.0" encoding="UTF-8"?><Relationships xmlns="http://schemas.openxmlformats.org/package/2006/relationships"><Relationship Id="rId2" Type="http://schemas.openxmlformats.org/officeDocument/2006/relationships/slide" Target="../slides/slide254.xml" /><Relationship Id="rId1" Type="http://schemas.openxmlformats.org/officeDocument/2006/relationships/notesMaster" Target="../notesMasters/notesMaster1.xml" /></Relationships>
</file>

<file path=ppt/notesSlides/_rels/notesSlide201.xml.rels><?xml version="1.0" encoding="UTF-8"?><Relationships xmlns="http://schemas.openxmlformats.org/package/2006/relationships"><Relationship Id="rId2" Type="http://schemas.openxmlformats.org/officeDocument/2006/relationships/slide" Target="../slides/slide255.xml" /><Relationship Id="rId1" Type="http://schemas.openxmlformats.org/officeDocument/2006/relationships/notesMaster" Target="../notesMasters/notesMaster1.xml" /></Relationships>
</file>

<file path=ppt/notesSlides/_rels/notesSlide202.xml.rels><?xml version="1.0" encoding="UTF-8"?><Relationships xmlns="http://schemas.openxmlformats.org/package/2006/relationships"><Relationship Id="rId2" Type="http://schemas.openxmlformats.org/officeDocument/2006/relationships/slide" Target="../slides/slide256.xml" /><Relationship Id="rId1" Type="http://schemas.openxmlformats.org/officeDocument/2006/relationships/notesMaster" Target="../notesMasters/notesMaster1.xml" /></Relationships>
</file>

<file path=ppt/notesSlides/_rels/notesSlide203.xml.rels><?xml version="1.0" encoding="UTF-8"?><Relationships xmlns="http://schemas.openxmlformats.org/package/2006/relationships"><Relationship Id="rId2" Type="http://schemas.openxmlformats.org/officeDocument/2006/relationships/slide" Target="../slides/slide258.xml" /><Relationship Id="rId1" Type="http://schemas.openxmlformats.org/officeDocument/2006/relationships/notesMaster" Target="../notesMasters/notesMaster1.xml" /></Relationships>
</file>

<file path=ppt/notesSlides/_rels/notesSlide204.xml.rels><?xml version="1.0" encoding="UTF-8"?><Relationships xmlns="http://schemas.openxmlformats.org/package/2006/relationships"><Relationship Id="rId2" Type="http://schemas.openxmlformats.org/officeDocument/2006/relationships/slide" Target="../slides/slide259.xml" /><Relationship Id="rId1" Type="http://schemas.openxmlformats.org/officeDocument/2006/relationships/notesMaster" Target="../notesMasters/notesMaster1.xml" /></Relationships>
</file>

<file path=ppt/notesSlides/_rels/notesSlide205.xml.rels><?xml version="1.0" encoding="UTF-8"?><Relationships xmlns="http://schemas.openxmlformats.org/package/2006/relationships"><Relationship Id="rId2" Type="http://schemas.openxmlformats.org/officeDocument/2006/relationships/slide" Target="../slides/slide260.xml" /><Relationship Id="rId1" Type="http://schemas.openxmlformats.org/officeDocument/2006/relationships/notesMaster" Target="../notesMasters/notesMaster1.xml" /></Relationships>
</file>

<file path=ppt/notesSlides/_rels/notesSlide206.xml.rels><?xml version="1.0" encoding="UTF-8"?><Relationships xmlns="http://schemas.openxmlformats.org/package/2006/relationships"><Relationship Id="rId2" Type="http://schemas.openxmlformats.org/officeDocument/2006/relationships/slide" Target="../slides/slide261.xml" /><Relationship Id="rId1" Type="http://schemas.openxmlformats.org/officeDocument/2006/relationships/notesMaster" Target="../notesMasters/notesMaster1.xml" /></Relationships>
</file>

<file path=ppt/notesSlides/_rels/notesSlide207.xml.rels><?xml version="1.0" encoding="UTF-8"?><Relationships xmlns="http://schemas.openxmlformats.org/package/2006/relationships"><Relationship Id="rId2" Type="http://schemas.openxmlformats.org/officeDocument/2006/relationships/slide" Target="../slides/slide262.xml" /><Relationship Id="rId1" Type="http://schemas.openxmlformats.org/officeDocument/2006/relationships/notesMaster" Target="../notesMasters/notesMaster1.xml" /></Relationships>
</file>

<file path=ppt/notesSlides/_rels/notesSlide208.xml.rels><?xml version="1.0" encoding="UTF-8"?><Relationships xmlns="http://schemas.openxmlformats.org/package/2006/relationships"><Relationship Id="rId2" Type="http://schemas.openxmlformats.org/officeDocument/2006/relationships/slide" Target="../slides/slide268.xml" /><Relationship Id="rId1" Type="http://schemas.openxmlformats.org/officeDocument/2006/relationships/notesMaster" Target="../notesMasters/notesMaster1.xml" /></Relationships>
</file>

<file path=ppt/notesSlides/_rels/notesSlide209.xml.rels><?xml version="1.0" encoding="UTF-8"?><Relationships xmlns="http://schemas.openxmlformats.org/package/2006/relationships"><Relationship Id="rId2" Type="http://schemas.openxmlformats.org/officeDocument/2006/relationships/slide" Target="../slides/slide269.xml" /><Relationship Id="rId1" Type="http://schemas.openxmlformats.org/officeDocument/2006/relationships/notesMaster" Target="../notesMasters/notesMaster1.xml" /></Relationships>
</file>

<file path=ppt/notesSlides/_rels/notesSlide210.xml.rels><?xml version="1.0" encoding="UTF-8"?><Relationships xmlns="http://schemas.openxmlformats.org/package/2006/relationships"><Relationship Id="rId2" Type="http://schemas.openxmlformats.org/officeDocument/2006/relationships/slide" Target="../slides/slide270.xml" /><Relationship Id="rId1" Type="http://schemas.openxmlformats.org/officeDocument/2006/relationships/notesMaster" Target="../notesMasters/notesMaster1.xml" /></Relationships>
</file>

<file path=ppt/notesSlides/_rels/notesSlide211.xml.rels><?xml version="1.0" encoding="UTF-8"?><Relationships xmlns="http://schemas.openxmlformats.org/package/2006/relationships"><Relationship Id="rId2" Type="http://schemas.openxmlformats.org/officeDocument/2006/relationships/slide" Target="../slides/slide271.xml" /><Relationship Id="rId1" Type="http://schemas.openxmlformats.org/officeDocument/2006/relationships/notesMaster" Target="../notesMasters/notesMaster1.xml" /></Relationships>
</file>

<file path=ppt/notesSlides/_rels/notesSlide212.xml.rels><?xml version="1.0" encoding="UTF-8"?><Relationships xmlns="http://schemas.openxmlformats.org/package/2006/relationships"><Relationship Id="rId2" Type="http://schemas.openxmlformats.org/officeDocument/2006/relationships/slide" Target="../slides/slide272.xml" /><Relationship Id="rId1" Type="http://schemas.openxmlformats.org/officeDocument/2006/relationships/notesMaster" Target="../notesMasters/notesMaster1.xml" /></Relationships>
</file>

<file path=ppt/notesSlides/_rels/notesSlide213.xml.rels><?xml version="1.0" encoding="UTF-8"?><Relationships xmlns="http://schemas.openxmlformats.org/package/2006/relationships"><Relationship Id="rId2" Type="http://schemas.openxmlformats.org/officeDocument/2006/relationships/slide" Target="../slides/slide275.xml" /><Relationship Id="rId1" Type="http://schemas.openxmlformats.org/officeDocument/2006/relationships/notesMaster" Target="../notesMasters/notesMaster1.xml" /></Relationships>
</file>

<file path=ppt/notesSlides/_rels/notesSlide214.xml.rels><?xml version="1.0" encoding="UTF-8"?><Relationships xmlns="http://schemas.openxmlformats.org/package/2006/relationships"><Relationship Id="rId2" Type="http://schemas.openxmlformats.org/officeDocument/2006/relationships/slide" Target="../slides/slide277.xml" /><Relationship Id="rId1" Type="http://schemas.openxmlformats.org/officeDocument/2006/relationships/notesMaster" Target="../notesMasters/notesMaster1.xml" /></Relationships>
</file>

<file path=ppt/notesSlides/_rels/notesSlide215.xml.rels><?xml version="1.0" encoding="UTF-8"?><Relationships xmlns="http://schemas.openxmlformats.org/package/2006/relationships"><Relationship Id="rId2" Type="http://schemas.openxmlformats.org/officeDocument/2006/relationships/slide" Target="../slides/slide278.xml" /><Relationship Id="rId1" Type="http://schemas.openxmlformats.org/officeDocument/2006/relationships/notesMaster" Target="../notesMasters/notesMaster1.xml" /></Relationships>
</file>

<file path=ppt/notesSlides/_rels/notesSlide216.xml.rels><?xml version="1.0" encoding="UTF-8"?><Relationships xmlns="http://schemas.openxmlformats.org/package/2006/relationships"><Relationship Id="rId2" Type="http://schemas.openxmlformats.org/officeDocument/2006/relationships/slide" Target="../slides/slide279.xml" /><Relationship Id="rId1" Type="http://schemas.openxmlformats.org/officeDocument/2006/relationships/notesMaster" Target="../notesMasters/notesMaster1.xml" /></Relationships>
</file>

<file path=ppt/notesSlides/_rels/notesSlide217.xml.rels><?xml version="1.0" encoding="UTF-8"?><Relationships xmlns="http://schemas.openxmlformats.org/package/2006/relationships"><Relationship Id="rId2" Type="http://schemas.openxmlformats.org/officeDocument/2006/relationships/slide" Target="../slides/slide280.xml" /><Relationship Id="rId1" Type="http://schemas.openxmlformats.org/officeDocument/2006/relationships/notesMaster" Target="../notesMasters/notesMaster1.xml" /></Relationships>
</file>

<file path=ppt/notesSlides/_rels/notesSlide218.xml.rels><?xml version="1.0" encoding="UTF-8"?><Relationships xmlns="http://schemas.openxmlformats.org/package/2006/relationships"><Relationship Id="rId2" Type="http://schemas.openxmlformats.org/officeDocument/2006/relationships/slide" Target="../slides/slide281.xml" /><Relationship Id="rId1" Type="http://schemas.openxmlformats.org/officeDocument/2006/relationships/notesMaster" Target="../notesMasters/notesMaster1.xml" /></Relationships>
</file>

<file path=ppt/notesSlides/_rels/notesSlide219.xml.rels><?xml version="1.0" encoding="UTF-8"?><Relationships xmlns="http://schemas.openxmlformats.org/package/2006/relationships"><Relationship Id="rId2" Type="http://schemas.openxmlformats.org/officeDocument/2006/relationships/slide" Target="../slides/slide282.xml" /><Relationship Id="rId1" Type="http://schemas.openxmlformats.org/officeDocument/2006/relationships/notesMaster" Target="../notesMasters/notesMaster1.xml" /></Relationships>
</file>

<file path=ppt/notesSlides/_rels/notesSlide220.xml.rels><?xml version="1.0" encoding="UTF-8"?><Relationships xmlns="http://schemas.openxmlformats.org/package/2006/relationships"><Relationship Id="rId2" Type="http://schemas.openxmlformats.org/officeDocument/2006/relationships/slide" Target="../slides/slide283.xml" /><Relationship Id="rId1" Type="http://schemas.openxmlformats.org/officeDocument/2006/relationships/notesMaster" Target="../notesMasters/notesMaster1.xml" /></Relationships>
</file>

<file path=ppt/notesSlides/_rels/notesSlide221.xml.rels><?xml version="1.0" encoding="UTF-8"?><Relationships xmlns="http://schemas.openxmlformats.org/package/2006/relationships"><Relationship Id="rId2" Type="http://schemas.openxmlformats.org/officeDocument/2006/relationships/slide" Target="../slides/slide284.xml" /><Relationship Id="rId1" Type="http://schemas.openxmlformats.org/officeDocument/2006/relationships/notesMaster" Target="../notesMasters/notesMaster1.xml" /></Relationships>
</file>

<file path=ppt/notesSlides/_rels/notesSlide222.xml.rels><?xml version="1.0" encoding="UTF-8"?><Relationships xmlns="http://schemas.openxmlformats.org/package/2006/relationships"><Relationship Id="rId2" Type="http://schemas.openxmlformats.org/officeDocument/2006/relationships/slide" Target="../slides/slide285.xml" /><Relationship Id="rId1" Type="http://schemas.openxmlformats.org/officeDocument/2006/relationships/notesMaster" Target="../notesMasters/notesMaster1.xml" /></Relationships>
</file>

<file path=ppt/notesSlides/_rels/notesSlide223.xml.rels><?xml version="1.0" encoding="UTF-8"?><Relationships xmlns="http://schemas.openxmlformats.org/package/2006/relationships"><Relationship Id="rId2" Type="http://schemas.openxmlformats.org/officeDocument/2006/relationships/slide" Target="../slides/slide286.xml" /><Relationship Id="rId1" Type="http://schemas.openxmlformats.org/officeDocument/2006/relationships/notesMaster" Target="../notesMasters/notesMaster1.xml" /></Relationships>
</file>

<file path=ppt/notesSlides/_rels/notesSlide224.xml.rels><?xml version="1.0" encoding="UTF-8"?><Relationships xmlns="http://schemas.openxmlformats.org/package/2006/relationships"><Relationship Id="rId2" Type="http://schemas.openxmlformats.org/officeDocument/2006/relationships/slide" Target="../slides/slide287.xml" /><Relationship Id="rId1" Type="http://schemas.openxmlformats.org/officeDocument/2006/relationships/notesMaster" Target="../notesMasters/notesMaster1.xml" /></Relationships>
</file>

<file path=ppt/notesSlides/_rels/notesSlide225.xml.rels><?xml version="1.0" encoding="UTF-8"?><Relationships xmlns="http://schemas.openxmlformats.org/package/2006/relationships"><Relationship Id="rId2" Type="http://schemas.openxmlformats.org/officeDocument/2006/relationships/slide" Target="../slides/slide288.xml" /><Relationship Id="rId1" Type="http://schemas.openxmlformats.org/officeDocument/2006/relationships/notesMaster" Target="../notesMasters/notesMaster1.xml" /></Relationships>
</file>

<file path=ppt/notesSlides/_rels/notesSlide226.xml.rels><?xml version="1.0" encoding="UTF-8"?><Relationships xmlns="http://schemas.openxmlformats.org/package/2006/relationships"><Relationship Id="rId2" Type="http://schemas.openxmlformats.org/officeDocument/2006/relationships/slide" Target="../slides/slide289.xml" /><Relationship Id="rId1" Type="http://schemas.openxmlformats.org/officeDocument/2006/relationships/notesMaster" Target="../notesMasters/notesMaster1.xml" /></Relationships>
</file>

<file path=ppt/notesSlides/_rels/notesSlide227.xml.rels><?xml version="1.0" encoding="UTF-8"?><Relationships xmlns="http://schemas.openxmlformats.org/package/2006/relationships"><Relationship Id="rId2" Type="http://schemas.openxmlformats.org/officeDocument/2006/relationships/slide" Target="../slides/slide290.xml" /><Relationship Id="rId1" Type="http://schemas.openxmlformats.org/officeDocument/2006/relationships/notesMaster" Target="../notesMasters/notesMaster1.xml" /></Relationships>
</file>

<file path=ppt/notesSlides/_rels/notesSlide228.xml.rels><?xml version="1.0" encoding="UTF-8"?><Relationships xmlns="http://schemas.openxmlformats.org/package/2006/relationships"><Relationship Id="rId2" Type="http://schemas.openxmlformats.org/officeDocument/2006/relationships/slide" Target="../slides/slide291.xml" /><Relationship Id="rId1" Type="http://schemas.openxmlformats.org/officeDocument/2006/relationships/notesMaster" Target="../notesMasters/notesMaster1.xml" /></Relationships>
</file>

<file path=ppt/notesSlides/_rels/notesSlide229.xml.rels><?xml version="1.0" encoding="UTF-8"?><Relationships xmlns="http://schemas.openxmlformats.org/package/2006/relationships"><Relationship Id="rId2" Type="http://schemas.openxmlformats.org/officeDocument/2006/relationships/slide" Target="../slides/slide292.xml" /><Relationship Id="rId1" Type="http://schemas.openxmlformats.org/officeDocument/2006/relationships/notesMaster" Target="../notesMasters/notesMaster1.xml" /></Relationships>
</file>

<file path=ppt/notesSlides/_rels/notesSlide230.xml.rels><?xml version="1.0" encoding="UTF-8"?><Relationships xmlns="http://schemas.openxmlformats.org/package/2006/relationships"><Relationship Id="rId2" Type="http://schemas.openxmlformats.org/officeDocument/2006/relationships/slide" Target="../slides/slide293.xml" /><Relationship Id="rId1" Type="http://schemas.openxmlformats.org/officeDocument/2006/relationships/notesMaster" Target="../notesMasters/notesMaster1.xml" /></Relationships>
</file>

<file path=ppt/notesSlides/_rels/notesSlide231.xml.rels><?xml version="1.0" encoding="UTF-8"?><Relationships xmlns="http://schemas.openxmlformats.org/package/2006/relationships"><Relationship Id="rId2" Type="http://schemas.openxmlformats.org/officeDocument/2006/relationships/slide" Target="../slides/slide294.xml" /><Relationship Id="rId1" Type="http://schemas.openxmlformats.org/officeDocument/2006/relationships/notesMaster" Target="../notesMasters/notesMaster1.xml" /></Relationships>
</file>

<file path=ppt/notesSlides/_rels/notesSlide232.xml.rels><?xml version="1.0" encoding="UTF-8"?><Relationships xmlns="http://schemas.openxmlformats.org/package/2006/relationships"><Relationship Id="rId2" Type="http://schemas.openxmlformats.org/officeDocument/2006/relationships/slide" Target="../slides/slide295.xml" /><Relationship Id="rId1" Type="http://schemas.openxmlformats.org/officeDocument/2006/relationships/notesMaster" Target="../notesMasters/notesMaster1.xml" /></Relationships>
</file>

<file path=ppt/notesSlides/_rels/notesSlide233.xml.rels><?xml version="1.0" encoding="UTF-8"?><Relationships xmlns="http://schemas.openxmlformats.org/package/2006/relationships"><Relationship Id="rId2" Type="http://schemas.openxmlformats.org/officeDocument/2006/relationships/slide" Target="../slides/slide296.xml" /><Relationship Id="rId1" Type="http://schemas.openxmlformats.org/officeDocument/2006/relationships/notesMaster" Target="../notesMasters/notesMaster1.xml" /></Relationships>
</file>

<file path=ppt/notesSlides/_rels/notesSlide234.xml.rels><?xml version="1.0" encoding="UTF-8"?><Relationships xmlns="http://schemas.openxmlformats.org/package/2006/relationships"><Relationship Id="rId2" Type="http://schemas.openxmlformats.org/officeDocument/2006/relationships/slide" Target="../slides/slide297.xml" /><Relationship Id="rId1" Type="http://schemas.openxmlformats.org/officeDocument/2006/relationships/notesMaster" Target="../notesMasters/notesMaster1.xml" /></Relationships>
</file>

<file path=ppt/notesSlides/_rels/notesSlide235.xml.rels><?xml version="1.0" encoding="UTF-8"?><Relationships xmlns="http://schemas.openxmlformats.org/package/2006/relationships"><Relationship Id="rId2" Type="http://schemas.openxmlformats.org/officeDocument/2006/relationships/slide" Target="../slides/slide298.xml" /><Relationship Id="rId1" Type="http://schemas.openxmlformats.org/officeDocument/2006/relationships/notesMaster" Target="../notesMasters/notesMaster1.xml" /></Relationships>
</file>

<file path=ppt/notesSlides/_rels/notesSlide236.xml.rels><?xml version="1.0" encoding="UTF-8"?><Relationships xmlns="http://schemas.openxmlformats.org/package/2006/relationships"><Relationship Id="rId2" Type="http://schemas.openxmlformats.org/officeDocument/2006/relationships/slide" Target="../slides/slide299.xml" /><Relationship Id="rId1" Type="http://schemas.openxmlformats.org/officeDocument/2006/relationships/notesMaster" Target="../notesMasters/notesMaster1.xml" /></Relationships>
</file>

<file path=ppt/notesSlides/_rels/notesSlide237.xml.rels><?xml version="1.0" encoding="UTF-8"?><Relationships xmlns="http://schemas.openxmlformats.org/package/2006/relationships"><Relationship Id="rId2" Type="http://schemas.openxmlformats.org/officeDocument/2006/relationships/slide" Target="../slides/slide300.xml" /><Relationship Id="rId1" Type="http://schemas.openxmlformats.org/officeDocument/2006/relationships/notesMaster" Target="../notesMasters/notesMaster1.xml" /></Relationships>
</file>

<file path=ppt/notesSlides/_rels/notesSlide238.xml.rels><?xml version="1.0" encoding="UTF-8"?><Relationships xmlns="http://schemas.openxmlformats.org/package/2006/relationships"><Relationship Id="rId2" Type="http://schemas.openxmlformats.org/officeDocument/2006/relationships/slide" Target="../slides/slide301.xml" /><Relationship Id="rId1" Type="http://schemas.openxmlformats.org/officeDocument/2006/relationships/notesMaster" Target="../notesMasters/notesMaster1.xml" /></Relationships>
</file>

<file path=ppt/notesSlides/_rels/notesSlide239.xml.rels><?xml version="1.0" encoding="UTF-8"?><Relationships xmlns="http://schemas.openxmlformats.org/package/2006/relationships"><Relationship Id="rId2" Type="http://schemas.openxmlformats.org/officeDocument/2006/relationships/slide" Target="../slides/slide302.xml" /><Relationship Id="rId1" Type="http://schemas.openxmlformats.org/officeDocument/2006/relationships/notesMaster" Target="../notesMasters/notesMaster1.xml" /></Relationships>
</file>

<file path=ppt/notesSlides/_rels/notesSlide240.xml.rels><?xml version="1.0" encoding="UTF-8"?><Relationships xmlns="http://schemas.openxmlformats.org/package/2006/relationships"><Relationship Id="rId2" Type="http://schemas.openxmlformats.org/officeDocument/2006/relationships/slide" Target="../slides/slide303.xml" /><Relationship Id="rId1" Type="http://schemas.openxmlformats.org/officeDocument/2006/relationships/notesMaster" Target="../notesMasters/notesMaster1.xml" /></Relationships>
</file>

<file path=ppt/notesSlides/_rels/notesSlide241.xml.rels><?xml version="1.0" encoding="UTF-8"?><Relationships xmlns="http://schemas.openxmlformats.org/package/2006/relationships"><Relationship Id="rId2" Type="http://schemas.openxmlformats.org/officeDocument/2006/relationships/slide" Target="../slides/slide304.xml" /><Relationship Id="rId1" Type="http://schemas.openxmlformats.org/officeDocument/2006/relationships/notesMaster" Target="../notesMasters/notesMaster1.xml" /></Relationships>
</file>

<file path=ppt/notesSlides/_rels/notesSlide242.xml.rels><?xml version="1.0" encoding="UTF-8"?><Relationships xmlns="http://schemas.openxmlformats.org/package/2006/relationships"><Relationship Id="rId2" Type="http://schemas.openxmlformats.org/officeDocument/2006/relationships/slide" Target="../slides/slide305.xml" /><Relationship Id="rId1" Type="http://schemas.openxmlformats.org/officeDocument/2006/relationships/notesMaster" Target="../notesMasters/notesMaster1.xml" /></Relationships>
</file>

<file path=ppt/notesSlides/_rels/notesSlide243.xml.rels><?xml version="1.0" encoding="UTF-8"?><Relationships xmlns="http://schemas.openxmlformats.org/package/2006/relationships"><Relationship Id="rId2" Type="http://schemas.openxmlformats.org/officeDocument/2006/relationships/slide" Target="../slides/slide306.xml" /><Relationship Id="rId1" Type="http://schemas.openxmlformats.org/officeDocument/2006/relationships/notesMaster" Target="../notesMasters/notesMaster1.xml" /></Relationships>
</file>

<file path=ppt/notesSlides/_rels/notesSlide244.xml.rels><?xml version="1.0" encoding="UTF-8"?><Relationships xmlns="http://schemas.openxmlformats.org/package/2006/relationships"><Relationship Id="rId2" Type="http://schemas.openxmlformats.org/officeDocument/2006/relationships/slide" Target="../slides/slide307.xml" /><Relationship Id="rId1" Type="http://schemas.openxmlformats.org/officeDocument/2006/relationships/notesMaster" Target="../notesMasters/notesMaster1.xml" /></Relationships>
</file>

<file path=ppt/notesSlides/_rels/notesSlide245.xml.rels><?xml version="1.0" encoding="UTF-8"?><Relationships xmlns="http://schemas.openxmlformats.org/package/2006/relationships"><Relationship Id="rId2" Type="http://schemas.openxmlformats.org/officeDocument/2006/relationships/slide" Target="../slides/slide309.xml" /><Relationship Id="rId1" Type="http://schemas.openxmlformats.org/officeDocument/2006/relationships/notesMaster" Target="../notesMasters/notesMaster1.xml" /></Relationships>
</file>

<file path=ppt/notesSlides/_rels/notesSlide246.xml.rels><?xml version="1.0" encoding="UTF-8"?><Relationships xmlns="http://schemas.openxmlformats.org/package/2006/relationships"><Relationship Id="rId2" Type="http://schemas.openxmlformats.org/officeDocument/2006/relationships/slide" Target="../slides/slide310.xml" /><Relationship Id="rId1" Type="http://schemas.openxmlformats.org/officeDocument/2006/relationships/notesMaster" Target="../notesMasters/notesMaster1.xml" /></Relationships>
</file>

<file path=ppt/notesSlides/_rels/notesSlide247.xml.rels><?xml version="1.0" encoding="UTF-8"?><Relationships xmlns="http://schemas.openxmlformats.org/package/2006/relationships"><Relationship Id="rId2" Type="http://schemas.openxmlformats.org/officeDocument/2006/relationships/slide" Target="../slides/slide311.xml" /><Relationship Id="rId1" Type="http://schemas.openxmlformats.org/officeDocument/2006/relationships/notesMaster" Target="../notesMasters/notesMaster1.xml" /></Relationships>
</file>

<file path=ppt/notesSlides/_rels/notesSlide248.xml.rels><?xml version="1.0" encoding="UTF-8"?><Relationships xmlns="http://schemas.openxmlformats.org/package/2006/relationships"><Relationship Id="rId2" Type="http://schemas.openxmlformats.org/officeDocument/2006/relationships/slide" Target="../slides/slide313.xml" /><Relationship Id="rId1" Type="http://schemas.openxmlformats.org/officeDocument/2006/relationships/notesMaster" Target="../notesMasters/notesMaster1.xml" /></Relationships>
</file>

<file path=ppt/notesSlides/_rels/notesSlide249.xml.rels><?xml version="1.0" encoding="UTF-8"?><Relationships xmlns="http://schemas.openxmlformats.org/package/2006/relationships"><Relationship Id="rId2" Type="http://schemas.openxmlformats.org/officeDocument/2006/relationships/slide" Target="../slides/slide314.xml" /><Relationship Id="rId1" Type="http://schemas.openxmlformats.org/officeDocument/2006/relationships/notesMaster" Target="../notesMasters/notesMaster1.xml" /></Relationships>
</file>

<file path=ppt/notesSlides/_rels/notesSlide250.xml.rels><?xml version="1.0" encoding="UTF-8"?><Relationships xmlns="http://schemas.openxmlformats.org/package/2006/relationships"><Relationship Id="rId2" Type="http://schemas.openxmlformats.org/officeDocument/2006/relationships/slide" Target="../slides/slide315.xml" /><Relationship Id="rId1" Type="http://schemas.openxmlformats.org/officeDocument/2006/relationships/notesMaster" Target="../notesMasters/notesMaster1.xml" /></Relationships>
</file>

<file path=ppt/notesSlides/_rels/notesSlide251.xml.rels><?xml version="1.0" encoding="UTF-8"?><Relationships xmlns="http://schemas.openxmlformats.org/package/2006/relationships"><Relationship Id="rId2" Type="http://schemas.openxmlformats.org/officeDocument/2006/relationships/slide" Target="../slides/slide316.xml" /><Relationship Id="rId1" Type="http://schemas.openxmlformats.org/officeDocument/2006/relationships/notesMaster" Target="../notesMasters/notesMaster1.xml" /></Relationships>
</file>

<file path=ppt/notesSlides/_rels/notesSlide252.xml.rels><?xml version="1.0" encoding="UTF-8"?><Relationships xmlns="http://schemas.openxmlformats.org/package/2006/relationships"><Relationship Id="rId2" Type="http://schemas.openxmlformats.org/officeDocument/2006/relationships/slide" Target="../slides/slide318.xml" /><Relationship Id="rId1" Type="http://schemas.openxmlformats.org/officeDocument/2006/relationships/notesMaster" Target="../notesMasters/notesMaster1.xml" /></Relationships>
</file>

<file path=ppt/notesSlides/_rels/notesSlide253.xml.rels><?xml version="1.0" encoding="UTF-8"?><Relationships xmlns="http://schemas.openxmlformats.org/package/2006/relationships"><Relationship Id="rId2" Type="http://schemas.openxmlformats.org/officeDocument/2006/relationships/slide" Target="../slides/slide319.xml" /><Relationship Id="rId1" Type="http://schemas.openxmlformats.org/officeDocument/2006/relationships/notesMaster" Target="../notesMasters/notesMaster1.xml" /></Relationships>
</file>

<file path=ppt/notesSlides/_rels/notesSlide254.xml.rels><?xml version="1.0" encoding="UTF-8"?><Relationships xmlns="http://schemas.openxmlformats.org/package/2006/relationships"><Relationship Id="rId2" Type="http://schemas.openxmlformats.org/officeDocument/2006/relationships/slide" Target="../slides/slide320.xml" /><Relationship Id="rId1" Type="http://schemas.openxmlformats.org/officeDocument/2006/relationships/notesMaster" Target="../notesMasters/notesMaster1.xml" /></Relationships>
</file>

<file path=ppt/notesSlides/_rels/notesSlide255.xml.rels><?xml version="1.0" encoding="UTF-8"?><Relationships xmlns="http://schemas.openxmlformats.org/package/2006/relationships"><Relationship Id="rId2" Type="http://schemas.openxmlformats.org/officeDocument/2006/relationships/slide" Target="../slides/slide329.xml" /><Relationship Id="rId1" Type="http://schemas.openxmlformats.org/officeDocument/2006/relationships/notesMaster" Target="../notesMasters/notesMaster1.xml" /></Relationships>
</file>

<file path=ppt/notesSlides/_rels/notesSlide256.xml.rels><?xml version="1.0" encoding="UTF-8"?><Relationships xmlns="http://schemas.openxmlformats.org/package/2006/relationships"><Relationship Id="rId2" Type="http://schemas.openxmlformats.org/officeDocument/2006/relationships/slide" Target="../slides/slide330.xml" /><Relationship Id="rId1" Type="http://schemas.openxmlformats.org/officeDocument/2006/relationships/notesMaster" Target="../notesMasters/notesMaster1.xml" /></Relationships>
</file>

<file path=ppt/notesSlides/_rels/notesSlide257.xml.rels><?xml version="1.0" encoding="UTF-8"?><Relationships xmlns="http://schemas.openxmlformats.org/package/2006/relationships"><Relationship Id="rId2" Type="http://schemas.openxmlformats.org/officeDocument/2006/relationships/slide" Target="../slides/slide331.xml" /><Relationship Id="rId1" Type="http://schemas.openxmlformats.org/officeDocument/2006/relationships/notesMaster" Target="../notesMasters/notesMaster1.xml" /></Relationships>
</file>

<file path=ppt/notesSlides/_rels/notesSlide258.xml.rels><?xml version="1.0" encoding="UTF-8"?><Relationships xmlns="http://schemas.openxmlformats.org/package/2006/relationships"><Relationship Id="rId2" Type="http://schemas.openxmlformats.org/officeDocument/2006/relationships/slide" Target="../slides/slide332.xml" /><Relationship Id="rId1" Type="http://schemas.openxmlformats.org/officeDocument/2006/relationships/notesMaster" Target="../notesMasters/notesMaster1.xml" /></Relationships>
</file>

<file path=ppt/notesSlides/_rels/notesSlide259.xml.rels><?xml version="1.0" encoding="UTF-8"?><Relationships xmlns="http://schemas.openxmlformats.org/package/2006/relationships"><Relationship Id="rId2" Type="http://schemas.openxmlformats.org/officeDocument/2006/relationships/slide" Target="../slides/slide333.xml" /><Relationship Id="rId1" Type="http://schemas.openxmlformats.org/officeDocument/2006/relationships/notesMaster" Target="../notesMasters/notesMaster1.xml" /></Relationships>
</file>

<file path=ppt/notesSlides/_rels/notesSlide260.xml.rels><?xml version="1.0" encoding="UTF-8"?><Relationships xmlns="http://schemas.openxmlformats.org/package/2006/relationships"><Relationship Id="rId2" Type="http://schemas.openxmlformats.org/officeDocument/2006/relationships/slide" Target="../slides/slide335.xml" /><Relationship Id="rId1" Type="http://schemas.openxmlformats.org/officeDocument/2006/relationships/notesMaster" Target="../notesMasters/notesMaster1.xml" /></Relationships>
</file>

<file path=ppt/notesSlides/_rels/notesSlide261.xml.rels><?xml version="1.0" encoding="UTF-8"?><Relationships xmlns="http://schemas.openxmlformats.org/package/2006/relationships"><Relationship Id="rId2" Type="http://schemas.openxmlformats.org/officeDocument/2006/relationships/slide" Target="../slides/slide337.xml" /><Relationship Id="rId1" Type="http://schemas.openxmlformats.org/officeDocument/2006/relationships/notesMaster" Target="../notesMasters/notesMaster1.xml" /></Relationships>
</file>

<file path=ppt/notesSlides/_rels/notesSlide262.xml.rels><?xml version="1.0" encoding="UTF-8"?><Relationships xmlns="http://schemas.openxmlformats.org/package/2006/relationships"><Relationship Id="rId2" Type="http://schemas.openxmlformats.org/officeDocument/2006/relationships/slide" Target="../slides/slide339.xml" /><Relationship Id="rId1" Type="http://schemas.openxmlformats.org/officeDocument/2006/relationships/notesMaster" Target="../notesMasters/notesMaster1.xml" /></Relationships>
</file>

<file path=ppt/notesSlides/_rels/notesSlide263.xml.rels><?xml version="1.0" encoding="UTF-8"?><Relationships xmlns="http://schemas.openxmlformats.org/package/2006/relationships"><Relationship Id="rId2" Type="http://schemas.openxmlformats.org/officeDocument/2006/relationships/slide" Target="../slides/slide340.xml" /><Relationship Id="rId1" Type="http://schemas.openxmlformats.org/officeDocument/2006/relationships/notesMaster" Target="../notesMasters/notesMaster1.xml" /></Relationships>
</file>

<file path=ppt/notesSlides/_rels/notesSlide264.xml.rels><?xml version="1.0" encoding="UTF-8"?><Relationships xmlns="http://schemas.openxmlformats.org/package/2006/relationships"><Relationship Id="rId2" Type="http://schemas.openxmlformats.org/officeDocument/2006/relationships/slide" Target="../slides/slide341.xml" /><Relationship Id="rId1" Type="http://schemas.openxmlformats.org/officeDocument/2006/relationships/notesMaster" Target="../notesMasters/notesMaster1.xml" /></Relationships>
</file>

<file path=ppt/notesSlides/_rels/notesSlide265.xml.rels><?xml version="1.0" encoding="UTF-8"?><Relationships xmlns="http://schemas.openxmlformats.org/package/2006/relationships"><Relationship Id="rId2" Type="http://schemas.openxmlformats.org/officeDocument/2006/relationships/slide" Target="../slides/slide342.xml" /><Relationship Id="rId1" Type="http://schemas.openxmlformats.org/officeDocument/2006/relationships/notesMaster" Target="../notesMasters/notesMaster1.xml" /></Relationships>
</file>

<file path=ppt/notesSlides/_rels/notesSlide266.xml.rels><?xml version="1.0" encoding="UTF-8"?><Relationships xmlns="http://schemas.openxmlformats.org/package/2006/relationships"><Relationship Id="rId2" Type="http://schemas.openxmlformats.org/officeDocument/2006/relationships/slide" Target="../slides/slide343.xml" /><Relationship Id="rId1" Type="http://schemas.openxmlformats.org/officeDocument/2006/relationships/notesMaster" Target="../notesMasters/notesMaster1.xml" /></Relationships>
</file>

<file path=ppt/notesSlides/_rels/notesSlide267.xml.rels><?xml version="1.0" encoding="UTF-8"?><Relationships xmlns="http://schemas.openxmlformats.org/package/2006/relationships"><Relationship Id="rId2" Type="http://schemas.openxmlformats.org/officeDocument/2006/relationships/slide" Target="../slides/slide345.xml" /><Relationship Id="rId1" Type="http://schemas.openxmlformats.org/officeDocument/2006/relationships/notesMaster" Target="../notesMasters/notesMaster1.xml" /></Relationships>
</file>

<file path=ppt/notesSlides/_rels/notesSlide268.xml.rels><?xml version="1.0" encoding="UTF-8"?><Relationships xmlns="http://schemas.openxmlformats.org/package/2006/relationships"><Relationship Id="rId2" Type="http://schemas.openxmlformats.org/officeDocument/2006/relationships/slide" Target="../slides/slide346.xml" /><Relationship Id="rId1" Type="http://schemas.openxmlformats.org/officeDocument/2006/relationships/notesMaster" Target="../notesMasters/notesMaster1.xml" /></Relationships>
</file>

<file path=ppt/notesSlides/_rels/notesSlide269.xml.rels><?xml version="1.0" encoding="UTF-8"?><Relationships xmlns="http://schemas.openxmlformats.org/package/2006/relationships"><Relationship Id="rId2" Type="http://schemas.openxmlformats.org/officeDocument/2006/relationships/slide" Target="../slides/slide347.xml" /><Relationship Id="rId1" Type="http://schemas.openxmlformats.org/officeDocument/2006/relationships/notesMaster" Target="../notesMasters/notesMaster1.xml" /></Relationships>
</file>

<file path=ppt/notesSlides/_rels/notesSlide270.xml.rels><?xml version="1.0" encoding="UTF-8"?><Relationships xmlns="http://schemas.openxmlformats.org/package/2006/relationships"><Relationship Id="rId2" Type="http://schemas.openxmlformats.org/officeDocument/2006/relationships/slide" Target="../slides/slide348.xml" /><Relationship Id="rId1" Type="http://schemas.openxmlformats.org/officeDocument/2006/relationships/notesMaster" Target="../notesMasters/notesMaster1.xml" /></Relationships>
</file>

<file path=ppt/notesSlides/_rels/notesSlide271.xml.rels><?xml version="1.0" encoding="UTF-8"?><Relationships xmlns="http://schemas.openxmlformats.org/package/2006/relationships"><Relationship Id="rId2" Type="http://schemas.openxmlformats.org/officeDocument/2006/relationships/slide" Target="../slides/slide349.xml" /><Relationship Id="rId1" Type="http://schemas.openxmlformats.org/officeDocument/2006/relationships/notesMaster" Target="../notesMasters/notesMaster1.xml" /></Relationships>
</file>

<file path=ppt/notesSlides/_rels/notesSlide272.xml.rels><?xml version="1.0" encoding="UTF-8"?><Relationships xmlns="http://schemas.openxmlformats.org/package/2006/relationships"><Relationship Id="rId2" Type="http://schemas.openxmlformats.org/officeDocument/2006/relationships/slide" Target="../slides/slide350.xml" /><Relationship Id="rId1" Type="http://schemas.openxmlformats.org/officeDocument/2006/relationships/notesMaster" Target="../notesMasters/notesMaster1.xml" /></Relationships>
</file>

<file path=ppt/notesSlides/_rels/notesSlide273.xml.rels><?xml version="1.0" encoding="UTF-8"?><Relationships xmlns="http://schemas.openxmlformats.org/package/2006/relationships"><Relationship Id="rId2" Type="http://schemas.openxmlformats.org/officeDocument/2006/relationships/slide" Target="../slides/slide352.xml" /><Relationship Id="rId1" Type="http://schemas.openxmlformats.org/officeDocument/2006/relationships/notesMaster" Target="../notesMasters/notesMaster1.xml" /></Relationships>
</file>

<file path=ppt/notesSlides/_rels/notesSlide274.xml.rels><?xml version="1.0" encoding="UTF-8"?><Relationships xmlns="http://schemas.openxmlformats.org/package/2006/relationships"><Relationship Id="rId2" Type="http://schemas.openxmlformats.org/officeDocument/2006/relationships/slide" Target="../slides/slide353.xml" /><Relationship Id="rId1" Type="http://schemas.openxmlformats.org/officeDocument/2006/relationships/notesMaster" Target="../notesMasters/notesMaster1.xml" /></Relationships>
</file>

<file path=ppt/notesSlides/_rels/notesSlide275.xml.rels><?xml version="1.0" encoding="UTF-8"?><Relationships xmlns="http://schemas.openxmlformats.org/package/2006/relationships"><Relationship Id="rId2" Type="http://schemas.openxmlformats.org/officeDocument/2006/relationships/slide" Target="../slides/slide354.xml" /><Relationship Id="rId1" Type="http://schemas.openxmlformats.org/officeDocument/2006/relationships/notesMaster" Target="../notesMasters/notesMaster1.xml" /></Relationships>
</file>

<file path=ppt/notesSlides/_rels/notesSlide276.xml.rels><?xml version="1.0" encoding="UTF-8"?><Relationships xmlns="http://schemas.openxmlformats.org/package/2006/relationships"><Relationship Id="rId2" Type="http://schemas.openxmlformats.org/officeDocument/2006/relationships/slide" Target="../slides/slide355.xml" /><Relationship Id="rId1" Type="http://schemas.openxmlformats.org/officeDocument/2006/relationships/notesMaster" Target="../notesMasters/notesMaster1.xml" /></Relationships>
</file>

<file path=ppt/notesSlides/_rels/notesSlide277.xml.rels><?xml version="1.0" encoding="UTF-8"?><Relationships xmlns="http://schemas.openxmlformats.org/package/2006/relationships"><Relationship Id="rId2" Type="http://schemas.openxmlformats.org/officeDocument/2006/relationships/slide" Target="../slides/slide356.xml" /><Relationship Id="rId1" Type="http://schemas.openxmlformats.org/officeDocument/2006/relationships/notesMaster" Target="../notesMasters/notesMaster1.xml" /></Relationships>
</file>

<file path=ppt/notesSlides/_rels/notesSlide278.xml.rels><?xml version="1.0" encoding="UTF-8"?><Relationships xmlns="http://schemas.openxmlformats.org/package/2006/relationships"><Relationship Id="rId2" Type="http://schemas.openxmlformats.org/officeDocument/2006/relationships/slide" Target="../slides/slide357.xml" /><Relationship Id="rId1" Type="http://schemas.openxmlformats.org/officeDocument/2006/relationships/notesMaster" Target="../notesMasters/notesMaster1.xml" /></Relationships>
</file>

<file path=ppt/notesSlides/_rels/notesSlide279.xml.rels><?xml version="1.0" encoding="UTF-8"?><Relationships xmlns="http://schemas.openxmlformats.org/package/2006/relationships"><Relationship Id="rId2" Type="http://schemas.openxmlformats.org/officeDocument/2006/relationships/slide" Target="../slides/slide358.xml" /><Relationship Id="rId1" Type="http://schemas.openxmlformats.org/officeDocument/2006/relationships/notesMaster" Target="../notesMasters/notesMaster1.xml" /></Relationships>
</file>

<file path=ppt/notesSlides/_rels/notesSlide280.xml.rels><?xml version="1.0" encoding="UTF-8"?><Relationships xmlns="http://schemas.openxmlformats.org/package/2006/relationships"><Relationship Id="rId2" Type="http://schemas.openxmlformats.org/officeDocument/2006/relationships/slide" Target="../slides/slide359.xml" /><Relationship Id="rId1" Type="http://schemas.openxmlformats.org/officeDocument/2006/relationships/notesMaster" Target="../notesMasters/notesMaster1.xml" /></Relationships>
</file>

<file path=ppt/notesSlides/_rels/notesSlide281.xml.rels><?xml version="1.0" encoding="UTF-8"?><Relationships xmlns="http://schemas.openxmlformats.org/package/2006/relationships"><Relationship Id="rId2" Type="http://schemas.openxmlformats.org/officeDocument/2006/relationships/slide" Target="../slides/slide360.xml" /><Relationship Id="rId1" Type="http://schemas.openxmlformats.org/officeDocument/2006/relationships/notesMaster" Target="../notesMasters/notesMaster1.xml" /></Relationships>
</file>

<file path=ppt/notesSlides/_rels/notesSlide282.xml.rels><?xml version="1.0" encoding="UTF-8"?><Relationships xmlns="http://schemas.openxmlformats.org/package/2006/relationships"><Relationship Id="rId2" Type="http://schemas.openxmlformats.org/officeDocument/2006/relationships/slide" Target="../slides/slide361.xml" /><Relationship Id="rId1" Type="http://schemas.openxmlformats.org/officeDocument/2006/relationships/notesMaster" Target="../notesMasters/notesMaster1.xml" /></Relationships>
</file>

<file path=ppt/notesSlides/_rels/notesSlide283.xml.rels><?xml version="1.0" encoding="UTF-8"?><Relationships xmlns="http://schemas.openxmlformats.org/package/2006/relationships"><Relationship Id="rId2" Type="http://schemas.openxmlformats.org/officeDocument/2006/relationships/slide" Target="../slides/slide362.xml" /><Relationship Id="rId1" Type="http://schemas.openxmlformats.org/officeDocument/2006/relationships/notesMaster" Target="../notesMasters/notesMaster1.xml" /></Relationships>
</file>

<file path=ppt/notesSlides/_rels/notesSlide284.xml.rels><?xml version="1.0" encoding="UTF-8"?><Relationships xmlns="http://schemas.openxmlformats.org/package/2006/relationships"><Relationship Id="rId2" Type="http://schemas.openxmlformats.org/officeDocument/2006/relationships/slide" Target="../slides/slide363.xml" /><Relationship Id="rId1" Type="http://schemas.openxmlformats.org/officeDocument/2006/relationships/notesMaster" Target="../notesMasters/notesMaster1.xml" /></Relationships>
</file>

<file path=ppt/notesSlides/_rels/notesSlide285.xml.rels><?xml version="1.0" encoding="UTF-8"?><Relationships xmlns="http://schemas.openxmlformats.org/package/2006/relationships"><Relationship Id="rId2" Type="http://schemas.openxmlformats.org/officeDocument/2006/relationships/slide" Target="../slides/slide365.xml" /><Relationship Id="rId1" Type="http://schemas.openxmlformats.org/officeDocument/2006/relationships/notesMaster" Target="../notesMasters/notesMaster1.xml" /></Relationships>
</file>

<file path=ppt/notesSlides/_rels/notesSlide286.xml.rels><?xml version="1.0" encoding="UTF-8"?><Relationships xmlns="http://schemas.openxmlformats.org/package/2006/relationships"><Relationship Id="rId2" Type="http://schemas.openxmlformats.org/officeDocument/2006/relationships/slide" Target="../slides/slide366.xml" /><Relationship Id="rId1" Type="http://schemas.openxmlformats.org/officeDocument/2006/relationships/notesMaster" Target="../notesMasters/notesMaster1.xml" /></Relationships>
</file>

<file path=ppt/notesSlides/_rels/notesSlide287.xml.rels><?xml version="1.0" encoding="UTF-8"?><Relationships xmlns="http://schemas.openxmlformats.org/package/2006/relationships"><Relationship Id="rId2" Type="http://schemas.openxmlformats.org/officeDocument/2006/relationships/slide" Target="../slides/slide368.xml" /><Relationship Id="rId1" Type="http://schemas.openxmlformats.org/officeDocument/2006/relationships/notesMaster" Target="../notesMasters/notesMaster1.xml" /></Relationships>
</file>

<file path=ppt/notesSlides/_rels/notesSlide288.xml.rels><?xml version="1.0" encoding="UTF-8"?><Relationships xmlns="http://schemas.openxmlformats.org/package/2006/relationships"><Relationship Id="rId2" Type="http://schemas.openxmlformats.org/officeDocument/2006/relationships/slide" Target="../slides/slide369.xml" /><Relationship Id="rId1" Type="http://schemas.openxmlformats.org/officeDocument/2006/relationships/notesMaster" Target="../notesMasters/notesMaster1.xml" /></Relationships>
</file>

<file path=ppt/notesSlides/_rels/notesSlide289.xml.rels><?xml version="1.0" encoding="UTF-8"?><Relationships xmlns="http://schemas.openxmlformats.org/package/2006/relationships"><Relationship Id="rId2" Type="http://schemas.openxmlformats.org/officeDocument/2006/relationships/slide" Target="../slides/slide370.xml" /><Relationship Id="rId1" Type="http://schemas.openxmlformats.org/officeDocument/2006/relationships/notesMaster" Target="../notesMasters/notesMaster1.xml" /></Relationships>
</file>

<file path=ppt/notesSlides/_rels/notesSlide290.xml.rels><?xml version="1.0" encoding="UTF-8"?><Relationships xmlns="http://schemas.openxmlformats.org/package/2006/relationships"><Relationship Id="rId2" Type="http://schemas.openxmlformats.org/officeDocument/2006/relationships/slide" Target="../slides/slide371.xml" /><Relationship Id="rId1" Type="http://schemas.openxmlformats.org/officeDocument/2006/relationships/notesMaster" Target="../notesMasters/notesMaster1.xml" /></Relationships>
</file>

<file path=ppt/notesSlides/_rels/notesSlide291.xml.rels><?xml version="1.0" encoding="UTF-8"?><Relationships xmlns="http://schemas.openxmlformats.org/package/2006/relationships"><Relationship Id="rId2" Type="http://schemas.openxmlformats.org/officeDocument/2006/relationships/slide" Target="../slides/slide372.xml" /><Relationship Id="rId1" Type="http://schemas.openxmlformats.org/officeDocument/2006/relationships/notesMaster" Target="../notesMasters/notesMaster1.xml" /></Relationships>
</file>

<file path=ppt/notesSlides/_rels/notesSlide292.xml.rels><?xml version="1.0" encoding="UTF-8"?><Relationships xmlns="http://schemas.openxmlformats.org/package/2006/relationships"><Relationship Id="rId2" Type="http://schemas.openxmlformats.org/officeDocument/2006/relationships/slide" Target="../slides/slide373.xml" /><Relationship Id="rId1" Type="http://schemas.openxmlformats.org/officeDocument/2006/relationships/notesMaster" Target="../notesMasters/notesMaster1.xml" /></Relationships>
</file>

<file path=ppt/notesSlides/_rels/notesSlide293.xml.rels><?xml version="1.0" encoding="UTF-8"?><Relationships xmlns="http://schemas.openxmlformats.org/package/2006/relationships"><Relationship Id="rId2" Type="http://schemas.openxmlformats.org/officeDocument/2006/relationships/slide" Target="../slides/slide375.xml" /><Relationship Id="rId1" Type="http://schemas.openxmlformats.org/officeDocument/2006/relationships/notesMaster" Target="../notesMasters/notesMaster1.xml" /></Relationships>
</file>

<file path=ppt/notesSlides/_rels/notesSlide294.xml.rels><?xml version="1.0" encoding="UTF-8"?><Relationships xmlns="http://schemas.openxmlformats.org/package/2006/relationships"><Relationship Id="rId2" Type="http://schemas.openxmlformats.org/officeDocument/2006/relationships/slide" Target="../slides/slide376.xml" /><Relationship Id="rId1" Type="http://schemas.openxmlformats.org/officeDocument/2006/relationships/notesMaster" Target="../notesMasters/notesMaster1.xml" /></Relationships>
</file>

<file path=ppt/notesSlides/_rels/notesSlide295.xml.rels><?xml version="1.0" encoding="UTF-8"?><Relationships xmlns="http://schemas.openxmlformats.org/package/2006/relationships"><Relationship Id="rId2" Type="http://schemas.openxmlformats.org/officeDocument/2006/relationships/slide" Target="../slides/slide377.xml" /><Relationship Id="rId1" Type="http://schemas.openxmlformats.org/officeDocument/2006/relationships/notesMaster" Target="../notesMasters/notesMaster1.xml" /></Relationships>
</file>

<file path=ppt/notesSlides/_rels/notesSlide296.xml.rels><?xml version="1.0" encoding="UTF-8"?><Relationships xmlns="http://schemas.openxmlformats.org/package/2006/relationships"><Relationship Id="rId2" Type="http://schemas.openxmlformats.org/officeDocument/2006/relationships/slide" Target="../slides/slide378.xml" /><Relationship Id="rId1" Type="http://schemas.openxmlformats.org/officeDocument/2006/relationships/notesMaster" Target="../notesMasters/notesMaster1.xml" /></Relationships>
</file>

<file path=ppt/notesSlides/_rels/notesSlide297.xml.rels><?xml version="1.0" encoding="UTF-8"?><Relationships xmlns="http://schemas.openxmlformats.org/package/2006/relationships"><Relationship Id="rId2" Type="http://schemas.openxmlformats.org/officeDocument/2006/relationships/slide" Target="../slides/slide379.xml" /><Relationship Id="rId1" Type="http://schemas.openxmlformats.org/officeDocument/2006/relationships/notesMaster" Target="../notesMasters/notesMaster1.xml" /></Relationships>
</file>

<file path=ppt/notesSlides/_rels/notesSlide298.xml.rels><?xml version="1.0" encoding="UTF-8"?><Relationships xmlns="http://schemas.openxmlformats.org/package/2006/relationships"><Relationship Id="rId2" Type="http://schemas.openxmlformats.org/officeDocument/2006/relationships/slide" Target="../slides/slide380.xml" /><Relationship Id="rId1" Type="http://schemas.openxmlformats.org/officeDocument/2006/relationships/notesMaster" Target="../notesMasters/notesMaster1.xml" /></Relationships>
</file>

<file path=ppt/notesSlides/_rels/notesSlide299.xml.rels><?xml version="1.0" encoding="UTF-8"?><Relationships xmlns="http://schemas.openxmlformats.org/package/2006/relationships"><Relationship Id="rId2" Type="http://schemas.openxmlformats.org/officeDocument/2006/relationships/slide" Target="../slides/slide381.xml" /><Relationship Id="rId1" Type="http://schemas.openxmlformats.org/officeDocument/2006/relationships/notesMaster" Target="../notesMasters/notesMaster1.xml" /></Relationships>
</file>

<file path=ppt/notesSlides/_rels/notesSlide300.xml.rels><?xml version="1.0" encoding="UTF-8"?><Relationships xmlns="http://schemas.openxmlformats.org/package/2006/relationships"><Relationship Id="rId2" Type="http://schemas.openxmlformats.org/officeDocument/2006/relationships/slide" Target="../slides/slide382.xml" /><Relationship Id="rId1" Type="http://schemas.openxmlformats.org/officeDocument/2006/relationships/notesMaster" Target="../notesMasters/notesMaster1.xml" /></Relationships>
</file>

<file path=ppt/notesSlides/_rels/notesSlide301.xml.rels><?xml version="1.0" encoding="UTF-8"?><Relationships xmlns="http://schemas.openxmlformats.org/package/2006/relationships"><Relationship Id="rId2" Type="http://schemas.openxmlformats.org/officeDocument/2006/relationships/slide" Target="../slides/slide383.xml" /><Relationship Id="rId1" Type="http://schemas.openxmlformats.org/officeDocument/2006/relationships/notesMaster" Target="../notesMasters/notesMaster1.xml" /></Relationships>
</file>

<file path=ppt/notesSlides/_rels/notesSlide302.xml.rels><?xml version="1.0" encoding="UTF-8"?><Relationships xmlns="http://schemas.openxmlformats.org/package/2006/relationships"><Relationship Id="rId2" Type="http://schemas.openxmlformats.org/officeDocument/2006/relationships/slide" Target="../slides/slide385.xml" /><Relationship Id="rId1" Type="http://schemas.openxmlformats.org/officeDocument/2006/relationships/notesMaster" Target="../notesMasters/notesMaster1.xml" /></Relationships>
</file>

<file path=ppt/notesSlides/_rels/notesSlide303.xml.rels><?xml version="1.0" encoding="UTF-8"?><Relationships xmlns="http://schemas.openxmlformats.org/package/2006/relationships"><Relationship Id="rId2" Type="http://schemas.openxmlformats.org/officeDocument/2006/relationships/slide" Target="../slides/slide386.xml" /><Relationship Id="rId1" Type="http://schemas.openxmlformats.org/officeDocument/2006/relationships/notesMaster" Target="../notesMasters/notesMaster1.xml" /></Relationships>
</file>

<file path=ppt/notesSlides/_rels/notesSlide304.xml.rels><?xml version="1.0" encoding="UTF-8"?><Relationships xmlns="http://schemas.openxmlformats.org/package/2006/relationships"><Relationship Id="rId2" Type="http://schemas.openxmlformats.org/officeDocument/2006/relationships/slide" Target="../slides/slide387.xml" /><Relationship Id="rId1" Type="http://schemas.openxmlformats.org/officeDocument/2006/relationships/notesMaster" Target="../notesMasters/notesMaster1.xml" /></Relationships>
</file>

<file path=ppt/notesSlides/_rels/notesSlide305.xml.rels><?xml version="1.0" encoding="UTF-8"?><Relationships xmlns="http://schemas.openxmlformats.org/package/2006/relationships"><Relationship Id="rId2" Type="http://schemas.openxmlformats.org/officeDocument/2006/relationships/slide" Target="../slides/slide398.xml" /><Relationship Id="rId1" Type="http://schemas.openxmlformats.org/officeDocument/2006/relationships/notesMaster" Target="../notesMasters/notesMaster1.xml" /></Relationships>
</file>

<file path=ppt/notesSlides/_rels/notesSlide306.xml.rels><?xml version="1.0" encoding="UTF-8"?><Relationships xmlns="http://schemas.openxmlformats.org/package/2006/relationships"><Relationship Id="rId2" Type="http://schemas.openxmlformats.org/officeDocument/2006/relationships/slide" Target="../slides/slide399.xml" /><Relationship Id="rId1" Type="http://schemas.openxmlformats.org/officeDocument/2006/relationships/notesMaster" Target="../notesMasters/notesMaster1.xml" /></Relationships>
</file>

<file path=ppt/notesSlides/_rels/notesSlide307.xml.rels><?xml version="1.0" encoding="UTF-8"?><Relationships xmlns="http://schemas.openxmlformats.org/package/2006/relationships"><Relationship Id="rId2" Type="http://schemas.openxmlformats.org/officeDocument/2006/relationships/slide" Target="../slides/slide400.xml" /><Relationship Id="rId1" Type="http://schemas.openxmlformats.org/officeDocument/2006/relationships/notesMaster" Target="../notesMasters/notesMaster1.xml" /></Relationships>
</file>

<file path=ppt/notesSlides/_rels/notesSlide308.xml.rels><?xml version="1.0" encoding="UTF-8"?><Relationships xmlns="http://schemas.openxmlformats.org/package/2006/relationships"><Relationship Id="rId2" Type="http://schemas.openxmlformats.org/officeDocument/2006/relationships/slide" Target="../slides/slide401.xml" /><Relationship Id="rId1" Type="http://schemas.openxmlformats.org/officeDocument/2006/relationships/notesMaster" Target="../notesMasters/notesMaster1.xml" /></Relationships>
</file>

<file path=ppt/notesSlides/_rels/notesSlide309.xml.rels><?xml version="1.0" encoding="UTF-8"?><Relationships xmlns="http://schemas.openxmlformats.org/package/2006/relationships"><Relationship Id="rId2" Type="http://schemas.openxmlformats.org/officeDocument/2006/relationships/slide" Target="../slides/slide402.xml" /><Relationship Id="rId1" Type="http://schemas.openxmlformats.org/officeDocument/2006/relationships/notesMaster" Target="../notesMasters/notesMaster1.xml" /></Relationships>
</file>

<file path=ppt/notesSlides/_rels/notesSlide310.xml.rels><?xml version="1.0" encoding="UTF-8"?><Relationships xmlns="http://schemas.openxmlformats.org/package/2006/relationships"><Relationship Id="rId2" Type="http://schemas.openxmlformats.org/officeDocument/2006/relationships/slide" Target="../slides/slide403.xml" /><Relationship Id="rId1" Type="http://schemas.openxmlformats.org/officeDocument/2006/relationships/notesMaster" Target="../notesMasters/notesMaster1.xml" /></Relationships>
</file>

<file path=ppt/notesSlides/_rels/notesSlide311.xml.rels><?xml version="1.0" encoding="UTF-8"?><Relationships xmlns="http://schemas.openxmlformats.org/package/2006/relationships"><Relationship Id="rId2" Type="http://schemas.openxmlformats.org/officeDocument/2006/relationships/slide" Target="../slides/slide404.xml" /><Relationship Id="rId1" Type="http://schemas.openxmlformats.org/officeDocument/2006/relationships/notesMaster" Target="../notesMasters/notesMaster1.xml" /></Relationships>
</file>

<file path=ppt/notesSlides/_rels/notesSlide312.xml.rels><?xml version="1.0" encoding="UTF-8"?><Relationships xmlns="http://schemas.openxmlformats.org/package/2006/relationships"><Relationship Id="rId2" Type="http://schemas.openxmlformats.org/officeDocument/2006/relationships/slide" Target="../slides/slide405.xml" /><Relationship Id="rId1" Type="http://schemas.openxmlformats.org/officeDocument/2006/relationships/notesMaster" Target="../notesMasters/notesMaster1.xml" /></Relationships>
</file>

<file path=ppt/notesSlides/_rels/notesSlide313.xml.rels><?xml version="1.0" encoding="UTF-8"?><Relationships xmlns="http://schemas.openxmlformats.org/package/2006/relationships"><Relationship Id="rId2" Type="http://schemas.openxmlformats.org/officeDocument/2006/relationships/slide" Target="../slides/slide406.xml" /><Relationship Id="rId1" Type="http://schemas.openxmlformats.org/officeDocument/2006/relationships/notesMaster" Target="../notesMasters/notesMaster1.xml" /></Relationships>
</file>

<file path=ppt/notesSlides/_rels/notesSlide314.xml.rels><?xml version="1.0" encoding="UTF-8"?><Relationships xmlns="http://schemas.openxmlformats.org/package/2006/relationships"><Relationship Id="rId2" Type="http://schemas.openxmlformats.org/officeDocument/2006/relationships/slide" Target="../slides/slide407.xml" /><Relationship Id="rId1" Type="http://schemas.openxmlformats.org/officeDocument/2006/relationships/notesMaster" Target="../notesMasters/notesMaster1.xml" /></Relationships>
</file>

<file path=ppt/notesSlides/_rels/notesSlide315.xml.rels><?xml version="1.0" encoding="UTF-8"?><Relationships xmlns="http://schemas.openxmlformats.org/package/2006/relationships"><Relationship Id="rId2" Type="http://schemas.openxmlformats.org/officeDocument/2006/relationships/slide" Target="../slides/slide408.xml" /><Relationship Id="rId1" Type="http://schemas.openxmlformats.org/officeDocument/2006/relationships/notesMaster" Target="../notesMasters/notesMaster1.xml" /></Relationships>
</file>

<file path=ppt/notesSlides/_rels/notesSlide316.xml.rels><?xml version="1.0" encoding="UTF-8"?><Relationships xmlns="http://schemas.openxmlformats.org/package/2006/relationships"><Relationship Id="rId2" Type="http://schemas.openxmlformats.org/officeDocument/2006/relationships/slide" Target="../slides/slide409.xml" /><Relationship Id="rId1" Type="http://schemas.openxmlformats.org/officeDocument/2006/relationships/notesMaster" Target="../notesMasters/notesMaster1.xml" /></Relationships>
</file>

<file path=ppt/notesSlides/_rels/notesSlide317.xml.rels><?xml version="1.0" encoding="UTF-8"?><Relationships xmlns="http://schemas.openxmlformats.org/package/2006/relationships"><Relationship Id="rId2" Type="http://schemas.openxmlformats.org/officeDocument/2006/relationships/slide" Target="../slides/slide410.xml" /><Relationship Id="rId1" Type="http://schemas.openxmlformats.org/officeDocument/2006/relationships/notesMaster" Target="../notesMasters/notesMaster1.xml" /></Relationships>
</file>

<file path=ppt/notesSlides/_rels/notesSlide318.xml.rels><?xml version="1.0" encoding="UTF-8"?><Relationships xmlns="http://schemas.openxmlformats.org/package/2006/relationships"><Relationship Id="rId2" Type="http://schemas.openxmlformats.org/officeDocument/2006/relationships/slide" Target="../slides/slide411.xml" /><Relationship Id="rId1" Type="http://schemas.openxmlformats.org/officeDocument/2006/relationships/notesMaster" Target="../notesMasters/notesMaster1.xml" /></Relationships>
</file>

<file path=ppt/notesSlides/_rels/notesSlide319.xml.rels><?xml version="1.0" encoding="UTF-8"?><Relationships xmlns="http://schemas.openxmlformats.org/package/2006/relationships"><Relationship Id="rId2" Type="http://schemas.openxmlformats.org/officeDocument/2006/relationships/slide" Target="../slides/slide412.xml" /><Relationship Id="rId1" Type="http://schemas.openxmlformats.org/officeDocument/2006/relationships/notesMaster" Target="../notesMasters/notesMaster1.xml" /></Relationships>
</file>

<file path=ppt/notesSlides/_rels/notesSlide320.xml.rels><?xml version="1.0" encoding="UTF-8"?><Relationships xmlns="http://schemas.openxmlformats.org/package/2006/relationships"><Relationship Id="rId2" Type="http://schemas.openxmlformats.org/officeDocument/2006/relationships/slide" Target="../slides/slide413.xml" /><Relationship Id="rId1" Type="http://schemas.openxmlformats.org/officeDocument/2006/relationships/notesMaster" Target="../notesMasters/notesMaster1.xml" /></Relationships>
</file>

<file path=ppt/notesSlides/_rels/notesSlide321.xml.rels><?xml version="1.0" encoding="UTF-8"?><Relationships xmlns="http://schemas.openxmlformats.org/package/2006/relationships"><Relationship Id="rId2" Type="http://schemas.openxmlformats.org/officeDocument/2006/relationships/slide" Target="../slides/slide414.xml" /><Relationship Id="rId1" Type="http://schemas.openxmlformats.org/officeDocument/2006/relationships/notesMaster" Target="../notesMasters/notesMaster1.xml" /></Relationships>
</file>

<file path=ppt/notesSlides/_rels/notesSlide322.xml.rels><?xml version="1.0" encoding="UTF-8"?><Relationships xmlns="http://schemas.openxmlformats.org/package/2006/relationships"><Relationship Id="rId2" Type="http://schemas.openxmlformats.org/officeDocument/2006/relationships/slide" Target="../slides/slide415.xml" /><Relationship Id="rId1" Type="http://schemas.openxmlformats.org/officeDocument/2006/relationships/notesMaster" Target="../notesMasters/notesMaster1.xml" /></Relationships>
</file>

<file path=ppt/notesSlides/_rels/notesSlide323.xml.rels><?xml version="1.0" encoding="UTF-8"?><Relationships xmlns="http://schemas.openxmlformats.org/package/2006/relationships"><Relationship Id="rId2" Type="http://schemas.openxmlformats.org/officeDocument/2006/relationships/slide" Target="../slides/slide417.xml" /><Relationship Id="rId1" Type="http://schemas.openxmlformats.org/officeDocument/2006/relationships/notesMaster" Target="../notesMasters/notesMaster1.xml" /></Relationships>
</file>

<file path=ppt/notesSlides/_rels/notesSlide324.xml.rels><?xml version="1.0" encoding="UTF-8"?><Relationships xmlns="http://schemas.openxmlformats.org/package/2006/relationships"><Relationship Id="rId2" Type="http://schemas.openxmlformats.org/officeDocument/2006/relationships/slide" Target="../slides/slide418.xml" /><Relationship Id="rId1" Type="http://schemas.openxmlformats.org/officeDocument/2006/relationships/notesMaster" Target="../notesMasters/notesMaster1.xml" /></Relationships>
</file>

<file path=ppt/notesSlides/_rels/notesSlide325.xml.rels><?xml version="1.0" encoding="UTF-8"?><Relationships xmlns="http://schemas.openxmlformats.org/package/2006/relationships"><Relationship Id="rId2" Type="http://schemas.openxmlformats.org/officeDocument/2006/relationships/slide" Target="../slides/slide419.xml" /><Relationship Id="rId1" Type="http://schemas.openxmlformats.org/officeDocument/2006/relationships/notesMaster" Target="../notesMasters/notesMaster1.xml" /></Relationships>
</file>

<file path=ppt/notesSlides/_rels/notesSlide326.xml.rels><?xml version="1.0" encoding="UTF-8"?><Relationships xmlns="http://schemas.openxmlformats.org/package/2006/relationships"><Relationship Id="rId2" Type="http://schemas.openxmlformats.org/officeDocument/2006/relationships/slide" Target="../slides/slide420.xml" /><Relationship Id="rId1" Type="http://schemas.openxmlformats.org/officeDocument/2006/relationships/notesMaster" Target="../notesMasters/notesMaster1.xml" /></Relationships>
</file>

<file path=ppt/notesSlides/_rels/notesSlide327.xml.rels><?xml version="1.0" encoding="UTF-8"?><Relationships xmlns="http://schemas.openxmlformats.org/package/2006/relationships"><Relationship Id="rId2" Type="http://schemas.openxmlformats.org/officeDocument/2006/relationships/slide" Target="../slides/slide421.xml" /><Relationship Id="rId1" Type="http://schemas.openxmlformats.org/officeDocument/2006/relationships/notesMaster" Target="../notesMasters/notesMaster1.xml" /></Relationships>
</file>

<file path=ppt/notesSlides/_rels/notesSlide328.xml.rels><?xml version="1.0" encoding="UTF-8"?><Relationships xmlns="http://schemas.openxmlformats.org/package/2006/relationships"><Relationship Id="rId2" Type="http://schemas.openxmlformats.org/officeDocument/2006/relationships/slide" Target="../slides/slide422.xml" /><Relationship Id="rId1" Type="http://schemas.openxmlformats.org/officeDocument/2006/relationships/notesMaster" Target="../notesMasters/notesMaster1.xml" /></Relationships>
</file>

<file path=ppt/notesSlides/_rels/notesSlide329.xml.rels><?xml version="1.0" encoding="UTF-8"?><Relationships xmlns="http://schemas.openxmlformats.org/package/2006/relationships"><Relationship Id="rId2" Type="http://schemas.openxmlformats.org/officeDocument/2006/relationships/slide" Target="../slides/slide423.xml" /><Relationship Id="rId1" Type="http://schemas.openxmlformats.org/officeDocument/2006/relationships/notesMaster" Target="../notesMasters/notesMaster1.xml" /></Relationships>
</file>

<file path=ppt/notesSlides/_rels/notesSlide330.xml.rels><?xml version="1.0" encoding="UTF-8"?><Relationships xmlns="http://schemas.openxmlformats.org/package/2006/relationships"><Relationship Id="rId2" Type="http://schemas.openxmlformats.org/officeDocument/2006/relationships/slide" Target="../slides/slide424.xml" /><Relationship Id="rId1" Type="http://schemas.openxmlformats.org/officeDocument/2006/relationships/notesMaster" Target="../notesMasters/notesMaster1.xml" /></Relationships>
</file>

<file path=ppt/notesSlides/_rels/notesSlide331.xml.rels><?xml version="1.0" encoding="UTF-8"?><Relationships xmlns="http://schemas.openxmlformats.org/package/2006/relationships"><Relationship Id="rId2" Type="http://schemas.openxmlformats.org/officeDocument/2006/relationships/slide" Target="../slides/slide425.xml" /><Relationship Id="rId1" Type="http://schemas.openxmlformats.org/officeDocument/2006/relationships/notesMaster" Target="../notesMasters/notesMaster1.xml" /></Relationships>
</file>

<file path=ppt/notesSlides/_rels/notesSlide332.xml.rels><?xml version="1.0" encoding="UTF-8"?><Relationships xmlns="http://schemas.openxmlformats.org/package/2006/relationships"><Relationship Id="rId2" Type="http://schemas.openxmlformats.org/officeDocument/2006/relationships/slide" Target="../slides/slide426.xml" /><Relationship Id="rId1" Type="http://schemas.openxmlformats.org/officeDocument/2006/relationships/notesMaster" Target="../notesMasters/notesMaster1.xml" /></Relationships>
</file>

<file path=ppt/notesSlides/_rels/notesSlide333.xml.rels><?xml version="1.0" encoding="UTF-8"?><Relationships xmlns="http://schemas.openxmlformats.org/package/2006/relationships"><Relationship Id="rId2" Type="http://schemas.openxmlformats.org/officeDocument/2006/relationships/slide" Target="../slides/slide427.xml" /><Relationship Id="rId1" Type="http://schemas.openxmlformats.org/officeDocument/2006/relationships/notesMaster" Target="../notesMasters/notesMaster1.xml" /></Relationships>
</file>

<file path=ppt/notesSlides/_rels/notesSlide334.xml.rels><?xml version="1.0" encoding="UTF-8"?><Relationships xmlns="http://schemas.openxmlformats.org/package/2006/relationships"><Relationship Id="rId2" Type="http://schemas.openxmlformats.org/officeDocument/2006/relationships/slide" Target="../slides/slide428.xml" /><Relationship Id="rId1" Type="http://schemas.openxmlformats.org/officeDocument/2006/relationships/notesMaster" Target="../notesMasters/notesMaster1.xml" /></Relationships>
</file>

<file path=ppt/notesSlides/_rels/notesSlide335.xml.rels><?xml version="1.0" encoding="UTF-8"?><Relationships xmlns="http://schemas.openxmlformats.org/package/2006/relationships"><Relationship Id="rId2" Type="http://schemas.openxmlformats.org/officeDocument/2006/relationships/slide" Target="../slides/slide429.xml" /><Relationship Id="rId1" Type="http://schemas.openxmlformats.org/officeDocument/2006/relationships/notesMaster" Target="../notesMasters/notesMaster1.xml" /></Relationships>
</file>

<file path=ppt/notesSlides/_rels/notesSlide336.xml.rels><?xml version="1.0" encoding="UTF-8"?><Relationships xmlns="http://schemas.openxmlformats.org/package/2006/relationships"><Relationship Id="rId2" Type="http://schemas.openxmlformats.org/officeDocument/2006/relationships/slide" Target="../slides/slide435.xml" /><Relationship Id="rId1" Type="http://schemas.openxmlformats.org/officeDocument/2006/relationships/notesMaster" Target="../notesMasters/notesMaster1.xml" /></Relationships>
</file>

<file path=ppt/notesSlides/_rels/notesSlide337.xml.rels><?xml version="1.0" encoding="UTF-8"?><Relationships xmlns="http://schemas.openxmlformats.org/package/2006/relationships"><Relationship Id="rId2" Type="http://schemas.openxmlformats.org/officeDocument/2006/relationships/slide" Target="../slides/slide436.xml" /><Relationship Id="rId1" Type="http://schemas.openxmlformats.org/officeDocument/2006/relationships/notesMaster" Target="../notesMasters/notesMaster1.xml" /></Relationships>
</file>

<file path=ppt/notesSlides/_rels/notesSlide338.xml.rels><?xml version="1.0" encoding="UTF-8"?><Relationships xmlns="http://schemas.openxmlformats.org/package/2006/relationships"><Relationship Id="rId2" Type="http://schemas.openxmlformats.org/officeDocument/2006/relationships/slide" Target="../slides/slide437.xml" /><Relationship Id="rId1" Type="http://schemas.openxmlformats.org/officeDocument/2006/relationships/notesMaster" Target="../notesMasters/notesMaster1.xml" /></Relationships>
</file>

<file path=ppt/notesSlides/_rels/notesSlide339.xml.rels><?xml version="1.0" encoding="UTF-8"?><Relationships xmlns="http://schemas.openxmlformats.org/package/2006/relationships"><Relationship Id="rId2" Type="http://schemas.openxmlformats.org/officeDocument/2006/relationships/slide" Target="../slides/slide438.xml" /><Relationship Id="rId1" Type="http://schemas.openxmlformats.org/officeDocument/2006/relationships/notesMaster" Target="../notesMasters/notesMaster1.xml" /></Relationships>
</file>

<file path=ppt/notesSlides/_rels/notesSlide340.xml.rels><?xml version="1.0" encoding="UTF-8"?><Relationships xmlns="http://schemas.openxmlformats.org/package/2006/relationships"><Relationship Id="rId2" Type="http://schemas.openxmlformats.org/officeDocument/2006/relationships/slide" Target="../slides/slide439.xml" /><Relationship Id="rId1" Type="http://schemas.openxmlformats.org/officeDocument/2006/relationships/notesMaster" Target="../notesMasters/notesMaster1.xml" /></Relationships>
</file>

<file path=ppt/notesSlides/_rels/notesSlide341.xml.rels><?xml version="1.0" encoding="UTF-8"?><Relationships xmlns="http://schemas.openxmlformats.org/package/2006/relationships"><Relationship Id="rId2" Type="http://schemas.openxmlformats.org/officeDocument/2006/relationships/slide" Target="../slides/slide440.xml" /><Relationship Id="rId1" Type="http://schemas.openxmlformats.org/officeDocument/2006/relationships/notesMaster" Target="../notesMasters/notesMaster1.xml" /></Relationships>
</file>

<file path=ppt/notesSlides/_rels/notesSlide342.xml.rels><?xml version="1.0" encoding="UTF-8"?><Relationships xmlns="http://schemas.openxmlformats.org/package/2006/relationships"><Relationship Id="rId2" Type="http://schemas.openxmlformats.org/officeDocument/2006/relationships/slide" Target="../slides/slide441.xml" /><Relationship Id="rId1" Type="http://schemas.openxmlformats.org/officeDocument/2006/relationships/notesMaster" Target="../notesMasters/notesMaster1.xml" /></Relationships>
</file>

<file path=ppt/notesSlides/_rels/notesSlide343.xml.rels><?xml version="1.0" encoding="UTF-8"?><Relationships xmlns="http://schemas.openxmlformats.org/package/2006/relationships"><Relationship Id="rId2" Type="http://schemas.openxmlformats.org/officeDocument/2006/relationships/slide" Target="../slides/slide442.xml" /><Relationship Id="rId1" Type="http://schemas.openxmlformats.org/officeDocument/2006/relationships/notesMaster" Target="../notesMasters/notesMaster1.xml" /></Relationships>
</file>

<file path=ppt/notesSlides/_rels/notesSlide344.xml.rels><?xml version="1.0" encoding="UTF-8"?><Relationships xmlns="http://schemas.openxmlformats.org/package/2006/relationships"><Relationship Id="rId2" Type="http://schemas.openxmlformats.org/officeDocument/2006/relationships/slide" Target="../slides/slide443.xml" /><Relationship Id="rId1" Type="http://schemas.openxmlformats.org/officeDocument/2006/relationships/notesMaster" Target="../notesMasters/notesMaster1.xml" /></Relationships>
</file>

<file path=ppt/notesSlides/_rels/notesSlide345.xml.rels><?xml version="1.0" encoding="UTF-8"?><Relationships xmlns="http://schemas.openxmlformats.org/package/2006/relationships"><Relationship Id="rId2" Type="http://schemas.openxmlformats.org/officeDocument/2006/relationships/slide" Target="../slides/slide444.xml" /><Relationship Id="rId1" Type="http://schemas.openxmlformats.org/officeDocument/2006/relationships/notesMaster" Target="../notesMasters/notesMaster1.xml" /></Relationships>
</file>

<file path=ppt/notesSlides/_rels/notesSlide346.xml.rels><?xml version="1.0" encoding="UTF-8"?><Relationships xmlns="http://schemas.openxmlformats.org/package/2006/relationships"><Relationship Id="rId2" Type="http://schemas.openxmlformats.org/officeDocument/2006/relationships/slide" Target="../slides/slide445.xml" /><Relationship Id="rId1" Type="http://schemas.openxmlformats.org/officeDocument/2006/relationships/notesMaster" Target="../notesMasters/notesMaster1.xml" /></Relationships>
</file>

<file path=ppt/notesSlides/_rels/notesSlide347.xml.rels><?xml version="1.0" encoding="UTF-8"?><Relationships xmlns="http://schemas.openxmlformats.org/package/2006/relationships"><Relationship Id="rId2" Type="http://schemas.openxmlformats.org/officeDocument/2006/relationships/slide" Target="../slides/slide446.xml" /><Relationship Id="rId1" Type="http://schemas.openxmlformats.org/officeDocument/2006/relationships/notesMaster" Target="../notesMasters/notesMaster1.xml" /></Relationships>
</file>

<file path=ppt/notesSlides/_rels/notesSlide348.xml.rels><?xml version="1.0" encoding="UTF-8"?><Relationships xmlns="http://schemas.openxmlformats.org/package/2006/relationships"><Relationship Id="rId2" Type="http://schemas.openxmlformats.org/officeDocument/2006/relationships/slide" Target="../slides/slide447.xml" /><Relationship Id="rId1" Type="http://schemas.openxmlformats.org/officeDocument/2006/relationships/notesMaster" Target="../notesMasters/notesMaster1.xml" /></Relationships>
</file>

<file path=ppt/notesSlides/_rels/notesSlide349.xml.rels><?xml version="1.0" encoding="UTF-8"?><Relationships xmlns="http://schemas.openxmlformats.org/package/2006/relationships"><Relationship Id="rId2" Type="http://schemas.openxmlformats.org/officeDocument/2006/relationships/slide" Target="../slides/slide448.xml" /><Relationship Id="rId1" Type="http://schemas.openxmlformats.org/officeDocument/2006/relationships/notesMaster" Target="../notesMasters/notesMaster1.xml" /></Relationships>
</file>

<file path=ppt/notesSlides/_rels/notesSlide350.xml.rels><?xml version="1.0" encoding="UTF-8"?><Relationships xmlns="http://schemas.openxmlformats.org/package/2006/relationships"><Relationship Id="rId2" Type="http://schemas.openxmlformats.org/officeDocument/2006/relationships/slide" Target="../slides/slide449.xml" /><Relationship Id="rId1" Type="http://schemas.openxmlformats.org/officeDocument/2006/relationships/notesMaster" Target="../notesMasters/notesMaster1.xml" /></Relationships>
</file>

<file path=ppt/notesSlides/_rels/notesSlide351.xml.rels><?xml version="1.0" encoding="UTF-8"?><Relationships xmlns="http://schemas.openxmlformats.org/package/2006/relationships"><Relationship Id="rId2" Type="http://schemas.openxmlformats.org/officeDocument/2006/relationships/slide" Target="../slides/slide450.xml" /><Relationship Id="rId1" Type="http://schemas.openxmlformats.org/officeDocument/2006/relationships/notesMaster" Target="../notesMasters/notesMaster1.xml" /></Relationships>
</file>

<file path=ppt/notesSlides/_rels/notesSlide352.xml.rels><?xml version="1.0" encoding="UTF-8"?><Relationships xmlns="http://schemas.openxmlformats.org/package/2006/relationships"><Relationship Id="rId2" Type="http://schemas.openxmlformats.org/officeDocument/2006/relationships/slide" Target="../slides/slide451.xml" /><Relationship Id="rId1" Type="http://schemas.openxmlformats.org/officeDocument/2006/relationships/notesMaster" Target="../notesMasters/notesMaster1.xml" /></Relationships>
</file>

<file path=ppt/notesSlides/_rels/notesSlide353.xml.rels><?xml version="1.0" encoding="UTF-8"?><Relationships xmlns="http://schemas.openxmlformats.org/package/2006/relationships"><Relationship Id="rId2" Type="http://schemas.openxmlformats.org/officeDocument/2006/relationships/slide" Target="../slides/slide452.xml" /><Relationship Id="rId1" Type="http://schemas.openxmlformats.org/officeDocument/2006/relationships/notesMaster" Target="../notesMasters/notesMaster1.xml" /></Relationships>
</file>

<file path=ppt/notesSlides/_rels/notesSlide354.xml.rels><?xml version="1.0" encoding="UTF-8"?><Relationships xmlns="http://schemas.openxmlformats.org/package/2006/relationships"><Relationship Id="rId2" Type="http://schemas.openxmlformats.org/officeDocument/2006/relationships/slide" Target="../slides/slide453.xml" /><Relationship Id="rId1" Type="http://schemas.openxmlformats.org/officeDocument/2006/relationships/notesMaster" Target="../notesMasters/notesMaster1.xml" /></Relationships>
</file>

<file path=ppt/notesSlides/_rels/notesSlide355.xml.rels><?xml version="1.0" encoding="UTF-8"?><Relationships xmlns="http://schemas.openxmlformats.org/package/2006/relationships"><Relationship Id="rId2" Type="http://schemas.openxmlformats.org/officeDocument/2006/relationships/slide" Target="../slides/slide454.xml" /><Relationship Id="rId1" Type="http://schemas.openxmlformats.org/officeDocument/2006/relationships/notesMaster" Target="../notesMasters/notesMaster1.xml" /></Relationships>
</file>

<file path=ppt/notesSlides/_rels/notesSlide356.xml.rels><?xml version="1.0" encoding="UTF-8"?><Relationships xmlns="http://schemas.openxmlformats.org/package/2006/relationships"><Relationship Id="rId2" Type="http://schemas.openxmlformats.org/officeDocument/2006/relationships/slide" Target="../slides/slide455.xml" /><Relationship Id="rId1" Type="http://schemas.openxmlformats.org/officeDocument/2006/relationships/notesMaster" Target="../notesMasters/notesMaster1.xml" /></Relationships>
</file>

<file path=ppt/notesSlides/_rels/notesSlide357.xml.rels><?xml version="1.0" encoding="UTF-8"?><Relationships xmlns="http://schemas.openxmlformats.org/package/2006/relationships"><Relationship Id="rId2" Type="http://schemas.openxmlformats.org/officeDocument/2006/relationships/slide" Target="../slides/slide456.xml" /><Relationship Id="rId1" Type="http://schemas.openxmlformats.org/officeDocument/2006/relationships/notesMaster" Target="../notesMasters/notesMaster1.xml" /></Relationships>
</file>

<file path=ppt/notesSlides/_rels/notesSlide358.xml.rels><?xml version="1.0" encoding="UTF-8"?><Relationships xmlns="http://schemas.openxmlformats.org/package/2006/relationships"><Relationship Id="rId2" Type="http://schemas.openxmlformats.org/officeDocument/2006/relationships/slide" Target="../slides/slide457.xml" /><Relationship Id="rId1" Type="http://schemas.openxmlformats.org/officeDocument/2006/relationships/notesMaster" Target="../notesMasters/notesMaster1.xml" /></Relationships>
</file>

<file path=ppt/notesSlides/_rels/notesSlide359.xml.rels><?xml version="1.0" encoding="UTF-8"?><Relationships xmlns="http://schemas.openxmlformats.org/package/2006/relationships"><Relationship Id="rId2" Type="http://schemas.openxmlformats.org/officeDocument/2006/relationships/slide" Target="../slides/slide458.xml" /><Relationship Id="rId1" Type="http://schemas.openxmlformats.org/officeDocument/2006/relationships/notesMaster" Target="../notesMasters/notesMaster1.xml" /></Relationships>
</file>

<file path=ppt/notesSlides/_rels/notesSlide360.xml.rels><?xml version="1.0" encoding="UTF-8"?><Relationships xmlns="http://schemas.openxmlformats.org/package/2006/relationships"><Relationship Id="rId2" Type="http://schemas.openxmlformats.org/officeDocument/2006/relationships/slide" Target="../slides/slide459.xml" /><Relationship Id="rId1" Type="http://schemas.openxmlformats.org/officeDocument/2006/relationships/notesMaster" Target="../notesMasters/notesMaster1.xml" /></Relationships>
</file>

<file path=ppt/notesSlides/_rels/notesSlide361.xml.rels><?xml version="1.0" encoding="UTF-8"?><Relationships xmlns="http://schemas.openxmlformats.org/package/2006/relationships"><Relationship Id="rId2" Type="http://schemas.openxmlformats.org/officeDocument/2006/relationships/slide" Target="../slides/slide460.xml" /><Relationship Id="rId1" Type="http://schemas.openxmlformats.org/officeDocument/2006/relationships/notesMaster" Target="../notesMasters/notesMaster1.xml" /></Relationships>
</file>

<file path=ppt/notesSlides/_rels/notesSlide362.xml.rels><?xml version="1.0" encoding="UTF-8"?><Relationships xmlns="http://schemas.openxmlformats.org/package/2006/relationships"><Relationship Id="rId2" Type="http://schemas.openxmlformats.org/officeDocument/2006/relationships/slide" Target="../slides/slide461.xml" /><Relationship Id="rId1" Type="http://schemas.openxmlformats.org/officeDocument/2006/relationships/notesMaster" Target="../notesMasters/notesMaster1.xml" /></Relationships>
</file>

<file path=ppt/notesSlides/_rels/notesSlide363.xml.rels><?xml version="1.0" encoding="UTF-8"?><Relationships xmlns="http://schemas.openxmlformats.org/package/2006/relationships"><Relationship Id="rId2" Type="http://schemas.openxmlformats.org/officeDocument/2006/relationships/slide" Target="../slides/slide462.xml" /><Relationship Id="rId1" Type="http://schemas.openxmlformats.org/officeDocument/2006/relationships/notesMaster" Target="../notesMasters/notesMaster1.xml" /></Relationships>
</file>

<file path=ppt/notesSlides/_rels/notesSlide364.xml.rels><?xml version="1.0" encoding="UTF-8"?><Relationships xmlns="http://schemas.openxmlformats.org/package/2006/relationships"><Relationship Id="rId2" Type="http://schemas.openxmlformats.org/officeDocument/2006/relationships/slide" Target="../slides/slide463.xml" /><Relationship Id="rId1" Type="http://schemas.openxmlformats.org/officeDocument/2006/relationships/notesMaster" Target="../notesMasters/notesMaster1.xml" /></Relationships>
</file>

<file path=ppt/notesSlides/_rels/notesSlide365.xml.rels><?xml version="1.0" encoding="UTF-8"?><Relationships xmlns="http://schemas.openxmlformats.org/package/2006/relationships"><Relationship Id="rId2" Type="http://schemas.openxmlformats.org/officeDocument/2006/relationships/slide" Target="../slides/slide464.xml" /><Relationship Id="rId1" Type="http://schemas.openxmlformats.org/officeDocument/2006/relationships/notesMaster" Target="../notesMasters/notesMaster1.xml" /></Relationships>
</file>

<file path=ppt/notesSlides/_rels/notesSlide366.xml.rels><?xml version="1.0" encoding="UTF-8"?><Relationships xmlns="http://schemas.openxmlformats.org/package/2006/relationships"><Relationship Id="rId2" Type="http://schemas.openxmlformats.org/officeDocument/2006/relationships/slide" Target="../slides/slide465.xml" /><Relationship Id="rId1" Type="http://schemas.openxmlformats.org/officeDocument/2006/relationships/notesMaster" Target="../notesMasters/notesMaster1.xml" /></Relationships>
</file>

<file path=ppt/notesSlides/_rels/notesSlide367.xml.rels><?xml version="1.0" encoding="UTF-8"?><Relationships xmlns="http://schemas.openxmlformats.org/package/2006/relationships"><Relationship Id="rId2" Type="http://schemas.openxmlformats.org/officeDocument/2006/relationships/slide" Target="../slides/slide466.xml" /><Relationship Id="rId1" Type="http://schemas.openxmlformats.org/officeDocument/2006/relationships/notesMaster" Target="../notesMasters/notesMaster1.xml" /></Relationships>
</file>

<file path=ppt/notesSlides/_rels/notesSlide368.xml.rels><?xml version="1.0" encoding="UTF-8"?><Relationships xmlns="http://schemas.openxmlformats.org/package/2006/relationships"><Relationship Id="rId2" Type="http://schemas.openxmlformats.org/officeDocument/2006/relationships/slide" Target="../slides/slide467.xml" /><Relationship Id="rId1" Type="http://schemas.openxmlformats.org/officeDocument/2006/relationships/notesMaster" Target="../notesMasters/notesMaster1.xml" /></Relationships>
</file>

<file path=ppt/notesSlides/_rels/notesSlide369.xml.rels><?xml version="1.0" encoding="UTF-8"?><Relationships xmlns="http://schemas.openxmlformats.org/package/2006/relationships"><Relationship Id="rId2" Type="http://schemas.openxmlformats.org/officeDocument/2006/relationships/slide" Target="../slides/slide468.xml" /><Relationship Id="rId1" Type="http://schemas.openxmlformats.org/officeDocument/2006/relationships/notesMaster" Target="../notesMasters/notesMaster1.xml" /></Relationships>
</file>

<file path=ppt/notesSlides/_rels/notesSlide370.xml.rels><?xml version="1.0" encoding="UTF-8"?><Relationships xmlns="http://schemas.openxmlformats.org/package/2006/relationships"><Relationship Id="rId2" Type="http://schemas.openxmlformats.org/officeDocument/2006/relationships/slide" Target="../slides/slide469.xml" /><Relationship Id="rId1" Type="http://schemas.openxmlformats.org/officeDocument/2006/relationships/notesMaster" Target="../notesMasters/notesMaster1.xml" /></Relationships>
</file>

<file path=ppt/notesSlides/_rels/notesSlide371.xml.rels><?xml version="1.0" encoding="UTF-8"?><Relationships xmlns="http://schemas.openxmlformats.org/package/2006/relationships"><Relationship Id="rId2" Type="http://schemas.openxmlformats.org/officeDocument/2006/relationships/slide" Target="../slides/slide471.xml" /><Relationship Id="rId1" Type="http://schemas.openxmlformats.org/officeDocument/2006/relationships/notesMaster" Target="../notesMasters/notesMaster1.xml" /></Relationships>
</file>

<file path=ppt/notesSlides/_rels/notesSlide372.xml.rels><?xml version="1.0" encoding="UTF-8"?><Relationships xmlns="http://schemas.openxmlformats.org/package/2006/relationships"><Relationship Id="rId2" Type="http://schemas.openxmlformats.org/officeDocument/2006/relationships/slide" Target="../slides/slide472.xml" /><Relationship Id="rId1" Type="http://schemas.openxmlformats.org/officeDocument/2006/relationships/notesMaster" Target="../notesMasters/notesMaster1.xml" /></Relationships>
</file>

<file path=ppt/notesSlides/_rels/notesSlide373.xml.rels><?xml version="1.0" encoding="UTF-8"?><Relationships xmlns="http://schemas.openxmlformats.org/package/2006/relationships"><Relationship Id="rId2" Type="http://schemas.openxmlformats.org/officeDocument/2006/relationships/slide" Target="../slides/slide473.xml" /><Relationship Id="rId1" Type="http://schemas.openxmlformats.org/officeDocument/2006/relationships/notesMaster" Target="../notesMasters/notesMaster1.xml" /></Relationships>
</file>

<file path=ppt/notesSlides/_rels/notesSlide374.xml.rels><?xml version="1.0" encoding="UTF-8"?><Relationships xmlns="http://schemas.openxmlformats.org/package/2006/relationships"><Relationship Id="rId2" Type="http://schemas.openxmlformats.org/officeDocument/2006/relationships/slide" Target="../slides/slide474.xml" /><Relationship Id="rId1" Type="http://schemas.openxmlformats.org/officeDocument/2006/relationships/notesMaster" Target="../notesMasters/notesMaster1.xml" /></Relationships>
</file>

<file path=ppt/notesSlides/_rels/notesSlide375.xml.rels><?xml version="1.0" encoding="UTF-8"?><Relationships xmlns="http://schemas.openxmlformats.org/package/2006/relationships"><Relationship Id="rId2" Type="http://schemas.openxmlformats.org/officeDocument/2006/relationships/slide" Target="../slides/slide475.xml" /><Relationship Id="rId1" Type="http://schemas.openxmlformats.org/officeDocument/2006/relationships/notesMaster" Target="../notesMasters/notesMaster1.xml" /></Relationships>
</file>

<file path=ppt/notesSlides/_rels/notesSlide376.xml.rels><?xml version="1.0" encoding="UTF-8"?><Relationships xmlns="http://schemas.openxmlformats.org/package/2006/relationships"><Relationship Id="rId2" Type="http://schemas.openxmlformats.org/officeDocument/2006/relationships/slide" Target="../slides/slide476.xml" /><Relationship Id="rId1" Type="http://schemas.openxmlformats.org/officeDocument/2006/relationships/notesMaster" Target="../notesMasters/notesMaster1.xml" /></Relationships>
</file>

<file path=ppt/notesSlides/_rels/notesSlide377.xml.rels><?xml version="1.0" encoding="UTF-8"?><Relationships xmlns="http://schemas.openxmlformats.org/package/2006/relationships"><Relationship Id="rId2" Type="http://schemas.openxmlformats.org/officeDocument/2006/relationships/slide" Target="../slides/slide477.xml" /><Relationship Id="rId1" Type="http://schemas.openxmlformats.org/officeDocument/2006/relationships/notesMaster" Target="../notesMasters/notesMaster1.xml" /></Relationships>
</file>

<file path=ppt/notesSlides/_rels/notesSlide378.xml.rels><?xml version="1.0" encoding="UTF-8"?><Relationships xmlns="http://schemas.openxmlformats.org/package/2006/relationships"><Relationship Id="rId2" Type="http://schemas.openxmlformats.org/officeDocument/2006/relationships/slide" Target="../slides/slide478.xml" /><Relationship Id="rId1" Type="http://schemas.openxmlformats.org/officeDocument/2006/relationships/notesMaster" Target="../notesMasters/notesMaster1.xml" /></Relationships>
</file>

<file path=ppt/notesSlides/_rels/notesSlide379.xml.rels><?xml version="1.0" encoding="UTF-8"?><Relationships xmlns="http://schemas.openxmlformats.org/package/2006/relationships"><Relationship Id="rId2" Type="http://schemas.openxmlformats.org/officeDocument/2006/relationships/slide" Target="../slides/slide479.xml" /><Relationship Id="rId1" Type="http://schemas.openxmlformats.org/officeDocument/2006/relationships/notesMaster" Target="../notesMasters/notesMaster1.xml" /></Relationships>
</file>

<file path=ppt/notesSlides/_rels/notesSlide380.xml.rels><?xml version="1.0" encoding="UTF-8"?><Relationships xmlns="http://schemas.openxmlformats.org/package/2006/relationships"><Relationship Id="rId2" Type="http://schemas.openxmlformats.org/officeDocument/2006/relationships/slide" Target="../slides/slide480.xml" /><Relationship Id="rId1" Type="http://schemas.openxmlformats.org/officeDocument/2006/relationships/notesMaster" Target="../notesMasters/notesMaster1.xml" /></Relationships>
</file>

<file path=ppt/notesSlides/_rels/notesSlide381.xml.rels><?xml version="1.0" encoding="UTF-8"?><Relationships xmlns="http://schemas.openxmlformats.org/package/2006/relationships"><Relationship Id="rId2" Type="http://schemas.openxmlformats.org/officeDocument/2006/relationships/slide" Target="../slides/slide481.xml" /><Relationship Id="rId1" Type="http://schemas.openxmlformats.org/officeDocument/2006/relationships/notesMaster" Target="../notesMasters/notesMaster1.xml" /></Relationships>
</file>

<file path=ppt/notesSlides/_rels/notesSlide382.xml.rels><?xml version="1.0" encoding="UTF-8"?><Relationships xmlns="http://schemas.openxmlformats.org/package/2006/relationships"><Relationship Id="rId2" Type="http://schemas.openxmlformats.org/officeDocument/2006/relationships/slide" Target="../slides/slide490.xml" /><Relationship Id="rId1" Type="http://schemas.openxmlformats.org/officeDocument/2006/relationships/notesMaster" Target="../notesMasters/notesMaster1.xml" /></Relationships>
</file>

<file path=ppt/notesSlides/_rels/notesSlide383.xml.rels><?xml version="1.0" encoding="UTF-8"?><Relationships xmlns="http://schemas.openxmlformats.org/package/2006/relationships"><Relationship Id="rId2" Type="http://schemas.openxmlformats.org/officeDocument/2006/relationships/slide" Target="../slides/slide49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estás dictando el curso, estas dos slides se saltean con la tecla 1. Están acá porque la mayoría de la gente que abra esto no va a tener un instructor al lado, y sin las notas del presentador se pierde la mitad del material — que además es la mitad más difícil de reconstruir leyendo el código.</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Las dos últimas son las que más rinden para el que estudia solo, y son las que nadie lee hasta que ya se trabó: el libro trae estas mismas notas adentro del texto, y los apéndices están escritos como tabla de síntomas, para buscar y no para leer de corrido.</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Los cuatro verbos de abajo son el contrato del día, y conviene leerlos en voz alta antes de empezar: en video son los diez segundos en los que alguien decide si éste es el que buscaba. Tres son las filas 2, 4 y 5 de la autoevaluación del cierre, traídas al principio; el del bug a propósito es la práctica que atraviesa el curso entero, de </a:t>
            </a:r>
            <a:r>
              <a:rPr>
                <a:latin typeface="Courier"/>
              </a:rPr>
              <a:t>make mutante</a:t>
            </a:r>
            <a:r>
              <a:rPr/>
              <a:t> hoy a </a:t>
            </a:r>
            <a:r>
              <a:rPr>
                <a:latin typeface="Courier"/>
              </a:rPr>
              <a:t>+BUG=1</a:t>
            </a:r>
            <a:r>
              <a:rPr/>
              <a:t> en el capstone. El que los pueda contestar al terminar el día no necesita mirar nada más. Y una advertencia honesta para el que viene de VHDL o de Verilog-2001, que es la audiencia declarada: el día 2 nivela la OOP, pero </a:t>
            </a:r>
            <a:r>
              <a:rPr b="1"/>
              <a:t>nadie nivela SystemVerilog</a:t>
            </a:r>
            <a:r>
              <a:rPr/>
              <a:t>, y hoy aparecen </a:t>
            </a:r>
            <a:r>
              <a:rPr>
                <a:latin typeface="Courier"/>
              </a:rPr>
              <a:t>interface</a:t>
            </a:r>
            <a:r>
              <a:rPr/>
              <a:t>, </a:t>
            </a:r>
            <a:r>
              <a:rPr>
                <a:latin typeface="Courier"/>
              </a:rPr>
              <a:t>logic</a:t>
            </a:r>
            <a:r>
              <a:rPr/>
              <a:t>, </a:t>
            </a:r>
            <a:r>
              <a:rPr>
                <a:latin typeface="Courier"/>
              </a:rPr>
              <a:t>enum</a:t>
            </a:r>
            <a:r>
              <a:rPr/>
              <a:t>, </a:t>
            </a:r>
            <a:r>
              <a:rPr>
                <a:latin typeface="Courier"/>
              </a:rPr>
              <a:t>package</a:t>
            </a:r>
            <a:r>
              <a:rPr/>
              <a:t>, </a:t>
            </a:r>
            <a:r>
              <a:rPr>
                <a:latin typeface="Courier"/>
              </a:rPr>
              <a:t>covergroup</a:t>
            </a:r>
            <a:r>
              <a:rPr/>
              <a:t>, </a:t>
            </a:r>
            <a:r>
              <a:rPr>
                <a:latin typeface="Courier"/>
              </a:rPr>
              <a:t>clocking</a:t>
            </a:r>
            <a:r>
              <a:rPr/>
              <a:t> y una </a:t>
            </a:r>
            <a:r>
              <a:rPr>
                <a:latin typeface="Courier"/>
              </a:rPr>
              <a:t>assert property</a:t>
            </a:r>
            <a:r>
              <a:rPr/>
              <a:t>. Está todo en una carilla en </a:t>
            </a:r>
            <a:r>
              <a:rPr b="1">
                <a:latin typeface="Courier"/>
              </a:rPr>
              <a:t>docs/systemverilog-para-el-que-viene-de-vhdl.md</a:t>
            </a:r>
            <a:r>
              <a:rPr/>
              <a:t>: media hora antes de arrancar, y el día 1 deja de tener dos escalones a la vez.</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primera slide con contenido del curso a propósito: antes de explicar qué es UVM y antes de cualquier otro gráfico, una pregunta que el alumno no puede contestar todavía. El número es del Wilson Research Group 2024 y no es una impresión: sólo el 14 % sale bien en el primer silicio, o sea que seis de cada siete necesitan al menos un respin, y es el peor valor en veinte años de encuesta. Preguntar quién hizo un tape-out y cómo salió engancha más que el gráfico. Si preguntan de dónde salen los datos: </a:t>
            </a:r>
            <a:r>
              <a:rPr>
                <a:latin typeface="Courier"/>
              </a:rPr>
              <a:t>res/trends/data.json</a:t>
            </a:r>
            <a:r>
              <a:rPr/>
              <a:t>, y las figuras se regeneran con </a:t>
            </a:r>
            <a:r>
              <a:rPr>
                <a:latin typeface="Courier"/>
              </a:rPr>
              <a:t>make figs</a:t>
            </a:r>
            <a:r>
              <a:rPr/>
              <a:t>. La honestidad que hay que decir en voz alta: no todos los respins son funcionales —hay de timing, de analógica, de una spec que cambió tarde—. Pero el que lo es pasó por una regresión que dijo </a:t>
            </a:r>
            <a:r>
              <a:rPr>
                <a:latin typeface="Courier"/>
              </a:rPr>
              <a:t>PASS</a:t>
            </a:r>
            <a:r>
              <a:rPr/>
              <a:t>, porque si hubiera dicho </a:t>
            </a:r>
            <a:r>
              <a:rPr>
                <a:latin typeface="Courier"/>
              </a:rPr>
              <a:t>FAILED</a:t>
            </a:r>
            <a:r>
              <a:rPr/>
              <a:t> no se fabricaba. Ése es el enemigo del día, y no es el verificador ni su testbench: es un </a:t>
            </a:r>
            <a:r>
              <a:rPr>
                <a:latin typeface="Courier"/>
              </a:rPr>
              <a:t>PASS</a:t>
            </a:r>
            <a:r>
              <a:rPr/>
              <a:t> que nadie sabía qué significaba. La pregunta del último bullet se tira al grupo y </a:t>
            </a:r>
            <a:r>
              <a:rPr b="1"/>
              <a:t>no</a:t>
            </a:r>
            <a:r>
              <a:rPr/>
              <a:t> se contesta. Las respuestas que van a salir son </a:t>
            </a:r>
            <a:r>
              <a:rPr i="1"/>
              <a:t>“cobertura al 100 %”</a:t>
            </a:r>
            <a:r>
              <a:rPr/>
              <a:t>, </a:t>
            </a:r>
            <a:r>
              <a:rPr i="1"/>
              <a:t>“corrí mil operaciones”</a:t>
            </a:r>
            <a:r>
              <a:rPr/>
              <a:t> y </a:t>
            </a:r>
            <a:r>
              <a:rPr i="1"/>
              <a:t>“no falló nada”</a:t>
            </a:r>
            <a:r>
              <a:rPr/>
              <a:t>, y las tres vuelven hoy mismo: la primera es la sección de cobertura, la segunda es el plan, y la tercera es la que más duele, porque </a:t>
            </a:r>
            <a:r>
              <a:rPr i="1"/>
              <a:t>no falló nada</a:t>
            </a:r>
            <a:r>
              <a:rPr/>
              <a:t> es exactamente lo que dijo la regresión del respin. La respuesta corta llega en el testbench convencional, cuando le metamos un bug al DUT a propósito; la larga es el día entero, y la última slide del día vuelve a esta pregunta con lo que el alumno escribió.</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primera mitad de la respuesta a </a:t>
            </a:r>
            <a:r>
              <a:rPr i="1"/>
              <a:t>por qué vuelven</a:t>
            </a:r>
            <a:r>
              <a:rPr/>
              <a:t>: adentro hay dos relojes asincrónicos en casi todos, un procesador en cinco de cada seis y un acelerador de IA en más de la mitad. No es que se verifique peor que hace veinte años; es que hay mucho más para verificar, y la pregunta de la primera slide es más difícil de contestar que nunca.</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está el argumento de por qué existe este curso: el esfuerzo de verificación ya empató al de diseño. Verificar no es el paso final antes del tape-out: es la mitad del proyecto, con su propio equipo y su propio lenguaje. El 47 % de abajo se siembra hoy y se cobra dos veces: en el segundo ejercicio de esta tarde, cuando el log diga </a:t>
            </a:r>
            <a:r>
              <a:rPr>
                <a:latin typeface="Courier"/>
              </a:rPr>
              <a:t>FAILED</a:t>
            </a:r>
            <a:r>
              <a:rPr/>
              <a:t> y nada más, y en la sección de reporting del día 3, que es donde el log aprende a decir por qué.</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contesta </a:t>
            </a:r>
            <a:r>
              <a:rPr i="1"/>
              <a:t>con qué</a:t>
            </a:r>
            <a:r>
              <a:rPr/>
              <a:t>: ocho de cada diez proyectos de ASIC verifican con UVM, y la mitad de los de FPGA. Lo que sigue —el chiste del COBOL y la introducción— es qué es ese UVM y por qué no asusta. Y una cosa que conviene dejar dicha ahora: UVM no contesta la pregunta de la primera slide. La contesta el testbench; UVM es la forma de escribirlo para que el de al lado lo reconozca.</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un chiste con moraleja: SystemVerilog tiene 248 keywords —las del Annex B del IEEE 1800-2017— y nadie las usa todas. En el curso vamos a usar unas treinta. Con UVM pasa lo mismo: la librería es enorme y con seis o siete clases se arma un testbench completo. Sirve para bajarle la ansiedad al que llega asustado por el tamaño de UVM. Y es el puente a la sección que sigue: ocho de cada diez verifican con UVM, UVM está escrito en este lenguaje, y en los días 1 y 2 se escribe a mano todo lo que UVM después va a dar hecho. Con treinta keywords alcanza.</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enganche con lo anterior es de una línea: ocho de cada diez proyectos verifican con esto. Y la aclaración que evita que UVM parezca la respuesta a la pregunta del día: no lo es. La respuesta es un testbench con plan, chequeo y medida; UVM es la forma de escribirlo para que escale y para que otro lo reconozca. La frase que ordena la sección es la del segundo bullet, y conviene decirla fuerte porque baja la ansiedad del que llega asustado: </a:t>
            </a:r>
            <a:r>
              <a:rPr b="1"/>
              <a:t>UVM no hace nada que no puedas hacer vos</a:t>
            </a:r>
            <a:r>
              <a:rPr/>
              <a:t>. No hay magia adentro. Hay una fábrica, unos puertos, unas fases y mucho acuerdo sobre nombres. Si alguien pregunta por qué entonces molestarse: por el último bullet. Un verificador que cambia de proyecto —o de empresa— abre el testbench y reconoce la estructura el primer día. Eso es lo que se compra. No es velocidad de simulación ni menos líneas: es que la estructura sea la misma en todos lados. El dato histórico sirve para el que viene de la industria: hasta 2011 cada vendor tenía la suya, y portar un testbench de VMM a OVM era reescribirlo. UVM existe porque eso era insostenible, no porque alguien tuviera una idea mejor. Y una aclaración que evita un malentendido clásico: </a:t>
            </a:r>
            <a:r>
              <a:rPr i="1"/>
              <a:t>Open Source</a:t>
            </a:r>
            <a:r>
              <a:rPr/>
              <a:t> acá significa que la </a:t>
            </a:r>
            <a:r>
              <a:rPr b="1"/>
              <a:t>librería</a:t>
            </a:r>
            <a:r>
              <a:rPr/>
              <a:t> es libre (Apache 2.0). El </a:t>
            </a:r>
            <a:r>
              <a:rPr b="1"/>
              <a:t>simulador</a:t>
            </a:r>
            <a:r>
              <a:rPr/>
              <a:t> que la corre casi siempre no lo es — salvo en este curso, que es de lo que se trata todo esto.</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diagrama en una frase: seis siglas de cuatro vendors que convergen. eRM era de Verisity (lenguaje </a:t>
            </a:r>
            <a:r>
              <a:rPr>
                <a:latin typeface="Courier"/>
              </a:rPr>
              <a:t>e</a:t>
            </a:r>
            <a:r>
              <a:rPr/>
              <a:t>), RVM y después VMM de Synopsys, AVM de Mentor y URM de Cadence; OVM fusionó AVM con URM, y es la base de la que salió UVM. Lo que hay que señalar es la fecha de abajo y el salto que significa: UVM 1.0 es de 2011, o sea que esto es </a:t>
            </a:r>
            <a:r>
              <a:rPr b="1"/>
              <a:t>joven</a:t>
            </a:r>
            <a:r>
              <a:rPr/>
              <a:t>. El que hoy tiene quince años de carrera empezó antes de que existiera. Y la moraleja que se usa el resto del curso: cuando encuentren código con </a:t>
            </a:r>
            <a:r>
              <a:rPr>
                <a:latin typeface="Courier"/>
              </a:rPr>
              <a:t>ovm_component</a:t>
            </a:r>
            <a:r>
              <a:rPr/>
              <a:t> en vez de </a:t>
            </a:r>
            <a:r>
              <a:rPr>
                <a:latin typeface="Courier"/>
              </a:rPr>
              <a:t>uvm_component</a:t>
            </a:r>
            <a:r>
              <a:rPr/>
              <a:t>, no es un error de tipeo — es un testbench anterior a 2011 que nadie migró. Pasa más de lo que parece.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Éste es el testbench que vamos a escribir </a:t>
            </a:r>
            <a:r>
              <a:rPr b="1"/>
              <a:t>nosotros</a:t>
            </a:r>
            <a:r>
              <a:rPr/>
              <a:t>, a mano, en los días 1 y 2. Conviene decirlo así: las cajas de este diagrama no son teoría, son los archivos que van a estar abiertos entre hoy y el día 4. Señalar el tester, el driver, el monitor y el scoreboard, y hacer notar que ninguno de esos nombres es de UVM: son los nombres que cualquiera le pone a las piezas de un testbench, en cualquier lenguaje. UVM no los inventó; los estandarizó.</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la pena quedarse un rato acá: este diagrama es el mapa del resto del curso. Señalar driver, monitor, scoreboard y sequencer, y decir que cada uno va a ser una sección. Al final del día 5 el alumno va a tener todo menos el agent y el sequencer, que son el día 6. La comparación que conviene hacer en vivo es contra el diagrama anterior: </a:t>
            </a:r>
            <a:r>
              <a:rPr b="1"/>
              <a:t>son las mismas cajas</a:t>
            </a:r>
            <a:r>
              <a:rPr/>
              <a:t>. Lo que agrega UVM es el árbol que las contiene, los puertos por los que se hablan y las fases que las construyen en orden. Nada más, y no es poco.</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Este diagrama asusta y por eso conviene desactivarlo de entrada: </a:t>
            </a:r>
            <a:r>
              <a:rPr b="1"/>
              <a:t>de todo esto vamos a extender diez</a:t>
            </a:r>
            <a:r>
              <a:rPr/>
              <a:t>: </a:t>
            </a:r>
            <a:r>
              <a:rPr>
                <a:latin typeface="Courier"/>
              </a:rPr>
              <a:t>uvm_component</a:t>
            </a:r>
            <a:r>
              <a:rPr/>
              <a:t>, </a:t>
            </a:r>
            <a:r>
              <a:rPr>
                <a:latin typeface="Courier"/>
              </a:rPr>
              <a:t>uvm_test</a:t>
            </a:r>
            <a:r>
              <a:rPr/>
              <a:t>, </a:t>
            </a:r>
            <a:r>
              <a:rPr>
                <a:latin typeface="Courier"/>
              </a:rPr>
              <a:t>uvm_env</a:t>
            </a:r>
            <a:r>
              <a:rPr/>
              <a:t>, </a:t>
            </a:r>
            <a:r>
              <a:rPr>
                <a:latin typeface="Courier"/>
              </a:rPr>
              <a:t>uvm_agent</a:t>
            </a:r>
            <a:r>
              <a:rPr/>
              <a:t>, </a:t>
            </a:r>
            <a:r>
              <a:rPr>
                <a:latin typeface="Courier"/>
              </a:rPr>
              <a:t>uvm_driver</a:t>
            </a:r>
            <a:r>
              <a:rPr/>
              <a:t>, </a:t>
            </a:r>
            <a:r>
              <a:rPr>
                <a:latin typeface="Courier"/>
              </a:rPr>
              <a:t>uvm_monitor</a:t>
            </a:r>
            <a:r>
              <a:rPr/>
              <a:t>, </a:t>
            </a:r>
            <a:r>
              <a:rPr>
                <a:latin typeface="Courier"/>
              </a:rPr>
              <a:t>uvm_subscriber</a:t>
            </a:r>
            <a:r>
              <a:rPr/>
              <a:t>, </a:t>
            </a:r>
            <a:r>
              <a:rPr>
                <a:latin typeface="Courier"/>
              </a:rPr>
              <a:t>uvm_sequence_item</a:t>
            </a:r>
            <a:r>
              <a:rPr/>
              <a:t>, </a:t>
            </a:r>
            <a:r>
              <a:rPr>
                <a:latin typeface="Courier"/>
              </a:rPr>
              <a:t>uvm_sequence</a:t>
            </a:r>
            <a:r>
              <a:rPr/>
              <a:t> y </a:t>
            </a:r>
            <a:r>
              <a:rPr>
                <a:latin typeface="Courier"/>
              </a:rPr>
              <a:t>uvm_callback</a:t>
            </a:r>
            <a:r>
              <a:rPr/>
              <a:t>. Son las ámbar del dibujo menos el scoreboard —que en el curso es un </a:t>
            </a:r>
            <a:r>
              <a:rPr>
                <a:latin typeface="Courier"/>
              </a:rPr>
              <a:t>uvm_subscriber</a:t>
            </a:r>
            <a:r>
              <a:rPr/>
              <a:t>—, más la sequence y el callback. Lo que sí hay que dejar marcado es la división de más arriba, porque explica medio curso: de </a:t>
            </a:r>
            <a:r>
              <a:rPr>
                <a:latin typeface="Courier"/>
              </a:rPr>
              <a:t>uvm_object</a:t>
            </a:r>
            <a:r>
              <a:rPr/>
              <a:t> cuelgan los </a:t>
            </a:r>
            <a:r>
              <a:rPr b="1"/>
              <a:t>datos</a:t>
            </a:r>
            <a:r>
              <a:rPr/>
              <a:t> —las transactions, las sequences, los configs— y de </a:t>
            </a:r>
            <a:r>
              <a:rPr>
                <a:latin typeface="Courier"/>
              </a:rPr>
              <a:t>uvm_component</a:t>
            </a:r>
            <a:r>
              <a:rPr/>
              <a:t> cuelga la </a:t>
            </a:r>
            <a:r>
              <a:rPr b="1"/>
              <a:t>estructura</a:t>
            </a:r>
            <a:r>
              <a:rPr/>
              <a:t> —todo lo que vive en el árbol y tiene fases—. Un objeto se crea y se tira; un componente se construye una vez y dura toda la simulación. Los colores dicen qué hacés con cada una: las ámbar las extendés vos, las grises no se tocan nunca —están sólo para que las otras hereden— y el </a:t>
            </a:r>
            <a:r>
              <a:rPr>
                <a:latin typeface="Courier"/>
              </a:rPr>
              <a:t>uvm_sequencer</a:t>
            </a:r>
            <a:r>
              <a:rPr/>
              <a:t> es la única verde porque es la única que se instancia sin extenderla, con un </a:t>
            </a:r>
            <a:r>
              <a:rPr>
                <a:latin typeface="Courier"/>
              </a:rPr>
              <a:t>typedef</a:t>
            </a:r>
            <a:r>
              <a:rPr/>
              <a:t> parametrizado. Eso llega el día 6; la única vez que el curso la extiende es para el sequencer virtual del día 7. La pregunta para tirar al grupo cuando lleguemos a los agents: ¿una </a:t>
            </a:r>
            <a:r>
              <a:rPr>
                <a:latin typeface="Courier"/>
              </a:rPr>
              <a:t>uvm_sequence</a:t>
            </a:r>
            <a:r>
              <a:rPr/>
              <a:t> es un object o un component? Object. Y por eso no aparece en </a:t>
            </a:r>
            <a:r>
              <a:rPr>
                <a:latin typeface="Courier"/>
              </a:rPr>
              <a:t>print_topology()</a:t>
            </a:r>
            <a:r>
              <a:rPr/>
              <a:t>. Es el mismo árbol que está en el machete impreso, arriba a la izquierda, como texto, para volver a mirarlo cuando haga falta.</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que hay que poder repetir al final del curso, porque es la tesis entera. Y conviene ser honesto: </a:t>
            </a:r>
            <a:r>
              <a:rPr i="1"/>
              <a:t>“run more tests, write less code”</a:t>
            </a:r>
            <a:r>
              <a:rPr/>
              <a:t> es un eslogan de vendor, pero la parte verificable es cierta y se puede señalar con el dedo el día 6 — el </a:t>
            </a:r>
            <a:r>
              <a:rPr>
                <a:latin typeface="Courier"/>
              </a:rPr>
              <a:t>add_test</a:t>
            </a:r>
            <a:r>
              <a:rPr/>
              <a:t> de las sequences es de </a:t>
            </a:r>
            <a:r>
              <a:rPr b="1"/>
              <a:t>dos líneas</a:t>
            </a:r>
            <a:r>
              <a:rPr/>
              <a:t>, y cambia todo el estímulo sin tocar una sola clase del env. El orden de los tres ganchos no es casual, es de menor a mayor: una constraint cambia valores, un override cambia una clase, un callback cambia comportamiento en un punto de la que ya existe. Los tres son una sección del curso —</a:t>
            </a:r>
            <a:r>
              <a:rPr i="1"/>
              <a:t>Constrained random</a:t>
            </a:r>
            <a:r>
              <a:rPr/>
              <a:t> el día 5, </a:t>
            </a:r>
            <a:r>
              <a:rPr i="1"/>
              <a:t>El patrón factory</a:t>
            </a:r>
            <a:r>
              <a:rPr/>
              <a:t> el día 2 y </a:t>
            </a:r>
            <a:r>
              <a:rPr i="1"/>
              <a:t>Callbacks</a:t>
            </a:r>
            <a:r>
              <a:rPr/>
              <a:t> el día 6—, así que esta slide se puede volver a poner tres veces. Y la última línea es la que más se subestima. Un test con mil semillas no es “el mismo test mil veces”: es mil escenarios distintos por el precio de escribir uno. Es literalmente el ejercicio </a:t>
            </a:r>
            <a:r>
              <a:rPr>
                <a:latin typeface="Courier"/>
              </a:rPr>
              <a:t>d7-semillas</a:t>
            </a:r>
            <a:r>
              <a:rPr/>
              <a:t>, con el que arranca el día 7. Y el cierre que lleva al DUT: nada de esta slide contesta todavía </a:t>
            </a:r>
            <a:r>
              <a:rPr i="1"/>
              <a:t>¿cómo sabés que verificaste?</a:t>
            </a:r>
            <a:r>
              <a:rPr/>
              <a:t>. Contestarla es lo que sigue —la spec, el plan y un testbench que se pueda probar—, y recién con eso escrito a mano se ve qué le agrega UVM.</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protocolo es todo lo que hay que respetar: start arriba y operandos estables hasta done. Ojo con la letra chica: done es un pulso en la multiplicación (se apaga solo) y un nivel en add/sub/and/xor, donde vale </a:t>
            </a:r>
            <a:r>
              <a:rPr>
                <a:latin typeface="Courier"/>
              </a:rPr>
              <a:t>start &amp;&amp; (op != no_op)</a:t>
            </a:r>
            <a:r>
              <a:rPr/>
              <a:t>. Es la clase de detalle que aparece recién cuando el testbench se cuelga y nadie sabe por qué.</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rst_op es del testbench, no del RTL: el DUT ve 3’b111 como unused. Está en el enum porque el tester pide el reset como si fuera una operación más, y así el reset entra en la cobertura funcional. Buen momento para adelantar que el plan de cobertura incluye “cualquier operación después de un reset”. La columna del ovf es la que más discusión da, y está buena: con operandos de 8 bits y resultado de 16, ni la suma ni la multiplicación pueden desbordar — la resta sí, y sólo cuando A &lt; B. O sea que hay una salida del DUT que para cinco de las seis operaciones vale siempre 0. Preguntar en voz alta: ¿cómo se verifica una señal que casi nunca se mueve? La respuesta es la de hoy, en cobertura funcional, y es un bin. Y el opcode libre: 3’b110 no está ahí por casualidad ni por olvido. Es el ejercicio de esta tarde, y conviene decirlo ahora para que nadie lo lea como un descuido del diseño.</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asimetría de los dos resets no es un descuido: viene del VHDL original y está copiada tal cual a propósito. Es exactamente el tipo de detalle que un testbench tiene que exponer, y por eso el DUT no se “limpió” al traducirlo. Decirlo en voz alta: esto contradice el </a:t>
            </a:r>
            <a:r>
              <a:rPr i="1"/>
              <a:t>asíncrono</a:t>
            </a:r>
            <a:r>
              <a:rPr/>
              <a:t> a secas del bullet de la spec, y ninguna fila del plan mira qué deja el reset en las salidas: la fila del reset mira la operación que viene después. Es un hueco del plan, y por ahora se queda así. Que </a:t>
            </a:r>
            <a:r>
              <a:rPr>
                <a:latin typeface="Courier"/>
              </a:rPr>
              <a:t>done</a:t>
            </a:r>
            <a:r>
              <a:rPr/>
              <a:t> sea un nivel acá y un pulso en la multiplicación es la letra chica que va a colgar al primer testbench del curso. Conviene volver al diagrama de ondas de la primera slide y señalarlo de nuevo. El </a:t>
            </a:r>
            <a:r>
              <a:rPr>
                <a:latin typeface="Courier"/>
              </a:rPr>
              <a:t>default: ;</a:t>
            </a:r>
            <a:r>
              <a:rPr/>
              <a:t> del case es lo que hace que </a:t>
            </a:r>
            <a:r>
              <a:rPr>
                <a:latin typeface="Courier"/>
              </a:rPr>
              <a:t>no_op</a:t>
            </a:r>
            <a:r>
              <a:rPr/>
              <a:t> y los opcodes sin usar no cambien el resultado: la ALU se queda con lo último que calculó.</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latencia de cuatro flancos es a propósito, y es la razón de ser del testbench convencional: obliga al testbench a </a:t>
            </a:r>
            <a:r>
              <a:rPr b="1"/>
              <a:t>esperar </a:t>
            </a:r>
            <a:r>
              <a:rPr b="1">
                <a:latin typeface="Courier"/>
              </a:rPr>
              <a:t>done</a:t>
            </a:r>
            <a:r>
              <a:rPr/>
              <a:t> en vez de leer el resultado al ciclo siguiente. Un DUT combinacional no enseñaría nada. El </a:t>
            </a:r>
            <a:r>
              <a:rPr>
                <a:latin typeface="Courier"/>
              </a:rPr>
              <a:t>&amp; ~done_mult</a:t>
            </a:r>
            <a:r>
              <a:rPr/>
              <a:t> es sutil y conviene leerlo despacio: sin eso, mientras </a:t>
            </a:r>
            <a:r>
              <a:rPr>
                <a:latin typeface="Courier"/>
              </a:rPr>
              <a:t>start</a:t>
            </a:r>
            <a:r>
              <a:rPr/>
              <a:t> estuviera arriba la cadena se recargaría sola y </a:t>
            </a:r>
            <a:r>
              <a:rPr>
                <a:latin typeface="Courier"/>
              </a:rPr>
              <a:t>done</a:t>
            </a:r>
            <a:r>
              <a:rPr/>
              <a:t> quedaría en 1. Está copiado del VHDL original tal cual. La pregunta que ordena la slide: ¿qué pasa si el testbench manda una multiplicación y lee el resultado al ciclo siguiente? Lee el resultado anterior, y el scoreboard reporta un error que no está en el DUT.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 los dos bloques compartan </a:t>
            </a:r>
            <a:r>
              <a:rPr>
                <a:latin typeface="Courier"/>
              </a:rPr>
              <a:t>A</a:t>
            </a:r>
            <a:r>
              <a:rPr/>
              <a:t>, </a:t>
            </a:r>
            <a:r>
              <a:rPr>
                <a:latin typeface="Courier"/>
              </a:rPr>
              <a:t>B</a:t>
            </a:r>
            <a:r>
              <a:rPr/>
              <a:t> y </a:t>
            </a:r>
            <a:r>
              <a:rPr>
                <a:latin typeface="Courier"/>
              </a:rPr>
              <a:t>clk</a:t>
            </a:r>
            <a:r>
              <a:rPr/>
              <a:t> y sólo se separen por el </a:t>
            </a:r>
            <a:r>
              <a:rPr>
                <a:latin typeface="Courier"/>
              </a:rPr>
              <a:t>start</a:t>
            </a:r>
            <a:r>
              <a:rPr/>
              <a:t> es lo que hace que el DUT tenga una sola interface. Vale señalarlo porque es la forma que va a tener la </a:t>
            </a:r>
            <a:r>
              <a:rPr>
                <a:latin typeface="Courier"/>
              </a:rPr>
              <a:t>vtalu_bfm</a:t>
            </a:r>
            <a:r>
              <a:rPr/>
              <a:t> de interfaces y BFM. El archivo completo, con las dos instancias y sus conexiones, está en </a:t>
            </a:r>
            <a:r>
              <a:rPr>
                <a:latin typeface="Courier"/>
              </a:rPr>
              <a:t>code/vtalu_dut/vtalu.sv</a:t>
            </a:r>
            <a:r>
              <a:rPr/>
              <a:t>. Acá sólo están el decode y las cuatro líneas que deciden. Vale señalar por qué es un decode y no un bit suelto: con un </a:t>
            </a:r>
            <a:r>
              <a:rPr>
                <a:latin typeface="Courier"/>
              </a:rPr>
              <a:t>op[2]</a:t>
            </a:r>
            <a:r>
              <a:rPr/>
              <a:t> los opcodes tendrían que quedar en mitades prolijas del espacio, y el diseño perdería la libertad de asignarlos como convenga. Un decode cuesta una compuerta y no ata la spec. Y de paso, el opcode libre 3’b110 cae del lado de un ciclo sin que nadie tenga que hacer nada. El DUT no valida el opcode; el que lo tiene que atajar es el plan de verificación.</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conviene salir del deck y correrlo en vivo. Los números de la slide son medidos en una laptop de 12 cores. En una máquina de 2 —un Codespaces gratis— la primera son 4 minutos; la segunda sigue siendo 15 segundos, porque un hit de ccache es copiar un archivo y eso no depende de cuántos cores tengas. O sea que lo caro se paga </a:t>
            </a:r>
            <a:r>
              <a:rPr b="1"/>
              <a:t>una vez</a:t>
            </a:r>
            <a:r>
              <a:rPr/>
              <a:t>. Lo que hay que explicar es de dónde sale la diferencia entre 1 min 30 y 15 segundos, porque no es magia: Verilator compila cada simulación a un binario nativo, y para eso genera unos 2300 archivos C++ —casi todos de la librería UVM—. </a:t>
            </a:r>
            <a:r>
              <a:rPr>
                <a:latin typeface="Courier"/>
              </a:rPr>
              <a:t>ccache</a:t>
            </a:r>
            <a:r>
              <a:rPr/>
              <a:t> guarda el resultado de cada uno; la segunda vez no vuelve a compilar, copia. Está en el Dockerfile y en el devcontainer, y afuera alcanza con tenerlo instalado. Y el que hay que remarcar igual: Verilator es libre — el alumno se lo lleva a casa y sigue practicando sin pedirle licencia a nadie.</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la pena abrirlo en vivo una vez, aunque sea treinta segundos: cargar </a:t>
            </a:r>
            <a:r>
              <a:rPr>
                <a:latin typeface="Courier"/>
              </a:rPr>
              <a:t>op_set</a:t>
            </a:r>
            <a:r>
              <a:rPr/>
              <a:t>, </a:t>
            </a:r>
            <a:r>
              <a:rPr>
                <a:latin typeface="Courier"/>
              </a:rPr>
              <a:t>start</a:t>
            </a:r>
            <a:r>
              <a:rPr/>
              <a:t> y </a:t>
            </a:r>
            <a:r>
              <a:rPr>
                <a:latin typeface="Courier"/>
              </a:rPr>
              <a:t>done</a:t>
            </a:r>
            <a:r>
              <a:rPr/>
              <a:t>, y mostrar el pulso de un ciclo de la multiplicación al lado del nivel de las de un ciclo. Es la letra chica del protocolo de la slide 1, pero vista. Y decirlo explícito: el que hace el curso solo tiene acá su red de seguridad. Cuando un ejercicio no da, la respuesta casi siempre está en las ondas antes que en el código.</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Cierre de la sección que parece de RTL y en realidad es de verificación. La pregunta con la que conviene cerrar: ¿cuál de estos siete datos es el que más caro sale olvidarse? El del </a:t>
            </a:r>
            <a:r>
              <a:rPr>
                <a:latin typeface="Courier"/>
              </a:rPr>
              <a:t>done</a:t>
            </a:r>
            <a:r>
              <a:rPr/>
              <a:t>, y se va a ver hoy mismo, en el ejercicio de las ondas. Vale dejar dicho por qué el DUT no se “limpió” al traducirlo del VHDL: la asimetría de los resets y el opcode sin validar son </a:t>
            </a:r>
            <a:r>
              <a:rPr b="1"/>
              <a:t>exactamente</a:t>
            </a:r>
            <a:r>
              <a:rPr/>
              <a:t> el tipo de cosa que un testbench tiene que exponer. Un DUT prolijo no enseña nada.</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que ordena el curso entero, y por eso llega antes que la primera línea de testbench. Todo lo que viene después —el estímulo, el scoreboard, los covergroups, las assertions— son columnas de esta tabla. Conviene decirlo de frente: el plan no es burocracia. Es la única respuesta seria a </a:t>
            </a:r>
            <a:r>
              <a:rPr i="1"/>
              <a:t>“¿ya terminaste de verificar?”</a:t>
            </a:r>
            <a:r>
              <a:rPr/>
              <a:t>, y es lo primero que pide un líder técnico cuando pregunta cómo va el bloque. La plantilla vacía está en </a:t>
            </a:r>
            <a:r>
              <a:rPr>
                <a:latin typeface="Courier"/>
              </a:rPr>
              <a:t>docs/plan-de-verificacion.md</a:t>
            </a:r>
            <a:r>
              <a:rPr/>
              <a:t>, y se usa dos veces en el curso: acá para leerla, y el día 7 para llenarla de cero.</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leer la columna de la derecha en voz alta: son los cinco errores que se cometen la primera vez, y los cinco suenan razonables cuando uno los escribe. La columna que más cuesta es la de medida, porque obliga a decidir </a:t>
            </a:r>
            <a:r>
              <a:rPr i="1"/>
              <a:t>antes</a:t>
            </a:r>
            <a:r>
              <a:rPr/>
              <a:t> qué se va a contar. Es la que el día 1 todavía no se puede llenar —los bins no existen hasta la unidad que viene— y por eso el plan se llena a medida que el testbench crece.</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diferencia entre verificado y simulado es quién se entera cuando falla a las tres de la mañana en la regresión. Si el chequeo es un par de ojos, no se entera nadie: la regresión pasa en verde con el bug adentro. El tercer bullet es una promesa que el curso cumple el día 7: hasta entonces todos los chequeos son de scoreboard, y la mitad del protocolo queda sin chequear. Vale dejarlo dicho ahora para que el día 7 no parezca un agregado. Un plan serio tiene las dos columnas, y la tabla del VTALU —que se ve entera en la unidad que viene, ya con los bins— tiene ocho filas de scoreboard y cuatro de assertion.</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orden importa y es el de la unidad anterior: primero el plan, después el testbench. Si escribís el testbench primero, terminás midiendo lo que el testbench hace en vez de lo que la spec pide. Vale leer las seis filas de a una y preguntar cuál falta. La respuesta que suele aparecer —“probar valores intermedios”— es buena para discutir por qué no está: 256 × 256 × 5 combinaciones no se simulan, y ahí es donde entra el random. La última es la que trae el tema del día: el DUT tiene DOS salidas, y una fila del plan que sólo se cierra mirando las dos. Un scoreboard que compara </a:t>
            </a:r>
            <a:r>
              <a:rPr>
                <a:latin typeface="Courier"/>
              </a:rPr>
              <a:t>result</a:t>
            </a:r>
            <a:r>
              <a:rPr/>
              <a:t> y nada más pasa en verde con el </a:t>
            </a:r>
            <a:r>
              <a:rPr>
                <a:latin typeface="Courier"/>
              </a:rPr>
              <a:t>ovf</a:t>
            </a:r>
            <a:r>
              <a:rPr/>
              <a:t> clavado en cero. La tabla vuelve dos veces: en cobertura funcional con la columna de medida llena, fila por fila, y al final de esa sección entera, con las doce filas y las tres columnas. Conviene avisarlo ahora para que nadie la lea como decoración: es la misma tabla, llenándose.</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del “antes” de todo el curso: el estímulo y el protocolo mezclados en el mismo bucle. Vale marcarlo con el dedo, porque las próximas cinco unidades son separaciones sucesivas de estas treinta líneas. El </a:t>
            </a:r>
            <a:r>
              <a:rPr>
                <a:latin typeface="Courier"/>
              </a:rPr>
              <a:t>do … while (done == 0)</a:t>
            </a:r>
            <a:r>
              <a:rPr/>
              <a:t> del </a:t>
            </a:r>
            <a:r>
              <a:rPr>
                <a:latin typeface="Courier"/>
              </a:rPr>
              <a:t>default</a:t>
            </a:r>
            <a:r>
              <a:rPr/>
              <a:t> es el que se cuelga si el DUT no responde, y es el lugar donde el alumno va a terminar la primera vez que rompa algo. La red de seguridad es </a:t>
            </a:r>
            <a:r>
              <a:rPr>
                <a:latin typeface="Courier"/>
              </a:rPr>
              <a:t>VLT_TRACE=1</a:t>
            </a:r>
            <a:r>
              <a:rPr/>
              <a:t> y las ondas. Y por qué no es un </a:t>
            </a:r>
            <a:r>
              <a:rPr>
                <a:latin typeface="Courier"/>
              </a:rPr>
              <a:t>wait(done)</a:t>
            </a:r>
            <a:r>
              <a:rPr/>
              <a:t>, que es lo primero que uno escribe: en las operaciones de un ciclo </a:t>
            </a:r>
            <a:r>
              <a:rPr>
                <a:latin typeface="Courier"/>
              </a:rPr>
              <a:t>done</a:t>
            </a:r>
            <a:r>
              <a:rPr/>
              <a:t> es un nivel, y en el </a:t>
            </a:r>
            <a:r>
              <a:rPr>
                <a:latin typeface="Courier"/>
              </a:rPr>
              <a:t>negedge</a:t>
            </a:r>
            <a:r>
              <a:rPr/>
              <a:t> en que el tester carga la operación siguiente </a:t>
            </a:r>
            <a:r>
              <a:rPr b="1"/>
              <a:t>todavía está arriba por la anterior</a:t>
            </a:r>
            <a:r>
              <a:rPr/>
              <a:t>. El </a:t>
            </a:r>
            <a:r>
              <a:rPr>
                <a:latin typeface="Courier"/>
              </a:rPr>
              <a:t>wait(done)</a:t>
            </a:r>
            <a:r>
              <a:rPr/>
              <a:t> no bloquea, </a:t>
            </a:r>
            <a:r>
              <a:rPr>
                <a:latin typeface="Courier"/>
              </a:rPr>
              <a:t>start</a:t>
            </a:r>
            <a:r>
              <a:rPr/>
              <a:t> baja en el mismo instante y el DUT nunca ve esa operación. No hay error: el scoreboard no dispara, y la cobertura —que muestrea </a:t>
            </a:r>
            <a:r>
              <a:rPr>
                <a:latin typeface="Courier"/>
              </a:rPr>
              <a:t>op_set</a:t>
            </a:r>
            <a:r>
              <a:rPr/>
              <a:t>— la cuenta igual. Este testbench la tuvo, y descartaba cuatro de cada diez operaciones de un ciclo con el reporte en verde: en </a:t>
            </a:r>
            <a:r>
              <a:rPr>
                <a:latin typeface="Courier"/>
              </a:rPr>
              <a:t>d1</a:t>
            </a:r>
            <a:r>
              <a:rPr/>
              <a:t>, 77 shifts chequeados contra 130 con el arreglo. La atrapa el contador de enviadas contra chequeadas, y es la trampa muda más barata de poner. El sesgo de </a:t>
            </a:r>
            <a:r>
              <a:rPr>
                <a:latin typeface="Courier"/>
              </a:rPr>
              <a:t>get_data()</a:t>
            </a:r>
            <a:r>
              <a:rPr/>
              <a:t> —un cuarto en 00, un cuarto en FF, la mitad en el medio— es exactamente lo que las transactions van a escribir en una línea con </a:t>
            </a:r>
            <a:r>
              <a:rPr>
                <a:latin typeface="Courier"/>
              </a:rPr>
              <a:t>dist</a:t>
            </a:r>
            <a:r>
              <a:rPr/>
              <a:t> y </a:t>
            </a:r>
            <a:r>
              <a:rPr>
                <a:latin typeface="Courier"/>
              </a:rPr>
              <a:t>:/</a:t>
            </a:r>
            <a:r>
              <a:rPr/>
              <a:t>. Conviene nombrarlo ahora para que después se vea el ahorro.</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modelo de referencia son cuatro líneas de </a:t>
            </a:r>
            <a:r>
              <a:rPr>
                <a:latin typeface="Courier"/>
              </a:rPr>
              <a:t>case</a:t>
            </a:r>
            <a:r>
              <a:rPr/>
              <a:t> porque el DUT es una ALU. En un proyecto de verdad puede ser un modelo en C o el RTL de la generación anterior, pero la forma es siempre ésta: </a:t>
            </a:r>
            <a:r>
              <a:rPr b="1"/>
              <a:t>predecir con algo que no sea el DUT, y comparar</a:t>
            </a:r>
            <a:r>
              <a:rPr/>
              <a:t>. Que el scoreboard lea </a:t>
            </a:r>
            <a:r>
              <a:rPr>
                <a:latin typeface="Courier"/>
              </a:rPr>
              <a:t>A</a:t>
            </a:r>
            <a:r>
              <a:rPr/>
              <a:t>, </a:t>
            </a:r>
            <a:r>
              <a:rPr>
                <a:latin typeface="Courier"/>
              </a:rPr>
              <a:t>B</a:t>
            </a:r>
            <a:r>
              <a:rPr/>
              <a:t> y </a:t>
            </a:r>
            <a:r>
              <a:rPr>
                <a:latin typeface="Courier"/>
              </a:rPr>
              <a:t>op_set</a:t>
            </a:r>
            <a:r>
              <a:rPr/>
              <a:t> del cable en el momento del resultado funciona sólo porque el protocolo obliga a mantenerlos estables. Es frágil, y en los analysis ports se va a reemplazar por una cola de comandos que manda el monitor. Y el </a:t>
            </a:r>
            <a:r>
              <a:rPr>
                <a:latin typeface="Courier"/>
              </a:rPr>
              <a:t>$error</a:t>
            </a:r>
            <a:r>
              <a:rPr/>
              <a:t> de acá va a ser un </a:t>
            </a:r>
            <a:r>
              <a:rPr>
                <a:latin typeface="Courier"/>
              </a:rPr>
              <a:t>`uvm_error</a:t>
            </a:r>
            <a:r>
              <a:rPr/>
              <a:t> desde reporting: mismo concepto, con un contador y una política de severidad detrás.</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Correrlo en vivo, que son segundos porque no hay UVM: primero </a:t>
            </a:r>
            <a:r>
              <a:rPr>
                <a:latin typeface="Courier"/>
              </a:rPr>
              <a:t>bash run.sh</a:t>
            </a:r>
            <a:r>
              <a:rPr/>
              <a:t> —mil operaciones, silencio, y el resumen de cobertura—, y después </a:t>
            </a:r>
            <a:r>
              <a:rPr>
                <a:latin typeface="Courier"/>
              </a:rPr>
              <a:t>VTALU_BUG=1 bash run.sh</a:t>
            </a:r>
            <a:r>
              <a:rPr/>
              <a:t>, que termina en la línea de la slide y un </a:t>
            </a:r>
            <a:r>
              <a:rPr>
                <a:latin typeface="Courier"/>
              </a:rPr>
              <a:t>$stop</a:t>
            </a:r>
            <a:r>
              <a:rPr/>
              <a:t>. Lo que hay que decir con todas las letras es qué prueba esa línea y qué no. Prueba que el scoreboard compara el bit que el bug tocó. No prueba que compare </a:t>
            </a:r>
            <a:r>
              <a:rPr>
                <a:latin typeface="Courier"/>
              </a:rPr>
              <a:t>ovf</a:t>
            </a:r>
            <a:r>
              <a:rPr/>
              <a:t>: un bug que sólo tocara </a:t>
            </a:r>
            <a:r>
              <a:rPr>
                <a:latin typeface="Courier"/>
              </a:rPr>
              <a:t>ovf</a:t>
            </a:r>
            <a:r>
              <a:rPr/>
              <a:t> es otra corrida, y por eso el plan tiene una fila para cada salida. Ésta es la respuesta corta a la primera slide del día: la regresión que dijo </a:t>
            </a:r>
            <a:r>
              <a:rPr>
                <a:latin typeface="Courier"/>
              </a:rPr>
              <a:t>PASS</a:t>
            </a:r>
            <a:r>
              <a:rPr/>
              <a:t> y mandó el bug a fabricar nunca había visto un </a:t>
            </a:r>
            <a:r>
              <a:rPr>
                <a:latin typeface="Courier"/>
              </a:rPr>
              <a:t>FAILED</a:t>
            </a:r>
            <a:r>
              <a:rPr/>
              <a:t>. No sabía si chequeaba. Un </a:t>
            </a:r>
            <a:r>
              <a:rPr>
                <a:latin typeface="Courier"/>
              </a:rPr>
              <a:t>PASS</a:t>
            </a:r>
            <a:r>
              <a:rPr/>
              <a:t> no dice nada hasta que sabés qué habría dicho </a:t>
            </a:r>
            <a:r>
              <a:rPr>
                <a:latin typeface="Courier"/>
              </a:rPr>
              <a:t>FAILED</a:t>
            </a:r>
            <a:r>
              <a:rPr/>
              <a:t>. Y no es un truco del día 1: es la práctica que atraviesa el curso. </a:t>
            </a:r>
            <a:r>
              <a:rPr>
                <a:latin typeface="Courier"/>
              </a:rPr>
              <a:t>+BUG=1</a:t>
            </a:r>
            <a:r>
              <a:rPr/>
              <a:t> en el capstone del día 7 y </a:t>
            </a:r>
            <a:r>
              <a:rPr>
                <a:latin typeface="Courier"/>
              </a:rPr>
              <a:t>+GOLDEN_BUG</a:t>
            </a:r>
            <a:r>
              <a:rPr/>
              <a:t> en el modelo de referencia del día 8 son esto mismo, y los correctores de los ejercicios lo exigen.</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último bullet es el que ordena el resto del día: este testbench funciona, está probado, y está mal repartido. El tester sabe cómo se menea </a:t>
            </a:r>
            <a:r>
              <a:rPr>
                <a:latin typeface="Courier"/>
              </a:rPr>
              <a:t>start</a:t>
            </a:r>
            <a:r>
              <a:rPr/>
              <a:t> y el scoreboard sabe cuándo leer </a:t>
            </a:r>
            <a:r>
              <a:rPr>
                <a:latin typeface="Courier"/>
              </a:rPr>
              <a:t>done</a:t>
            </a:r>
            <a:r>
              <a:rPr/>
              <a:t>: el protocolo vive en dos lugares del mismo archivo, y el día que cambie hay que tocar los dos. Ésa es toda la motivación de interfaces y BFM, y conviene dejarla como pregunta abierta en vez de contestarla acá. Antes, la sección que sigue llena la tercera columna.</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pregunta de la slide es la que le hacen a un verificador en la reunión de tape-out, y no se contesta con “corrí muchos tests”. Si alguien pregunta por qué no alcanza la cobertura de código: porque mide el DUT, no la spec. Un DUT al que le falta una feature entera puede dar 100 % de líneas — las líneas que no escribió nadie no aparecen en el reporte.</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la pena volver al plan de la sección anterior y leerlo en voz alta antes de mostrar esta tabla: la gracia es que no hay ni un punto del plan que se quede sin traducir. El orden importa — el plan primero, el covergroup después. Al revés terminás midiendo lo que el testbench hace, no lo que la spec pide.</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error de todos la primera vez es declarar el covergroup y olvidarse del </a:t>
            </a:r>
            <a:r>
              <a:rPr>
                <a:latin typeface="Courier"/>
              </a:rPr>
              <a:t>new()</a:t>
            </a:r>
            <a:r>
              <a:rPr/>
              <a:t> o del </a:t>
            </a:r>
            <a:r>
              <a:rPr>
                <a:latin typeface="Courier"/>
              </a:rPr>
              <a:t>sample()</a:t>
            </a:r>
            <a:r>
              <a:rPr/>
              <a:t>. No hay warning: el reporte simplemente dice 0 % y uno se pasa media hora buscando el bug en los bins. El tercer punto es el que vale para el resto del curso: el momento del sample define qué estás midiendo. Muestrear por reloj cuenta ciclos; muestrear por transacción cuenta operaciones. En los analysis ports el </a:t>
            </a:r>
            <a:r>
              <a:rPr>
                <a:latin typeface="Courier"/>
              </a:rPr>
              <a:t>coverage</a:t>
            </a:r>
            <a:r>
              <a:rPr/>
              <a:t> pasa a ser un subscriber y muestrea cuando llega un comando — que es lo correcto. Y el flanco no es capricho: muestrear en el mismo </a:t>
            </a:r>
            <a:r>
              <a:rPr>
                <a:latin typeface="Courier"/>
              </a:rPr>
              <a:t>negedge</a:t>
            </a:r>
            <a:r>
              <a:rPr/>
              <a:t> en el que el tester escribe </a:t>
            </a:r>
            <a:r>
              <a:rPr>
                <a:latin typeface="Courier"/>
              </a:rPr>
              <a:t>op_set</a:t>
            </a:r>
            <a:r>
              <a:rPr/>
              <a:t> es una carrera que el LRM no define —Verilator la resuelve siempre igual; otro simulador puede no—. Es la misma regla de las assertions del día 7: se lee en el flanco opuesto al que escribe.</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Los corchetes son el detalle que más se copia mal, y conviene mostrarlo con los dos casos al lado: </a:t>
            </a:r>
            <a:r>
              <a:rPr>
                <a:latin typeface="Courier"/>
              </a:rPr>
              <a:t>bins x[] = {[0:3]}</a:t>
            </a:r>
            <a:r>
              <a:rPr/>
              <a:t> son </a:t>
            </a:r>
            <a:r>
              <a:rPr b="1"/>
              <a:t>cuatro</a:t>
            </a:r>
            <a:r>
              <a:rPr/>
              <a:t> casilleros, y </a:t>
            </a:r>
            <a:r>
              <a:rPr>
                <a:latin typeface="Courier"/>
              </a:rPr>
              <a:t>bins x = {[0:3]}</a:t>
            </a:r>
            <a:r>
              <a:rPr/>
              <a:t> es </a:t>
            </a:r>
            <a:r>
              <a:rPr b="1"/>
              <a:t>uno solo</a:t>
            </a:r>
            <a:r>
              <a:rPr/>
              <a:t> que se llena con que caiga cualquiera de los cuatro valores. La sintaxis se diferencia en dos caracteres y el número que reporta la herramienta cambia por completo. La consecuencia práctica hay que decirla fuerte porque es una trampa muda: un bin sin </a:t>
            </a:r>
            <a:r>
              <a:rPr>
                <a:latin typeface="Courier"/>
              </a:rPr>
              <a:t>[]</a:t>
            </a:r>
            <a:r>
              <a:rPr/>
              <a:t> sobre un rango grande </a:t>
            </a:r>
            <a:r>
              <a:rPr b="1"/>
              <a:t>siempre da 100 %</a:t>
            </a:r>
            <a:r>
              <a:rPr/>
              <a:t>. Cubriste un valor de mil y la herramienta te dice que está listo. Nadie te avisa. Y el último bullet es la advertencia que ordena lo que viene: un bin que no se puede llenar no es un problema de la herramienta, es una decisión que alguien no escribió. La forma de escribirla se llama </a:t>
            </a:r>
            <a:r>
              <a:rPr>
                <a:latin typeface="Courier"/>
              </a:rPr>
              <a:t>ignore_bins</a:t>
            </a:r>
            <a:r>
              <a:rPr/>
              <a:t>, y tiene su propia slide en esta sección.</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Éste es el primer covergroup real del curso, y conviene leerlo de arriba hacia abajo contestando las tres preguntas de la slide anterior: </a:t>
            </a:r>
            <a:r>
              <a:rPr b="1"/>
              <a:t>qué</a:t>
            </a:r>
            <a:r>
              <a:rPr/>
              <a:t> se mide (los coverpoints), </a:t>
            </a:r>
            <a:r>
              <a:rPr b="1"/>
              <a:t>en qué casilleros</a:t>
            </a:r>
            <a:r>
              <a:rPr/>
              <a:t> (los bins) y </a:t>
            </a:r>
            <a:r>
              <a:rPr b="1"/>
              <a:t>cuándo</a:t>
            </a:r>
            <a:r>
              <a:rPr/>
              <a:t> se cuenta (el </a:t>
            </a:r>
            <a:r>
              <a:rPr>
                <a:latin typeface="Courier"/>
              </a:rPr>
              <a:t>sample()</a:t>
            </a:r>
            <a:r>
              <a:rPr/>
              <a:t>, que está más abajo en el mismo archivo). Que </a:t>
            </a:r>
            <a:r>
              <a:rPr>
                <a:latin typeface="Courier"/>
              </a:rPr>
              <a:t>multi_cycle</a:t>
            </a:r>
            <a:r>
              <a:rPr/>
              <a:t> sea un bin solo y </a:t>
            </a:r>
            <a:r>
              <a:rPr>
                <a:latin typeface="Courier"/>
              </a:rPr>
              <a:t>single_cycle[]</a:t>
            </a:r>
            <a:r>
              <a:rPr/>
              <a:t> sean seis no es simetría rota: es el plan de verificación. Las seis que no son la multiplicación interesan una por una; la multiplicación interesa como caso aparte porque es la única que tarda más de un ciclo. La forma del covergroup </a:t>
            </a:r>
            <a:r>
              <a:rPr b="1"/>
              <a:t>es</a:t>
            </a:r>
            <a:r>
              <a:rPr/>
              <a:t> la tabla del plan, y por eso el plan se escribe primero. El </a:t>
            </a:r>
            <a:r>
              <a:rPr>
                <a:latin typeface="Courier"/>
              </a:rPr>
              <a:t>`ifndef VERILATOR</a:t>
            </a:r>
            <a:r>
              <a:rPr/>
              <a:t> vale nombrarlo ahora y no esconderlo: esos bins son tema del curso, están escritos, y hoy Verilator no los compila. Está en </a:t>
            </a:r>
            <a:r>
              <a:rPr>
                <a:latin typeface="Courier"/>
              </a:rPr>
              <a:t>docs/verilator.md</a:t>
            </a:r>
            <a:r>
              <a:rPr/>
              <a:t> con la versión y la fecha. Un curso que tapa lo que su herramienta no hace es un curso que miente.</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Hay un pariente que conviene nombrar: </a:t>
            </a:r>
            <a:r>
              <a:rPr>
                <a:latin typeface="Courier"/>
              </a:rPr>
              <a:t>illegal_bins</a:t>
            </a:r>
            <a:r>
              <a:rPr/>
              <a:t>. </a:t>
            </a:r>
            <a:r>
              <a:rPr>
                <a:latin typeface="Courier"/>
              </a:rPr>
              <a:t>ignore_bins</a:t>
            </a:r>
            <a:r>
              <a:rPr/>
              <a:t> saca el bin de la cuenta; </a:t>
            </a:r>
            <a:r>
              <a:rPr>
                <a:latin typeface="Courier"/>
              </a:rPr>
              <a:t>illegal_bins</a:t>
            </a:r>
            <a:r>
              <a:rPr/>
              <a:t> lo saca de la cuenta </a:t>
            </a:r>
            <a:r>
              <a:rPr i="1"/>
              <a:t>y además</a:t>
            </a:r>
            <a:r>
              <a:rPr/>
              <a:t> reporta un error si alguna vez pasa. Sirve para los casos que la spec prohíbe — un opcode reservado, un handshake ilegal. La regla práctica: si no se puede cubrir, </a:t>
            </a:r>
            <a:r>
              <a:rPr>
                <a:latin typeface="Courier"/>
              </a:rPr>
              <a:t>ignore_bins</a:t>
            </a:r>
            <a:r>
              <a:rPr/>
              <a:t>; si no debe pasar, </a:t>
            </a:r>
            <a:r>
              <a:rPr>
                <a:latin typeface="Courier"/>
              </a:rPr>
              <a:t>illegal_bins</a:t>
            </a:r>
            <a:r>
              <a:rPr/>
              <a:t>; si simplemente todavía no pasó, dejalo y escribí el test.</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cuenta del comentario es lo que hay que hacer en voz alta, porque el número asusta y tiene que asustar: tres bins de A por tres de B por cinco operaciones son </a:t>
            </a:r>
            <a:r>
              <a:rPr b="1"/>
              <a:t>45</a:t>
            </a:r>
            <a:r>
              <a:rPr/>
              <a:t>, y de esos 45 el plan pedía once. Los otros 34 no están mal — están de más, y un bin de más es tan caro como uno que falta: te clava la cobertura abajo del 100 % y nadie sabe si es un agujero real. </a:t>
            </a:r>
            <a:r>
              <a:rPr>
                <a:latin typeface="Courier"/>
              </a:rPr>
              <a:t>binsof(x) intersect {v}</a:t>
            </a:r>
            <a:r>
              <a:rPr/>
              <a:t> conviene leerlo siempre en castellano antes de escribirlo, porque la sintaxis no ayuda: </a:t>
            </a:r>
            <a:r>
              <a:rPr i="1"/>
              <a:t>“los bins de </a:t>
            </a:r>
            <a:r>
              <a:rPr i="1">
                <a:latin typeface="Courier"/>
              </a:rPr>
              <a:t>x</a:t>
            </a:r>
            <a:r>
              <a:rPr i="1"/>
              <a:t> que contienen </a:t>
            </a:r>
            <a:r>
              <a:rPr i="1">
                <a:latin typeface="Courier"/>
              </a:rPr>
              <a:t>v</a:t>
            </a:r>
            <a:r>
              <a:rPr i="1"/>
              <a:t>”</a:t>
            </a:r>
            <a:r>
              <a:rPr/>
              <a:t>. Después se combinan con </a:t>
            </a:r>
            <a:r>
              <a:rPr>
                <a:latin typeface="Courier"/>
              </a:rPr>
              <a:t>&amp;&amp;</a:t>
            </a:r>
            <a:r>
              <a:rPr/>
              <a:t> y </a:t>
            </a:r>
            <a:r>
              <a:rPr>
                <a:latin typeface="Courier"/>
              </a:rPr>
              <a:t>||</a:t>
            </a:r>
            <a:r>
              <a:rPr/>
              <a:t> como cualquier condición. El error de escala que hay que anticipar: en un DUT real un cross de tres coverpoints con bins automáticos son miles de casilleros, y una regresión no los llena nunca. Cuando alguien dice “la cobertura no sube”, en la mitad de los casos el problema es un cross sin filtrar, no un test que falta. Y el número que hay que tener a mano para la slide “Leer el número”: los 45 son la cuenta del LRM, un bin por miembro del enum. </a:t>
            </a:r>
            <a:r>
              <a:rPr b="1"/>
              <a:t>Verilator mide 54</a:t>
            </a:r>
            <a:r>
              <a:rPr/>
              <a:t>, porque reparte los bins automáticos por el tipo base (</a:t>
            </a:r>
            <a:r>
              <a:rPr>
                <a:latin typeface="Courier"/>
              </a:rPr>
              <a:t>bit [2:0]</a:t>
            </a:r>
            <a:r>
              <a:rPr/>
              <a:t>, 8 valores menos los 2 de </a:t>
            </a:r>
            <a:r>
              <a:rPr>
                <a:latin typeface="Courier"/>
              </a:rPr>
              <a:t>ignore_bins</a:t>
            </a:r>
            <a:r>
              <a:rPr/>
              <a:t>, o sea 3 × 3 × 6). Los 9 de más son el </a:t>
            </a:r>
            <a:r>
              <a:rPr>
                <a:latin typeface="Courier"/>
              </a:rPr>
              <a:t>3'b110</a:t>
            </a:r>
            <a:r>
              <a:rPr/>
              <a:t> cruzado, y son exactamente los 9 que quedan en cero.</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leer </a:t>
            </a:r>
            <a:r>
              <a:rPr>
                <a:latin typeface="Courier"/>
              </a:rPr>
              <a:t>mul_00</a:t>
            </a:r>
            <a:r>
              <a:rPr/>
              <a:t> y </a:t>
            </a:r>
            <a:r>
              <a:rPr>
                <a:latin typeface="Courier"/>
              </a:rPr>
              <a:t>mul_max</a:t>
            </a:r>
            <a:r>
              <a:rPr/>
              <a:t> en castellano, uno detrás del otro, porque la diferencia entre </a:t>
            </a:r>
            <a:r>
              <a:rPr>
                <a:latin typeface="Courier"/>
              </a:rPr>
              <a:t>||</a:t>
            </a:r>
            <a:r>
              <a:rPr/>
              <a:t> y </a:t>
            </a:r>
            <a:r>
              <a:rPr>
                <a:latin typeface="Courier"/>
              </a:rPr>
              <a:t>&amp;&amp;</a:t>
            </a:r>
            <a:r>
              <a:rPr/>
              <a:t> es la que se copia mal, y acá los dos bins son de la misma operación: </a:t>
            </a:r>
            <a:r>
              <a:rPr i="1"/>
              <a:t>“una multiplicación en la que A </a:t>
            </a:r>
            <a:r>
              <a:rPr b="1" i="1"/>
              <a:t>o</a:t>
            </a:r>
            <a:r>
              <a:rPr i="1"/>
              <a:t> B valgan 0x00”</a:t>
            </a:r>
            <a:r>
              <a:rPr/>
              <a:t> contra </a:t>
            </a:r>
            <a:r>
              <a:rPr i="1"/>
              <a:t>“una multiplicación con A </a:t>
            </a:r>
            <a:r>
              <a:rPr b="1" i="1"/>
              <a:t>y</a:t>
            </a:r>
            <a:r>
              <a:rPr i="1"/>
              <a:t> B en 0xFF”</a:t>
            </a:r>
            <a:r>
              <a:rPr/>
              <a:t>. El primero son dos casos, el segundo es uno solo — el </a:t>
            </a:r>
            <a:r>
              <a:rPr b="1"/>
              <a:t>producto máximo</a:t>
            </a:r>
            <a:r>
              <a:rPr/>
              <a:t>, la esquina de arriba del espacio de entrada. Y acá conviene matar el malentendido que viene solo, porque es caro: </a:t>
            </a:r>
            <a:r>
              <a:rPr>
                <a:latin typeface="Courier"/>
              </a:rPr>
              <a:t>FF</a:t>
            </a:r>
            <a:r>
              <a:rPr/>
              <a:t> × </a:t>
            </a:r>
            <a:r>
              <a:rPr>
                <a:latin typeface="Courier"/>
              </a:rPr>
              <a:t>FF</a:t>
            </a:r>
            <a:r>
              <a:rPr/>
              <a:t> </a:t>
            </a:r>
            <a:r>
              <a:rPr b="1"/>
              <a:t>no desborda nada</a:t>
            </a:r>
            <a:r>
              <a:rPr/>
              <a:t>. Da </a:t>
            </a:r>
            <a:r>
              <a:rPr>
                <a:latin typeface="Courier"/>
              </a:rPr>
              <a:t>FE01</a:t>
            </a:r>
            <a:r>
              <a:rPr/>
              <a:t>, que entra exacto en los 16 bits de </a:t>
            </a:r>
            <a:r>
              <a:rPr>
                <a:latin typeface="Courier"/>
              </a:rPr>
              <a:t>result</a:t>
            </a:r>
            <a:r>
              <a:rPr/>
              <a:t> —8 bits por 8 nunca pasan de 16— y por eso el DUT fuerza </a:t>
            </a:r>
            <a:r>
              <a:rPr>
                <a:latin typeface="Courier"/>
              </a:rPr>
              <a:t>ovf</a:t>
            </a:r>
            <a:r>
              <a:rPr/>
              <a:t> a 0 en toda multiplicación: </a:t>
            </a:r>
            <a:r>
              <a:rPr>
                <a:latin typeface="Courier"/>
              </a:rPr>
              <a:t>assign ovf = es_mult ? 1'b0 : ovf_1c;</a:t>
            </a:r>
            <a:r>
              <a:rPr/>
              <a:t>. El bin se llama </a:t>
            </a:r>
            <a:r>
              <a:rPr>
                <a:latin typeface="Courier"/>
              </a:rPr>
              <a:t>mul_max</a:t>
            </a:r>
            <a:r>
              <a:rPr/>
              <a:t> y no </a:t>
            </a:r>
            <a:r>
              <a:rPr>
                <a:latin typeface="Courier"/>
              </a:rPr>
              <a:t>mul_ovf</a:t>
            </a:r>
            <a:r>
              <a:rPr/>
              <a:t> justamente por eso: el caso vale por ser el máximo del espacio de entrada, no por desbordar. La única operación que desborda es la resta, y sólo cuando A &lt; B. La honestidad de esta slide es parte del curso, así que conviene decirla y no pasarla rápido: el 86,8 % que reporta el ejemplo </a:t>
            </a:r>
            <a:r>
              <a:rPr b="1"/>
              <a:t>no es</a:t>
            </a:r>
            <a:r>
              <a:rPr/>
              <a:t> el número que daría Questa. Verilator ignora el filtro y mide el cross entero, y además le suma un valor que el enum no tiene: donde el LRM cuenta 45, Verilator cuenta </a:t>
            </a:r>
            <a:r>
              <a:rPr b="1"/>
              <a:t>54</a:t>
            </a:r>
            <a:r>
              <a:rPr/>
              <a:t> (los 9 de más son el </a:t>
            </a:r>
            <a:r>
              <a:rPr>
                <a:latin typeface="Courier"/>
              </a:rPr>
              <a:t>3'b110</a:t>
            </a:r>
            <a:r>
              <a:rPr/>
              <a:t> cruzado, y son los 9 que quedan en cero). Por eso el porcentaje sale más bajo, y por un motivo que no es del testbench. Está escrito, fechado y con versión en </a:t>
            </a:r>
            <a:r>
              <a:rPr>
                <a:latin typeface="Courier"/>
              </a:rPr>
              <a:t>docs/verilator.md</a:t>
            </a:r>
            <a:r>
              <a:rPr/>
              <a:t>. La pregunta útil para el aula: ¿eso invalida el ejercicio? No. Lo que se aprende —escribir el cross, filtrarlo, y saber qué bin corresponde a qué fila del plan— es idéntico. Lo único que no se puede hacer con esta herramienta es firmar el cierre de cobertura, y ése no es el objetivo del curso.</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único lugar del curso donde la herramienta libre no llega, y conviene decirlo de frente en vez de esconderlo: el concepto es del lenguaje, no del simulador, y en Questa o VCS estos bins corren. Hay dos primos más que vale nombrar: </a:t>
            </a:r>
            <a:r>
              <a:rPr>
                <a:latin typeface="Courier"/>
              </a:rPr>
              <a:t>[-&gt; n]</a:t>
            </a:r>
            <a:r>
              <a:rPr/>
              <a:t> (goto, n veces no necesariamente seguidas) y </a:t>
            </a:r>
            <a:r>
              <a:rPr>
                <a:latin typeface="Courier"/>
              </a:rPr>
              <a:t>[= n]</a:t>
            </a:r>
            <a:r>
              <a:rPr/>
              <a:t> (non-consecutive). Están en </a:t>
            </a:r>
            <a:r>
              <a:rPr>
                <a:latin typeface="Courier"/>
              </a:rPr>
              <a:t>coverage.svh</a:t>
            </a:r>
            <a:r>
              <a:rPr/>
              <a:t> de los analysis ports.</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que le pone un asterisco a todos los porcentajes de la unidad, y por eso llega recién ahora: </a:t>
            </a:r>
            <a:r>
              <a:rPr>
                <a:latin typeface="Courier"/>
              </a:rPr>
              <a:t>at_least = 1</a:t>
            </a:r>
            <a:r>
              <a:rPr/>
              <a:t> quiere decir que la herramienta te dice </a:t>
            </a:r>
            <a:r>
              <a:rPr b="1"/>
              <a:t>cubierto</a:t>
            </a:r>
            <a:r>
              <a:rPr/>
              <a:t> con un solo hit. Para un bin que representa un valor de un enum está perfecto —o pasó o no pasó—. Para el bin que representa el producto máximo del multiplicador, un hit es una anécdota, no una verificación. La regla de campo, y conviene darla porque la pregunta viene sola: </a:t>
            </a:r>
            <a:r>
              <a:rPr>
                <a:latin typeface="Courier"/>
              </a:rPr>
              <a:t>at_least</a:t>
            </a:r>
            <a:r>
              <a:rPr/>
              <a:t> alto en los bins que representan un caso raro, default en los que representan un valor. Subirlo para todo el covergroup no es rigor, es una regresión que no cierra nunca y un número que nadie mira. </a:t>
            </a:r>
            <a:r>
              <a:rPr>
                <a:latin typeface="Courier"/>
              </a:rPr>
              <a:t>auto_bin_max</a:t>
            </a:r>
            <a:r>
              <a:rPr/>
              <a:t> es la contracara de la trampa de los corchetes, la de la slide de los bins. Ahí el problema era un bin de más; acá es al revés: si el coverpoint es un </a:t>
            </a:r>
            <a:r>
              <a:rPr>
                <a:latin typeface="Courier"/>
              </a:rPr>
              <a:t>int</a:t>
            </a:r>
            <a:r>
              <a:rPr/>
              <a:t> y no le escribís bins, la herramienta inventa 64 rangos que no corresponden a ninguna fila del plan. El número que sale es real y no significa nada. Y la honestidad de siempre: las cuatro perillas son del LRM, no de Verilator. Lo que esta herramienta hace con cada una está medido, fechado y con repro en </a:t>
            </a:r>
            <a:r>
              <a:rPr>
                <a:latin typeface="Courier"/>
              </a:rPr>
              <a:t>code/verilator/repro-cg-options.sv</a:t>
            </a:r>
            <a:r>
              <a:rPr/>
              <a:t>. La de </a:t>
            </a:r>
            <a:r>
              <a:rPr>
                <a:latin typeface="Courier"/>
              </a:rPr>
              <a:t>at_least</a:t>
            </a:r>
            <a:r>
              <a:rPr/>
              <a:t> es la peor de las cuatro porque es muda: en el covergroup se escribe, compila, y no hace nada.</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es donde conviene correrlo en vivo y abrir el </a:t>
            </a:r>
            <a:r>
              <a:rPr>
                <a:latin typeface="Courier"/>
              </a:rPr>
              <a:t>coverage.dat</a:t>
            </a:r>
            <a:r>
              <a:rPr/>
              <a:t>: el alumno tiene que ver que los diez ceros tienen el mismo nombre, y que ese nombre no está en el </a:t>
            </a:r>
            <a:r>
              <a:rPr>
                <a:latin typeface="Courier"/>
              </a:rPr>
              <a:t>operation_t</a:t>
            </a:r>
            <a:r>
              <a:rPr/>
              <a:t>. La lección es leer el reporte y no el número: el número dice 86,8 % y el reporte dice “no falta nada, la herramienta inventó un casillero”. En una herramienta comercial el bin automático de un enum es uno por miembro (IEEE 1800, 19.5) y esto da 100 % de entrada; está anotado en </a:t>
            </a:r>
            <a:r>
              <a:rPr>
                <a:latin typeface="Courier"/>
              </a:rPr>
              <a:t>docs/verilator.md</a:t>
            </a:r>
            <a:r>
              <a:rPr/>
              <a:t>. Y el remate: el ejercicio del día usa justamente </a:t>
            </a:r>
            <a:r>
              <a:rPr>
                <a:latin typeface="Courier"/>
              </a:rPr>
              <a:t>3'b110</a:t>
            </a:r>
            <a:r>
              <a:rPr/>
              <a:t> para el shift, así que la operación nueva llena el casillero fantasma y la cobertura pasa de 86,8 % a 100 % — 77 de 77, con el bin propio del shift sumado. El que la sube es el mismo que escribió el test, y el corrector cuenta bins y no porcentaje, porque el porcentaje ya vimos que no sabe leer.</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que contesta </a:t>
            </a:r>
            <a:r>
              <a:rPr i="1"/>
              <a:t>“¿y esto para qué?”</a:t>
            </a:r>
            <a:r>
              <a:rPr/>
              <a:t> del resto del día 1, y conviene decir de frente por qué llega recién ahora: las tres columnas de la derecha son estímulo, self-checking y cobertura — las tres partes que la unidad anterior mostró </a:t>
            </a:r>
            <a:r>
              <a:rPr b="1"/>
              <a:t>sueltas</a:t>
            </a:r>
            <a:r>
              <a:rPr/>
              <a:t>. El plan es la tabla que las hace una sola cosa. La fila que más discusión da es la del producto máximo, y está buena: </a:t>
            </a:r>
            <a:r>
              <a:rPr>
                <a:latin typeface="Courier"/>
              </a:rPr>
              <a:t>FF</a:t>
            </a:r>
            <a:r>
              <a:rPr/>
              <a:t> × </a:t>
            </a:r>
            <a:r>
              <a:rPr>
                <a:latin typeface="Courier"/>
              </a:rPr>
              <a:t>FF</a:t>
            </a:r>
            <a:r>
              <a:rPr/>
              <a:t> es el caso que un test </a:t>
            </a:r>
            <a:r>
              <a:rPr b="1"/>
              <a:t>corto</a:t>
            </a:r>
            <a:r>
              <a:rPr/>
              <a:t> no llena, y por eso su columna de estímulo dice </a:t>
            </a:r>
            <a:r>
              <a:rPr i="1"/>
              <a:t>caso dirigido</a:t>
            </a:r>
            <a:r>
              <a:rPr/>
              <a:t>: el plan se decide antes de saber cuánto va a correr el random. Ahí se ve que el plan no sólo mide, y también decide qué test hay que escribir. Es el ejercicio </a:t>
            </a:r>
            <a:r>
              <a:rPr>
                <a:latin typeface="Courier"/>
              </a:rPr>
              <a:t>d5c</a:t>
            </a:r>
            <a:r>
              <a:rPr/>
              <a:t>, el último de la tarde del día 5, con esta misma fila. Las tres filas de protocolo conviene nombrarlas y seguir: son la mitad que el curso no toca hasta el día 7, y sirven para dejar sembrado que un scoreboard no chequea todo. Un plan de verificación serio tiene las dos columnas. Y el uso que se lleva el alumno: </a:t>
            </a:r>
            <a:r>
              <a:rPr>
                <a:latin typeface="Courier"/>
              </a:rPr>
              <a:t>docs/plan-de-verificacion.md</a:t>
            </a:r>
            <a:r>
              <a:rPr/>
              <a:t> es la misma tabla como artefacto, con una plantilla vacía. El capstone del día 7 se entrega con el plan lleno — que es exactamente lo que se entrega en un proyecto.</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Cierre del concepto que más se malinterpreta del curso. La frase para llevarse: </a:t>
            </a:r>
            <a:r>
              <a:rPr b="1"/>
              <a:t>la cobertura no te dice que el diseño está bien, te dice que lo probaste</a:t>
            </a:r>
            <a:r>
              <a:rPr/>
              <a:t>. Un DUT al que le falta una feature entera da 100 % de cobertura de código y 0 % de la funcional que nadie escribió. Y el error operativo que más se repite, para dejarlo grabado: el </a:t>
            </a:r>
            <a:r>
              <a:rPr>
                <a:latin typeface="Courier"/>
              </a:rPr>
              <a:t>sample()</a:t>
            </a:r>
            <a:r>
              <a:rPr/>
              <a:t> que falta. Compila, corre, y el reporte da cero.</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Primer paso hacia UVM y no tiene una línea de UVM. La ganancia inmediata es de mantenimiento y conviene medirla: con las señales sueltas, partir el testbench en módulos obliga a pasar cada una por cada port list, y una señal nueva se cablea en todos. Acá se declara en la interface, y el único puerto que cambia es el del DUT. Un detalle de tipos que se cobra: </a:t>
            </a:r>
            <a:r>
              <a:rPr>
                <a:latin typeface="Courier"/>
              </a:rPr>
              <a:t>op</a:t>
            </a:r>
            <a:r>
              <a:rPr/>
              <a:t> es un </a:t>
            </a:r>
            <a:r>
              <a:rPr>
                <a:latin typeface="Courier"/>
              </a:rPr>
              <a:t>wire [2:0]</a:t>
            </a:r>
            <a:r>
              <a:rPr/>
              <a:t> y </a:t>
            </a:r>
            <a:r>
              <a:rPr>
                <a:latin typeface="Courier"/>
              </a:rPr>
              <a:t>op_set</a:t>
            </a:r>
            <a:r>
              <a:rPr/>
              <a:t> es el </a:t>
            </a:r>
            <a:r>
              <a:rPr>
                <a:latin typeface="Courier"/>
              </a:rPr>
              <a:t>operation_t</a:t>
            </a:r>
            <a:r>
              <a:rPr/>
              <a:t>. El </a:t>
            </a:r>
            <a:r>
              <a:rPr>
                <a:latin typeface="Courier"/>
              </a:rPr>
              <a:t>assign op = op_set</a:t>
            </a:r>
            <a:r>
              <a:rPr/>
              <a:t> es el puente entre el enum del testbench y los cables del DUT. Es el único lugar del curso donde se ve la costura entre los dos mundos. Y el </a:t>
            </a:r>
            <a:r>
              <a:rPr>
                <a:latin typeface="Courier"/>
              </a:rPr>
              <a:t>modport</a:t>
            </a:r>
            <a:r>
              <a:rPr/>
              <a:t>, que no aparece en el resto del curso y sí en cualquier RTL ajeno: es una vista de la interface con las direcciones declaradas —</a:t>
            </a:r>
            <a:r>
              <a:rPr>
                <a:latin typeface="Courier"/>
              </a:rPr>
              <a:t>modport dut (input A, input B, output result)</a:t>
            </a:r>
            <a:r>
              <a:rPr/>
              <a:t>—, y el módulo la pide en su port list (</a:t>
            </a:r>
            <a:r>
              <a:rPr>
                <a:latin typeface="Courier"/>
              </a:rPr>
              <a:t>vtalu_bfm.dut bus</a:t>
            </a:r>
            <a:r>
              <a:rPr/>
              <a:t>). Sirve para dos cosas, y las dos valen: que el compilador frene al DUT si escribe una señal que para él era de entrada, y que el que lee la interface sepa quién maneja qué sin abrir el RTL. Acá no está porque la BFM es del testbench y maneja todo; en el trabajo la interface casi siempre viene con dos o tres modports y lo que hay que saber es cuál pedir.</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frase que ordena la sección: el protocolo se escribe </a:t>
            </a:r>
            <a:r>
              <a:rPr b="1"/>
              <a:t>una vez</a:t>
            </a:r>
            <a:r>
              <a:rPr/>
              <a:t>. Si mañana el DUT pide dos ciclos de </a:t>
            </a:r>
            <a:r>
              <a:rPr>
                <a:latin typeface="Courier"/>
              </a:rPr>
              <a:t>start</a:t>
            </a:r>
            <a:r>
              <a:rPr/>
              <a:t>, se toca esta task y nada más. El </a:t>
            </a:r>
            <a:r>
              <a:rPr>
                <a:latin typeface="Courier"/>
              </a:rPr>
              <a:t>#1</a:t>
            </a:r>
            <a:r>
              <a:rPr/>
              <a:t> después del </a:t>
            </a:r>
            <a:r>
              <a:rPr>
                <a:latin typeface="Courier"/>
              </a:rPr>
              <a:t>@(posedge clk)</a:t>
            </a:r>
            <a:r>
              <a:rPr/>
              <a:t> es la misma precaución del scoreboard del testbench convencional: mover las señales un delta después del flanco, no sobre el flanco. Y el enganche del día 4: el </a:t>
            </a:r>
            <a:r>
              <a:rPr>
                <a:latin typeface="Courier"/>
              </a:rPr>
              <a:t>driver</a:t>
            </a:r>
            <a:r>
              <a:rPr/>
              <a:t> de los put y get ports es exactamente esta task, pero adentro de una clase y alimentada por un port. La operación —esconder el cable— es la misma; lo que cambia es de dónde vienen los datos.</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Conviene leer este </a:t>
            </a:r>
            <a:r>
              <a:rPr>
                <a:latin typeface="Courier"/>
              </a:rPr>
              <a:t>top.sv</a:t>
            </a:r>
            <a:r>
              <a:rPr/>
              <a:t> al lado del de la sección anterior, porque el diff es la sección entera: donde había una lista de </a:t>
            </a:r>
            <a:r>
              <a:rPr>
                <a:latin typeface="Courier"/>
              </a:rPr>
              <a:t>logic</a:t>
            </a:r>
            <a:r>
              <a:rPr/>
              <a:t> declarados en el top y cableados a mano al DUT, ahora hay </a:t>
            </a:r>
            <a:r>
              <a:rPr b="1"/>
              <a:t>una línea</a:t>
            </a:r>
            <a:r>
              <a:rPr/>
              <a:t> que instancia la BFM y una que la enchufa. Lo que hay que hacer notar, porque es lo que se repite el resto del curso: el DUT se conecta a </a:t>
            </a:r>
            <a:r>
              <a:rPr>
                <a:latin typeface="Courier"/>
              </a:rPr>
              <a:t>bfm.A</a:t>
            </a:r>
            <a:r>
              <a:rPr/>
              <a:t>, </a:t>
            </a:r>
            <a:r>
              <a:rPr>
                <a:latin typeface="Courier"/>
              </a:rPr>
              <a:t>bfm.B</a:t>
            </a:r>
            <a:r>
              <a:rPr/>
              <a:t>, </a:t>
            </a:r>
            <a:r>
              <a:rPr>
                <a:latin typeface="Courier"/>
              </a:rPr>
              <a:t>bfm.op</a:t>
            </a:r>
            <a:r>
              <a:rPr/>
              <a:t>… La interface no es un objeto abstracto, son los mismos cables de siempre agrupados bajo un nombre. Nada se volvió más lento ni más raro — se volvió más difícil de conectar mal. Y el detalle que paga solo el día que el DUT crezca: agregar una señal al protocolo es tocar la interface, y todos los que la usan la ven aparecer. En la versión anterior había que acordarse de cablearla en cada instancia.</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 que hay que hacer notar es lo que </a:t>
            </a:r>
            <a:r>
              <a:rPr b="1"/>
              <a:t>no</a:t>
            </a:r>
            <a:r>
              <a:rPr/>
              <a:t> cambió. La lógica de verificación es idéntica; lo que se modularizó es el cableado. Ese es toda la sección. El </a:t>
            </a:r>
            <a:r>
              <a:rPr>
                <a:latin typeface="Courier"/>
              </a:rPr>
              <a:t>bfm.</a:t>
            </a:r>
            <a:r>
              <a:rPr/>
              <a:t> adelante de cada señal es la primera vez que el alumno ve una jerarquía de interface, y vale escribirla en el pizarrón: </a:t>
            </a:r>
            <a:r>
              <a:rPr>
                <a:latin typeface="Courier"/>
              </a:rPr>
              <a:t>top.bfm.A</a:t>
            </a:r>
            <a:r>
              <a:rPr/>
              <a:t>. En los tests esa misma referencia va a llegar por el config_db a una clase, y ahí el prefijo va a ser un handle en vez de un nombre de instancia. La deuda que queda abierta: el scoreboard sigue mirando las señales directamente. Recién en los analysis ports va a recibir </a:t>
            </a:r>
            <a:r>
              <a:rPr i="1"/>
              <a:t>transactions</a:t>
            </a:r>
            <a:r>
              <a:rPr/>
              <a:t> de un monitor y dejar de saber que existe un </a:t>
            </a:r>
            <a:r>
              <a:rPr>
                <a:latin typeface="Courier"/>
              </a:rPr>
              <a:t>clk</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comparación con el testbench convencional es la slide: allá el </a:t>
            </a:r>
            <a:r>
              <a:rPr>
                <a:latin typeface="Courier"/>
              </a:rPr>
              <a:t>tester</a:t>
            </a:r>
            <a:r>
              <a:rPr/>
              <a:t> levantaba </a:t>
            </a:r>
            <a:r>
              <a:rPr>
                <a:latin typeface="Courier"/>
              </a:rPr>
              <a:t>start</a:t>
            </a:r>
            <a:r>
              <a:rPr/>
              <a:t>, esperaba </a:t>
            </a:r>
            <a:r>
              <a:rPr>
                <a:latin typeface="Courier"/>
              </a:rPr>
              <a:t>done</a:t>
            </a:r>
            <a:r>
              <a:rPr/>
              <a:t> y bajaba </a:t>
            </a:r>
            <a:r>
              <a:rPr>
                <a:latin typeface="Courier"/>
              </a:rPr>
              <a:t>start</a:t>
            </a:r>
            <a:r>
              <a:rPr/>
              <a:t>, mezclado con la generación de estímulo. Acá sólo genera estímulo. Vale contar cuántos lugares del testbench convencional sabían del protocolo —el tester y el scoreboard— y cuántos mueven </a:t>
            </a:r>
            <a:r>
              <a:rPr>
                <a:latin typeface="Courier"/>
              </a:rPr>
              <a:t>start</a:t>
            </a:r>
            <a:r>
              <a:rPr/>
              <a:t> ahora: uno, el </a:t>
            </a:r>
            <a:r>
              <a:rPr>
                <a:latin typeface="Courier"/>
              </a:rPr>
              <a:t>send_op</a:t>
            </a:r>
            <a:r>
              <a:rPr/>
              <a:t>. El scoreboard sigue esperando </a:t>
            </a:r>
            <a:r>
              <a:rPr>
                <a:latin typeface="Courier"/>
              </a:rPr>
              <a:t>done</a:t>
            </a:r>
            <a:r>
              <a:rPr/>
              <a:t> por su cuenta; esa deuda la paga el monitor de los analysis ports. Y el enganche del día 4: en los put y get ports este mismo tester va a ser una clase con un </a:t>
            </a:r>
            <a:r>
              <a:rPr>
                <a:latin typeface="Courier"/>
              </a:rPr>
              <a:t>put_port</a:t>
            </a:r>
            <a:r>
              <a:rPr/>
              <a:t>, y la BFM va a quedar del otro lado de un driver. La operación es la misma que hicimos acá — esconder el cable— repetida un nivel más arriba.</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Esto es un anzuelo, no la sección: no hay que explicar la sintaxis acá, y menos el </a:t>
            </a:r>
            <a:r>
              <a:rPr>
                <a:latin typeface="Courier"/>
              </a:rPr>
              <a:t>|=&gt;</a:t>
            </a:r>
            <a:r>
              <a:rPr/>
              <a:t> o el flanco. Lo único que tiene que quedar es que la regla del protocolo se puede escribir de una forma que el simulador entienda. Vale hacer notar la asimetría que se abre: el BFM </a:t>
            </a:r>
            <a:r>
              <a:rPr b="1"/>
              <a:t>cumple</a:t>
            </a:r>
            <a:r>
              <a:rPr/>
              <a:t> el protocolo, y eso alcanza mientras todo el estímulo pase por el BFM. En cuanto aparezca un módulo heredado, un VIP de otro equipo o un driver escrito con apuro, cumplirlo deja de ser lo mismo que chequearlo. Si alguien pregunta por qué una dice </a:t>
            </a:r>
            <a:r>
              <a:rPr>
                <a:latin typeface="Courier"/>
              </a:rPr>
              <a:t>negedge</a:t>
            </a:r>
            <a:r>
              <a:rPr/>
              <a:t> y la otra no, la respuesta corta es </a:t>
            </a:r>
            <a:r>
              <a:rPr i="1"/>
              <a:t>“porque la BFM escribe en el negedge, y eso solo se ve entero en las assertions”</a:t>
            </a:r>
            <a:r>
              <a:rPr/>
              <a:t>. Es la pregunta que se quiere sembrar.</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frase que conviene dejar escrita en el pizarrón todo el curso: </a:t>
            </a:r>
            <a:r>
              <a:rPr i="1"/>
              <a:t>el scoreboard chequea qué calcula el DUT; las assertions, cómo se habla con él.</a:t>
            </a:r>
            <a:r>
              <a:rPr/>
              <a:t> Lo que queda del día 1 y los seis días que siguen son la primera mitad; la segunda llega al final, y llega sobre este mismo ejemplo. No hay que prometer más que eso. Las assertions vuelven con la property de esta slide, la escribe de verdad, y muestra por qué el flanco que eligió no es un detalle.</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Correr esto en vivo, que tarda dos segundos: </a:t>
            </a:r>
            <a:r>
              <a:rPr>
                <a:latin typeface="Courier"/>
              </a:rPr>
              <a:t>make u2/clocking</a:t>
            </a:r>
            <a:r>
              <a:rPr/>
              <a:t>. Las tres líneas que imprime son la slide entera. La primera es la que sorprende y conviene explicarla despacio: muestrear </a:t>
            </a:r>
            <a:r>
              <a:rPr b="1"/>
              <a:t>en</a:t>
            </a:r>
            <a:r>
              <a:rPr/>
              <a:t> el </a:t>
            </a:r>
            <a:r>
              <a:rPr>
                <a:latin typeface="Courier"/>
              </a:rPr>
              <a:t>posedge</a:t>
            </a:r>
            <a:r>
              <a:rPr/>
              <a:t> da el valor </a:t>
            </a:r>
            <a:r>
              <a:rPr b="1"/>
              <a:t>viejo</a:t>
            </a:r>
            <a:r>
              <a:rPr/>
              <a:t>, porque el </a:t>
            </a:r>
            <a:r>
              <a:rPr>
                <a:latin typeface="Courier"/>
              </a:rPr>
              <a:t>always_ff</a:t>
            </a:r>
            <a:r>
              <a:rPr/>
              <a:t> del DUT actualiza con una asignación no bloqueante y ésa se aplica después de que este </a:t>
            </a:r>
            <a:r>
              <a:rPr>
                <a:latin typeface="Courier"/>
              </a:rPr>
              <a:t>initial</a:t>
            </a:r>
            <a:r>
              <a:rPr/>
              <a:t> ya corrió. No es un bug de Verilator ni una rareza: es el orden de regiones del LRM, y es igual en Questa. La segunda es la peor de las tres, y es la que hay que marcar como trampa muda: funciona, y funciona </a:t>
            </a:r>
            <a:r>
              <a:rPr b="1"/>
              <a:t>por accidente</a:t>
            </a:r>
            <a:r>
              <a:rPr/>
              <a:t>. El </a:t>
            </a:r>
            <a:r>
              <a:rPr>
                <a:latin typeface="Courier"/>
              </a:rPr>
              <a:t>#1</a:t>
            </a:r>
            <a:r>
              <a:rPr/>
              <a:t> no dice qué problema resuelve, no está documentado, y el día que alguien lo borra porque “no hacía nada” el testbench sigue compilando y empieza a mentir. Es el mismo </a:t>
            </a:r>
            <a:r>
              <a:rPr>
                <a:latin typeface="Courier"/>
              </a:rPr>
              <a:t>#1</a:t>
            </a:r>
            <a:r>
              <a:rPr/>
              <a:t> del scoreboard del testbench convencional, y la diferencia es una sola: allá la slide dice qué carrera evita. Un </a:t>
            </a:r>
            <a:r>
              <a:rPr>
                <a:latin typeface="Courier"/>
              </a:rPr>
              <a:t>#1</a:t>
            </a:r>
            <a:r>
              <a:rPr/>
              <a:t> explicado es un parche que se sabe parche; un </a:t>
            </a:r>
            <a:r>
              <a:rPr>
                <a:latin typeface="Courier"/>
              </a:rPr>
              <a:t>#1</a:t>
            </a:r>
            <a:r>
              <a:rPr/>
              <a:t> suelto es la trampa. Y la tercera es la nuestra. Vale ser honesto con el grupo: el curso maneja en </a:t>
            </a:r>
            <a:r>
              <a:rPr>
                <a:latin typeface="Courier"/>
              </a:rPr>
              <a:t>negedge</a:t>
            </a:r>
            <a:r>
              <a:rPr/>
              <a:t> y muestrea en </a:t>
            </a:r>
            <a:r>
              <a:rPr>
                <a:latin typeface="Courier"/>
              </a:rPr>
              <a:t>posedge</a:t>
            </a:r>
            <a:r>
              <a:rPr/>
              <a:t> porque es el truco que se entiende sin haber visto clocking blocks, no porque sea lo que se escribe en un proyecto.</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figura es la que hay que dejar en pantalla mientras se leen las tres lecturas de la slide anterior. Sin ella la explicación es </a:t>
            </a:r>
            <a:r>
              <a:rPr i="1"/>
              <a:t>“el valor viejo”</a:t>
            </a:r>
            <a:r>
              <a:rPr/>
              <a:t>, que suena a rareza del simulador; con ella es una consecuencia del orden, y el orden está en el LRM. El scheduler tiene más regiones que las cuatro del dibujo —</a:t>
            </a:r>
            <a:r>
              <a:rPr>
                <a:latin typeface="Courier"/>
              </a:rPr>
              <a:t>docs/clocking-blocks.md</a:t>
            </a:r>
            <a:r>
              <a:rPr/>
              <a:t> las lista todas—, pero con éstas se explican los tres casos, y agregar las otras no cambia ninguna respuesta. La pregunta que conviene hacer al grupo antes de mostrar la respuesta: si el DUT escribe en NBA y tu </a:t>
            </a:r>
            <a:r>
              <a:rPr>
                <a:latin typeface="Courier"/>
              </a:rPr>
              <a:t>initial</a:t>
            </a:r>
            <a:r>
              <a:rPr/>
              <a:t> despierta en Active, ¿quién corre primero? Ahí se ve solo por qué muestrear </a:t>
            </a:r>
            <a:r>
              <a:rPr b="1"/>
              <a:t>en</a:t>
            </a:r>
            <a:r>
              <a:rPr/>
              <a:t> el flanco da el valor de antes. Y el enganche con el día 7: la barra ámbar de la izquierda es la región donde muestrea SVA. Es la misma figura que explica por qué una assertion no chequea lo que pasó sino lo que vio, y por qué el </a:t>
            </a:r>
            <a:r>
              <a:rPr>
                <a:latin typeface="Courier"/>
              </a:rPr>
              <a:t>@()</a:t>
            </a:r>
            <a:r>
              <a:rPr/>
              <a:t> que se le pone cambia el resultado.</a:t>
            </a:r>
          </a:p>
        </p:txBody>
      </p:sp>
      <p:sp>
        <p:nvSpPr>
          <p:cNvPr id="4" name="Slide Number Placeholder 3"/>
          <p:cNvSpPr>
            <a:spLocks noGrp="1"/>
          </p:cNvSpPr>
          <p:nvPr>
            <p:ph type="sldNum" sz="quarter" idx="10"/>
          </p:nvPr>
        </p:nvSpPr>
        <p:spPr/>
        <p:txBody>
          <a:bodyPr/>
          <a:lstStyle/>
          <a:p>
            <a:fld id="{18BDFEC3-8487-43E8-A154-7C12CBC1FFF2}" type="slidenum">
              <a:rPr lang="en-US"/>
              <a:t>63</a:t>
            </a:fld>
            <a:endParaRPr lang="en-US"/>
          </a:p>
        </p:txBody>
      </p:sp>
    </p:spTree>
  </p:cSld>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que hay que poder repetir en una entrevista, porque </a:t>
            </a:r>
            <a:r>
              <a:rPr>
                <a:latin typeface="Courier"/>
              </a:rPr>
              <a:t>clocking block</a:t>
            </a:r>
            <a:r>
              <a:rPr/>
              <a:t> es de las primeras cosas que se preguntan y la respuesta buena no es “sincroniza”: es </a:t>
            </a:r>
            <a:r>
              <a:rPr b="1"/>
              <a:t>declara el instante de muestreo y de manejo una sola vez, en la interface, para que ninguna task lo vuelva a elegir</a:t>
            </a:r>
            <a:r>
              <a:rPr/>
              <a:t>. El detalle que confunde y conviene adelantar: en el ejemplo hacen falta </a:t>
            </a:r>
            <a:r>
              <a:rPr b="1"/>
              <a:t>tres</a:t>
            </a:r>
            <a:r>
              <a:rPr/>
              <a:t> </a:t>
            </a:r>
            <a:r>
              <a:rPr>
                <a:latin typeface="Courier"/>
              </a:rPr>
              <a:t>@(cb)</a:t>
            </a:r>
            <a:r>
              <a:rPr/>
              <a:t> para ver el 11, y no dos. Uno para que el </a:t>
            </a:r>
            <a:r>
              <a:rPr>
                <a:latin typeface="Courier"/>
              </a:rPr>
              <a:t>output #0</a:t>
            </a:r>
            <a:r>
              <a:rPr/>
              <a:t> ponga el dato, otro para que el DUT lo tome, y el tercero porque el </a:t>
            </a:r>
            <a:r>
              <a:rPr>
                <a:latin typeface="Courier"/>
              </a:rPr>
              <a:t>input #1step</a:t>
            </a:r>
            <a:r>
              <a:rPr/>
              <a:t> muestrea lo estable </a:t>
            </a:r>
            <a:r>
              <a:rPr b="1"/>
              <a:t>antes</a:t>
            </a:r>
            <a:r>
              <a:rPr/>
              <a:t> del flanco. La cuenta está a la vista en el código y no depende del simulador — que es exactamente la diferencia con el </a:t>
            </a:r>
            <a:r>
              <a:rPr>
                <a:latin typeface="Courier"/>
              </a:rPr>
              <a:t>#1</a:t>
            </a:r>
            <a:r>
              <a:rPr/>
              <a:t>. Si alguien pregunta por qué el curso no lo usa desde el día 1: porque para entender qué problema resuelve hay que haber tenido el problema. Recién ahora, con la BFM escrita y las tres líneas corriendo, la pregunta tiene sentido. Verilator lo soporta desde la 5.x y el ejemplo termina en </a:t>
            </a:r>
            <a:r>
              <a:rPr>
                <a:latin typeface="Courier"/>
              </a:rPr>
              <a:t>$fatal</a:t>
            </a:r>
            <a:r>
              <a:rPr/>
              <a:t> si el muestreo deja de dar 11: es la red que avisa si una versión cambia la semántica.</a:t>
            </a:r>
          </a:p>
        </p:txBody>
      </p:sp>
      <p:sp>
        <p:nvSpPr>
          <p:cNvPr id="4" name="Slide Number Placeholder 3"/>
          <p:cNvSpPr>
            <a:spLocks noGrp="1"/>
          </p:cNvSpPr>
          <p:nvPr>
            <p:ph type="sldNum" sz="quarter" idx="10"/>
          </p:nvPr>
        </p:nvSpPr>
        <p:spPr/>
        <p:txBody>
          <a:bodyPr/>
          <a:lstStyle/>
          <a:p>
            <a:fld id="{18BDFEC3-8487-43E8-A154-7C12CBC1FFF2}" type="slidenum">
              <a:rPr lang="en-US"/>
              <a:t>64</a:t>
            </a:fld>
            <a:endParaRPr lang="en-US"/>
          </a:p>
        </p:txBody>
      </p:sp>
    </p:spTree>
  </p:cSld>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slide es la que evita que el curso mienta por simplificar, y conviene decirla con todas las letras: </a:t>
            </a:r>
            <a:r>
              <a:rPr i="1"/>
              <a:t>“usá siempre clocking blocks”</a:t>
            </a:r>
            <a:r>
              <a:rPr/>
              <a:t> es una regla de estilo, no un teorema. El que la repite como si fuera lo segundo se lleva una discusión incómoda con el primer senior que se cruce. La frase de Dave Rich que ordena el tema —y vale citarla textual— es de 2014: </a:t>
            </a:r>
            <a:r>
              <a:rPr i="1"/>
              <a:t>“If you are already familiar with Verilog testbenches, then you probably don’t need them.”</a:t>
            </a:r>
            <a:r>
              <a:rPr/>
              <a:t> La sostuvo en 2022 y en 2024. No dice que estén mal: dice que no son una </a:t>
            </a:r>
            <a:r>
              <a:rPr b="1"/>
              <a:t>condición necesaria</a:t>
            </a:r>
            <a:r>
              <a:rPr/>
              <a:t>. Y del otro lado está lowRISC, que en el DV Coding Style Guide de OpenTitan los hace obligatorios para señales síncronas. No se contradicen: Dave contesta </a:t>
            </a:r>
            <a:r>
              <a:rPr i="1"/>
              <a:t>“¿puedo?”</a:t>
            </a:r>
            <a:r>
              <a:rPr/>
              <a:t> y lowRISC contesta </a:t>
            </a:r>
            <a:r>
              <a:rPr i="1"/>
              <a:t>“¿qué hacemos todos acá?”</a:t>
            </a:r>
            <a:r>
              <a:rPr/>
              <a:t>. Es exactamente la diferencia entre </a:t>
            </a:r>
            <a:r>
              <a:rPr>
                <a:latin typeface="Courier"/>
              </a:rPr>
              <a:t>malloc</a:t>
            </a:r>
            <a:r>
              <a:rPr/>
              <a:t>/</a:t>
            </a:r>
            <a:r>
              <a:rPr>
                <a:latin typeface="Courier"/>
              </a:rPr>
              <a:t>free</a:t>
            </a:r>
            <a:r>
              <a:rPr/>
              <a:t> bien usados y un style guide que impone smart pointers — que un experto pueda manejar la memoria a mano no vuelve inútil al RAII. Dónde sí mueven la aguja de verdad, y es lo que hay que retener: agents y VIP </a:t>
            </a:r>
            <a:r>
              <a:rPr b="1"/>
              <a:t>reutilizables</a:t>
            </a:r>
            <a:r>
              <a:rPr/>
              <a:t> —el que los escribe está lejos del que los usa—, gate-level con SDF, y protocolos donde la spec define setup/hold. Ahí dejan de ser estilo. El material largo, con las fuentes, está en </a:t>
            </a:r>
            <a:r>
              <a:rPr>
                <a:latin typeface="Courier"/>
              </a:rPr>
              <a:t>docs/clocking-blocks.md</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contracara de la slide anterior y la razón por la que el curso no los usa en su BFM: mal usados son </a:t>
            </a:r>
            <a:r>
              <a:rPr b="1"/>
              <a:t>peores</a:t>
            </a:r>
            <a:r>
              <a:rPr/>
              <a:t> que no usarlos, porque el modo de falla es intermitente y el waveform se ve bien. El error de verdad, el que aparece en los foros, tiene dos formas y conviene nombrar las dos. Una es mezclar el evento: </a:t>
            </a:r>
            <a:r>
              <a:rPr>
                <a:latin typeface="Courier"/>
              </a:rPr>
              <a:t>@(posedge vif.clk)</a:t>
            </a:r>
            <a:r>
              <a:rPr/>
              <a:t> y después leer </a:t>
            </a:r>
            <a:r>
              <a:rPr>
                <a:latin typeface="Courier"/>
              </a:rPr>
              <a:t>vif.cb.foo</a:t>
            </a:r>
            <a:r>
              <a:rPr/>
              <a:t>. La otra es mezclar el acceso: el monitor lee </a:t>
            </a:r>
            <a:r>
              <a:rPr>
                <a:latin typeface="Courier"/>
              </a:rPr>
              <a:t>vif.cb.data</a:t>
            </a:r>
            <a:r>
              <a:rPr/>
              <a:t> y el scoreboard —o una assertion, o un </a:t>
            </a:r>
            <a:r>
              <a:rPr>
                <a:latin typeface="Courier"/>
              </a:rPr>
              <a:t>$display</a:t>
            </a:r>
            <a:r>
              <a:rPr/>
              <a:t> de debug— lee </a:t>
            </a:r>
            <a:r>
              <a:rPr>
                <a:latin typeface="Courier"/>
              </a:rPr>
              <a:t>vif.data</a:t>
            </a:r>
            <a:r>
              <a:rPr/>
              <a:t>. Las dos terminan igual: dos vistas temporales del mismo cable, y un mismatch que aparece una vez cada veinte corridas. Vale correr el ejemplo y dejar el número a la vista: </a:t>
            </a:r>
            <a:r>
              <a:rPr>
                <a:latin typeface="Courier"/>
              </a:rPr>
              <a:t>3</a:t>
            </a:r>
            <a:r>
              <a:rPr/>
              <a:t> y </a:t>
            </a:r>
            <a:r>
              <a:rPr>
                <a:latin typeface="Courier"/>
              </a:rPr>
              <a:t>4</a:t>
            </a:r>
            <a:r>
              <a:rPr/>
              <a:t>. Nadie discute un </a:t>
            </a:r>
            <a:r>
              <a:rPr>
                <a:latin typeface="Courier"/>
              </a:rPr>
              <a:t>3</a:t>
            </a:r>
            <a:r>
              <a:rPr/>
              <a:t> y un </a:t>
            </a:r>
            <a:r>
              <a:rPr>
                <a:latin typeface="Courier"/>
              </a:rPr>
              <a:t>4</a:t>
            </a:r>
            <a:r>
              <a:rPr/>
              <a:t> sobre el mismo cable. Y la moraleja que engancha con el apéndice de las trampas mudas, donde ésta está anotada: en verificación el error caro no es el que rompe, es el que miente. Un clocking block a medias miente.</a:t>
            </a:r>
          </a:p>
        </p:txBody>
      </p:sp>
      <p:sp>
        <p:nvSpPr>
          <p:cNvPr id="4" name="Slide Number Placeholder 3"/>
          <p:cNvSpPr>
            <a:spLocks noGrp="1"/>
          </p:cNvSpPr>
          <p:nvPr>
            <p:ph type="sldNum" sz="quarter" idx="10"/>
          </p:nvPr>
        </p:nvSpPr>
        <p:spPr/>
        <p:txBody>
          <a:bodyPr/>
          <a:lstStyle/>
          <a:p>
            <a:fld id="{18BDFEC3-8487-43E8-A154-7C12CBC1FFF2}" type="slidenum">
              <a:rPr lang="en-US"/>
              <a:t>66</a:t>
            </a:fld>
            <a:endParaRPr lang="en-US"/>
          </a:p>
        </p:txBody>
      </p:sp>
    </p:spTree>
  </p:cSld>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sección más importante del día 1 y la que menos parece. Todo lo que viene después —clases, factory, agents, sequences— reordena piezas </a:t>
            </a:r>
            <a:r>
              <a:rPr b="1"/>
              <a:t>arriba</a:t>
            </a:r>
            <a:r>
              <a:rPr/>
              <a:t> de esta línea. La línea misma no se vuelve a tocar. La forma corta de decirlo: de acá en adelante el testbench deja de hablar en cables y empieza a hablar en operaciones. Ése es el primer paso hacia UVM, y ya está dado, sin haber escrito una sola clase. Si el grupo viene de RTL, la analogía cierra sola: la BFM es al testbench lo que un driver de dispositivo es al sistema operativo.</a:t>
            </a:r>
          </a:p>
        </p:txBody>
      </p:sp>
      <p:sp>
        <p:nvSpPr>
          <p:cNvPr id="4" name="Slide Number Placeholder 3"/>
          <p:cNvSpPr>
            <a:spLocks noGrp="1"/>
          </p:cNvSpPr>
          <p:nvPr>
            <p:ph type="sldNum" sz="quarter" idx="10"/>
          </p:nvPr>
        </p:nvSpPr>
        <p:spPr/>
        <p:txBody>
          <a:bodyPr/>
          <a:lstStyle/>
          <a:p>
            <a:fld id="{18BDFEC3-8487-43E8-A154-7C12CBC1FFF2}" type="slidenum">
              <a:rPr lang="en-US"/>
              <a:t>67</a:t>
            </a:fld>
            <a:endParaRPr lang="en-US"/>
          </a:p>
        </p:txBody>
      </p:sp>
    </p:spTree>
  </p:cSld>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Media hora, y conviene dejarlos solos: el enunciado y el README alcanzan. El tropiezo garantizado es el ancho: el hardware desplaza por </a:t>
            </a:r>
            <a:r>
              <a:rPr>
                <a:latin typeface="Courier"/>
              </a:rPr>
              <a:t>B[2:0]</a:t>
            </a:r>
            <a:r>
              <a:rPr/>
              <a:t>, no por </a:t>
            </a:r>
            <a:r>
              <a:rPr>
                <a:latin typeface="Courier"/>
              </a:rPr>
              <a:t>B</a:t>
            </a:r>
            <a:r>
              <a:rPr/>
              <a:t> entero, así que con </a:t>
            </a:r>
            <a:r>
              <a:rPr>
                <a:latin typeface="Courier"/>
              </a:rPr>
              <a:t>B = 8'h20</a:t>
            </a:r>
            <a:r>
              <a:rPr/>
              <a:t> corre cero lugares y no treinta y dos. El modelo del scoreboard tiene que hacer lo mismo o el TB que ellos mismos escribieron los va a acusar. Está avisado en el README, y aun así pasa. El tercer paso es el que más se saltea y el único que falla </a:t>
            </a:r>
            <a:r>
              <a:rPr b="1"/>
              <a:t>en silencio</a:t>
            </a:r>
            <a:r>
              <a:rPr/>
              <a:t>: </a:t>
            </a:r>
            <a:r>
              <a:rPr>
                <a:latin typeface="Courier"/>
              </a:rPr>
              <a:t>bins single_cycle[]</a:t>
            </a:r>
            <a:r>
              <a:rPr/>
              <a:t> cubre el rango </a:t>
            </a:r>
            <a:r>
              <a:rPr>
                <a:latin typeface="Courier"/>
              </a:rPr>
              <a:t>[add_op : xor_op]</a:t>
            </a:r>
            <a:r>
              <a:rPr/>
              <a:t>, que llega hasta </a:t>
            </a:r>
            <a:r>
              <a:rPr>
                <a:latin typeface="Courier"/>
              </a:rPr>
              <a:t>3'b100</a:t>
            </a:r>
            <a:r>
              <a:rPr/>
              <a:t>. </a:t>
            </a:r>
            <a:r>
              <a:rPr>
                <a:latin typeface="Courier"/>
              </a:rPr>
              <a:t>shr_op</a:t>
            </a:r>
            <a:r>
              <a:rPr/>
              <a:t> queda afuera de todos los bins, la simulación pasa en verde y —acá está lo peor— el reporte sigue diciendo </a:t>
            </a:r>
            <a:r>
              <a:rPr b="1"/>
              <a:t>100 %</a:t>
            </a:r>
            <a:r>
              <a:rPr/>
              <a:t>: 76 de 76. El bin que falta no baja el porcentaje porque nunca llegó a entrar en el denominador. Ahí está la lección que vale para el resto del curso: un opcode que nadie mide es un opcode que nadie verificó, y el porcentaje es justo la métrica que no lo ve. Con la solución son 77 de 77, y se arranca en 86,8 % (66 de 76). Los diez que faltaban eran uno solo: el casillero que Verilator inventa para </a:t>
            </a:r>
            <a:r>
              <a:rPr>
                <a:latin typeface="Courier"/>
              </a:rPr>
              <a:t>3'b110</a:t>
            </a:r>
            <a:r>
              <a:rPr/>
              <a:t>, el valor que el enum no tenía — y el shift es justamente </a:t>
            </a:r>
            <a:r>
              <a:rPr>
                <a:latin typeface="Courier"/>
              </a:rPr>
              <a:t>3'b110</a:t>
            </a:r>
            <a:r>
              <a:rPr/>
              <a:t>, así que lo llena de paso. Vale mostrar los dos números, no sólo el porcentaje: por eso el </a:t>
            </a:r>
            <a:r>
              <a:rPr>
                <a:latin typeface="Courier"/>
              </a:rPr>
              <a:t>run.sh</a:t>
            </a:r>
            <a:r>
              <a:rPr/>
              <a:t> exige, además del 100 %, que </a:t>
            </a:r>
            <a:r>
              <a:rPr>
                <a:latin typeface="Courier"/>
              </a:rPr>
              <a:t>single_cycle</a:t>
            </a:r>
            <a:r>
              <a:rPr/>
              <a:t> tenga un bin más: el 100 % un trabajo a medias también lo alcanza.</a:t>
            </a:r>
          </a:p>
        </p:txBody>
      </p:sp>
      <p:sp>
        <p:nvSpPr>
          <p:cNvPr id="4" name="Slide Number Placeholder 3"/>
          <p:cNvSpPr>
            <a:spLocks noGrp="1"/>
          </p:cNvSpPr>
          <p:nvPr>
            <p:ph type="sldNum" sz="quarter" idx="10"/>
          </p:nvPr>
        </p:nvSpPr>
        <p:spPr/>
        <p:txBody>
          <a:bodyPr/>
          <a:lstStyle/>
          <a:p>
            <a:fld id="{18BDFEC3-8487-43E8-A154-7C12CBC1FFF2}" type="slidenum">
              <a:rPr lang="en-US"/>
              <a:t>75</a:t>
            </a:fld>
            <a:endParaRPr lang="en-US"/>
          </a:p>
        </p:txBody>
      </p:sp>
    </p:spTree>
  </p:cSld>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Media hora, y es el ejercicio que justifica el apéndice de debug: ahí se dice que las ondas son la herramienta con la que se hace el 47 % del trabajo, y hasta acá el curso no las había hecho usar ni una vez. El bug es de protocolo y es el mismo que vuelve en el capstone: </a:t>
            </a:r>
            <a:r>
              <a:rPr>
                <a:latin typeface="Courier"/>
              </a:rPr>
              <a:t>send_op</a:t>
            </a:r>
            <a:r>
              <a:rPr/>
              <a:t> </a:t>
            </a:r>
            <a:r>
              <a:rPr b="1"/>
              <a:t>cuenta flancos</a:t>
            </a:r>
            <a:r>
              <a:rPr/>
              <a:t> en vez de esperar el handshake. Para las operaciones de un ciclo da igual; la multiplicación tarda cuatro, así que </a:t>
            </a:r>
            <a:r>
              <a:rPr>
                <a:latin typeface="Courier"/>
              </a:rPr>
              <a:t>send_op</a:t>
            </a:r>
            <a:r>
              <a:rPr/>
              <a:t> vuelve antes de tiempo, el estímulo siguiente pisa </a:t>
            </a:r>
            <a:r>
              <a:rPr>
                <a:latin typeface="Courier"/>
              </a:rPr>
              <a:t>A</a:t>
            </a:r>
            <a:r>
              <a:rPr/>
              <a:t> y </a:t>
            </a:r>
            <a:r>
              <a:rPr>
                <a:latin typeface="Courier"/>
              </a:rPr>
              <a:t>B</a:t>
            </a:r>
            <a:r>
              <a:rPr/>
              <a:t>, y cuando </a:t>
            </a:r>
            <a:r>
              <a:rPr>
                <a:latin typeface="Courier"/>
              </a:rPr>
              <a:t>done</a:t>
            </a:r>
            <a:r>
              <a:rPr/>
              <a:t> finalmente sube el scoreboard compara los operandos nuevos contra el resultado viejo. Por eso los dos tiempos que pide la etapa 1 no son burocracia: el segundo es el </a:t>
            </a:r>
            <a:r>
              <a:rPr>
                <a:latin typeface="Courier"/>
              </a:rPr>
              <a:t>done</a:t>
            </a:r>
            <a:r>
              <a:rPr/>
              <a:t> de la primera multiplicación, y el que lo busca en el visor </a:t>
            </a:r>
            <a:r>
              <a:rPr b="1"/>
              <a:t>ve</a:t>
            </a:r>
            <a:r>
              <a:rPr/>
              <a:t> que </a:t>
            </a:r>
            <a:r>
              <a:rPr>
                <a:latin typeface="Courier"/>
              </a:rPr>
              <a:t>A</a:t>
            </a:r>
            <a:r>
              <a:rPr/>
              <a:t> y </a:t>
            </a:r>
            <a:r>
              <a:rPr>
                <a:latin typeface="Courier"/>
              </a:rPr>
              <a:t>B</a:t>
            </a:r>
            <a:r>
              <a:rPr/>
              <a:t> ya cambiaron. Esa es la respuesta al </a:t>
            </a:r>
            <a:r>
              <a:rPr i="1"/>
              <a:t>por qué</a:t>
            </a:r>
            <a:r>
              <a:rPr/>
              <a:t>, y no hay forma de leerla en el log. La pregunta para tirar al grupo cuando lo terminen: si el multiplicador pasara de cuatro flancos a cinco, ¿cuál de las dos versiones de </a:t>
            </a:r>
            <a:r>
              <a:rPr>
                <a:latin typeface="Courier"/>
              </a:rPr>
              <a:t>send_op</a:t>
            </a:r>
            <a:r>
              <a:rPr/>
              <a:t> se entera? Ninguna cuenta bien; sólo la que espera </a:t>
            </a:r>
            <a:r>
              <a:rPr>
                <a:latin typeface="Courier"/>
              </a:rPr>
              <a:t>done</a:t>
            </a:r>
            <a:r>
              <a:rPr/>
              <a:t> sigue andando. Es literalmente la pista del wait state del APB del día 7. Y éste es el 47 % de la slide de tendencias, visto de cerca: el log dice </a:t>
            </a:r>
            <a:r>
              <a:rPr i="1"/>
              <a:t>falló</a:t>
            </a:r>
            <a:r>
              <a:rPr/>
              <a:t> y para el </a:t>
            </a:r>
            <a:r>
              <a:rPr i="1"/>
              <a:t>por qué</a:t>
            </a:r>
            <a:r>
              <a:rPr/>
              <a:t> hay que ir a otro lado. Hoy ese otro lado son las ondas; el día 3, en reporting, es el log el que aprende a decirlo.</a:t>
            </a:r>
          </a:p>
        </p:txBody>
      </p:sp>
      <p:sp>
        <p:nvSpPr>
          <p:cNvPr id="4" name="Slide Number Placeholder 3"/>
          <p:cNvSpPr>
            <a:spLocks noGrp="1"/>
          </p:cNvSpPr>
          <p:nvPr>
            <p:ph type="sldNum" sz="quarter" idx="10"/>
          </p:nvPr>
        </p:nvSpPr>
        <p:spPr/>
        <p:txBody>
          <a:bodyPr/>
          <a:lstStyle/>
          <a:p>
            <a:fld id="{18BDFEC3-8487-43E8-A154-7C12CBC1FFF2}" type="slidenum">
              <a:rPr lang="en-US"/>
              <a:t>76</a:t>
            </a:fld>
            <a:endParaRPr lang="en-US"/>
          </a:p>
        </p:txBody>
      </p:sp>
    </p:spTree>
  </p:cSld>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Treinta segundos, y son los que cierran el arco del día: la primera slide hizo una pregunta y ésta la contesta con lo que el alumno escribió, no con teoría. Si el grupo está cansado, volver a poner la slide del 14 % un segundo antes de ésta: la pregunta era </a:t>
            </a:r>
            <a:r>
              <a:rPr i="1"/>
              <a:t>“¿cómo sabés que verificaste?”</a:t>
            </a:r>
            <a:r>
              <a:rPr/>
              <a:t>, y la respuesta corta es </a:t>
            </a:r>
            <a:r>
              <a:rPr i="1"/>
              <a:t>“tengo el plan, lo vi fallar y sé qué bin falta”</a:t>
            </a:r>
            <a:r>
              <a:rPr/>
              <a:t>. Lo que no hay que prometer de más: esto no evita el respin. Lo que evita es mandar a fabricar un </a:t>
            </a:r>
            <a:r>
              <a:rPr>
                <a:latin typeface="Courier"/>
              </a:rPr>
              <a:t>PASS</a:t>
            </a:r>
            <a:r>
              <a:rPr/>
              <a:t> que nadie sabía qué significaba. El último bullet es el que el día 2 abre con </a:t>
            </a:r>
            <a:r>
              <a:rPr i="1"/>
              <a:t>“Ayer quedó”</a:t>
            </a:r>
            <a:r>
              <a:rPr/>
              <a:t>: un tester que sólo multiplica es copiar el archivo y borrarle cinco líneas. Ése es el problema que las clases resuelven, y conviene dejarlo como problema y no como promesa.</a:t>
            </a:r>
          </a:p>
        </p:txBody>
      </p:sp>
      <p:sp>
        <p:nvSpPr>
          <p:cNvPr id="4" name="Slide Number Placeholder 3"/>
          <p:cNvSpPr>
            <a:spLocks noGrp="1"/>
          </p:cNvSpPr>
          <p:nvPr>
            <p:ph type="sldNum" sz="quarter" idx="10"/>
          </p:nvPr>
        </p:nvSpPr>
        <p:spPr/>
        <p:txBody>
          <a:bodyPr/>
          <a:lstStyle/>
          <a:p>
            <a:fld id="{18BDFEC3-8487-43E8-A154-7C12CBC1FFF2}" type="slidenum">
              <a:rPr lang="en-US"/>
              <a:t>77</a:t>
            </a:fld>
            <a:endParaRPr lang="en-US"/>
          </a:p>
        </p:txBody>
      </p:sp>
    </p:spTree>
  </p:cSld>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Treinta segundos, y no son de relleno: el día 2 es el más abstracto del curso y arranca sin tocar el VTALU en toda la mañana. El alumno tiene que entrar sabiendo que esto es la respuesta a algo que ya le pasó ayer. El bullet que hay que subrayar es el tercero, porque es el problema que la unidad entera resuelve. Si el grupo viene de una clase anterior, alcanza con preguntar </a:t>
            </a:r>
            <a:r>
              <a:rPr i="1"/>
              <a:t>“¿cómo hacían ayer un tester que sólo multiplica?”</a:t>
            </a:r>
            <a:r>
              <a:rPr/>
              <a:t> y esperar la respuesta —copiar y borrar— antes de pasar a la agenda. Si se dicta en video, ésta es la slide que reemplaza a la semana de distancia entre un capítulo y el siguiente.</a:t>
            </a:r>
          </a:p>
        </p:txBody>
      </p:sp>
      <p:sp>
        <p:nvSpPr>
          <p:cNvPr id="4" name="Slide Number Placeholder 3"/>
          <p:cNvSpPr>
            <a:spLocks noGrp="1"/>
          </p:cNvSpPr>
          <p:nvPr>
            <p:ph type="sldNum" sz="quarter" idx="10"/>
          </p:nvPr>
        </p:nvSpPr>
        <p:spPr/>
        <p:txBody>
          <a:bodyPr/>
          <a:lstStyle/>
          <a:p>
            <a:fld id="{18BDFEC3-8487-43E8-A154-7C12CBC1FFF2}" type="slidenum">
              <a:rPr lang="en-US"/>
              <a:t>78</a:t>
            </a:fld>
            <a:endParaRPr lang="en-US"/>
          </a:p>
        </p:txBody>
      </p:sp>
    </p:spTree>
  </p:cSld>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día 2 es el único que no toca el VTALU en toda la mañana, y por eso conviene poner los tres verbos adelante: son la respuesta a </a:t>
            </a:r>
            <a:r>
              <a:rPr i="1"/>
              <a:t>“¿esto para qué me sirve?”</a:t>
            </a:r>
            <a:r>
              <a:rPr/>
              <a:t>, que es la pregunta que aparece a la media hora. El tercero es el que cierra el día y el que se practica en el ejercicio. Los dos primeros son las filas 6 y 7 de la autoevaluación del cierre.</a:t>
            </a:r>
          </a:p>
        </p:txBody>
      </p:sp>
      <p:sp>
        <p:nvSpPr>
          <p:cNvPr id="4" name="Slide Number Placeholder 3"/>
          <p:cNvSpPr>
            <a:spLocks noGrp="1"/>
          </p:cNvSpPr>
          <p:nvPr>
            <p:ph type="sldNum" sz="quarter" idx="10"/>
          </p:nvPr>
        </p:nvSpPr>
        <p:spPr/>
        <p:txBody>
          <a:bodyPr/>
          <a:lstStyle/>
          <a:p>
            <a:fld id="{18BDFEC3-8487-43E8-A154-7C12CBC1FFF2}" type="slidenum">
              <a:rPr lang="en-US"/>
              <a:t>79</a:t>
            </a:fld>
            <a:endParaRPr lang="en-US"/>
          </a:p>
        </p:txBody>
      </p:sp>
    </p:spTree>
  </p:cSld>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está el muro real del curso, y no es UVM: es OOP. El que llega de RTL nunca escribió una clase, y a partir de los tests todo son clases. Si el grupo viene de software, esta unidad se pasa rápido y se gana tiempo para el día 3. Si viene de RTL, es la unidad donde hay que gastar el tiempo que sobre, aunque haya que sacarlo de otro lado. La pregunta que ordena todo: ¿esto existe todo el tiempo o aparece y se va? Lo primero es un módulo; lo segundo, un objeto.</a:t>
            </a:r>
          </a:p>
        </p:txBody>
      </p:sp>
      <p:sp>
        <p:nvSpPr>
          <p:cNvPr id="4" name="Slide Number Placeholder 3"/>
          <p:cNvSpPr>
            <a:spLocks noGrp="1"/>
          </p:cNvSpPr>
          <p:nvPr>
            <p:ph type="sldNum" sz="quarter" idx="10"/>
          </p:nvPr>
        </p:nvSpPr>
        <p:spPr/>
        <p:txBody>
          <a:bodyPr/>
          <a:lstStyle/>
          <a:p>
            <a:fld id="{18BDFEC3-8487-43E8-A154-7C12CBC1FFF2}" type="slidenum">
              <a:rPr lang="en-US"/>
              <a:t>80</a:t>
            </a:fld>
            <a:endParaRPr lang="en-US"/>
          </a:p>
        </p:txBody>
      </p:sp>
    </p:spTree>
  </p:cSld>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Conviene arrancar preguntando qué tiene de malo la </a:t>
            </a:r>
            <a:r>
              <a:rPr>
                <a:latin typeface="Courier"/>
              </a:rPr>
              <a:t>struct</a:t>
            </a:r>
            <a:r>
              <a:rPr/>
              <a:t>, porque la respuesta espontánea es “nada” — y tienen razón: para guardar tres campos anda perfecto. El curso no viene a decir que la </a:t>
            </a:r>
            <a:r>
              <a:rPr>
                <a:latin typeface="Courier"/>
              </a:rPr>
              <a:t>struct</a:t>
            </a:r>
            <a:r>
              <a:rPr/>
              <a:t> esté mal, viene a decir dónde se queda corta. Los tres bullets son tres cosas distintas y conviene separarlas. La primera es </a:t>
            </a:r>
            <a:r>
              <a:rPr b="1"/>
              <a:t>cohesión</a:t>
            </a:r>
            <a:r>
              <a:rPr/>
              <a:t>: el dato está acá y la operación sobre el dato está en otro archivo, así que nada obliga a que estén de acuerdo. La segunda es </a:t>
            </a:r>
            <a:r>
              <a:rPr b="1"/>
              <a:t>herencia</a:t>
            </a:r>
            <a:r>
              <a:rPr/>
              <a:t>: un cuadrado </a:t>
            </a:r>
            <a:r>
              <a:rPr i="1"/>
              <a:t>es</a:t>
            </a:r>
            <a:r>
              <a:rPr/>
              <a:t> un rectángulo y el lenguaje no tiene forma de decirlo, así que se copia y pega. La tercera es la que se va a cobrar el día 5: un </a:t>
            </a:r>
            <a:r>
              <a:rPr>
                <a:latin typeface="Courier"/>
              </a:rPr>
              <a:t>command_s</a:t>
            </a:r>
            <a:r>
              <a:rPr/>
              <a:t> no sabe randomizarse ni compararse consigo mismo, y todo eso hay que escribirlo afuera, una vez por cada lugar que lo use. El remate honesto, para que nadie se lleve una idea religiosa: el </a:t>
            </a:r>
            <a:r>
              <a:rPr>
                <a:latin typeface="Courier"/>
              </a:rPr>
              <a:t>command_s</a:t>
            </a:r>
            <a:r>
              <a:rPr/>
              <a:t> del testbench convencional </a:t>
            </a:r>
            <a:r>
              <a:rPr b="1"/>
              <a:t>es</a:t>
            </a:r>
            <a:r>
              <a:rPr/>
              <a:t> una struct, funciona, y estuvo bien mientras el testbench era un módulo. Lo que cambia es la escala.</a:t>
            </a:r>
          </a:p>
        </p:txBody>
      </p:sp>
      <p:sp>
        <p:nvSpPr>
          <p:cNvPr id="4" name="Slide Number Placeholder 3"/>
          <p:cNvSpPr>
            <a:spLocks noGrp="1"/>
          </p:cNvSpPr>
          <p:nvPr>
            <p:ph type="sldNum" sz="quarter" idx="10"/>
          </p:nvPr>
        </p:nvSpPr>
        <p:spPr/>
        <p:txBody>
          <a:bodyPr/>
          <a:lstStyle/>
          <a:p>
            <a:fld id="{18BDFEC3-8487-43E8-A154-7C12CBC1FFF2}" type="slidenum">
              <a:rPr lang="en-US"/>
              <a:t>81</a:t>
            </a:fld>
            <a:endParaRPr lang="en-US"/>
          </a:p>
        </p:txBody>
      </p:sp>
    </p:spTree>
  </p:cSld>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comparación con la slide anterior es la clase entera: los mismos dos campos, más una función que antes vivía suelta. Vale señalar </a:t>
            </a:r>
            <a:r>
              <a:rPr>
                <a:latin typeface="Courier"/>
              </a:rPr>
              <a:t>area()</a:t>
            </a:r>
            <a:r>
              <a:rPr/>
              <a:t> y decir que ésa es toda la diferencia — el dato y lo que se hace con el dato viajan juntos. </a:t>
            </a:r>
            <a:r>
              <a:rPr>
                <a:latin typeface="Courier"/>
              </a:rPr>
              <a:t>new()</a:t>
            </a:r>
            <a:r>
              <a:rPr/>
              <a:t> conviene presentarlo sin misterio: es una función común, con un nombre reservado, que el simulador llama sola cuando se crea el objeto. Devuelve el handle. No hace nada mágico y no hay un destructor del otro lado. El pasaje por nombre parece cosmético y no lo es: cuando el constructor tenga cinco argumentos —y el de </a:t>
            </a:r>
            <a:r>
              <a:rPr>
                <a:latin typeface="Courier"/>
              </a:rPr>
              <a:t>uvm_component</a:t>
            </a:r>
            <a:r>
              <a:rPr/>
              <a:t> tiene dos que </a:t>
            </a:r>
            <a:r>
              <a:rPr b="1"/>
              <a:t>siempre</a:t>
            </a:r>
            <a:r>
              <a:rPr/>
              <a:t> son los mismos— </a:t>
            </a:r>
            <a:r>
              <a:rPr>
                <a:latin typeface="Courier"/>
              </a:rPr>
              <a:t>.l(50)</a:t>
            </a:r>
            <a:r>
              <a:rPr/>
              <a:t> es lo que hace que la llamada se lea sin ir a buscar la firma. Todo </a:t>
            </a:r>
            <a:r>
              <a:rPr>
                <a:latin typeface="Courier"/>
              </a:rPr>
              <a:t>code/</a:t>
            </a:r>
            <a:r>
              <a:rPr/>
              <a:t> del curso está escrito así. Y la pregunta para dejar picando, que se contesta en la slide siguiente: si declaro </a:t>
            </a:r>
            <a:r>
              <a:rPr>
                <a:latin typeface="Courier"/>
              </a:rPr>
              <a:t>rectangle r;</a:t>
            </a:r>
            <a:r>
              <a:rPr/>
              <a:t> y no llamo a </a:t>
            </a:r>
            <a:r>
              <a:rPr>
                <a:latin typeface="Courier"/>
              </a:rPr>
              <a:t>new()</a:t>
            </a:r>
            <a:r>
              <a:rPr/>
              <a:t>, ¿cuántos objetos hay?</a:t>
            </a:r>
          </a:p>
        </p:txBody>
      </p:sp>
      <p:sp>
        <p:nvSpPr>
          <p:cNvPr id="4" name="Slide Number Placeholder 3"/>
          <p:cNvSpPr>
            <a:spLocks noGrp="1"/>
          </p:cNvSpPr>
          <p:nvPr>
            <p:ph type="sldNum" sz="quarter" idx="10"/>
          </p:nvPr>
        </p:nvSpPr>
        <p:spPr/>
        <p:txBody>
          <a:bodyPr/>
          <a:lstStyle/>
          <a:p>
            <a:fld id="{18BDFEC3-8487-43E8-A154-7C12CBC1FFF2}" type="slidenum">
              <a:rPr lang="en-US"/>
              <a:t>82</a:t>
            </a:fld>
            <a:endParaRPr lang="en-US"/>
          </a:p>
        </p:txBody>
      </p:sp>
    </p:spTree>
  </p:cSld>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null pointer es EL error de la primera semana, y el mensaje de Verilator no ayuda: te dice que dereferenciaste null, no dónde te faltó el </a:t>
            </a:r>
            <a:r>
              <a:rPr>
                <a:latin typeface="Courier"/>
              </a:rPr>
              <a:t>new()</a:t>
            </a:r>
            <a:r>
              <a:rPr/>
              <a:t>. Vale la pena escribir las dos líneas en el pizarrón y preguntar cuántos objetos hay después de cada una. La respuesta es cero y uno. Esto vuelve dos veces más en el curso: en las jerarquías de clases, cuando </a:t>
            </a:r>
            <a:r>
              <a:rPr>
                <a:latin typeface="Courier"/>
              </a:rPr>
              <a:t>obj1_h = obj2_h</a:t>
            </a:r>
            <a:r>
              <a:rPr/>
              <a:t> copia el handle y no el objeto; y en los tests, cuando la virtual interface que no se leyó del config_db queda en null.</a:t>
            </a:r>
          </a:p>
        </p:txBody>
      </p:sp>
      <p:sp>
        <p:nvSpPr>
          <p:cNvPr id="4" name="Slide Number Placeholder 3"/>
          <p:cNvSpPr>
            <a:spLocks noGrp="1"/>
          </p:cNvSpPr>
          <p:nvPr>
            <p:ph type="sldNum" sz="quarter" idx="10"/>
          </p:nvPr>
        </p:nvSpPr>
        <p:spPr/>
        <p:txBody>
          <a:bodyPr/>
          <a:lstStyle/>
          <a:p>
            <a:fld id="{18BDFEC3-8487-43E8-A154-7C12CBC1FFF2}" type="slidenum">
              <a:rPr lang="en-US"/>
              <a:t>83</a:t>
            </a:fld>
            <a:endParaRPr lang="en-US"/>
          </a:p>
        </p:txBody>
      </p:sp>
    </p:spTree>
  </p:cSld>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orden del constructor es lo primero que hay que fijar, porque es obligatorio y falla feo: </a:t>
            </a:r>
            <a:r>
              <a:rPr>
                <a:latin typeface="Courier"/>
              </a:rPr>
              <a:t>super.new()</a:t>
            </a:r>
            <a:r>
              <a:rPr/>
              <a:t> va </a:t>
            </a:r>
            <a:r>
              <a:rPr b="1"/>
              <a:t>antes</a:t>
            </a:r>
            <a:r>
              <a:rPr/>
              <a:t> que cualquier otra cosa del hijo. La razón es física — el objeto es uno solo, y la parte que aporta la clase base tiene que estar construida antes de tocar nada. Si te lo olvidás, SystemVerilog lo llama solo cuando el constructor de la base no lleva argumentos, y no compila cuando sí los lleva. El día 3, </a:t>
            </a:r>
            <a:r>
              <a:rPr>
                <a:latin typeface="Courier"/>
              </a:rPr>
              <a:t>uvm_component</a:t>
            </a:r>
            <a:r>
              <a:rPr/>
              <a:t> los lleva. El último bullet es el argumento entero de la unidad y vale decirlo con un ejemplo: si </a:t>
            </a:r>
            <a:r>
              <a:rPr>
                <a:latin typeface="Courier"/>
              </a:rPr>
              <a:t>area()</a:t>
            </a:r>
            <a:r>
              <a:rPr/>
              <a:t> cambia mañana, en la versión con </a:t>
            </a:r>
            <a:r>
              <a:rPr>
                <a:latin typeface="Courier"/>
              </a:rPr>
              <a:t>struct</a:t>
            </a:r>
            <a:r>
              <a:rPr/>
              <a:t> hay que acordarse de los dos lugares; acá cambia en uno y el otro se entera solo. Ese “se entera solo” es lo que se compra con la herencia, y es la misma promesa que el día 3 hace el </a:t>
            </a:r>
            <a:r>
              <a:rPr>
                <a:latin typeface="Courier"/>
              </a:rPr>
              <a:t>env</a:t>
            </a:r>
            <a:r>
              <a:rPr/>
              <a:t> con los tests. Y el aviso de hacia dónde va, para que la palabra no aparezca fría en la slide siguiente: heredar deja al hijo </a:t>
            </a:r>
            <a:r>
              <a:rPr i="1"/>
              <a:t>usar</a:t>
            </a:r>
            <a:r>
              <a:rPr/>
              <a:t> lo del padre. Lo que todavía no se puede es que el padre llame a la versión del hijo — eso es polimorfismo, y es la sección que sigue.</a:t>
            </a:r>
          </a:p>
        </p:txBody>
      </p:sp>
      <p:sp>
        <p:nvSpPr>
          <p:cNvPr id="4" name="Slide Number Placeholder 3"/>
          <p:cNvSpPr>
            <a:spLocks noGrp="1"/>
          </p:cNvSpPr>
          <p:nvPr>
            <p:ph type="sldNum" sz="quarter" idx="10"/>
          </p:nvPr>
        </p:nvSpPr>
        <p:spPr/>
        <p:txBody>
          <a:bodyPr/>
          <a:lstStyle/>
          <a:p>
            <a:fld id="{18BDFEC3-8487-43E8-A154-7C12CBC1FFF2}" type="slidenum">
              <a:rPr lang="en-US"/>
              <a:t>84</a:t>
            </a:fld>
            <a:endParaRPr lang="en-US"/>
          </a:p>
        </p:txBody>
      </p:sp>
    </p:spTree>
  </p:cSld>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Cerrar con la tabla y no con el ejemplo: el alumno tiene que irse sabiendo que esto no era un rodeo de programación, era el vocabulario del resto del curso. El último bullet deja la puerta abierta al polimorfismo, que es lo único que falta para poder leer una factory. Y una sola cosa más antes de pasar: </a:t>
            </a:r>
            <a:r>
              <a:rPr b="1"/>
              <a:t>declarar un handle no crea nada</a:t>
            </a:r>
            <a:r>
              <a:rPr/>
              <a:t>. Hasta el </a:t>
            </a:r>
            <a:r>
              <a:rPr>
                <a:latin typeface="Courier"/>
              </a:rPr>
              <a:t>new()</a:t>
            </a:r>
            <a:r>
              <a:rPr/>
              <a:t> vale </a:t>
            </a:r>
            <a:r>
              <a:rPr>
                <a:latin typeface="Courier"/>
              </a:rPr>
              <a:t>null</a:t>
            </a:r>
            <a:r>
              <a:rPr/>
              <a:t>, y usarlo ahí es el error que más se repite en toda la semana. Vuelve tres veces —acá, en los tests con la virtual interface que no se leyó del </a:t>
            </a:r>
            <a:r>
              <a:rPr>
                <a:latin typeface="Courier"/>
              </a:rPr>
              <a:t>config_db</a:t>
            </a:r>
            <a:r>
              <a:rPr/>
              <a:t>, y en las jerarquías cuando </a:t>
            </a:r>
            <a:r>
              <a:rPr>
                <a:latin typeface="Courier"/>
              </a:rPr>
              <a:t>obj1_h = obj2_h</a:t>
            </a:r>
            <a:r>
              <a:rPr/>
              <a:t> copia el handle y no el objeto—, así que conviene nombrarlo las tres.</a:t>
            </a:r>
          </a:p>
        </p:txBody>
      </p:sp>
      <p:sp>
        <p:nvSpPr>
          <p:cNvPr id="4" name="Slide Number Placeholder 3"/>
          <p:cNvSpPr>
            <a:spLocks noGrp="1"/>
          </p:cNvSpPr>
          <p:nvPr>
            <p:ph type="sldNum" sz="quarter" idx="10"/>
          </p:nvPr>
        </p:nvSpPr>
        <p:spPr/>
        <p:txBody>
          <a:bodyPr/>
          <a:lstStyle/>
          <a:p>
            <a:fld id="{18BDFEC3-8487-43E8-A154-7C12CBC1FFF2}" type="slidenum">
              <a:rPr lang="en-US"/>
              <a:t>85</a:t>
            </a:fld>
            <a:endParaRPr lang="en-US"/>
          </a:p>
        </p:txBody>
      </p:sp>
    </p:spTree>
  </p:cSld>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concepto que sostiene todo lo que viene: la factory, los overrides, las transactions. El que se pierde acá se pierde el resto del curso, así que no conviene avanzar hasta que todos vean por qué la variable puede ser de la clase base. Conviene hacer votar antes de mostrar el código: “¿qué imprime?”. La mitad del aula dice </a:t>
            </a:r>
            <a:r>
              <a:rPr i="1"/>
              <a:t>“Fernet”</a:t>
            </a:r>
            <a:r>
              <a:rPr/>
              <a:t>, y ver que se equivocan es lo que fija el concepto. Y avisarlo antes de que lo pregunten: en SystemVerilog </a:t>
            </a:r>
            <a:r>
              <a:rPr>
                <a:latin typeface="Courier"/>
              </a:rPr>
              <a:t>virtual</a:t>
            </a:r>
            <a:r>
              <a:rPr/>
              <a:t> está sobrecargado — virtual method, virtual class y virtual interface son tres cosas distintas. Acá es la primera.</a:t>
            </a:r>
          </a:p>
        </p:txBody>
      </p:sp>
      <p:sp>
        <p:nvSpPr>
          <p:cNvPr id="4" name="Slide Number Placeholder 3"/>
          <p:cNvSpPr>
            <a:spLocks noGrp="1"/>
          </p:cNvSpPr>
          <p:nvPr>
            <p:ph type="sldNum" sz="quarter" idx="10"/>
          </p:nvPr>
        </p:nvSpPr>
        <p:spPr/>
        <p:txBody>
          <a:bodyPr/>
          <a:lstStyle/>
          <a:p>
            <a:fld id="{18BDFEC3-8487-43E8-A154-7C12CBC1FFF2}" type="slidenum">
              <a:rPr lang="en-US"/>
              <a:t>87</a:t>
            </a:fld>
            <a:endParaRPr lang="en-US"/>
          </a:p>
        </p:txBody>
      </p:sp>
    </p:spTree>
  </p:cSld>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a:t>
            </a:r>
            <a:r>
              <a:rPr>
                <a:latin typeface="Courier"/>
              </a:rPr>
              <a:t>$fatal</a:t>
            </a:r>
            <a:r>
              <a:rPr/>
              <a:t> en la clase base es un patrón que se ve mucho y que en esta misma sección vamos a reemplazar por algo mejor: si el método no se puede implementar acá, lo correcto no es explotar en simulación, es no dejar compilar. Que las tres clases tengan un método con el mismo nombre y la misma firma es lo que hace posible todo lo que sigue. Ahora falta decidir </a:t>
            </a:r>
            <a:r>
              <a:rPr b="1"/>
              <a:t>cuál corre</a:t>
            </a:r>
            <a:r>
              <a:rPr/>
              <a:t>, y eso todavía no está dicho en ningún lado del código. El archivo entero está en </a:t>
            </a:r>
            <a:r>
              <a:rPr>
                <a:latin typeface="Courier"/>
              </a:rPr>
              <a:t>code/u3/polimorfismo/01-sin-virtual/not_virtual.sv</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88</a:t>
            </a:fld>
            <a:endParaRPr lang="en-US"/>
          </a:p>
        </p:txBody>
      </p:sp>
    </p:spTree>
  </p:cSld>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conviene correrlo: </a:t>
            </a:r>
            <a:r>
              <a:rPr>
                <a:latin typeface="Courier"/>
              </a:rPr>
              <a:t>bash code/u3/polimorfismo/01-sin-virtual/run.sh</a:t>
            </a:r>
            <a:r>
              <a:rPr/>
              <a:t>. El ejemplo termina en </a:t>
            </a:r>
            <a:r>
              <a:rPr>
                <a:latin typeface="Courier"/>
              </a:rPr>
              <a:t>$fatal</a:t>
            </a:r>
            <a:r>
              <a:rPr/>
              <a:t> a propósito, y el </a:t>
            </a:r>
            <a:r>
              <a:rPr>
                <a:latin typeface="Courier"/>
              </a:rPr>
              <a:t>run.sh</a:t>
            </a:r>
            <a:r>
              <a:rPr/>
              <a:t> da PASS justamente cuando ese mensaje aparece. La pregunta que siempre sale: “¿y </a:t>
            </a:r>
            <a:r>
              <a:rPr>
                <a:latin typeface="Courier"/>
              </a:rPr>
              <a:t>hielos</a:t>
            </a:r>
            <a:r>
              <a:rPr/>
              <a:t> por qué sí sale bien?”. Porque los campos no son virtuales nunca: la variable ve los campos de su propio tipo, y </a:t>
            </a:r>
            <a:r>
              <a:rPr>
                <a:latin typeface="Courier"/>
              </a:rPr>
              <a:t>hielos</a:t>
            </a:r>
            <a:r>
              <a:rPr/>
              <a:t> está en </a:t>
            </a:r>
            <a:r>
              <a:rPr>
                <a:latin typeface="Courier"/>
              </a:rPr>
              <a:t>trago</a:t>
            </a:r>
            <a:r>
              <a:rPr/>
              <a:t>. Los métodos son lo único que se puede resolver por objeto, y sólo si se lo pedís.</a:t>
            </a:r>
          </a:p>
        </p:txBody>
      </p:sp>
      <p:sp>
        <p:nvSpPr>
          <p:cNvPr id="4" name="Slide Number Placeholder 3"/>
          <p:cNvSpPr>
            <a:spLocks noGrp="1"/>
          </p:cNvSpPr>
          <p:nvPr>
            <p:ph type="sldNum" sz="quarter" idx="10"/>
          </p:nvPr>
        </p:nvSpPr>
        <p:spPr/>
        <p:txBody>
          <a:bodyPr/>
          <a:lstStyle/>
          <a:p>
            <a:fld id="{18BDFEC3-8487-43E8-A154-7C12CBC1FFF2}" type="slidenum">
              <a:rPr lang="en-US"/>
              <a:t>89</a:t>
            </a:fld>
            <a:endParaRPr lang="en-US"/>
          </a:p>
        </p:txBody>
      </p:sp>
    </p:spTree>
  </p:cSld>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correr los dos ejemplos seguidos y mostrar el diff: una palabra. Un detalle que se pregunta siempre: </a:t>
            </a:r>
            <a:r>
              <a:rPr>
                <a:latin typeface="Courier"/>
              </a:rPr>
              <a:t>fernet</a:t>
            </a:r>
            <a:r>
              <a:rPr/>
              <a:t> y </a:t>
            </a:r>
            <a:r>
              <a:rPr>
                <a:latin typeface="Courier"/>
              </a:rPr>
              <a:t>mojito</a:t>
            </a:r>
            <a:r>
              <a:rPr/>
              <a:t> </a:t>
            </a:r>
            <a:r>
              <a:rPr b="1"/>
              <a:t>no</a:t>
            </a:r>
            <a:r>
              <a:rPr/>
              <a:t> escriben </a:t>
            </a:r>
            <a:r>
              <a:rPr>
                <a:latin typeface="Courier"/>
              </a:rPr>
              <a:t>virtual</a:t>
            </a:r>
            <a:r>
              <a:rPr/>
              <a:t> en su </a:t>
            </a:r>
            <a:r>
              <a:rPr>
                <a:latin typeface="Courier"/>
              </a:rPr>
              <a:t>servir()</a:t>
            </a:r>
            <a:r>
              <a:rPr/>
              <a:t>, y sin embargo lo son. Una vez que el método es virtual en la base, lo es para toda la descendencia. Escribirlo igual no molesta y mucha gente lo hace por prolijidad. La regla práctica para el resto del curso: en verificación, </a:t>
            </a:r>
            <a:r>
              <a:rPr b="1"/>
              <a:t>todo método que puedas querer redefinir va virtual</a:t>
            </a:r>
            <a:r>
              <a:rPr/>
              <a:t>. UVM lo hace así — </a:t>
            </a:r>
            <a:r>
              <a:rPr>
                <a:latin typeface="Courier"/>
              </a:rPr>
              <a:t>build_phase</a:t>
            </a:r>
            <a:r>
              <a:rPr/>
              <a:t>, </a:t>
            </a:r>
            <a:r>
              <a:rPr>
                <a:latin typeface="Courier"/>
              </a:rPr>
              <a:t>run_phase</a:t>
            </a:r>
            <a:r>
              <a:rPr/>
              <a:t>, </a:t>
            </a:r>
            <a:r>
              <a:rPr>
                <a:latin typeface="Courier"/>
              </a:rPr>
              <a:t>do_copy</a:t>
            </a:r>
            <a:r>
              <a:rPr/>
              <a:t>, </a:t>
            </a:r>
            <a:r>
              <a:rPr>
                <a:latin typeface="Courier"/>
              </a:rPr>
              <a:t>do_compare</a:t>
            </a:r>
            <a:r>
              <a:rPr/>
              <a:t> son todos virtuales, y por eso el override del env funciona. El costo existe y es real —una tabla de métodos y un salto indirecto— pero en un testbench no lo vas a medir nunca. En RTL sintetizable no hay clases, así que la discusión no aplica.</a:t>
            </a:r>
          </a:p>
        </p:txBody>
      </p:sp>
      <p:sp>
        <p:nvSpPr>
          <p:cNvPr id="4" name="Slide Number Placeholder 3"/>
          <p:cNvSpPr>
            <a:spLocks noGrp="1"/>
          </p:cNvSpPr>
          <p:nvPr>
            <p:ph type="sldNum" sz="quarter" idx="10"/>
          </p:nvPr>
        </p:nvSpPr>
        <p:spPr/>
        <p:txBody>
          <a:bodyPr/>
          <a:lstStyle/>
          <a:p>
            <a:fld id="{18BDFEC3-8487-43E8-A154-7C12CBC1FFF2}" type="slidenum">
              <a:rPr lang="en-US"/>
              <a:t>90</a:t>
            </a:fld>
            <a:endParaRPr lang="en-US"/>
          </a:p>
        </p:txBody>
      </p:sp>
    </p:spTree>
  </p:cSld>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que hay que dejar clara, porque el criterio se repite todo el curso: </a:t>
            </a:r>
            <a:r>
              <a:rPr i="1"/>
              <a:t>cuanto antes falle, mejor</a:t>
            </a:r>
            <a:r>
              <a:rPr/>
              <a:t>. Compilación mejor que simulación, simulación mejor que silicio. En verificación un error de compilación es una </a:t>
            </a:r>
            <a:r>
              <a:rPr b="1"/>
              <a:t>buena noticia</a:t>
            </a:r>
            <a:r>
              <a:rPr/>
              <a:t>: la regresión de la noche no se pierde, y el que rompió algo se entera en un minuto. Dónde se va a volver a ver: </a:t>
            </a:r>
            <a:r>
              <a:rPr>
                <a:latin typeface="Courier"/>
              </a:rPr>
              <a:t>uvm_object</a:t>
            </a:r>
            <a:r>
              <a:rPr/>
              <a:t> y </a:t>
            </a:r>
            <a:r>
              <a:rPr>
                <a:latin typeface="Courier"/>
              </a:rPr>
              <a:t>uvm_component</a:t>
            </a:r>
            <a:r>
              <a:rPr/>
              <a:t> están declaradas </a:t>
            </a:r>
            <a:r>
              <a:rPr>
                <a:latin typeface="Courier"/>
              </a:rPr>
              <a:t>virtual class</a:t>
            </a:r>
            <a:r>
              <a:rPr/>
              <a:t> en la librería, así que son abstractas de derecho. Lo que </a:t>
            </a:r>
            <a:r>
              <a:rPr b="1"/>
              <a:t>no</a:t>
            </a:r>
            <a:r>
              <a:rPr/>
              <a:t> hace </a:t>
            </a:r>
            <a:r>
              <a:rPr>
                <a:latin typeface="Courier"/>
              </a:rPr>
              <a:t>`uvm_component_utils</a:t>
            </a:r>
            <a:r>
              <a:rPr/>
              <a:t> es obligarte a implementar nada: al revés, te </a:t>
            </a:r>
            <a:r>
              <a:rPr i="1"/>
              <a:t>provee</a:t>
            </a:r>
            <a:r>
              <a:rPr/>
              <a:t> el </a:t>
            </a:r>
            <a:r>
              <a:rPr>
                <a:latin typeface="Courier"/>
              </a:rPr>
              <a:t>get_type_name()</a:t>
            </a:r>
            <a:r>
              <a:rPr/>
              <a:t> y el </a:t>
            </a:r>
            <a:r>
              <a:rPr>
                <a:latin typeface="Courier"/>
              </a:rPr>
              <a:t>type_id</a:t>
            </a:r>
            <a:r>
              <a:rPr/>
              <a:t> del registro. El </a:t>
            </a:r>
            <a:r>
              <a:rPr>
                <a:latin typeface="Courier"/>
              </a:rPr>
              <a:t>pure virtual</a:t>
            </a:r>
            <a:r>
              <a:rPr/>
              <a:t> de verdad en UVM es </a:t>
            </a:r>
            <a:r>
              <a:rPr>
                <a:latin typeface="Courier"/>
              </a:rPr>
              <a:t>uvm_subscriber::write()</a:t>
            </a:r>
            <a:r>
              <a:rPr/>
              <a:t>, que vas a tener que escribir sí o sí en el día 4. Y en el ejercicio del día 3, la </a:t>
            </a:r>
            <a:r>
              <a:rPr>
                <a:latin typeface="Courier"/>
              </a:rPr>
              <a:t>virtual class base_tester</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91</a:t>
            </a:fld>
            <a:endParaRPr lang="en-US"/>
          </a:p>
        </p:txBody>
      </p:sp>
    </p:spTree>
  </p:cSld>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punto no es el </a:t>
            </a:r>
            <a:r>
              <a:rPr>
                <a:latin typeface="Courier"/>
              </a:rPr>
              <a:t>$fatal</a:t>
            </a:r>
            <a:r>
              <a:rPr/>
              <a:t>, es </a:t>
            </a:r>
            <a:r>
              <a:rPr b="1"/>
              <a:t>cuándo te enterás</a:t>
            </a:r>
            <a:r>
              <a:rPr/>
              <a:t>: sin clase abstracta explota en el medio de la simulación, con pure virtual no compila. Vale hacerlo en vivo: comentar el </a:t>
            </a:r>
            <a:r>
              <a:rPr>
                <a:latin typeface="Courier"/>
              </a:rPr>
              <a:t>servir()</a:t>
            </a:r>
            <a:r>
              <a:rPr/>
              <a:t> de </a:t>
            </a:r>
            <a:r>
              <a:rPr>
                <a:latin typeface="Courier"/>
              </a:rPr>
              <a:t>mojito</a:t>
            </a:r>
            <a:r>
              <a:rPr/>
              <a:t> y compilar. El mensaje del compilador es el que enseña. Y el enganche hacia adelante: la factory usa esto para crear, y el </a:t>
            </a:r>
            <a:r>
              <a:rPr>
                <a:latin typeface="Courier"/>
              </a:rPr>
              <a:t>env</a:t>
            </a:r>
            <a:r>
              <a:rPr/>
              <a:t> para los overrides. Lo que hoy es un fernet y un mojito, mañana va a ser un </a:t>
            </a:r>
            <a:r>
              <a:rPr>
                <a:latin typeface="Courier"/>
              </a:rPr>
              <a:t>base_tester</a:t>
            </a:r>
            <a:r>
              <a:rPr/>
              <a:t> y los testers que lo extienden — misma mecánica, otro vocabulario.</a:t>
            </a:r>
          </a:p>
        </p:txBody>
      </p:sp>
      <p:sp>
        <p:nvSpPr>
          <p:cNvPr id="4" name="Slide Number Placeholder 3"/>
          <p:cNvSpPr>
            <a:spLocks noGrp="1"/>
          </p:cNvSpPr>
          <p:nvPr>
            <p:ph type="sldNum" sz="quarter" idx="10"/>
          </p:nvPr>
        </p:nvSpPr>
        <p:spPr/>
        <p:txBody>
          <a:bodyPr/>
          <a:lstStyle/>
          <a:p>
            <a:fld id="{18BDFEC3-8487-43E8-A154-7C12CBC1FFF2}" type="slidenum">
              <a:rPr lang="en-US"/>
              <a:t>92</a:t>
            </a:fld>
            <a:endParaRPr lang="en-US"/>
          </a:p>
        </p:txBody>
      </p:sp>
    </p:spTree>
  </p:cSld>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unidad que habilita a la siguiente mitad del curso, y conviene decirlo: sin polimorfismo no hay factory, no hay </a:t>
            </a:r>
            <a:r>
              <a:rPr>
                <a:latin typeface="Courier"/>
              </a:rPr>
              <a:t>uvm_component</a:t>
            </a:r>
            <a:r>
              <a:rPr/>
              <a:t> que sirva de base, y no hay override. Todo lo demás es plomería. El olvido de </a:t>
            </a:r>
            <a:r>
              <a:rPr>
                <a:latin typeface="Courier"/>
              </a:rPr>
              <a:t>virtual</a:t>
            </a:r>
            <a:r>
              <a:rPr/>
              <a:t> es además la trampa del ejercicio del día 2 —</a:t>
            </a:r>
            <a:r>
              <a:rPr>
                <a:latin typeface="Courier"/>
              </a:rPr>
              <a:t>get_op()</a:t>
            </a:r>
            <a:r>
              <a:rPr/>
              <a:t> está declarada sin </a:t>
            </a:r>
            <a:r>
              <a:rPr>
                <a:latin typeface="Courier"/>
              </a:rPr>
              <a:t>virtual</a:t>
            </a:r>
            <a:r>
              <a:rPr/>
              <a:t> a propósito—, así que si alguien lo pregunta acá, no delatarlo: se entiende mucho mejor sufriéndolo.</a:t>
            </a:r>
          </a:p>
        </p:txBody>
      </p:sp>
      <p:sp>
        <p:nvSpPr>
          <p:cNvPr id="4" name="Slide Number Placeholder 3"/>
          <p:cNvSpPr>
            <a:spLocks noGrp="1"/>
          </p:cNvSpPr>
          <p:nvPr>
            <p:ph type="sldNum" sz="quarter" idx="10"/>
          </p:nvPr>
        </p:nvSpPr>
        <p:spPr/>
        <p:txBody>
          <a:bodyPr/>
          <a:lstStyle/>
          <a:p>
            <a:fld id="{18BDFEC3-8487-43E8-A154-7C12CBC1FFF2}" type="slidenum">
              <a:rPr lang="en-US"/>
              <a:t>93</a:t>
            </a:fld>
            <a:endParaRPr lang="en-US"/>
          </a:p>
        </p:txBody>
      </p:sp>
    </p:spTree>
  </p:cSld>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pregunta que ordena la unidad: ¿de qué hay uno solo en un testbench? De la factory, de la base de configuración, del contador de errores. Todo eso en UVM es </a:t>
            </a:r>
            <a:r>
              <a:rPr>
                <a:latin typeface="Courier"/>
              </a:rPr>
              <a:t>static</a:t>
            </a:r>
            <a:r>
              <a:rPr/>
              <a:t>, y por eso se escribe </a:t>
            </a:r>
            <a:r>
              <a:rPr>
                <a:latin typeface="Courier"/>
              </a:rPr>
              <a:t>uvm_config_db#(T)::set(...)</a:t>
            </a:r>
            <a:r>
              <a:rPr/>
              <a:t> con dos puntos dobles y sin instanciar nada. Y la segunda mitad, que es la que se lleva al trabajo: </a:t>
            </a:r>
            <a:r>
              <a:rPr>
                <a:latin typeface="Courier"/>
              </a:rPr>
              <a:t>static</a:t>
            </a:r>
            <a:r>
              <a:rPr/>
              <a:t> resuelve el “dónde vive”, no el “quién lo toca”. Eso lo resuelve </a:t>
            </a:r>
            <a:r>
              <a:rPr>
                <a:latin typeface="Courier"/>
              </a:rPr>
              <a:t>protected</a:t>
            </a:r>
            <a:r>
              <a:rPr/>
              <a:t> más los métodos de acceso, que es la tercera slide. Una </a:t>
            </a:r>
            <a:r>
              <a:rPr>
                <a:latin typeface="Courier"/>
              </a:rPr>
              <a:t>static</a:t>
            </a:r>
            <a:r>
              <a:rPr/>
              <a:t> pública es una variable global con un prefijo más largo.</a:t>
            </a:r>
          </a:p>
        </p:txBody>
      </p:sp>
      <p:sp>
        <p:nvSpPr>
          <p:cNvPr id="4" name="Slide Number Placeholder 3"/>
          <p:cNvSpPr>
            <a:spLocks noGrp="1"/>
          </p:cNvSpPr>
          <p:nvPr>
            <p:ph type="sldNum" sz="quarter" idx="10"/>
          </p:nvPr>
        </p:nvSpPr>
        <p:spPr/>
        <p:txBody>
          <a:bodyPr/>
          <a:lstStyle/>
          <a:p>
            <a:fld id="{18BDFEC3-8487-43E8-A154-7C12CBC1FFF2}" type="slidenum">
              <a:rPr lang="en-US"/>
              <a:t>94</a:t>
            </a:fld>
            <a:endParaRPr lang="en-US"/>
          </a:p>
        </p:txBody>
      </p:sp>
    </p:spTree>
  </p:cSld>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Traducción rápida: static es la variable global que sí podés defender en un code review. Vive en la clase, no en el objeto. La segunda slide muestra por qué hay que encapsularla con métodos estáticos: si la dejás pública, el día que cambies la queue por otra estructura tenés que tocar todo el testbench.</a:t>
            </a:r>
          </a:p>
        </p:txBody>
      </p:sp>
      <p:sp>
        <p:nvSpPr>
          <p:cNvPr id="4" name="Slide Number Placeholder 3"/>
          <p:cNvSpPr>
            <a:spLocks noGrp="1"/>
          </p:cNvSpPr>
          <p:nvPr>
            <p:ph type="sldNum" sz="quarter" idx="10"/>
          </p:nvPr>
        </p:nvSpPr>
        <p:spPr/>
        <p:txBody>
          <a:bodyPr/>
          <a:lstStyle/>
          <a:p>
            <a:fld id="{18BDFEC3-8487-43E8-A154-7C12CBC1FFF2}" type="slidenum">
              <a:rPr lang="en-US"/>
              <a:t>95</a:t>
            </a:fld>
            <a:endParaRPr lang="en-US"/>
          </a:p>
        </p:txBody>
      </p:sp>
    </p:spTree>
  </p:cSld>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pepe::cant</a:t>
            </a:r>
            <a:r>
              <a:rPr/>
              <a:t> cuenta cuántos objetos se crearon, y el detalle que hay que hacer notar es que </a:t>
            </a:r>
            <a:r>
              <a:rPr b="1"/>
              <a:t>el contador existe aunque no haya ni un objeto</a:t>
            </a:r>
            <a:r>
              <a:rPr/>
              <a:t>. Una </a:t>
            </a:r>
            <a:r>
              <a:rPr>
                <a:latin typeface="Courier"/>
              </a:rPr>
              <a:t>static</a:t>
            </a:r>
            <a:r>
              <a:rPr/>
              <a:t> no espera al </a:t>
            </a:r>
            <a:r>
              <a:rPr>
                <a:latin typeface="Courier"/>
              </a:rPr>
              <a:t>new()</a:t>
            </a:r>
            <a:r>
              <a:rPr/>
              <a:t>: está desde que arranca la simulación. Por eso sirve para contar instancias, y por eso no se puede inicializar con nada que dependa de un objeto. Buena pregunta para tirar: si </a:t>
            </a:r>
            <a:r>
              <a:rPr>
                <a:latin typeface="Courier"/>
              </a:rPr>
              <a:t>cant</a:t>
            </a:r>
            <a:r>
              <a:rPr/>
              <a:t> se incrementa en el constructor, ¿qué pasa si alguien extiende </a:t>
            </a:r>
            <a:r>
              <a:rPr>
                <a:latin typeface="Courier"/>
              </a:rPr>
              <a:t>pepe</a:t>
            </a:r>
            <a:r>
              <a:rPr/>
              <a:t> y se olvida del </a:t>
            </a:r>
            <a:r>
              <a:rPr>
                <a:latin typeface="Courier"/>
              </a:rPr>
              <a:t>super.new()</a:t>
            </a:r>
            <a:r>
              <a:rPr/>
              <a:t>? No cuenta. Es el mismo tema de clases y extensiones visto desde otro lado. La pregunta de la slide es a propósito: </a:t>
            </a:r>
            <a:r>
              <a:rPr>
                <a:latin typeface="Courier"/>
              </a:rPr>
              <a:t>cant</a:t>
            </a:r>
            <a:r>
              <a:rPr/>
              <a:t> está pública, y cualquiera del testbench puede escribirla. Dejar esa incomodidad en el aire un rato es lo que hace que la slide siguiente tenga sentido.</a:t>
            </a:r>
          </a:p>
        </p:txBody>
      </p:sp>
      <p:sp>
        <p:nvSpPr>
          <p:cNvPr id="4" name="Slide Number Placeholder 3"/>
          <p:cNvSpPr>
            <a:spLocks noGrp="1"/>
          </p:cNvSpPr>
          <p:nvPr>
            <p:ph type="sldNum" sz="quarter" idx="10"/>
          </p:nvPr>
        </p:nvSpPr>
        <p:spPr/>
        <p:txBody>
          <a:bodyPr/>
          <a:lstStyle/>
          <a:p>
            <a:fld id="{18BDFEC3-8487-43E8-A154-7C12CBC1FFF2}" type="slidenum">
              <a:rPr lang="en-US"/>
              <a:t>96</a:t>
            </a:fld>
            <a:endParaRPr lang="en-US"/>
          </a:p>
        </p:txBody>
      </p:sp>
    </p:spTree>
  </p:cSld>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diferencia entre las dos versiones es de dos palabras —</a:t>
            </a:r>
            <a:r>
              <a:rPr>
                <a:latin typeface="Courier"/>
              </a:rPr>
              <a:t>protected</a:t>
            </a:r>
            <a:r>
              <a:rPr/>
              <a:t> adelante de la queue y </a:t>
            </a:r>
            <a:r>
              <a:rPr>
                <a:latin typeface="Courier"/>
              </a:rPr>
              <a:t>static function</a:t>
            </a:r>
            <a:r>
              <a:rPr/>
              <a:t> en los accesos— y cambia quién puede romper qué. En la primera, cualquier línea del testbench puede hacerle </a:t>
            </a:r>
            <a:r>
              <a:rPr>
                <a:latin typeface="Courier"/>
              </a:rPr>
              <a:t>push_back</a:t>
            </a:r>
            <a:r>
              <a:rPr/>
              <a:t> a la cola; en ésta, sólo </a:t>
            </a:r>
            <a:r>
              <a:rPr>
                <a:latin typeface="Courier"/>
              </a:rPr>
              <a:t>bandeja_fernet()</a:t>
            </a:r>
            <a:r>
              <a:rPr/>
              <a:t>. El argumento no es purismo: es que ahora </a:t>
            </a:r>
            <a:r>
              <a:rPr>
                <a:latin typeface="Courier"/>
              </a:rPr>
              <a:t>vasos</a:t>
            </a:r>
            <a:r>
              <a:rPr/>
              <a:t> se puede cambiar por un array asociativo, por una </a:t>
            </a:r>
            <a:r>
              <a:rPr>
                <a:latin typeface="Courier"/>
              </a:rPr>
              <a:t>uvm_tlm_fifo</a:t>
            </a:r>
            <a:r>
              <a:rPr/>
              <a:t> o por lo que sea, sin salir a corregir el testbench entero. Encapsular es poder cambiar de opinión después. Un detalle de sintaxis que confunde: un método </a:t>
            </a:r>
            <a:r>
              <a:rPr>
                <a:latin typeface="Courier"/>
              </a:rPr>
              <a:t>static</a:t>
            </a:r>
            <a:r>
              <a:rPr/>
              <a:t> </a:t>
            </a:r>
            <a:r>
              <a:rPr b="1"/>
              <a:t>no puede</a:t>
            </a:r>
            <a:r>
              <a:rPr/>
              <a:t> tocar variables de instancia, sólo </a:t>
            </a:r>
            <a:r>
              <a:rPr>
                <a:latin typeface="Courier"/>
              </a:rPr>
              <a:t>static</a:t>
            </a:r>
            <a:r>
              <a:rPr/>
              <a:t>. Tiene sentido —se lo llama sin objeto, así que no hay </a:t>
            </a:r>
            <a:r>
              <a:rPr>
                <a:latin typeface="Courier"/>
              </a:rPr>
              <a:t>this</a:t>
            </a:r>
            <a:r>
              <a:rPr/>
              <a:t>—, pero el mensaje de error del simulador no lo dice así. Y el enganche: </a:t>
            </a:r>
            <a:r>
              <a:rPr>
                <a:latin typeface="Courier"/>
              </a:rPr>
              <a:t>type_id::create()</a:t>
            </a:r>
            <a:r>
              <a:rPr/>
              <a:t> de UVM, que van a escribir cien veces a partir del env, es exactamente esto — un método estático de acceso a una estructura estática.</a:t>
            </a:r>
          </a:p>
        </p:txBody>
      </p:sp>
      <p:sp>
        <p:nvSpPr>
          <p:cNvPr id="4" name="Slide Number Placeholder 3"/>
          <p:cNvSpPr>
            <a:spLocks noGrp="1"/>
          </p:cNvSpPr>
          <p:nvPr>
            <p:ph type="sldNum" sz="quarter" idx="10"/>
          </p:nvPr>
        </p:nvSpPr>
        <p:spPr/>
        <p:txBody>
          <a:bodyPr/>
          <a:lstStyle/>
          <a:p>
            <a:fld id="{18BDFEC3-8487-43E8-A154-7C12CBC1FFF2}" type="slidenum">
              <a:rPr lang="en-US"/>
              <a:t>97</a:t>
            </a:fld>
            <a:endParaRPr lang="en-US"/>
          </a:p>
        </p:txBody>
      </p:sp>
    </p:spTree>
  </p:cSld>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enganche que conviene dejar servido: </a:t>
            </a:r>
            <a:r>
              <a:rPr>
                <a:latin typeface="Courier"/>
              </a:rPr>
              <a:t>uvm_config_db#(T)::set(...)</a:t>
            </a:r>
            <a:r>
              <a:rPr/>
              <a:t> se escribe con dos puntos dobles y sin instanciar nada, y ahora ya saben por qué. Lo mismo </a:t>
            </a:r>
            <a:r>
              <a:rPr>
                <a:latin typeface="Courier"/>
              </a:rPr>
              <a:t>type_id::create()</a:t>
            </a:r>
            <a:r>
              <a:rPr/>
              <a:t>, que van a escribir cien veces a partir del env — es exactamente un método estático de acceso a una estructura estática. La pregunta que ordena la unidad y sirve de repaso: ¿de qué hay uno solo en un testbench? De la factory, de la base de configuración, del contador de errores. Todo eso es </a:t>
            </a:r>
            <a:r>
              <a:rPr>
                <a:latin typeface="Courier"/>
              </a:rPr>
              <a:t>static</a:t>
            </a:r>
            <a:r>
              <a:rPr/>
              <a:t>, y no por casualidad.</a:t>
            </a:r>
          </a:p>
        </p:txBody>
      </p:sp>
      <p:sp>
        <p:nvSpPr>
          <p:cNvPr id="4" name="Slide Number Placeholder 3"/>
          <p:cNvSpPr>
            <a:spLocks noGrp="1"/>
          </p:cNvSpPr>
          <p:nvPr>
            <p:ph type="sldNum" sz="quarter" idx="10"/>
          </p:nvPr>
        </p:nvSpPr>
        <p:spPr/>
        <p:txBody>
          <a:bodyPr/>
          <a:lstStyle/>
          <a:p>
            <a:fld id="{18BDFEC3-8487-43E8-A154-7C12CBC1FFF2}" type="slidenum">
              <a:rPr lang="en-US"/>
              <a:t>98</a:t>
            </a:fld>
            <a:endParaRPr lang="en-US"/>
          </a:p>
        </p:txBody>
      </p:sp>
    </p:spTree>
  </p:cSld>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Empezar por el </a:t>
            </a:r>
            <a:r>
              <a:rPr>
                <a:latin typeface="Courier"/>
              </a:rPr>
              <a:t>parameter</a:t>
            </a:r>
            <a:r>
              <a:rPr/>
              <a:t> de Verilog es deliberado: el alumno de RTL ya sabe parametrizar, sólo que con anchos. Acá el parámetro es un tipo, y el resto es igual. Lo que hay que dejar clarísimo antes de seguir es lo del tercer bullet, porque es la pregunta 6 del repaso y porque es la base de todo UVM: </a:t>
            </a:r>
            <a:r>
              <a:rPr>
                <a:latin typeface="Courier"/>
              </a:rPr>
              <a:t>bandeja#(fernet)</a:t>
            </a:r>
            <a:r>
              <a:rPr/>
              <a:t> y </a:t>
            </a:r>
            <a:r>
              <a:rPr>
                <a:latin typeface="Courier"/>
              </a:rPr>
              <a:t>bandeja#(mojito)</a:t>
            </a:r>
            <a:r>
              <a:rPr/>
              <a:t> </a:t>
            </a:r>
            <a:r>
              <a:rPr b="1"/>
              <a:t>no son la misma clase con un campo distinto</a:t>
            </a:r>
            <a:r>
              <a:rPr/>
              <a:t>. SystemVerilog genera una clase entera por cada combinación de parámetros, en tiempo de compilación. Por eso cada una tiene su propia queue </a:t>
            </a:r>
            <a:r>
              <a:rPr>
                <a:latin typeface="Courier"/>
              </a:rPr>
              <a:t>static</a:t>
            </a:r>
            <a:r>
              <a:rPr/>
              <a:t>. La forma corta de decirlo: la clase paramétrica no es una clase, es la receta para fabricar clases. La clase aparece cuando escribís el </a:t>
            </a:r>
            <a:r>
              <a:rPr>
                <a:latin typeface="Courier"/>
              </a:rPr>
              <a:t>#(...)</a:t>
            </a:r>
            <a:r>
              <a:rPr/>
              <a:t>. Y un límite que conviene nombrar ahora para que no los sorprenda: como se resuelve en compilación, el tipo tiene que conocerse ahí. No podés elegir el parámetro en runtime. Elegir en runtime es lo que resuelve la factory, que es la unidad que sigue.</a:t>
            </a:r>
          </a:p>
        </p:txBody>
      </p:sp>
      <p:sp>
        <p:nvSpPr>
          <p:cNvPr id="4" name="Slide Number Placeholder 3"/>
          <p:cNvSpPr>
            <a:spLocks noGrp="1"/>
          </p:cNvSpPr>
          <p:nvPr>
            <p:ph type="sldNum" sz="quarter" idx="10"/>
          </p:nvPr>
        </p:nvSpPr>
        <p:spPr/>
        <p:txBody>
          <a:bodyPr/>
          <a:lstStyle/>
          <a:p>
            <a:fld id="{18BDFEC3-8487-43E8-A154-7C12CBC1FFF2}" type="slidenum">
              <a:rPr lang="en-US"/>
              <a:t>99</a:t>
            </a:fld>
            <a:endParaRPr lang="en-US"/>
          </a:p>
        </p:txBody>
      </p:sp>
    </p:spTree>
  </p:cSld>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Conviene decir para qué las vamos a usar, si no parece un tema de OOP suelto: </a:t>
            </a:r>
            <a:r>
              <a:rPr>
                <a:latin typeface="Courier"/>
              </a:rPr>
              <a:t>uvm_analysis_port#(T)</a:t>
            </a:r>
            <a:r>
              <a:rPr/>
              <a:t>, </a:t>
            </a:r>
            <a:r>
              <a:rPr>
                <a:latin typeface="Courier"/>
              </a:rPr>
              <a:t>uvm_subscriber#(T)</a:t>
            </a:r>
            <a:r>
              <a:rPr/>
              <a:t>, </a:t>
            </a:r>
            <a:r>
              <a:rPr>
                <a:latin typeface="Courier"/>
              </a:rPr>
              <a:t>uvm_tlm_fifo#(T)</a:t>
            </a:r>
            <a:r>
              <a:rPr/>
              <a:t>. Cada </a:t>
            </a:r>
            <a:r>
              <a:rPr>
                <a:latin typeface="Courier"/>
              </a:rPr>
              <a:t>#(...)</a:t>
            </a:r>
            <a:r>
              <a:rPr/>
              <a:t> que aparezca en el resto del curso es esto.</a:t>
            </a:r>
          </a:p>
        </p:txBody>
      </p:sp>
      <p:sp>
        <p:nvSpPr>
          <p:cNvPr id="4" name="Slide Number Placeholder 3"/>
          <p:cNvSpPr>
            <a:spLocks noGrp="1"/>
          </p:cNvSpPr>
          <p:nvPr>
            <p:ph type="sldNum" sz="quarter" idx="10"/>
          </p:nvPr>
        </p:nvSpPr>
        <p:spPr/>
        <p:txBody>
          <a:bodyPr/>
          <a:lstStyle/>
          <a:p>
            <a:fld id="{18BDFEC3-8487-43E8-A154-7C12CBC1FFF2}" type="slidenum">
              <a:rPr lang="en-US"/>
              <a:t>100</a:t>
            </a:fld>
            <a:endParaRPr lang="en-US"/>
          </a:p>
        </p:txBody>
      </p:sp>
    </p:spTree>
  </p:cSld>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es la slide donde se demuestra lo del molde, y conviene hacerlo corriendo el ejemplo: dos fernets y dos mojitos entran, y cada </a:t>
            </a:r>
            <a:r>
              <a:rPr>
                <a:latin typeface="Courier"/>
              </a:rPr>
              <a:t>lista_tragos()</a:t>
            </a:r>
            <a:r>
              <a:rPr/>
              <a:t> imprime sólo los suyos. La queue es </a:t>
            </a:r>
            <a:r>
              <a:rPr>
                <a:latin typeface="Courier"/>
              </a:rPr>
              <a:t>static</a:t>
            </a:r>
            <a:r>
              <a:rPr/>
              <a:t> y aun así hay dos. La pregunta para el pizarrón: ¿cuántas queues hay en memoria? Dos. ¿Y cuántas habría con tres tragos? Tres. Cada </a:t>
            </a:r>
            <a:r>
              <a:rPr>
                <a:latin typeface="Courier"/>
              </a:rPr>
              <a:t>bandeja#(X)</a:t>
            </a:r>
            <a:r>
              <a:rPr/>
              <a:t> que el compilador ve en el código genera su clase, con su </a:t>
            </a:r>
            <a:r>
              <a:rPr>
                <a:latin typeface="Courier"/>
              </a:rPr>
              <a:t>static</a:t>
            </a:r>
            <a:r>
              <a:rPr/>
              <a:t> propio. Las que nadie usa no existen. Un detalle que se pregunta siempre: </a:t>
            </a:r>
            <a:r>
              <a:rPr>
                <a:latin typeface="Courier"/>
              </a:rPr>
              <a:t>T</a:t>
            </a:r>
            <a:r>
              <a:rPr/>
              <a:t> no está declarado en ningún lado como “trago o derivados”. SystemVerilog no tiene esa restricción — el chequeo es por uso. Si metés un tipo que no tiene </a:t>
            </a:r>
            <a:r>
              <a:rPr>
                <a:latin typeface="Courier"/>
              </a:rPr>
              <a:t>get_name()</a:t>
            </a:r>
            <a:r>
              <a:rPr/>
              <a:t>, el error aparece al compilar la especialización, no al declarar la clase, y el mensaje señala adentro de </a:t>
            </a:r>
            <a:r>
              <a:rPr>
                <a:latin typeface="Courier"/>
              </a:rPr>
              <a:t>bandeja</a:t>
            </a:r>
            <a:r>
              <a:rPr/>
              <a:t>. Es confuso la primera vez.</a:t>
            </a:r>
          </a:p>
        </p:txBody>
      </p:sp>
      <p:sp>
        <p:nvSpPr>
          <p:cNvPr id="4" name="Slide Number Placeholder 3"/>
          <p:cNvSpPr>
            <a:spLocks noGrp="1"/>
          </p:cNvSpPr>
          <p:nvPr>
            <p:ph type="sldNum" sz="quarter" idx="10"/>
          </p:nvPr>
        </p:nvSpPr>
        <p:spPr/>
        <p:txBody>
          <a:bodyPr/>
          <a:lstStyle/>
          <a:p>
            <a:fld id="{18BDFEC3-8487-43E8-A154-7C12CBC1FFF2}" type="slidenum">
              <a:rPr lang="en-US"/>
              <a:t>101</a:t>
            </a:fld>
            <a:endParaRPr lang="en-US"/>
          </a:p>
        </p:txBody>
      </p:sp>
    </p:spTree>
  </p:cSld>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Las dos versiones hacen exactamente lo mismo y la diferencia es de diseño, no de sintaxis: en la anterior la bandeja es global —cualquiera del testbench la ve—; en ésta hay que tener el handle para poder usarla. La regla que se lleva al trabajo: </a:t>
            </a:r>
            <a:r>
              <a:rPr b="1"/>
              <a:t>estático cuando de verdad hay uno solo en todo el testbench, instanciado cuando puede haber más de uno</a:t>
            </a:r>
            <a:r>
              <a:rPr/>
              <a:t>. Y cuando dudes, instanciado: es más fácil agregar un segundo objeto que sacarle el </a:t>
            </a:r>
            <a:r>
              <a:rPr>
                <a:latin typeface="Courier"/>
              </a:rPr>
              <a:t>static</a:t>
            </a:r>
            <a:r>
              <a:rPr/>
              <a:t> a algo que ya usa medio testbench. Con eso en la mano, ubicar UVM: el </a:t>
            </a:r>
            <a:r>
              <a:rPr>
                <a:latin typeface="Courier"/>
              </a:rPr>
              <a:t>uvm_config_db</a:t>
            </a:r>
            <a:r>
              <a:rPr/>
              <a:t> es estático porque hay uno solo. Un </a:t>
            </a:r>
            <a:r>
              <a:rPr>
                <a:latin typeface="Courier"/>
              </a:rPr>
              <a:t>uvm_analysis_port#(command_transaction)</a:t>
            </a:r>
            <a:r>
              <a:rPr/>
              <a:t> es instanciado porque cada monitor tiene el suyo. El alumno ya tiene el criterio para leer los dos.</a:t>
            </a:r>
          </a:p>
        </p:txBody>
      </p:sp>
      <p:sp>
        <p:nvSpPr>
          <p:cNvPr id="4" name="Slide Number Placeholder 3"/>
          <p:cNvSpPr>
            <a:spLocks noGrp="1"/>
          </p:cNvSpPr>
          <p:nvPr>
            <p:ph type="sldNum" sz="quarter" idx="10"/>
          </p:nvPr>
        </p:nvSpPr>
        <p:spPr/>
        <p:txBody>
          <a:bodyPr/>
          <a:lstStyle/>
          <a:p>
            <a:fld id="{18BDFEC3-8487-43E8-A154-7C12CBC1FFF2}" type="slidenum">
              <a:rPr lang="en-US"/>
              <a:t>102</a:t>
            </a:fld>
            <a:endParaRPr lang="en-US"/>
          </a:p>
        </p:txBody>
      </p:sp>
    </p:spTree>
  </p:cSld>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bullet de las clases distintas es el que hay que dejar clavado, porque es la pregunta del repaso y porque es la base de todo UVM. </a:t>
            </a:r>
            <a:r>
              <a:rPr>
                <a:latin typeface="Courier"/>
              </a:rPr>
              <a:t>bandeja#(fernet)</a:t>
            </a:r>
            <a:r>
              <a:rPr/>
              <a:t> y </a:t>
            </a:r>
            <a:r>
              <a:rPr>
                <a:latin typeface="Courier"/>
              </a:rPr>
              <a:t>bandeja#(mojito)</a:t>
            </a:r>
            <a:r>
              <a:rPr/>
              <a:t> no son la misma clase con un campo distinto: son dos clases enteras, cada una con su </a:t>
            </a:r>
            <a:r>
              <a:rPr>
                <a:latin typeface="Courier"/>
              </a:rPr>
              <a:t>static</a:t>
            </a:r>
            <a:r>
              <a:rPr/>
              <a:t> propio. Y el último bullet ubica la sección: el </a:t>
            </a:r>
            <a:r>
              <a:rPr>
                <a:latin typeface="Courier"/>
              </a:rPr>
              <a:t>uvm_config_db</a:t>
            </a:r>
            <a:r>
              <a:rPr/>
              <a:t> es estático porque hay uno solo; un </a:t>
            </a:r>
            <a:r>
              <a:rPr>
                <a:latin typeface="Courier"/>
              </a:rPr>
              <a:t>uvm_analysis_port#(command_transaction)</a:t>
            </a:r>
            <a:r>
              <a:rPr/>
              <a:t> es instanciado porque cada monitor tiene el suyo. Con eso ya pueden leer los dos.</a:t>
            </a:r>
          </a:p>
        </p:txBody>
      </p:sp>
      <p:sp>
        <p:nvSpPr>
          <p:cNvPr id="4" name="Slide Number Placeholder 3"/>
          <p:cNvSpPr>
            <a:spLocks noGrp="1"/>
          </p:cNvSpPr>
          <p:nvPr>
            <p:ph type="sldNum" sz="quarter" idx="10"/>
          </p:nvPr>
        </p:nvSpPr>
        <p:spPr/>
        <p:txBody>
          <a:bodyPr/>
          <a:lstStyle/>
          <a:p>
            <a:fld id="{18BDFEC3-8487-43E8-A154-7C12CBC1FFF2}" type="slidenum">
              <a:rPr lang="en-US"/>
              <a:t>103</a:t>
            </a:fld>
            <a:endParaRPr lang="en-US"/>
          </a:p>
        </p:txBody>
      </p:sp>
    </p:spTree>
  </p:cSld>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frase que ordena la unidad: </a:t>
            </a:r>
            <a:r>
              <a:rPr b="1"/>
              <a:t>el que usa el objeto deja de ser el que elige el tipo</a:t>
            </a:r>
            <a:r>
              <a:rPr/>
              <a:t>. Todo lo demás son detalles de implementación. Conviene decir de entrada dónde termina esto, porque si no parece un rodeo de programación: el </a:t>
            </a:r>
            <a:r>
              <a:rPr>
                <a:latin typeface="Courier"/>
              </a:rPr>
              <a:t>+UVM_TESTNAME=add_test</a:t>
            </a:r>
            <a:r>
              <a:rPr/>
              <a:t> de los tests, mañana, va a ser una factory — UVM lee un string de la línea de comandos y construye la clase que corresponde. Acá se ve el mecanismo por dentro. Y para el que viene de software: sí, es el Factory Method del GoF, y no inventamos nada. La versión en Python que cierra la sección está justamente para eso.</a:t>
            </a:r>
          </a:p>
        </p:txBody>
      </p:sp>
      <p:sp>
        <p:nvSpPr>
          <p:cNvPr id="4" name="Slide Number Placeholder 3"/>
          <p:cNvSpPr>
            <a:spLocks noGrp="1"/>
          </p:cNvSpPr>
          <p:nvPr>
            <p:ph type="sldNum" sz="quarter" idx="10"/>
          </p:nvPr>
        </p:nvSpPr>
        <p:spPr/>
        <p:txBody>
          <a:bodyPr/>
          <a:lstStyle/>
          <a:p>
            <a:fld id="{18BDFEC3-8487-43E8-A154-7C12CBC1FFF2}" type="slidenum">
              <a:rPr lang="en-US"/>
              <a:t>104</a:t>
            </a:fld>
            <a:endParaRPr lang="en-US"/>
          </a:p>
        </p:txBody>
      </p:sp>
    </p:spTree>
  </p:cSld>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problema primero, el patrón después: quiero cambiar el tipo de objeto que se crea sin tocar el código que lo crea. Con eso en la cabeza, la factory de UVM —el env— es la misma idea envuelta en macros. La versión en Python está al lado a propósito: al que viene de software le muestra que no inventamos nada.</a:t>
            </a:r>
          </a:p>
        </p:txBody>
      </p:sp>
      <p:sp>
        <p:nvSpPr>
          <p:cNvPr id="4" name="Slide Number Placeholder 3"/>
          <p:cNvSpPr>
            <a:spLocks noGrp="1"/>
          </p:cNvSpPr>
          <p:nvPr>
            <p:ph type="sldNum" sz="quarter" idx="10"/>
          </p:nvPr>
        </p:nvSpPr>
        <p:spPr/>
        <p:txBody>
          <a:bodyPr/>
          <a:lstStyle/>
          <a:p>
            <a:fld id="{18BDFEC3-8487-43E8-A154-7C12CBC1FFF2}" type="slidenum">
              <a:rPr lang="en-US"/>
              <a:t>105</a:t>
            </a:fld>
            <a:endParaRPr lang="en-US"/>
          </a:p>
        </p:txBody>
      </p:sp>
    </p:spTree>
  </p:cSld>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factory </a:t>
            </a:r>
            <a:r>
              <a:rPr b="1"/>
              <a:t>no funciona sin polimorfismo</a:t>
            </a:r>
            <a:r>
              <a:rPr/>
              <a:t>, y vale decirlo así: si </a:t>
            </a:r>
            <a:r>
              <a:rPr>
                <a:latin typeface="Courier"/>
              </a:rPr>
              <a:t>hacer_trago()</a:t>
            </a:r>
            <a:r>
              <a:rPr/>
              <a:t> no pudiera devolver un </a:t>
            </a:r>
            <a:r>
              <a:rPr>
                <a:latin typeface="Courier"/>
              </a:rPr>
              <a:t>fernet</a:t>
            </a:r>
            <a:r>
              <a:rPr/>
              <a:t> guardado en una variable </a:t>
            </a:r>
            <a:r>
              <a:rPr>
                <a:latin typeface="Courier"/>
              </a:rPr>
              <a:t>trago</a:t>
            </a:r>
            <a:r>
              <a:rPr/>
              <a:t>, no habría nada que fabricar. Son las dos mitades de la misma cosa. La pregunta útil sobre el diagrama: ¿de qué tipo es lo que devuelve </a:t>
            </a:r>
            <a:r>
              <a:rPr>
                <a:latin typeface="Courier"/>
              </a:rPr>
              <a:t>hacer_trago()</a:t>
            </a:r>
            <a:r>
              <a:rPr/>
              <a:t>? De </a:t>
            </a:r>
            <a:r>
              <a:rPr>
                <a:latin typeface="Courier"/>
              </a:rPr>
              <a:t>trago</a:t>
            </a:r>
            <a:r>
              <a:rPr/>
              <a:t>, siempre. Lo que cambia es qué objeto viene adentro. El que llama nunca se entera, y ése es exactamente el punto. Y el límite que se ve enseguida: si el que llama necesita algo que sólo tiene </a:t>
            </a:r>
            <a:r>
              <a:rPr>
                <a:latin typeface="Courier"/>
              </a:rPr>
              <a:t>fernet</a:t>
            </a:r>
            <a:r>
              <a:rPr/>
              <a:t> —el </a:t>
            </a:r>
            <a:r>
              <a:rPr>
                <a:latin typeface="Courier"/>
              </a:rPr>
              <a:t>sin_hielo</a:t>
            </a:r>
            <a:r>
              <a:rPr/>
              <a:t> del ejemplo— se acabó la comodidad y hay que castear. Eso es la slide que sigue, y es la razón de que la factory de UVM sea mejor que ésta.</a:t>
            </a:r>
          </a:p>
        </p:txBody>
      </p:sp>
      <p:sp>
        <p:nvSpPr>
          <p:cNvPr id="4" name="Slide Number Placeholder 3"/>
          <p:cNvSpPr>
            <a:spLocks noGrp="1"/>
          </p:cNvSpPr>
          <p:nvPr>
            <p:ph type="sldNum" sz="quarter" idx="10"/>
          </p:nvPr>
        </p:nvSpPr>
        <p:spPr/>
        <p:txBody>
          <a:bodyPr/>
          <a:lstStyle/>
          <a:p>
            <a:fld id="{18BDFEC3-8487-43E8-A154-7C12CBC1FFF2}" type="slidenum">
              <a:rPr lang="en-US"/>
              <a:t>107</a:t>
            </a:fld>
            <a:endParaRPr lang="en-US"/>
          </a:p>
        </p:txBody>
      </p:sp>
    </p:spTree>
  </p:cSld>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Dos cosas de este código, y las dos vuelven en UVM. La primera: </a:t>
            </a:r>
            <a:r>
              <a:rPr>
                <a:latin typeface="Courier"/>
              </a:rPr>
              <a:t>$cast</a:t>
            </a:r>
            <a:r>
              <a:rPr/>
              <a:t> </a:t>
            </a:r>
            <a:r>
              <a:rPr b="1"/>
              <a:t>chequea en runtime y devuelve 0</a:t>
            </a:r>
            <a:r>
              <a:rPr/>
              <a:t>, no aborta. Por eso en el ejemplo cada llamada va adentro de un </a:t>
            </a:r>
            <a:r>
              <a:rPr>
                <a:latin typeface="Courier"/>
              </a:rPr>
              <a:t>if (!$cast(...)) $fatal(...)</a:t>
            </a:r>
            <a:r>
              <a:rPr/>
              <a:t>. Un </a:t>
            </a:r>
            <a:r>
              <a:rPr>
                <a:latin typeface="Courier"/>
              </a:rPr>
              <a:t>$cast</a:t>
            </a:r>
            <a:r>
              <a:rPr/>
              <a:t> sin chequear es el </a:t>
            </a:r>
            <a:r>
              <a:rPr>
                <a:latin typeface="Courier"/>
              </a:rPr>
              <a:t>assert(randomize())</a:t>
            </a:r>
            <a:r>
              <a:rPr/>
              <a:t> de las transactions con otro disfraz: si falla, seguís con un handle en </a:t>
            </a:r>
            <a:r>
              <a:rPr>
                <a:latin typeface="Courier"/>
              </a:rPr>
              <a:t>null</a:t>
            </a:r>
            <a:r>
              <a:rPr/>
              <a:t> y el error aparece tres líneas después, en otro lado. La segunda: mirá el </a:t>
            </a:r>
            <a:r>
              <a:rPr>
                <a:latin typeface="Courier"/>
              </a:rPr>
              <a:t>case (pedido)</a:t>
            </a:r>
            <a:r>
              <a:rPr/>
              <a:t> de </a:t>
            </a:r>
            <a:r>
              <a:rPr>
                <a:latin typeface="Courier"/>
              </a:rPr>
              <a:t>hacer_trago()</a:t>
            </a:r>
            <a:r>
              <a:rPr/>
              <a:t>. Para agregar un trago nuevo hay que </a:t>
            </a:r>
            <a:r>
              <a:rPr b="1"/>
              <a:t>editar la factory</a:t>
            </a:r>
            <a:r>
              <a:rPr/>
              <a:t>. O sea que sacamos el hardcodeo del que usa y lo pusimos en un solo lugar — mejor, pero sigue estando. Ahí está lo que UVM resuelve, y conviene dejarlo dicho: </a:t>
            </a:r>
            <a:r>
              <a:rPr>
                <a:latin typeface="Courier"/>
              </a:rPr>
              <a:t>`uvm_component_utils</a:t>
            </a:r>
            <a:r>
              <a:rPr/>
              <a:t> registra la clase </a:t>
            </a:r>
            <a:r>
              <a:rPr b="1"/>
              <a:t>sola</a:t>
            </a:r>
            <a:r>
              <a:rPr/>
              <a:t>, así que la factory de UVM no tiene ningún </a:t>
            </a:r>
            <a:r>
              <a:rPr>
                <a:latin typeface="Courier"/>
              </a:rPr>
              <a:t>case</a:t>
            </a:r>
            <a:r>
              <a:rPr/>
              <a:t> que mantener, y </a:t>
            </a:r>
            <a:r>
              <a:rPr>
                <a:latin typeface="Courier"/>
              </a:rPr>
              <a:t>type_id::create()</a:t>
            </a:r>
            <a:r>
              <a:rPr/>
              <a:t> devuelve el tipo correcto sin que nadie castee. Las dos molestias de esta slide desaparecen en el env.</a:t>
            </a:r>
          </a:p>
        </p:txBody>
      </p:sp>
      <p:sp>
        <p:nvSpPr>
          <p:cNvPr id="4" name="Slide Number Placeholder 3"/>
          <p:cNvSpPr>
            <a:spLocks noGrp="1"/>
          </p:cNvSpPr>
          <p:nvPr>
            <p:ph type="sldNum" sz="quarter" idx="10"/>
          </p:nvPr>
        </p:nvSpPr>
        <p:spPr/>
        <p:txBody>
          <a:bodyPr/>
          <a:lstStyle/>
          <a:p>
            <a:fld id="{18BDFEC3-8487-43E8-A154-7C12CBC1FFF2}" type="slidenum">
              <a:rPr lang="en-US"/>
              <a:t>108</a:t>
            </a:fld>
            <a:endParaRPr lang="en-US"/>
          </a:p>
        </p:txBody>
      </p:sp>
    </p:spTree>
  </p:cSld>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Está a propósito y la moraleja es corta: esto no es una rareza de verificación, es un patrón de diseño de 1994 que en Python ocupa diez líneas. La parte de abajo del archivo vale abrirla si sobra tiempo: </a:t>
            </a:r>
            <a:r>
              <a:rPr>
                <a:latin typeface="Courier"/>
              </a:rPr>
              <a:t>Trago.__subclasses__()</a:t>
            </a:r>
            <a:r>
              <a:rPr/>
              <a:t> le pregunta al lenguaje qué clases heredan de </a:t>
            </a:r>
            <a:r>
              <a:rPr>
                <a:latin typeface="Courier"/>
              </a:rPr>
              <a:t>Trago</a:t>
            </a:r>
            <a:r>
              <a:rPr/>
              <a:t>, y con eso el generador ya no necesita una lista escrita a mano. Es exactamente lo que hace el registro de la factory de UVM con </a:t>
            </a:r>
            <a:r>
              <a:rPr>
                <a:latin typeface="Courier"/>
              </a:rPr>
              <a:t>`uvm_component_utils</a:t>
            </a:r>
            <a:r>
              <a:rPr/>
              <a:t>, pero de arriba abajo en vez de que cada clase se anote sola. El remate: el bucle final trata a los veinte tragos igual, sin preguntar de qué tipo son. Eso es polimorfismo, y es lo que hace que una factory sirva de algo. La slide sirve para dos públicos opuestos. Al que viene de software le baja la desconfianza —“ah, es el factory de siempre”—. Al que viene de RTL le muestra que lo que está aprendiendo no es “cosas raras de SystemVerilog”: es programación, y se puede ir a leer sobre el tema afuera del mundo EDA.</a:t>
            </a:r>
          </a:p>
        </p:txBody>
      </p:sp>
      <p:sp>
        <p:nvSpPr>
          <p:cNvPr id="4" name="Slide Number Placeholder 3"/>
          <p:cNvSpPr>
            <a:spLocks noGrp="1"/>
          </p:cNvSpPr>
          <p:nvPr>
            <p:ph type="sldNum" sz="quarter" idx="10"/>
          </p:nvPr>
        </p:nvSpPr>
        <p:spPr/>
        <p:txBody>
          <a:bodyPr/>
          <a:lstStyle/>
          <a:p>
            <a:fld id="{18BDFEC3-8487-43E8-A154-7C12CBC1FFF2}" type="slidenum">
              <a:rPr lang="en-US"/>
              <a:t>109</a:t>
            </a:fld>
            <a:endParaRPr lang="en-US"/>
          </a:p>
        </p:txBody>
      </p:sp>
    </p:spTree>
  </p:cSld>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Cierre de la sección más abstracta del día 2, y conviene aterrizarlo con lo que viene: el </a:t>
            </a:r>
            <a:r>
              <a:rPr>
                <a:latin typeface="Courier"/>
              </a:rPr>
              <a:t>+UVM_TESTNAME=add_test</a:t>
            </a:r>
            <a:r>
              <a:rPr/>
              <a:t> de los tests </a:t>
            </a:r>
            <a:r>
              <a:rPr b="1"/>
              <a:t>es una factory</a:t>
            </a:r>
            <a:r>
              <a:rPr/>
              <a:t> — UVM lee un string de la línea de comandos y construye la clase que corresponde. Acá vieron el mecanismo por dentro, un día antes. La frase que resume la sección entera: </a:t>
            </a:r>
            <a:r>
              <a:rPr b="1"/>
              <a:t>el que usa el objeto deja de ser el que elige el tipo.</a:t>
            </a:r>
            <a:r>
              <a:rPr/>
              <a:t> Todo lo demás son detalles de implementación. Y para el que viene de software: es el Factory Method del GoF, de 1994, y en Python ocupa diez líneas. No inventamos nada, y eso es una buena noticia.</a:t>
            </a:r>
          </a:p>
        </p:txBody>
      </p:sp>
      <p:sp>
        <p:nvSpPr>
          <p:cNvPr id="4" name="Slide Number Placeholder 3"/>
          <p:cNvSpPr>
            <a:spLocks noGrp="1"/>
          </p:cNvSpPr>
          <p:nvPr>
            <p:ph type="sldNum" sz="quarter" idx="10"/>
          </p:nvPr>
        </p:nvSpPr>
        <p:spPr/>
        <p:txBody>
          <a:bodyPr/>
          <a:lstStyle/>
          <a:p>
            <a:fld id="{18BDFEC3-8487-43E8-A154-7C12CBC1FFF2}" type="slidenum">
              <a:rPr lang="en-US"/>
              <a:t>110</a:t>
            </a:fld>
            <a:endParaRPr lang="en-US"/>
          </a:p>
        </p:txBody>
      </p:sp>
    </p:spTree>
  </p:cSld>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objetivo real de la sección no es enseñar nada nuevo, es dejar un punto de comparación. Si el alumno puede mirar </a:t>
            </a:r>
            <a:r>
              <a:rPr>
                <a:latin typeface="Courier"/>
              </a:rPr>
              <a:t>testbench.svh</a:t>
            </a:r>
            <a:r>
              <a:rPr/>
              <a:t> y decir “esto es el env, esto es el build_phase, esto es el run_phase”, el día 3 arranca cuesta abajo. Vale escribir la tabla en el pizarrón antes de mostrar el código, y volver a ella al final del día 3:</a:t>
            </a:r>
          </a:p>
          <a:p>
            <a:pPr lvl="0" indent="0" marL="0">
              <a:buNone/>
            </a:pPr>
          </a:p>
          <a:p>
            <a:pPr lvl="0" indent="0" marL="0">
              <a:buNone/>
            </a:pPr>
            <a:r>
              <a:rPr/>
              <a:t>Acá, a mano | Desde los tests |</a:t>
            </a:r>
            <a:br/>
            <a:r>
              <a:rPr>
                <a:latin typeface="Courier"/>
              </a:rPr>
              <a:t>testbench.execute()</a:t>
            </a:r>
            <a:r>
              <a:rPr/>
              <a:t> que hace </a:t>
            </a:r>
            <a:r>
              <a:rPr>
                <a:latin typeface="Courier"/>
              </a:rPr>
              <a:t>new()</a:t>
            </a:r>
            <a:r>
              <a:rPr/>
              <a:t> de los tres | </a:t>
            </a:r>
            <a:r>
              <a:rPr>
                <a:latin typeface="Courier"/>
              </a:rPr>
              <a:t>build_phase</a:t>
            </a:r>
            <a:r>
              <a:rPr/>
              <a:t> del env |</a:t>
            </a:r>
            <a:br/>
            <a:r>
              <a:rPr/>
              <a:t>pasar la BFM por el constructor | </a:t>
            </a:r>
            <a:r>
              <a:rPr>
                <a:latin typeface="Courier"/>
              </a:rPr>
              <a:t>uvm_config_db</a:t>
            </a:r>
            <a:r>
              <a:rPr/>
              <a:t> |</a:t>
            </a:r>
            <a:br/>
            <a:r>
              <a:rPr>
                <a:latin typeface="Courier"/>
              </a:rPr>
              <a:t>fork ... join_none</a:t>
            </a:r>
            <a:r>
              <a:rPr/>
              <a:t> | UVM corre un </a:t>
            </a:r>
            <a:r>
              <a:rPr>
                <a:latin typeface="Courier"/>
              </a:rPr>
              <a:t>run_phase</a:t>
            </a:r>
            <a:r>
              <a:rPr/>
              <a:t> por componente |</a:t>
            </a:r>
            <a:br/>
            <a:r>
              <a:rPr>
                <a:latin typeface="Courier"/>
              </a:rPr>
              <a:t>$finish</a:t>
            </a:r>
            <a:r>
              <a:rPr/>
              <a:t> adentro del tester | objections |</a:t>
            </a:r>
          </a:p>
          <a:p>
            <a:pPr lvl="0" indent="0" marL="0">
              <a:buNone/>
            </a:pPr>
          </a:p>
          <a:p>
            <a:pPr lvl="0" indent="0" marL="0">
              <a:buNone/>
            </a:pPr>
            <a:r>
              <a:rPr/>
              <a:t>Y decir en voz alta lo que se ve solo: no hay un solo </a:t>
            </a:r>
            <a:r>
              <a:rPr>
                <a:latin typeface="Courier"/>
              </a:rPr>
              <a:t>module</a:t>
            </a:r>
            <a:r>
              <a:rPr/>
              <a:t> en las clases del testbench. Los módulos quedaron para el DUT, el reloj y la interface — que es justamente lo que se sintetiza.</a:t>
            </a:r>
          </a:p>
        </p:txBody>
      </p:sp>
      <p:sp>
        <p:nvSpPr>
          <p:cNvPr id="4" name="Slide Number Placeholder 3"/>
          <p:cNvSpPr>
            <a:spLocks noGrp="1"/>
          </p:cNvSpPr>
          <p:nvPr>
            <p:ph type="sldNum" sz="quarter" idx="10"/>
          </p:nvPr>
        </p:nvSpPr>
        <p:spPr/>
        <p:txBody>
          <a:bodyPr/>
          <a:lstStyle/>
          <a:p>
            <a:fld id="{18BDFEC3-8487-43E8-A154-7C12CBC1FFF2}" type="slidenum">
              <a:rPr lang="en-US"/>
              <a:t>111</a:t>
            </a:fld>
            <a:endParaRPr lang="en-US"/>
          </a:p>
        </p:txBody>
      </p:sp>
    </p:spTree>
  </p:cSld>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mismo testbench de interfaces y BFM, pero en objetos: cambia la forma, no lo que hace. Si se puede, mostrarlos lado a lado. El dibujo es el que hay que poder redibujar de memoria al final del día, y la línea que lo parte al medio es la que importa: arriba lo que se </a:t>
            </a:r>
            <a:r>
              <a:rPr b="1"/>
              <a:t>elabora</a:t>
            </a:r>
            <a:r>
              <a:rPr/>
              <a:t> —el módulo, el DUT, la interface—, abajo lo que alguien tiene que </a:t>
            </a:r>
            <a:r>
              <a:rPr b="1"/>
              <a:t>crear</a:t>
            </a:r>
            <a:r>
              <a:rPr/>
              <a:t>. Un objeto que nadie crea es un handle nulo, y ése es el error de la primera tarde. Es la última versión sin UVM. Desde los tests lo mismo lo arma UVM, y el alumno tiene que poder decir qué parte reemplaza a qué.</a:t>
            </a:r>
          </a:p>
        </p:txBody>
      </p:sp>
      <p:sp>
        <p:nvSpPr>
          <p:cNvPr id="4" name="Slide Number Placeholder 3"/>
          <p:cNvSpPr>
            <a:spLocks noGrp="1"/>
          </p:cNvSpPr>
          <p:nvPr>
            <p:ph type="sldNum" sz="quarter" idx="10"/>
          </p:nvPr>
        </p:nvSpPr>
        <p:spPr/>
        <p:txBody>
          <a:bodyPr/>
          <a:lstStyle/>
          <a:p>
            <a:fld id="{18BDFEC3-8487-43E8-A154-7C12CBC1FFF2}" type="slidenum">
              <a:rPr lang="en-US"/>
              <a:t>113</a:t>
            </a:fld>
            <a:endParaRPr lang="en-US"/>
          </a:p>
        </p:txBody>
      </p:sp>
    </p:spTree>
  </p:cSld>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a:t>
            </a:r>
            <a:r>
              <a:rPr>
                <a:latin typeface="Courier"/>
              </a:rPr>
              <a:t>top</a:t>
            </a:r>
            <a:r>
              <a:rPr/>
              <a:t> sigue siendo un módulo y va a seguir siéndolo hasta el final del curso, incluso con UVM. La razón es que </a:t>
            </a:r>
            <a:r>
              <a:rPr b="1"/>
              <a:t>las clases no se elaboran</a:t>
            </a:r>
            <a:r>
              <a:rPr/>
              <a:t>: alguien tiene que existir antes del tiempo 0 para instanciar el DUT, la interface y el reloj. El detalle que hay que señalar con el dedo es el pasaje de la BFM: acá se la pasan al constructor, </a:t>
            </a:r>
            <a:r>
              <a:rPr>
                <a:latin typeface="Courier"/>
              </a:rPr>
              <a:t>new(bfm)</a:t>
            </a:r>
            <a:r>
              <a:rPr/>
              <a:t>, y funciona porque el </a:t>
            </a:r>
            <a:r>
              <a:rPr>
                <a:latin typeface="Courier"/>
              </a:rPr>
              <a:t>top</a:t>
            </a:r>
            <a:r>
              <a:rPr/>
              <a:t> conoce a la clase. En UVM esa línea no va a existir — el test lo crea la factory y nadie le puede pasar argumentos. Por eso aparece el </a:t>
            </a:r>
            <a:r>
              <a:rPr>
                <a:latin typeface="Courier"/>
              </a:rPr>
              <a:t>uvm_config_db</a:t>
            </a:r>
            <a:r>
              <a:rPr/>
              <a:t> en los tests. Buena pregunta para dejar picando: ¿por qué el </a:t>
            </a:r>
            <a:r>
              <a:rPr>
                <a:latin typeface="Courier"/>
              </a:rPr>
              <a:t>import</a:t>
            </a:r>
            <a:r>
              <a:rPr/>
              <a:t> del package está antes de todo? Porque las clases viven en un package y el módulo tiene que verlas. Es la primera vez que el orden de compilación importa, y no va a ser la última.</a:t>
            </a:r>
          </a:p>
        </p:txBody>
      </p:sp>
      <p:sp>
        <p:nvSpPr>
          <p:cNvPr id="4" name="Slide Number Placeholder 3"/>
          <p:cNvSpPr>
            <a:spLocks noGrp="1"/>
          </p:cNvSpPr>
          <p:nvPr>
            <p:ph type="sldNum" sz="quarter" idx="10"/>
          </p:nvPr>
        </p:nvSpPr>
        <p:spPr/>
        <p:txBody>
          <a:bodyPr/>
          <a:lstStyle/>
          <a:p>
            <a:fld id="{18BDFEC3-8487-43E8-A154-7C12CBC1FFF2}" type="slidenum">
              <a:rPr lang="en-US"/>
              <a:t>114</a:t>
            </a:fld>
            <a:endParaRPr lang="en-US"/>
          </a:p>
        </p:txBody>
      </p:sp>
    </p:spTree>
  </p:cSld>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clase que UVM se va a llevar puesta, así que conviene leerla línea por línea: </a:t>
            </a:r>
            <a:r>
              <a:rPr>
                <a:latin typeface="Courier"/>
              </a:rPr>
              <a:t>new()</a:t>
            </a:r>
            <a:r>
              <a:rPr/>
              <a:t> de los tres objetos, </a:t>
            </a:r>
            <a:r>
              <a:rPr>
                <a:latin typeface="Courier"/>
              </a:rPr>
              <a:t>fork ... join_none</a:t>
            </a:r>
            <a:r>
              <a:rPr/>
              <a:t> para arrancarlos, y listo. Eso es un </a:t>
            </a:r>
            <a:r>
              <a:rPr>
                <a:latin typeface="Courier"/>
              </a:rPr>
              <a:t>env</a:t>
            </a:r>
            <a:r>
              <a:rPr/>
              <a:t> escrito a mano. Dos cosas para marcar. La primera es el </a:t>
            </a:r>
            <a:r>
              <a:rPr>
                <a:latin typeface="Courier"/>
              </a:rPr>
              <a:t>virtual vtalu_bfm bfm</a:t>
            </a:r>
            <a:r>
              <a:rPr/>
              <a:t>: la palabra </a:t>
            </a:r>
            <a:r>
              <a:rPr>
                <a:latin typeface="Courier"/>
              </a:rPr>
              <a:t>virtual</a:t>
            </a:r>
            <a:r>
              <a:rPr/>
              <a:t> acá </a:t>
            </a:r>
            <a:r>
              <a:rPr b="1"/>
              <a:t>no tiene nada que ver</a:t>
            </a:r>
            <a:r>
              <a:rPr/>
              <a:t> con los métodos virtuales de polimorfismo. Una virtual interface es un handle a una interface que se va a asignar más adelante — es el equivalente, en el mundo de los objetos, a la port list de un módulo. Es la tercera acepción de </a:t>
            </a:r>
            <a:r>
              <a:rPr>
                <a:latin typeface="Courier"/>
              </a:rPr>
              <a:t>virtual</a:t>
            </a:r>
            <a:r>
              <a:rPr/>
              <a:t> en SystemVerilog y por eso conviene nombrarla en voz alta. La segunda es el </a:t>
            </a:r>
            <a:r>
              <a:rPr>
                <a:latin typeface="Courier"/>
              </a:rPr>
              <a:t>join_none</a:t>
            </a:r>
            <a:r>
              <a:rPr/>
              <a:t>: los tres objetos corren en threads separados y </a:t>
            </a:r>
            <a:r>
              <a:rPr>
                <a:latin typeface="Courier"/>
              </a:rPr>
              <a:t>execute()</a:t>
            </a:r>
            <a:r>
              <a:rPr/>
              <a:t> vuelve enseguida. Si fuera </a:t>
            </a:r>
            <a:r>
              <a:rPr>
                <a:latin typeface="Courier"/>
              </a:rPr>
              <a:t>join</a:t>
            </a:r>
            <a:r>
              <a:rPr/>
              <a:t>, el testbench esperaría a que los tres terminen y el scoreboard no termina nunca. Es la misma decisión que UVM toma sola cuando corre un </a:t>
            </a:r>
            <a:r>
              <a:rPr>
                <a:latin typeface="Courier"/>
              </a:rPr>
              <a:t>run_phase</a:t>
            </a:r>
            <a:r>
              <a:rPr/>
              <a:t> por componente. Y una que se pregunta siempre: ¿quién termina la simulación? El </a:t>
            </a:r>
            <a:r>
              <a:rPr>
                <a:latin typeface="Courier"/>
              </a:rPr>
              <a:t>$finish</a:t>
            </a:r>
            <a:r>
              <a:rPr/>
              <a:t> del tester, adentro de </a:t>
            </a:r>
            <a:r>
              <a:rPr>
                <a:latin typeface="Courier"/>
              </a:rPr>
              <a:t>execute()</a:t>
            </a:r>
            <a:r>
              <a:rPr/>
              <a:t>. Es feo y se nota: un objeto decide por todos. En los tests eso pasa a ser un objection, que es la forma prolija de lo mismo.</a:t>
            </a:r>
          </a:p>
        </p:txBody>
      </p:sp>
      <p:sp>
        <p:nvSpPr>
          <p:cNvPr id="4" name="Slide Number Placeholder 3"/>
          <p:cNvSpPr>
            <a:spLocks noGrp="1"/>
          </p:cNvSpPr>
          <p:nvPr>
            <p:ph type="sldNum" sz="quarter" idx="10"/>
          </p:nvPr>
        </p:nvSpPr>
        <p:spPr/>
        <p:txBody>
          <a:bodyPr/>
          <a:lstStyle/>
          <a:p>
            <a:fld id="{18BDFEC3-8487-43E8-A154-7C12CBC1FFF2}" type="slidenum">
              <a:rPr lang="en-US"/>
              <a:t>115</a:t>
            </a:fld>
            <a:endParaRPr lang="en-US"/>
          </a:p>
        </p:txBody>
      </p:sp>
    </p:spTree>
  </p:cSld>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hay una trampa </a:t>
            </a:r>
            <a:r>
              <a:rPr b="1"/>
              <a:t>puesta a propósito</a:t>
            </a:r>
            <a:r>
              <a:rPr/>
              <a:t> y conviene no delatarla ahora: mirá la declaración de </a:t>
            </a:r>
            <a:r>
              <a:rPr>
                <a:latin typeface="Courier"/>
              </a:rPr>
              <a:t>get_op()</a:t>
            </a:r>
            <a:r>
              <a:rPr/>
              <a:t>. Dice </a:t>
            </a:r>
            <a:r>
              <a:rPr>
                <a:latin typeface="Courier"/>
              </a:rPr>
              <a:t>protected function</a:t>
            </a:r>
            <a:r>
              <a:rPr/>
              <a:t>, no </a:t>
            </a:r>
            <a:r>
              <a:rPr>
                <a:latin typeface="Courier"/>
              </a:rPr>
              <a:t>protected virtual function</a:t>
            </a:r>
            <a:r>
              <a:rPr/>
              <a:t>. Sin </a:t>
            </a:r>
            <a:r>
              <a:rPr>
                <a:latin typeface="Courier"/>
              </a:rPr>
              <a:t>virtual</a:t>
            </a:r>
            <a:r>
              <a:rPr/>
              <a:t>, </a:t>
            </a:r>
            <a:r>
              <a:rPr>
                <a:latin typeface="Courier"/>
              </a:rPr>
              <a:t>execute()</a:t>
            </a:r>
            <a:r>
              <a:rPr/>
              <a:t> va a llamar siempre a la de esta clase, aunque el objeto sea de una clase derivada — que es exactamente lo que vieron en polimorfismo con </a:t>
            </a:r>
            <a:r>
              <a:rPr>
                <a:latin typeface="Courier"/>
              </a:rPr>
              <a:t>servir()</a:t>
            </a:r>
            <a:r>
              <a:rPr/>
              <a:t>. Eso es el ejercicio del día 2, y está bueno que se lo coman: la herencia no se nota hasta que alguien escribe </a:t>
            </a:r>
            <a:r>
              <a:rPr>
                <a:latin typeface="Courier"/>
              </a:rPr>
              <a:t>virtual</a:t>
            </a:r>
            <a:r>
              <a:rPr/>
              <a:t>, y eso se entiende mucho mejor sufriéndolo que leyéndolo. Lo otro que hay que señalar es lo que </a:t>
            </a:r>
            <a:r>
              <a:rPr b="1"/>
              <a:t>no</a:t>
            </a:r>
            <a:r>
              <a:rPr/>
              <a:t> está en esta clase: el protocolo. </a:t>
            </a:r>
            <a:r>
              <a:rPr>
                <a:latin typeface="Courier"/>
              </a:rPr>
              <a:t>reset_alu()</a:t>
            </a:r>
            <a:r>
              <a:rPr/>
              <a:t> y </a:t>
            </a:r>
            <a:r>
              <a:rPr>
                <a:latin typeface="Courier"/>
              </a:rPr>
              <a:t>send_op()</a:t>
            </a:r>
            <a:r>
              <a:rPr/>
              <a:t> siguen viviendo en la BFM, igual que en interfaces y BFM, y el tester los llama con </a:t>
            </a:r>
            <a:r>
              <a:rPr>
                <a:latin typeface="Courier"/>
              </a:rPr>
              <a:t>bfm.send_op(...)</a:t>
            </a:r>
            <a:r>
              <a:rPr/>
              <a:t>. Esa es toda la gracia del BFM y por eso se sostiene sin cambios hasta el final del curso: la clase de arriba pide una operación, y ni sabe que existe un </a:t>
            </a:r>
            <a:r>
              <a:rPr>
                <a:latin typeface="Courier"/>
              </a:rPr>
              <a:t>done</a:t>
            </a:r>
            <a:r>
              <a:rPr/>
              <a:t>. Y el detalle que se ve al principio del </a:t>
            </a:r>
            <a:r>
              <a:rPr>
                <a:latin typeface="Courier"/>
              </a:rPr>
              <a:t>execute()</a:t>
            </a:r>
            <a:r>
              <a:rPr/>
              <a:t>: las cuatro operaciones dirigidas antes del </a:t>
            </a:r>
            <a:r>
              <a:rPr>
                <a:latin typeface="Courier"/>
              </a:rPr>
              <a:t>repeat (1000)</a:t>
            </a:r>
            <a:r>
              <a:rPr/>
              <a:t> no están de adorno. Son el reset, la multiplicación después del reset y la mult repetida — o sea, tres puntos del plan de verificación del testbench convencional que al random no le conviene esperar.</a:t>
            </a:r>
          </a:p>
        </p:txBody>
      </p:sp>
      <p:sp>
        <p:nvSpPr>
          <p:cNvPr id="4" name="Slide Number Placeholder 3"/>
          <p:cNvSpPr>
            <a:spLocks noGrp="1"/>
          </p:cNvSpPr>
          <p:nvPr>
            <p:ph type="sldNum" sz="quarter" idx="10"/>
          </p:nvPr>
        </p:nvSpPr>
        <p:spPr/>
        <p:txBody>
          <a:bodyPr/>
          <a:lstStyle/>
          <a:p>
            <a:fld id="{18BDFEC3-8487-43E8-A154-7C12CBC1FFF2}" type="slidenum">
              <a:rPr lang="en-US"/>
              <a:t>116</a:t>
            </a:fld>
            <a:endParaRPr lang="en-US"/>
          </a:p>
        </p:txBody>
      </p:sp>
    </p:spTree>
  </p:cSld>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traducción que hay que señalar: el </a:t>
            </a:r>
            <a:r>
              <a:rPr>
                <a:latin typeface="Courier"/>
              </a:rPr>
              <a:t>always @(posedge done)</a:t>
            </a:r>
            <a:r>
              <a:rPr/>
              <a:t> del testbench modular acá es un </a:t>
            </a:r>
            <a:r>
              <a:rPr>
                <a:latin typeface="Courier"/>
              </a:rPr>
              <a:t>forever begin @(posedge bfm.done) ... end</a:t>
            </a:r>
            <a:r>
              <a:rPr/>
              <a:t>. Es la misma espera, escrita como código secuencial adentro de un método. Un objeto no tiene lista de sensibilidad; tiene una task que se bloquea. El </a:t>
            </a:r>
            <a:r>
              <a:rPr>
                <a:latin typeface="Courier"/>
              </a:rPr>
              <a:t>#1</a:t>
            </a:r>
            <a:r>
              <a:rPr/>
              <a:t> de la primera línea es de esos detalles que se pagan caro: sin él, el scoreboard lee las señales en el mismo instante en que </a:t>
            </a:r>
            <a:r>
              <a:rPr>
                <a:latin typeface="Courier"/>
              </a:rPr>
              <a:t>done</a:t>
            </a:r>
            <a:r>
              <a:rPr/>
              <a:t> sube y se puede comer una carrera de deltas. Con él, lee cuando ya está todo asentado. Es la razón de que en verificación se muestree en el flanco que </a:t>
            </a:r>
            <a:r>
              <a:rPr b="1"/>
              <a:t>no</a:t>
            </a:r>
            <a:r>
              <a:rPr/>
              <a:t> usa el diseño. Y lo que este scoreboard todavía hace mal, para dejarlo picando: lee la operación del </a:t>
            </a:r>
            <a:r>
              <a:rPr b="1"/>
              <a:t>cable</a:t>
            </a:r>
            <a:r>
              <a:rPr/>
              <a:t> (</a:t>
            </a:r>
            <a:r>
              <a:rPr>
                <a:latin typeface="Courier"/>
              </a:rPr>
              <a:t>bfm.op_set</a:t>
            </a:r>
            <a:r>
              <a:rPr/>
              <a:t>) en el momento del resultado. Funciona porque el protocolo obliga a mantener los operandos estables, pero es frágil — el día que el DUT tenga varias operaciones en vuelo, se rompe. En los analysis ports el scoreboard va a comparar contra una cola de comandos que le manda el monitor, y eso sí escala.</a:t>
            </a:r>
          </a:p>
        </p:txBody>
      </p:sp>
      <p:sp>
        <p:nvSpPr>
          <p:cNvPr id="4" name="Slide Number Placeholder 3"/>
          <p:cNvSpPr>
            <a:spLocks noGrp="1"/>
          </p:cNvSpPr>
          <p:nvPr>
            <p:ph type="sldNum" sz="quarter" idx="10"/>
          </p:nvPr>
        </p:nvSpPr>
        <p:spPr/>
        <p:txBody>
          <a:bodyPr/>
          <a:lstStyle/>
          <a:p>
            <a:fld id="{18BDFEC3-8487-43E8-A154-7C12CBC1FFF2}" type="slidenum">
              <a:rPr lang="en-US"/>
              <a:t>117</a:t>
            </a:fld>
            <a:endParaRPr lang="en-US"/>
          </a:p>
        </p:txBody>
      </p:sp>
    </p:spTree>
  </p:cSld>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a:t>
            </a:r>
            <a:r>
              <a:rPr>
                <a:latin typeface="Courier"/>
              </a:rPr>
              <a:t>op_cov = new()</a:t>
            </a:r>
            <a:r>
              <a:rPr/>
              <a:t> adentro del constructor es la trampa de la slide: en un módulo el covergroup se instancia solo, en una clase </a:t>
            </a:r>
            <a:r>
              <a:rPr b="1"/>
              <a:t>no</a:t>
            </a:r>
            <a:r>
              <a:rPr/>
              <a:t>. Si te lo olvidás, el código compila, corre, y el reporte dice 0 %. Es la misma trampa muda del testbench convencional, con una vuelta de tuerca más. Los bins de transición siguen entre </a:t>
            </a:r>
            <a:r>
              <a:rPr>
                <a:latin typeface="Courier"/>
              </a:rPr>
              <a:t>`ifndef VERILATOR</a:t>
            </a:r>
            <a:r>
              <a:rPr/>
              <a:t>, igual que en el testbench convencional, y por la misma razón: Verilator 5.052 todavía no los compila. Lo que hay que dejar dicho antes de los analysis ports: acá se muestrea en el </a:t>
            </a:r>
            <a:r>
              <a:rPr b="1"/>
              <a:t>flanco del reloj</a:t>
            </a:r>
            <a:r>
              <a:rPr/>
              <a:t>, o sea que se cuentan ciclos. Cuando el </a:t>
            </a:r>
            <a:r>
              <a:rPr>
                <a:latin typeface="Courier"/>
              </a:rPr>
              <a:t>coverage</a:t>
            </a:r>
            <a:r>
              <a:rPr/>
              <a:t> sea un subscriber va a muestrear cuando </a:t>
            </a:r>
            <a:r>
              <a:rPr b="1"/>
              <a:t>llega un comando</a:t>
            </a:r>
            <a:r>
              <a:rPr/>
              <a:t>, y ahí se van a contar operaciones — que es lo que el plan de verificación pedía desde el testbench convencional.</a:t>
            </a:r>
          </a:p>
        </p:txBody>
      </p:sp>
      <p:sp>
        <p:nvSpPr>
          <p:cNvPr id="4" name="Slide Number Placeholder 3"/>
          <p:cNvSpPr>
            <a:spLocks noGrp="1"/>
          </p:cNvSpPr>
          <p:nvPr>
            <p:ph type="sldNum" sz="quarter" idx="10"/>
          </p:nvPr>
        </p:nvSpPr>
        <p:spPr/>
        <p:txBody>
          <a:bodyPr/>
          <a:lstStyle/>
          <a:p>
            <a:fld id="{18BDFEC3-8487-43E8-A154-7C12CBC1FFF2}" type="slidenum">
              <a:rPr lang="en-US"/>
              <a:t>118</a:t>
            </a:fld>
            <a:endParaRPr lang="en-US"/>
          </a:p>
        </p:txBody>
      </p:sp>
    </p:spTree>
  </p:cSld>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que conviene dejar anotada, porque es el mapa entero del día 3. La afirmación fuerte hay que hacerla explícita: </a:t>
            </a:r>
            <a:r>
              <a:rPr b="1"/>
              <a:t>UVM no agrega funcionalidad acá</a:t>
            </a:r>
            <a:r>
              <a:rPr/>
              <a:t>. El testbench de esta unidad hace todo lo que va a hacer el del env. Lo que agrega es convención — que la columna de la izquierda esté resuelta igual en todos los testbenches del mundo. Y la pregunta honesta que va a aparecer: “¿entonces para qué?”. Para que el que llega al proyecto sepa dónde mirar sin leer el testbench entero, y para que el tester nuevo cueste cuatro líneas en vez de una clase. Los dos beneficios son de escala, y por eso en un ejemplo de cien líneas UVM parece de más — hay que decirlo así, en vez de vender humo. Al cerrar el día 3, con el </a:t>
            </a:r>
            <a:r>
              <a:rPr>
                <a:latin typeface="Courier"/>
              </a:rPr>
              <a:t>env</a:t>
            </a:r>
            <a:r>
              <a:rPr/>
              <a:t> y el override ya vistos, se vuelve acá y se lee la columna de la derecha de corrido. Ahí el día cierra solo.</a:t>
            </a:r>
          </a:p>
        </p:txBody>
      </p:sp>
      <p:sp>
        <p:nvSpPr>
          <p:cNvPr id="4" name="Slide Number Placeholder 3"/>
          <p:cNvSpPr>
            <a:spLocks noGrp="1"/>
          </p:cNvSpPr>
          <p:nvPr>
            <p:ph type="sldNum" sz="quarter" idx="10"/>
          </p:nvPr>
        </p:nvSpPr>
        <p:spPr/>
        <p:txBody>
          <a:bodyPr/>
          <a:lstStyle/>
          <a:p>
            <a:fld id="{18BDFEC3-8487-43E8-A154-7C12CBC1FFF2}" type="slidenum">
              <a:rPr lang="en-US"/>
              <a:t>119</a:t>
            </a:fld>
            <a:endParaRPr lang="en-US"/>
          </a:p>
        </p:txBody>
      </p:sp>
    </p:spTree>
  </p:cSld>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slide con la que conviene cerrar el día 2 entero, porque deja el puente armado. La pregunta que hay que dejar planteada: </a:t>
            </a:r>
            <a:r>
              <a:rPr i="1"/>
              <a:t>¿qué parte reemplaza a qué?</a:t>
            </a:r>
            <a:r>
              <a:rPr/>
              <a:t> El día 3 la contesta pieza por pieza, y arranca cuesta abajo si el alumno sale de acá pudiendo dibujar el árbol de objetos en el pizarrón. Y el argumento de por qué valió la pena todo el día: con módulos, cambiar el estímulo es editar el archivo. Con clases es extender una clase, y las dos versiones conviven. Eso es el ejercicio que sigue.</a:t>
            </a:r>
          </a:p>
        </p:txBody>
      </p:sp>
      <p:sp>
        <p:nvSpPr>
          <p:cNvPr id="4" name="Slide Number Placeholder 3"/>
          <p:cNvSpPr>
            <a:spLocks noGrp="1"/>
          </p:cNvSpPr>
          <p:nvPr>
            <p:ph type="sldNum" sz="quarter" idx="10"/>
          </p:nvPr>
        </p:nvSpPr>
        <p:spPr/>
        <p:txBody>
          <a:bodyPr/>
          <a:lstStyle/>
          <a:p>
            <a:fld id="{18BDFEC3-8487-43E8-A154-7C12CBC1FFF2}" type="slidenum">
              <a:rPr lang="en-US"/>
              <a:t>120</a:t>
            </a:fld>
            <a:endParaRPr lang="en-US"/>
          </a:p>
        </p:txBody>
      </p:sp>
    </p:spTree>
  </p:cSld>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ejercicio está armado para que fallen: </a:t>
            </a:r>
            <a:r>
              <a:rPr>
                <a:latin typeface="Courier"/>
              </a:rPr>
              <a:t>get_op()</a:t>
            </a:r>
            <a:r>
              <a:rPr/>
              <a:t> en el testbench en objetos no es virtual, así que </a:t>
            </a:r>
            <a:r>
              <a:rPr>
                <a:latin typeface="Courier"/>
              </a:rPr>
              <a:t>execute()</a:t>
            </a:r>
            <a:r>
              <a:rPr/>
              <a:t> llama siempre a la de la clase base aunque el objeto sea un </a:t>
            </a:r>
            <a:r>
              <a:rPr>
                <a:latin typeface="Courier"/>
              </a:rPr>
              <a:t>mult_tester</a:t>
            </a:r>
            <a:r>
              <a:rPr/>
              <a:t>. Hasta que no agreguen </a:t>
            </a:r>
            <a:r>
              <a:rPr>
                <a:latin typeface="Courier"/>
              </a:rPr>
              <a:t>virtual</a:t>
            </a:r>
            <a:r>
              <a:rPr/>
              <a:t>, la herencia no se nota — y eso se entiende mucho mejor cuando lo sufrís que cuando lo leés. Es a propósito el mismo problema del ejercicio del día 3: ahí lo van a resolver con la factory, y recién entonces se ve para qué sirve.</a:t>
            </a:r>
          </a:p>
        </p:txBody>
      </p:sp>
      <p:sp>
        <p:nvSpPr>
          <p:cNvPr id="4" name="Slide Number Placeholder 3"/>
          <p:cNvSpPr>
            <a:spLocks noGrp="1"/>
          </p:cNvSpPr>
          <p:nvPr>
            <p:ph type="sldNum" sz="quarter" idx="10"/>
          </p:nvPr>
        </p:nvSpPr>
        <p:spPr/>
        <p:txBody>
          <a:bodyPr/>
          <a:lstStyle/>
          <a:p>
            <a:fld id="{18BDFEC3-8487-43E8-A154-7C12CBC1FFF2}" type="slidenum">
              <a:rPr lang="en-US"/>
              <a:t>129</a:t>
            </a:fld>
            <a:endParaRPr lang="en-US"/>
          </a:p>
        </p:txBody>
      </p:sp>
    </p:spTree>
  </p:cSld>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día 3 es donde entra UVM, así que la recap tiene una función extra: dejar claro que lo que viene </a:t>
            </a:r>
            <a:r>
              <a:rPr b="1"/>
              <a:t>reemplaza</a:t>
            </a:r>
            <a:r>
              <a:rPr/>
              <a:t> piezas que el alumno ya escribió, no piezas nuevas que hay que aprender de cero. Toda la unidad se puede leer como “esto que hiciste a mano, la librería lo trae”. El tercer bullet es el gancho: el </a:t>
            </a:r>
            <a:r>
              <a:rPr>
                <a:latin typeface="Courier"/>
              </a:rPr>
              <a:t>case</a:t>
            </a:r>
            <a:r>
              <a:rPr/>
              <a:t> del </a:t>
            </a:r>
            <a:r>
              <a:rPr>
                <a:latin typeface="Courier"/>
              </a:rPr>
              <a:t>060</a:t>
            </a:r>
            <a:r>
              <a:rPr/>
              <a:t> es exactamente lo que </a:t>
            </a:r>
            <a:r>
              <a:rPr>
                <a:latin typeface="Courier"/>
              </a:rPr>
              <a:t>`uvm_component_utils</a:t>
            </a:r>
            <a:r>
              <a:rPr/>
              <a:t> hace solo, y decirlo acá hace que el macro deje de ser una fórmula mágica.</a:t>
            </a:r>
          </a:p>
        </p:txBody>
      </p:sp>
      <p:sp>
        <p:nvSpPr>
          <p:cNvPr id="4" name="Slide Number Placeholder 3"/>
          <p:cNvSpPr>
            <a:spLocks noGrp="1"/>
          </p:cNvSpPr>
          <p:nvPr>
            <p:ph type="sldNum" sz="quarter" idx="10"/>
          </p:nvPr>
        </p:nvSpPr>
        <p:spPr/>
        <p:txBody>
          <a:bodyPr/>
          <a:lstStyle/>
          <a:p>
            <a:fld id="{18BDFEC3-8487-43E8-A154-7C12CBC1FFF2}" type="slidenum">
              <a:rPr lang="en-US"/>
              <a:t>130</a:t>
            </a:fld>
            <a:endParaRPr lang="en-US"/>
          </a:p>
        </p:txBody>
      </p:sp>
    </p:spTree>
  </p:cSld>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tercero es el que más rinde a largo plazo y el que más se subestima: es la fila 10 de la autoevaluación del cierre y el que apunta al 47 % del día 1. Un </a:t>
            </a:r>
            <a:r>
              <a:rPr>
                <a:latin typeface="Courier"/>
              </a:rPr>
              <a:t>uvm_error</a:t>
            </a:r>
            <a:r>
              <a:rPr/>
              <a:t> que imprime </a:t>
            </a:r>
            <a:r>
              <a:rPr i="1"/>
              <a:t>“FAIL”</a:t>
            </a:r>
            <a:r>
              <a:rPr/>
              <a:t> deja al que debuggea donde estaba; uno que imprime la transaction, la predicción y el tiempo le ahorra media mañana. Los dos primeros son mecánica de la librería y son los que más se contestan con un </a:t>
            </a:r>
            <a:r>
              <a:rPr i="1"/>
              <a:t>“me suena”</a:t>
            </a:r>
            <a:r>
              <a:rPr/>
              <a:t>. El segundo ejercicio del día existe para que dejen de sonar y pasen a haberse sufrido.</a:t>
            </a:r>
          </a:p>
        </p:txBody>
      </p:sp>
      <p:sp>
        <p:nvSpPr>
          <p:cNvPr id="4" name="Slide Number Placeholder 3"/>
          <p:cNvSpPr>
            <a:spLocks noGrp="1"/>
          </p:cNvSpPr>
          <p:nvPr>
            <p:ph type="sldNum" sz="quarter" idx="10"/>
          </p:nvPr>
        </p:nvSpPr>
        <p:spPr/>
        <p:txBody>
          <a:bodyPr/>
          <a:lstStyle/>
          <a:p>
            <a:fld id="{18BDFEC3-8487-43E8-A154-7C12CBC1FFF2}" type="slidenum">
              <a:rPr lang="en-US"/>
              <a:t>131</a:t>
            </a:fld>
            <a:endParaRPr lang="en-US"/>
          </a:p>
        </p:txBody>
      </p:sp>
    </p:spTree>
  </p:cSld>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cuenta es el argumento comercial de UVM, y conviene decirla con los números en la mano: no es que el testbench modular esté mal, es que no escala. Si se puede, en vivo: compilar una vez y correr las dos líneas de arriba. Que vean que la segunda no compila nada. Lo que se cobra del testbench en objetos: el testbench ya está partido en tester, coverage y scoreboard, y por eso se puede cambiar sólo el tester. Lo que se paga adelante: en los components esas tres clases dejan de ser objetos sueltos que el test hace </a:t>
            </a:r>
            <a:r>
              <a:rPr>
                <a:latin typeface="Courier"/>
              </a:rPr>
              <a:t>new()</a:t>
            </a:r>
            <a:r>
              <a:rPr/>
              <a:t> y pasan a ser components del árbol.</a:t>
            </a:r>
          </a:p>
        </p:txBody>
      </p:sp>
      <p:sp>
        <p:nvSpPr>
          <p:cNvPr id="4" name="Slide Number Placeholder 3"/>
          <p:cNvSpPr>
            <a:spLocks noGrp="1"/>
          </p:cNvSpPr>
          <p:nvPr>
            <p:ph type="sldNum" sz="quarter" idx="10"/>
          </p:nvPr>
        </p:nvSpPr>
        <p:spPr/>
        <p:txBody>
          <a:bodyPr/>
          <a:lstStyle/>
          <a:p>
            <a:fld id="{18BDFEC3-8487-43E8-A154-7C12CBC1FFF2}" type="slidenum">
              <a:rPr lang="en-US"/>
              <a:t>132</a:t>
            </a:fld>
            <a:endParaRPr lang="en-US"/>
          </a:p>
        </p:txBody>
      </p:sp>
    </p:spTree>
  </p:cSld>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virtual interface se pasa por el config_db porque las clases no ven las señales del módulo: </a:t>
            </a:r>
            <a:r>
              <a:rPr>
                <a:latin typeface="Courier"/>
              </a:rPr>
              <a:t>bfm</a:t>
            </a:r>
            <a:r>
              <a:rPr/>
              <a:t> vive en </a:t>
            </a:r>
            <a:r>
              <a:rPr>
                <a:latin typeface="Courier"/>
              </a:rPr>
              <a:t>top</a:t>
            </a:r>
            <a:r>
              <a:rPr/>
              <a:t>, y </a:t>
            </a:r>
            <a:r>
              <a:rPr>
                <a:latin typeface="Courier"/>
              </a:rPr>
              <a:t>random_test</a:t>
            </a:r>
            <a:r>
              <a:rPr/>
              <a:t> es un objeto que se crea en tiempo de simulación. No hay forma de pasárselo por el constructor — el de </a:t>
            </a:r>
            <a:r>
              <a:rPr>
                <a:latin typeface="Courier"/>
              </a:rPr>
              <a:t>uvm_component</a:t>
            </a:r>
            <a:r>
              <a:rPr/>
              <a:t> sólo acepta </a:t>
            </a:r>
            <a:r>
              <a:rPr>
                <a:latin typeface="Courier"/>
              </a:rPr>
              <a:t>name</a:t>
            </a:r>
            <a:r>
              <a:rPr/>
              <a:t> y </a:t>
            </a:r>
            <a:r>
              <a:rPr>
                <a:latin typeface="Courier"/>
              </a:rPr>
              <a:t>parent</a:t>
            </a:r>
            <a:r>
              <a:rPr/>
              <a:t>. Vale la pena señalar el orden: primero el </a:t>
            </a:r>
            <a:r>
              <a:rPr>
                <a:latin typeface="Courier"/>
              </a:rPr>
              <a:t>set</a:t>
            </a:r>
            <a:r>
              <a:rPr/>
              <a:t>, después </a:t>
            </a:r>
            <a:r>
              <a:rPr>
                <a:latin typeface="Courier"/>
              </a:rPr>
              <a:t>run_test()</a:t>
            </a:r>
            <a:r>
              <a:rPr/>
              <a:t>. Al revés el test se construye antes de que el dato esté en la base y el </a:t>
            </a:r>
            <a:r>
              <a:rPr>
                <a:latin typeface="Courier"/>
              </a:rPr>
              <a:t>get</a:t>
            </a:r>
            <a:r>
              <a:rPr/>
              <a:t> falla con el fatal. Es un error que se ve poco porque casi nadie escribe el top al revés, pero explica por qué el </a:t>
            </a:r>
            <a:r>
              <a:rPr>
                <a:latin typeface="Courier"/>
              </a:rPr>
              <a:t>set</a:t>
            </a:r>
            <a:r>
              <a:rPr/>
              <a:t> no puede ir en un </a:t>
            </a:r>
            <a:r>
              <a:rPr>
                <a:latin typeface="Courier"/>
              </a:rPr>
              <a:t>initial</a:t>
            </a:r>
            <a:r>
              <a:rPr/>
              <a:t> aparte. La slide que sigue es la que hay que explicar bien: es el error número uno del que arranca con UVM.</a:t>
            </a:r>
          </a:p>
        </p:txBody>
      </p:sp>
      <p:sp>
        <p:nvSpPr>
          <p:cNvPr id="4" name="Slide Number Placeholder 3"/>
          <p:cNvSpPr>
            <a:spLocks noGrp="1"/>
          </p:cNvSpPr>
          <p:nvPr>
            <p:ph type="sldNum" sz="quarter" idx="10"/>
          </p:nvPr>
        </p:nvSpPr>
        <p:spPr/>
        <p:txBody>
          <a:bodyPr/>
          <a:lstStyle/>
          <a:p>
            <a:fld id="{18BDFEC3-8487-43E8-A154-7C12CBC1FFF2}" type="slidenum">
              <a:rPr lang="en-US"/>
              <a:t>133</a:t>
            </a:fld>
            <a:endParaRPr lang="en-US"/>
          </a:p>
        </p:txBody>
      </p:sp>
    </p:spTree>
  </p:cSld>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Los dos primeros argumentos son </a:t>
            </a:r>
            <a:r>
              <a:rPr i="1"/>
              <a:t>dónde</a:t>
            </a:r>
            <a:r>
              <a:rPr/>
              <a:t>, el tercero es </a:t>
            </a:r>
            <a:r>
              <a:rPr i="1"/>
              <a:t>qué</a:t>
            </a:r>
            <a:r>
              <a:rPr/>
              <a:t>. En el </a:t>
            </a:r>
            <a:r>
              <a:rPr>
                <a:latin typeface="Courier"/>
              </a:rPr>
              <a:t>set</a:t>
            </a:r>
            <a:r>
              <a:rPr/>
              <a:t> del top va </a:t>
            </a:r>
            <a:r>
              <a:rPr>
                <a:latin typeface="Courier"/>
              </a:rPr>
              <a:t>null, "*"</a:t>
            </a:r>
            <a:r>
              <a:rPr/>
              <a:t> porque </a:t>
            </a:r>
            <a:r>
              <a:rPr>
                <a:latin typeface="Courier"/>
              </a:rPr>
              <a:t>top</a:t>
            </a:r>
            <a:r>
              <a:rPr/>
              <a:t> es un módulo, no está en el árbol de UVM: la traducción es “desde la raíz, visible para todos”. En el </a:t>
            </a:r>
            <a:r>
              <a:rPr>
                <a:latin typeface="Courier"/>
              </a:rPr>
              <a:t>get</a:t>
            </a:r>
            <a:r>
              <a:rPr/>
              <a:t> va </a:t>
            </a:r>
            <a:r>
              <a:rPr>
                <a:latin typeface="Courier"/>
              </a:rPr>
              <a:t>this, ""</a:t>
            </a:r>
            <a:r>
              <a:rPr/>
              <a:t>, o sea “yo”. Vale la pena escribir en el pizarrón la ruta que sale: </a:t>
            </a:r>
            <a:r>
              <a:rPr>
                <a:latin typeface="Courier"/>
              </a:rPr>
              <a:t>uvm_test_top.env_h.driver_h</a:t>
            </a:r>
            <a:r>
              <a:rPr/>
              <a:t>. Y el atajo que hay que desaconsejar de entrada: </a:t>
            </a:r>
            <a:r>
              <a:rPr>
                <a:latin typeface="Courier"/>
              </a:rPr>
              <a:t>get(null, "*", ...)</a:t>
            </a:r>
            <a:r>
              <a:rPr/>
              <a:t> también compila y también anda — busca en todo el árbol y se queda con lo primero que encuentra. Con una sola interface no se nota nunca. El día que el testbench tiene dos, el driver del bus A puede terminar manejando el bus B, y no falla: miente. Es de esos errores que se pagan tres meses después.</a:t>
            </a:r>
          </a:p>
        </p:txBody>
      </p:sp>
      <p:sp>
        <p:nvSpPr>
          <p:cNvPr id="4" name="Slide Number Placeholder 3"/>
          <p:cNvSpPr>
            <a:spLocks noGrp="1"/>
          </p:cNvSpPr>
          <p:nvPr>
            <p:ph type="sldNum" sz="quarter" idx="10"/>
          </p:nvPr>
        </p:nvSpPr>
        <p:spPr/>
        <p:txBody>
          <a:bodyPr/>
          <a:lstStyle/>
          <a:p>
            <a:fld id="{18BDFEC3-8487-43E8-A154-7C12CBC1FFF2}" type="slidenum">
              <a:rPr lang="en-US"/>
              <a:t>134</a:t>
            </a:fld>
            <a:endParaRPr lang="en-US"/>
          </a:p>
        </p:txBody>
      </p:sp>
    </p:spTree>
  </p:cSld>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primera vez que aparece la factory en serio, y todavía no se ve para qué sirve: acá sólo hace de directorio de nombres. La segunda mitad —crear por tipo y poder sustituirlo desde afuera— llega en el env con los overrides. El punto y coma después de la macro sobra y UVM lo tolera. Está en el código del libro y lo dejamos igual para que el que compare no se maree, pero si alguien pregunta: no hace falta.</a:t>
            </a:r>
          </a:p>
        </p:txBody>
      </p:sp>
      <p:sp>
        <p:nvSpPr>
          <p:cNvPr id="4" name="Slide Number Placeholder 3"/>
          <p:cNvSpPr>
            <a:spLocks noGrp="1"/>
          </p:cNvSpPr>
          <p:nvPr>
            <p:ph type="sldNum" sz="quarter" idx="10"/>
          </p:nvPr>
        </p:nvSpPr>
        <p:spPr/>
        <p:txBody>
          <a:bodyPr/>
          <a:lstStyle/>
          <a:p>
            <a:fld id="{18BDFEC3-8487-43E8-A154-7C12CBC1FFF2}" type="slidenum">
              <a:rPr lang="en-US"/>
              <a:t>135</a:t>
            </a:fld>
            <a:endParaRPr lang="en-US"/>
          </a:p>
        </p:txBody>
      </p:sp>
    </p:spTree>
  </p:cSld>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firma fija es lo primero que rompe todo el mundo: un constructor con un argumento de más y la factory no lo puede crear, porque llama siempre con </a:t>
            </a:r>
            <a:r>
              <a:rPr>
                <a:latin typeface="Courier"/>
              </a:rPr>
              <a:t>(name, parent)</a:t>
            </a:r>
            <a:r>
              <a:rPr/>
              <a:t>. </a:t>
            </a:r>
            <a:r>
              <a:rPr>
                <a:latin typeface="Courier"/>
              </a:rPr>
              <a:t>build_phase</a:t>
            </a:r>
            <a:r>
              <a:rPr/>
              <a:t> es una fase, no una función que llames vos: UVM la recorre top-down sobre el árbol ya armado. En este test todavía no se nota, porque el árbol es un solo nodo; en los components, cuando el env construye sus hijos, el orden top-down es lo que hace que el padre exista antes que el hijo. El fatal no es paranoia: sin él, un typo en el nombre del dato —“bfm” contra “BFM”— da una simulación que corre, no manda un solo estímulo y termina con 0 errores.</a:t>
            </a:r>
          </a:p>
        </p:txBody>
      </p:sp>
      <p:sp>
        <p:nvSpPr>
          <p:cNvPr id="4" name="Slide Number Placeholder 3"/>
          <p:cNvSpPr>
            <a:spLocks noGrp="1"/>
          </p:cNvSpPr>
          <p:nvPr>
            <p:ph type="sldNum" sz="quarter" idx="10"/>
          </p:nvPr>
        </p:nvSpPr>
        <p:spPr/>
        <p:txBody>
          <a:bodyPr/>
          <a:lstStyle/>
          <a:p>
            <a:fld id="{18BDFEC3-8487-43E8-A154-7C12CBC1FFF2}" type="slidenum">
              <a:rPr lang="en-US"/>
              <a:t>136</a:t>
            </a:fld>
            <a:endParaRPr lang="en-US"/>
          </a:p>
        </p:txBody>
      </p:sp>
    </p:spTree>
  </p:cSld>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Conviene mostrarlo al lado del </a:t>
            </a:r>
            <a:r>
              <a:rPr>
                <a:latin typeface="Courier"/>
              </a:rPr>
              <a:t>tb.execute()</a:t>
            </a:r>
            <a:r>
              <a:rPr/>
              <a:t> del testbench en objetos: el estímulo no cambió ni una línea. Lo único que hicimos fue moverlo adentro de una clase que UVM sabe crear y llamar. Ese es todo el trabajo de esta unidad. </a:t>
            </a:r>
            <a:r>
              <a:rPr>
                <a:latin typeface="Courier"/>
              </a:rPr>
              <a:t>join_none</a:t>
            </a:r>
            <a:r>
              <a:rPr/>
              <a:t> y no </a:t>
            </a:r>
            <a:r>
              <a:rPr>
                <a:latin typeface="Courier"/>
              </a:rPr>
              <a:t>join</a:t>
            </a:r>
            <a:r>
              <a:rPr/>
              <a:t>: coverage y scoreboard son bucles infinitos que miran las señales. Si esperáramos a que terminen, no termina nunca. Y el que se pierde: la simulación no dura lo que dura el </a:t>
            </a:r>
            <a:r>
              <a:rPr>
                <a:latin typeface="Courier"/>
              </a:rPr>
              <a:t>run_phase</a:t>
            </a:r>
            <a:r>
              <a:rPr/>
              <a:t>, dura lo que duran las objections. Eso es lo que viene ahora.</a:t>
            </a:r>
          </a:p>
        </p:txBody>
      </p:sp>
      <p:sp>
        <p:nvSpPr>
          <p:cNvPr id="4" name="Slide Number Placeholder 3"/>
          <p:cNvSpPr>
            <a:spLocks noGrp="1"/>
          </p:cNvSpPr>
          <p:nvPr>
            <p:ph type="sldNum" sz="quarter" idx="10"/>
          </p:nvPr>
        </p:nvSpPr>
        <p:spPr/>
        <p:txBody>
          <a:bodyPr/>
          <a:lstStyle/>
          <a:p>
            <a:fld id="{18BDFEC3-8487-43E8-A154-7C12CBC1FFF2}" type="slidenum">
              <a:rPr lang="en-US"/>
              <a:t>137</a:t>
            </a:fld>
            <a:endParaRPr lang="en-US"/>
          </a:p>
        </p:txBody>
      </p:sp>
    </p:spTree>
  </p:cSld>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mecanismo que decide cuánto dura la simulación, y es el que produce los dos cuelgues clásicos de la primera semana. Vale escribir las dos fallas en el pizarrón, porque el alumno las va a ver antes que a cualquier bug del DUT. La regla práctica: la objection la levanta </a:t>
            </a:r>
            <a:r>
              <a:rPr b="1"/>
              <a:t>el que tiene trabajo</a:t>
            </a:r>
            <a:r>
              <a:rPr/>
              <a:t>, y la baja </a:t>
            </a:r>
            <a:r>
              <a:rPr b="1"/>
              <a:t>el mismo</a:t>
            </a:r>
            <a:r>
              <a:rPr/>
              <a:t>. En este curso siempre es el test. Nunca la levantes en un componente y la bajes en otro — eso es cómo se cuelga un testbench de verdad. Y falta un tercer participante, que es la slide que sigue: la objection sabe cuándo el test terminó de </a:t>
            </a:r>
            <a:r>
              <a:rPr b="1"/>
              <a:t>mandar</a:t>
            </a:r>
            <a:r>
              <a:rPr/>
              <a:t>, no cuándo el scoreboard terminó de </a:t>
            </a:r>
            <a:r>
              <a:rPr b="1"/>
              <a:t>comparar</a:t>
            </a:r>
            <a:r>
              <a:rPr/>
              <a:t>. Ésa es la diferencia que paga el </a:t>
            </a:r>
            <a:r>
              <a:rPr>
                <a:latin typeface="Courier"/>
              </a:rPr>
              <a:t>drain_time</a:t>
            </a:r>
            <a:r>
              <a:rPr/>
              <a:t>. Y el enganche del día 6: </a:t>
            </a:r>
            <a:r>
              <a:rPr>
                <a:latin typeface="Courier"/>
              </a:rPr>
              <a:t>set_automatic_phase_objection(1)</a:t>
            </a:r>
            <a:r>
              <a:rPr/>
              <a:t> es esto mismo, hecho por el sequencer en vez de por el test.</a:t>
            </a:r>
          </a:p>
        </p:txBody>
      </p:sp>
      <p:sp>
        <p:nvSpPr>
          <p:cNvPr id="4" name="Slide Number Placeholder 3"/>
          <p:cNvSpPr>
            <a:spLocks noGrp="1"/>
          </p:cNvSpPr>
          <p:nvPr>
            <p:ph type="sldNum" sz="quarter" idx="10"/>
          </p:nvPr>
        </p:nvSpPr>
        <p:spPr/>
        <p:txBody>
          <a:bodyPr/>
          <a:lstStyle/>
          <a:p>
            <a:fld id="{18BDFEC3-8487-43E8-A154-7C12CBC1FFF2}" type="slidenum">
              <a:rPr lang="en-US"/>
              <a:t>138</a:t>
            </a:fld>
            <a:endParaRPr lang="en-US"/>
          </a:p>
        </p:txBody>
      </p:sp>
    </p:spTree>
  </p:cSld>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contracara de la slide anterior y conviene decirlo con esas palabras: la objection mide </a:t>
            </a:r>
            <a:r>
              <a:rPr b="1"/>
              <a:t>el estímulo</a:t>
            </a:r>
            <a:r>
              <a:rPr/>
              <a:t>, no el análisis. El test sabe cuándo terminó de mandar; el scoreboard es el que sabe cuándo terminó de comparar, y nadie le preguntó. El </a:t>
            </a:r>
            <a:r>
              <a:rPr>
                <a:latin typeface="Courier"/>
              </a:rPr>
              <a:t>drain_time</a:t>
            </a:r>
            <a:r>
              <a:rPr/>
              <a:t> es la respuesta barata y alcanza para el 90 % de los casos: un colchón fijo después del último </a:t>
            </a:r>
            <a:r>
              <a:rPr>
                <a:latin typeface="Courier"/>
              </a:rPr>
              <a:t>drop_objection</a:t>
            </a:r>
            <a:r>
              <a:rPr/>
              <a:t>, en el orden de lo que tarda el DUT en contestar. En este curso serían un par de ciclos; en un bus con latencia, lo que diga la spec. </a:t>
            </a:r>
            <a:r>
              <a:rPr>
                <a:latin typeface="Courier"/>
              </a:rPr>
              <a:t>phase_ready_to_end()</a:t>
            </a:r>
            <a:r>
              <a:rPr/>
              <a:t> es la respuesta cara y la que se usa en un testbench serio, porque no es un número: el scoreboard mira su propia FIFO, y si le quedan items levanta una objection más. La forma es siempre la misma —chequear </a:t>
            </a:r>
            <a:r>
              <a:rPr>
                <a:latin typeface="Courier"/>
              </a:rPr>
              <a:t>phase.get_name() == "run"</a:t>
            </a:r>
            <a:r>
              <a:rPr/>
              <a:t>, y levantar sólo si de verdad falta algo—, y hay que decir la trampa: si el que la implementa nunca la baja, colgó la fase. La tercera pieza, para el que quiera engancharse justo en ese instante, es </a:t>
            </a:r>
            <a:r>
              <a:rPr>
                <a:latin typeface="Courier"/>
              </a:rPr>
              <a:t>all_dropped</a:t>
            </a:r>
            <a:r>
              <a:rPr/>
              <a:t>: un callback del objeto objection que se dispara cuando la cuenta llega a cero. Y el enganche hacia adelante: el scoreboard con FIFO de los analysis ports es exactamente el caso de esta slide, y el capstone lo pisa de nuevo.</a:t>
            </a:r>
          </a:p>
        </p:txBody>
      </p:sp>
      <p:sp>
        <p:nvSpPr>
          <p:cNvPr id="4" name="Slide Number Placeholder 3"/>
          <p:cNvSpPr>
            <a:spLocks noGrp="1"/>
          </p:cNvSpPr>
          <p:nvPr>
            <p:ph type="sldNum" sz="quarter" idx="10"/>
          </p:nvPr>
        </p:nvSpPr>
        <p:spPr/>
        <p:txBody>
          <a:bodyPr/>
          <a:lstStyle/>
          <a:p>
            <a:fld id="{18BDFEC3-8487-43E8-A154-7C12CBC1FFF2}" type="slidenum">
              <a:rPr lang="en-US"/>
              <a:t>139</a:t>
            </a:fld>
            <a:endParaRPr lang="en-US"/>
          </a:p>
        </p:txBody>
      </p:sp>
    </p:spTree>
  </p:cSld>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figura es para pausarla y preguntar dónde termina la simulación. La respuesta que casi todo el mundo da la primera vez —</a:t>
            </a:r>
            <a:r>
              <a:rPr i="1"/>
              <a:t>“cuando el test terminó de mandar”</a:t>
            </a:r>
            <a:r>
              <a:rPr/>
              <a:t>— es justo la que produce el bug: ahí es donde cae la última objection, y ahí es donde la fase corta si nadie pidió un colchón. Vale marcar con el dedo las tres cajas vacías: son transacciones que el DUT todavía no contestó. No están perdidas por un error de nadie, están en vuelo, que es el estado normal de cualquier pipeline. Lo que decide si se comparan o no es cuánto tiempo más vive la fase. El detalle que conviene decir en voz alta: el </a:t>
            </a:r>
            <a:r>
              <a:rPr>
                <a:latin typeface="Courier"/>
              </a:rPr>
              <a:t>drain_time</a:t>
            </a:r>
            <a:r>
              <a:rPr/>
              <a:t> se mide desde el último </a:t>
            </a:r>
            <a:r>
              <a:rPr>
                <a:latin typeface="Courier"/>
              </a:rPr>
              <a:t>drop</a:t>
            </a:r>
            <a:r>
              <a:rPr/>
              <a:t>, no desde el principio. Si el test manda mil operaciones y el DUT tarda dos ciclos en contestar, el colchón son dos ciclos y no dos mil. Y la versión con criterio —</a:t>
            </a:r>
            <a:r>
              <a:rPr>
                <a:latin typeface="Courier"/>
              </a:rPr>
              <a:t>phase_ready_to_end()</a:t>
            </a:r>
            <a:r>
              <a:rPr/>
              <a:t>— es esta misma figura con una diferencia: el largo del colchón lo decide el scoreboard mirando su FIFO, en vez de decidirlo de antemano el que escribió el test.</a:t>
            </a:r>
          </a:p>
        </p:txBody>
      </p:sp>
      <p:sp>
        <p:nvSpPr>
          <p:cNvPr id="4" name="Slide Number Placeholder 3"/>
          <p:cNvSpPr>
            <a:spLocks noGrp="1"/>
          </p:cNvSpPr>
          <p:nvPr>
            <p:ph type="sldNum" sz="quarter" idx="10"/>
          </p:nvPr>
        </p:nvSpPr>
        <p:spPr/>
        <p:txBody>
          <a:bodyPr/>
          <a:lstStyle/>
          <a:p>
            <a:fld id="{18BDFEC3-8487-43E8-A154-7C12CBC1FFF2}" type="slidenum">
              <a:rPr lang="en-US"/>
              <a:t>141</a:t>
            </a:fld>
            <a:endParaRPr lang="en-US"/>
          </a:p>
        </p:txBody>
      </p:sp>
    </p:spTree>
  </p:cSld>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 hay que disculpar la duplicación, hay que señalarla. El alumno tiene que terminar esta slide con la sensación de “esto no puede ser así”, porque esa sensación es exactamente el motivo de los components y del env. Si alguien se adelanta y propone una clase base con el </a:t>
            </a:r>
            <a:r>
              <a:rPr>
                <a:latin typeface="Courier"/>
              </a:rPr>
              <a:t>run_phase</a:t>
            </a:r>
            <a:r>
              <a:rPr/>
              <a:t> común y un método virtual para elegir el tester: está bien, y es más o menos lo que hace </a:t>
            </a:r>
            <a:r>
              <a:rPr>
                <a:latin typeface="Courier"/>
              </a:rPr>
              <a:t>base_test</a:t>
            </a:r>
            <a:r>
              <a:rPr/>
              <a:t> en las sequences. Decírselo y seguir.</a:t>
            </a:r>
          </a:p>
        </p:txBody>
      </p:sp>
      <p:sp>
        <p:nvSpPr>
          <p:cNvPr id="4" name="Slide Number Placeholder 3"/>
          <p:cNvSpPr>
            <a:spLocks noGrp="1"/>
          </p:cNvSpPr>
          <p:nvPr>
            <p:ph type="sldNum" sz="quarter" idx="10"/>
          </p:nvPr>
        </p:nvSpPr>
        <p:spPr/>
        <p:txBody>
          <a:bodyPr/>
          <a:lstStyle/>
          <a:p>
            <a:fld id="{18BDFEC3-8487-43E8-A154-7C12CBC1FFF2}" type="slidenum">
              <a:rPr lang="en-US"/>
              <a:t>142</a:t>
            </a:fld>
            <a:endParaRPr lang="en-US"/>
          </a:p>
        </p:txBody>
      </p:sp>
    </p:spTree>
  </p:cSld>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correrlo en vivo y cronometrar: la compilación tarda minutos, los dos </a:t>
            </a:r>
            <a:r>
              <a:rPr>
                <a:latin typeface="Courier"/>
              </a:rPr>
              <a:t>run_sim</a:t>
            </a:r>
            <a:r>
              <a:rPr/>
              <a:t> tardan segundos. Ése es el número que justifica toda la ceremonia de la unidad. El </a:t>
            </a:r>
            <a:r>
              <a:rPr>
                <a:latin typeface="Courier"/>
              </a:rPr>
              <a:t>$finish at 46ns</a:t>
            </a:r>
            <a:r>
              <a:rPr/>
              <a:t> del final es del primer test; el </a:t>
            </a:r>
            <a:r>
              <a:rPr>
                <a:latin typeface="Courier"/>
              </a:rPr>
              <a:t>add_test</a:t>
            </a:r>
            <a:r>
              <a:rPr/>
              <a:t> termina en 41 ns. Los dos mandan la misma cantidad de operaciones, pero la multiplicación toma más ciclos que la suma, así que el tiempo depende de qué salió al azar. Y una advertencia útil: </a:t>
            </a:r>
            <a:r>
              <a:rPr>
                <a:latin typeface="Courier"/>
              </a:rPr>
              <a:t>UVM_ERROR : 0</a:t>
            </a:r>
            <a:r>
              <a:rPr/>
              <a:t> quiere decir “nadie llamó a </a:t>
            </a:r>
            <a:r>
              <a:rPr>
                <a:latin typeface="Courier"/>
              </a:rPr>
              <a:t>uvm_error</a:t>
            </a:r>
            <a:r>
              <a:rPr/>
              <a:t>”, no “el DUT está bien”. Acá el scoreboard sí reporta con </a:t>
            </a:r>
            <a:r>
              <a:rPr>
                <a:latin typeface="Courier"/>
              </a:rPr>
              <a:t>`uvm_error</a:t>
            </a:r>
            <a:r>
              <a:rPr/>
              <a:t>, así que la cuenta vale — pero un scoreboard que nunca recibe nada da exactamente el mismo cero. Reporting muestra cómo distinguirlos.</a:t>
            </a:r>
          </a:p>
        </p:txBody>
      </p:sp>
      <p:sp>
        <p:nvSpPr>
          <p:cNvPr id="4" name="Slide Number Placeholder 3"/>
          <p:cNvSpPr>
            <a:spLocks noGrp="1"/>
          </p:cNvSpPr>
          <p:nvPr>
            <p:ph type="sldNum" sz="quarter" idx="10"/>
          </p:nvPr>
        </p:nvSpPr>
        <p:spPr/>
        <p:txBody>
          <a:bodyPr/>
          <a:lstStyle/>
          <a:p>
            <a:fld id="{18BDFEC3-8487-43E8-A154-7C12CBC1FFF2}" type="slidenum">
              <a:rPr lang="en-US"/>
              <a:t>143</a:t>
            </a:fld>
            <a:endParaRPr lang="en-US"/>
          </a:p>
        </p:txBody>
      </p:sp>
    </p:spTree>
  </p:cSld>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Cierre de la primera unidad de UVM de verdad. Vale reconocer la incomodidad en voz alta: hoy pusieron mucha ceremonia para hacer lo mismo que ya hacían. Lo que compraron es el primer bullet, y no se cobra hasta que hay dos tests — que es el env. El error que se van a comer y conviene anticipar: el </a:t>
            </a:r>
            <a:r>
              <a:rPr>
                <a:latin typeface="Courier"/>
              </a:rPr>
              <a:t>get()</a:t>
            </a:r>
            <a:r>
              <a:rPr/>
              <a:t> que se olvida de chequear el valor de retorno. No falla, </a:t>
            </a:r>
            <a:r>
              <a:rPr b="1"/>
              <a:t>miente</a:t>
            </a:r>
            <a:r>
              <a:rPr/>
              <a:t>: deja la virtual interface en </a:t>
            </a:r>
            <a:r>
              <a:rPr>
                <a:latin typeface="Courier"/>
              </a:rPr>
              <a:t>null</a:t>
            </a:r>
            <a:r>
              <a:rPr/>
              <a:t> y el testbench se cae tres capas más abajo. Por eso todos los </a:t>
            </a:r>
            <a:r>
              <a:rPr>
                <a:latin typeface="Courier"/>
              </a:rPr>
              <a:t>get</a:t>
            </a:r>
            <a:r>
              <a:rPr/>
              <a:t> del curso van adentro de un </a:t>
            </a:r>
            <a:r>
              <a:rPr>
                <a:latin typeface="Courier"/>
              </a:rPr>
              <a:t>if</a:t>
            </a:r>
            <a:r>
              <a:rPr/>
              <a:t> con su </a:t>
            </a:r>
            <a:r>
              <a:rPr>
                <a:latin typeface="Courier"/>
              </a:rPr>
              <a:t>uvm_fatal</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144</a:t>
            </a:fld>
            <a:endParaRPr lang="en-US"/>
          </a:p>
        </p:txBody>
      </p:sp>
    </p:spTree>
  </p:cSld>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frase de la slide es la que ordena la unidad: </a:t>
            </a:r>
            <a:r>
              <a:rPr i="1"/>
              <a:t>un component es lo que está en el árbol</a:t>
            </a:r>
            <a:r>
              <a:rPr/>
              <a:t>. Todo lo demás —el nombre, el padre, las fases, el </a:t>
            </a:r>
            <a:r>
              <a:rPr>
                <a:latin typeface="Courier"/>
              </a:rPr>
              <a:t>print_topology</a:t>
            </a:r>
            <a:r>
              <a:rPr/>
              <a:t> de los agents— sale de ahí. La consecuencia práctica que hay que decir en voz alta: si algo no es un component, UVM no lo ve. No lo construye, no le llama fases y no aparece en la topología. Más adelante vamos a tener objetos que a propósito </a:t>
            </a:r>
            <a:r>
              <a:rPr b="1"/>
              <a:t>no</a:t>
            </a:r>
            <a:r>
              <a:rPr/>
              <a:t> son components —las transactions— y ahí la distinción se cobra. Los tres ejes —estructura, secuencias, datos— valen como mapa del resto del curso: components y </a:t>
            </a:r>
            <a:r>
              <a:rPr>
                <a:latin typeface="Courier"/>
              </a:rPr>
              <a:t>env</a:t>
            </a:r>
            <a:r>
              <a:rPr/>
              <a:t> son estructura, transactions son datos, sequences son secuencias.</a:t>
            </a:r>
          </a:p>
        </p:txBody>
      </p:sp>
      <p:sp>
        <p:nvSpPr>
          <p:cNvPr id="4" name="Slide Number Placeholder 3"/>
          <p:cNvSpPr>
            <a:spLocks noGrp="1"/>
          </p:cNvSpPr>
          <p:nvPr>
            <p:ph type="sldNum" sz="quarter" idx="10"/>
          </p:nvPr>
        </p:nvSpPr>
        <p:spPr/>
        <p:txBody>
          <a:bodyPr/>
          <a:lstStyle/>
          <a:p>
            <a:fld id="{18BDFEC3-8487-43E8-A154-7C12CBC1FFF2}" type="slidenum">
              <a:rPr lang="en-US"/>
              <a:t>145</a:t>
            </a:fld>
            <a:endParaRPr lang="en-US"/>
          </a:p>
        </p:txBody>
      </p:sp>
    </p:spTree>
  </p:cSld>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Tres cosas que hay que decir sí o sí: build_phase es top-down, connect_phase es bottom-up, y todos los run_phase corren en paralelo, cada uno en su thread. Y el error clásico: crear componentes </a:t>
            </a:r>
            <a:r>
              <a:rPr b="1"/>
              <a:t>después</a:t>
            </a:r>
            <a:r>
              <a:rPr/>
              <a:t> de que build terminó. UVM sí te avisa, y bien: </a:t>
            </a:r>
            <a:r>
              <a:rPr>
                <a:latin typeface="Courier"/>
              </a:rPr>
              <a:t>ILLCRT</a:t>
            </a:r>
            <a:r>
              <a:rPr/>
              <a:t> te dice qué componente y bajo qué padre.</a:t>
            </a:r>
          </a:p>
        </p:txBody>
      </p:sp>
      <p:sp>
        <p:nvSpPr>
          <p:cNvPr id="4" name="Slide Number Placeholder 3"/>
          <p:cNvSpPr>
            <a:spLocks noGrp="1"/>
          </p:cNvSpPr>
          <p:nvPr>
            <p:ph type="sldNum" sz="quarter" idx="10"/>
          </p:nvPr>
        </p:nvSpPr>
        <p:spPr/>
        <p:txBody>
          <a:bodyPr/>
          <a:lstStyle/>
          <a:p>
            <a:fld id="{18BDFEC3-8487-43E8-A154-7C12CBC1FFF2}" type="slidenum">
              <a:rPr lang="en-US"/>
              <a:t>146</a:t>
            </a:fld>
            <a:endParaRPr lang="en-US"/>
          </a:p>
        </p:txBody>
      </p:sp>
    </p:spTree>
  </p:cSld>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dibujo contesta dos preguntas que en la tabla se leen como una convención arbitraria. La primera: por qué </a:t>
            </a:r>
            <a:r>
              <a:rPr>
                <a:latin typeface="Courier"/>
              </a:rPr>
              <a:t>build_phase</a:t>
            </a:r>
            <a:r>
              <a:rPr/>
              <a:t> es top-down. Porque un padre tiene que existir para crear a sus hijos, y no hay otra forma de armar un árbol; las del medio necesitan lo contrario, que los hijos ya estén. La segunda es la que se pregunta en voz baja: si el padre crea al hijo adentro de su propio </a:t>
            </a:r>
            <a:r>
              <a:rPr>
                <a:latin typeface="Courier"/>
              </a:rPr>
              <a:t>build_phase</a:t>
            </a:r>
            <a:r>
              <a:rPr/>
              <a:t>, ¿cuándo corre el </a:t>
            </a:r>
            <a:r>
              <a:rPr>
                <a:latin typeface="Courier"/>
              </a:rPr>
              <a:t>build_phase</a:t>
            </a:r>
            <a:r>
              <a:rPr/>
              <a:t> del hijo? Después, y ésa es la parte que hay que decir despacio: </a:t>
            </a:r>
            <a:r>
              <a:rPr>
                <a:latin typeface="Courier"/>
              </a:rPr>
              <a:t>create()</a:t>
            </a:r>
            <a:r>
              <a:rPr/>
              <a:t> llama al </a:t>
            </a:r>
            <a:r>
              <a:rPr b="1"/>
              <a:t>constructor</a:t>
            </a:r>
            <a:r>
              <a:rPr/>
              <a:t>, no a la fase. UVM recorre el árbol llamando la fase a los componentes que fueron apareciendo, así que el hijo se construye en dos tiempos. La consecuencia práctica es la del último bullet y es la que se cobra: un </a:t>
            </a:r>
            <a:r>
              <a:rPr>
                <a:latin typeface="Courier"/>
              </a:rPr>
              <a:t>uvm_config_db::set()</a:t>
            </a:r>
            <a:r>
              <a:rPr/>
              <a:t> escrito </a:t>
            </a:r>
            <a:r>
              <a:rPr b="1"/>
              <a:t>después</a:t>
            </a:r>
            <a:r>
              <a:rPr/>
              <a:t> del </a:t>
            </a:r>
            <a:r>
              <a:rPr>
                <a:latin typeface="Courier"/>
              </a:rPr>
              <a:t>create()</a:t>
            </a:r>
            <a:r>
              <a:rPr/>
              <a:t> del hijo llega tarde, el hijo ya leyó, y el campo queda en su default sin que nadie avise. Es el mismo modo de falla asimétrico de la slide que sigue. Si alguien pregunta por el código: </a:t>
            </a:r>
            <a:r>
              <a:rPr>
                <a:latin typeface="Courier"/>
              </a:rPr>
              <a:t>uvm_topdown_phase::traverse</a:t>
            </a:r>
            <a:r>
              <a:rPr/>
              <a:t> ejecuta la fase en el componente y recién después recorre sus hijos —</a:t>
            </a:r>
            <a:r>
              <a:rPr>
                <a:latin typeface="Courier"/>
              </a:rPr>
              <a:t>get_first_child()</a:t>
            </a:r>
            <a:r>
              <a:rPr/>
              <a:t>—, que para entonces ya existen.</a:t>
            </a:r>
          </a:p>
        </p:txBody>
      </p:sp>
      <p:sp>
        <p:nvSpPr>
          <p:cNvPr id="4" name="Slide Number Placeholder 3"/>
          <p:cNvSpPr>
            <a:spLocks noGrp="1"/>
          </p:cNvSpPr>
          <p:nvPr>
            <p:ph type="sldNum" sz="quarter" idx="10"/>
          </p:nvPr>
        </p:nvSpPr>
        <p:spPr/>
        <p:txBody>
          <a:bodyPr/>
          <a:lstStyle/>
          <a:p>
            <a:fld id="{18BDFEC3-8487-43E8-A154-7C12CBC1FFF2}" type="slidenum">
              <a:rPr lang="en-US"/>
              <a:t>148</a:t>
            </a:fld>
            <a:endParaRPr lang="en-US"/>
          </a:p>
        </p:txBody>
      </p:sp>
    </p:spTree>
  </p:cSld>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slide existe porque el alumno va a ver </a:t>
            </a:r>
            <a:r>
              <a:rPr>
                <a:latin typeface="Courier"/>
              </a:rPr>
              <a:t>super.build_phase(phase)</a:t>
            </a:r>
            <a:r>
              <a:rPr/>
              <a:t> en todo el material de internet y en la mayoría de los </a:t>
            </a:r>
            <a:r>
              <a:rPr>
                <a:latin typeface="Courier"/>
              </a:rPr>
              <a:t>build_phase</a:t>
            </a:r>
            <a:r>
              <a:rPr/>
              <a:t> del curso no está. La respuesta honesta no es “se olvidaron”: es que sin las macros de campo la llamada al de </a:t>
            </a:r>
            <a:r>
              <a:rPr>
                <a:latin typeface="Courier"/>
              </a:rPr>
              <a:t>uvm_component</a:t>
            </a:r>
            <a:r>
              <a:rPr/>
              <a:t> no hace nada. Los números, para que nadie tenga que creernos: </a:t>
            </a:r>
            <a:r>
              <a:rPr>
                <a:latin typeface="Courier"/>
              </a:rPr>
              <a:t>grep -rn 'super\.build_phase' code/ --include='*.sv' --include='*.svh' --exclude-dir=.uvm</a:t>
            </a:r>
            <a:r>
              <a:rPr/>
              <a:t> da 15 llamadas reales —más 6 comentarios que hablan de ellas— sobre 306 </a:t>
            </a:r>
            <a:r>
              <a:rPr>
                <a:latin typeface="Courier"/>
              </a:rPr>
              <a:t>build_phase</a:t>
            </a:r>
            <a:r>
              <a:rPr/>
              <a:t>. Las 15 llaman al </a:t>
            </a:r>
            <a:r>
              <a:rPr>
                <a:latin typeface="Courier"/>
              </a:rPr>
              <a:t>super</a:t>
            </a:r>
            <a:r>
              <a:rPr/>
              <a:t> de un </a:t>
            </a:r>
            <a:r>
              <a:rPr>
                <a:latin typeface="Courier"/>
              </a:rPr>
              <a:t>base_test</a:t>
            </a:r>
            <a:r>
              <a:rPr/>
              <a:t> o un </a:t>
            </a:r>
            <a:r>
              <a:rPr>
                <a:latin typeface="Courier"/>
              </a:rPr>
              <a:t>random_test</a:t>
            </a:r>
            <a:r>
              <a:rPr/>
              <a:t> </a:t>
            </a:r>
            <a:r>
              <a:rPr b="1"/>
              <a:t>nuestro</a:t>
            </a:r>
            <a:r>
              <a:rPr/>
              <a:t>, que construye el env. Ninguna llama al de </a:t>
            </a:r>
            <a:r>
              <a:rPr>
                <a:latin typeface="Courier"/>
              </a:rPr>
              <a:t>uvm_component</a:t>
            </a:r>
            <a:r>
              <a:rPr/>
              <a:t>, que es de lo que habla la slide. La otra diferencia de fondo: hay dos formas de configurar un componente. La automática (</a:t>
            </a:r>
            <a:r>
              <a:rPr>
                <a:latin typeface="Courier"/>
              </a:rPr>
              <a:t>`uvm_field_*</a:t>
            </a:r>
            <a:r>
              <a:rPr/>
              <a:t> + config_db, magia por macros) y la manual (</a:t>
            </a:r>
            <a:r>
              <a:rPr>
                <a:latin typeface="Courier"/>
              </a:rPr>
              <a:t>uvm_config_db::get()</a:t>
            </a:r>
            <a:r>
              <a:rPr/>
              <a:t> en el build_phase, que es la que usa el curso). La manual es más código y muchísimo más fácil de debuggear — las macros de campo generan cientos de líneas que no vas a leer nunca. Por qué la recomendación de afuera es la contraria a lo que hace el curso: el modo de falla es asimétrico. Ponerlo de más es cero efecto. No ponerlo cuando hacía falta es silencio: el campo queda en su default y la simulación corre. Este curso puede nombrar por qué en su caso es un no-op —no hay una sola macro </a:t>
            </a:r>
            <a:r>
              <a:rPr>
                <a:latin typeface="Courier"/>
              </a:rPr>
              <a:t>`uvm_field_*</a:t>
            </a:r>
            <a:r>
              <a:rPr/>
              <a:t> en </a:t>
            </a:r>
            <a:r>
              <a:rPr>
                <a:latin typeface="Courier"/>
              </a:rPr>
              <a:t>code/</a:t>
            </a:r>
            <a:r>
              <a:rPr/>
              <a:t> fuera de la librería vendorizada —son 0, y el número lo cuenta el build—; el que entra a un testbench ajeno no puede. </a:t>
            </a:r>
            <a:r>
              <a:rPr>
                <a:latin typeface="Courier"/>
              </a:rPr>
              <a:t>uvm_agent</a:t>
            </a:r>
            <a:r>
              <a:rPr/>
              <a:t> es el contraejemplo que tenemos a mano: además de </a:t>
            </a:r>
            <a:r>
              <a:rPr>
                <a:latin typeface="Courier"/>
              </a:rPr>
              <a:t>uvm_component</a:t>
            </a:r>
            <a:r>
              <a:rPr/>
              <a:t>, lo implementan </a:t>
            </a:r>
            <a:r>
              <a:rPr>
                <a:latin typeface="Courier"/>
              </a:rPr>
              <a:t>uvm_agent</a:t>
            </a:r>
            <a:r>
              <a:rPr/>
              <a:t> —que ahí lee </a:t>
            </a:r>
            <a:r>
              <a:rPr>
                <a:latin typeface="Courier"/>
              </a:rPr>
              <a:t>is_active</a:t>
            </a:r>
            <a:r>
              <a:rPr/>
              <a:t>— y las dos bases del sequencer (</a:t>
            </a:r>
            <a:r>
              <a:rPr>
                <a:latin typeface="Courier"/>
              </a:rPr>
              <a:t>seq/uvm_sequencer_base.svh:122</a:t>
            </a:r>
            <a:r>
              <a:rPr/>
              <a:t>, que lee </a:t>
            </a:r>
            <a:r>
              <a:rPr>
                <a:latin typeface="Courier"/>
              </a:rPr>
              <a:t>wait_for_sequences_count</a:t>
            </a:r>
            <a:r>
              <a:rPr/>
              <a:t> del config_db, y </a:t>
            </a:r>
            <a:r>
              <a:rPr>
                <a:latin typeface="Courier"/>
              </a:rPr>
              <a:t>seq/uvm_sequencer_param_base.svh:236</a:t>
            </a:r>
            <a:r>
              <a:rPr/>
              <a:t>). Vuelve en el día 6. Con las otras fases pasa lo mismo, más barato todavía: en </a:t>
            </a:r>
            <a:r>
              <a:rPr>
                <a:latin typeface="Courier"/>
              </a:rPr>
              <a:t>uvm_component</a:t>
            </a:r>
            <a:r>
              <a:rPr/>
              <a:t> son </a:t>
            </a:r>
            <a:r>
              <a:rPr>
                <a:latin typeface="Courier"/>
              </a:rPr>
              <a:t>return;</a:t>
            </a:r>
            <a:r>
              <a:rPr/>
              <a:t>, pero </a:t>
            </a:r>
            <a:r>
              <a:rPr>
                <a:latin typeface="Courier"/>
              </a:rPr>
              <a:t>uvm_driver::end_of_elaboration_phase</a:t>
            </a:r>
            <a:r>
              <a:rPr/>
              <a:t> chequea que el </a:t>
            </a:r>
            <a:r>
              <a:rPr>
                <a:latin typeface="Courier"/>
              </a:rPr>
              <a:t>seq_item_port</a:t>
            </a:r>
            <a:r>
              <a:rPr/>
              <a:t> esté conectado, y ése lo extendemos nosotros.</a:t>
            </a:r>
          </a:p>
        </p:txBody>
      </p:sp>
      <p:sp>
        <p:nvSpPr>
          <p:cNvPr id="4" name="Slide Number Placeholder 3"/>
          <p:cNvSpPr>
            <a:spLocks noGrp="1"/>
          </p:cNvSpPr>
          <p:nvPr>
            <p:ph type="sldNum" sz="quarter" idx="10"/>
          </p:nvPr>
        </p:nvSpPr>
        <p:spPr/>
        <p:txBody>
          <a:bodyPr/>
          <a:lstStyle/>
          <a:p>
            <a:fld id="{18BDFEC3-8487-43E8-A154-7C12CBC1FFF2}" type="slidenum">
              <a:rPr lang="en-US"/>
              <a:t>149</a:t>
            </a:fld>
            <a:endParaRPr lang="en-US"/>
          </a:p>
        </p:txBody>
      </p:sp>
    </p:spTree>
  </p:cSld>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tabla está para que nadie se vaya creyendo que UVM tiene cinco fases: tiene nueve comunes y doce runtime. El curso usa cinco porque con un solo agent alcanza, y eso hay que decirlo — no es que las otras no importen. Las tres que más se van a cruzar afuera: </a:t>
            </a:r>
            <a:r>
              <a:rPr>
                <a:latin typeface="Courier"/>
              </a:rPr>
              <a:t>start_of_simulation_phase</a:t>
            </a:r>
            <a:r>
              <a:rPr/>
              <a:t> es donde la gente imprime el banner de configuración del test; </a:t>
            </a:r>
            <a:r>
              <a:rPr>
                <a:latin typeface="Courier"/>
              </a:rPr>
              <a:t>check_phase</a:t>
            </a:r>
            <a:r>
              <a:rPr/>
              <a:t> es donde un scoreboard prolijo decide el veredicto, en vez de contar errores sobre la marcha; y </a:t>
            </a:r>
            <a:r>
              <a:rPr>
                <a:latin typeface="Courier"/>
              </a:rPr>
              <a:t>report_phase</a:t>
            </a:r>
            <a:r>
              <a:rPr/>
              <a:t> es la que ya vieron. Que </a:t>
            </a:r>
            <a:r>
              <a:rPr>
                <a:latin typeface="Courier"/>
              </a:rPr>
              <a:t>extract</a:t>
            </a:r>
            <a:r>
              <a:rPr/>
              <a:t> / </a:t>
            </a:r>
            <a:r>
              <a:rPr>
                <a:latin typeface="Courier"/>
              </a:rPr>
              <a:t>check</a:t>
            </a:r>
            <a:r>
              <a:rPr/>
              <a:t> / </a:t>
            </a:r>
            <a:r>
              <a:rPr>
                <a:latin typeface="Courier"/>
              </a:rPr>
              <a:t>report</a:t>
            </a:r>
            <a:r>
              <a:rPr/>
              <a:t> estén separadas tiene una razón concreta: son bottom-up, así que un scoreboard hijo termina de extraer antes de que el env padre decida. Si hacés las tres cosas en </a:t>
            </a:r>
            <a:r>
              <a:rPr>
                <a:latin typeface="Courier"/>
              </a:rPr>
              <a:t>report_phase</a:t>
            </a:r>
            <a:r>
              <a:rPr/>
              <a:t>, perdés esa garantía. La pregunta que ordena la tabla: ¿por qué </a:t>
            </a:r>
            <a:r>
              <a:rPr>
                <a:latin typeface="Courier"/>
              </a:rPr>
              <a:t>build_phase</a:t>
            </a:r>
            <a:r>
              <a:rPr/>
              <a:t> es top-down? Porque un padre tiene que existir para poder crear a sus hijos. Las del medio necesitan lo contrario — que los hijos ya estén. La otra top-down es </a:t>
            </a:r>
            <a:r>
              <a:rPr>
                <a:latin typeface="Courier"/>
              </a:rPr>
              <a:t>final_phase</a:t>
            </a:r>
            <a:r>
              <a:rPr/>
              <a:t>, que cierra el árbol en el mismo orden en que se construyó.</a:t>
            </a:r>
          </a:p>
        </p:txBody>
      </p:sp>
      <p:sp>
        <p:nvSpPr>
          <p:cNvPr id="4" name="Slide Number Placeholder 3"/>
          <p:cNvSpPr>
            <a:spLocks noGrp="1"/>
          </p:cNvSpPr>
          <p:nvPr>
            <p:ph type="sldNum" sz="quarter" idx="10"/>
          </p:nvPr>
        </p:nvSpPr>
        <p:spPr/>
        <p:txBody>
          <a:bodyPr/>
          <a:lstStyle/>
          <a:p>
            <a:fld id="{18BDFEC3-8487-43E8-A154-7C12CBC1FFF2}" type="slidenum">
              <a:rPr lang="en-US"/>
              <a:t>150</a:t>
            </a:fld>
            <a:endParaRPr lang="en-US"/>
          </a:p>
        </p:txBody>
      </p:sp>
    </p:spTree>
  </p:cSld>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slide existe para que </a:t>
            </a:r>
            <a:r>
              <a:rPr>
                <a:latin typeface="Courier"/>
              </a:rPr>
              <a:t>main_phase</a:t>
            </a:r>
            <a:r>
              <a:rPr/>
              <a:t> no aparezca por primera vez en el día 6. La distinción exacta, que confunde a todo el mundo: </a:t>
            </a:r>
            <a:r>
              <a:rPr>
                <a:latin typeface="Courier"/>
              </a:rPr>
              <a:t>run_phase</a:t>
            </a:r>
            <a:r>
              <a:rPr/>
              <a:t> y el cronograma </a:t>
            </a:r>
            <a:r>
              <a:rPr>
                <a:latin typeface="Courier"/>
              </a:rPr>
              <a:t>reset → configure → main → shutdown</a:t>
            </a:r>
            <a:r>
              <a:rPr/>
              <a:t> corren </a:t>
            </a:r>
            <a:r>
              <a:rPr b="1"/>
              <a:t>a la vez</a:t>
            </a:r>
            <a:r>
              <a:rPr/>
              <a:t>, no uno adentro del otro. Un componente puede implementar cualquiera de los dos caminos; lo que no conviene es mezclarlos en el mismo testbench, porque después nadie sabe qué corre cuándo. La pregunta honesta es “¿y entonces cuál uso?”. Para un testbench de un solo bloque, </a:t>
            </a:r>
            <a:r>
              <a:rPr>
                <a:latin typeface="Courier"/>
              </a:rPr>
              <a:t>run_phase</a:t>
            </a:r>
            <a:r>
              <a:rPr/>
              <a:t>, que es lo que hace el curso. El cronograma se gana el sueldo en integración: el agent del bus de configuración termina su </a:t>
            </a:r>
            <a:r>
              <a:rPr>
                <a:latin typeface="Courier"/>
              </a:rPr>
              <a:t>configure</a:t>
            </a:r>
            <a:r>
              <a:rPr/>
              <a:t> y recién ahí el de datos arranca su </a:t>
            </a:r>
            <a:r>
              <a:rPr>
                <a:latin typeface="Courier"/>
              </a:rPr>
              <a:t>main</a:t>
            </a:r>
            <a:r>
              <a:rPr/>
              <a:t>, sin que ninguno de los dos equipos haya tenido que escribir un </a:t>
            </a:r>
            <a:r>
              <a:rPr>
                <a:latin typeface="Courier"/>
              </a:rPr>
              <a:t>uvm_event</a:t>
            </a:r>
            <a:r>
              <a:rPr/>
              <a:t> ni una bandera compartida.</a:t>
            </a:r>
          </a:p>
        </p:txBody>
      </p:sp>
      <p:sp>
        <p:nvSpPr>
          <p:cNvPr id="4" name="Slide Number Placeholder 3"/>
          <p:cNvSpPr>
            <a:spLocks noGrp="1"/>
          </p:cNvSpPr>
          <p:nvPr>
            <p:ph type="sldNum" sz="quarter" idx="10"/>
          </p:nvPr>
        </p:nvSpPr>
        <p:spPr/>
        <p:txBody>
          <a:bodyPr/>
          <a:lstStyle/>
          <a:p>
            <a:fld id="{18BDFEC3-8487-43E8-A154-7C12CBC1FFF2}" type="slidenum">
              <a:rPr lang="en-US"/>
              <a:t>152</a:t>
            </a:fld>
            <a:endParaRPr lang="en-US"/>
          </a:p>
        </p:txBody>
      </p:sp>
    </p:spTree>
  </p:cSld>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punto de la slide es la autosuficiencia. Un componente que necesita que alguien le pase sus dependencias obliga a que ese alguien las conozca, y el test termina siendo un repartidor de handles que no usa. Con el config_db, el test no sabe que el scoreboard necesita una BFM. Eso es exactamente lo que hace que el </a:t>
            </a:r>
            <a:r>
              <a:rPr>
                <a:latin typeface="Courier"/>
              </a:rPr>
              <a:t>env</a:t>
            </a:r>
            <a:r>
              <a:rPr/>
              <a:t> pueda existir: si cada componente se configura solo, el padre sólo tiene que construirlo. El precio también hay que decirlo: la dependencia dejó de estar en el constructor, donde se veía, y pasó a un string. </a:t>
            </a:r>
            <a:r>
              <a:rPr>
                <a:latin typeface="Courier"/>
              </a:rPr>
              <a:t>"bfm"</a:t>
            </a:r>
            <a:r>
              <a:rPr/>
              <a:t> mal escrito compila. Por eso el </a:t>
            </a:r>
            <a:r>
              <a:rPr>
                <a:latin typeface="Courier"/>
              </a:rPr>
              <a:t>if (!get(...)) uvm_fatal</a:t>
            </a:r>
            <a:r>
              <a:rPr/>
              <a:t> no es opcional.</a:t>
            </a:r>
          </a:p>
        </p:txBody>
      </p:sp>
      <p:sp>
        <p:nvSpPr>
          <p:cNvPr id="4" name="Slide Number Placeholder 3"/>
          <p:cNvSpPr>
            <a:spLocks noGrp="1"/>
          </p:cNvSpPr>
          <p:nvPr>
            <p:ph type="sldNum" sz="quarter" idx="10"/>
          </p:nvPr>
        </p:nvSpPr>
        <p:spPr/>
        <p:txBody>
          <a:bodyPr/>
          <a:lstStyle/>
          <a:p>
            <a:fld id="{18BDFEC3-8487-43E8-A154-7C12CBC1FFF2}" type="slidenum">
              <a:rPr lang="en-US"/>
              <a:t>153</a:t>
            </a:fld>
            <a:endParaRPr lang="en-US"/>
          </a:p>
        </p:txBody>
      </p:sp>
    </p:spTree>
  </p:cSld>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cambio de mentalidad de la unidad, y conviene decirlo con estas palabras: el test dejó de </a:t>
            </a:r>
            <a:r>
              <a:rPr i="1"/>
              <a:t>hacer</a:t>
            </a:r>
            <a:r>
              <a:rPr/>
              <a:t> el test. Ahora lo arma y se corre a un costado. La objection también se mudó: ya no la levanta el test, la levantan los componentes que tienen trabajo — o, en este ejemplo, el tester. Vale mostrar </a:t>
            </a:r>
            <a:r>
              <a:rPr>
                <a:latin typeface="Courier"/>
              </a:rPr>
              <a:t>random_tester.svh</a:t>
            </a:r>
            <a:r>
              <a:rPr/>
              <a:t> un segundo para que se vea. Y la trampa que va a aparecer sola: </a:t>
            </a:r>
            <a:r>
              <a:rPr>
                <a:latin typeface="Courier"/>
              </a:rPr>
              <a:t>new()</a:t>
            </a:r>
            <a:r>
              <a:rPr/>
              <a:t> acá funciona porque el tipo está escrito en la declaración. En el env eso se reemplaza por </a:t>
            </a:r>
            <a:r>
              <a:rPr>
                <a:latin typeface="Courier"/>
              </a:rPr>
              <a:t>type_id::create()</a:t>
            </a:r>
            <a:r>
              <a:rPr/>
              <a:t>, y ése es el cambio que habilita los overrides. Todavía no, pero conviene sembrarlo.</a:t>
            </a:r>
          </a:p>
        </p:txBody>
      </p:sp>
      <p:sp>
        <p:nvSpPr>
          <p:cNvPr id="4" name="Slide Number Placeholder 3"/>
          <p:cNvSpPr>
            <a:spLocks noGrp="1"/>
          </p:cNvSpPr>
          <p:nvPr>
            <p:ph type="sldNum" sz="quarter" idx="10"/>
          </p:nvPr>
        </p:nvSpPr>
        <p:spPr/>
        <p:txBody>
          <a:bodyPr/>
          <a:lstStyle/>
          <a:p>
            <a:fld id="{18BDFEC3-8487-43E8-A154-7C12CBC1FFF2}" type="slidenum">
              <a:rPr lang="en-US"/>
              <a:t>154</a:t>
            </a:fld>
            <a:endParaRPr lang="en-US"/>
          </a:p>
        </p:txBody>
      </p:sp>
    </p:spTree>
  </p:cSld>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que hay que dejar incómoda. Si el alumno sale pensando “esto sigue estando mal”, el env se explica sola. El shadowing del handle merece un minuto: en la clase base hay un </a:t>
            </a:r>
            <a:r>
              <a:rPr>
                <a:latin typeface="Courier"/>
              </a:rPr>
              <a:t>random_tester tester_h</a:t>
            </a:r>
            <a:r>
              <a:rPr/>
              <a:t> y acá un </a:t>
            </a:r>
            <a:r>
              <a:rPr>
                <a:latin typeface="Courier"/>
              </a:rPr>
              <a:t>add_tester tester_h</a:t>
            </a:r>
            <a:r>
              <a:rPr/>
              <a:t>. Cualquier método heredado de </a:t>
            </a:r>
            <a:r>
              <a:rPr>
                <a:latin typeface="Courier"/>
              </a:rPr>
              <a:t>random_test</a:t>
            </a:r>
            <a:r>
              <a:rPr/>
              <a:t> que use </a:t>
            </a:r>
            <a:r>
              <a:rPr>
                <a:latin typeface="Courier"/>
              </a:rPr>
              <a:t>tester_h</a:t>
            </a:r>
            <a:r>
              <a:rPr/>
              <a:t> va a ver el de la base, que quedó en </a:t>
            </a:r>
            <a:r>
              <a:rPr>
                <a:latin typeface="Courier"/>
              </a:rPr>
              <a:t>null</a:t>
            </a:r>
            <a:r>
              <a:rPr/>
              <a:t>. Acá no molesta porque no hay ninguno, pero es una bomba de tiempo y es exactamente el tipo de error mudo que el curso persigue. El enganche: en el </a:t>
            </a:r>
            <a:r>
              <a:rPr>
                <a:latin typeface="Courier"/>
              </a:rPr>
              <a:t>env</a:t>
            </a:r>
            <a:r>
              <a:rPr/>
              <a:t> no hay dos tests, hay uno; y </a:t>
            </a:r>
            <a:r>
              <a:rPr>
                <a:latin typeface="Courier"/>
              </a:rPr>
              <a:t>add_test</a:t>
            </a:r>
            <a:r>
              <a:rPr/>
              <a:t> pasa a ser una línea de </a:t>
            </a:r>
            <a:r>
              <a:rPr>
                <a:latin typeface="Courier"/>
              </a:rPr>
              <a:t>set_type_override_by_type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155</a:t>
            </a:fld>
            <a:endParaRPr lang="en-US"/>
          </a:p>
        </p:txBody>
      </p:sp>
    </p:spTree>
  </p:cSld>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unidad que convierte el testbench en algo que UVM puede recorrer, y con eso aparecen las herramientas que no existían antes: </a:t>
            </a:r>
            <a:r>
              <a:rPr>
                <a:latin typeface="Courier"/>
              </a:rPr>
              <a:t>print_topology()</a:t>
            </a:r>
            <a:r>
              <a:rPr/>
              <a:t> muestra el árbol, y el </a:t>
            </a:r>
            <a:r>
              <a:rPr>
                <a:latin typeface="Courier"/>
              </a:rPr>
              <a:t>uvm_config_db</a:t>
            </a:r>
            <a:r>
              <a:rPr/>
              <a:t> puede usar rutas porque ahora hay rutas. El </a:t>
            </a:r>
            <a:r>
              <a:rPr>
                <a:latin typeface="Courier"/>
              </a:rPr>
              <a:t>super.build_phase()</a:t>
            </a:r>
            <a:r>
              <a:rPr/>
              <a:t> merece la vuelta que le dimos porque es la pregunta más repetida de los foros. Lo que hay que dejar dicho es la asimetría: no llamarlo apaga la asignación automática de los campos registrados con </a:t>
            </a:r>
            <a:r>
              <a:rPr>
                <a:latin typeface="Courier"/>
              </a:rPr>
              <a:t>`uvm_field_*</a:t>
            </a:r>
            <a:r>
              <a:rPr/>
              <a:t>, y eso no da error, da un default. Este curso no usa esas macros y por eso puede no llamarlo; el alumno que cae en un testbench ajeno no sabe si puede, así que lo pone. Lo que no es válido es hacer media cosa de cada una.</a:t>
            </a:r>
          </a:p>
        </p:txBody>
      </p:sp>
      <p:sp>
        <p:nvSpPr>
          <p:cNvPr id="4" name="Slide Number Placeholder 3"/>
          <p:cNvSpPr>
            <a:spLocks noGrp="1"/>
          </p:cNvSpPr>
          <p:nvPr>
            <p:ph type="sldNum" sz="quarter" idx="10"/>
          </p:nvPr>
        </p:nvSpPr>
        <p:spPr/>
        <p:txBody>
          <a:bodyPr/>
          <a:lstStyle/>
          <a:p>
            <a:fld id="{18BDFEC3-8487-43E8-A154-7C12CBC1FFF2}" type="slidenum">
              <a:rPr lang="en-US"/>
              <a:t>156</a:t>
            </a:fld>
            <a:endParaRPr lang="en-US"/>
          </a:p>
        </p:txBody>
      </p:sp>
    </p:spTree>
  </p:cSld>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Sección bisagra del curso, y la frase que hay que dejar es ésta: </a:t>
            </a:r>
            <a:r>
              <a:rPr b="1"/>
              <a:t>lo que cambia junto va junto, lo que cambia por separado va separado.</a:t>
            </a:r>
            <a:r>
              <a:rPr/>
              <a:t> Todo lo que viene después —agents, sequences— es esta misma operación aplicada a otra cosa. Si el grupo viene lento, ésta es la unidad donde conviene gastar el tiempo que sobre, aunque haya que sacarlo de otro lado. Un alumno que no entienda por qué el env y el test son dos clases no va a poder leer ningún testbench de producción, porque todos están armados así. La pregunta para arrancar, antes de mostrar una línea de código: si mañana el diseño suma una segunda interface, ¿cuántos de tus diez tests hay que tocar? Ninguno, si la estructura vive en un solo lugar. Los diez, si cada test la arma.</a:t>
            </a:r>
          </a:p>
        </p:txBody>
      </p:sp>
      <p:sp>
        <p:nvSpPr>
          <p:cNvPr id="4" name="Slide Number Placeholder 3"/>
          <p:cNvSpPr>
            <a:spLocks noGrp="1"/>
          </p:cNvSpPr>
          <p:nvPr>
            <p:ph type="sldNum" sz="quarter" idx="10"/>
          </p:nvPr>
        </p:nvSpPr>
        <p:spPr/>
        <p:txBody>
          <a:bodyPr/>
          <a:lstStyle/>
          <a:p>
            <a:fld id="{18BDFEC3-8487-43E8-A154-7C12CBC1FFF2}" type="slidenum">
              <a:rPr lang="en-US"/>
              <a:t>157</a:t>
            </a:fld>
            <a:endParaRPr lang="en-US"/>
          </a:p>
        </p:txBody>
      </p:sp>
    </p:spTree>
  </p:cSld>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Cambiale </a:t>
            </a:r>
            <a:r>
              <a:rPr i="1"/>
              <a:t>fútbol</a:t>
            </a:r>
            <a:r>
              <a:rPr/>
              <a:t> por </a:t>
            </a:r>
            <a:r>
              <a:rPr i="1"/>
              <a:t>testbench</a:t>
            </a:r>
            <a:r>
              <a:rPr/>
              <a:t> y la frase de Cruyff es la unidad entera. Las tres reglas suenan a póster de oficina hasta que se las mide, así que conviene aterrizarlas en el testbench que tienen delante: Una clase, una cosa — el </a:t>
            </a:r>
            <a:r>
              <a:rPr>
                <a:latin typeface="Courier"/>
              </a:rPr>
              <a:t>random_test</a:t>
            </a:r>
            <a:r>
              <a:rPr/>
              <a:t> de los components hace dos: arma la estructura y elige el estímulo. Por eso hay que copiarlo para hacer </a:t>
            </a:r>
            <a:r>
              <a:rPr>
                <a:latin typeface="Courier"/>
              </a:rPr>
              <a:t>add_test</a:t>
            </a:r>
            <a:r>
              <a:rPr/>
              <a:t>. Nada hardcodeado — </a:t>
            </a:r>
            <a:r>
              <a:rPr>
                <a:latin typeface="Courier"/>
              </a:rPr>
              <a:t>tester_h = new(...)</a:t>
            </a:r>
            <a:r>
              <a:rPr/>
              <a:t> clava el tipo en esa línea. El </a:t>
            </a:r>
            <a:r>
              <a:rPr>
                <a:latin typeface="Courier"/>
              </a:rPr>
              <a:t>type_id::create()</a:t>
            </a:r>
            <a:r>
              <a:rPr/>
              <a:t> no. Contra la interface — el </a:t>
            </a:r>
            <a:r>
              <a:rPr>
                <a:latin typeface="Courier"/>
              </a:rPr>
              <a:t>env</a:t>
            </a:r>
            <a:r>
              <a:rPr/>
              <a:t> va a pedir un </a:t>
            </a:r>
            <a:r>
              <a:rPr>
                <a:latin typeface="Courier"/>
              </a:rPr>
              <a:t>base_tester</a:t>
            </a:r>
            <a:r>
              <a:rPr/>
              <a:t>, que es una clase abstracta: no sabe ni le importa cuál llega. Y una advertencia honesta, porque en el trabajo se abusa de esto: código adaptable </a:t>
            </a:r>
            <a:r>
              <a:rPr b="1"/>
              <a:t>no</a:t>
            </a:r>
            <a:r>
              <a:rPr/>
              <a:t> quiere decir código preparado para todo. Cada punto de flexibilidad se paga en indirección, y la indirección se paga a las tres de la mañana. Se separa lo que ya se demostró que cambia — y acá se demostró: son dos tests y ya hay copia y pega.</a:t>
            </a:r>
          </a:p>
        </p:txBody>
      </p:sp>
      <p:sp>
        <p:nvSpPr>
          <p:cNvPr id="4" name="Slide Number Placeholder 3"/>
          <p:cNvSpPr>
            <a:spLocks noGrp="1"/>
          </p:cNvSpPr>
          <p:nvPr>
            <p:ph type="sldNum" sz="quarter" idx="10"/>
          </p:nvPr>
        </p:nvSpPr>
        <p:spPr/>
        <p:txBody>
          <a:bodyPr/>
          <a:lstStyle/>
          <a:p>
            <a:fld id="{18BDFEC3-8487-43E8-A154-7C12CBC1FFF2}" type="slidenum">
              <a:rPr lang="en-US"/>
              <a:t>159</a:t>
            </a:fld>
            <a:endParaRPr lang="en-US"/>
          </a:p>
        </p:txBody>
      </p:sp>
    </p:spTree>
  </p:cSld>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del problema, y conviene no adelantar la solución: que se vea la duplicación primero, y que se vea </a:t>
            </a:r>
            <a:r>
              <a:rPr b="1"/>
              <a:t>dónde está</a:t>
            </a:r>
            <a:r>
              <a:rPr/>
              <a:t>. No está en los testers —ésos ya heredan bien— sino en los tests, que es donde nadie la busca. La pregunta que ordena las dos slides que siguen: ¿qué parte de un tester es </a:t>
            </a:r>
            <a:r>
              <a:rPr i="1"/>
              <a:t>el test</a:t>
            </a:r>
            <a:r>
              <a:rPr/>
              <a:t>, y qué parte es </a:t>
            </a:r>
            <a:r>
              <a:rPr i="1"/>
              <a:t>infraestructura</a:t>
            </a:r>
            <a:r>
              <a:rPr/>
              <a:t>? El </a:t>
            </a:r>
            <a:r>
              <a:rPr>
                <a:latin typeface="Courier"/>
              </a:rPr>
              <a:t>get_op()</a:t>
            </a:r>
            <a:r>
              <a:rPr/>
              <a:t> es el test —cuatro líneas—; todo el resto es infraestructura que no tiene nada que ver con qué querés probar. Ésa es la operación que ya se hizo abajo, y la que falta hacer arriba. Y el criterio general, que vale para cualquier lenguaje: cuando dos clases hermanas comparten un método idéntico, el método está en el lugar equivocado. Va al padre.</a:t>
            </a:r>
          </a:p>
        </p:txBody>
      </p:sp>
      <p:sp>
        <p:nvSpPr>
          <p:cNvPr id="4" name="Slide Number Placeholder 3"/>
          <p:cNvSpPr>
            <a:spLocks noGrp="1"/>
          </p:cNvSpPr>
          <p:nvPr>
            <p:ph type="sldNum" sz="quarter" idx="10"/>
          </p:nvPr>
        </p:nvSpPr>
        <p:spPr/>
        <p:txBody>
          <a:bodyPr/>
          <a:lstStyle/>
          <a:p>
            <a:fld id="{18BDFEC3-8487-43E8-A154-7C12CBC1FFF2}" type="slidenum">
              <a:rPr lang="en-US"/>
              <a:t>161</a:t>
            </a:fld>
            <a:endParaRPr lang="en-US"/>
          </a:p>
        </p:txBody>
      </p:sp>
    </p:spTree>
  </p:cSld>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se cobra polimorfismo: </a:t>
            </a:r>
            <a:r>
              <a:rPr>
                <a:latin typeface="Courier"/>
              </a:rPr>
              <a:t>base_tester</a:t>
            </a:r>
            <a:r>
              <a:rPr/>
              <a:t> es una </a:t>
            </a:r>
            <a:r>
              <a:rPr b="1"/>
              <a:t>clase abstracta con métodos </a:t>
            </a:r>
            <a:r>
              <a:rPr b="1">
                <a:latin typeface="Courier"/>
              </a:rPr>
              <a:t>pure virtual</a:t>
            </a:r>
            <a:r>
              <a:rPr/>
              <a:t>, o sea que el </a:t>
            </a:r>
            <a:r>
              <a:rPr>
                <a:latin typeface="Courier"/>
              </a:rPr>
              <a:t>run_phase()</a:t>
            </a:r>
            <a:r>
              <a:rPr/>
              <a:t> está escrito una sola vez y las hijas están </a:t>
            </a:r>
            <a:r>
              <a:rPr i="1"/>
              <a:t>obligadas</a:t>
            </a:r>
            <a:r>
              <a:rPr/>
              <a:t> a definir </a:t>
            </a:r>
            <a:r>
              <a:rPr>
                <a:latin typeface="Courier"/>
              </a:rPr>
              <a:t>get_op()</a:t>
            </a:r>
            <a:r>
              <a:rPr/>
              <a:t> y </a:t>
            </a:r>
            <a:r>
              <a:rPr>
                <a:latin typeface="Courier"/>
              </a:rPr>
              <a:t>get_data()</a:t>
            </a:r>
            <a:r>
              <a:rPr/>
              <a:t>. Si una se olvida, no compila — que es el argumento entero de aquella unidad. Y de paso se arregla la trampa del ejercicio del día 2: acá </a:t>
            </a:r>
            <a:r>
              <a:rPr>
                <a:latin typeface="Courier"/>
              </a:rPr>
              <a:t>get_op()</a:t>
            </a:r>
            <a:r>
              <a:rPr/>
              <a:t> </a:t>
            </a:r>
            <a:r>
              <a:rPr b="1"/>
              <a:t>sí</a:t>
            </a:r>
            <a:r>
              <a:rPr/>
              <a:t> es virtual, porque es pure virtual. Vale volver dos días atrás y mostrarlo. El bullet que importa es el último, y es el que empuja a la slide siguiente: los dos testers siguen randomizando los operandos igual. Que dos hermanas compartan código es señal de que falta un escalón en la jerarquía — y el escalón es que </a:t>
            </a:r>
            <a:r>
              <a:rPr>
                <a:latin typeface="Courier"/>
              </a:rPr>
              <a:t>add_tester</a:t>
            </a:r>
            <a:r>
              <a:rPr/>
              <a:t> no herede de </a:t>
            </a:r>
            <a:r>
              <a:rPr>
                <a:latin typeface="Courier"/>
              </a:rPr>
              <a:t>base_tester</a:t>
            </a:r>
            <a:r>
              <a:rPr/>
              <a:t> sino de </a:t>
            </a:r>
            <a:r>
              <a:rPr>
                <a:latin typeface="Courier"/>
              </a:rPr>
              <a:t>random_tester</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163</a:t>
            </a:fld>
            <a:endParaRPr lang="en-US"/>
          </a:p>
        </p:txBody>
      </p:sp>
    </p:spTree>
  </p:cSld>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salto que hay que señalar es el de la tercera flecha: </a:t>
            </a:r>
            <a:r>
              <a:rPr>
                <a:latin typeface="Courier"/>
              </a:rPr>
              <a:t>add_tester</a:t>
            </a:r>
            <a:r>
              <a:rPr/>
              <a:t> no hereda del abstracto, hereda del concreto. Es contraintuitivo la primera vez y es la decisión que hace que el test nuevo cueste cuatro líneas. La regla, dicha de una forma que se recuerde: </a:t>
            </a:r>
            <a:r>
              <a:rPr b="1"/>
              <a:t>heredás de quien tiene lo que no querés volver a escribir.</a:t>
            </a:r>
            <a:r>
              <a:rPr/>
              <a:t> No del que “conceptualmente corresponde”. Y el enganche hacia atrás: esto es polimorfismo usado en serio. </a:t>
            </a:r>
            <a:r>
              <a:rPr>
                <a:latin typeface="Courier"/>
              </a:rPr>
              <a:t>pure virtual</a:t>
            </a:r>
            <a:r>
              <a:rPr/>
              <a:t> en el padre es lo que garantiza que ningún tester se olvide de definir </a:t>
            </a:r>
            <a:r>
              <a:rPr>
                <a:latin typeface="Courier"/>
              </a:rPr>
              <a:t>get_op()</a:t>
            </a:r>
            <a:r>
              <a:rPr/>
              <a:t> — y si se olvida, no compila.</a:t>
            </a:r>
          </a:p>
        </p:txBody>
      </p:sp>
      <p:sp>
        <p:nvSpPr>
          <p:cNvPr id="4" name="Slide Number Placeholder 3"/>
          <p:cNvSpPr>
            <a:spLocks noGrp="1"/>
          </p:cNvSpPr>
          <p:nvPr>
            <p:ph type="sldNum" sz="quarter" idx="10"/>
          </p:nvPr>
        </p:nvSpPr>
        <p:spPr/>
        <p:txBody>
          <a:bodyPr/>
          <a:lstStyle/>
          <a:p>
            <a:fld id="{18BDFEC3-8487-43E8-A154-7C12CBC1FFF2}" type="slidenum">
              <a:rPr lang="en-US"/>
              <a:t>165</a:t>
            </a:fld>
            <a:endParaRPr lang="en-US"/>
          </a:p>
        </p:txBody>
      </p:sp>
    </p:spTree>
  </p:cSld>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de la sección que conviene dejar un rato en pantalla: un test entero del VTALU son </a:t>
            </a:r>
            <a:r>
              <a:rPr b="1"/>
              <a:t>cuatro líneas útiles</a:t>
            </a:r>
            <a:r>
              <a:rPr/>
              <a:t>. Todo lo demás —mandar mil operaciones, randomizar operandos, hablar con la BFM— ya está escrito y no se toca. La regla que se lleva: si agregar un test cuesta cuatro líneas, vas a escribir muchos. Si cuesta copiar una clase de sesenta, vas a escribir tres y después inventar excusas. La cobertura del proyecto se decide acá, no en el covergroup. Y la pregunta que ordena la jerarquía: ¿por qué </a:t>
            </a:r>
            <a:r>
              <a:rPr>
                <a:latin typeface="Courier"/>
              </a:rPr>
              <a:t>add_tester</a:t>
            </a:r>
            <a:r>
              <a:rPr/>
              <a:t> hereda de </a:t>
            </a:r>
            <a:r>
              <a:rPr>
                <a:latin typeface="Courier"/>
              </a:rPr>
              <a:t>random_tester</a:t>
            </a:r>
            <a:r>
              <a:rPr/>
              <a:t> y no de </a:t>
            </a:r>
            <a:r>
              <a:rPr>
                <a:latin typeface="Courier"/>
              </a:rPr>
              <a:t>base_tester</a:t>
            </a:r>
            <a:r>
              <a:rPr/>
              <a:t>? Porque quiere los operandos random y sólo cambia la operación. La herencia no se elige por parecido conceptual, se elige por </a:t>
            </a:r>
            <a:r>
              <a:rPr b="1"/>
              <a:t>qué querés no volver a escribir</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166</a:t>
            </a:fld>
            <a:endParaRPr lang="en-US"/>
          </a:p>
        </p:txBody>
      </p:sp>
    </p:spTree>
  </p:cSld>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hacer la cuenta en voz alta, porque el problema se ve mejor con números que con el argumento de diseño: si cada test instancia sus tres componentes, con diez tests hay diez </a:t>
            </a:r>
            <a:r>
              <a:rPr>
                <a:latin typeface="Courier"/>
              </a:rPr>
              <a:t>build_phase</a:t>
            </a:r>
            <a:r>
              <a:rPr/>
              <a:t> que dicen lo mismo. El día que se agrega un cuarto componente al testbench, son diez ediciones — y la que te olvidás no falla al compilar, simplemente corre sin ese componente. </a:t>
            </a:r>
            <a:r>
              <a:rPr>
                <a:latin typeface="Courier"/>
              </a:rPr>
              <a:t>uvm_env</a:t>
            </a:r>
            <a:r>
              <a:rPr/>
              <a:t> no es magia ni trae comportamiento nuevo: es un </a:t>
            </a:r>
            <a:r>
              <a:rPr>
                <a:latin typeface="Courier"/>
              </a:rPr>
              <a:t>uvm_component</a:t>
            </a:r>
            <a:r>
              <a:rPr/>
              <a:t> con otro nombre. Lo que aporta es </a:t>
            </a:r>
            <a:r>
              <a:rPr b="1"/>
              <a:t>convención</a:t>
            </a:r>
            <a:r>
              <a:rPr/>
              <a:t>: cuando alguien abre un testbench UVM ajeno, sabe que la estructura está en el env. Eso es la mitad del valor de UVM y conviene decirlo así de crudo — no es la librería, es que todos ponen las cosas en el mismo lugar. Buena pregunta: ¿por qué el env casi nunca tiene </a:t>
            </a:r>
            <a:r>
              <a:rPr>
                <a:latin typeface="Courier"/>
              </a:rPr>
              <a:t>run_phase</a:t>
            </a:r>
            <a:r>
              <a:rPr/>
              <a:t>? Porque no manda ni mira nada; sólo construye y conecta. Si tu env tiene un </a:t>
            </a:r>
            <a:r>
              <a:rPr>
                <a:latin typeface="Courier"/>
              </a:rPr>
              <a:t>run_phase</a:t>
            </a:r>
            <a:r>
              <a:rPr/>
              <a:t>, es señal de que se metió lógica de test adentro de la estructura.</a:t>
            </a:r>
          </a:p>
        </p:txBody>
      </p:sp>
      <p:sp>
        <p:nvSpPr>
          <p:cNvPr id="4" name="Slide Number Placeholder 3"/>
          <p:cNvSpPr>
            <a:spLocks noGrp="1"/>
          </p:cNvSpPr>
          <p:nvPr>
            <p:ph type="sldNum" sz="quarter" idx="10"/>
          </p:nvPr>
        </p:nvSpPr>
        <p:spPr/>
        <p:txBody>
          <a:bodyPr/>
          <a:lstStyle/>
          <a:p>
            <a:fld id="{18BDFEC3-8487-43E8-A154-7C12CBC1FFF2}" type="slidenum">
              <a:rPr lang="en-US"/>
              <a:t>167</a:t>
            </a:fld>
            <a:endParaRPr lang="en-US"/>
          </a:p>
        </p:txBody>
      </p:sp>
    </p:spTree>
  </p:cSld>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dejar el diagrama en pantalla y pedir que ubiquen dónde quedó cada clase de los components. El ejercicio hace que se note lo que desapareció: ya no hay un </a:t>
            </a:r>
            <a:r>
              <a:rPr>
                <a:latin typeface="Courier"/>
              </a:rPr>
              <a:t>build_phase</a:t>
            </a:r>
            <a:r>
              <a:rPr/>
              <a:t> por test que instancie tres componentes. La pregunta de control: si mañana el testbench suma un cuarto componente, ¿cuántos archivos se tocan? Uno, el </a:t>
            </a:r>
            <a:r>
              <a:rPr>
                <a:latin typeface="Courier"/>
              </a:rPr>
              <a:t>env</a:t>
            </a:r>
            <a:r>
              <a:rPr/>
              <a:t>. Con la estructura de los components eran tantos como tests hubiera.</a:t>
            </a:r>
          </a:p>
        </p:txBody>
      </p:sp>
      <p:sp>
        <p:nvSpPr>
          <p:cNvPr id="4" name="Slide Number Placeholder 3"/>
          <p:cNvSpPr>
            <a:spLocks noGrp="1"/>
          </p:cNvSpPr>
          <p:nvPr>
            <p:ph type="sldNum" sz="quarter" idx="10"/>
          </p:nvPr>
        </p:nvSpPr>
        <p:spPr/>
        <p:txBody>
          <a:bodyPr/>
          <a:lstStyle/>
          <a:p>
            <a:fld id="{18BDFEC3-8487-43E8-A154-7C12CBC1FFF2}" type="slidenum">
              <a:rPr lang="en-US"/>
              <a:t>169</a:t>
            </a:fld>
            <a:endParaRPr lang="en-US"/>
          </a:p>
        </p:txBody>
      </p:sp>
    </p:spTree>
  </p:cSld>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Sección bisagra del curso: separar QUÉ estructura tiene el testbench (env) de QUÉ estímulo se manda (test). Todo lo que viene después —agents, sequences— es esta misma idea llevada más lejos. Si el grupo viene lento, ésta es la slide donde conviene gastar el tiempo que sobre.</a:t>
            </a:r>
          </a:p>
        </p:txBody>
      </p:sp>
      <p:sp>
        <p:nvSpPr>
          <p:cNvPr id="4" name="Slide Number Placeholder 3"/>
          <p:cNvSpPr>
            <a:spLocks noGrp="1"/>
          </p:cNvSpPr>
          <p:nvPr>
            <p:ph type="sldNum" sz="quarter" idx="10"/>
          </p:nvPr>
        </p:nvSpPr>
        <p:spPr/>
        <p:txBody>
          <a:bodyPr/>
          <a:lstStyle/>
          <a:p>
            <a:fld id="{18BDFEC3-8487-43E8-A154-7C12CBC1FFF2}" type="slidenum">
              <a:rPr lang="en-US"/>
              <a:t>170</a:t>
            </a:fld>
            <a:endParaRPr lang="en-US"/>
          </a:p>
        </p:txBody>
      </p:sp>
    </p:spTree>
  </p:cSld>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macro es lo que reemplaza al </a:t>
            </a:r>
            <a:r>
              <a:rPr>
                <a:latin typeface="Courier"/>
              </a:rPr>
              <a:t>case</a:t>
            </a:r>
            <a:r>
              <a:rPr/>
              <a:t> de la fábrica escrita a mano: cada clase se anota sola en el diccionario, y agregar un tipo no obliga a editar la fábrica. La diferencia entre las dos macros es la que se cobra en las transactions, y conviene sembrarla ahora: </a:t>
            </a:r>
            <a:r>
              <a:rPr>
                <a:latin typeface="Courier"/>
              </a:rPr>
              <a:t>uvm_component_utils</a:t>
            </a:r>
            <a:r>
              <a:rPr/>
              <a:t> es para lo que vive en el árbol y recibe fases; </a:t>
            </a:r>
            <a:r>
              <a:rPr>
                <a:latin typeface="Courier"/>
              </a:rPr>
              <a:t>uvm_object_utils</a:t>
            </a:r>
            <a:r>
              <a:rPr/>
              <a:t> es para lo que viaja —un dato— y no recibe ninguna. Elegir la equivocada compila y da errores raros después. Que no haya que castear no es cosmético: el </a:t>
            </a:r>
            <a:r>
              <a:rPr>
                <a:latin typeface="Courier"/>
              </a:rPr>
              <a:t>$cast</a:t>
            </a:r>
            <a:r>
              <a:rPr/>
              <a:t> de la factory se podía olvidar, y olvidarlo era un null pointer en simulación.</a:t>
            </a:r>
          </a:p>
        </p:txBody>
      </p:sp>
      <p:sp>
        <p:nvSpPr>
          <p:cNvPr id="4" name="Slide Number Placeholder 3"/>
          <p:cNvSpPr>
            <a:spLocks noGrp="1"/>
          </p:cNvSpPr>
          <p:nvPr>
            <p:ph type="sldNum" sz="quarter" idx="10"/>
          </p:nvPr>
        </p:nvSpPr>
        <p:spPr/>
        <p:txBody>
          <a:bodyPr/>
          <a:lstStyle/>
          <a:p>
            <a:fld id="{18BDFEC3-8487-43E8-A154-7C12CBC1FFF2}" type="slidenum">
              <a:rPr lang="en-US"/>
              <a:t>171</a:t>
            </a:fld>
            <a:endParaRPr lang="en-US"/>
          </a:p>
        </p:txBody>
      </p:sp>
    </p:spTree>
  </p:cSld>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leer la fórmula en voz alta una vez, despacio, porque se va a escribir cincuenta veces en lo que queda del curso: </a:t>
            </a:r>
            <a:r>
              <a:rPr i="1"/>
              <a:t>“clase, dos puntos dos puntos, type_id, dos puntos dos puntos, create, nombre, this”</a:t>
            </a:r>
            <a:r>
              <a:rPr/>
              <a:t>. El último bullet es el que </a:t>
            </a:r>
            <a:r>
              <a:rPr b="1"/>
              <a:t>no</a:t>
            </a:r>
            <a:r>
              <a:rPr/>
              <a:t> tranquiliza, y hay que decirlo así. Si </a:t>
            </a:r>
            <a:r>
              <a:rPr>
                <a:latin typeface="Courier"/>
              </a:rPr>
              <a:t>base_tester</a:t>
            </a:r>
            <a:r>
              <a:rPr/>
              <a:t> no se registró y nada arriba tampoco, </a:t>
            </a:r>
            <a:r>
              <a:rPr>
                <a:latin typeface="Courier"/>
              </a:rPr>
              <a:t>base_tester::type_id</a:t>
            </a:r>
            <a:r>
              <a:rPr/>
              <a:t> no existe y no compila: ése es el caso bueno. Pero en la jerarquía de esta misma sección —las tres registradas— olvidarse la macro en </a:t>
            </a:r>
            <a:r>
              <a:rPr>
                <a:latin typeface="Courier"/>
              </a:rPr>
              <a:t>add_tester</a:t>
            </a:r>
            <a:r>
              <a:rPr/>
              <a:t> </a:t>
            </a:r>
            <a:r>
              <a:rPr b="1"/>
              <a:t>no rompe nada</a:t>
            </a:r>
            <a:r>
              <a:rPr/>
              <a:t>: el </a:t>
            </a:r>
            <a:r>
              <a:rPr>
                <a:latin typeface="Courier"/>
              </a:rPr>
              <a:t>type_id</a:t>
            </a:r>
            <a:r>
              <a:rPr/>
              <a:t> y el </a:t>
            </a:r>
            <a:r>
              <a:rPr>
                <a:latin typeface="Courier"/>
              </a:rPr>
              <a:t>get_type()</a:t>
            </a:r>
            <a:r>
              <a:rPr/>
              <a:t> se heredan de </a:t>
            </a:r>
            <a:r>
              <a:rPr>
                <a:latin typeface="Courier"/>
              </a:rPr>
              <a:t>random_tester</a:t>
            </a:r>
            <a:r>
              <a:rPr/>
              <a:t>, el testbench compila limpio, y el </a:t>
            </a:r>
            <a:r>
              <a:rPr>
                <a:latin typeface="Courier"/>
              </a:rPr>
              <a:t>set_type_override</a:t>
            </a:r>
            <a:r>
              <a:rPr/>
              <a:t> del </a:t>
            </a:r>
            <a:r>
              <a:rPr>
                <a:latin typeface="Courier"/>
              </a:rPr>
              <a:t>add_test</a:t>
            </a:r>
            <a:r>
              <a:rPr/>
              <a:t> termina registrando </a:t>
            </a:r>
            <a:r>
              <a:rPr>
                <a:latin typeface="Courier"/>
              </a:rPr>
              <a:t>random_tester</a:t>
            </a:r>
            <a:r>
              <a:rPr/>
              <a:t>. Medido: </a:t>
            </a:r>
            <a:r>
              <a:rPr>
                <a:latin typeface="Courier"/>
              </a:rPr>
              <a:t>add_tester::get_type().get_type_name()</a:t>
            </a:r>
            <a:r>
              <a:rPr/>
              <a:t> devuelve </a:t>
            </a:r>
            <a:r>
              <a:rPr>
                <a:latin typeface="Courier"/>
              </a:rPr>
              <a:t>random_tester</a:t>
            </a:r>
            <a:r>
              <a:rPr/>
              <a:t>, el env construye un </a:t>
            </a:r>
            <a:r>
              <a:rPr>
                <a:latin typeface="Courier"/>
              </a:rPr>
              <a:t>random_tester</a:t>
            </a:r>
            <a:r>
              <a:rPr/>
              <a:t>, y el test corre con </a:t>
            </a:r>
            <a:r>
              <a:rPr>
                <a:latin typeface="Courier"/>
              </a:rPr>
              <a:t>UVM_ERROR : 0</a:t>
            </a:r>
            <a:r>
              <a:rPr/>
              <a:t>. Es de la familia «no rompe, miente» del apéndice de trampas mudas: el único caso en que sí falla al compilar es si el handle se declara del tipo derivado, y acá el handle es </a:t>
            </a:r>
            <a:r>
              <a:rPr>
                <a:latin typeface="Courier"/>
              </a:rPr>
              <a:t>base_tester tester_h;</a:t>
            </a:r>
            <a:r>
              <a:rPr/>
              <a:t>. El nombre del primer argumento no es decorativo: es la ruta del componente, la que usa el config_db y la que imprime </a:t>
            </a:r>
            <a:r>
              <a:rPr>
                <a:latin typeface="Courier"/>
              </a:rPr>
              <a:t>print_topology</a:t>
            </a:r>
            <a:r>
              <a:rPr/>
              <a:t>. Ponerle otro nombre que el del handle es una forma barata de perder media hora en los agents.</a:t>
            </a:r>
          </a:p>
        </p:txBody>
      </p:sp>
      <p:sp>
        <p:nvSpPr>
          <p:cNvPr id="4" name="Slide Number Placeholder 3"/>
          <p:cNvSpPr>
            <a:spLocks noGrp="1"/>
          </p:cNvSpPr>
          <p:nvPr>
            <p:ph type="sldNum" sz="quarter" idx="10"/>
          </p:nvPr>
        </p:nvSpPr>
        <p:spPr/>
        <p:txBody>
          <a:bodyPr/>
          <a:lstStyle/>
          <a:p>
            <a:fld id="{18BDFEC3-8487-43E8-A154-7C12CBC1FFF2}" type="slidenum">
              <a:rPr lang="en-US"/>
              <a:t>173</a:t>
            </a:fld>
            <a:endParaRPr lang="en-US"/>
          </a:p>
        </p:txBody>
      </p:sp>
    </p:spTree>
  </p:cSld>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objeción de la slide es correcta y hay que tomarla en serio, porque si no parece un truco sucio: </a:t>
            </a:r>
            <a:r>
              <a:rPr>
                <a:latin typeface="Courier"/>
              </a:rPr>
              <a:t>base_tester</a:t>
            </a:r>
            <a:r>
              <a:rPr/>
              <a:t> </a:t>
            </a:r>
            <a:r>
              <a:rPr b="1"/>
              <a:t>es</a:t>
            </a:r>
            <a:r>
              <a:rPr/>
              <a:t> abstracta y ese código </a:t>
            </a:r>
            <a:r>
              <a:rPr b="1"/>
              <a:t>sí</a:t>
            </a:r>
            <a:r>
              <a:rPr/>
              <a:t> compila y corre. La explicación en una línea: </a:t>
            </a:r>
            <a:r>
              <a:rPr>
                <a:latin typeface="Courier"/>
              </a:rPr>
              <a:t>type_id::create()</a:t>
            </a:r>
            <a:r>
              <a:rPr/>
              <a:t> no construye un </a:t>
            </a:r>
            <a:r>
              <a:rPr>
                <a:latin typeface="Courier"/>
              </a:rPr>
              <a:t>base_tester</a:t>
            </a:r>
            <a:r>
              <a:rPr/>
              <a:t>; le pregunta a la factory qué construir cuando alguien pide un </a:t>
            </a:r>
            <a:r>
              <a:rPr>
                <a:latin typeface="Courier"/>
              </a:rPr>
              <a:t>base_tester</a:t>
            </a:r>
            <a:r>
              <a:rPr/>
              <a:t>, y devuelve eso. La analogía que funciona: </a:t>
            </a:r>
            <a:r>
              <a:rPr>
                <a:latin typeface="Courier"/>
              </a:rPr>
              <a:t>base_tester</a:t>
            </a:r>
            <a:r>
              <a:rPr/>
              <a:t> acá no es un molde, es un </a:t>
            </a:r>
            <a:r>
              <a:rPr b="1"/>
              <a:t>formulario de pedido</a:t>
            </a:r>
            <a:r>
              <a:rPr/>
              <a:t>. Nadie instancia el formulario. El corolario, que es el que se paga después: si ningún test hizo el override, la factory sí intenta construir la clase abstracta y ahí sí explota — y el mensaje no dice “te faltó el override”, dice algo sobre una clase abstracta. Vale mostrarlo una vez comentando el </a:t>
            </a:r>
            <a:r>
              <a:rPr>
                <a:latin typeface="Courier"/>
              </a:rPr>
              <a:t>set_type_override</a:t>
            </a:r>
            <a:r>
              <a:rPr/>
              <a:t> del </a:t>
            </a:r>
            <a:r>
              <a:rPr>
                <a:latin typeface="Courier"/>
              </a:rPr>
              <a:t>random_test</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174</a:t>
            </a:fld>
            <a:endParaRPr lang="en-US"/>
          </a:p>
        </p:txBody>
      </p:sp>
    </p:spTree>
  </p:cSld>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frase que ordena la slide: el override no cambia el código, cambia lo que la factory devuelve. El </a:t>
            </a:r>
            <a:r>
              <a:rPr>
                <a:latin typeface="Courier"/>
              </a:rPr>
              <a:t>env</a:t>
            </a:r>
            <a:r>
              <a:rPr/>
              <a:t> sigue diciendo exactamente lo mismo. Conviene nombrar las dos formas que existen, porque las dos aparecen en código ajeno: </a:t>
            </a:r>
            <a:r>
              <a:rPr>
                <a:latin typeface="Courier"/>
              </a:rPr>
              <a:t>set_type_override</a:t>
            </a:r>
            <a:r>
              <a:rPr/>
              <a:t> cambia </a:t>
            </a:r>
            <a:r>
              <a:rPr b="1"/>
              <a:t>todos</a:t>
            </a:r>
            <a:r>
              <a:rPr/>
              <a:t> los pedidos de ese tipo en todo el testbench; </a:t>
            </a:r>
            <a:r>
              <a:rPr>
                <a:latin typeface="Courier"/>
              </a:rPr>
              <a:t>set_inst_override</a:t>
            </a:r>
            <a:r>
              <a:rPr/>
              <a:t> cambia sólo los de una ruta — </a:t>
            </a:r>
            <a:r>
              <a:rPr>
                <a:latin typeface="Courier"/>
              </a:rPr>
              <a:t>"uvm_test_top.env_h.tester_h"</a:t>
            </a:r>
            <a:r>
              <a:rPr/>
              <a:t>, absoluta—. El curso usa la primera porque hay un solo tester; con dos agents, la segunda es la que sirve, y tiene su slide dos más adelante. Y el enganche hacia adelante: es exactamente el mecanismo que en las transactions va a reemplazar una </a:t>
            </a:r>
            <a:r>
              <a:rPr>
                <a:latin typeface="Courier"/>
              </a:rPr>
              <a:t>command_transaction</a:t>
            </a:r>
            <a:r>
              <a:rPr/>
              <a:t> por una </a:t>
            </a:r>
            <a:r>
              <a:rPr>
                <a:latin typeface="Courier"/>
              </a:rPr>
              <a:t>maxmult_transaction</a:t>
            </a:r>
            <a:r>
              <a:rPr/>
              <a:t>. Misma llamada, otro tipo.</a:t>
            </a:r>
          </a:p>
        </p:txBody>
      </p:sp>
      <p:sp>
        <p:nvSpPr>
          <p:cNvPr id="4" name="Slide Number Placeholder 3"/>
          <p:cNvSpPr>
            <a:spLocks noGrp="1"/>
          </p:cNvSpPr>
          <p:nvPr>
            <p:ph type="sldNum" sz="quarter" idx="10"/>
          </p:nvPr>
        </p:nvSpPr>
        <p:spPr/>
        <p:txBody>
          <a:bodyPr/>
          <a:lstStyle/>
          <a:p>
            <a:fld id="{18BDFEC3-8487-43E8-A154-7C12CBC1FFF2}" type="slidenum">
              <a:rPr lang="en-US"/>
              <a:t>175</a:t>
            </a:fld>
            <a:endParaRPr lang="en-US"/>
          </a:p>
        </p:txBody>
      </p:sp>
    </p:spTree>
  </p:cSld>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override es lo que hace que el env no cambie nunca: el test pide un base_tester y la factory devuelve el que ese test quiera. Cuando alguien pregunte si esto no es magia negra: es un diccionario de tipos, y por eso hay que registrar todo con </a:t>
            </a:r>
            <a:r>
              <a:rPr>
                <a:latin typeface="Courier"/>
              </a:rPr>
              <a:t>`uvm_component_utils</a:t>
            </a:r>
            <a:r>
              <a:rPr/>
              <a:t>. Si te lo olvidás, la factory no encuentra la clase y el mensaje de error no ayuda nada.</a:t>
            </a:r>
          </a:p>
        </p:txBody>
      </p:sp>
      <p:sp>
        <p:nvSpPr>
          <p:cNvPr id="4" name="Slide Number Placeholder 3"/>
          <p:cNvSpPr>
            <a:spLocks noGrp="1"/>
          </p:cNvSpPr>
          <p:nvPr>
            <p:ph type="sldNum" sz="quarter" idx="10"/>
          </p:nvPr>
        </p:nvSpPr>
        <p:spPr/>
        <p:txBody>
          <a:bodyPr/>
          <a:lstStyle/>
          <a:p>
            <a:fld id="{18BDFEC3-8487-43E8-A154-7C12CBC1FFF2}" type="slidenum">
              <a:rPr lang="en-US"/>
              <a:t>177</a:t>
            </a:fld>
            <a:endParaRPr lang="en-US"/>
          </a:p>
        </p:txBody>
      </p:sp>
    </p:spTree>
  </p:cSld>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test entero son </a:t>
            </a:r>
            <a:r>
              <a:rPr b="1"/>
              <a:t>dos líneas</a:t>
            </a:r>
            <a:r>
              <a:rPr/>
              <a:t>: el override y el </a:t>
            </a:r>
            <a:r>
              <a:rPr>
                <a:latin typeface="Courier"/>
              </a:rPr>
              <a:t>create()</a:t>
            </a:r>
            <a:r>
              <a:rPr/>
              <a:t> del env. Vale mostrarlo al lado del </a:t>
            </a:r>
            <a:r>
              <a:rPr>
                <a:latin typeface="Courier"/>
              </a:rPr>
              <a:t>random_test</a:t>
            </a:r>
            <a:r>
              <a:rPr/>
              <a:t> de los components, que instanciaba tres componentes a mano. Ese es el resultado de la sección, medido. Y hay un detalle de orden que se paga caro y que conviene decir ahora, porque vuelve como pregunta 5 del repaso: el </a:t>
            </a:r>
            <a:r>
              <a:rPr>
                <a:latin typeface="Courier"/>
              </a:rPr>
              <a:t>set_type_override()</a:t>
            </a:r>
            <a:r>
              <a:rPr/>
              <a:t> va </a:t>
            </a:r>
            <a:r>
              <a:rPr b="1"/>
              <a:t>antes</a:t>
            </a:r>
            <a:r>
              <a:rPr/>
              <a:t> del </a:t>
            </a:r>
            <a:r>
              <a:rPr>
                <a:latin typeface="Courier"/>
              </a:rPr>
              <a:t>create()</a:t>
            </a:r>
            <a:r>
              <a:rPr/>
              <a:t> del env. La factory decide qué construir en el momento del </a:t>
            </a:r>
            <a:r>
              <a:rPr>
                <a:latin typeface="Courier"/>
              </a:rPr>
              <a:t>create()</a:t>
            </a:r>
            <a:r>
              <a:rPr/>
              <a:t>, no antes ni después. Si el override llega tarde, no hay error — el env ya construyó la clase base y el test corre con el estímulo equivocado. Otra vez lo mismo: no rompe, miente. Con eso queda dicho el arco: el env no cambia nunca, el test cambia siempre, y lo único que los une es un string de tipo en la factory.</a:t>
            </a:r>
          </a:p>
        </p:txBody>
      </p:sp>
      <p:sp>
        <p:nvSpPr>
          <p:cNvPr id="4" name="Slide Number Placeholder 3"/>
          <p:cNvSpPr>
            <a:spLocks noGrp="1"/>
          </p:cNvSpPr>
          <p:nvPr>
            <p:ph type="sldNum" sz="quarter" idx="10"/>
          </p:nvPr>
        </p:nvSpPr>
        <p:spPr/>
        <p:txBody>
          <a:bodyPr/>
          <a:lstStyle/>
          <a:p>
            <a:fld id="{18BDFEC3-8487-43E8-A154-7C12CBC1FFF2}" type="slidenum">
              <a:rPr lang="en-US"/>
              <a:t>178</a:t>
            </a:fld>
            <a:endParaRPr lang="en-US"/>
          </a:p>
        </p:txBody>
      </p:sp>
    </p:spTree>
  </p:cSld>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segunda mitad del override y la que aparece apenas hay dos agents del mismo tipo: no querés cambiar los dos, querés cambiar uno. La trampa de la ruta hay que decirla con el número de la medición, porque es exactamente la forma en que este mecanismo falla: </a:t>
            </a:r>
            <a:r>
              <a:rPr b="1"/>
              <a:t>el override con la ruta mal escrita se registra igual</a:t>
            </a:r>
            <a:r>
              <a:rPr/>
              <a:t>. </a:t>
            </a:r>
            <a:r>
              <a:rPr>
                <a:latin typeface="Courier"/>
              </a:rPr>
              <a:t>factory.print(0)</a:t>
            </a:r>
            <a:r>
              <a:rPr/>
              <a:t> lo muestra en la tabla, prolijo, como si estuviera funcionando. No hay warning, no hay error, y el componente sale del tipo base. Es la misma familia que el </a:t>
            </a:r>
            <a:r>
              <a:rPr>
                <a:latin typeface="Courier"/>
              </a:rPr>
              <a:t>set_type_override</a:t>
            </a:r>
            <a:r>
              <a:rPr/>
              <a:t> tardío del apéndice de trampas: la factory no valida rutas porque no puede — cuando se registra el override, el componente todavía no existe. La regla práctica: la ruta es la que imprime </a:t>
            </a:r>
            <a:r>
              <a:rPr>
                <a:latin typeface="Courier"/>
              </a:rPr>
              <a:t>uvm_top.print_topology()</a:t>
            </a:r>
            <a:r>
              <a:rPr/>
              <a:t>, sin el </a:t>
            </a:r>
            <a:r>
              <a:rPr>
                <a:latin typeface="Courier"/>
              </a:rPr>
              <a:t>&lt;unnamed&gt;</a:t>
            </a:r>
            <a:r>
              <a:rPr/>
              <a:t> de arriba. Si el árbol dice </a:t>
            </a:r>
            <a:r>
              <a:rPr>
                <a:latin typeface="Courier"/>
              </a:rPr>
              <a:t>uvm_test_top.env_h.t2_h</a:t>
            </a:r>
            <a:r>
              <a:rPr/>
              <a:t>, eso es lo que va entre comillas. Y si no querés depender de dónde te instancian, </a:t>
            </a:r>
            <a:r>
              <a:rPr>
                <a:latin typeface="Courier"/>
              </a:rPr>
              <a:t>*.env_h.t2_h</a:t>
            </a:r>
            <a:r>
              <a:rPr/>
              <a:t>, que también está medido y también aplica. El par de herramientas es lo que hay que llevarse: </a:t>
            </a:r>
            <a:r>
              <a:rPr>
                <a:latin typeface="Courier"/>
              </a:rPr>
              <a:t>factory.print(0)</a:t>
            </a:r>
            <a:r>
              <a:rPr/>
              <a:t> dice lo que la factory tiene anotado, </a:t>
            </a:r>
            <a:r>
              <a:rPr>
                <a:latin typeface="Courier"/>
              </a:rPr>
              <a:t>print_topology()</a:t>
            </a:r>
            <a:r>
              <a:rPr/>
              <a:t> dice qué se construyó de verdad. Un override que aparece en la primera y no se ve en la segunda es una ruta mal escrita o un </a:t>
            </a:r>
            <a:r>
              <a:rPr>
                <a:latin typeface="Courier"/>
              </a:rPr>
              <a:t>create()</a:t>
            </a:r>
            <a:r>
              <a:rPr/>
              <a:t> que llegó antes.</a:t>
            </a:r>
          </a:p>
        </p:txBody>
      </p:sp>
      <p:sp>
        <p:nvSpPr>
          <p:cNvPr id="4" name="Slide Number Placeholder 3"/>
          <p:cNvSpPr>
            <a:spLocks noGrp="1"/>
          </p:cNvSpPr>
          <p:nvPr>
            <p:ph type="sldNum" sz="quarter" idx="10"/>
          </p:nvPr>
        </p:nvSpPr>
        <p:spPr/>
        <p:txBody>
          <a:bodyPr/>
          <a:lstStyle/>
          <a:p>
            <a:fld id="{18BDFEC3-8487-43E8-A154-7C12CBC1FFF2}" type="slidenum">
              <a:rPr lang="en-US"/>
              <a:t>179</a:t>
            </a:fld>
            <a:endParaRPr lang="en-US"/>
          </a:p>
        </p:txBody>
      </p:sp>
    </p:spTree>
  </p:cSld>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unidad donde se cobra todo el día 2. Conviene hacerlo explícito señalando el </a:t>
            </a:r>
            <a:r>
              <a:rPr>
                <a:latin typeface="Courier"/>
              </a:rPr>
              <a:t>add_test</a:t>
            </a:r>
            <a:r>
              <a:rPr/>
              <a:t>: son </a:t>
            </a:r>
            <a:r>
              <a:rPr b="1"/>
              <a:t>dos líneas</a:t>
            </a:r>
            <a:r>
              <a:rPr/>
              <a:t> —el override y nada más—, y cambia el estímulo completo sin tocar el env. Eso no se podía hacer en el testbench en objetos. La distinción </a:t>
            </a:r>
            <a:r>
              <a:rPr i="1"/>
              <a:t>intractable</a:t>
            </a:r>
            <a:r>
              <a:rPr/>
              <a:t> / </a:t>
            </a:r>
            <a:r>
              <a:rPr i="1"/>
              <a:t>adaptable</a:t>
            </a:r>
            <a:r>
              <a:rPr/>
              <a:t> es la que hay que dejar como vocabulario, porque vuelve con el agent y con las sequences. Código intractable es el que sale rápido y después no se deja tocar: casi siempre es estructura duplicada.</a:t>
            </a:r>
          </a:p>
        </p:txBody>
      </p:sp>
      <p:sp>
        <p:nvSpPr>
          <p:cNvPr id="4" name="Slide Number Placeholder 3"/>
          <p:cNvSpPr>
            <a:spLocks noGrp="1"/>
          </p:cNvSpPr>
          <p:nvPr>
            <p:ph type="sldNum" sz="quarter" idx="10"/>
          </p:nvPr>
        </p:nvSpPr>
        <p:spPr/>
        <p:txBody>
          <a:bodyPr/>
          <a:lstStyle/>
          <a:p>
            <a:fld id="{18BDFEC3-8487-43E8-A154-7C12CBC1FFF2}" type="slidenum">
              <a:rPr lang="en-US"/>
              <a:t>180</a:t>
            </a:fld>
            <a:endParaRPr lang="en-US"/>
          </a:p>
        </p:txBody>
      </p:sp>
    </p:spTree>
  </p:cSld>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volver al gráfico del día 1 antes de arrancar, porque esta sección parece de plomería y es el que más horas devuelve. El argumento no es “los mensajes lindos”: es que un mensaje que trae solo la ruta jerárquica te ahorra la pregunta “¿quién lo dijo?”, que es la mitad de cualquier debug. La segunda idea, que es la que cuesta: los mensajes de debug </a:t>
            </a:r>
            <a:r>
              <a:rPr b="1"/>
              <a:t>no se borran</a:t>
            </a:r>
            <a:r>
              <a:rPr/>
              <a:t>. Un </a:t>
            </a:r>
            <a:r>
              <a:rPr>
                <a:latin typeface="Courier"/>
              </a:rPr>
              <a:t>`uvm_info</a:t>
            </a:r>
            <a:r>
              <a:rPr/>
              <a:t> en UVM_HIGH no cuesta nada cuando el techo está en UVM_MEDIUM, y el día que lo necesitás está ahí. Que el ejercicio del día 5 se resuelva subiendo la verbosidad no es casualidad — está armado para que lo vivan. Y la distinción de la última línea conviene anotarla en el pizarrón de entrada, porque es la pregunta 6 del repaso: verbosidad e info por un lado, actions y error/warning/fatal por el otro. Nunca se cruzan.</a:t>
            </a:r>
          </a:p>
        </p:txBody>
      </p:sp>
      <p:sp>
        <p:nvSpPr>
          <p:cNvPr id="4" name="Slide Number Placeholder 3"/>
          <p:cNvSpPr>
            <a:spLocks noGrp="1"/>
          </p:cNvSpPr>
          <p:nvPr>
            <p:ph type="sldNum" sz="quarter" idx="10"/>
          </p:nvPr>
        </p:nvSpPr>
        <p:spPr/>
        <p:txBody>
          <a:bodyPr/>
          <a:lstStyle/>
          <a:p>
            <a:fld id="{18BDFEC3-8487-43E8-A154-7C12CBC1FFF2}" type="slidenum">
              <a:rPr lang="en-US"/>
              <a:t>181</a:t>
            </a:fld>
            <a:endParaRPr lang="en-US"/>
          </a:p>
        </p:txBody>
      </p:sp>
    </p:spTree>
  </p:cSld>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pregunta que ordena la slide, y conviene tirarla al grupo antes de la respuesta: </a:t>
            </a:r>
            <a:r>
              <a:rPr i="1"/>
              <a:t>¿qué tiene de malo </a:t>
            </a:r>
            <a:r>
              <a:rPr i="1">
                <a:latin typeface="Courier"/>
              </a:rPr>
              <a:t>$display</a:t>
            </a:r>
            <a:r>
              <a:rPr i="1"/>
              <a:t>?</a:t>
            </a:r>
            <a:r>
              <a:rPr/>
              <a:t> La respuesta que sale siempre es “es feo”, y no es ésa. </a:t>
            </a:r>
            <a:r>
              <a:rPr>
                <a:latin typeface="Courier"/>
              </a:rPr>
              <a:t>$display</a:t>
            </a:r>
            <a:r>
              <a:rPr/>
              <a:t> imprime </a:t>
            </a:r>
            <a:r>
              <a:rPr b="1"/>
              <a:t>o no existe</a:t>
            </a:r>
            <a:r>
              <a:rPr/>
              <a:t>: la decisión de si un mensaje sale se toma en el momento de escribirlo, editando el código. Lo que UVM agrega no es formato, es que la decisión se mueve al momento de </a:t>
            </a:r>
            <a:r>
              <a:rPr b="1"/>
              <a:t>correr</a:t>
            </a:r>
            <a:r>
              <a:rPr/>
              <a:t>, y se toma desde afuera con un plusarg. Ese cambio de tiempo es toda la sección: por eso los mensajes se pueden dejar puestos, y por eso el log de una regresión y el log de un debug pueden salir del mismo binario. El dato de contexto, para el que viene de VHDL o de Verilog puro: nada de esto es magia del simulador. </a:t>
            </a:r>
            <a:r>
              <a:rPr>
                <a:latin typeface="Courier"/>
              </a:rPr>
              <a:t>`uvm_info</a:t>
            </a:r>
            <a:r>
              <a:rPr/>
              <a:t> es una macro que arma un string y se lo pasa a un objeto —el </a:t>
            </a:r>
            <a:r>
              <a:rPr i="1"/>
              <a:t>report server</a:t>
            </a:r>
            <a:r>
              <a:rPr/>
              <a:t>— que decide qué hacer. Todo lo que sigue en la sección es configurar ese objeto.</a:t>
            </a:r>
          </a:p>
        </p:txBody>
      </p:sp>
      <p:sp>
        <p:nvSpPr>
          <p:cNvPr id="4" name="Slide Number Placeholder 3"/>
          <p:cNvSpPr>
            <a:spLocks noGrp="1"/>
          </p:cNvSpPr>
          <p:nvPr>
            <p:ph type="sldNum" sz="quarter" idx="10"/>
          </p:nvPr>
        </p:nvSpPr>
        <p:spPr/>
        <p:txBody>
          <a:bodyPr/>
          <a:lstStyle/>
          <a:p>
            <a:fld id="{18BDFEC3-8487-43E8-A154-7C12CBC1FFF2}" type="slidenum">
              <a:rPr lang="en-US"/>
              <a:t>182</a:t>
            </a:fld>
            <a:endParaRPr lang="en-US"/>
          </a:p>
        </p:txBody>
      </p:sp>
    </p:spTree>
  </p:cSld>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confusión de siempre: la verbosidad filtra </a:t>
            </a:r>
            <a:r>
              <a:rPr>
                <a:latin typeface="Courier"/>
              </a:rPr>
              <a:t>`uvm_info</a:t>
            </a:r>
            <a:r>
              <a:rPr/>
              <a:t>, y nada más. Los warnings, errores y fatales no tienen verbosidad — se controlan con actions, que es la última parte de la sección.</a:t>
            </a:r>
          </a:p>
        </p:txBody>
      </p:sp>
      <p:sp>
        <p:nvSpPr>
          <p:cNvPr id="4" name="Slide Number Placeholder 3"/>
          <p:cNvSpPr>
            <a:spLocks noGrp="1"/>
          </p:cNvSpPr>
          <p:nvPr>
            <p:ph type="sldNum" sz="quarter" idx="10"/>
          </p:nvPr>
        </p:nvSpPr>
        <p:spPr/>
        <p:txBody>
          <a:bodyPr/>
          <a:lstStyle/>
          <a:p>
            <a:fld id="{18BDFEC3-8487-43E8-A154-7C12CBC1FFF2}" type="slidenum">
              <a:rPr lang="en-US"/>
              <a:t>183</a:t>
            </a:fld>
            <a:endParaRPr lang="en-US"/>
          </a:p>
        </p:txBody>
      </p:sp>
    </p:spTree>
  </p:cSld>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detenerse en la línea del log y leerla en voz alta de izquierda a derecha, campo por campo, porque es la que el alumno va a mirar mil veces y nadie se la explica nunca: severidad, tiempo, archivo y línea del </a:t>
            </a:r>
            <a:r>
              <a:rPr>
                <a:latin typeface="Courier"/>
              </a:rPr>
              <a:t>`uvm_error</a:t>
            </a:r>
            <a:r>
              <a:rPr/>
              <a:t>, y después </a:t>
            </a:r>
            <a:r>
              <a:rPr>
                <a:latin typeface="Courier"/>
              </a:rPr>
              <a:t>uvm_test_top.env_h.scoreboard_h</a:t>
            </a:r>
            <a:r>
              <a:rPr/>
              <a:t> — la ruta de instancia. Recién ahí viene el ID y el mensaje. El punto pedagógico es lo que </a:t>
            </a:r>
            <a:r>
              <a:rPr b="1"/>
              <a:t>no</a:t>
            </a:r>
            <a:r>
              <a:rPr/>
              <a:t> está en el código: el scoreboard no imprimió el tiempo ni su propio nombre. Los puso la macro. Ése es todo el argumento a favor de no volver a escribir un </a:t>
            </a:r>
            <a:r>
              <a:rPr>
                <a:latin typeface="Courier"/>
              </a:rPr>
              <a:t>$display</a:t>
            </a:r>
            <a:r>
              <a:rPr/>
              <a:t> en un testbench. Y la comparación honesta con el </a:t>
            </a:r>
            <a:r>
              <a:rPr>
                <a:latin typeface="Courier"/>
              </a:rPr>
              <a:t>$error</a:t>
            </a:r>
            <a:r>
              <a:rPr/>
              <a:t> del día 2: aquel scoreboard también hacía fallar el test, pero el contexto había que escribirlo a mano — y ahí nadie escribe la ruta jerárquica, porque no la sabe.</a:t>
            </a:r>
          </a:p>
        </p:txBody>
      </p:sp>
      <p:sp>
        <p:nvSpPr>
          <p:cNvPr id="4" name="Slide Number Placeholder 3"/>
          <p:cNvSpPr>
            <a:spLocks noGrp="1"/>
          </p:cNvSpPr>
          <p:nvPr>
            <p:ph type="sldNum" sz="quarter" idx="10"/>
          </p:nvPr>
        </p:nvSpPr>
        <p:spPr/>
        <p:txBody>
          <a:bodyPr/>
          <a:lstStyle/>
          <a:p>
            <a:fld id="{18BDFEC3-8487-43E8-A154-7C12CBC1FFF2}" type="slidenum">
              <a:rPr lang="en-US"/>
              <a:t>184</a:t>
            </a:fld>
            <a:endParaRPr lang="en-US"/>
          </a:p>
        </p:txBody>
      </p:sp>
    </p:spTree>
  </p:cSld>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Los seis niveles, de menos a más ruidoso: </a:t>
            </a:r>
            <a:r>
              <a:rPr>
                <a:latin typeface="Courier"/>
              </a:rPr>
              <a:t>UVM_NONE</a:t>
            </a:r>
            <a:r>
              <a:rPr/>
              <a:t>, </a:t>
            </a:r>
            <a:r>
              <a:rPr>
                <a:latin typeface="Courier"/>
              </a:rPr>
              <a:t>UVM_LOW</a:t>
            </a:r>
            <a:r>
              <a:rPr/>
              <a:t>, </a:t>
            </a:r>
            <a:r>
              <a:rPr>
                <a:latin typeface="Courier"/>
              </a:rPr>
              <a:t>UVM_MEDIUM</a:t>
            </a:r>
            <a:r>
              <a:rPr/>
              <a:t> —el que está por defecto—, </a:t>
            </a:r>
            <a:r>
              <a:rPr>
                <a:latin typeface="Courier"/>
              </a:rPr>
              <a:t>UVM_HIGH</a:t>
            </a:r>
            <a:r>
              <a:rPr/>
              <a:t>, </a:t>
            </a:r>
            <a:r>
              <a:rPr>
                <a:latin typeface="Courier"/>
              </a:rPr>
              <a:t>UVM_FULL</a:t>
            </a:r>
            <a:r>
              <a:rPr/>
              <a:t> y </a:t>
            </a:r>
            <a:r>
              <a:rPr>
                <a:latin typeface="Courier"/>
              </a:rPr>
              <a:t>UVM_DEBUG</a:t>
            </a:r>
            <a:r>
              <a:rPr/>
              <a:t>. </a:t>
            </a:r>
            <a:r>
              <a:rPr>
                <a:latin typeface="Courier"/>
              </a:rPr>
              <a:t>UVM_FULL</a:t>
            </a:r>
            <a:r>
              <a:rPr/>
              <a:t> es el que nadie usa y el que aparece en el enum de la slide, así que vale nombrarlo. Un mensaje se imprime si su verbosidad es </a:t>
            </a:r>
            <a:r>
              <a:rPr b="1"/>
              <a:t>menor o igual</a:t>
            </a:r>
            <a:r>
              <a:rPr/>
              <a:t> al techo, así que </a:t>
            </a:r>
            <a:r>
              <a:rPr>
                <a:latin typeface="Courier"/>
              </a:rPr>
              <a:t>UVM_NONE</a:t>
            </a:r>
            <a:r>
              <a:rPr/>
              <a:t> sale siempre. La regla práctica que conviene bajar, porque si no cada uno inventa la suya: </a:t>
            </a:r>
            <a:r>
              <a:rPr>
                <a:latin typeface="Courier"/>
              </a:rPr>
              <a:t>UVM_LOW</a:t>
            </a:r>
            <a:r>
              <a:rPr/>
              <a:t> para lo que querés ver en una regresión —qué test corrió, cuántas transacciones—; </a:t>
            </a:r>
            <a:r>
              <a:rPr>
                <a:latin typeface="Courier"/>
              </a:rPr>
              <a:t>UVM_MEDIUM</a:t>
            </a:r>
            <a:r>
              <a:rPr/>
              <a:t> para el resumen de un componente; </a:t>
            </a:r>
            <a:r>
              <a:rPr>
                <a:latin typeface="Courier"/>
              </a:rPr>
              <a:t>UVM_HIGH</a:t>
            </a:r>
            <a:r>
              <a:rPr/>
              <a:t> para cada transacción que pasa. Los monitores del curso son </a:t>
            </a:r>
            <a:r>
              <a:rPr>
                <a:latin typeface="Courier"/>
              </a:rPr>
              <a:t>UVM_HIGH</a:t>
            </a:r>
            <a:r>
              <a:rPr/>
              <a:t> justamente por eso: en una corrida normal no se ven, y cuando algo falla se prenden con un plusarg. El detalle de forma que se copia mal: la verbosidad es el </a:t>
            </a:r>
            <a:r>
              <a:rPr b="1"/>
              <a:t>tercer</a:t>
            </a:r>
            <a:r>
              <a:rPr/>
              <a:t> argumento del </a:t>
            </a:r>
            <a:r>
              <a:rPr>
                <a:latin typeface="Courier"/>
              </a:rPr>
              <a:t>`uvm_info</a:t>
            </a:r>
            <a:r>
              <a:rPr/>
              <a:t>, y si te la olvidás no compila. El ID —el primero— es un string libre, pero no lo elijas al azar: es la llave con la que después vas a filtrar. Que sea el nombre del componente, en mayúsculas, y siempre el mismo.</a:t>
            </a:r>
          </a:p>
        </p:txBody>
      </p:sp>
      <p:sp>
        <p:nvSpPr>
          <p:cNvPr id="4" name="Slide Number Placeholder 3"/>
          <p:cNvSpPr>
            <a:spLocks noGrp="1"/>
          </p:cNvSpPr>
          <p:nvPr>
            <p:ph type="sldNum" sz="quarter" idx="10"/>
          </p:nvPr>
        </p:nvSpPr>
        <p:spPr/>
        <p:txBody>
          <a:bodyPr/>
          <a:lstStyle/>
          <a:p>
            <a:fld id="{18BDFEC3-8487-43E8-A154-7C12CBC1FFF2}" type="slidenum">
              <a:rPr lang="en-US"/>
              <a:t>185</a:t>
            </a:fld>
            <a:endParaRPr lang="en-US"/>
          </a:p>
        </p:txBody>
      </p:sp>
    </p:spTree>
  </p:cSld>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Conviene correrlo en vivo, porque es la demostración más barata de la sección: la misma línea de arriba —</a:t>
            </a:r>
            <a:r>
              <a:rPr>
                <a:latin typeface="Courier"/>
              </a:rPr>
              <a:t>./obj_dir/top/sim +UVM_TESTNAME=random_test</a:t>
            </a:r>
            <a:r>
              <a:rPr/>
              <a:t>— con y sin </a:t>
            </a:r>
            <a:r>
              <a:rPr>
                <a:latin typeface="Courier"/>
              </a:rPr>
              <a:t>+UVM_VERBOSITY=UVM_HIGH</a:t>
            </a:r>
            <a:r>
              <a:rPr/>
              <a:t>, y el log pasa de 7 </a:t>
            </a:r>
            <a:r>
              <a:rPr>
                <a:latin typeface="Courier"/>
              </a:rPr>
              <a:t>uvm_info</a:t>
            </a:r>
            <a:r>
              <a:rPr/>
              <a:t> a 22. Con </a:t>
            </a:r>
            <a:r>
              <a:rPr>
                <a:latin typeface="Courier"/>
              </a:rPr>
              <a:t>make</a:t>
            </a:r>
            <a:r>
              <a:rPr/>
              <a:t> son 6 y 21, porque </a:t>
            </a:r>
            <a:r>
              <a:rPr>
                <a:latin typeface="Courier"/>
              </a:rPr>
              <a:t>run_sim</a:t>
            </a:r>
            <a:r>
              <a:rPr/>
              <a:t> agrega </a:t>
            </a:r>
            <a:r>
              <a:rPr>
                <a:latin typeface="Courier"/>
              </a:rPr>
              <a:t>+UVM_NO_RELNOTES</a:t>
            </a:r>
            <a:r>
              <a:rPr/>
              <a:t> y eso se lleva el banner. Sin recompilar nada — es el mismo binario. Parecen pocos porque este ejemplo manda </a:t>
            </a:r>
            <a:r>
              <a:rPr b="1"/>
              <a:t>diez</a:t>
            </a:r>
            <a:r>
              <a:rPr/>
              <a:t> operaciones a propósito, para que el transcript entre en la pantalla; con las mil de las otras secciones la diferencia es de tres órdenes de magnitud. El detalle que hay que decir para que después no sorprenda: el plusarg fija el techo del </a:t>
            </a:r>
            <a:r>
              <a:rPr b="1"/>
              <a:t>árbol entero</a:t>
            </a:r>
            <a:r>
              <a:rPr/>
              <a:t>, desde </a:t>
            </a:r>
            <a:r>
              <a:rPr>
                <a:latin typeface="Courier"/>
              </a:rPr>
              <a:t>uvm_top</a:t>
            </a:r>
            <a:r>
              <a:rPr/>
              <a:t> para abajo. No hay forma de pedir “alto, pero sólo el monitor” desde la línea de comando con este flag; para eso está </a:t>
            </a:r>
            <a:r>
              <a:rPr>
                <a:latin typeface="Courier"/>
              </a:rPr>
              <a:t>+uvm_set_verbosity</a:t>
            </a:r>
            <a:r>
              <a:rPr/>
              <a:t>, que es más largo de escribir y casi nadie recuerda. La salida honesta, y la que enseña la slide siguiente, es fijarlo desde el código en el componente que te interesa. Y el argumento de fondo, por si el grupo lo subestima: éste es el mecanismo que hace que un log de regresión de mil tests sea legible. No es cosmética de aula.</a:t>
            </a:r>
          </a:p>
        </p:txBody>
      </p:sp>
      <p:sp>
        <p:nvSpPr>
          <p:cNvPr id="4" name="Slide Number Placeholder 3"/>
          <p:cNvSpPr>
            <a:spLocks noGrp="1"/>
          </p:cNvSpPr>
          <p:nvPr>
            <p:ph type="sldNum" sz="quarter" idx="10"/>
          </p:nvPr>
        </p:nvSpPr>
        <p:spPr/>
        <p:txBody>
          <a:bodyPr/>
          <a:lstStyle/>
          <a:p>
            <a:fld id="{18BDFEC3-8487-43E8-A154-7C12CBC1FFF2}" type="slidenum">
              <a:rPr lang="en-US"/>
              <a:t>186</a:t>
            </a:fld>
            <a:endParaRPr lang="en-US"/>
          </a:p>
        </p:txBody>
      </p:sp>
    </p:spTree>
  </p:cSld>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curso usa </a:t>
            </a:r>
            <a:r>
              <a:rPr>
                <a:latin typeface="Courier"/>
              </a:rPr>
              <a:t>$value$plusargs</a:t>
            </a:r>
            <a:r>
              <a:rPr/>
              <a:t> y </a:t>
            </a:r>
            <a:r>
              <a:rPr>
                <a:latin typeface="Courier"/>
              </a:rPr>
              <a:t>$test$plusargs</a:t>
            </a:r>
            <a:r>
              <a:rPr/>
              <a:t> en los </a:t>
            </a:r>
            <a:r>
              <a:rPr>
                <a:latin typeface="Courier"/>
              </a:rPr>
              <a:t>base_test</a:t>
            </a:r>
            <a:r>
              <a:rPr/>
              <a:t> porque son una línea y se leen solos. Vale decir por qué en un testbench de producción aparece siempre esta clase: </a:t>
            </a:r>
            <a:r>
              <a:rPr>
                <a:latin typeface="Courier"/>
              </a:rPr>
              <a:t>$value$plusargs</a:t>
            </a:r>
            <a:r>
              <a:rPr/>
              <a:t> es una system task, así que no se puede heredar, no se puede sustituir por la factory y no se puede testear. El </a:t>
            </a:r>
            <a:r>
              <a:rPr>
                <a:latin typeface="Courier"/>
              </a:rPr>
              <a:t>uvm_cmdline_processor</a:t>
            </a:r>
            <a:r>
              <a:rPr/>
              <a:t> es un objeto, y eso alcanza para las tres cosas. El argumento que más rinde es el último bullet y no es el que uno espera: </a:t>
            </a:r>
            <a:r>
              <a:rPr>
                <a:latin typeface="Courier"/>
              </a:rPr>
              <a:t>get_args()</a:t>
            </a:r>
            <a:r>
              <a:rPr/>
              <a:t> imprimiendo la línea entera en el </a:t>
            </a:r>
            <a:r>
              <a:rPr>
                <a:latin typeface="Courier"/>
              </a:rPr>
              <a:t>start_of_simulation_phase</a:t>
            </a:r>
            <a:r>
              <a:rPr/>
              <a:t> es lo que convierte un log viejo en algo reproducible. Sin eso, el log dice qué pasó pero no con qué se corrió, y una regresión de hace tres meses no se puede repetir. La diferencia del segundo bullet vale una anécdota: dos </a:t>
            </a:r>
            <a:r>
              <a:rPr>
                <a:latin typeface="Courier"/>
              </a:rPr>
              <a:t>+COUNT=</a:t>
            </a:r>
            <a:r>
              <a:rPr/>
              <a:t> en la misma línea —porque el script los agrega y el usuario también— es un caso real, y </a:t>
            </a:r>
            <a:r>
              <a:rPr>
                <a:latin typeface="Courier"/>
              </a:rPr>
              <a:t>$value$plusargs</a:t>
            </a:r>
            <a:r>
              <a:rPr/>
              <a:t> toma uno sin decir cuál. El </a:t>
            </a:r>
            <a:r>
              <a:rPr>
                <a:latin typeface="Courier"/>
              </a:rPr>
              <a:t>uvm_cmdline_processor</a:t>
            </a:r>
            <a:r>
              <a:rPr/>
              <a:t> devuelve 2, así que al menos te podés dar cuenta. Es la clase de cosa que se paga una vez y se recuerda.</a:t>
            </a:r>
          </a:p>
        </p:txBody>
      </p:sp>
      <p:sp>
        <p:nvSpPr>
          <p:cNvPr id="4" name="Slide Number Placeholder 3"/>
          <p:cNvSpPr>
            <a:spLocks noGrp="1"/>
          </p:cNvSpPr>
          <p:nvPr>
            <p:ph type="sldNum" sz="quarter" idx="10"/>
          </p:nvPr>
        </p:nvSpPr>
        <p:spPr/>
        <p:txBody>
          <a:bodyPr/>
          <a:lstStyle/>
          <a:p>
            <a:fld id="{18BDFEC3-8487-43E8-A154-7C12CBC1FFF2}" type="slidenum">
              <a:rPr lang="en-US"/>
              <a:t>187</a:t>
            </a:fld>
            <a:endParaRPr lang="en-US"/>
          </a:p>
        </p:txBody>
      </p:sp>
    </p:spTree>
  </p:cSld>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Este diagrama vale más de lo que parece, porque explica de dónde sale ese prefijo larguísimo que trae cada mensaje: </a:t>
            </a:r>
            <a:r>
              <a:rPr>
                <a:latin typeface="Courier"/>
              </a:rPr>
              <a:t>uvm_test_top.env_h.scoreboard_h</a:t>
            </a:r>
            <a:r>
              <a:rPr/>
              <a:t>. No es decoración — es la </a:t>
            </a:r>
            <a:r>
              <a:rPr b="1"/>
              <a:t>ruta de instancia</a:t>
            </a:r>
            <a:r>
              <a:rPr/>
              <a:t> del componente que habló. Y es la misma ruta que usa el </a:t>
            </a:r>
            <a:r>
              <a:rPr>
                <a:latin typeface="Courier"/>
              </a:rPr>
              <a:t>uvm_config_db</a:t>
            </a:r>
            <a:r>
              <a:rPr/>
              <a:t> para el ámbito. Vale decirlo explícito: cuando en los tests dijimos “el ámbito es una ruta jerárquica”, era literalmente esta ruta. Un solo árbol sirve para las dos cosas. La aclaración del bullet no es un detalle: esta jerarquía </a:t>
            </a:r>
            <a:r>
              <a:rPr b="1"/>
              <a:t>no es la del DUT</a:t>
            </a:r>
            <a:r>
              <a:rPr/>
              <a:t>. Un scoreboard no está adentro de ningún módulo. Es el árbol que UVM arma llamando </a:t>
            </a:r>
            <a:r>
              <a:rPr>
                <a:latin typeface="Courier"/>
              </a:rPr>
              <a:t>build_phase</a:t>
            </a:r>
            <a:r>
              <a:rPr/>
              <a:t> de arriba hacia abajo, y existe sólo en el testbench. Truco para el aula: </a:t>
            </a:r>
            <a:r>
              <a:rPr>
                <a:latin typeface="Courier"/>
              </a:rPr>
              <a:t>uvm_top.print_topology()</a:t>
            </a:r>
            <a:r>
              <a:rPr/>
              <a:t> imprime este árbol de verdad, escrito por la librería. Es la mejor forma de mostrar que no es un dibujo. </a:t>
            </a:r>
            <a:r>
              <a:rPr>
                <a:latin typeface="Courier"/>
              </a:rPr>
              <a:t>+UVM_CONFIG_DB_TRACE</a:t>
            </a:r>
            <a:r>
              <a:rPr/>
              <a:t> es otra cosa y conviene no mezclarlas: no dibuja el árbol, traza cada </a:t>
            </a:r>
            <a:r>
              <a:rPr>
                <a:latin typeface="Courier"/>
              </a:rPr>
              <a:t>set()</a:t>
            </a:r>
            <a:r>
              <a:rPr/>
              <a:t> y cada </a:t>
            </a:r>
            <a:r>
              <a:rPr>
                <a:latin typeface="Courier"/>
              </a:rPr>
              <a:t>get()</a:t>
            </a:r>
            <a:r>
              <a:rPr/>
              <a:t> del </a:t>
            </a:r>
            <a:r>
              <a:rPr>
                <a:latin typeface="Courier"/>
              </a:rPr>
              <a:t>config_db</a:t>
            </a:r>
            <a:r>
              <a:rPr/>
              <a:t> con el ámbito que se usó — que es la perilla del otro problema, el del ámbito que no matchea.</a:t>
            </a:r>
          </a:p>
        </p:txBody>
      </p:sp>
      <p:sp>
        <p:nvSpPr>
          <p:cNvPr id="4" name="Slide Number Placeholder 3"/>
          <p:cNvSpPr>
            <a:spLocks noGrp="1"/>
          </p:cNvSpPr>
          <p:nvPr>
            <p:ph type="sldNum" sz="quarter" idx="10"/>
          </p:nvPr>
        </p:nvSpPr>
        <p:spPr/>
        <p:txBody>
          <a:bodyPr/>
          <a:lstStyle/>
          <a:p>
            <a:fld id="{18BDFEC3-8487-43E8-A154-7C12CBC1FFF2}" type="slidenum">
              <a:rPr lang="en-US"/>
              <a:t>189</a:t>
            </a:fld>
            <a:endParaRPr lang="en-US"/>
          </a:p>
        </p:txBody>
      </p:sp>
    </p:spTree>
  </p:cSld>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ventana es lo que hay que dejar grabado, porque el error se comete en las dos direcciones. Si la llamada va en el </a:t>
            </a:r>
            <a:r>
              <a:rPr>
                <a:latin typeface="Courier"/>
              </a:rPr>
              <a:t>build_phase</a:t>
            </a:r>
            <a:r>
              <a:rPr/>
              <a:t>, el componente al que le querés subir el techo </a:t>
            </a:r>
            <a:r>
              <a:rPr b="1"/>
              <a:t>todavía no existe</a:t>
            </a:r>
            <a:r>
              <a:rPr/>
              <a:t> —lo construye su padre más abajo— y la llamada no encuentra a nadie. Si va en el </a:t>
            </a:r>
            <a:r>
              <a:rPr>
                <a:latin typeface="Courier"/>
              </a:rPr>
              <a:t>run_phase</a:t>
            </a:r>
            <a:r>
              <a:rPr/>
              <a:t>, la simulación ya arrancó y te perdiste los mensajes de las fases anteriores. </a:t>
            </a:r>
            <a:r>
              <a:rPr>
                <a:latin typeface="Courier"/>
              </a:rPr>
              <a:t>end_of_elaboration_phase</a:t>
            </a:r>
            <a:r>
              <a:rPr/>
              <a:t> es exactamente el hueco entre las dos cosas: el árbol completo, y el tiempo todavía en cero. Es la primera vez en el curso que se usa para algo, y vale decirlo así — en la tabla de las nueve fases del día 3 no estaba de adorno. El sufijo </a:t>
            </a:r>
            <a:r>
              <a:rPr>
                <a:latin typeface="Courier"/>
              </a:rPr>
              <a:t>_hier</a:t>
            </a:r>
            <a:r>
              <a:rPr/>
              <a:t> es el que se olvida, y falla en silencio: fijás el techo del </a:t>
            </a:r>
            <a:r>
              <a:rPr>
                <a:latin typeface="Courier"/>
              </a:rPr>
              <a:t>env</a:t>
            </a:r>
            <a:r>
              <a:rPr/>
              <a:t> sin </a:t>
            </a:r>
            <a:r>
              <a:rPr>
                <a:latin typeface="Courier"/>
              </a:rPr>
              <a:t>_hier</a:t>
            </a:r>
            <a:r>
              <a:rPr/>
              <a:t>, el </a:t>
            </a:r>
            <a:r>
              <a:rPr>
                <a:latin typeface="Courier"/>
              </a:rPr>
              <a:t>env</a:t>
            </a:r>
            <a:r>
              <a:rPr/>
              <a:t> no imprime nada de todos modos, y el monitor que querías escuchar sigue callado. Regla práctica: si apuntás a una rama, </a:t>
            </a:r>
            <a:r>
              <a:rPr>
                <a:latin typeface="Courier"/>
              </a:rPr>
              <a:t>_hier</a:t>
            </a:r>
            <a:r>
              <a:rPr/>
              <a:t>; si apuntás a una clase, sin.</a:t>
            </a:r>
          </a:p>
        </p:txBody>
      </p:sp>
      <p:sp>
        <p:nvSpPr>
          <p:cNvPr id="4" name="Slide Number Placeholder 3"/>
          <p:cNvSpPr>
            <a:spLocks noGrp="1"/>
          </p:cNvSpPr>
          <p:nvPr>
            <p:ph type="sldNum" sz="quarter" idx="10"/>
          </p:nvPr>
        </p:nvSpPr>
        <p:spPr/>
        <p:txBody>
          <a:bodyPr/>
          <a:lstStyle/>
          <a:p>
            <a:fld id="{18BDFEC3-8487-43E8-A154-7C12CBC1FFF2}" type="slidenum">
              <a:rPr lang="en-US"/>
              <a:t>190</a:t>
            </a:fld>
            <a:endParaRPr lang="en-US"/>
          </a:p>
        </p:txBody>
      </p:sp>
    </p:spTree>
  </p:cSld>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log de la slide es el de un scoreboard que suma mal a propósito, y conviene mirar el </a:t>
            </a:r>
            <a:r>
              <a:rPr i="1"/>
              <a:t>Report Summary</a:t>
            </a:r>
            <a:r>
              <a:rPr/>
              <a:t> del final antes que el error: </a:t>
            </a:r>
            <a:r>
              <a:rPr>
                <a:latin typeface="Courier"/>
              </a:rPr>
              <a:t>UVM_ERROR : 2</a:t>
            </a:r>
            <a:r>
              <a:rPr/>
              <a:t>, uno por cada </a:t>
            </a:r>
            <a:r>
              <a:rPr>
                <a:latin typeface="Courier"/>
              </a:rPr>
              <a:t>add_op</a:t>
            </a:r>
            <a:r>
              <a:rPr/>
              <a:t> que salió en las diez operaciones del ejemplo. Ahí está la cuenta que hay que hacer en voz alta: con las mil operaciones de las otras secciones son </a:t>
            </a:r>
            <a:r>
              <a:rPr b="1"/>
              <a:t>cien y pico de errores</a:t>
            </a:r>
            <a:r>
              <a:rPr/>
              <a:t>, uno por cada suma. Ése es el problema real que la sección viene a resolver — no “el mensaje molesta”, sino que </a:t>
            </a:r>
            <a:r>
              <a:rPr b="1"/>
              <a:t>el log deja de servir para buscar otra cosa</a:t>
            </a:r>
            <a:r>
              <a:rPr/>
              <a:t>. La pregunta para tirar al grupo, porque la respuesta equivocada es la intuitiva: </a:t>
            </a:r>
            <a:r>
              <a:rPr i="1"/>
              <a:t>“¿bajo el techo de verbosidad y listo?”</a:t>
            </a:r>
            <a:r>
              <a:rPr/>
              <a:t>. No. Un </a:t>
            </a:r>
            <a:r>
              <a:rPr>
                <a:latin typeface="Courier"/>
              </a:rPr>
              <a:t>`uvm_error</a:t>
            </a:r>
            <a:r>
              <a:rPr/>
              <a:t> no tiene verbosidad; el techo no lo toca. Es la misma distinción de la primera slide, y acá se cobra por primera vez. Y la aclaración honesta antes de enseñar a apagar errores, porque si no queda sonando raro: esto no es para que la regresión dé verde. Es para poder trabajar media tarde mientras otro arregla su clase, y se saca el mismo día.</a:t>
            </a:r>
          </a:p>
        </p:txBody>
      </p:sp>
      <p:sp>
        <p:nvSpPr>
          <p:cNvPr id="4" name="Slide Number Placeholder 3"/>
          <p:cNvSpPr>
            <a:spLocks noGrp="1"/>
          </p:cNvSpPr>
          <p:nvPr>
            <p:ph type="sldNum" sz="quarter" idx="10"/>
          </p:nvPr>
        </p:nvSpPr>
        <p:spPr/>
        <p:txBody>
          <a:bodyPr/>
          <a:lstStyle/>
          <a:p>
            <a:fld id="{18BDFEC3-8487-43E8-A154-7C12CBC1FFF2}" type="slidenum">
              <a:rPr lang="en-US"/>
              <a:t>191</a:t>
            </a:fld>
            <a:endParaRPr lang="en-US"/>
          </a:p>
        </p:txBody>
      </p:sp>
    </p:spTree>
  </p:cSld>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Las siete acciones son un OR de bits, no una lista de opciones excluyentes: un mismo mensaje puede imprimirse </a:t>
            </a:r>
            <a:r>
              <a:rPr b="1"/>
              <a:t>y</a:t>
            </a:r>
            <a:r>
              <a:rPr/>
              <a:t> escribirse a un archivo </a:t>
            </a:r>
            <a:r>
              <a:rPr b="1"/>
              <a:t>y</a:t>
            </a:r>
            <a:r>
              <a:rPr/>
              <a:t> contar para el resumen. Por eso se combinan con </a:t>
            </a:r>
            <a:r>
              <a:rPr>
                <a:latin typeface="Courier"/>
              </a:rPr>
              <a:t>|</a:t>
            </a:r>
            <a:r>
              <a:rPr/>
              <a:t>. </a:t>
            </a:r>
            <a:r>
              <a:rPr>
                <a:latin typeface="Courier"/>
              </a:rPr>
              <a:t>UVM_COUNT</a:t>
            </a:r>
            <a:r>
              <a:rPr/>
              <a:t> es la que más se explica mal, y conviene decirla completa: ya está puesta por defecto en todo </a:t>
            </a:r>
            <a:r>
              <a:rPr>
                <a:latin typeface="Courier"/>
              </a:rPr>
              <a:t>`uvm_error</a:t>
            </a:r>
            <a:r>
              <a:rPr/>
              <a:t>, y lo que incrementa es </a:t>
            </a:r>
            <a:r>
              <a:rPr b="1"/>
              <a:t>un contador global</a:t>
            </a:r>
            <a:r>
              <a:rPr/>
              <a:t> de la corrida, no uno por ID. Sola no mata nada, porque el máximo por defecto es 0, que quiere decir “sin límite”. La que corta es </a:t>
            </a:r>
            <a:r>
              <a:rPr>
                <a:latin typeface="Courier"/>
              </a:rPr>
              <a:t>+UVM_MAX_QUIT_COUNT=N</a:t>
            </a:r>
            <a:r>
              <a:rPr/>
              <a:t> (</a:t>
            </a:r>
            <a:r>
              <a:rPr>
                <a:latin typeface="Courier"/>
              </a:rPr>
              <a:t>uvm_root.svh:1187</a:t>
            </a:r>
            <a:r>
              <a:rPr/>
              <a:t>) —o </a:t>
            </a:r>
            <a:r>
              <a:rPr>
                <a:latin typeface="Courier"/>
              </a:rPr>
              <a:t>set_report_max_quit_count(N)</a:t>
            </a:r>
            <a:r>
              <a:rPr/>
              <a:t>, </a:t>
            </a:r>
            <a:r>
              <a:rPr>
                <a:latin typeface="Courier"/>
              </a:rPr>
              <a:t>uvm_report_object.svh:578</a:t>
            </a:r>
            <a:r>
              <a:rPr/>
              <a:t>—, y ésa sí es la respuesta al log de cuatro gigas cuando un scoreboard falla en cada transacción: te enterás igual, y en treinta segundos en vez de en veinte minutos. </a:t>
            </a:r>
            <a:r>
              <a:rPr>
                <a:latin typeface="Courier"/>
              </a:rPr>
              <a:t>UVM_NO_ACTION</a:t>
            </a:r>
            <a:r>
              <a:rPr/>
              <a:t> es la que usa la slide siguiente para apagar los errores, y hay que decir en voz alta para qué </a:t>
            </a:r>
            <a:r>
              <a:rPr b="1"/>
              <a:t>no</a:t>
            </a:r>
            <a:r>
              <a:rPr/>
              <a:t> sirve: no es para que la regresión dé verde. Es para seguir trabajando mientras otro arregla su clase, y se saca el mismo día. Un </a:t>
            </a:r>
            <a:r>
              <a:rPr>
                <a:latin typeface="Courier"/>
              </a:rPr>
              <a:t>UVM_NO_ACTION</a:t>
            </a:r>
            <a:r>
              <a:rPr/>
              <a:t> que sobrevive a un commit es un bug esperando. Y el par que conviene nombrar: </a:t>
            </a:r>
            <a:r>
              <a:rPr>
                <a:latin typeface="Courier"/>
              </a:rPr>
              <a:t>set_report_severity_action</a:t>
            </a:r>
            <a:r>
              <a:rPr/>
              <a:t> es por severidad, </a:t>
            </a:r>
            <a:r>
              <a:rPr>
                <a:latin typeface="Courier"/>
              </a:rPr>
              <a:t>set_report_id_action</a:t>
            </a:r>
            <a:r>
              <a:rPr/>
              <a:t> es por ese string de ID que elegiste al escribir el mensaje. Ahí se paga la disciplina de haber usado siempre el mismo.</a:t>
            </a:r>
          </a:p>
        </p:txBody>
      </p:sp>
      <p:sp>
        <p:nvSpPr>
          <p:cNvPr id="4" name="Slide Number Placeholder 3"/>
          <p:cNvSpPr>
            <a:spLocks noGrp="1"/>
          </p:cNvSpPr>
          <p:nvPr>
            <p:ph type="sldNum" sz="quarter" idx="10"/>
          </p:nvPr>
        </p:nvSpPr>
        <p:spPr/>
        <p:txBody>
          <a:bodyPr/>
          <a:lstStyle/>
          <a:p>
            <a:fld id="{18BDFEC3-8487-43E8-A154-7C12CBC1FFF2}" type="slidenum">
              <a:rPr lang="en-US"/>
              <a:t>192</a:t>
            </a:fld>
            <a:endParaRPr lang="en-US"/>
          </a:p>
        </p:txBody>
      </p:sp>
    </p:spTree>
  </p:cSld>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Decirlo en voz alta: apagar errores sirve para seguir trabajando mientras otro arregla su clase, no para que la regresión dé verde. Y mostrar el </a:t>
            </a:r>
            <a:r>
              <a:rPr i="1"/>
              <a:t>Report Summary</a:t>
            </a:r>
            <a:r>
              <a:rPr/>
              <a:t> del segundo log al lado del primero es la mejor advertencia que da la sección: el testbench dice </a:t>
            </a:r>
            <a:r>
              <a:rPr b="1"/>
              <a:t>0 UVM_ERROR</a:t>
            </a:r>
            <a:r>
              <a:rPr/>
              <a:t> y el DUT sigue exactamente igual de roto que cuando lo rompimos. Ésa es la razón de que un </a:t>
            </a:r>
            <a:r>
              <a:rPr>
                <a:latin typeface="Courier"/>
              </a:rPr>
              <a:t>UVM_NO_ACTION</a:t>
            </a:r>
            <a:r>
              <a:rPr/>
              <a:t> no pueda sobrevivir a un commit — es una trampa muda, y está en el apéndice. El scoreboard de esta sección suma de más A PROPÓSITO, es el bug que estamos mostrando. Por eso </a:t>
            </a:r>
            <a:r>
              <a:rPr>
                <a:latin typeface="Courier"/>
              </a:rPr>
              <a:t>code/u4/reporting/run.sh</a:t>
            </a:r>
            <a:r>
              <a:rPr/>
              <a:t> exporta UVM_ERRORS_OK=1: por defecto un uvm_error hace fallar la corrida, y acá el error es el ejemplo.</a:t>
            </a:r>
          </a:p>
        </p:txBody>
      </p:sp>
      <p:sp>
        <p:nvSpPr>
          <p:cNvPr id="4" name="Slide Number Placeholder 3"/>
          <p:cNvSpPr>
            <a:spLocks noGrp="1"/>
          </p:cNvSpPr>
          <p:nvPr>
            <p:ph type="sldNum" sz="quarter" idx="10"/>
          </p:nvPr>
        </p:nvSpPr>
        <p:spPr/>
        <p:txBody>
          <a:bodyPr/>
          <a:lstStyle/>
          <a:p>
            <a:fld id="{18BDFEC3-8487-43E8-A154-7C12CBC1FFF2}" type="slidenum">
              <a:rPr lang="en-US"/>
              <a:t>193</a:t>
            </a:fld>
            <a:endParaRPr lang="en-US"/>
          </a:p>
        </p:txBody>
      </p:sp>
    </p:spTree>
  </p:cSld>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respuesta correcta a la slide anterior, y la diferencia es de honestidad, no de sintaxis. </a:t>
            </a:r>
            <a:r>
              <a:rPr>
                <a:latin typeface="Courier"/>
              </a:rPr>
              <a:t>UVM_NO_ACTION</a:t>
            </a:r>
            <a:r>
              <a:rPr/>
              <a:t> sobre el scoreboard apaga el error y el log queda idéntico al de un testbench sano: nadie que lea ese log se entera. El catcher degrada </a:t>
            </a:r>
            <a:r>
              <a:rPr b="1"/>
              <a:t>ese</a:t>
            </a:r>
            <a:r>
              <a:rPr/>
              <a:t> mensaje, deja pasar todos los demás, y encima lo cuenta en una línea propia del </a:t>
            </a:r>
            <a:r>
              <a:rPr i="1"/>
              <a:t>UVM Report catcher Summary</a:t>
            </a:r>
            <a:r>
              <a:rPr/>
              <a:t>. Un revisor que abre el log ve que hubo un error y que alguien decidió que estaba bien. Cuándo se usa de verdad: en los tests negativos, que son la mitad de un plan de verificación serio. Escribir en un registro de sólo lectura tiene que dar </a:t>
            </a:r>
            <a:r>
              <a:rPr>
                <a:latin typeface="Courier"/>
              </a:rPr>
              <a:t>PSLVERR</a:t>
            </a:r>
            <a:r>
              <a:rPr/>
              <a:t>; el test que lo prueba </a:t>
            </a:r>
            <a:r>
              <a:rPr b="1"/>
              <a:t>espera</a:t>
            </a:r>
            <a:r>
              <a:rPr/>
              <a:t> el error, y sin catcher ese test no puede dar verde nunca. Es exactamente el caso del capstone. El detalle de implementación que sorprende: un catcher es un </a:t>
            </a:r>
            <a:r>
              <a:rPr>
                <a:latin typeface="Courier"/>
              </a:rPr>
              <a:t>uvm_callback</a:t>
            </a:r>
            <a:r>
              <a:rPr/>
              <a:t>, o sea la misma pieza de los callbacks del día 6. Por eso se registra con </a:t>
            </a:r>
            <a:r>
              <a:rPr>
                <a:latin typeface="Courier"/>
              </a:rPr>
              <a:t>uvm_report_cb::add</a:t>
            </a:r>
            <a:r>
              <a:rPr/>
              <a:t> y no con un </a:t>
            </a:r>
            <a:r>
              <a:rPr>
                <a:latin typeface="Courier"/>
              </a:rPr>
              <a:t>set_</a:t>
            </a:r>
            <a:r>
              <a:rPr/>
              <a:t> del componente. Y la trampa: si el catcher es demasiado ancho —por severidad y nada más— apagaste todos los errores del testbench con más ceremonia que </a:t>
            </a:r>
            <a:r>
              <a:rPr>
                <a:latin typeface="Courier"/>
              </a:rPr>
              <a:t>UVM_NO_ACTION</a:t>
            </a:r>
            <a:r>
              <a:rPr/>
              <a:t>. El </a:t>
            </a:r>
            <a:r>
              <a:rPr>
                <a:latin typeface="Courier"/>
              </a:rPr>
              <a:t>get_id()</a:t>
            </a:r>
            <a:r>
              <a:rPr/>
              <a:t> del </a:t>
            </a:r>
            <a:r>
              <a:rPr>
                <a:latin typeface="Courier"/>
              </a:rPr>
              <a:t>if</a:t>
            </a:r>
            <a:r>
              <a:rPr/>
              <a:t> no es opcional.</a:t>
            </a:r>
          </a:p>
        </p:txBody>
      </p:sp>
      <p:sp>
        <p:nvSpPr>
          <p:cNvPr id="4" name="Slide Number Placeholder 3"/>
          <p:cNvSpPr>
            <a:spLocks noGrp="1"/>
          </p:cNvSpPr>
          <p:nvPr>
            <p:ph type="sldNum" sz="quarter" idx="10"/>
          </p:nvPr>
        </p:nvSpPr>
        <p:spPr/>
        <p:txBody>
          <a:bodyPr/>
          <a:lstStyle/>
          <a:p>
            <a:fld id="{18BDFEC3-8487-43E8-A154-7C12CBC1FFF2}" type="slidenum">
              <a:rPr lang="en-US"/>
              <a:t>194</a:t>
            </a:fld>
            <a:endParaRPr lang="en-US"/>
          </a:p>
        </p:txBody>
      </p:sp>
    </p:spTree>
  </p:cSld>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Cerrar el día volviendo al 47 %: de todo lo que se vio hoy —tests, components, fases, env— ésta es la sección que se usa </a:t>
            </a:r>
            <a:r>
              <a:rPr b="1"/>
              <a:t>todos los días</a:t>
            </a:r>
            <a:r>
              <a:rPr/>
              <a:t>, y la única que se nota cuando falta. Un testbench sin reporting funciona igual; debuggearlo cuesta el doble. La pregunta de control, que además es la 6 del repaso: </a:t>
            </a:r>
            <a:r>
              <a:rPr i="1"/>
              <a:t>“bajé el techo de verbosidad y el </a:t>
            </a:r>
            <a:r>
              <a:rPr i="1">
                <a:latin typeface="Courier"/>
              </a:rPr>
              <a:t>`uvm_error</a:t>
            </a:r>
            <a:r>
              <a:rPr i="1"/>
              <a:t> sigue apareciendo, ¿por qué?”</a:t>
            </a:r>
            <a:r>
              <a:rPr/>
              <a:t>. Si el grupo la contesta sin dudar, la sección cerró. Y el aviso para el ejercicio del día 5, que conviene dar ahora y no cuando estén trabados: el bug no se ve en el log por defecto. Está impreso, en </a:t>
            </a:r>
            <a:r>
              <a:rPr>
                <a:latin typeface="Courier"/>
              </a:rPr>
              <a:t>UVM_HIGH</a:t>
            </a:r>
            <a:r>
              <a:rPr/>
              <a:t>. El que no se acuerde de esta sección va a leer el código media hora antes de subir la verbosidad.</a:t>
            </a:r>
          </a:p>
        </p:txBody>
      </p:sp>
      <p:sp>
        <p:nvSpPr>
          <p:cNvPr id="4" name="Slide Number Placeholder 3"/>
          <p:cNvSpPr>
            <a:spLocks noGrp="1"/>
          </p:cNvSpPr>
          <p:nvPr>
            <p:ph type="sldNum" sz="quarter" idx="10"/>
          </p:nvPr>
        </p:nvSpPr>
        <p:spPr/>
        <p:txBody>
          <a:bodyPr/>
          <a:lstStyle/>
          <a:p>
            <a:fld id="{18BDFEC3-8487-43E8-A154-7C12CBC1FFF2}" type="slidenum">
              <a:rPr lang="en-US"/>
              <a:t>195</a:t>
            </a:fld>
            <a:endParaRPr lang="en-US"/>
          </a:p>
        </p:txBody>
      </p:sp>
    </p:spTree>
  </p:cSld>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Antes de largarlos al ejercicio, volver a la slide </a:t>
            </a:r>
            <a:r>
              <a:rPr i="1"/>
              <a:t>“El mapa del día 3: qué reemplaza a qué”</a:t>
            </a:r>
            <a:r>
              <a:rPr/>
              <a:t> del testbench en objetos y leer la columna derecha de corrido: el </a:t>
            </a:r>
            <a:r>
              <a:rPr>
                <a:latin typeface="Courier"/>
              </a:rPr>
              <a:t>build_phase</a:t>
            </a:r>
            <a:r>
              <a:rPr/>
              <a:t> del env, el config_db, los </a:t>
            </a:r>
            <a:r>
              <a:rPr>
                <a:latin typeface="Courier"/>
              </a:rPr>
              <a:t>run_phase</a:t>
            </a:r>
            <a:r>
              <a:rPr/>
              <a:t>, las objections y el </a:t>
            </a:r>
            <a:r>
              <a:rPr>
                <a:latin typeface="Courier"/>
              </a:rPr>
              <a:t>set_type_override</a:t>
            </a:r>
            <a:r>
              <a:rPr/>
              <a:t> y el </a:t>
            </a:r>
            <a:r>
              <a:rPr>
                <a:latin typeface="Courier"/>
              </a:rPr>
              <a:t>$display</a:t>
            </a:r>
            <a:r>
              <a:rPr/>
              <a:t> que pasó a </a:t>
            </a:r>
            <a:r>
              <a:rPr>
                <a:latin typeface="Courier"/>
              </a:rPr>
              <a:t>uvm_info</a:t>
            </a:r>
            <a:r>
              <a:rPr/>
              <a:t>. Las seis filas están tachadas, y el día cierra ahí. Es el ejercicio del día 2 otra vez, pero con la factory. Vale ponerlos a comparar los dos: en el día 2 el tipo se elegía en el código del testbench, acá lo elige la factory y el testbench no cambia una línea. Y que miren la cobertura al final: con puras multiplicaciones baja a 26 %. Un test enfocado cubre menos, y ésa es la razón de que hagan falta muchos — y de que agregar uno tenga que ser barato.</a:t>
            </a:r>
          </a:p>
        </p:txBody>
      </p:sp>
      <p:sp>
        <p:nvSpPr>
          <p:cNvPr id="4" name="Slide Number Placeholder 3"/>
          <p:cNvSpPr>
            <a:spLocks noGrp="1"/>
          </p:cNvSpPr>
          <p:nvPr>
            <p:ph type="sldNum" sz="quarter" idx="10"/>
          </p:nvPr>
        </p:nvSpPr>
        <p:spPr/>
        <p:txBody>
          <a:bodyPr/>
          <a:lstStyle/>
          <a:p>
            <a:fld id="{18BDFEC3-8487-43E8-A154-7C12CBC1FFF2}" type="slidenum">
              <a:rPr lang="en-US"/>
              <a:t>203</a:t>
            </a:fld>
            <a:endParaRPr lang="en-US"/>
          </a:p>
        </p:txBody>
      </p:sp>
    </p:spTree>
  </p:cSld>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ejercicio corto del día 3 y cierra el arco que abrió el ejercicio de las ondas del día 1: ahí el alumno era el que leía el </a:t>
            </a:r>
            <a:r>
              <a:rPr>
                <a:latin typeface="Courier"/>
              </a:rPr>
              <a:t>FAILED</a:t>
            </a:r>
            <a:r>
              <a:rPr/>
              <a:t>, acá es el que lo escribe. Diez minutos de tipeo, y el punto no está en el </a:t>
            </a:r>
            <a:r>
              <a:rPr>
                <a:latin typeface="Courier"/>
              </a:rPr>
              <a:t>$sformatf</a:t>
            </a:r>
            <a:r>
              <a:rPr/>
              <a:t>. El punto está en el segundo pedido, que es el que sorprende: el </a:t>
            </a:r>
            <a:r>
              <a:rPr>
                <a:latin typeface="Courier"/>
              </a:rPr>
              <a:t>PASS</a:t>
            </a:r>
            <a:r>
              <a:rPr/>
              <a:t> </a:t>
            </a:r>
            <a:r>
              <a:rPr b="1"/>
              <a:t>también</a:t>
            </a:r>
            <a:r>
              <a:rPr/>
              <a:t> se escribe. La reacción típica es </a:t>
            </a:r>
            <a:r>
              <a:rPr i="1"/>
              <a:t>“¿para qué quiero mil líneas de PASS?”</a:t>
            </a:r>
            <a:r>
              <a:rPr/>
              <a:t>, y la respuesta es que no las querés hoy: las querés el día que falla la operación 700 y necesitás saber qué pasó en la 699. Por eso se escribe </a:t>
            </a:r>
            <a:r>
              <a:rPr b="1"/>
              <a:t>y</a:t>
            </a:r>
            <a:r>
              <a:rPr/>
              <a:t> se esconde detrás de </a:t>
            </a:r>
            <a:r>
              <a:rPr>
                <a:latin typeface="Courier"/>
              </a:rPr>
              <a:t>UVM_HIGH</a:t>
            </a:r>
            <a:r>
              <a:rPr/>
              <a:t>. Ésa es la diferencia entre severidad y verbosidad, dicha con las manos. El corrector corre el mismo testbench tres veces, y conviene contarlo porque es la forma en que se prueba un log: una con el DUT roto —</a:t>
            </a:r>
            <a:r>
              <a:rPr>
                <a:latin typeface="Courier"/>
              </a:rPr>
              <a:t>+VTALU_BUG</a:t>
            </a:r>
            <a:r>
              <a:rPr/>
              <a:t>— para que el error dispare y se pueda leer, una con la verbosidad de siempre para exigir que el </a:t>
            </a:r>
            <a:r>
              <a:rPr>
                <a:latin typeface="Courier"/>
              </a:rPr>
              <a:t>PASS</a:t>
            </a:r>
            <a:r>
              <a:rPr/>
              <a:t> </a:t>
            </a:r>
            <a:r>
              <a:rPr b="1"/>
              <a:t>no</a:t>
            </a:r>
            <a:r>
              <a:rPr/>
              <a:t> esté, y una con </a:t>
            </a:r>
            <a:r>
              <a:rPr>
                <a:latin typeface="Courier"/>
              </a:rPr>
              <a:t>+UVM_VERBOSITY=UVM_HIGH</a:t>
            </a:r>
            <a:r>
              <a:rPr/>
              <a:t> para exigir que esté una vez por comparación. Un mensaje que no se probó de las tres formas es un mensaje que va a mentir en la regresión de la noche.</a:t>
            </a:r>
          </a:p>
        </p:txBody>
      </p:sp>
      <p:sp>
        <p:nvSpPr>
          <p:cNvPr id="4" name="Slide Number Placeholder 3"/>
          <p:cNvSpPr>
            <a:spLocks noGrp="1"/>
          </p:cNvSpPr>
          <p:nvPr>
            <p:ph type="sldNum" sz="quarter" idx="10"/>
          </p:nvPr>
        </p:nvSpPr>
        <p:spPr/>
        <p:txBody>
          <a:bodyPr/>
          <a:lstStyle/>
          <a:p>
            <a:fld id="{18BDFEC3-8487-43E8-A154-7C12CBC1FFF2}" type="slidenum">
              <a:rPr lang="en-US"/>
              <a:t>204</a:t>
            </a:fld>
            <a:endParaRPr lang="en-US"/>
          </a:p>
        </p:txBody>
      </p:sp>
    </p:spTree>
  </p:cSld>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recap del día 4 tiene que dejar servido el problema del observer, porque la unidad entera es eso: un productor que no conoce a sus oyentes. Vale hacer la pregunta y esperar: </a:t>
            </a:r>
            <a:r>
              <a:rPr i="1"/>
              <a:t>“si mañana quieren medir cobertura además de comparar, ¿dónde tocan?”</a:t>
            </a:r>
            <a:r>
              <a:rPr/>
              <a:t>. La respuesta natural —“agrego una llamada en el monitor”— es exactamente la que la unidad viene a desarmar.</a:t>
            </a:r>
          </a:p>
        </p:txBody>
      </p:sp>
      <p:sp>
        <p:nvSpPr>
          <p:cNvPr id="4" name="Slide Number Placeholder 3"/>
          <p:cNvSpPr>
            <a:spLocks noGrp="1"/>
          </p:cNvSpPr>
          <p:nvPr>
            <p:ph type="sldNum" sz="quarter" idx="10"/>
          </p:nvPr>
        </p:nvSpPr>
        <p:spPr/>
        <p:txBody>
          <a:bodyPr/>
          <a:lstStyle/>
          <a:p>
            <a:fld id="{18BDFEC3-8487-43E8-A154-7C12CBC1FFF2}" type="slidenum">
              <a:rPr lang="en-US"/>
              <a:t>205</a:t>
            </a:fld>
            <a:endParaRPr lang="en-US"/>
          </a:p>
        </p:txBody>
      </p:sp>
    </p:spTree>
  </p:cSld>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primero es la fila 11 de la autoevaluación del cierre y es el que define la unidad: el observer existe para que agregar un oyente no toque al que publica. El tercero es el segundo ejercicio del día y vale como objetivo por sí solo: el </a:t>
            </a:r>
            <a:r>
              <a:rPr>
                <a:latin typeface="Courier"/>
              </a:rPr>
              <a:t>#500</a:t>
            </a:r>
            <a:r>
              <a:rPr/>
              <a:t> es el parche que todo el mundo escribe la primera vez, y sacarlo obliga a entender qué mantiene viva la simulación.</a:t>
            </a:r>
          </a:p>
        </p:txBody>
      </p:sp>
      <p:sp>
        <p:nvSpPr>
          <p:cNvPr id="4" name="Slide Number Placeholder 3"/>
          <p:cNvSpPr>
            <a:spLocks noGrp="1"/>
          </p:cNvSpPr>
          <p:nvPr>
            <p:ph type="sldNum" sz="quarter" idx="10"/>
          </p:nvPr>
        </p:nvSpPr>
        <p:spPr/>
        <p:txBody>
          <a:bodyPr/>
          <a:lstStyle/>
          <a:p>
            <a:fld id="{18BDFEC3-8487-43E8-A154-7C12CBC1FFF2}" type="slidenum">
              <a:rPr lang="en-US"/>
              <a:t>206</a:t>
            </a:fld>
            <a:endParaRPr lang="en-US"/>
          </a:p>
        </p:txBody>
      </p:sp>
    </p:spTree>
  </p:cSld>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slide es el mapa del día: las cuatro secciones que vienen son las dos columnas de abajo, en orden. Vale escribir las dos columnas en el pizarrón y volver a ellas cada vez que aparezca un puerto nuevo, porque la pregunta que hay que hacerse frente a cualquier port de UVM es siempre la misma: </a:t>
            </a:r>
            <a:r>
              <a:rPr b="1"/>
              <a:t>¿esto puede bloquear?</a:t>
            </a:r>
            <a:r>
              <a:rPr/>
              <a:t> Si corre en mi thread, no; si corre en otro, sí, y entonces tiene que ser una </a:t>
            </a:r>
            <a:r>
              <a:rPr>
                <a:latin typeface="Courier"/>
              </a:rPr>
              <a:t>task</a:t>
            </a:r>
            <a:r>
              <a:rPr/>
              <a:t>. Ése es también el criterio que ordena el vocabulario del día: </a:t>
            </a:r>
            <a:r>
              <a:rPr>
                <a:latin typeface="Courier"/>
              </a:rPr>
              <a:t>write()</a:t>
            </a:r>
            <a:r>
              <a:rPr/>
              <a:t> es una </a:t>
            </a:r>
            <a:r>
              <a:rPr>
                <a:latin typeface="Courier"/>
              </a:rPr>
              <a:t>function</a:t>
            </a:r>
            <a:r>
              <a:rPr/>
              <a:t> —no consume tiempo—, </a:t>
            </a:r>
            <a:r>
              <a:rPr>
                <a:latin typeface="Courier"/>
              </a:rPr>
              <a:t>put()</a:t>
            </a:r>
            <a:r>
              <a:rPr/>
              <a:t> y </a:t>
            </a:r>
            <a:r>
              <a:rPr>
                <a:latin typeface="Courier"/>
              </a:rPr>
              <a:t>get()</a:t>
            </a:r>
            <a:r>
              <a:rPr/>
              <a:t> son </a:t>
            </a:r>
            <a:r>
              <a:rPr>
                <a:latin typeface="Courier"/>
              </a:rPr>
              <a:t>task</a:t>
            </a:r>
            <a:r>
              <a:rPr/>
              <a:t>. La firma te dice de qué lado de la división estás antes de leer una línea de la implementación.</a:t>
            </a:r>
          </a:p>
        </p:txBody>
      </p:sp>
      <p:sp>
        <p:nvSpPr>
          <p:cNvPr id="4" name="Slide Number Placeholder 3"/>
          <p:cNvSpPr>
            <a:spLocks noGrp="1"/>
          </p:cNvSpPr>
          <p:nvPr>
            <p:ph type="sldNum" sz="quarter" idx="10"/>
          </p:nvPr>
        </p:nvSpPr>
        <p:spPr/>
        <p:txBody>
          <a:bodyPr/>
          <a:lstStyle/>
          <a:p>
            <a:fld id="{18BDFEC3-8487-43E8-A154-7C12CBC1FFF2}" type="slidenum">
              <a:rPr lang="en-US"/>
              <a:t>207</a:t>
            </a:fld>
            <a:endParaRPr lang="en-US"/>
          </a:p>
        </p:txBody>
      </p:sp>
    </p:spTree>
  </p:cSld>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ejemplo de los dados es deliberado y conviene defenderlo si alguien pregunta por qué no arrancamos con el VTALU: se ve el patrón sin el ruido del protocolo. Cuando en los analysis ports aparezca sobre el DUT, el alumno ya no está aprendiendo dos cosas a la vez. La pregunta que ordena la sección: ¿cuál es la única línea que hay que escribir para agregar un cuarto observador? Un </a:t>
            </a:r>
            <a:r>
              <a:rPr>
                <a:latin typeface="Courier"/>
              </a:rPr>
              <a:t>connect()</a:t>
            </a:r>
            <a:r>
              <a:rPr/>
              <a:t>. Ninguna en el productor. Ese es el criterio con el que hay que mirar todo el código de acá en adelante. Y conviene anticipar el límite, porque es la comunicación entre threads: esto es comunicación dentro de </a:t>
            </a:r>
            <a:r>
              <a:rPr b="1"/>
              <a:t>un solo thread</a:t>
            </a:r>
            <a:r>
              <a:rPr/>
              <a:t>. </a:t>
            </a:r>
            <a:r>
              <a:rPr>
                <a:latin typeface="Courier"/>
              </a:rPr>
              <a:t>write()</a:t>
            </a:r>
            <a:r>
              <a:rPr/>
              <a:t> es una </a:t>
            </a:r>
            <a:r>
              <a:rPr>
                <a:latin typeface="Courier"/>
              </a:rPr>
              <a:t>function</a:t>
            </a:r>
            <a:r>
              <a:rPr/>
              <a:t>, no consume tiempo, y corre en el thread del que publica. Para hablar entre threads hace falta otra cosa.</a:t>
            </a:r>
          </a:p>
        </p:txBody>
      </p:sp>
      <p:sp>
        <p:nvSpPr>
          <p:cNvPr id="4" name="Slide Number Placeholder 3"/>
          <p:cNvSpPr>
            <a:spLocks noGrp="1"/>
          </p:cNvSpPr>
          <p:nvPr>
            <p:ph type="sldNum" sz="quarter" idx="10"/>
          </p:nvPr>
        </p:nvSpPr>
        <p:spPr/>
        <p:txBody>
          <a:bodyPr/>
          <a:lstStyle/>
          <a:p>
            <a:fld id="{18BDFEC3-8487-43E8-A154-7C12CBC1FFF2}" type="slidenum">
              <a:rPr lang="en-US"/>
              <a:t>208</a:t>
            </a:fld>
            <a:endParaRPr lang="en-US"/>
          </a:p>
        </p:txBody>
      </p:sp>
    </p:spTree>
  </p:cSld>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plantearlo como problema de programación antes de mostrar una línea: son tres consumidores del mismo dato, y cada uno hace algo distinto con él. Nadie piensa en hardware acá, que es exactamente la idea. Los tres informes tienen algo en común que conviene hacer notar ahora: ninguno se puede calcular con una sola tirada. Los tres acumulan y recién informan al final, y por eso los tres van a necesitar dos métodos, no uno. Y una pregunta rápida para el aula, que después se cobra: si mañana piden un cuarto informe —la tirada más repetida, digamos—, ¿qué archivos hay que tocar?</a:t>
            </a:r>
          </a:p>
        </p:txBody>
      </p:sp>
      <p:sp>
        <p:nvSpPr>
          <p:cNvPr id="4" name="Slide Number Placeholder 3"/>
          <p:cNvSpPr>
            <a:spLocks noGrp="1"/>
          </p:cNvSpPr>
          <p:nvPr>
            <p:ph type="sldNum" sz="quarter" idx="10"/>
          </p:nvPr>
        </p:nvSpPr>
        <p:spPr/>
        <p:txBody>
          <a:bodyPr/>
          <a:lstStyle/>
          <a:p>
            <a:fld id="{18BDFEC3-8487-43E8-A154-7C12CBC1FFF2}" type="slidenum">
              <a:rPr lang="en-US"/>
              <a:t>210</a:t>
            </a:fld>
            <a:endParaRPr lang="en-US"/>
          </a:p>
        </p:txBody>
      </p:sp>
    </p:spTree>
  </p:cSld>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mostrar la clase entera una sola vez —ésta— y después sólo los </a:t>
            </a:r>
            <a:r>
              <a:rPr>
                <a:latin typeface="Courier"/>
              </a:rPr>
              <a:t>write()</a:t>
            </a:r>
            <a:r>
              <a:rPr/>
              <a:t>, porque lo que interesa es que la forma se repita. Dos detalles que se cobran después: el </a:t>
            </a:r>
            <a:r>
              <a:rPr>
                <a:latin typeface="Courier"/>
              </a:rPr>
              <a:t>report_phase</a:t>
            </a:r>
            <a:r>
              <a:rPr/>
              <a:t> corre </a:t>
            </a:r>
            <a:r>
              <a:rPr b="1"/>
              <a:t>después</a:t>
            </a:r>
            <a:r>
              <a:rPr/>
              <a:t> del </a:t>
            </a:r>
            <a:r>
              <a:rPr>
                <a:latin typeface="Courier"/>
              </a:rPr>
              <a:t>run_phase</a:t>
            </a:r>
            <a:r>
              <a:rPr/>
              <a:t> —y después de </a:t>
            </a:r>
            <a:r>
              <a:rPr>
                <a:latin typeface="Courier"/>
              </a:rPr>
              <a:t>extract</a:t>
            </a:r>
            <a:r>
              <a:rPr/>
              <a:t> y </a:t>
            </a:r>
            <a:r>
              <a:rPr>
                <a:latin typeface="Courier"/>
              </a:rPr>
              <a:t>check</a:t>
            </a:r>
            <a:r>
              <a:rPr/>
              <a:t>—, no adentro, y por eso el promedio sale completo. Y </a:t>
            </a:r>
            <a:r>
              <a:rPr>
                <a:latin typeface="Courier"/>
              </a:rPr>
              <a:t>dice_total</a:t>
            </a:r>
            <a:r>
              <a:rPr/>
              <a:t> y </a:t>
            </a:r>
            <a:r>
              <a:rPr>
                <a:latin typeface="Courier"/>
              </a:rPr>
              <a:t>count</a:t>
            </a:r>
            <a:r>
              <a:rPr/>
              <a:t> son </a:t>
            </a:r>
            <a:r>
              <a:rPr>
                <a:latin typeface="Courier"/>
              </a:rPr>
              <a:t>protected</a:t>
            </a:r>
            <a:r>
              <a:rPr/>
              <a:t>: el que publica no puede tocarlos, sólo llamar a </a:t>
            </a:r>
            <a:r>
              <a:rPr>
                <a:latin typeface="Courier"/>
              </a:rPr>
              <a:t>write()</a:t>
            </a:r>
            <a:r>
              <a:rPr/>
              <a:t>. Cuando esto sea el VTALU, en los analysis ports, </a:t>
            </a:r>
            <a:r>
              <a:rPr>
                <a:latin typeface="Courier"/>
              </a:rPr>
              <a:t>average</a:t>
            </a:r>
            <a:r>
              <a:rPr/>
              <a:t> va a ser el scoreboard y el </a:t>
            </a:r>
            <a:r>
              <a:rPr>
                <a:latin typeface="Courier"/>
              </a:rPr>
              <a:t>report_phase</a:t>
            </a:r>
            <a:r>
              <a:rPr/>
              <a:t> el veredicto de la corrida. Misma forma.</a:t>
            </a:r>
          </a:p>
        </p:txBody>
      </p:sp>
      <p:sp>
        <p:nvSpPr>
          <p:cNvPr id="4" name="Slide Number Placeholder 3"/>
          <p:cNvSpPr>
            <a:spLocks noGrp="1"/>
          </p:cNvSpPr>
          <p:nvPr>
            <p:ph type="sldNum" sz="quarter" idx="10"/>
          </p:nvPr>
        </p:nvSpPr>
        <p:spPr/>
        <p:txBody>
          <a:bodyPr/>
          <a:lstStyle/>
          <a:p>
            <a:fld id="{18BDFEC3-8487-43E8-A154-7C12CBC1FFF2}" type="slidenum">
              <a:rPr lang="en-US"/>
              <a:t>211</a:t>
            </a:fld>
            <a:endParaRPr lang="en-US"/>
          </a:p>
        </p:txBody>
      </p:sp>
    </p:spTree>
  </p:cSld>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punto de la slide es el último bullet: tres clases que no se parecen en nada exponen la misma puerta. Cuando aparezca </a:t>
            </a:r>
            <a:r>
              <a:rPr>
                <a:latin typeface="Courier"/>
              </a:rPr>
              <a:t>uvm_subscriber</a:t>
            </a:r>
            <a:r>
              <a:rPr/>
              <a:t>, esa puerta va a ser un contrato del lenguaje en vez de una convención. El </a:t>
            </a:r>
            <a:r>
              <a:rPr>
                <a:latin typeface="Courier"/>
              </a:rPr>
              <a:t>coverage</a:t>
            </a:r>
            <a:r>
              <a:rPr/>
              <a:t> de acá es la respuesta a una pregunta que quedó abierta en el testbench convencional: </a:t>
            </a:r>
            <a:r>
              <a:rPr i="1"/>
              <a:t>¿dónde muestreo?</a:t>
            </a:r>
            <a:r>
              <a:rPr/>
              <a:t> Acá el </a:t>
            </a:r>
            <a:r>
              <a:rPr>
                <a:latin typeface="Courier"/>
              </a:rPr>
              <a:t>sample()</a:t>
            </a:r>
            <a:r>
              <a:rPr/>
              <a:t> no está atado a un flanco de reloj, está atado a que </a:t>
            </a:r>
            <a:r>
              <a:rPr b="1"/>
              <a:t>llegó un dato</a:t>
            </a:r>
            <a:r>
              <a:rPr/>
              <a:t>. Eso es lo correcto, y es lo que hace el </a:t>
            </a:r>
            <a:r>
              <a:rPr>
                <a:latin typeface="Courier"/>
              </a:rPr>
              <a:t>coverage</a:t>
            </a:r>
            <a:r>
              <a:rPr/>
              <a:t> de todos los testbenches del curso de acá en adelante. El archivo entero de cada uno está en </a:t>
            </a:r>
            <a:r>
              <a:rPr>
                <a:latin typeface="Courier"/>
              </a:rPr>
              <a:t>code/u5/varios-objetos/01-sin-analysis-port/</a:t>
            </a:r>
            <a:r>
              <a:rPr/>
              <a:t>: lo que no se muestra es el </a:t>
            </a:r>
            <a:r>
              <a:rPr>
                <a:latin typeface="Courier"/>
              </a:rPr>
              <a:t>report_phase</a:t>
            </a:r>
            <a:r>
              <a:rPr/>
              <a:t>, que sólo formatea.</a:t>
            </a:r>
          </a:p>
        </p:txBody>
      </p:sp>
      <p:sp>
        <p:nvSpPr>
          <p:cNvPr id="4" name="Slide Number Placeholder 3"/>
          <p:cNvSpPr>
            <a:spLocks noGrp="1"/>
          </p:cNvSpPr>
          <p:nvPr>
            <p:ph type="sldNum" sz="quarter" idx="10"/>
          </p:nvPr>
        </p:nvSpPr>
        <p:spPr/>
        <p:txBody>
          <a:bodyPr/>
          <a:lstStyle/>
          <a:p>
            <a:fld id="{18BDFEC3-8487-43E8-A154-7C12CBC1FFF2}" type="slidenum">
              <a:rPr lang="en-US"/>
              <a:t>212</a:t>
            </a:fld>
            <a:endParaRPr lang="en-US"/>
          </a:p>
        </p:txBody>
      </p:sp>
    </p:spTree>
  </p:cSld>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Conviene detenerse en la ausencia: el productor ya está bien escrito. No hay que arreglarlo, y de hecho en la versión con analysis port casi no cambia. El </a:t>
            </a:r>
            <a:r>
              <a:rPr>
                <a:latin typeface="Courier"/>
              </a:rPr>
              <a:t>void'(randomize())</a:t>
            </a:r>
            <a:r>
              <a:rPr/>
              <a:t> merece un comentario al pasar: descarta el valor de retorno a propósito. En las transactions vamos a ver por qué eso es una mala costumbre —un </a:t>
            </a:r>
            <a:r>
              <a:rPr>
                <a:latin typeface="Courier"/>
              </a:rPr>
              <a:t>randomize()</a:t>
            </a:r>
            <a:r>
              <a:rPr/>
              <a:t> que falla y nadie se entera— y cómo se escribe bien. La pregunta para dejar picando: si el productor no tiene la lista, ¿quién la tiene? La slide que sigue.</a:t>
            </a:r>
          </a:p>
        </p:txBody>
      </p:sp>
      <p:sp>
        <p:nvSpPr>
          <p:cNvPr id="4" name="Slide Number Placeholder 3"/>
          <p:cNvSpPr>
            <a:spLocks noGrp="1"/>
          </p:cNvSpPr>
          <p:nvPr>
            <p:ph type="sldNum" sz="quarter" idx="10"/>
          </p:nvPr>
        </p:nvSpPr>
        <p:spPr/>
        <p:txBody>
          <a:bodyPr/>
          <a:lstStyle/>
          <a:p>
            <a:fld id="{18BDFEC3-8487-43E8-A154-7C12CBC1FFF2}" type="slidenum">
              <a:rPr lang="en-US"/>
              <a:t>213</a:t>
            </a:fld>
            <a:endParaRPr lang="en-US"/>
          </a:p>
        </p:txBody>
      </p:sp>
    </p:spTree>
  </p:cSld>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slide es el “antes”, y hay que dejar que se vea feo. Mirá el </a:t>
            </a:r>
            <a:r>
              <a:rPr>
                <a:latin typeface="Courier"/>
              </a:rPr>
              <a:t>repeat (20)</a:t>
            </a:r>
            <a:r>
              <a:rPr/>
              <a:t>: tres </a:t>
            </a:r>
            <a:r>
              <a:rPr>
                <a:latin typeface="Courier"/>
              </a:rPr>
              <a:t>write()</a:t>
            </a:r>
            <a:r>
              <a:rPr/>
              <a:t> escritos a mano, uno por observador. Agregar un cuarto es tocar esta clase; sacar uno, también. Peor todavía, y es lo que conviene señalar: el que quedó a cargo de repartir el dato es </a:t>
            </a:r>
            <a:r>
              <a:rPr b="1"/>
              <a:t>el test</a:t>
            </a:r>
            <a:r>
              <a:rPr/>
              <a:t>. O sea que el </a:t>
            </a:r>
            <a:r>
              <a:rPr>
                <a:latin typeface="Courier"/>
              </a:rPr>
              <a:t>dice_roller</a:t>
            </a:r>
            <a:r>
              <a:rPr/>
              <a:t> produce y el test distribuye — dos responsabilidades que no tienen por qué estar juntas, y la de distribuir es la que va a cambiar todo el tiempo. La pregunta para tirar antes de pasar a la siguiente: si esto fuera el VTALU, ¿quién sería el </a:t>
            </a:r>
            <a:r>
              <a:rPr>
                <a:latin typeface="Courier"/>
              </a:rPr>
              <a:t>dice_roller</a:t>
            </a:r>
            <a:r>
              <a:rPr/>
              <a:t> y quiénes los tres </a:t>
            </a:r>
            <a:r>
              <a:rPr>
                <a:latin typeface="Courier"/>
              </a:rPr>
              <a:t>write()</a:t>
            </a:r>
            <a:r>
              <a:rPr/>
              <a:t>? El monitor, y el scoreboard más la cobertura. Los analysis ports son literalmente esta slide con otros nombres.</a:t>
            </a:r>
          </a:p>
        </p:txBody>
      </p:sp>
      <p:sp>
        <p:nvSpPr>
          <p:cNvPr id="4" name="Slide Number Placeholder 3"/>
          <p:cNvSpPr>
            <a:spLocks noGrp="1"/>
          </p:cNvSpPr>
          <p:nvPr>
            <p:ph type="sldNum" sz="quarter" idx="10"/>
          </p:nvPr>
        </p:nvSpPr>
        <p:spPr/>
        <p:txBody>
          <a:bodyPr/>
          <a:lstStyle/>
          <a:p>
            <a:fld id="{18BDFEC3-8487-43E8-A154-7C12CBC1FFF2}" type="slidenum">
              <a:rPr lang="en-US"/>
              <a:t>214</a:t>
            </a:fld>
            <a:endParaRPr lang="en-US"/>
          </a:p>
        </p:txBody>
      </p:sp>
    </p:spTree>
  </p:cSld>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analogía funciona mejor dada vuelta: el que publica no sabe quién lo lee, y ésa es justo la propiedad que querés en un monitor. Agregar un subscriber nuevo —otra cobertura, un log— no toca una línea del que produce el dato. El ejemplo de los dados es a propósito ajeno al hardware: se ve el patrón sin el ruido del protocolo.</a:t>
            </a:r>
          </a:p>
        </p:txBody>
      </p:sp>
      <p:sp>
        <p:nvSpPr>
          <p:cNvPr id="4" name="Slide Number Placeholder 3"/>
          <p:cNvSpPr>
            <a:spLocks noGrp="1"/>
          </p:cNvSpPr>
          <p:nvPr>
            <p:ph type="sldNum" sz="quarter" idx="10"/>
          </p:nvPr>
        </p:nvSpPr>
        <p:spPr/>
        <p:txBody>
          <a:bodyPr/>
          <a:lstStyle/>
          <a:p>
            <a:fld id="{18BDFEC3-8487-43E8-A154-7C12CBC1FFF2}" type="slidenum">
              <a:rPr lang="en-US"/>
              <a:t>216</a:t>
            </a:fld>
            <a:endParaRPr lang="en-US"/>
          </a:p>
        </p:txBody>
      </p:sp>
    </p:spTree>
  </p:cSld>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Los nombres cuestan un minuto y ahorran media hora después: </a:t>
            </a:r>
            <a:r>
              <a:rPr b="1"/>
              <a:t>port</a:t>
            </a:r>
            <a:r>
              <a:rPr/>
              <a:t> es la punta del que produce, </a:t>
            </a:r>
            <a:r>
              <a:rPr b="1"/>
              <a:t>export</a:t>
            </a:r>
            <a:r>
              <a:rPr/>
              <a:t> la del que consume, y el </a:t>
            </a:r>
            <a:r>
              <a:rPr>
                <a:latin typeface="Courier"/>
              </a:rPr>
              <a:t>connect()</a:t>
            </a:r>
            <a:r>
              <a:rPr/>
              <a:t> siempre se llama sobre el port. </a:t>
            </a:r>
            <a:r>
              <a:rPr>
                <a:latin typeface="Courier"/>
              </a:rPr>
              <a:t>uvm_analysis_port</a:t>
            </a:r>
            <a:r>
              <a:rPr/>
              <a:t> es un </a:t>
            </a:r>
            <a:r>
              <a:rPr i="1"/>
              <a:t>broadcast</a:t>
            </a:r>
            <a:r>
              <a:rPr/>
              <a:t>: no le importa si tiene cero, uno o diez subscribers, y escribir en un port sin conectar no es un error — el dato se pierde en silencio. Es una de las trampas mudas del curso, y el síntoma es un scoreboard que nunca reporta nada. </a:t>
            </a:r>
            <a:r>
              <a:rPr>
                <a:latin typeface="Courier"/>
              </a:rPr>
              <a:t>uvm_subscriber</a:t>
            </a:r>
            <a:r>
              <a:rPr/>
              <a:t> es la otra punta y es una clase parametrizada: </a:t>
            </a:r>
            <a:r>
              <a:rPr>
                <a:latin typeface="Courier"/>
              </a:rPr>
              <a:t>#(int)</a:t>
            </a:r>
            <a:r>
              <a:rPr/>
              <a:t> acá, </a:t>
            </a:r>
            <a:r>
              <a:rPr>
                <a:latin typeface="Courier"/>
              </a:rPr>
              <a:t>#(command_transaction)</a:t>
            </a:r>
            <a:r>
              <a:rPr/>
              <a:t> en los analysis ports. La conexión queda </a:t>
            </a:r>
            <a:r>
              <a:rPr b="1"/>
              <a:t>tipada</a:t>
            </a:r>
            <a:r>
              <a:rPr/>
              <a:t> por el compilador, no por un string.</a:t>
            </a:r>
          </a:p>
        </p:txBody>
      </p:sp>
      <p:sp>
        <p:nvSpPr>
          <p:cNvPr id="4" name="Slide Number Placeholder 3"/>
          <p:cNvSpPr>
            <a:spLocks noGrp="1"/>
          </p:cNvSpPr>
          <p:nvPr>
            <p:ph type="sldNum" sz="quarter" idx="10"/>
          </p:nvPr>
        </p:nvSpPr>
        <p:spPr/>
        <p:txBody>
          <a:bodyPr/>
          <a:lstStyle/>
          <a:p>
            <a:fld id="{18BDFEC3-8487-43E8-A154-7C12CBC1FFF2}" type="slidenum">
              <a:rPr lang="en-US"/>
              <a:t>218</a:t>
            </a:fld>
            <a:endParaRPr lang="en-US"/>
          </a:p>
        </p:txBody>
      </p:sp>
    </p:spTree>
  </p:cSld>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Tres pasos y ninguno más: declarar el port, instanciarlo en build_phase, escribir con write(). Del otro lado el subscriber implementa write() y se conecta en connect_phase. El detalle que sorprende: los ports no se crean con la factory, se instancian con new().</a:t>
            </a:r>
          </a:p>
        </p:txBody>
      </p:sp>
      <p:sp>
        <p:nvSpPr>
          <p:cNvPr id="4" name="Slide Number Placeholder 3"/>
          <p:cNvSpPr>
            <a:spLocks noGrp="1"/>
          </p:cNvSpPr>
          <p:nvPr>
            <p:ph type="sldNum" sz="quarter" idx="10"/>
          </p:nvPr>
        </p:nvSpPr>
        <p:spPr/>
        <p:txBody>
          <a:bodyPr/>
          <a:lstStyle/>
          <a:p>
            <a:fld id="{18BDFEC3-8487-43E8-A154-7C12CBC1FFF2}" type="slidenum">
              <a:rPr lang="en-US"/>
              <a:t>219</a:t>
            </a:fld>
            <a:endParaRPr lang="en-US"/>
          </a:p>
        </p:txBody>
      </p:sp>
    </p:spTree>
  </p:cSld>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uvm_subscriber</a:t>
            </a:r>
            <a:r>
              <a:rPr/>
              <a:t> es un trato en dos partes y conviene enunciarlo así: </a:t>
            </a:r>
            <a:r>
              <a:rPr b="1"/>
              <a:t>te doy un </a:t>
            </a:r>
            <a:r>
              <a:rPr b="1">
                <a:latin typeface="Courier"/>
              </a:rPr>
              <a:t>analysis_export</a:t>
            </a:r>
            <a:r>
              <a:rPr b="1"/>
              <a:t>, me devolvés un </a:t>
            </a:r>
            <a:r>
              <a:rPr b="1">
                <a:latin typeface="Courier"/>
              </a:rPr>
              <a:t>write()</a:t>
            </a:r>
            <a:r>
              <a:rPr/>
              <a:t>. Nada más. El </a:t>
            </a:r>
            <a:r>
              <a:rPr>
                <a:latin typeface="Courier"/>
              </a:rPr>
              <a:t>analysis_export</a:t>
            </a:r>
            <a:r>
              <a:rPr/>
              <a:t> no se declara ni se instancia — viene con la clase. El </a:t>
            </a:r>
            <a:r>
              <a:rPr>
                <a:latin typeface="Courier"/>
              </a:rPr>
              <a:t>#(int)</a:t>
            </a:r>
            <a:r>
              <a:rPr/>
              <a:t> del </a:t>
            </a:r>
            <a:r>
              <a:rPr>
                <a:latin typeface="Courier"/>
              </a:rPr>
              <a:t>extends</a:t>
            </a:r>
            <a:r>
              <a:rPr/>
              <a:t> es las clases paramétricas cobrando otra vez: define de qué tipo es el </a:t>
            </a:r>
            <a:r>
              <a:rPr>
                <a:latin typeface="Courier"/>
              </a:rPr>
              <a:t>t</a:t>
            </a:r>
            <a:r>
              <a:rPr/>
              <a:t> del </a:t>
            </a:r>
            <a:r>
              <a:rPr>
                <a:latin typeface="Courier"/>
              </a:rPr>
              <a:t>write()</a:t>
            </a:r>
            <a:r>
              <a:rPr/>
              <a:t>, y el compilador se encarga de que un puerto de </a:t>
            </a:r>
            <a:r>
              <a:rPr>
                <a:latin typeface="Courier"/>
              </a:rPr>
              <a:t>int</a:t>
            </a:r>
            <a:r>
              <a:rPr/>
              <a:t> no se pueda conectar a un subscriber de otra cosa. La conexión está </a:t>
            </a:r>
            <a:r>
              <a:rPr b="1"/>
              <a:t>tipada</a:t>
            </a:r>
            <a:r>
              <a:rPr/>
              <a:t>, no es un string. Comparar con la versión anterior de esta misma clase vale la pena: el </a:t>
            </a:r>
            <a:r>
              <a:rPr>
                <a:latin typeface="Courier"/>
              </a:rPr>
              <a:t>write()</a:t>
            </a:r>
            <a:r>
              <a:rPr/>
              <a:t> es idéntico. Lo único que cambió es de quién hereda y quién lo llama. Ese es el punto entero de la sección — el observador no se entera de que ahora es un observador. Y un detalle que aparece en la salida: acá la cobertura se lee con </a:t>
            </a:r>
            <a:r>
              <a:rPr>
                <a:latin typeface="Courier"/>
              </a:rPr>
              <a:t>get_inst_coverage()</a:t>
            </a:r>
            <a:r>
              <a:rPr/>
              <a:t>, no con </a:t>
            </a:r>
            <a:r>
              <a:rPr>
                <a:latin typeface="Courier"/>
              </a:rPr>
              <a:t>get_coverage()</a:t>
            </a:r>
            <a:r>
              <a:rPr/>
              <a:t>. Es una limitación de Verilator —la type-wide devuelve siempre 0— y está en </a:t>
            </a:r>
            <a:r>
              <a:rPr>
                <a:latin typeface="Courier"/>
              </a:rPr>
              <a:t>docs/verilator.md</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220</a:t>
            </a:fld>
            <a:endParaRPr lang="en-US"/>
          </a:p>
        </p:txBody>
      </p:sp>
    </p:spTree>
  </p:cSld>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comparación con la versión anterior es la slide entera: el </a:t>
            </a:r>
            <a:r>
              <a:rPr>
                <a:latin typeface="Courier"/>
              </a:rPr>
              <a:t>dice_roller</a:t>
            </a:r>
            <a:r>
              <a:rPr/>
              <a:t> no ganó ningún handle a nadie. Ganó </a:t>
            </a:r>
            <a:r>
              <a:rPr b="1"/>
              <a:t>un</a:t>
            </a:r>
            <a:r>
              <a:rPr/>
              <a:t> port. Por qué los ports van con </a:t>
            </a:r>
            <a:r>
              <a:rPr>
                <a:latin typeface="Courier"/>
              </a:rPr>
              <a:t>new()</a:t>
            </a:r>
            <a:r>
              <a:rPr/>
              <a:t> y no con </a:t>
            </a:r>
            <a:r>
              <a:rPr>
                <a:latin typeface="Courier"/>
              </a:rPr>
              <a:t>type_id::create()</a:t>
            </a:r>
            <a:r>
              <a:rPr/>
              <a:t>: la factory está para sustituir tipos, y un port no se sustituye nunca. Es una pregunta que sale siempre y la respuesta corta es ésa. Y el </a:t>
            </a:r>
            <a:r>
              <a:rPr>
                <a:latin typeface="Courier"/>
              </a:rPr>
              <a:t>write()</a:t>
            </a:r>
            <a:r>
              <a:rPr/>
              <a:t> de acá conviene mirarlo con la comunicación entre threads en mente: es una </a:t>
            </a:r>
            <a:r>
              <a:rPr>
                <a:latin typeface="Courier"/>
              </a:rPr>
              <a:t>function</a:t>
            </a:r>
            <a:r>
              <a:rPr/>
              <a:t>, así que </a:t>
            </a:r>
            <a:r>
              <a:rPr b="1"/>
              <a:t>no consume tiempo</a:t>
            </a:r>
            <a:r>
              <a:rPr/>
              <a:t> y corre en el thread del productor. Cuando el que consume necesite hacer esperar al que produce, esto no alcanza.</a:t>
            </a:r>
          </a:p>
        </p:txBody>
      </p:sp>
      <p:sp>
        <p:nvSpPr>
          <p:cNvPr id="4" name="Slide Number Placeholder 3"/>
          <p:cNvSpPr>
            <a:spLocks noGrp="1"/>
          </p:cNvSpPr>
          <p:nvPr>
            <p:ph type="sldNum" sz="quarter" idx="10"/>
          </p:nvPr>
        </p:nvSpPr>
        <p:spPr/>
        <p:txBody>
          <a:bodyPr/>
          <a:lstStyle/>
          <a:p>
            <a:fld id="{18BDFEC3-8487-43E8-A154-7C12CBC1FFF2}" type="slidenum">
              <a:rPr lang="en-US"/>
              <a:t>221</a:t>
            </a:fld>
            <a:endParaRPr lang="en-US"/>
          </a:p>
        </p:txBody>
      </p:sp>
    </p:spTree>
  </p:cSld>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orden de las dos fases no es un detalle de implementación, es lo que hace que esto funcione: no se puede conectar lo que todavía no existe. Por eso </a:t>
            </a:r>
            <a:r>
              <a:rPr>
                <a:latin typeface="Courier"/>
              </a:rPr>
              <a:t>build_phase</a:t>
            </a:r>
            <a:r>
              <a:rPr/>
              <a:t> es top-down y termina </a:t>
            </a:r>
            <a:r>
              <a:rPr b="1"/>
              <a:t>entera</a:t>
            </a:r>
            <a:r>
              <a:rPr/>
              <a:t> antes de que arranque el primer </a:t>
            </a:r>
            <a:r>
              <a:rPr>
                <a:latin typeface="Courier"/>
              </a:rPr>
              <a:t>connect_phase</a:t>
            </a:r>
            <a:r>
              <a:rPr/>
              <a:t>. Que </a:t>
            </a:r>
            <a:r>
              <a:rPr>
                <a:latin typeface="Courier"/>
              </a:rPr>
              <a:t>connect_phase</a:t>
            </a:r>
            <a:r>
              <a:rPr/>
              <a:t> sea bottom-up importa menos en la práctica, pero tiene su razón: un componente compuesto conecta sus hijos entre sí recién cuando cada hijo ya conectó lo suyo. En los agents, cuando el agent conecte driver y sequencer adentro suyo y el env conecte el agent hacia afuera, se va a ver. El </a:t>
            </a:r>
            <a:r>
              <a:rPr>
                <a:latin typeface="Courier"/>
              </a:rPr>
              <a:t>analysis_export</a:t>
            </a:r>
            <a:r>
              <a:rPr/>
              <a:t> que aparece solo es de las pocas cosas de UVM que son gratis: viene con la clase, y olvidarse de instanciarlo no es un error porque no hay nada que instanciar.</a:t>
            </a:r>
          </a:p>
        </p:txBody>
      </p:sp>
      <p:sp>
        <p:nvSpPr>
          <p:cNvPr id="4" name="Slide Number Placeholder 3"/>
          <p:cNvSpPr>
            <a:spLocks noGrp="1"/>
          </p:cNvSpPr>
          <p:nvPr>
            <p:ph type="sldNum" sz="quarter" idx="10"/>
          </p:nvPr>
        </p:nvSpPr>
        <p:spPr/>
        <p:txBody>
          <a:bodyPr/>
          <a:lstStyle/>
          <a:p>
            <a:fld id="{18BDFEC3-8487-43E8-A154-7C12CBC1FFF2}" type="slidenum">
              <a:rPr lang="en-US"/>
              <a:t>222</a:t>
            </a:fld>
            <a:endParaRPr lang="en-US"/>
          </a:p>
        </p:txBody>
      </p:sp>
    </p:spTree>
  </p:cSld>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Éste es el “después”, y hay que ponerlo al lado del “antes”, la versión sin analysis port. El </a:t>
            </a:r>
            <a:r>
              <a:rPr>
                <a:latin typeface="Courier"/>
              </a:rPr>
              <a:t>run_phase</a:t>
            </a:r>
            <a:r>
              <a:rPr/>
              <a:t> del test se quedó sin los tres </a:t>
            </a:r>
            <a:r>
              <a:rPr>
                <a:latin typeface="Courier"/>
              </a:rPr>
              <a:t>write()</a:t>
            </a:r>
            <a:r>
              <a:rPr/>
              <a:t>: ahora sólo levanta el objection y arranca al productor. La distribución se mudó al </a:t>
            </a:r>
            <a:r>
              <a:rPr>
                <a:latin typeface="Courier"/>
              </a:rPr>
              <a:t>connect_phase</a:t>
            </a:r>
            <a:r>
              <a:rPr/>
              <a:t>, que es donde va la estructura. La línea que hay que leer despacio es </a:t>
            </a:r>
            <a:r>
              <a:rPr>
                <a:latin typeface="Courier"/>
              </a:rPr>
              <a:t>dice_roller_h.roll_ap.connect(coverage_h.analysis_export)</a:t>
            </a:r>
            <a:r>
              <a:rPr/>
              <a:t>, y la dirección importa: </a:t>
            </a:r>
            <a:r>
              <a:rPr b="1"/>
              <a:t>el port se conecta al export, nunca al revés</a:t>
            </a:r>
            <a:r>
              <a:rPr/>
              <a:t>. Es el mantra que vuelve en threads, en put y get y en agents, y el compilador no siempre te ataja. Regla de bolsillo para acordarse de la dirección, y hay que decirla así porque la versión fácil se rompe enseguida: llama al </a:t>
            </a:r>
            <a:r>
              <a:rPr>
                <a:latin typeface="Courier"/>
              </a:rPr>
              <a:t>connect()</a:t>
            </a:r>
            <a:r>
              <a:rPr/>
              <a:t> </a:t>
            </a:r>
            <a:r>
              <a:rPr b="1"/>
              <a:t>el que tiene el port</a:t>
            </a:r>
            <a:r>
              <a:rPr/>
              <a:t>, y se lo pasa el export del otro. Acá el que tiene el port es el productor; en put y get el </a:t>
            </a:r>
            <a:r>
              <a:rPr>
                <a:latin typeface="Courier"/>
              </a:rPr>
              <a:t>uvm_get_port</a:t>
            </a:r>
            <a:r>
              <a:rPr/>
              <a:t> lo tiene el </a:t>
            </a:r>
            <a:r>
              <a:rPr b="1"/>
              <a:t>consumidor</a:t>
            </a:r>
            <a:r>
              <a:rPr/>
              <a:t>, y ahí es el consumidor el que conecta. “Conecta el que produce” funciona en esta slide y falla en la siguiente sección. Y la prueba de fuego de la sección: para agregar un cuarto observador hay que escribir la clase y </a:t>
            </a:r>
            <a:r>
              <a:rPr b="1"/>
              <a:t>una</a:t>
            </a:r>
            <a:r>
              <a:rPr/>
              <a:t> línea acá. Ni una en </a:t>
            </a:r>
            <a:r>
              <a:rPr>
                <a:latin typeface="Courier"/>
              </a:rPr>
              <a:t>dice_roller</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223</a:t>
            </a:fld>
            <a:endParaRPr lang="en-US"/>
          </a:p>
        </p:txBody>
      </p:sp>
    </p:spTree>
  </p:cSld>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primer diagrama TLM del curso y conviene enseñar a leerlo ahora, porque los del resto del día y el de los agents usan la misma convención: </a:t>
            </a:r>
            <a:r>
              <a:rPr b="1"/>
              <a:t>rombo</a:t>
            </a:r>
            <a:r>
              <a:rPr/>
              <a:t> es analysis port, </a:t>
            </a:r>
            <a:r>
              <a:rPr b="1"/>
              <a:t>cuadrado</a:t>
            </a:r>
            <a:r>
              <a:rPr/>
              <a:t> es put/get port, </a:t>
            </a:r>
            <a:r>
              <a:rPr b="1"/>
              <a:t>círculo</a:t>
            </a:r>
            <a:r>
              <a:rPr/>
              <a:t> es export. La flecha va del que produce al que consume. Lo que hay que hacer notar del dibujo es que del </a:t>
            </a:r>
            <a:r>
              <a:rPr>
                <a:latin typeface="Courier"/>
              </a:rPr>
              <a:t>roll_ap</a:t>
            </a:r>
            <a:r>
              <a:rPr/>
              <a:t> salen tres flechas y del </a:t>
            </a:r>
            <a:r>
              <a:rPr>
                <a:latin typeface="Courier"/>
              </a:rPr>
              <a:t>dice_roller</a:t>
            </a:r>
            <a:r>
              <a:rPr/>
              <a:t> sale </a:t>
            </a:r>
            <a:r>
              <a:rPr b="1"/>
              <a:t>una sola línea de código</a:t>
            </a:r>
            <a:r>
              <a:rPr/>
              <a:t>: el </a:t>
            </a:r>
            <a:r>
              <a:rPr>
                <a:latin typeface="Courier"/>
              </a:rPr>
              <a:t>write()</a:t>
            </a:r>
            <a:r>
              <a:rPr/>
              <a:t>. La multiplicidad no está en el productor, está en el cableado. Y el cierre de la sección, que enlaza con el siguiente: todo esto pasó adentro de un solo thread. </a:t>
            </a:r>
            <a:r>
              <a:rPr>
                <a:latin typeface="Courier"/>
              </a:rPr>
              <a:t>write()</a:t>
            </a:r>
            <a:r>
              <a:rPr/>
              <a:t> es una </a:t>
            </a:r>
            <a:r>
              <a:rPr>
                <a:latin typeface="Courier"/>
              </a:rPr>
              <a:t>function</a:t>
            </a:r>
            <a:r>
              <a:rPr/>
              <a:t>, no puede tener un </a:t>
            </a:r>
            <a:r>
              <a:rPr>
                <a:latin typeface="Courier"/>
              </a:rPr>
              <a:t>@</a:t>
            </a:r>
            <a:r>
              <a:rPr/>
              <a:t> ni un </a:t>
            </a:r>
            <a:r>
              <a:rPr>
                <a:latin typeface="Courier"/>
              </a:rPr>
              <a:t>#</a:t>
            </a:r>
            <a:r>
              <a:rPr/>
              <a:t>, y volvió antes de que avanzara el tiempo. Cuando el que produce y el que consume tengan que esperarse, esto no alcanza — y eso es la comunicación entre threads.</a:t>
            </a:r>
          </a:p>
        </p:txBody>
      </p:sp>
      <p:sp>
        <p:nvSpPr>
          <p:cNvPr id="4" name="Slide Number Placeholder 3"/>
          <p:cNvSpPr>
            <a:spLocks noGrp="1"/>
          </p:cNvSpPr>
          <p:nvPr>
            <p:ph type="sldNum" sz="quarter" idx="10"/>
          </p:nvPr>
        </p:nvSpPr>
        <p:spPr/>
        <p:txBody>
          <a:bodyPr/>
          <a:lstStyle/>
          <a:p>
            <a:fld id="{18BDFEC3-8487-43E8-A154-7C12CBC1FFF2}" type="slidenum">
              <a:rPr lang="en-US"/>
              <a:t>225</a:t>
            </a:fld>
            <a:endParaRPr lang="en-US"/>
          </a:p>
        </p:txBody>
      </p:sp>
    </p:spTree>
  </p:cSld>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slide con la que conviene abrir y cerrar el día 4, porque es el mapa. Escribir las dos columnas en el pizarrón y volver a ellas cada vez que aparezca un puerto nuevo. Y el criterio que ordena el vocabulario entero: </a:t>
            </a:r>
            <a:r>
              <a:rPr>
                <a:latin typeface="Courier"/>
              </a:rPr>
              <a:t>write()</a:t>
            </a:r>
            <a:r>
              <a:rPr/>
              <a:t> es una </a:t>
            </a:r>
            <a:r>
              <a:rPr>
                <a:latin typeface="Courier"/>
              </a:rPr>
              <a:t>function</a:t>
            </a:r>
            <a:r>
              <a:rPr/>
              <a:t> —no consume tiempo—, </a:t>
            </a:r>
            <a:r>
              <a:rPr>
                <a:latin typeface="Courier"/>
              </a:rPr>
              <a:t>put()</a:t>
            </a:r>
            <a:r>
              <a:rPr/>
              <a:t> y </a:t>
            </a:r>
            <a:r>
              <a:rPr>
                <a:latin typeface="Courier"/>
              </a:rPr>
              <a:t>get()</a:t>
            </a:r>
            <a:r>
              <a:rPr/>
              <a:t> son </a:t>
            </a:r>
            <a:r>
              <a:rPr>
                <a:latin typeface="Courier"/>
              </a:rPr>
              <a:t>task</a:t>
            </a:r>
            <a:r>
              <a:rPr/>
              <a:t>. En SystemVerilog eso no es una convención de nombres, es el lenguaje diciéndote de qué lado estás.</a:t>
            </a:r>
          </a:p>
        </p:txBody>
      </p:sp>
      <p:sp>
        <p:nvSpPr>
          <p:cNvPr id="4" name="Slide Number Placeholder 3"/>
          <p:cNvSpPr>
            <a:spLocks noGrp="1"/>
          </p:cNvSpPr>
          <p:nvPr>
            <p:ph type="sldNum" sz="quarter" idx="10"/>
          </p:nvPr>
        </p:nvSpPr>
        <p:spPr/>
        <p:txBody>
          <a:bodyPr/>
          <a:lstStyle/>
          <a:p>
            <a:fld id="{18BDFEC3-8487-43E8-A154-7C12CBC1FFF2}" type="slidenum">
              <a:rPr lang="en-US"/>
              <a:t>226</a:t>
            </a:fld>
            <a:endParaRPr lang="en-US"/>
          </a:p>
        </p:txBody>
      </p:sp>
    </p:spTree>
  </p:cSld>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mismo patrón de los dados, ahora sobre el DUT — y ésa es toda la sección. Lo que hay que remarcar es cuál es la línea divisoria del testbench, porque es la que ordena todo lo que viene: </a:t>
            </a:r>
            <a:r>
              <a:rPr b="1"/>
              <a:t>de un lado del monitor se habla en señales, del otro en transacciones.</a:t>
            </a:r>
            <a:r>
              <a:rPr/>
              <a:t> El BFM de interfaces y BFM hizo eso para el estímulo; el monitor lo hace para el análisis. La consecuencia práctica vale decirla en voz alta: a partir de acá, cualquier componente de análisis se puede escribir sin saber nada del protocolo. Un subscriber nuevo no necesita saber que existe un </a:t>
            </a:r>
            <a:r>
              <a:rPr>
                <a:latin typeface="Courier"/>
              </a:rPr>
              <a:t>done</a:t>
            </a:r>
            <a:r>
              <a:rPr/>
              <a:t>. Y la que se ve recién en los agents: si todo lo que sabe hablar el protocolo está junto —BFM, monitores, driver—, esa caja se puede instanciar dos veces. Eso es el agent, y esta sección es el que junta las piezas.</a:t>
            </a:r>
          </a:p>
        </p:txBody>
      </p:sp>
      <p:sp>
        <p:nvSpPr>
          <p:cNvPr id="4" name="Slide Number Placeholder 3"/>
          <p:cNvSpPr>
            <a:spLocks noGrp="1"/>
          </p:cNvSpPr>
          <p:nvPr>
            <p:ph type="sldNum" sz="quarter" idx="10"/>
          </p:nvPr>
        </p:nvSpPr>
        <p:spPr/>
        <p:txBody>
          <a:bodyPr/>
          <a:lstStyle/>
          <a:p>
            <a:fld id="{18BDFEC3-8487-43E8-A154-7C12CBC1FFF2}" type="slidenum">
              <a:rPr lang="en-US"/>
              <a:t>227</a:t>
            </a:fld>
            <a:endParaRPr lang="en-US"/>
          </a:p>
        </p:txBody>
      </p:sp>
    </p:spTree>
  </p:cSld>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slide es el inventario de la sección y conviene usarla como mapa: son cinco piezas y sólo dos son nuevas. Vale decir en voz alta cuáles, porque el alumno tiende a creer que un tema nuevo reescribe el testbench entero. Que haya </a:t>
            </a:r>
            <a:r>
              <a:rPr b="1"/>
              <a:t>dos</a:t>
            </a:r>
            <a:r>
              <a:rPr/>
              <a:t> monitores y no uno es la decisión que más se pregunta, así que mejor adelantarla: miran cosas distintas y en momentos distintos. El </a:t>
            </a:r>
            <a:r>
              <a:rPr>
                <a:latin typeface="Courier"/>
              </a:rPr>
              <a:t>command_monitor</a:t>
            </a:r>
            <a:r>
              <a:rPr/>
              <a:t> mira cuando arranca una operación; el </a:t>
            </a:r>
            <a:r>
              <a:rPr>
                <a:latin typeface="Courier"/>
              </a:rPr>
              <a:t>result_monitor</a:t>
            </a:r>
            <a:r>
              <a:rPr/>
              <a:t>, cuando el DUT contesta. Entre esos dos instantes hay ciclos de por medio, así que no pueden ser el mismo </a:t>
            </a:r>
            <a:r>
              <a:rPr>
                <a:latin typeface="Courier"/>
              </a:rPr>
              <a:t>always</a:t>
            </a:r>
            <a:r>
              <a:rPr/>
              <a:t>. Y el último bullet es el que hay que subrayar, porque es la promesa que la sección cumple: el </a:t>
            </a:r>
            <a:r>
              <a:rPr>
                <a:latin typeface="Courier"/>
              </a:rPr>
              <a:t>tester</a:t>
            </a:r>
            <a:r>
              <a:rPr/>
              <a:t> </a:t>
            </a:r>
            <a:r>
              <a:rPr b="1"/>
              <a:t>no se toca</a:t>
            </a:r>
            <a:r>
              <a:rPr/>
              <a:t>. Todo el trabajo de esta sección pasa del lado del análisis, y el lado del estímulo ni se entera. Es la primera vez que el curso separa las dos mitades del testbench, y en la sección siguiente se hace la otra.</a:t>
            </a:r>
          </a:p>
        </p:txBody>
      </p:sp>
      <p:sp>
        <p:nvSpPr>
          <p:cNvPr id="4" name="Slide Number Placeholder 3"/>
          <p:cNvSpPr>
            <a:spLocks noGrp="1"/>
          </p:cNvSpPr>
          <p:nvPr>
            <p:ph type="sldNum" sz="quarter" idx="10"/>
          </p:nvPr>
        </p:nvSpPr>
        <p:spPr/>
        <p:txBody>
          <a:bodyPr/>
          <a:lstStyle/>
          <a:p>
            <a:fld id="{18BDFEC3-8487-43E8-A154-7C12CBC1FFF2}" type="slidenum">
              <a:rPr lang="en-US"/>
              <a:t>228</a:t>
            </a:fld>
            <a:endParaRPr lang="en-US"/>
          </a:p>
        </p:txBody>
      </p:sp>
    </p:spTree>
  </p:cSld>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slide tiene la inversión que más cuesta de la sección y conviene decirla despacio: hasta ahora </a:t>
            </a:r>
            <a:r>
              <a:rPr b="1"/>
              <a:t>la clase leía la interface</a:t>
            </a:r>
            <a:r>
              <a:rPr/>
              <a:t>. Acá es al revés — la interface tiene un handle a la clase (</a:t>
            </a:r>
            <a:r>
              <a:rPr>
                <a:latin typeface="Courier"/>
              </a:rPr>
              <a:t>bfm.command_monitor_h = this</a:t>
            </a:r>
            <a:r>
              <a:rPr/>
              <a:t>) y es ella la que llama al método. El motivo es que un </a:t>
            </a:r>
            <a:r>
              <a:rPr>
                <a:latin typeface="Courier"/>
              </a:rPr>
              <a:t>always</a:t>
            </a:r>
            <a:r>
              <a:rPr/>
              <a:t> de la interface </a:t>
            </a:r>
            <a:r>
              <a:rPr b="1"/>
              <a:t>sí</a:t>
            </a:r>
            <a:r>
              <a:rPr/>
              <a:t> puede tener lista de sensibilidad, y una función de clase no. Necesitamos que el hardware avise; para eso el hardware tiene que saber a quién avisarle. La línea que hace todo es </a:t>
            </a:r>
            <a:r>
              <a:rPr>
                <a:latin typeface="Courier"/>
              </a:rPr>
              <a:t>bfm.command_monitor_h = this</a:t>
            </a:r>
            <a:r>
              <a:rPr/>
              <a:t>, y va en el </a:t>
            </a:r>
            <a:r>
              <a:rPr>
                <a:latin typeface="Courier"/>
              </a:rPr>
              <a:t>build_phase</a:t>
            </a:r>
            <a:r>
              <a:rPr/>
              <a:t>. Si te la olvidás, el monitor compila, corre, y no publica nunca: el scoreboard se queda sin comandos y el </a:t>
            </a:r>
            <a:r>
              <a:rPr>
                <a:latin typeface="Courier"/>
              </a:rPr>
              <a:t>uvm_fatal</a:t>
            </a:r>
            <a:r>
              <a:rPr/>
              <a:t> aparece del otro lado, en una clase que no tiene la culpa. Es de esos errores que se buscan en el lugar equivocado. Detalle que ayuda: el handle es de la clase, no </a:t>
            </a:r>
            <a:r>
              <a:rPr>
                <a:latin typeface="Courier"/>
              </a:rPr>
              <a:t>virtual</a:t>
            </a:r>
            <a:r>
              <a:rPr/>
              <a:t>. Por eso el </a:t>
            </a:r>
            <a:r>
              <a:rPr>
                <a:latin typeface="Courier"/>
              </a:rPr>
              <a:t>always</a:t>
            </a:r>
            <a:r>
              <a:rPr/>
              <a:t> puede llamar directo a </a:t>
            </a:r>
            <a:r>
              <a:rPr>
                <a:latin typeface="Courier"/>
              </a:rPr>
              <a:t>write_to_monitor()</a:t>
            </a:r>
            <a:r>
              <a:rPr/>
              <a:t> sin el agujero de Verilator que afecta a las tasks — acá el que declara la task es la clase, no la interface.</a:t>
            </a:r>
          </a:p>
        </p:txBody>
      </p:sp>
      <p:sp>
        <p:nvSpPr>
          <p:cNvPr id="4" name="Slide Number Placeholder 3"/>
          <p:cNvSpPr>
            <a:spLocks noGrp="1"/>
          </p:cNvSpPr>
          <p:nvPr>
            <p:ph type="sldNum" sz="quarter" idx="10"/>
          </p:nvPr>
        </p:nvSpPr>
        <p:spPr/>
        <p:txBody>
          <a:bodyPr/>
          <a:lstStyle/>
          <a:p>
            <a:fld id="{18BDFEC3-8487-43E8-A154-7C12CBC1FFF2}" type="slidenum">
              <a:rPr lang="en-US"/>
              <a:t>230</a:t>
            </a:fld>
            <a:endParaRPr lang="en-US"/>
          </a:p>
        </p:txBody>
      </p:sp>
    </p:spTree>
  </p:cSld>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Los tres </a:t>
            </a:r>
            <a:r>
              <a:rPr>
                <a:latin typeface="Courier"/>
              </a:rPr>
              <a:t>always</a:t>
            </a:r>
            <a:r>
              <a:rPr/>
              <a:t> son la costura entre el hardware y las clases, y conviene leer la condición de cada uno: el de comandos dispara cuando </a:t>
            </a:r>
            <a:r>
              <a:rPr>
                <a:latin typeface="Courier"/>
              </a:rPr>
              <a:t>start</a:t>
            </a:r>
            <a:r>
              <a:rPr/>
              <a:t> sube y no había un comando en vuelo; el de reset, en el flanco de bajada de </a:t>
            </a:r>
            <a:r>
              <a:rPr>
                <a:latin typeface="Courier"/>
              </a:rPr>
              <a:t>reset_n</a:t>
            </a:r>
            <a:r>
              <a:rPr/>
              <a:t>; el de resultado, cuando el DUT levanta </a:t>
            </a:r>
            <a:r>
              <a:rPr>
                <a:latin typeface="Courier"/>
              </a:rPr>
              <a:t>done</a:t>
            </a:r>
            <a:r>
              <a:rPr/>
              <a:t>. La guarda </a:t>
            </a:r>
            <a:r>
              <a:rPr>
                <a:latin typeface="Courier"/>
              </a:rPr>
              <a:t>if (command_monitor_h != null)</a:t>
            </a:r>
            <a:r>
              <a:rPr/>
              <a:t> no es paranoia: en el tiempo 0 el árbol de UVM todavía no existe y el </a:t>
            </a:r>
            <a:r>
              <a:rPr>
                <a:latin typeface="Courier"/>
              </a:rPr>
              <a:t>negedge reset_n</a:t>
            </a:r>
            <a:r>
              <a:rPr/>
              <a:t> ya llegó. Sin la guarda es un null pointer del simulador. El </a:t>
            </a:r>
            <a:r>
              <a:rPr>
                <a:latin typeface="Courier"/>
              </a:rPr>
              <a:t>write_to_monitor()</a:t>
            </a:r>
            <a:r>
              <a:rPr/>
              <a:t> es corto a propósito: arma la </a:t>
            </a:r>
            <a:r>
              <a:rPr>
                <a:latin typeface="Courier"/>
              </a:rPr>
              <a:t>command_s</a:t>
            </a:r>
            <a:r>
              <a:rPr/>
              <a:t>, la loguea con </a:t>
            </a:r>
            <a:r>
              <a:rPr>
                <a:latin typeface="Courier"/>
              </a:rPr>
              <a:t>UVM_HIGH</a:t>
            </a:r>
            <a:r>
              <a:rPr/>
              <a:t> —o sea que sólo se ve con </a:t>
            </a:r>
            <a:r>
              <a:rPr>
                <a:latin typeface="Courier"/>
              </a:rPr>
              <a:t>+UVM_VERBOSITY=UVM_HIGH</a:t>
            </a:r>
            <a:r>
              <a:rPr/>
              <a:t>— y llama a </a:t>
            </a:r>
            <a:r>
              <a:rPr>
                <a:latin typeface="Courier"/>
              </a:rPr>
              <a:t>ap.write()</a:t>
            </a:r>
            <a:r>
              <a:rPr/>
              <a:t>. Todo lo demás pasa del otro lado del port, y el monitor no sabe quién está ahí. Y el detalle que se cobra en las transactions: lo que viaja todavía es una </a:t>
            </a:r>
            <a:r>
              <a:rPr>
                <a:latin typeface="Courier"/>
              </a:rPr>
              <a:t>struct</a:t>
            </a:r>
            <a:r>
              <a:rPr/>
              <a:t>. El día que sea una transaction, esta misma línea va a ser un </a:t>
            </a:r>
            <a:r>
              <a:rPr>
                <a:latin typeface="Courier"/>
              </a:rPr>
              <a:t>create()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231</a:t>
            </a:fld>
            <a:endParaRPr lang="en-US"/>
          </a:p>
        </p:txBody>
      </p:sp>
    </p:spTree>
  </p:cSld>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abrir al lado la clase </a:t>
            </a:r>
            <a:r>
              <a:rPr>
                <a:latin typeface="Courier"/>
              </a:rPr>
              <a:t>coverage</a:t>
            </a:r>
            <a:r>
              <a:rPr/>
              <a:t> del testbench en objetos y comparar: allá había un </a:t>
            </a:r>
            <a:r>
              <a:rPr>
                <a:latin typeface="Courier"/>
              </a:rPr>
              <a:t>forever</a:t>
            </a:r>
            <a:r>
              <a:rPr/>
              <a:t> esperando flancos; acá hay un </a:t>
            </a:r>
            <a:r>
              <a:rPr>
                <a:latin typeface="Courier"/>
              </a:rPr>
              <a:t>write()</a:t>
            </a:r>
            <a:r>
              <a:rPr/>
              <a:t> y nada más. La cobertura dejó de tener noción del tiempo. Y eso no es cosmético, es la respuesta a la pregunta que quedó abierta en el testbench convencional: </a:t>
            </a:r>
            <a:r>
              <a:rPr b="1"/>
              <a:t>dónde se muestrea</a:t>
            </a:r>
            <a:r>
              <a:rPr/>
              <a:t>. Antes se muestreaba por reloj, o sea que se contaban ciclos; ahora se muestrea cuando el monitor ve un comando, o sea que se cuentan </a:t>
            </a:r>
            <a:r>
              <a:rPr b="1"/>
              <a:t>operaciones</a:t>
            </a:r>
            <a:r>
              <a:rPr/>
              <a:t>. Es lo correcto, y el número de cobertura cambia de significado. La pregunta para el grupo: si el DUT quedara diez ciclos sin hacer nada, ¿cuántas muestras tomaba la versión vieja y cuántas ésta? Diez y cero. La vieja estaba llenando bins con la nada.</a:t>
            </a:r>
          </a:p>
        </p:txBody>
      </p:sp>
      <p:sp>
        <p:nvSpPr>
          <p:cNvPr id="4" name="Slide Number Placeholder 3"/>
          <p:cNvSpPr>
            <a:spLocks noGrp="1"/>
          </p:cNvSpPr>
          <p:nvPr>
            <p:ph type="sldNum" sz="quarter" idx="10"/>
          </p:nvPr>
        </p:nvSpPr>
        <p:spPr/>
        <p:txBody>
          <a:bodyPr/>
          <a:lstStyle/>
          <a:p>
            <a:fld id="{18BDFEC3-8487-43E8-A154-7C12CBC1FFF2}" type="slidenum">
              <a:rPr lang="en-US"/>
              <a:t>232</a:t>
            </a:fld>
            <a:endParaRPr lang="en-US"/>
          </a:p>
        </p:txBody>
      </p:sp>
    </p:spTree>
  </p:cSld>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scoreboard necesita dos fuentes —el comando y el resultado— y un uvm_subscriber puede escuchar una sola. La FIFO convierte “me avisan cuando llega” en “lo busco cuando quiero”, que es lo que necesita para comparar de a pares.</a:t>
            </a:r>
          </a:p>
        </p:txBody>
      </p:sp>
      <p:sp>
        <p:nvSpPr>
          <p:cNvPr id="4" name="Slide Number Placeholder 3"/>
          <p:cNvSpPr>
            <a:spLocks noGrp="1"/>
          </p:cNvSpPr>
          <p:nvPr>
            <p:ph type="sldNum" sz="quarter" idx="10"/>
          </p:nvPr>
        </p:nvSpPr>
        <p:spPr/>
        <p:txBody>
          <a:bodyPr/>
          <a:lstStyle/>
          <a:p>
            <a:fld id="{18BDFEC3-8487-43E8-A154-7C12CBC1FFF2}" type="slidenum">
              <a:rPr lang="en-US"/>
              <a:t>233</a:t>
            </a:fld>
            <a:endParaRPr lang="en-US"/>
          </a:p>
        </p:txBody>
      </p:sp>
    </p:spTree>
  </p:cSld>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scoreboard es asimétrico y ahí está toda la gracia: el </a:t>
            </a:r>
            <a:r>
              <a:rPr b="1"/>
              <a:t>resultado</a:t>
            </a:r>
            <a:r>
              <a:rPr/>
              <a:t> le llega por </a:t>
            </a:r>
            <a:r>
              <a:rPr>
                <a:latin typeface="Courier"/>
              </a:rPr>
              <a:t>write()</a:t>
            </a:r>
            <a:r>
              <a:rPr/>
              <a:t> —lo empujan— y el </a:t>
            </a:r>
            <a:r>
              <a:rPr b="1"/>
              <a:t>comando</a:t>
            </a:r>
            <a:r>
              <a:rPr/>
              <a:t> lo va a buscar él con </a:t>
            </a:r>
            <a:r>
              <a:rPr>
                <a:latin typeface="Courier"/>
              </a:rPr>
              <a:t>try_get()</a:t>
            </a:r>
            <a:r>
              <a:rPr/>
              <a:t> a la FIFO. Uno es push, el otro es pull. Por qué así y no dos </a:t>
            </a:r>
            <a:r>
              <a:rPr>
                <a:latin typeface="Courier"/>
              </a:rPr>
              <a:t>write()</a:t>
            </a:r>
            <a:r>
              <a:rPr/>
              <a:t>: un </a:t>
            </a:r>
            <a:r>
              <a:rPr>
                <a:latin typeface="Courier"/>
              </a:rPr>
              <a:t>uvm_subscriber</a:t>
            </a:r>
            <a:r>
              <a:rPr/>
              <a:t> tiene un solo </a:t>
            </a:r>
            <a:r>
              <a:rPr>
                <a:latin typeface="Courier"/>
              </a:rPr>
              <a:t>write()</a:t>
            </a:r>
            <a:r>
              <a:rPr/>
              <a:t>, y además el orden importa. El scoreboard no quiere que le avisen del comando cuando llega; lo quiere en el momento en que aparece el resultado, para poder comparar de a pares. La FIFO convierte “me avisan” en “lo busco cuando quiero”. El </a:t>
            </a:r>
            <a:r>
              <a:rPr>
                <a:latin typeface="Courier"/>
              </a:rPr>
              <a:t>do ... while</a:t>
            </a:r>
            <a:r>
              <a:rPr/>
              <a:t> que saltea </a:t>
            </a:r>
            <a:r>
              <a:rPr>
                <a:latin typeface="Courier"/>
              </a:rPr>
              <a:t>no_op</a:t>
            </a:r>
            <a:r>
              <a:rPr/>
              <a:t> y </a:t>
            </a:r>
            <a:r>
              <a:rPr>
                <a:latin typeface="Courier"/>
              </a:rPr>
              <a:t>rst_op</a:t>
            </a:r>
            <a:r>
              <a:rPr/>
              <a:t> es la parte que se copia mal: esas dos operaciones </a:t>
            </a:r>
            <a:r>
              <a:rPr b="1"/>
              <a:t>no producen resultado</a:t>
            </a:r>
            <a:r>
              <a:rPr/>
              <a:t>, así que si no se descartan, la comparación se desfasa un lugar y a partir de ahí falla todo. El síntoma es un scoreboard que grita en cada línea, y es exactamente el ejercicio del día 5. Y el </a:t>
            </a:r>
            <a:r>
              <a:rPr>
                <a:latin typeface="Courier"/>
              </a:rPr>
              <a:t>uvm_fatal</a:t>
            </a:r>
            <a:r>
              <a:rPr/>
              <a:t> del </a:t>
            </a:r>
            <a:r>
              <a:rPr>
                <a:latin typeface="Courier"/>
              </a:rPr>
              <a:t>try_get()</a:t>
            </a:r>
            <a:r>
              <a:rPr/>
              <a:t> no es paranoia: si hay un resultado y no hay comando, el que está roto es el testbench, no el DUT. Mejor morir ahí que reportar mil errores falsos.</a:t>
            </a:r>
          </a:p>
        </p:txBody>
      </p:sp>
      <p:sp>
        <p:nvSpPr>
          <p:cNvPr id="4" name="Slide Number Placeholder 3"/>
          <p:cNvSpPr>
            <a:spLocks noGrp="1"/>
          </p:cNvSpPr>
          <p:nvPr>
            <p:ph type="sldNum" sz="quarter" idx="10"/>
          </p:nvPr>
        </p:nvSpPr>
        <p:spPr/>
        <p:txBody>
          <a:bodyPr/>
          <a:lstStyle/>
          <a:p>
            <a:fld id="{18BDFEC3-8487-43E8-A154-7C12CBC1FFF2}" type="slidenum">
              <a:rPr lang="en-US"/>
              <a:t>234</a:t>
            </a:fld>
            <a:endParaRPr lang="en-US"/>
          </a:p>
        </p:txBody>
      </p:sp>
    </p:spTree>
  </p:cSld>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Mismo trato que las macros </a:t>
            </a:r>
            <a:r>
              <a:rPr>
                <a:latin typeface="Courier"/>
              </a:rPr>
              <a:t>`uvm_field_*</a:t>
            </a:r>
            <a:r>
              <a:rPr/>
              <a:t> de los components y que </a:t>
            </a:r>
            <a:r>
              <a:rPr>
                <a:latin typeface="Courier"/>
              </a:rPr>
              <a:t>`uvm_do</a:t>
            </a:r>
            <a:r>
              <a:rPr/>
              <a:t> de las sequences: se nombran, se explican, y se dice por qué el curso no las usa. La regla del curso, otra vez: </a:t>
            </a:r>
            <a:r>
              <a:rPr b="1"/>
              <a:t>leer todas, escribir las explícitas.</a:t>
            </a:r>
            <a:r>
              <a:rPr/>
              <a:t> Lo que la macro esconde y conviene decir: </a:t>
            </a:r>
            <a:r>
              <a:rPr>
                <a:latin typeface="Courier"/>
              </a:rPr>
              <a:t>uvm_analysis_imp</a:t>
            </a:r>
            <a:r>
              <a:rPr/>
              <a:t> es una clase que ya existe en UVM; lo único que hace el </a:t>
            </a:r>
            <a:r>
              <a:rPr>
                <a:latin typeface="Courier"/>
              </a:rPr>
              <a:t>`uvm_analysis_imp_decl</a:t>
            </a:r>
            <a:r>
              <a:rPr/>
              <a:t> es fabricar variantes con nombre distinto, porque SystemVerilog no deja tener dos </a:t>
            </a:r>
            <a:r>
              <a:rPr>
                <a:latin typeface="Courier"/>
              </a:rPr>
              <a:t>write()</a:t>
            </a:r>
            <a:r>
              <a:rPr/>
              <a:t> en la misma clase. O sea que la macro no agrega mecanismo, agrega nombres. Dónde va: en el package, </a:t>
            </a:r>
            <a:r>
              <a:rPr b="1"/>
              <a:t>fuera</a:t>
            </a:r>
            <a:r>
              <a:rPr/>
              <a:t> de toda clase, y una sola vez por sufijo en todo el testbench. Declararla dos veces con el mismo sufijo es un error de compilación que aparece lejos del lugar donde uno lo escribió. Y la comparación honesta: con la macro el scoreboard queda más corto y más acoplado —tiene que llevarse el comando a mano hasta que llegue el resultado—; con la FIFO queda una línea más largo y el orden lo decide él. Para un scoreboard que empareja de a pares, la FIFO gana. Para un componente que sólo cuenta cosas de dos puertos, la macro es mejor.</a:t>
            </a:r>
          </a:p>
        </p:txBody>
      </p:sp>
      <p:sp>
        <p:nvSpPr>
          <p:cNvPr id="4" name="Slide Number Placeholder 3"/>
          <p:cNvSpPr>
            <a:spLocks noGrp="1"/>
          </p:cNvSpPr>
          <p:nvPr>
            <p:ph type="sldNum" sz="quarter" idx="10"/>
          </p:nvPr>
        </p:nvSpPr>
        <p:spPr/>
        <p:txBody>
          <a:bodyPr/>
          <a:lstStyle/>
          <a:p>
            <a:fld id="{18BDFEC3-8487-43E8-A154-7C12CBC1FFF2}" type="slidenum">
              <a:rPr lang="en-US"/>
              <a:t>235</a:t>
            </a:fld>
            <a:endParaRPr lang="en-US"/>
          </a:p>
        </p:txBody>
      </p:sp>
    </p:spTree>
  </p:cSld>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Tres </a:t>
            </a:r>
            <a:r>
              <a:rPr>
                <a:latin typeface="Courier"/>
              </a:rPr>
              <a:t>connect()</a:t>
            </a:r>
            <a:r>
              <a:rPr/>
              <a:t> y ahí está el testbench entero. Vale leerlos en voz alta como frases: </a:t>
            </a:r>
            <a:r>
              <a:rPr i="1"/>
              <a:t>el resultado va al scoreboard</a:t>
            </a:r>
            <a:r>
              <a:rPr/>
              <a:t>, </a:t>
            </a:r>
            <a:r>
              <a:rPr i="1"/>
              <a:t>el comando va a la FIFO del scoreboard</a:t>
            </a:r>
            <a:r>
              <a:rPr/>
              <a:t>, </a:t>
            </a:r>
            <a:r>
              <a:rPr i="1"/>
              <a:t>el comando también va a la cobertura</a:t>
            </a:r>
            <a:r>
              <a:rPr/>
              <a:t>. El que sorprende es el segundo: </a:t>
            </a:r>
            <a:r>
              <a:rPr>
                <a:latin typeface="Courier"/>
              </a:rPr>
              <a:t>command_monitor_h.ap.connect(scoreboard_h.cmd_f.analysis_export)</a:t>
            </a:r>
            <a:r>
              <a:rPr/>
              <a:t>. El export no es del scoreboard, es </a:t>
            </a:r>
            <a:r>
              <a:rPr b="1"/>
              <a:t>de la FIFO que el scoreboard tiene adentro</a:t>
            </a:r>
            <a:r>
              <a:rPr/>
              <a:t>. Un </a:t>
            </a:r>
            <a:r>
              <a:rPr>
                <a:latin typeface="Courier"/>
              </a:rPr>
              <a:t>uvm_analysis_port</a:t>
            </a:r>
            <a:r>
              <a:rPr/>
              <a:t> puede tener varios destinos —el </a:t>
            </a:r>
            <a:r>
              <a:rPr>
                <a:latin typeface="Courier"/>
              </a:rPr>
              <a:t>ap</a:t>
            </a:r>
            <a:r>
              <a:rPr/>
              <a:t> del command_monitor alimenta dos— y no le cuesta nada: </a:t>
            </a:r>
            <a:r>
              <a:rPr>
                <a:latin typeface="Courier"/>
              </a:rPr>
              <a:t>write()</a:t>
            </a:r>
            <a:r>
              <a:rPr/>
              <a:t> los recorre a todos. Y el detalle que se olvida y no avisa: </a:t>
            </a:r>
            <a:r>
              <a:rPr>
                <a:latin typeface="Courier"/>
              </a:rPr>
              <a:t>cmd_f</a:t>
            </a:r>
            <a:r>
              <a:rPr/>
              <a:t> se instancia con </a:t>
            </a:r>
            <a:r>
              <a:rPr>
                <a:latin typeface="Courier"/>
              </a:rPr>
              <a:t>new()</a:t>
            </a:r>
            <a:r>
              <a:rPr/>
              <a:t>, no con la factory. La FIFO </a:t>
            </a:r>
            <a:r>
              <a:rPr b="1"/>
              <a:t>sí</a:t>
            </a:r>
            <a:r>
              <a:rPr/>
              <a:t> está registrada —</a:t>
            </a:r>
            <a:r>
              <a:rPr>
                <a:latin typeface="Courier"/>
              </a:rPr>
              <a:t>`uvm_component_param_utils</a:t>
            </a:r>
            <a:r>
              <a:rPr/>
              <a:t> en </a:t>
            </a:r>
            <a:r>
              <a:rPr>
                <a:latin typeface="Courier"/>
              </a:rPr>
              <a:t>tlm1/uvm_tlm_fifos.svh:256</a:t>
            </a:r>
            <a:r>
              <a:rPr/>
              <a:t>—, pero el curso la crea con </a:t>
            </a:r>
            <a:r>
              <a:rPr>
                <a:latin typeface="Courier"/>
              </a:rPr>
              <a:t>new()</a:t>
            </a:r>
            <a:r>
              <a:rPr/>
              <a:t> porque le pasa el </a:t>
            </a:r>
            <a:r>
              <a:rPr>
                <a:latin typeface="Courier"/>
              </a:rPr>
              <a:t>size</a:t>
            </a:r>
            <a:r>
              <a:rPr/>
              <a:t> por constructor y </a:t>
            </a:r>
            <a:r>
              <a:rPr>
                <a:latin typeface="Courier"/>
              </a:rPr>
              <a:t>create()</a:t>
            </a:r>
            <a:r>
              <a:rPr/>
              <a:t> no puede. Los que no están en la factory son los </a:t>
            </a:r>
            <a:r>
              <a:rPr i="1"/>
              <a:t>ports</a:t>
            </a:r>
            <a:r>
              <a:rPr/>
              <a:t> y los </a:t>
            </a:r>
            <a:r>
              <a:rPr i="1"/>
              <a:t>exports</a:t>
            </a:r>
            <a:r>
              <a:rPr/>
              <a:t>: extienden </a:t>
            </a:r>
            <a:r>
              <a:rPr>
                <a:latin typeface="Courier"/>
              </a:rPr>
              <a:t>uvm_port_base</a:t>
            </a:r>
            <a:r>
              <a:rPr/>
              <a:t> sin macro de utils. Si te olvidás del </a:t>
            </a:r>
            <a:r>
              <a:rPr>
                <a:latin typeface="Courier"/>
              </a:rPr>
              <a:t>new()</a:t>
            </a:r>
            <a:r>
              <a:rPr/>
              <a:t> el </a:t>
            </a:r>
            <a:r>
              <a:rPr>
                <a:latin typeface="Courier"/>
              </a:rPr>
              <a:t>connect()</a:t>
            </a:r>
            <a:r>
              <a:rPr/>
              <a:t> explota con un null, y ese al menos es un error honesto.</a:t>
            </a:r>
          </a:p>
        </p:txBody>
      </p:sp>
      <p:sp>
        <p:nvSpPr>
          <p:cNvPr id="4" name="Slide Number Placeholder 3"/>
          <p:cNvSpPr>
            <a:spLocks noGrp="1"/>
          </p:cNvSpPr>
          <p:nvPr>
            <p:ph type="sldNum" sz="quarter" idx="10"/>
          </p:nvPr>
        </p:nvSpPr>
        <p:spPr/>
        <p:txBody>
          <a:bodyPr/>
          <a:lstStyle/>
          <a:p>
            <a:fld id="{18BDFEC3-8487-43E8-A154-7C12CBC1FFF2}" type="slidenum">
              <a:rPr lang="en-US"/>
              <a:t>236</a:t>
            </a:fld>
            <a:endParaRPr lang="en-US"/>
          </a:p>
        </p:txBody>
      </p:sp>
    </p:spTree>
  </p:cSld>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pregunta que abre la slide es la que hay que hacerle a cualquier scoreboard ajeno antes de confiar en él: </a:t>
            </a:r>
            <a:r>
              <a:rPr i="1"/>
              <a:t>“¿y si el DUT contesta desordenado?”</a:t>
            </a:r>
            <a:r>
              <a:rPr/>
              <a:t>. El de esta sección se cae, y está bien que se caiga — la VTALU no lo hace. Lo que no está bien es no saberlo. El síntoma cuando pasa es cruel y conviene anticiparlo, porque manda a buscar al lugar equivocado: no falla </a:t>
            </a:r>
            <a:r>
              <a:rPr b="1"/>
              <a:t>una</a:t>
            </a:r>
            <a:r>
              <a:rPr/>
              <a:t> comparación, fallan </a:t>
            </a:r>
            <a:r>
              <a:rPr b="1"/>
              <a:t>todas</a:t>
            </a:r>
            <a:r>
              <a:rPr/>
              <a:t> las que vienen después de la primera que se cruzó. El testbench dice mil errores y el DUT tiene cero. Es la fila </a:t>
            </a:r>
            <a:r>
              <a:rPr i="1"/>
              <a:t>“el scoreboard grita en todas”</a:t>
            </a:r>
            <a:r>
              <a:rPr/>
              <a:t> del apéndice de debug, con otra causa. La tabla asociativa es la respuesta canónica y no tiene misterio; lo que se olvida siempre es el </a:t>
            </a:r>
            <a:r>
              <a:rPr>
                <a:latin typeface="Courier"/>
              </a:rPr>
              <a:t>check_phase</a:t>
            </a:r>
            <a:r>
              <a:rPr/>
              <a:t> que verifica que quedó vacía. Sin eso, un DUT que deja de contestar pasa en verde: nunca hay una comparación mal, simplemente hay comparaciones que no se hicieron. Es el mismo agujero que el </a:t>
            </a:r>
            <a:r>
              <a:rPr>
                <a:latin typeface="Courier"/>
              </a:rPr>
              <a:t>drain_time</a:t>
            </a:r>
            <a:r>
              <a:rPr/>
              <a:t> de los tests, visto desde el otro lado. Y la variante que aparece cuando no hay ID: aparear por contenido. Se guarda una cola de esperados y se busca el que matchea, en vez del primero. Es más caro y tiene una trampa propia —dos transacciones idénticas—, y por eso el ID existe.</a:t>
            </a:r>
          </a:p>
        </p:txBody>
      </p:sp>
      <p:sp>
        <p:nvSpPr>
          <p:cNvPr id="4" name="Slide Number Placeholder 3"/>
          <p:cNvSpPr>
            <a:spLocks noGrp="1"/>
          </p:cNvSpPr>
          <p:nvPr>
            <p:ph type="sldNum" sz="quarter" idx="10"/>
          </p:nvPr>
        </p:nvSpPr>
        <p:spPr/>
        <p:txBody>
          <a:bodyPr/>
          <a:lstStyle/>
          <a:p>
            <a:fld id="{18BDFEC3-8487-43E8-A154-7C12CBC1FFF2}" type="slidenum">
              <a:rPr lang="en-US"/>
              <a:t>237</a:t>
            </a:fld>
            <a:endParaRPr lang="en-US"/>
          </a:p>
        </p:txBody>
      </p:sp>
    </p:spTree>
  </p:cSld>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frase del título es el resumen real de la sección y conviene dejarla escrita: </a:t>
            </a:r>
            <a:r>
              <a:rPr b="1"/>
              <a:t>de un lado del monitor se habla en señales, del otro en transactions.</a:t>
            </a:r>
            <a:r>
              <a:rPr/>
              <a:t> Esa frontera es lo que hace que el scoreboard de las transactions pueda existir sin mirar un cable. El tercer bullet es la bisagra hacia la comunicación entre threads: como es todo una cadena de </a:t>
            </a:r>
            <a:r>
              <a:rPr>
                <a:latin typeface="Courier"/>
              </a:rPr>
              <a:t>function</a:t>
            </a:r>
            <a:r>
              <a:rPr/>
              <a:t>, ningún eslabón puede esperar. Si el que consume necesita hacer esperar al que produce —o al revés—, hace falta otra cosa, y eso es la </a:t>
            </a:r>
            <a:r>
              <a:rPr>
                <a:latin typeface="Courier"/>
              </a:rPr>
              <a:t>uvm_tlm_fifo</a:t>
            </a:r>
            <a:r>
              <a:rPr/>
              <a:t>. Vale hacer la pregunta antes de pasar: ¿qué pasaría si el </a:t>
            </a:r>
            <a:r>
              <a:rPr>
                <a:latin typeface="Courier"/>
              </a:rPr>
              <a:t>write()</a:t>
            </a:r>
            <a:r>
              <a:rPr/>
              <a:t> de un subscriber tuviera un </a:t>
            </a:r>
            <a:r>
              <a:rPr>
                <a:latin typeface="Courier"/>
              </a:rPr>
              <a:t>@(posedge clk)</a:t>
            </a:r>
            <a:r>
              <a:rPr/>
              <a:t> adentro? No compila. Una </a:t>
            </a:r>
            <a:r>
              <a:rPr>
                <a:latin typeface="Courier"/>
              </a:rPr>
              <a:t>function</a:t>
            </a:r>
            <a:r>
              <a:rPr/>
              <a:t> no puede consumir tiempo, y ésa es la limitación entera.</a:t>
            </a:r>
          </a:p>
        </p:txBody>
      </p:sp>
      <p:sp>
        <p:nvSpPr>
          <p:cNvPr id="4" name="Slide Number Placeholder 3"/>
          <p:cNvSpPr>
            <a:spLocks noGrp="1"/>
          </p:cNvSpPr>
          <p:nvPr>
            <p:ph type="sldNum" sz="quarter" idx="10"/>
          </p:nvPr>
        </p:nvSpPr>
        <p:spPr/>
        <p:txBody>
          <a:bodyPr/>
          <a:lstStyle/>
          <a:p>
            <a:fld id="{18BDFEC3-8487-43E8-A154-7C12CBC1FFF2}" type="slidenum">
              <a:rPr lang="en-US"/>
              <a:t>238</a:t>
            </a:fld>
            <a:endParaRPr lang="en-US"/>
          </a:p>
        </p:txBody>
      </p:sp>
    </p:spTree>
  </p:cSld>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Cierre de la unidad donde el testbench toma la forma que va a tener hasta el final. Vale decirlo así: de acá en adelante, cada vez que haya que analizar algo nuevo —una cobertura más, un checker más— la respuesta va a ser siempre la misma, </a:t>
            </a:r>
            <a:r>
              <a:rPr b="1"/>
              <a:t>colgar un subscriber</a:t>
            </a:r>
            <a:r>
              <a:rPr/>
              <a:t>, y nunca tocar el monitor. Es literalmente el ejercicio del día, y es también lo que va a quedar afuera del agent en los agents.</a:t>
            </a:r>
          </a:p>
        </p:txBody>
      </p:sp>
      <p:sp>
        <p:nvSpPr>
          <p:cNvPr id="4" name="Slide Number Placeholder 3"/>
          <p:cNvSpPr>
            <a:spLocks noGrp="1"/>
          </p:cNvSpPr>
          <p:nvPr>
            <p:ph type="sldNum" sz="quarter" idx="10"/>
          </p:nvPr>
        </p:nvSpPr>
        <p:spPr/>
        <p:txBody>
          <a:bodyPr/>
          <a:lstStyle/>
          <a:p>
            <a:fld id="{18BDFEC3-8487-43E8-A154-7C12CBC1FFF2}" type="slidenum">
              <a:rPr lang="en-US"/>
              <a:t>239</a:t>
            </a:fld>
            <a:endParaRPr lang="en-US"/>
          </a:p>
        </p:txBody>
      </p:sp>
    </p:spTree>
  </p:cSld>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slide existe para desactivar el susto antes de que aparezca la palabra TLM. Conviene señalar el código y decirlo así de crudo: acá hay dos procesos que corren a la vez y se pasan datos por un cable, y nadie llamó a eso “comunicación inter-thread” en veinte años de Verilog. Es lo mismo. Lo único que cambia en el resto de la sección es </a:t>
            </a:r>
            <a:r>
              <a:rPr b="1"/>
              <a:t>dónde vive cada proceso</a:t>
            </a:r>
            <a:r>
              <a:rPr/>
              <a:t>: en vez de dos </a:t>
            </a:r>
            <a:r>
              <a:rPr>
                <a:latin typeface="Courier"/>
              </a:rPr>
              <a:t>always</a:t>
            </a:r>
            <a:r>
              <a:rPr/>
              <a:t> en dos módulos, dos </a:t>
            </a:r>
            <a:r>
              <a:rPr>
                <a:latin typeface="Courier"/>
              </a:rPr>
              <a:t>run_phase()</a:t>
            </a:r>
            <a:r>
              <a:rPr/>
              <a:t> en dos objetos. Y como un objeto no tiene port list, hace falta reemplazar el cable por algo. La pregunta para dejar picando, que es exactamente la de la slide siguiente: ¿con qué se reemplaza el cable? Las respuestas que van a salir —una variable compartida, un semáforo, un mailbox— son todas correctas, y ése es justamente el problema que UVM viene a resolver.</a:t>
            </a:r>
          </a:p>
        </p:txBody>
      </p:sp>
      <p:sp>
        <p:nvSpPr>
          <p:cNvPr id="4" name="Slide Number Placeholder 3"/>
          <p:cNvSpPr>
            <a:spLocks noGrp="1"/>
          </p:cNvSpPr>
          <p:nvPr>
            <p:ph type="sldNum" sz="quarter" idx="10"/>
          </p:nvPr>
        </p:nvSpPr>
        <p:spPr/>
        <p:txBody>
          <a:bodyPr/>
          <a:lstStyle/>
          <a:p>
            <a:fld id="{18BDFEC3-8487-43E8-A154-7C12CBC1FFF2}" type="slidenum">
              <a:rPr lang="en-US"/>
              <a:t>240</a:t>
            </a:fld>
            <a:endParaRPr lang="en-US"/>
          </a:p>
        </p:txBody>
      </p:sp>
    </p:spTree>
  </p:cSld>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 que hay que sacarle a la slide es que el tamaño 1 no es una limitación de la clase: es el argumento por defecto del constructor. Con </a:t>
            </a:r>
            <a:r>
              <a:rPr>
                <a:latin typeface="Courier"/>
              </a:rPr>
              <a:t>new("f", this, 0)</a:t>
            </a:r>
            <a:r>
              <a:rPr/>
              <a:t> la FIFO es ilimitada, y ahí el que pone nunca se bloquea. El tamaño 1 es el que sincroniza: bloquea al productor hasta que el consumidor saca, y eso reemplaza al semáforo y a la bandera que cada uno se escribía a mano. Es el mismo handshake del </a:t>
            </a:r>
            <a:r>
              <a:rPr>
                <a:latin typeface="Courier"/>
              </a:rPr>
              <a:t>start</a:t>
            </a:r>
            <a:r>
              <a:rPr/>
              <a:t>/</a:t>
            </a:r>
            <a:r>
              <a:rPr>
                <a:latin typeface="Courier"/>
              </a:rPr>
              <a:t>done</a:t>
            </a:r>
            <a:r>
              <a:rPr/>
              <a:t> del BFM, pero entre objetos.</a:t>
            </a:r>
          </a:p>
        </p:txBody>
      </p:sp>
      <p:sp>
        <p:nvSpPr>
          <p:cNvPr id="4" name="Slide Number Placeholder 3"/>
          <p:cNvSpPr>
            <a:spLocks noGrp="1"/>
          </p:cNvSpPr>
          <p:nvPr>
            <p:ph type="sldNum" sz="quarter" idx="10"/>
          </p:nvPr>
        </p:nvSpPr>
        <p:spPr/>
        <p:txBody>
          <a:bodyPr/>
          <a:lstStyle/>
          <a:p>
            <a:fld id="{18BDFEC3-8487-43E8-A154-7C12CBC1FFF2}" type="slidenum">
              <a:rPr lang="en-US"/>
              <a:t>241</a:t>
            </a:fld>
            <a:endParaRPr lang="en-US"/>
          </a:p>
        </p:txBody>
      </p:sp>
    </p:spTree>
  </p:cSld>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 que hay que hacer notar es lo que </a:t>
            </a:r>
            <a:r>
              <a:rPr b="1"/>
              <a:t>no</a:t>
            </a:r>
            <a:r>
              <a:rPr/>
              <a:t> está en esta clase: no hay </a:t>
            </a:r>
            <a:r>
              <a:rPr>
                <a:latin typeface="Courier"/>
              </a:rPr>
              <a:t>@(posedge algo)</a:t>
            </a:r>
            <a:r>
              <a:rPr/>
              <a:t>, no hay </a:t>
            </a:r>
            <a:r>
              <a:rPr>
                <a:latin typeface="Courier"/>
              </a:rPr>
              <a:t>wait</a:t>
            </a:r>
            <a:r>
              <a:rPr/>
              <a:t>, no hay una variable que diga “listo”. El productor pone y sigue; si el otro no sacó todavía, el </a:t>
            </a:r>
            <a:r>
              <a:rPr>
                <a:latin typeface="Courier"/>
              </a:rPr>
              <a:t>put()</a:t>
            </a:r>
            <a:r>
              <a:rPr/>
              <a:t> lo frena solo. El detalle de forma, que es el que se copia mal: el port se </a:t>
            </a:r>
            <a:r>
              <a:rPr b="1"/>
              <a:t>instancia</a:t>
            </a:r>
            <a:r>
              <a:rPr/>
              <a:t> en el </a:t>
            </a:r>
            <a:r>
              <a:rPr>
                <a:latin typeface="Courier"/>
              </a:rPr>
              <a:t>build_phase</a:t>
            </a:r>
            <a:r>
              <a:rPr/>
              <a:t> como cualquier otro componente, con </a:t>
            </a:r>
            <a:r>
              <a:rPr>
                <a:latin typeface="Courier"/>
              </a:rPr>
              <a:t>new("nombre", this)</a:t>
            </a:r>
            <a:r>
              <a:rPr/>
              <a:t>. No es un campo de datos: lleva padre, y por eso aparece en </a:t>
            </a:r>
            <a:r>
              <a:rPr>
                <a:latin typeface="Courier"/>
              </a:rPr>
              <a:t>print_topology()</a:t>
            </a:r>
            <a:r>
              <a:rPr/>
              <a:t>. Pero tampoco es un </a:t>
            </a:r>
            <a:r>
              <a:rPr>
                <a:latin typeface="Courier"/>
              </a:rPr>
              <a:t>uvm_component</a:t>
            </a:r>
            <a:r>
              <a:rPr/>
              <a:t> — </a:t>
            </a:r>
            <a:r>
              <a:rPr>
                <a:latin typeface="Courier"/>
              </a:rPr>
              <a:t>uvm_put_port</a:t>
            </a:r>
            <a:r>
              <a:rPr/>
              <a:t> extiende </a:t>
            </a:r>
            <a:r>
              <a:rPr>
                <a:latin typeface="Courier"/>
              </a:rPr>
              <a:t>uvm_port_base #(IF)</a:t>
            </a:r>
            <a:r>
              <a:rPr/>
              <a:t>, y el que se cuelga del árbol es un </a:t>
            </a:r>
            <a:r>
              <a:rPr>
                <a:latin typeface="Courier"/>
              </a:rPr>
              <a:t>uvm_port_component</a:t>
            </a:r>
            <a:r>
              <a:rPr/>
              <a:t> interno que el port se arma solo (</a:t>
            </a:r>
            <a:r>
              <a:rPr>
                <a:latin typeface="Courier"/>
              </a:rPr>
              <a:t>uvm_port_base.svh:137</a:t>
            </a:r>
            <a:r>
              <a:rPr/>
              <a:t>). La FIFO de la slide siguiente sí es un component de verdad. Y el parámetro: </a:t>
            </a:r>
            <a:r>
              <a:rPr>
                <a:latin typeface="Courier"/>
              </a:rPr>
              <a:t>uvm_put_port #(T)</a:t>
            </a:r>
            <a:r>
              <a:rPr/>
              <a:t>. Ese </a:t>
            </a:r>
            <a:r>
              <a:rPr>
                <a:latin typeface="Courier"/>
              </a:rPr>
              <a:t>T</a:t>
            </a:r>
            <a:r>
              <a:rPr/>
              <a:t> tiene que ser el mismo en el port, en el get port y en la FIFO. Si no coinciden no compila, que es la buena noticia —es de los pocos errores de conexión de UVM que se ven en compilación y no a las tres de la mañana—.</a:t>
            </a:r>
          </a:p>
        </p:txBody>
      </p:sp>
      <p:sp>
        <p:nvSpPr>
          <p:cNvPr id="4" name="Slide Number Placeholder 3"/>
          <p:cNvSpPr>
            <a:spLocks noGrp="1"/>
          </p:cNvSpPr>
          <p:nvPr>
            <p:ph type="sldNum" sz="quarter" idx="10"/>
          </p:nvPr>
        </p:nvSpPr>
        <p:spPr/>
        <p:txBody>
          <a:bodyPr/>
          <a:lstStyle/>
          <a:p>
            <a:fld id="{18BDFEC3-8487-43E8-A154-7C12CBC1FFF2}" type="slidenum">
              <a:rPr lang="en-US"/>
              <a:t>242</a:t>
            </a:fld>
            <a:endParaRPr lang="en-US"/>
          </a:p>
        </p:txBody>
      </p:sp>
    </p:spTree>
  </p:cSld>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get()</a:t>
            </a:r>
            <a:r>
              <a:rPr/>
              <a:t> es una </a:t>
            </a:r>
            <a:r>
              <a:rPr b="1"/>
              <a:t>task</a:t>
            </a:r>
            <a:r>
              <a:rPr/>
              <a:t>, y esa palabra es toda la sección. Una </a:t>
            </a:r>
            <a:r>
              <a:rPr>
                <a:latin typeface="Courier"/>
              </a:rPr>
              <a:t>function</a:t>
            </a:r>
            <a:r>
              <a:rPr/>
              <a:t> no puede tener un </a:t>
            </a:r>
            <a:r>
              <a:rPr>
                <a:latin typeface="Courier"/>
              </a:rPr>
              <a:t>@</a:t>
            </a:r>
            <a:r>
              <a:rPr/>
              <a:t> ni un </a:t>
            </a:r>
            <a:r>
              <a:rPr>
                <a:latin typeface="Courier"/>
              </a:rPr>
              <a:t>#</a:t>
            </a:r>
            <a:r>
              <a:rPr/>
              <a:t>, así que no puede esperar a nadie; una </a:t>
            </a:r>
            <a:r>
              <a:rPr>
                <a:latin typeface="Courier"/>
              </a:rPr>
              <a:t>task</a:t>
            </a:r>
            <a:r>
              <a:rPr/>
              <a:t> sí. Si alguien se pregunta por qué los analysis ports de la sección anterior no bloqueaban, la respuesta está ahí: </a:t>
            </a:r>
            <a:r>
              <a:rPr>
                <a:latin typeface="Courier"/>
              </a:rPr>
              <a:t>write()</a:t>
            </a:r>
            <a:r>
              <a:rPr/>
              <a:t> es una </a:t>
            </a:r>
            <a:r>
              <a:rPr>
                <a:latin typeface="Courier"/>
              </a:rPr>
              <a:t>function</a:t>
            </a:r>
            <a:r>
              <a:rPr/>
              <a:t>. El argumento por referencia también vale nombrarlo: </a:t>
            </a:r>
            <a:r>
              <a:rPr>
                <a:latin typeface="Courier"/>
              </a:rPr>
              <a:t>get(t)</a:t>
            </a:r>
            <a:r>
              <a:rPr/>
              <a:t> no devuelve el dato, lo </a:t>
            </a:r>
            <a:r>
              <a:rPr b="1"/>
              <a:t>escribe</a:t>
            </a:r>
            <a:r>
              <a:rPr/>
              <a:t> en la variable que le pasás. Es la convención de TLM y sorprende la primera vez, porque uno espera un </a:t>
            </a:r>
            <a:r>
              <a:rPr>
                <a:latin typeface="Courier"/>
              </a:rPr>
              <a:t>t = get()</a:t>
            </a:r>
            <a:r>
              <a:rPr/>
              <a:t>. Y la advertencia práctica: un </a:t>
            </a:r>
            <a:r>
              <a:rPr>
                <a:latin typeface="Courier"/>
              </a:rPr>
              <a:t>get()</a:t>
            </a:r>
            <a:r>
              <a:rPr/>
              <a:t> sobre una FIFO que nunca se llena es un thread colgado para siempre. No hay error ni warning — la simulación termina cuando se baja el objection y ese consumidor simplemente nunca corrió. Es hermano del </a:t>
            </a:r>
            <a:r>
              <a:rPr>
                <a:latin typeface="Courier"/>
              </a:rPr>
              <a:t>item_done()</a:t>
            </a:r>
            <a:r>
              <a:rPr/>
              <a:t> olvidado del día 6.</a:t>
            </a:r>
          </a:p>
        </p:txBody>
      </p:sp>
      <p:sp>
        <p:nvSpPr>
          <p:cNvPr id="4" name="Slide Number Placeholder 3"/>
          <p:cNvSpPr>
            <a:spLocks noGrp="1"/>
          </p:cNvSpPr>
          <p:nvPr>
            <p:ph type="sldNum" sz="quarter" idx="10"/>
          </p:nvPr>
        </p:nvSpPr>
        <p:spPr/>
        <p:txBody>
          <a:bodyPr/>
          <a:lstStyle/>
          <a:p>
            <a:fld id="{18BDFEC3-8487-43E8-A154-7C12CBC1FFF2}" type="slidenum">
              <a:rPr lang="en-US"/>
              <a:t>243</a:t>
            </a:fld>
            <a:endParaRPr lang="en-US"/>
          </a:p>
        </p:txBody>
      </p:sp>
    </p:spTree>
  </p:cSld>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volver a decir por qué el orden es ése, porque acá se ve para qué sirve: el </a:t>
            </a:r>
            <a:r>
              <a:rPr>
                <a:latin typeface="Courier"/>
              </a:rPr>
              <a:t>connect_phase</a:t>
            </a:r>
            <a:r>
              <a:rPr/>
              <a:t> conecta un port con un export, y para eso los dos objetos tienen que existir. Si </a:t>
            </a:r>
            <a:r>
              <a:rPr>
                <a:latin typeface="Courier"/>
              </a:rPr>
              <a:t>connect</a:t>
            </a:r>
            <a:r>
              <a:rPr/>
              <a:t> fuera top-down, el test intentaría conectar hijos que todavía no se construyeron. El error clásico de esta slide, que compila y falla en tiempo de ejecución: crear la FIFO en el </a:t>
            </a:r>
            <a:r>
              <a:rPr>
                <a:latin typeface="Courier"/>
              </a:rPr>
              <a:t>connect_phase</a:t>
            </a:r>
            <a:r>
              <a:rPr/>
              <a:t> en vez del </a:t>
            </a:r>
            <a:r>
              <a:rPr>
                <a:latin typeface="Courier"/>
              </a:rPr>
              <a:t>build_phase</a:t>
            </a:r>
            <a:r>
              <a:rPr/>
              <a:t>. UVM lo ataja con un fatal </a:t>
            </a:r>
            <a:r>
              <a:rPr>
                <a:latin typeface="Courier"/>
              </a:rPr>
              <a:t>ILLCRT</a:t>
            </a:r>
            <a:r>
              <a:rPr/>
              <a:t> —</a:t>
            </a:r>
            <a:r>
              <a:rPr i="1"/>
              <a:t>“It is illegal to create a component (‘x’ under ‘y’) after the build phase has ended”</a:t>
            </a:r>
            <a:r>
              <a:rPr/>
              <a:t> (</a:t>
            </a:r>
            <a:r>
              <a:rPr>
                <a:latin typeface="Courier"/>
              </a:rPr>
              <a:t>uvm_component.svh:1721</a:t>
            </a:r>
            <a:r>
              <a:rPr/>
              <a:t>)—, y por lo menos avisa con el nombre. Olvidarse del </a:t>
            </a:r>
            <a:r>
              <a:rPr>
                <a:latin typeface="Courier"/>
              </a:rPr>
              <a:t>connect()</a:t>
            </a:r>
            <a:r>
              <a:rPr/>
              <a:t> de un port de </a:t>
            </a:r>
            <a:r>
              <a:rPr>
                <a:latin typeface="Courier"/>
              </a:rPr>
              <a:t>put</a:t>
            </a:r>
            <a:r>
              <a:rPr/>
              <a:t>/</a:t>
            </a:r>
            <a:r>
              <a:rPr>
                <a:latin typeface="Courier"/>
              </a:rPr>
              <a:t>get</a:t>
            </a:r>
            <a:r>
              <a:rPr/>
              <a:t> </a:t>
            </a:r>
            <a:r>
              <a:rPr b="1"/>
              <a:t>también</a:t>
            </a:r>
            <a:r>
              <a:rPr/>
              <a:t> avisa, y bien: </a:t>
            </a:r>
            <a:r>
              <a:rPr>
                <a:latin typeface="Courier"/>
              </a:rPr>
              <a:t>resolve_bindings()</a:t>
            </a:r>
            <a:r>
              <a:rPr/>
              <a:t> reporta un </a:t>
            </a:r>
            <a:r>
              <a:rPr>
                <a:latin typeface="Courier"/>
              </a:rPr>
              <a:t>UVM_ERROR [Connection Error] connection count of 0 does not meet required minimum of 1</a:t>
            </a:r>
            <a:r>
              <a:rPr/>
              <a:t> con el nombre del port, en </a:t>
            </a:r>
            <a:r>
              <a:rPr>
                <a:latin typeface="Courier"/>
              </a:rPr>
              <a:t>end_of_elaboration</a:t>
            </a:r>
            <a:r>
              <a:rPr/>
              <a:t> y antes de que corra un solo ciclo (</a:t>
            </a:r>
            <a:r>
              <a:rPr>
                <a:latin typeface="Courier"/>
              </a:rPr>
              <a:t>uvm_port_base.svh:886</a:t>
            </a:r>
            <a:r>
              <a:rPr/>
              <a:t>). El que se calla es el </a:t>
            </a:r>
            <a:r>
              <a:rPr b="1"/>
              <a:t>analysis port</a:t>
            </a:r>
            <a:r>
              <a:rPr/>
              <a:t>, porque su mínimo es 0: un </a:t>
            </a:r>
            <a:r>
              <a:rPr>
                <a:latin typeface="Courier"/>
              </a:rPr>
              <a:t>write()</a:t>
            </a:r>
            <a:r>
              <a:rPr/>
              <a:t> a un port sin conectar es legal y no imprime nada. Es la misma asimetría de la sección anterior, y es la que hay que recordar. Y una que conviene señalar de paso: acá el productor y el consumidor son hijos del </a:t>
            </a:r>
            <a:r>
              <a:rPr b="1"/>
              <a:t>test</a:t>
            </a:r>
            <a:r>
              <a:rPr/>
              <a:t>, no de un env. Es a propósito, porque la sección es sobre el mecanismo. En el testbench real esto va adentro del agent, con el sequencer de un lado y el driver del otro.</a:t>
            </a:r>
          </a:p>
        </p:txBody>
      </p:sp>
      <p:sp>
        <p:nvSpPr>
          <p:cNvPr id="4" name="Slide Number Placeholder 3"/>
          <p:cNvSpPr>
            <a:spLocks noGrp="1"/>
          </p:cNvSpPr>
          <p:nvPr>
            <p:ph type="sldNum" sz="quarter" idx="10"/>
          </p:nvPr>
        </p:nvSpPr>
        <p:spPr/>
        <p:txBody>
          <a:bodyPr/>
          <a:lstStyle/>
          <a:p>
            <a:fld id="{18BDFEC3-8487-43E8-A154-7C12CBC1FFF2}" type="slidenum">
              <a:rPr lang="en-US"/>
              <a:t>244</a:t>
            </a:fld>
            <a:endParaRPr lang="en-US"/>
          </a:p>
        </p:txBody>
      </p:sp>
    </p:spTree>
  </p:cSld>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Dos cosas de la salida, que no son de esta sección pero se ven acá primero. Los mensajes salen con </a:t>
            </a:r>
            <a:r>
              <a:rPr>
                <a:latin typeface="Courier"/>
              </a:rPr>
              <a:t>`uvm_info</a:t>
            </a:r>
            <a:r>
              <a:rPr/>
              <a:t>, no con </a:t>
            </a:r>
            <a:r>
              <a:rPr>
                <a:latin typeface="Courier"/>
              </a:rPr>
              <a:t>$display</a:t>
            </a:r>
            <a:r>
              <a:rPr/>
              <a:t>: por eso cada línea trae sola el tiempo, la ruta jerárquica del componente y el archivo. Eso es gratis, y es reporting, que ya vieron cerrando el día 3. Y la otra: todos los </a:t>
            </a:r>
            <a:r>
              <a:rPr>
                <a:latin typeface="Courier"/>
              </a:rPr>
              <a:t>@</a:t>
            </a:r>
            <a:r>
              <a:rPr/>
              <a:t> dicen 0. En este ejemplo no hay ni un </a:t>
            </a:r>
            <a:r>
              <a:rPr>
                <a:latin typeface="Courier"/>
              </a:rPr>
              <a:t>#delay</a:t>
            </a:r>
            <a:r>
              <a:rPr/>
              <a:t> —el handshake bloqueante suspende y reanuda dentro del mismo instante—, así que la sincronización de los dos threads no la da el reloj: la da la FIFO de un solo elemento. En el ejemplo que sigue aparecen los relojes y los números dejan de ser 0.</a:t>
            </a:r>
          </a:p>
        </p:txBody>
      </p:sp>
      <p:sp>
        <p:nvSpPr>
          <p:cNvPr id="4" name="Slide Number Placeholder 3"/>
          <p:cNvSpPr>
            <a:spLocks noGrp="1"/>
          </p:cNvSpPr>
          <p:nvPr>
            <p:ph type="sldNum" sz="quarter" idx="10"/>
          </p:nvPr>
        </p:nvSpPr>
        <p:spPr/>
        <p:txBody>
          <a:bodyPr/>
          <a:lstStyle/>
          <a:p>
            <a:fld id="{18BDFEC3-8487-43E8-A154-7C12CBC1FFF2}" type="slidenum">
              <a:rPr lang="en-US"/>
              <a:t>245</a:t>
            </a:fld>
            <a:endParaRPr lang="en-US"/>
          </a:p>
        </p:txBody>
      </p:sp>
    </p:spTree>
  </p:cSld>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try_get() devuelve 0 y sigue: no espera. Es la diferencia entre un consumidor que se cuelga hasta que haya dato y uno que puede hacer otra cosa mientras tanto. Ojo que en </a:t>
            </a:r>
            <a:r>
              <a:rPr>
                <a:latin typeface="Courier"/>
              </a:rPr>
              <a:t>results.txt</a:t>
            </a:r>
            <a:r>
              <a:rPr/>
              <a:t> los ceros no se ven —el consumer sólo imprime cuando le toca dato—: están en la línea de tiempo de la slide que sigue. El tiempo de cada línea no lo imprime el mensaje: lo pone UVM en el </a:t>
            </a:r>
            <a:r>
              <a:rPr>
                <a:latin typeface="Courier"/>
              </a:rPr>
              <a:t>@</a:t>
            </a:r>
            <a:r>
              <a:rPr/>
              <a:t>, y por eso acá se puede leer la carrera entre los dos relojes sin haber escrito una sola línea de formateo.</a:t>
            </a:r>
          </a:p>
        </p:txBody>
      </p:sp>
      <p:sp>
        <p:nvSpPr>
          <p:cNvPr id="4" name="Slide Number Placeholder 3"/>
          <p:cNvSpPr>
            <a:spLocks noGrp="1"/>
          </p:cNvSpPr>
          <p:nvPr>
            <p:ph type="sldNum" sz="quarter" idx="10"/>
          </p:nvPr>
        </p:nvSpPr>
        <p:spPr/>
        <p:txBody>
          <a:bodyPr/>
          <a:lstStyle/>
          <a:p>
            <a:fld id="{18BDFEC3-8487-43E8-A154-7C12CBC1FFF2}" type="slidenum">
              <a:rPr lang="en-US"/>
              <a:t>246</a:t>
            </a:fld>
            <a:endParaRPr lang="en-US"/>
          </a:p>
        </p:txBody>
      </p:sp>
    </p:spTree>
  </p:cSld>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Los números no son de un dibujo: son los </a:t>
            </a:r>
            <a:r>
              <a:rPr>
                <a:latin typeface="Courier"/>
              </a:rPr>
              <a:t>@</a:t>
            </a:r>
            <a:r>
              <a:rPr/>
              <a:t> de los </a:t>
            </a:r>
            <a:r>
              <a:rPr>
                <a:latin typeface="Courier"/>
              </a:rPr>
              <a:t>Sent</a:t>
            </a:r>
            <a:r>
              <a:rPr/>
              <a:t> y </a:t>
            </a:r>
            <a:r>
              <a:rPr>
                <a:latin typeface="Courier"/>
              </a:rPr>
              <a:t>Received</a:t>
            </a:r>
            <a:r>
              <a:rPr/>
              <a:t> de </a:t>
            </a:r>
            <a:r>
              <a:rPr>
                <a:latin typeface="Courier"/>
              </a:rPr>
              <a:t>results.txt</a:t>
            </a:r>
            <a:r>
              <a:rPr/>
              <a:t>, la slide anterior. El flanco que hay que hacer ver es el de 49 ns. El dato 3 recién se pone a los 51, así que el consumer llega un poquito antes, se va con las manos vacías y vuelve 14 ns después. Con </a:t>
            </a:r>
            <a:r>
              <a:rPr>
                <a:latin typeface="Courier"/>
              </a:rPr>
              <a:t>get()</a:t>
            </a:r>
            <a:r>
              <a:rPr/>
              <a:t> ese thread quedaba bloqueado justo ahí, y en un testbench con reloj eso es un flanco perdido.</a:t>
            </a:r>
          </a:p>
        </p:txBody>
      </p:sp>
      <p:sp>
        <p:nvSpPr>
          <p:cNvPr id="4" name="Slide Number Placeholder 3"/>
          <p:cNvSpPr>
            <a:spLocks noGrp="1"/>
          </p:cNvSpPr>
          <p:nvPr>
            <p:ph type="sldNum" sz="quarter" idx="10"/>
          </p:nvPr>
        </p:nvSpPr>
        <p:spPr/>
        <p:txBody>
          <a:bodyPr/>
          <a:lstStyle/>
          <a:p>
            <a:fld id="{18BDFEC3-8487-43E8-A154-7C12CBC1FFF2}" type="slidenum">
              <a:rPr lang="en-US"/>
              <a:t>248</a:t>
            </a:fld>
            <a:endParaRPr lang="en-US"/>
          </a:p>
        </p:txBody>
      </p:sp>
    </p:spTree>
  </p:cSld>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la pena que el alumno se lleve la convención, porque es la misma en el </a:t>
            </a:r>
            <a:r>
              <a:rPr i="1"/>
              <a:t>UVM User Guide</a:t>
            </a:r>
            <a:r>
              <a:rPr/>
              <a:t>, en la Verification Academy y en cualquier diagrama de testbench que le pasen en el trabajo. No es de este curso. La regla que ordena las tres figuras, y la que hace que un diagrama TLM se pueda leer sin leyenda: </a:t>
            </a:r>
            <a:r>
              <a:rPr b="1"/>
              <a:t>la punta cuadrada siempre apunta al círculo</a:t>
            </a:r>
            <a:r>
              <a:rPr/>
              <a:t>. El que tiene el cuadrado es el que llama; el que tiene el círculo es el que tiene el método escrito. Por eso un port se conecta a un export y nunca a otro port. El rombo es el caso especial que ya vieron: un analysis port puede apuntar a muchos círculos a la vez, y por eso se dibuja distinto. Los otros dos son uno a uno.</a:t>
            </a:r>
          </a:p>
        </p:txBody>
      </p:sp>
      <p:sp>
        <p:nvSpPr>
          <p:cNvPr id="4" name="Slide Number Placeholder 3"/>
          <p:cNvSpPr>
            <a:spLocks noGrp="1"/>
          </p:cNvSpPr>
          <p:nvPr>
            <p:ph type="sldNum" sz="quarter" idx="10"/>
          </p:nvPr>
        </p:nvSpPr>
        <p:spPr/>
        <p:txBody>
          <a:bodyPr/>
          <a:lstStyle/>
          <a:p>
            <a:fld id="{18BDFEC3-8487-43E8-A154-7C12CBC1FFF2}" type="slidenum">
              <a:rPr lang="en-US"/>
              <a:t>250</a:t>
            </a:fld>
            <a:endParaRPr lang="en-US"/>
          </a:p>
        </p:txBody>
      </p:sp>
    </p:spTree>
  </p:cSld>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unidad que se llama </a:t>
            </a:r>
            <a:r>
              <a:rPr i="1"/>
              <a:t>threads</a:t>
            </a:r>
            <a:r>
              <a:rPr/>
              <a:t> y hasta acá los threads los puso UVM. Esta slide y las dos siguientes son las tres palabras del lenguaje con las que se escribe cualquier monitor o driver de producción, y las tres entran en una tabla. El punto que conviene repetir, porque es donde todo el mundo se confunde la primera vez: </a:t>
            </a:r>
            <a:r>
              <a:rPr b="1"/>
              <a:t>las tres arrancan igual</a:t>
            </a:r>
            <a:r>
              <a:rPr/>
              <a:t>. Los procesos del </a:t>
            </a:r>
            <a:r>
              <a:rPr>
                <a:latin typeface="Courier"/>
              </a:rPr>
              <a:t>fork</a:t>
            </a:r>
            <a:r>
              <a:rPr/>
              <a:t> se lanzan todos en el mismo instante en las tres variantes. Lo único que cambia es qué hace el proceso padre inmediatamente después, y por eso la columna del medio es la que hay que leer. Un ejemplo por variante alcanza para que se fije. </a:t>
            </a:r>
            <a:r>
              <a:rPr>
                <a:latin typeface="Courier"/>
              </a:rPr>
              <a:t>join</a:t>
            </a:r>
            <a:r>
              <a:rPr/>
              <a:t>: mandar el estímulo y contar los ciclos, y no seguir hasta que las dos terminen. </a:t>
            </a:r>
            <a:r>
              <a:rPr>
                <a:latin typeface="Courier"/>
              </a:rPr>
              <a:t>join_any</a:t>
            </a:r>
            <a:r>
              <a:rPr/>
              <a:t>: esperar la respuesta del DUT </a:t>
            </a:r>
            <a:r>
              <a:rPr b="1"/>
              <a:t>o</a:t>
            </a:r>
            <a:r>
              <a:rPr/>
              <a:t> que venza un timeout, lo que pase primero. </a:t>
            </a:r>
            <a:r>
              <a:rPr>
                <a:latin typeface="Courier"/>
              </a:rPr>
              <a:t>join_none</a:t>
            </a:r>
            <a:r>
              <a:rPr/>
              <a:t>: el </a:t>
            </a:r>
            <a:r>
              <a:rPr>
                <a:latin typeface="Courier"/>
              </a:rPr>
              <a:t>run_phase</a:t>
            </a:r>
            <a:r>
              <a:rPr/>
              <a:t> del monitor, que arranca y se queda mirando para siempre mientras el resto del testbench sigue. Y el enganche con el día 2, que conviene hacer explícito: la clase </a:t>
            </a:r>
            <a:r>
              <a:rPr>
                <a:latin typeface="Courier"/>
              </a:rPr>
              <a:t>testbench</a:t>
            </a:r>
            <a:r>
              <a:rPr/>
              <a:t> escrita a mano usaba </a:t>
            </a:r>
            <a:r>
              <a:rPr>
                <a:latin typeface="Courier"/>
              </a:rPr>
              <a:t>fork ... join_none</a:t>
            </a:r>
            <a:r>
              <a:rPr/>
              <a:t> para arrancar los tres objetos. No era una casualidad ni un truco — es exactamente lo que hace UVM cuando corre la </a:t>
            </a:r>
            <a:r>
              <a:rPr>
                <a:latin typeface="Courier"/>
              </a:rPr>
              <a:t>run_phase</a:t>
            </a:r>
            <a:r>
              <a:rPr/>
              <a:t> de cien componentes a la vez.</a:t>
            </a:r>
          </a:p>
        </p:txBody>
      </p:sp>
      <p:sp>
        <p:nvSpPr>
          <p:cNvPr id="4" name="Slide Number Placeholder 3"/>
          <p:cNvSpPr>
            <a:spLocks noGrp="1"/>
          </p:cNvSpPr>
          <p:nvPr>
            <p:ph type="sldNum" sz="quarter" idx="10"/>
          </p:nvPr>
        </p:nvSpPr>
        <p:spPr/>
        <p:txBody>
          <a:bodyPr/>
          <a:lstStyle/>
          <a:p>
            <a:fld id="{18BDFEC3-8487-43E8-A154-7C12CBC1FFF2}" type="slidenum">
              <a:rPr lang="en-US"/>
              <a:t>251</a:t>
            </a:fld>
            <a:endParaRPr lang="en-US"/>
          </a:p>
        </p:txBody>
      </p:sp>
    </p:spTree>
  </p:cSld>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a:t>
            </a:r>
            <a:r>
              <a:rPr>
                <a:latin typeface="Courier"/>
              </a:rPr>
              <a:t>disable fork</a:t>
            </a:r>
            <a:r>
              <a:rPr/>
              <a:t> sin el </a:t>
            </a:r>
            <a:r>
              <a:rPr>
                <a:latin typeface="Courier"/>
              </a:rPr>
              <a:t>fork ... join</a:t>
            </a:r>
            <a:r>
              <a:rPr/>
              <a:t> de aislamiento es el bug clásico de esta construcción y vale dibujarlo: mata a </a:t>
            </a:r>
            <a:r>
              <a:rPr b="1"/>
              <a:t>todos</a:t>
            </a:r>
            <a:r>
              <a:rPr/>
              <a:t> los hijos del thread actual, no a los del </a:t>
            </a:r>
            <a:r>
              <a:rPr>
                <a:latin typeface="Courier"/>
              </a:rPr>
              <a:t>fork</a:t>
            </a:r>
            <a:r>
              <a:rPr/>
              <a:t> de al lado. Si el </a:t>
            </a:r>
            <a:r>
              <a:rPr>
                <a:latin typeface="Courier"/>
              </a:rPr>
              <a:t>run_phase</a:t>
            </a:r>
            <a:r>
              <a:rPr/>
              <a:t> ya había lanzado un monitor con </a:t>
            </a:r>
            <a:r>
              <a:rPr>
                <a:latin typeface="Courier"/>
              </a:rPr>
              <a:t>join_none</a:t>
            </a:r>
            <a:r>
              <a:rPr/>
              <a:t> y después hace un </a:t>
            </a:r>
            <a:r>
              <a:rPr>
                <a:latin typeface="Courier"/>
              </a:rPr>
              <a:t>disable fork</a:t>
            </a:r>
            <a:r>
              <a:rPr/>
              <a:t> suelto, el monitor se muere y el testbench sigue corriendo ciego. No hay error, no hay warning: hay un log que deja de tener líneas. La forma de acordarse es pensar en el alcance: </a:t>
            </a:r>
            <a:r>
              <a:rPr>
                <a:latin typeface="Courier"/>
              </a:rPr>
              <a:t>disable fork</a:t>
            </a:r>
            <a:r>
              <a:rPr/>
              <a:t> no dice </a:t>
            </a:r>
            <a:r>
              <a:rPr i="1"/>
              <a:t>cuál</a:t>
            </a:r>
            <a:r>
              <a:rPr/>
              <a:t> fork. Dice “los hijos de este proceso”. El </a:t>
            </a:r>
            <a:r>
              <a:rPr>
                <a:latin typeface="Courier"/>
              </a:rPr>
              <a:t>fork begin ... end join</a:t>
            </a:r>
            <a:r>
              <a:rPr/>
              <a:t> de afuera crea un proceso nuevo cuyos únicos hijos son los dos del </a:t>
            </a:r>
            <a:r>
              <a:rPr>
                <a:latin typeface="Courier"/>
              </a:rPr>
              <a:t>join_any</a:t>
            </a:r>
            <a:r>
              <a:rPr/>
              <a:t>, y por eso el </a:t>
            </a:r>
            <a:r>
              <a:rPr>
                <a:latin typeface="Courier"/>
              </a:rPr>
              <a:t>disable</a:t>
            </a:r>
            <a:r>
              <a:rPr/>
              <a:t> no puede llegar más lejos. </a:t>
            </a:r>
            <a:r>
              <a:rPr>
                <a:latin typeface="Courier"/>
              </a:rPr>
              <a:t>wait fork</a:t>
            </a:r>
            <a:r>
              <a:rPr/>
              <a:t> es la pareja tranquila y se usa mucho menos de lo que se debería: es lo que hace falta al final de una sequence o de un </a:t>
            </a:r>
            <a:r>
              <a:rPr>
                <a:latin typeface="Courier"/>
              </a:rPr>
              <a:t>run_phase</a:t>
            </a:r>
            <a:r>
              <a:rPr/>
              <a:t> que lanzó cosas con </a:t>
            </a:r>
            <a:r>
              <a:rPr>
                <a:latin typeface="Courier"/>
              </a:rPr>
              <a:t>join_none</a:t>
            </a:r>
            <a:r>
              <a:rPr/>
              <a:t> y no quiere que la fase termine con la mitad del estímulo en el aire. En UVM el mismo problema se resuelve con objections — pero adentro de una task, </a:t>
            </a:r>
            <a:r>
              <a:rPr>
                <a:latin typeface="Courier"/>
              </a:rPr>
              <a:t>wait fork</a:t>
            </a:r>
            <a:r>
              <a:rPr/>
              <a:t> es la respuesta.</a:t>
            </a:r>
          </a:p>
        </p:txBody>
      </p:sp>
      <p:sp>
        <p:nvSpPr>
          <p:cNvPr id="4" name="Slide Number Placeholder 3"/>
          <p:cNvSpPr>
            <a:spLocks noGrp="1"/>
          </p:cNvSpPr>
          <p:nvPr>
            <p:ph type="sldNum" sz="quarter" idx="10"/>
          </p:nvPr>
        </p:nvSpPr>
        <p:spPr/>
        <p:txBody>
          <a:bodyPr/>
          <a:lstStyle/>
          <a:p>
            <a:fld id="{18BDFEC3-8487-43E8-A154-7C12CBC1FFF2}" type="slidenum">
              <a:rPr lang="en-US"/>
              <a:t>252</a:t>
            </a:fld>
            <a:endParaRPr lang="en-US"/>
          </a:p>
        </p:txBody>
      </p:sp>
    </p:spTree>
  </p:cSld>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bug de threads que más caro sale y el que menos se ve leyendo el código, porque las tres versiones se parecen muchísimo. Conviene hacer la pregunta antes de mostrar la respuesta: </a:t>
            </a:r>
            <a:r>
              <a:rPr i="1"/>
              <a:t>“¿qué imprime la primera?”</a:t>
            </a:r>
            <a:r>
              <a:rPr/>
              <a:t>. Casi todo el mundo dice </a:t>
            </a:r>
            <a:r>
              <a:rPr>
                <a:latin typeface="Courier"/>
              </a:rPr>
              <a:t>0 1 2</a:t>
            </a:r>
            <a:r>
              <a:rPr/>
              <a:t>. La explicación que hay que dejar es una sola frase: </a:t>
            </a:r>
            <a:r>
              <a:rPr b="1">
                <a:latin typeface="Courier"/>
              </a:rPr>
              <a:t>join_none</a:t>
            </a:r>
            <a:r>
              <a:rPr b="1"/>
              <a:t> no corre el thread, lo agenda</a:t>
            </a:r>
            <a:r>
              <a:rPr/>
              <a:t>. El </a:t>
            </a:r>
            <a:r>
              <a:rPr>
                <a:latin typeface="Courier"/>
              </a:rPr>
              <a:t>for</a:t>
            </a:r>
            <a:r>
              <a:rPr/>
              <a:t> sigue de largo hasta el final, y recién ahí el scheduler le da lugar a los tres threads — que leen la variable </a:t>
            </a:r>
            <a:r>
              <a:rPr i="1"/>
              <a:t>ahora</a:t>
            </a:r>
            <a:r>
              <a:rPr/>
              <a:t>, no cuando se los lanzó. Con </a:t>
            </a:r>
            <a:r>
              <a:rPr>
                <a:latin typeface="Courier"/>
              </a:rPr>
              <a:t>i</a:t>
            </a:r>
            <a:r>
              <a:rPr/>
              <a:t> afuera hay una sola variable, y ahora vale 3. La versión con </a:t>
            </a:r>
            <a:r>
              <a:rPr>
                <a:latin typeface="Courier"/>
              </a:rPr>
              <a:t>for (int j …)</a:t>
            </a:r>
            <a:r>
              <a:rPr/>
              <a:t> funciona y conviene decir por qué, para que no parezca magia: el LRM declara automática la variable de un </a:t>
            </a:r>
            <a:r>
              <a:rPr>
                <a:latin typeface="Courier"/>
              </a:rPr>
              <a:t>for</a:t>
            </a:r>
            <a:r>
              <a:rPr/>
              <a:t> que la declara, así que cada vuelta tiene su copia. Está medido acá, no es teoría. El caso donde igual hace falta el </a:t>
            </a:r>
            <a:r>
              <a:rPr>
                <a:latin typeface="Courier"/>
              </a:rPr>
              <a:t>automatic</a:t>
            </a:r>
            <a:r>
              <a:rPr/>
              <a:t> es el que aparece en la vida real: el índice no es del </a:t>
            </a:r>
            <a:r>
              <a:rPr>
                <a:latin typeface="Courier"/>
              </a:rPr>
              <a:t>for</a:t>
            </a:r>
            <a:r>
              <a:rPr/>
              <a:t>, es un campo de la clase o un argumento de la task. Ahí no hay copia por vuelta y hay que hacerla a mano — y acá está la parte que esta slide decía mal hasta ahora: </a:t>
            </a:r>
            <a:r>
              <a:rPr b="1"/>
              <a:t>el </a:t>
            </a:r>
            <a:r>
              <a:rPr b="1">
                <a:latin typeface="Courier"/>
              </a:rPr>
              <a:t>automatic</a:t>
            </a:r>
            <a:r>
              <a:rPr b="1"/>
              <a:t> como primera línea de un </a:t>
            </a:r>
            <a:r>
              <a:rPr b="1">
                <a:latin typeface="Courier"/>
              </a:rPr>
              <a:t>fork begin ... end</a:t>
            </a:r>
            <a:r>
              <a:rPr b="1"/>
              <a:t> no copia</a:t>
            </a:r>
            <a:r>
              <a:rPr/>
              <a:t>. En Verilator 5.052 la variante C imprime </a:t>
            </a:r>
            <a:r>
              <a:rPr>
                <a:latin typeface="Courier"/>
              </a:rPr>
              <a:t>3 3 3</a:t>
            </a:r>
            <a:r>
              <a:rPr/>
              <a:t>, igual que la A. La que copia es la D, la del LRM §9.3.2: la declaración adentro del </a:t>
            </a:r>
            <a:r>
              <a:rPr>
                <a:latin typeface="Courier"/>
              </a:rPr>
              <a:t>fork</a:t>
            </a:r>
            <a:r>
              <a:rPr/>
              <a:t>, sin </a:t>
            </a:r>
            <a:r>
              <a:rPr>
                <a:latin typeface="Courier"/>
              </a:rPr>
              <a:t>begin</a:t>
            </a:r>
            <a:r>
              <a:rPr/>
              <a:t>/</a:t>
            </a:r>
            <a:r>
              <a:rPr>
                <a:latin typeface="Courier"/>
              </a:rPr>
              <a:t>end</a:t>
            </a:r>
            <a:r>
              <a:rPr/>
              <a:t>. Las dos se parecen tanto que es fácil escribir la que no anda. La regla práctica para llevarse: </a:t>
            </a:r>
            <a:r>
              <a:rPr b="1"/>
              <a:t>si un thread lanzado con </a:t>
            </a:r>
            <a:r>
              <a:rPr b="1">
                <a:latin typeface="Courier"/>
              </a:rPr>
              <a:t>join_none</a:t>
            </a:r>
            <a:r>
              <a:rPr b="1"/>
              <a:t> lee una variable de afuera, declarale la copia en el </a:t>
            </a:r>
            <a:r>
              <a:rPr b="1">
                <a:latin typeface="Courier"/>
              </a:rPr>
              <a:t>fork</a:t>
            </a:r>
            <a:r>
              <a:rPr b="1"/>
              <a:t>, no adentro de un </a:t>
            </a:r>
            <a:r>
              <a:rPr b="1">
                <a:latin typeface="Courier"/>
              </a:rPr>
              <a:t>begin</a:t>
            </a:r>
            <a:r>
              <a:rPr b="1"/>
              <a:t>.</a:t>
            </a:r>
          </a:p>
        </p:txBody>
      </p:sp>
      <p:sp>
        <p:nvSpPr>
          <p:cNvPr id="4" name="Slide Number Placeholder 3"/>
          <p:cNvSpPr>
            <a:spLocks noGrp="1"/>
          </p:cNvSpPr>
          <p:nvPr>
            <p:ph type="sldNum" sz="quarter" idx="10"/>
          </p:nvPr>
        </p:nvSpPr>
        <p:spPr/>
        <p:txBody>
          <a:bodyPr/>
          <a:lstStyle/>
          <a:p>
            <a:fld id="{18BDFEC3-8487-43E8-A154-7C12CBC1FFF2}" type="slidenum">
              <a:rPr lang="en-US"/>
              <a:t>253</a:t>
            </a:fld>
            <a:endParaRPr lang="en-US"/>
          </a:p>
        </p:txBody>
      </p:sp>
    </p:spTree>
  </p:cSld>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cerrar con la tabla de dos columnas con que abrió hablar con varios objetos, porque es la que ordena las cuatro unidades del día: Intra-thread — </a:t>
            </a:r>
            <a:r>
              <a:rPr>
                <a:latin typeface="Courier"/>
              </a:rPr>
              <a:t>uvm_analysis_port</a:t>
            </a:r>
            <a:r>
              <a:rPr/>
              <a:t> + </a:t>
            </a:r>
            <a:r>
              <a:rPr>
                <a:latin typeface="Courier"/>
              </a:rPr>
              <a:t>uvm_subscriber</a:t>
            </a:r>
            <a:r>
              <a:rPr/>
              <a:t>, </a:t>
            </a:r>
            <a:r>
              <a:rPr>
                <a:latin typeface="Courier"/>
              </a:rPr>
              <a:t>write()</a:t>
            </a:r>
            <a:r>
              <a:rPr/>
              <a:t> es </a:t>
            </a:r>
            <a:r>
              <a:rPr>
                <a:latin typeface="Courier"/>
              </a:rPr>
              <a:t>function</a:t>
            </a:r>
            <a:r>
              <a:rPr/>
              <a:t>, no consume tiempo, un solo thread, y sirve para el </a:t>
            </a:r>
            <a:r>
              <a:rPr i="1"/>
              <a:t>analysis layer</a:t>
            </a:r>
            <a:r>
              <a:rPr/>
              <a:t>. Inter-thread — </a:t>
            </a:r>
            <a:r>
              <a:rPr>
                <a:latin typeface="Courier"/>
              </a:rPr>
              <a:t>uvm_put_port</a:t>
            </a:r>
            <a:r>
              <a:rPr/>
              <a:t> / </a:t>
            </a:r>
            <a:r>
              <a:rPr>
                <a:latin typeface="Courier"/>
              </a:rPr>
              <a:t>uvm_get_port</a:t>
            </a:r>
            <a:r>
              <a:rPr/>
              <a:t> + </a:t>
            </a:r>
            <a:r>
              <a:rPr>
                <a:latin typeface="Courier"/>
              </a:rPr>
              <a:t>uvm_tlm_fifo</a:t>
            </a:r>
            <a:r>
              <a:rPr/>
              <a:t>, </a:t>
            </a:r>
            <a:r>
              <a:rPr>
                <a:latin typeface="Courier"/>
              </a:rPr>
              <a:t>put()</a:t>
            </a:r>
            <a:r>
              <a:rPr/>
              <a:t> y </a:t>
            </a:r>
            <a:r>
              <a:rPr>
                <a:latin typeface="Courier"/>
              </a:rPr>
              <a:t>get()</a:t>
            </a:r>
            <a:r>
              <a:rPr/>
              <a:t> son </a:t>
            </a:r>
            <a:r>
              <a:rPr>
                <a:latin typeface="Courier"/>
              </a:rPr>
              <a:t>task</a:t>
            </a:r>
            <a:r>
              <a:rPr/>
              <a:t>, bloquean, dos threads, y sirven para pasarle estímulo a un driver. La forma corta de distinguirlas, y es la pregunta 3 del repaso: </a:t>
            </a:r>
            <a:r>
              <a:rPr b="1"/>
              <a:t>si es una </a:t>
            </a:r>
            <a:r>
              <a:rPr b="1">
                <a:latin typeface="Courier"/>
              </a:rPr>
              <a:t>function</a:t>
            </a:r>
            <a:r>
              <a:rPr b="1"/>
              <a:t>, es intra-thread.</a:t>
            </a:r>
            <a:r>
              <a:rPr/>
              <a:t> Una función no puede tener un </a:t>
            </a:r>
            <a:r>
              <a:rPr>
                <a:latin typeface="Courier"/>
              </a:rPr>
              <a:t>@</a:t>
            </a:r>
            <a:r>
              <a:rPr/>
              <a:t> ni un </a:t>
            </a:r>
            <a:r>
              <a:rPr>
                <a:latin typeface="Courier"/>
              </a:rPr>
              <a:t>#</a:t>
            </a:r>
            <a:r>
              <a:rPr/>
              <a:t>, así que no puede esperar a nadie. La palabra </a:t>
            </a:r>
            <a:r>
              <a:rPr>
                <a:latin typeface="Courier"/>
              </a:rPr>
              <a:t>task</a:t>
            </a:r>
            <a:r>
              <a:rPr/>
              <a:t> es la que delata que hay dos threads.</a:t>
            </a:r>
          </a:p>
        </p:txBody>
      </p:sp>
      <p:sp>
        <p:nvSpPr>
          <p:cNvPr id="4" name="Slide Number Placeholder 3"/>
          <p:cNvSpPr>
            <a:spLocks noGrp="1"/>
          </p:cNvSpPr>
          <p:nvPr>
            <p:ph type="sldNum" sz="quarter" idx="10"/>
          </p:nvPr>
        </p:nvSpPr>
        <p:spPr/>
        <p:txBody>
          <a:bodyPr/>
          <a:lstStyle/>
          <a:p>
            <a:fld id="{18BDFEC3-8487-43E8-A154-7C12CBC1FFF2}" type="slidenum">
              <a:rPr lang="en-US"/>
              <a:t>254</a:t>
            </a:fld>
            <a:endParaRPr lang="en-US"/>
          </a:p>
        </p:txBody>
      </p:sp>
    </p:spTree>
  </p:cSld>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tercera vez que el curso hace la misma operación, y conviene decirlo así de explícito porque es lo que hay que llevarse: en interfaces y BFM sacamos el protocolo del test y lo pusimos en el BFM; en los analysis ports sacamos la observación de los analizadores y la pusimos en el monitor; acá sacamos la aplicación del estímulo del generador y la ponemos en el driver. La pregunta que ordena todo: ¿esto cambia cuando cambia el test, o cuando cambia el diseño? Si cambia con el test, es estímulo. Si cambia con el diseño, es estructura. No van en la misma clase. Y el aviso de hacia dónde va: en los agents este par put/get se llama sequencer y viene puesto, y el tester se llama sequence. Lo que estamos armando a mano acá es exactamente lo que UVM da hecho — por eso primero se arma a mano.</a:t>
            </a:r>
          </a:p>
        </p:txBody>
      </p:sp>
      <p:sp>
        <p:nvSpPr>
          <p:cNvPr id="4" name="Slide Number Placeholder 3"/>
          <p:cNvSpPr>
            <a:spLocks noGrp="1"/>
          </p:cNvSpPr>
          <p:nvPr>
            <p:ph type="sldNum" sz="quarter" idx="10"/>
          </p:nvPr>
        </p:nvSpPr>
        <p:spPr/>
        <p:txBody>
          <a:bodyPr/>
          <a:lstStyle/>
          <a:p>
            <a:fld id="{18BDFEC3-8487-43E8-A154-7C12CBC1FFF2}" type="slidenum">
              <a:rPr lang="en-US"/>
              <a:t>255</a:t>
            </a:fld>
            <a:endParaRPr lang="en-US"/>
          </a:p>
        </p:txBody>
      </p:sp>
    </p:spTree>
  </p:cSld>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Conviene leer el código señalando con el dedo dónde termina un trabajo y empieza el otro: </a:t>
            </a:r>
            <a:r>
              <a:rPr>
                <a:latin typeface="Courier"/>
              </a:rPr>
              <a:t>get_op()</a:t>
            </a:r>
            <a:r>
              <a:rPr/>
              <a:t> y </a:t>
            </a:r>
            <a:r>
              <a:rPr>
                <a:latin typeface="Courier"/>
              </a:rPr>
              <a:t>get_data()</a:t>
            </a:r>
            <a:r>
              <a:rPr/>
              <a:t> son el </a:t>
            </a:r>
            <a:r>
              <a:rPr b="1"/>
              <a:t>qué</a:t>
            </a:r>
            <a:r>
              <a:rPr/>
              <a:t>; todo lo que sigue —el </a:t>
            </a:r>
            <a:r>
              <a:rPr>
                <a:latin typeface="Courier"/>
              </a:rPr>
              <a:t>bfm.send_op()</a:t>
            </a:r>
            <a:r>
              <a:rPr/>
              <a:t>, la espera, el ciclo— es el </a:t>
            </a:r>
            <a:r>
              <a:rPr b="1"/>
              <a:t>cómo</a:t>
            </a:r>
            <a:r>
              <a:rPr/>
              <a:t>. Están pegados en la misma task y por eso no se pueden cambiar por separado. La prueba de que están mal juntos es una pregunta: si mañana el DUT agrega una señal al protocolo, ¿cuántas clases hay que tocar? Todas las que heredan de </a:t>
            </a:r>
            <a:r>
              <a:rPr>
                <a:latin typeface="Courier"/>
              </a:rPr>
              <a:t>base_tester</a:t>
            </a:r>
            <a:r>
              <a:rPr/>
              <a:t>, aunque ninguna sepa nada de protocolo. Eso es acoplamiento, y el síntoma clásico es exactamente éste — una clase que cambia por dos motivos distintos. El nombre </a:t>
            </a:r>
            <a:r>
              <a:rPr b="1"/>
              <a:t>driver</a:t>
            </a:r>
            <a:r>
              <a:rPr/>
              <a:t> conviene decirlo ya, aunque la clase todavía no exista, para que la palabra no aparezca por primera vez en el día 6. Un driver es lo que convierte un dato en señales. Nada más que eso, y por eso es la única clase del testbench que tiene derecho a escribir un </a:t>
            </a:r>
            <a:r>
              <a:rPr>
                <a:latin typeface="Courier"/>
              </a:rPr>
              <a:t>@(negedge clk)</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256</a:t>
            </a:fld>
            <a:endParaRPr lang="en-US"/>
          </a:p>
        </p:txBody>
      </p:sp>
    </p:spTree>
  </p:cSld>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caja del medio es la que hay que señalar, porque es la que sorprende: entre el tester y el driver </a:t>
            </a:r>
            <a:r>
              <a:rPr b="1"/>
              <a:t>no hay una flecha</a:t>
            </a:r>
            <a:r>
              <a:rPr/>
              <a:t>. Hay una FIFO. El tester no llama al driver, y ni siquiera tiene un handle suyo. Vale hacer la comparación con el diagrama de los analysis ports, que está dos secciones atrás: allá el monitor tampoco conocía a sus oyentes. Es la misma idea aplicada del otro lado del testbench, y es la razón de que el día 6 se puedan cambiar todas las sequences sin tocar el driver. Y la diferencia que sí importa entre los dos diagramas, porque es la pregunta 3 del repaso: aquello era </a:t>
            </a:r>
            <a:r>
              <a:rPr b="1"/>
              <a:t>intra</a:t>
            </a:r>
            <a:r>
              <a:rPr/>
              <a:t>-thread —</a:t>
            </a:r>
            <a:r>
              <a:rPr>
                <a:latin typeface="Courier"/>
              </a:rPr>
              <a:t>write()</a:t>
            </a:r>
            <a:r>
              <a:rPr/>
              <a:t> es una función y no espera a nadie—, esto es </a:t>
            </a:r>
            <a:r>
              <a:rPr b="1"/>
              <a:t>inter</a:t>
            </a:r>
            <a:r>
              <a:rPr/>
              <a:t>-thread. Acá el que pone puede quedarse esperando, y ésa es justamente la sincronización que antes había que escribir a mano.</a:t>
            </a:r>
          </a:p>
        </p:txBody>
      </p:sp>
      <p:sp>
        <p:nvSpPr>
          <p:cNvPr id="4" name="Slide Number Placeholder 3"/>
          <p:cNvSpPr>
            <a:spLocks noGrp="1"/>
          </p:cNvSpPr>
          <p:nvPr>
            <p:ph type="sldNum" sz="quarter" idx="10"/>
          </p:nvPr>
        </p:nvSpPr>
        <p:spPr/>
        <p:txBody>
          <a:bodyPr/>
          <a:lstStyle/>
          <a:p>
            <a:fld id="{18BDFEC3-8487-43E8-A154-7C12CBC1FFF2}" type="slidenum">
              <a:rPr lang="en-US"/>
              <a:t>258</a:t>
            </a:fld>
            <a:endParaRPr lang="en-US"/>
          </a:p>
        </p:txBody>
      </p:sp>
    </p:spTree>
  </p:cSld>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Contá los objetos de este </a:t>
            </a:r>
            <a:r>
              <a:rPr>
                <a:latin typeface="Courier"/>
              </a:rPr>
              <a:t>build_phase</a:t>
            </a:r>
            <a:r>
              <a:rPr/>
              <a:t>: son </a:t>
            </a:r>
            <a:r>
              <a:rPr b="1"/>
              <a:t>siete</a:t>
            </a:r>
            <a:r>
              <a:rPr/>
              <a:t>, más cinco </a:t>
            </a:r>
            <a:r>
              <a:rPr>
                <a:latin typeface="Courier"/>
              </a:rPr>
              <a:t>connect()</a:t>
            </a:r>
            <a:r>
              <a:rPr/>
              <a:t>. Ese número es el que hay que recordar, porque en los agents el mismo testbench va a tener un agent y dos subscribers. Vale anotarlo en el pizarrón para poder volver. Las dos líneas nuevas del </a:t>
            </a:r>
            <a:r>
              <a:rPr>
                <a:latin typeface="Courier"/>
              </a:rPr>
              <a:t>connect_phase</a:t>
            </a:r>
            <a:r>
              <a:rPr/>
              <a:t> son un par y se leen juntas: el tester pone en el </a:t>
            </a:r>
            <a:r>
              <a:rPr>
                <a:latin typeface="Courier"/>
              </a:rPr>
              <a:t>put_export</a:t>
            </a:r>
            <a:r>
              <a:rPr/>
              <a:t> de la FIFO, el driver saca del </a:t>
            </a:r>
            <a:r>
              <a:rPr>
                <a:latin typeface="Courier"/>
              </a:rPr>
              <a:t>get_export</a:t>
            </a:r>
            <a:r>
              <a:rPr/>
              <a:t>. Nadie conecta el tester con el driver — </a:t>
            </a:r>
            <a:r>
              <a:rPr b="1"/>
              <a:t>no se conocen</a:t>
            </a:r>
            <a:r>
              <a:rPr/>
              <a:t>, y ése es el punto. El mantra tiene una razón que conviene dar y no repetir como loro: el </a:t>
            </a:r>
            <a:r>
              <a:rPr i="1"/>
              <a:t>port</a:t>
            </a:r>
            <a:r>
              <a:rPr/>
              <a:t> es el que pide el servicio, el </a:t>
            </a:r>
            <a:r>
              <a:rPr i="1"/>
              <a:t>export</a:t>
            </a:r>
            <a:r>
              <a:rPr/>
              <a:t> es el que lo ofrece. La FIFO ofrece las dos puntas, así que tiene dos exports. Si lo escribís al revés no compila, y el mensaje del compilador es de los peores de UVM. Y el detalle que se olvida: </a:t>
            </a:r>
            <a:r>
              <a:rPr>
                <a:latin typeface="Courier"/>
              </a:rPr>
              <a:t>command_f = new(...)</a:t>
            </a:r>
            <a:r>
              <a:rPr/>
              <a:t>, no </a:t>
            </a:r>
            <a:r>
              <a:rPr>
                <a:latin typeface="Courier"/>
              </a:rPr>
              <a:t>create()</a:t>
            </a:r>
            <a:r>
              <a:rPr/>
              <a:t>. No es que la FIFO falte en la factory —está registrada, </a:t>
            </a:r>
            <a:r>
              <a:rPr>
                <a:latin typeface="Courier"/>
              </a:rPr>
              <a:t>tlm1/uvm_tlm_fifos.svh:62</a:t>
            </a:r>
            <a:r>
              <a:rPr/>
              <a:t>—: es que el </a:t>
            </a:r>
            <a:r>
              <a:rPr>
                <a:latin typeface="Courier"/>
              </a:rPr>
              <a:t>size</a:t>
            </a:r>
            <a:r>
              <a:rPr/>
              <a:t> va por constructor y </a:t>
            </a:r>
            <a:r>
              <a:rPr>
                <a:latin typeface="Courier"/>
              </a:rPr>
              <a:t>create()</a:t>
            </a:r>
            <a:r>
              <a:rPr/>
              <a:t> no lo sabe pasar. Los que de verdad no están en la factory son los ports y los exports.</a:t>
            </a:r>
          </a:p>
        </p:txBody>
      </p:sp>
      <p:sp>
        <p:nvSpPr>
          <p:cNvPr id="4" name="Slide Number Placeholder 3"/>
          <p:cNvSpPr>
            <a:spLocks noGrp="1"/>
          </p:cNvSpPr>
          <p:nvPr>
            <p:ph type="sldNum" sz="quarter" idx="10"/>
          </p:nvPr>
        </p:nvSpPr>
        <p:spPr/>
        <p:txBody>
          <a:bodyPr/>
          <a:lstStyle/>
          <a:p>
            <a:fld id="{18BDFEC3-8487-43E8-A154-7C12CBC1FFF2}" type="slidenum">
              <a:rPr lang="en-US"/>
              <a:t>259</a:t>
            </a:fld>
            <a:endParaRPr lang="en-US"/>
          </a:p>
        </p:txBody>
      </p:sp>
    </p:spTree>
  </p:cSld>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 importante de esta clase es lo que </a:t>
            </a:r>
            <a:r>
              <a:rPr b="1"/>
              <a:t>desapareció</a:t>
            </a:r>
            <a:r>
              <a:rPr/>
              <a:t>: no hay un solo </a:t>
            </a:r>
            <a:r>
              <a:rPr>
                <a:latin typeface="Courier"/>
              </a:rPr>
              <a:t>@(negedge clk)</a:t>
            </a:r>
            <a:r>
              <a:rPr/>
              <a:t>, ni un </a:t>
            </a:r>
            <a:r>
              <a:rPr>
                <a:latin typeface="Courier"/>
              </a:rPr>
              <a:t>bfm.start</a:t>
            </a:r>
            <a:r>
              <a:rPr/>
              <a:t>, ni la espera del </a:t>
            </a:r>
            <a:r>
              <a:rPr>
                <a:latin typeface="Courier"/>
              </a:rPr>
              <a:t>done</a:t>
            </a:r>
            <a:r>
              <a:rPr/>
              <a:t>. El tester quedó reducido a elegir qué mandar y ponerlo en el puerto. Y sin embargo </a:t>
            </a:r>
            <a:r>
              <a:rPr>
                <a:latin typeface="Courier"/>
              </a:rPr>
              <a:t>random_tester</a:t>
            </a:r>
            <a:r>
              <a:rPr/>
              <a:t> y </a:t>
            </a:r>
            <a:r>
              <a:rPr>
                <a:latin typeface="Courier"/>
              </a:rPr>
              <a:t>add_tester</a:t>
            </a:r>
            <a:r>
              <a:rPr/>
              <a:t> </a:t>
            </a:r>
            <a:r>
              <a:rPr b="1"/>
              <a:t>no se tocaron</a:t>
            </a:r>
            <a:r>
              <a:rPr/>
              <a:t>: sólo definen </a:t>
            </a:r>
            <a:r>
              <a:rPr>
                <a:latin typeface="Courier"/>
              </a:rPr>
              <a:t>get_op()</a:t>
            </a:r>
            <a:r>
              <a:rPr/>
              <a:t> y </a:t>
            </a:r>
            <a:r>
              <a:rPr>
                <a:latin typeface="Courier"/>
              </a:rPr>
              <a:t>get_data()</a:t>
            </a:r>
            <a:r>
              <a:rPr/>
              <a:t>, y ninguna de las dos sabía cómo se aplicaba el estímulo. Eso es lo que se compra separando bien — el cambio se detuvo en la clase base. El </a:t>
            </a:r>
            <a:r>
              <a:rPr>
                <a:latin typeface="Courier"/>
              </a:rPr>
              <a:t>put()</a:t>
            </a:r>
            <a:r>
              <a:rPr/>
              <a:t> es una </a:t>
            </a:r>
            <a:r>
              <a:rPr>
                <a:latin typeface="Courier"/>
              </a:rPr>
              <a:t>task</a:t>
            </a:r>
            <a:r>
              <a:rPr/>
              <a:t> y bloquea: si el driver todavía está manejando la operación anterior, el tester espera ahí. La FIFO de un elemento de la comunicación entre threads es lo que sincroniza los dos threads, sin un solo semáforo. Y hay un </a:t>
            </a:r>
            <a:r>
              <a:rPr>
                <a:latin typeface="Courier"/>
              </a:rPr>
              <a:t>#500</a:t>
            </a:r>
            <a:r>
              <a:rPr/>
              <a:t> al final, antes del </a:t>
            </a:r>
            <a:r>
              <a:rPr>
                <a:latin typeface="Courier"/>
              </a:rPr>
              <a:t>drop_objection</a:t>
            </a:r>
            <a:r>
              <a:rPr/>
              <a:t>, que conviene señalar como lo que es: un parche. Está para que el objection no se caiga mientras la última operación todavía viaja. En las sequences desaparece, porque </a:t>
            </a:r>
            <a:r>
              <a:rPr>
                <a:latin typeface="Courier"/>
              </a:rPr>
              <a:t>finish_item()</a:t>
            </a:r>
            <a:r>
              <a:rPr/>
              <a:t> vuelve recién cuando la operación terminó de verdad. Un </a:t>
            </a:r>
            <a:r>
              <a:rPr>
                <a:latin typeface="Courier"/>
              </a:rPr>
              <a:t>#500</a:t>
            </a:r>
            <a:r>
              <a:rPr/>
              <a:t> a ojo en un testbench es siempre una pregunta sin responder.</a:t>
            </a:r>
          </a:p>
        </p:txBody>
      </p:sp>
      <p:sp>
        <p:nvSpPr>
          <p:cNvPr id="4" name="Slide Number Placeholder 3"/>
          <p:cNvSpPr>
            <a:spLocks noGrp="1"/>
          </p:cNvSpPr>
          <p:nvPr>
            <p:ph type="sldNum" sz="quarter" idx="10"/>
          </p:nvPr>
        </p:nvSpPr>
        <p:spPr/>
        <p:txBody>
          <a:bodyPr/>
          <a:lstStyle/>
          <a:p>
            <a:fld id="{18BDFEC3-8487-43E8-A154-7C12CBC1FFF2}" type="slidenum">
              <a:rPr lang="en-US"/>
              <a:t>260</a:t>
            </a:fld>
            <a:endParaRPr lang="en-US"/>
          </a:p>
        </p:txBody>
      </p:sp>
    </p:spTree>
  </p:cSld>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división es la que UVM formaliza en los agents: el tester decide QUÉ mandar, el driver sabe CÓMO mandarlo. En un agent de verdad el tester se va a llamar sequence y este put/get se va a llamar get_next_item / item_done. Anticiparlo acá hace que el día 6 arranque cuesta abajo.</a:t>
            </a:r>
          </a:p>
        </p:txBody>
      </p:sp>
      <p:sp>
        <p:nvSpPr>
          <p:cNvPr id="4" name="Slide Number Placeholder 3"/>
          <p:cNvSpPr>
            <a:spLocks noGrp="1"/>
          </p:cNvSpPr>
          <p:nvPr>
            <p:ph type="sldNum" sz="quarter" idx="10"/>
          </p:nvPr>
        </p:nvSpPr>
        <p:spPr/>
        <p:txBody>
          <a:bodyPr/>
          <a:lstStyle/>
          <a:p>
            <a:fld id="{18BDFEC3-8487-43E8-A154-7C12CBC1FFF2}" type="slidenum">
              <a:rPr lang="en-US"/>
              <a:t>261</a:t>
            </a:fld>
            <a:endParaRPr lang="en-US"/>
          </a:p>
        </p:txBody>
      </p:sp>
    </p:spTree>
  </p:cSld>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cerrar el día con las tres capas escritas en el pizarrón, porque es el mapa que ordena todo lo que viene: estímulo, protocolo, análisis. Las cuatro secciones de hoy fueron construir esa separación, y las de mañana no agregan capas — le ponen nombres de UVM a las que ya están. La pregunta de control, que además es la que se contesta sola si el día cerró: ¿en cuál de las tres capas vive un </a:t>
            </a:r>
            <a:r>
              <a:rPr>
                <a:latin typeface="Courier"/>
              </a:rPr>
              <a:t>@(negedge clk)</a:t>
            </a:r>
            <a:r>
              <a:rPr/>
              <a:t>? En una sola, el protocolo. Si aparece en otra, algo quedó mal separado. Y el aviso de lo que falta, que conviene dar ahora: entre el tester y el driver viajan </a:t>
            </a:r>
            <a:r>
              <a:rPr>
                <a:latin typeface="Courier"/>
              </a:rPr>
              <a:t>command_s</a:t>
            </a:r>
            <a:r>
              <a:rPr/>
              <a:t>, que son structs. Andan, pero no se randomizan solas, no se comparan solas y no se imprimen solas — y eso es exactamente lo que el día 5 va a arreglar convirtiéndolas en transactions.</a:t>
            </a:r>
          </a:p>
        </p:txBody>
      </p:sp>
      <p:sp>
        <p:nvSpPr>
          <p:cNvPr id="4" name="Slide Number Placeholder 3"/>
          <p:cNvSpPr>
            <a:spLocks noGrp="1"/>
          </p:cNvSpPr>
          <p:nvPr>
            <p:ph type="sldNum" sz="quarter" idx="10"/>
          </p:nvPr>
        </p:nvSpPr>
        <p:spPr/>
        <p:txBody>
          <a:bodyPr/>
          <a:lstStyle/>
          <a:p>
            <a:fld id="{18BDFEC3-8487-43E8-A154-7C12CBC1FFF2}" type="slidenum">
              <a:rPr lang="en-US"/>
              <a:t>262</a:t>
            </a:fld>
            <a:endParaRPr lang="en-US"/>
          </a:p>
        </p:txBody>
      </p:sp>
    </p:spTree>
  </p:cSld>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ejercicio corto del curso: veinte minutos. Lo que se está practicando no es escribir la clase —son diez líneas— sino el </a:t>
            </a:r>
            <a:r>
              <a:rPr>
                <a:latin typeface="Courier"/>
              </a:rPr>
              <a:t>connect_phase</a:t>
            </a:r>
            <a:r>
              <a:rPr/>
              <a:t>: si se olvidan del connect, la clase compila, corre, y cuenta cero. Por eso la corrección es cruzada contra las líneas que imprime el </a:t>
            </a:r>
            <a:r>
              <a:rPr>
                <a:latin typeface="Courier"/>
              </a:rPr>
              <a:t>command_monitor</a:t>
            </a:r>
            <a:r>
              <a:rPr/>
              <a:t>: no alcanza con que el número exista, tiene que coincidir con lo que otro componente vio.</a:t>
            </a:r>
          </a:p>
        </p:txBody>
      </p:sp>
      <p:sp>
        <p:nvSpPr>
          <p:cNvPr id="4" name="Slide Number Placeholder 3"/>
          <p:cNvSpPr>
            <a:spLocks noGrp="1"/>
          </p:cNvSpPr>
          <p:nvPr>
            <p:ph type="sldNum" sz="quarter" idx="10"/>
          </p:nvPr>
        </p:nvSpPr>
        <p:spPr/>
        <p:txBody>
          <a:bodyPr/>
          <a:lstStyle/>
          <a:p>
            <a:fld id="{18BDFEC3-8487-43E8-A154-7C12CBC1FFF2}" type="slidenum">
              <a:rPr lang="en-US"/>
              <a:t>268</a:t>
            </a:fld>
            <a:endParaRPr lang="en-US"/>
          </a:p>
        </p:txBody>
      </p:sp>
    </p:spTree>
  </p:cSld>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ejercicio que le da manos a las dos cosas que la sección afirma y no demuestra: que </a:t>
            </a:r>
            <a:r>
              <a:rPr>
                <a:latin typeface="Courier"/>
              </a:rPr>
              <a:t>put()</a:t>
            </a:r>
            <a:r>
              <a:rPr/>
              <a:t> bloquea, y que el </a:t>
            </a:r>
            <a:r>
              <a:rPr>
                <a:latin typeface="Courier"/>
              </a:rPr>
              <a:t>#500</a:t>
            </a:r>
            <a:r>
              <a:rPr/>
              <a:t> del tester es un parche. El número está medido y conviene decirlo: con la FIFO de tamaño 1 el testbench manda las mil operaciones; con la FIFO sin tope, </a:t>
            </a:r>
            <a:r>
              <a:rPr b="1"/>
              <a:t>13</a:t>
            </a:r>
            <a:r>
              <a:rPr/>
              <a:t>. Nadie tocó el DUT, nadie tocó el estímulo, y la diferencia es el argumento por defecto de un constructor. Lo que la contrapresión estaba haciendo sin que nadie lo hubiera diseñado así: mantener al tester al ritmo del bus. Sacala y el tester queda hablando solo. El arreglo hay que discutirlo, porque la respuesta obvia —subir el </a:t>
            </a:r>
            <a:r>
              <a:rPr>
                <a:latin typeface="Courier"/>
              </a:rPr>
              <a:t>#500</a:t>
            </a:r>
            <a:r>
              <a:rPr/>
              <a:t>— es la que hay que rechazar. La pregunta que ordena: </a:t>
            </a:r>
            <a:r>
              <a:rPr b="1"/>
              <a:t>¿quién sabe cuándo terminó el bus?</a:t>
            </a:r>
            <a:r>
              <a:rPr/>
              <a:t> No es el tester, que sabe cuándo terminó de </a:t>
            </a:r>
            <a:r>
              <a:rPr i="1"/>
              <a:t>poner</a:t>
            </a:r>
            <a:r>
              <a:rPr/>
              <a:t>. Es el driver, que es el que maneja. Por eso la objection va ahí, y por eso es el patrón de cualquier driver de UVM de verdad. Y el detalle que decide si el ejercicio anda, que también es de campo: el par </a:t>
            </a:r>
            <a:r>
              <a:rPr>
                <a:latin typeface="Courier"/>
              </a:rPr>
              <a:t>raise</a:t>
            </a:r>
            <a:r>
              <a:rPr/>
              <a:t>/</a:t>
            </a:r>
            <a:r>
              <a:rPr>
                <a:latin typeface="Courier"/>
              </a:rPr>
              <a:t>drop</a:t>
            </a:r>
            <a:r>
              <a:rPr/>
              <a:t> va </a:t>
            </a:r>
            <a:r>
              <a:rPr b="1"/>
              <a:t>después</a:t>
            </a:r>
            <a:r>
              <a:rPr/>
              <a:t> del </a:t>
            </a:r>
            <a:r>
              <a:rPr>
                <a:latin typeface="Courier"/>
              </a:rPr>
              <a:t>get()</a:t>
            </a:r>
            <a:r>
              <a:rPr/>
              <a:t>, no alrededor. Alrededor, el driver sostiene una objection esperando trabajo que no va a llegar, y el test no termina nunca — que es el otro modo de falla de la tabla del apéndice de debug.</a:t>
            </a:r>
          </a:p>
        </p:txBody>
      </p:sp>
      <p:sp>
        <p:nvSpPr>
          <p:cNvPr id="4" name="Slide Number Placeholder 3"/>
          <p:cNvSpPr>
            <a:spLocks noGrp="1"/>
          </p:cNvSpPr>
          <p:nvPr>
            <p:ph type="sldNum" sz="quarter" idx="10"/>
          </p:nvPr>
        </p:nvSpPr>
        <p:spPr/>
        <p:txBody>
          <a:bodyPr/>
          <a:lstStyle/>
          <a:p>
            <a:fld id="{18BDFEC3-8487-43E8-A154-7C12CBC1FFF2}" type="slidenum">
              <a:rPr lang="en-US"/>
              <a:t>269</a:t>
            </a:fld>
            <a:endParaRPr lang="en-US"/>
          </a:p>
        </p:txBody>
      </p:sp>
    </p:spTree>
  </p:cSld>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recap del día 5 tiene que instalar la incomodidad del dato suelto, porque es lo que justifica una unidad entera sobre objetos que no hacen nada más que llevar datos. El tercer bullet es literal: en el testbench de ayer, copiar un comando es tres asignaciones, y compararlo es tres </a:t>
            </a:r>
            <a:r>
              <a:rPr>
                <a:latin typeface="Courier"/>
              </a:rPr>
              <a:t>==</a:t>
            </a:r>
            <a:r>
              <a:rPr/>
              <a:t>. Con dos campos más son cinco y cinco. Hoy eso pasa a ser </a:t>
            </a:r>
            <a:r>
              <a:rPr>
                <a:latin typeface="Courier"/>
              </a:rPr>
              <a:t>copy()</a:t>
            </a:r>
            <a:r>
              <a:rPr/>
              <a:t> y </a:t>
            </a:r>
            <a:r>
              <a:rPr>
                <a:latin typeface="Courier"/>
              </a:rPr>
              <a:t>compare()</a:t>
            </a:r>
            <a:r>
              <a:rPr/>
              <a:t>, escritos una vez.</a:t>
            </a:r>
          </a:p>
        </p:txBody>
      </p:sp>
      <p:sp>
        <p:nvSpPr>
          <p:cNvPr id="4" name="Slide Number Placeholder 3"/>
          <p:cNvSpPr>
            <a:spLocks noGrp="1"/>
          </p:cNvSpPr>
          <p:nvPr>
            <p:ph type="sldNum" sz="quarter" idx="10"/>
          </p:nvPr>
        </p:nvSpPr>
        <p:spPr/>
        <p:txBody>
          <a:bodyPr/>
          <a:lstStyle/>
          <a:p>
            <a:fld id="{18BDFEC3-8487-43E8-A154-7C12CBC1FFF2}" type="slidenum">
              <a:rPr lang="en-US"/>
              <a:t>270</a:t>
            </a:fld>
            <a:endParaRPr lang="en-US"/>
          </a:p>
        </p:txBody>
      </p:sp>
    </p:spTree>
  </p:cSld>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segundo es la novedad del día y el que más rinde en el trabajo: medir es la mitad, cerrar es la otra. Los dos últimos ejercicios de la tarde son dos tercios de ese ciclo —medir el </a:t>
            </a:r>
            <a:r>
              <a:rPr>
                <a:latin typeface="Courier"/>
              </a:rPr>
              <a:t>dist</a:t>
            </a:r>
            <a:r>
              <a:rPr/>
              <a:t>, cerrar el bin— y el día 7 lo cierra acumulando semillas. La 12 de la autoevaluación dice </a:t>
            </a:r>
            <a:r>
              <a:rPr b="1"/>
              <a:t>medir</a:t>
            </a:r>
            <a:r>
              <a:rPr/>
              <a:t>, no </a:t>
            </a:r>
            <a:r>
              <a:rPr b="1"/>
              <a:t>escribir</a:t>
            </a:r>
            <a:r>
              <a:rPr/>
              <a:t>, y es a propósito: un </a:t>
            </a:r>
            <a:r>
              <a:rPr>
                <a:latin typeface="Courier"/>
              </a:rPr>
              <a:t>dist</a:t>
            </a:r>
            <a:r>
              <a:rPr/>
              <a:t> con los pesos bien puestos puede dar un histograma que miente, y el que no lo midió nunca no tiene forma de saberlo.</a:t>
            </a:r>
          </a:p>
        </p:txBody>
      </p:sp>
      <p:sp>
        <p:nvSpPr>
          <p:cNvPr id="4" name="Slide Number Placeholder 3"/>
          <p:cNvSpPr>
            <a:spLocks noGrp="1"/>
          </p:cNvSpPr>
          <p:nvPr>
            <p:ph type="sldNum" sz="quarter" idx="10"/>
          </p:nvPr>
        </p:nvSpPr>
        <p:spPr/>
        <p:txBody>
          <a:bodyPr/>
          <a:lstStyle/>
          <a:p>
            <a:fld id="{18BDFEC3-8487-43E8-A154-7C12CBC1FFF2}" type="slidenum">
              <a:rPr lang="en-US"/>
              <a:t>271</a:t>
            </a:fld>
            <a:endParaRPr lang="en-US"/>
          </a:p>
        </p:txBody>
      </p:sp>
    </p:spTree>
  </p:cSld>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una sección de OOP en el medio de UVM, y conviene decir por qué está acá y no en el día 2: porque recién ahora hace falta. Hasta reporting —el cierre del día 3— los datos eran una </a:t>
            </a:r>
            <a:r>
              <a:rPr>
                <a:latin typeface="Courier"/>
              </a:rPr>
              <a:t>struct</a:t>
            </a:r>
            <a:r>
              <a:rPr/>
              <a:t> y se copiaban solos. El bug del segundo bullet lo escribe todo el mundo una vez, y el síntoma es horrible: mandás una transaction al scoreboard, seguís usando el mismo handle para la siguiente, la modificás, y el scoreboard compara contra datos que cambiaron después de que él los recibió. No falla siempre, y cuando falla parece un bug del DUT. La otra mitad —el </a:t>
            </a:r>
            <a:r>
              <a:rPr>
                <a:latin typeface="Courier"/>
              </a:rPr>
              <a:t>super</a:t>
            </a:r>
            <a:r>
              <a:rPr/>
              <a:t> en cada nivel— tiene un síntoma distinto y más traicionero: el día que alguien mete una clase nueva en el medio de la jerarquía, el </a:t>
            </a:r>
            <a:r>
              <a:rPr>
                <a:latin typeface="Courier"/>
              </a:rPr>
              <a:t>convert2string()</a:t>
            </a:r>
            <a:r>
              <a:rPr/>
              <a:t> deja de imprimir la mitad de los campos y </a:t>
            </a:r>
            <a:r>
              <a:rPr b="1"/>
              <a:t>nadie se entera</a:t>
            </a:r>
            <a:r>
              <a:rPr/>
              <a:t>, porque sigue imprimiendo algo. La pregunta para arrancar: si </a:t>
            </a:r>
            <a:r>
              <a:rPr>
                <a:latin typeface="Courier"/>
              </a:rPr>
              <a:t>handle_a = handle_b</a:t>
            </a:r>
            <a:r>
              <a:rPr/>
              <a:t>, ¿cuántos objetos hay? Uno. Es la misma pregunta de clases y extensiones, ahora con consecuencias.</a:t>
            </a:r>
          </a:p>
        </p:txBody>
      </p:sp>
      <p:sp>
        <p:nvSpPr>
          <p:cNvPr id="4" name="Slide Number Placeholder 3"/>
          <p:cNvSpPr>
            <a:spLocks noGrp="1"/>
          </p:cNvSpPr>
          <p:nvPr>
            <p:ph type="sldNum" sz="quarter" idx="10"/>
          </p:nvPr>
        </p:nvSpPr>
        <p:spPr/>
        <p:txBody>
          <a:bodyPr/>
          <a:lstStyle/>
          <a:p>
            <a:fld id="{18BDFEC3-8487-43E8-A154-7C12CBC1FFF2}" type="slidenum">
              <a:rPr lang="en-US"/>
              <a:t>272</a:t>
            </a:fld>
            <a:endParaRPr lang="en-US"/>
          </a:p>
        </p:txBody>
      </p:sp>
    </p:spTree>
  </p:cSld>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versión funciona, y ése es el problema: se ve bien y está mal. Cada </a:t>
            </a:r>
            <a:r>
              <a:rPr>
                <a:latin typeface="Courier"/>
              </a:rPr>
              <a:t>convert2string()</a:t>
            </a:r>
            <a:r>
              <a:rPr/>
              <a:t> imprime a mano todos los campos, incluidos los que heredó. Andá al </a:t>
            </a:r>
            <a:r>
              <a:rPr>
                <a:latin typeface="Courier"/>
              </a:rPr>
              <a:t>$sformatf</a:t>
            </a:r>
            <a:r>
              <a:rPr/>
              <a:t> de la clase de más abajo y contá cuántas veces se repite el nombre de un campo de la clase de arriba. Cada una de esas repeticiones es una línea que hay que acordarse de tocar el día que se agregue un campo. La pregunta que arma la slide siguiente: ¿qué pasa si mañana alguien mete una clase nueva </a:t>
            </a:r>
            <a:r>
              <a:rPr b="1"/>
              <a:t>en el medio</a:t>
            </a:r>
            <a:r>
              <a:rPr/>
              <a:t> de la jerarquía? Los de abajo siguen imprimiendo lo que sabían, la del medio no aparece, y no hay error. El método sigue devolviendo un string.</a:t>
            </a:r>
          </a:p>
        </p:txBody>
      </p:sp>
      <p:sp>
        <p:nvSpPr>
          <p:cNvPr id="4" name="Slide Number Placeholder 3"/>
          <p:cNvSpPr>
            <a:spLocks noGrp="1"/>
          </p:cNvSpPr>
          <p:nvPr>
            <p:ph type="sldNum" sz="quarter" idx="10"/>
          </p:nvPr>
        </p:nvSpPr>
        <p:spPr/>
        <p:txBody>
          <a:bodyPr/>
          <a:lstStyle/>
          <a:p>
            <a:fld id="{18BDFEC3-8487-43E8-A154-7C12CBC1FFF2}" type="slidenum">
              <a:rPr lang="en-US"/>
              <a:t>275</a:t>
            </a:fld>
            <a:endParaRPr lang="en-US"/>
          </a:p>
        </p:txBody>
      </p:sp>
    </p:spTree>
  </p:cSld>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regla, corta: </a:t>
            </a:r>
            <a:r>
              <a:rPr b="1"/>
              <a:t>cada método de la jerarquía se ocupa sólo de sus propios campos y le pide el resto a </a:t>
            </a:r>
            <a:r>
              <a:rPr b="1">
                <a:latin typeface="Courier"/>
              </a:rPr>
              <a:t>super</a:t>
            </a:r>
            <a:r>
              <a:rPr b="1"/>
              <a:t>.</a:t>
            </a:r>
            <a:r>
              <a:rPr/>
              <a:t> Nadie sabe qué hay más arriba, y por eso insertar una clase en el medio no rompe nada. El patrón se repite igual en los tres métodos de la sección —</a:t>
            </a:r>
            <a:r>
              <a:rPr>
                <a:latin typeface="Courier"/>
              </a:rPr>
              <a:t>convert2string()</a:t>
            </a:r>
            <a:r>
              <a:rPr/>
              <a:t>, </a:t>
            </a:r>
            <a:r>
              <a:rPr>
                <a:latin typeface="Courier"/>
              </a:rPr>
              <a:t>do_copy()</a:t>
            </a:r>
            <a:r>
              <a:rPr/>
              <a:t>, </a:t>
            </a:r>
            <a:r>
              <a:rPr>
                <a:latin typeface="Courier"/>
              </a:rPr>
              <a:t>do_compare()</a:t>
            </a:r>
            <a:r>
              <a:rPr/>
              <a:t>— y también en los tres de UVM. Si te acostumbrás a escribir la llamada a </a:t>
            </a:r>
            <a:r>
              <a:rPr>
                <a:latin typeface="Courier"/>
              </a:rPr>
              <a:t>super</a:t>
            </a:r>
            <a:r>
              <a:rPr/>
              <a:t> </a:t>
            </a:r>
            <a:r>
              <a:rPr b="1"/>
              <a:t>primero</a:t>
            </a:r>
            <a:r>
              <a:rPr/>
              <a:t>, antes de tocar tus campos, no te la olvidás nunca. Vale la pena señalar el paralelo con algo que ya vieron: es exactamente el mismo argumento que el </a:t>
            </a:r>
            <a:r>
              <a:rPr>
                <a:latin typeface="Courier"/>
              </a:rPr>
              <a:t>super.new()</a:t>
            </a:r>
            <a:r>
              <a:rPr/>
              <a:t> de clases y extensiones. La parte de arriba del objeto también hay que construirla — y también hay que imprimirla, copiarla y compararla.</a:t>
            </a:r>
          </a:p>
        </p:txBody>
      </p:sp>
      <p:sp>
        <p:nvSpPr>
          <p:cNvPr id="4" name="Slide Number Placeholder 3"/>
          <p:cNvSpPr>
            <a:spLocks noGrp="1"/>
          </p:cNvSpPr>
          <p:nvPr>
            <p:ph type="sldNum" sz="quarter" idx="10"/>
          </p:nvPr>
        </p:nvSpPr>
        <p:spPr/>
        <p:txBody>
          <a:bodyPr/>
          <a:lstStyle/>
          <a:p>
            <a:fld id="{18BDFEC3-8487-43E8-A154-7C12CBC1FFF2}" type="slidenum">
              <a:rPr lang="en-US"/>
              <a:t>277</a:t>
            </a:fld>
            <a:endParaRPr lang="en-US"/>
          </a:p>
        </p:txBody>
      </p:sp>
    </p:spTree>
  </p:cSld>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Copia el handle, no el objeto. Es el bug que todos escriben una vez: modificás la transaction que ya mandaste al scoreboard y el scoreboard ve el cambio a mitad de camino. De acá sale el clone() de las transactions.</a:t>
            </a:r>
          </a:p>
        </p:txBody>
      </p:sp>
      <p:sp>
        <p:nvSpPr>
          <p:cNvPr id="4" name="Slide Number Placeholder 3"/>
          <p:cNvSpPr>
            <a:spLocks noGrp="1"/>
          </p:cNvSpPr>
          <p:nvPr>
            <p:ph type="sldNum" sz="quarter" idx="10"/>
          </p:nvPr>
        </p:nvSpPr>
        <p:spPr/>
        <p:txBody>
          <a:bodyPr/>
          <a:lstStyle/>
          <a:p>
            <a:fld id="{18BDFEC3-8487-43E8-A154-7C12CBC1FFF2}" type="slidenum">
              <a:rPr lang="en-US"/>
              <a:t>278</a:t>
            </a:fld>
            <a:endParaRPr lang="en-US"/>
          </a:p>
        </p:txBody>
      </p:sp>
    </p:spTree>
  </p:cSld>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hacer la comparación con la asignación de la slide anterior en voz alta: </a:t>
            </a:r>
            <a:r>
              <a:rPr>
                <a:latin typeface="Courier"/>
              </a:rPr>
              <a:t>a = b</a:t>
            </a:r>
            <a:r>
              <a:rPr/>
              <a:t> es una línea y no copia nada; copiar de verdad son dos pasos y hay que acordarse de los dos. Que el lenguaje no traiga la copia profunda no es un olvido del comité: no existe una respuesta general. Si la clase tiene un handle a otro objeto, ¿copiás el handle o el objeto? Depende, y por eso lo tenés que decidir vos en cada </a:t>
            </a:r>
            <a:r>
              <a:rPr>
                <a:latin typeface="Courier"/>
              </a:rPr>
              <a:t>do_copy()</a:t>
            </a:r>
            <a:r>
              <a:rPr/>
              <a:t>. Es exactamente el mismo dilema que van a tener las transactions si algún día llevan un array de objetos adentro. En este curso no pasa, pero conviene que la pregunta quede planteada.</a:t>
            </a:r>
          </a:p>
        </p:txBody>
      </p:sp>
      <p:sp>
        <p:nvSpPr>
          <p:cNvPr id="4" name="Slide Number Placeholder 3"/>
          <p:cNvSpPr>
            <a:spLocks noGrp="1"/>
          </p:cNvSpPr>
          <p:nvPr>
            <p:ph type="sldNum" sz="quarter" idx="10"/>
          </p:nvPr>
        </p:nvSpPr>
        <p:spPr/>
        <p:txBody>
          <a:bodyPr/>
          <a:lstStyle/>
          <a:p>
            <a:fld id="{18BDFEC3-8487-43E8-A154-7C12CBC1FFF2}" type="slidenum">
              <a:rPr lang="en-US"/>
              <a:t>279</a:t>
            </a:fld>
            <a:endParaRPr lang="en-US"/>
          </a:p>
        </p:txBody>
      </p:sp>
    </p:spTree>
  </p:cSld>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está el detalle que parece burocrático y no lo es: </a:t>
            </a:r>
            <a:r>
              <a:rPr b="1"/>
              <a:t>todos</a:t>
            </a:r>
            <a:r>
              <a:rPr/>
              <a:t> los </a:t>
            </a:r>
            <a:r>
              <a:rPr>
                <a:latin typeface="Courier"/>
              </a:rPr>
              <a:t>do_copy()</a:t>
            </a:r>
            <a:r>
              <a:rPr/>
              <a:t> de la jerarquía reciben un argumento de la clase </a:t>
            </a:r>
            <a:r>
              <a:rPr b="1"/>
              <a:t>base</a:t>
            </a:r>
            <a:r>
              <a:rPr/>
              <a:t>, no de la suya. Si cada uno recibiera su propio tipo, la llamada a </a:t>
            </a:r>
            <a:r>
              <a:rPr>
                <a:latin typeface="Courier"/>
              </a:rPr>
              <a:t>super.do_copy(rhs)</a:t>
            </a:r>
            <a:r>
              <a:rPr/>
              <a:t> no compilaría — los tipos no coincidirían. El precio es que adentro de cada método hay que hacer </a:t>
            </a:r>
            <a:r>
              <a:rPr>
                <a:latin typeface="Courier"/>
              </a:rPr>
              <a:t>$cast</a:t>
            </a:r>
            <a:r>
              <a:rPr/>
              <a:t> para poder leer los campos propios. Y como vimos en la factory, ese </a:t>
            </a:r>
            <a:r>
              <a:rPr>
                <a:latin typeface="Courier"/>
              </a:rPr>
              <a:t>$cast</a:t>
            </a:r>
            <a:r>
              <a:rPr/>
              <a:t> chequea en runtime: si alguien intenta copiar un </a:t>
            </a:r>
            <a:r>
              <a:rPr>
                <a:latin typeface="Courier"/>
              </a:rPr>
              <a:t>mojito</a:t>
            </a:r>
            <a:r>
              <a:rPr/>
              <a:t> sobre un </a:t>
            </a:r>
            <a:r>
              <a:rPr>
                <a:latin typeface="Courier"/>
              </a:rPr>
              <a:t>fernet</a:t>
            </a:r>
            <a:r>
              <a:rPr/>
              <a:t>, devuelve 0 y hay que atajarlo. Es la primera vez que se ve una convención de firma que existe sólo para que el polimorfismo funcione. En UVM va a ser lo mismo y con más reglas: el argumento tiene que ser un </a:t>
            </a:r>
            <a:r>
              <a:rPr>
                <a:latin typeface="Courier"/>
              </a:rPr>
              <a:t>uvm_object</a:t>
            </a:r>
            <a:r>
              <a:rPr/>
              <a:t> —y por convención se lo llama </a:t>
            </a:r>
            <a:r>
              <a:rPr>
                <a:latin typeface="Courier"/>
              </a:rPr>
              <a:t>rhs</a:t>
            </a:r>
            <a:r>
              <a:rPr/>
              <a:t>—, </a:t>
            </a:r>
            <a:r>
              <a:rPr>
                <a:latin typeface="Courier"/>
              </a:rPr>
              <a:t>do_compare()</a:t>
            </a:r>
            <a:r>
              <a:rPr/>
              <a:t> recibe además un </a:t>
            </a:r>
            <a:r>
              <a:rPr>
                <a:latin typeface="Courier"/>
              </a:rPr>
              <a:t>uvm_comparer</a:t>
            </a:r>
            <a:r>
              <a:rPr/>
              <a:t>, y así. Cuando en las transactions aparezcan esas firmas, la respuesta a “¿por qué así?” es esta slide.</a:t>
            </a:r>
          </a:p>
        </p:txBody>
      </p:sp>
      <p:sp>
        <p:nvSpPr>
          <p:cNvPr id="4" name="Slide Number Placeholder 3"/>
          <p:cNvSpPr>
            <a:spLocks noGrp="1"/>
          </p:cNvSpPr>
          <p:nvPr>
            <p:ph type="sldNum" sz="quarter" idx="10"/>
          </p:nvPr>
        </p:nvSpPr>
        <p:spPr/>
        <p:txBody>
          <a:bodyPr/>
          <a:lstStyle/>
          <a:p>
            <a:fld id="{18BDFEC3-8487-43E8-A154-7C12CBC1FFF2}" type="slidenum">
              <a:rPr lang="en-US"/>
              <a:t>280</a:t>
            </a:fld>
            <a:endParaRPr lang="en-US"/>
          </a:p>
        </p:txBody>
      </p:sp>
    </p:spTree>
  </p:cSld>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regla que hay que dejar: </a:t>
            </a:r>
            <a:r>
              <a:rPr b="1"/>
              <a:t>una clase sólo escribe sobre sus propios campos.</a:t>
            </a:r>
            <a:r>
              <a:rPr/>
              <a:t> Todo lo demás se lo pide a </a:t>
            </a:r>
            <a:r>
              <a:rPr>
                <a:latin typeface="Courier"/>
              </a:rPr>
              <a:t>super</a:t>
            </a:r>
            <a:r>
              <a:rPr/>
              <a:t>. Conviene contar en pantalla: </a:t>
            </a:r>
            <a:r>
              <a:rPr>
                <a:latin typeface="Courier"/>
              </a:rPr>
              <a:t>hielos</a:t>
            </a:r>
            <a:r>
              <a:rPr/>
              <a:t> aparece en cuatro </a:t>
            </a:r>
            <a:r>
              <a:rPr>
                <a:latin typeface="Courier"/>
              </a:rPr>
              <a:t>convert2string()</a:t>
            </a:r>
            <a:r>
              <a:rPr/>
              <a:t> distintos de este archivo y </a:t>
            </a:r>
            <a:r>
              <a:rPr>
                <a:latin typeface="Courier"/>
              </a:rPr>
              <a:t>con_coca</a:t>
            </a:r>
            <a:r>
              <a:rPr/>
              <a:t> en tres. Siete lugares para acordarse, y ninguno falla si te olvidás de uno. Hay una </a:t>
            </a:r>
            <a:r>
              <a:rPr>
                <a:latin typeface="Courier"/>
              </a:rPr>
              <a:t>bad_copy()</a:t>
            </a:r>
            <a:r>
              <a:rPr/>
              <a:t> un poco más abajo en el archivo que vale la pena abrir si sobra tiempo: toma un </a:t>
            </a:r>
            <a:r>
              <a:rPr>
                <a:latin typeface="Courier"/>
              </a:rPr>
              <a:t>fernet_con_hielo</a:t>
            </a:r>
            <a:r>
              <a:rPr/>
              <a:t> como argumento en vez de un </a:t>
            </a:r>
            <a:r>
              <a:rPr>
                <a:latin typeface="Courier"/>
              </a:rPr>
              <a:t>trago</a:t>
            </a:r>
            <a:r>
              <a:rPr/>
              <a:t>. Compila y anda… hasta que alguien la llama por un handle de la clase base, y ahí no hay polimorfismo que valga.</a:t>
            </a:r>
          </a:p>
        </p:txBody>
      </p:sp>
      <p:sp>
        <p:nvSpPr>
          <p:cNvPr id="4" name="Slide Number Placeholder 3"/>
          <p:cNvSpPr>
            <a:spLocks noGrp="1"/>
          </p:cNvSpPr>
          <p:nvPr>
            <p:ph type="sldNum" sz="quarter" idx="10"/>
          </p:nvPr>
        </p:nvSpPr>
        <p:spPr/>
        <p:txBody>
          <a:bodyPr/>
          <a:lstStyle/>
          <a:p>
            <a:fld id="{18BDFEC3-8487-43E8-A154-7C12CBC1FFF2}" type="slidenum">
              <a:rPr lang="en-US"/>
              <a:t>281</a:t>
            </a:fld>
            <a:endParaRPr lang="en-US"/>
          </a:p>
        </p:txBody>
      </p:sp>
    </p:spTree>
  </p:cSld>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Cierre de la sección, y conviene decir adónde va todo esto: los tres métodos que acaban de escribir a mano son </a:t>
            </a:r>
            <a:r>
              <a:rPr b="1"/>
              <a:t>exactamente</a:t>
            </a:r>
            <a:r>
              <a:rPr/>
              <a:t> los tres que UVM pide en una transaction. </a:t>
            </a:r>
            <a:r>
              <a:rPr>
                <a:latin typeface="Courier"/>
              </a:rPr>
              <a:t>do_copy()</a:t>
            </a:r>
            <a:r>
              <a:rPr/>
              <a:t>, </a:t>
            </a:r>
            <a:r>
              <a:rPr>
                <a:latin typeface="Courier"/>
              </a:rPr>
              <a:t>do_compare()</a:t>
            </a:r>
            <a:r>
              <a:rPr/>
              <a:t> y </a:t>
            </a:r>
            <a:r>
              <a:rPr>
                <a:latin typeface="Courier"/>
              </a:rPr>
              <a:t>convert2string()</a:t>
            </a:r>
            <a:r>
              <a:rPr/>
              <a:t>, con las mismas reglas de </a:t>
            </a:r>
            <a:r>
              <a:rPr>
                <a:latin typeface="Courier"/>
              </a:rPr>
              <a:t>super</a:t>
            </a:r>
            <a:r>
              <a:rPr/>
              <a:t> y de </a:t>
            </a:r>
            <a:r>
              <a:rPr>
                <a:latin typeface="Courier"/>
              </a:rPr>
              <a:t>$cast</a:t>
            </a:r>
            <a:r>
              <a:rPr/>
              <a:t>. La diferencia es que en UVM no se los llama directo: uno escribe </a:t>
            </a:r>
            <a:r>
              <a:rPr>
                <a:latin typeface="Courier"/>
              </a:rPr>
              <a:t>do_copy()</a:t>
            </a:r>
            <a:r>
              <a:rPr/>
              <a:t> y el testbench llama a </a:t>
            </a:r>
            <a:r>
              <a:rPr>
                <a:latin typeface="Courier"/>
              </a:rPr>
              <a:t>copy()</a:t>
            </a:r>
            <a:r>
              <a:rPr/>
              <a:t>, que es la que está en </a:t>
            </a:r>
            <a:r>
              <a:rPr>
                <a:latin typeface="Courier"/>
              </a:rPr>
              <a:t>uvm_object</a:t>
            </a:r>
            <a:r>
              <a:rPr/>
              <a:t> y se encarga del resto. Misma idea que las fases — vos escribís la parte de abajo, la librería maneja el protocolo. Y la pregunta con la que hay que salir del día: si escribir esto bien cuesta tres métodos por clase, ¿por qué no lo genera alguien? Lo genera: son las macros </a:t>
            </a:r>
            <a:r>
              <a:rPr>
                <a:latin typeface="Courier"/>
              </a:rPr>
              <a:t>`uvm_field_*</a:t>
            </a:r>
            <a:r>
              <a:rPr/>
              <a:t>. El curso no las usa, y el porqué está en la slide de </a:t>
            </a:r>
            <a:r>
              <a:rPr>
                <a:latin typeface="Courier"/>
              </a:rPr>
              <a:t>super.build_phase()</a:t>
            </a:r>
            <a:r>
              <a:rPr/>
              <a:t> de los components — generan cientos de líneas que nadie lee y que aparecen en el stack cuando algo falla. Leerlas sí, escribirlas no.</a:t>
            </a:r>
          </a:p>
        </p:txBody>
      </p:sp>
      <p:sp>
        <p:nvSpPr>
          <p:cNvPr id="4" name="Slide Number Placeholder 3"/>
          <p:cNvSpPr>
            <a:spLocks noGrp="1"/>
          </p:cNvSpPr>
          <p:nvPr>
            <p:ph type="sldNum" sz="quarter" idx="10"/>
          </p:nvPr>
        </p:nvSpPr>
        <p:spPr/>
        <p:txBody>
          <a:bodyPr/>
          <a:lstStyle/>
          <a:p>
            <a:fld id="{18BDFEC3-8487-43E8-A154-7C12CBC1FFF2}" type="slidenum">
              <a:rPr lang="en-US"/>
              <a:t>282</a:t>
            </a:fld>
            <a:endParaRPr lang="en-US"/>
          </a:p>
        </p:txBody>
      </p:sp>
    </p:spTree>
  </p:cSld>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bug del handle es el que todos escriben una vez: modificás la transaction que ya mandaste al scoreboard, y el scoreboard ve el cambio a mitad de camino. No falla en el momento; falla después, y en otro lado. La forma corta de cerrar: </a:t>
            </a:r>
            <a:r>
              <a:rPr b="1"/>
              <a:t>el </a:t>
            </a:r>
            <a:r>
              <a:rPr b="1">
                <a:latin typeface="Courier"/>
              </a:rPr>
              <a:t>=</a:t>
            </a:r>
            <a:r>
              <a:rPr b="1"/>
              <a:t> copia el papelito con la dirección, no la casa.</a:t>
            </a:r>
            <a:r>
              <a:rPr/>
              <a:t> Y por eso UVM trae </a:t>
            </a:r>
            <a:r>
              <a:rPr>
                <a:latin typeface="Courier"/>
              </a:rPr>
              <a:t>copy()</a:t>
            </a:r>
            <a:r>
              <a:rPr/>
              <a:t>, </a:t>
            </a:r>
            <a:r>
              <a:rPr>
                <a:latin typeface="Courier"/>
              </a:rPr>
              <a:t>clone()</a:t>
            </a:r>
            <a:r>
              <a:rPr/>
              <a:t> y </a:t>
            </a:r>
            <a:r>
              <a:rPr>
                <a:latin typeface="Courier"/>
              </a:rPr>
              <a:t>compare()</a:t>
            </a:r>
            <a:r>
              <a:rPr/>
              <a:t> hechos — que es exactamente la unidad que sigue.</a:t>
            </a:r>
          </a:p>
        </p:txBody>
      </p:sp>
      <p:sp>
        <p:nvSpPr>
          <p:cNvPr id="4" name="Slide Number Placeholder 3"/>
          <p:cNvSpPr>
            <a:spLocks noGrp="1"/>
          </p:cNvSpPr>
          <p:nvPr>
            <p:ph type="sldNum" sz="quarter" idx="10"/>
          </p:nvPr>
        </p:nvSpPr>
        <p:spPr/>
        <p:txBody>
          <a:bodyPr/>
          <a:lstStyle/>
          <a:p>
            <a:fld id="{18BDFEC3-8487-43E8-A154-7C12CBC1FFF2}" type="slidenum">
              <a:rPr lang="en-US"/>
              <a:t>283</a:t>
            </a:fld>
            <a:endParaRPr lang="en-US"/>
          </a:p>
        </p:txBody>
      </p:sp>
    </p:spTree>
  </p:cSld>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pregunta honesta del alumno es “¿y por qué no una struct?”. La respuesta: la struct no se randomiza sola, no se compara sola y no se imprime sola. Todo lo que el testbench hacía a mano con command_s pasa a ser un método de la clase, y el resto del testbench se achica. El cuarto bullet es el argumento más concreto y conviene apoyarse en él: hasta acá el analysis port del resultado lleva un </a:t>
            </a:r>
            <a:r>
              <a:rPr>
                <a:latin typeface="Courier"/>
              </a:rPr>
              <a:t>shortint</a:t>
            </a:r>
            <a:r>
              <a:rPr/>
              <a:t>, o sea </a:t>
            </a:r>
            <a:r>
              <a:rPr b="1"/>
              <a:t>un número</a:t>
            </a:r>
            <a:r>
              <a:rPr/>
              <a:t>. El VTALU tiene dos salidas —</a:t>
            </a:r>
            <a:r>
              <a:rPr>
                <a:latin typeface="Courier"/>
              </a:rPr>
              <a:t>result</a:t>
            </a:r>
            <a:r>
              <a:rPr/>
              <a:t> y </a:t>
            </a:r>
            <a:r>
              <a:rPr>
                <a:latin typeface="Courier"/>
              </a:rPr>
              <a:t>ovf</a:t>
            </a:r>
            <a:r>
              <a:rPr/>
              <a:t>— y por eso el scoreboard de las unidades anteriores chequea la mitad del DUT y la otra mitad la deja pasar. Con un </a:t>
            </a:r>
            <a:r>
              <a:rPr>
                <a:latin typeface="Courier"/>
              </a:rPr>
              <a:t>result_transaction</a:t>
            </a:r>
            <a:r>
              <a:rPr/>
              <a:t> con dos campos, el chequeo del </a:t>
            </a:r>
            <a:r>
              <a:rPr>
                <a:latin typeface="Courier"/>
              </a:rPr>
              <a:t>ovf</a:t>
            </a:r>
            <a:r>
              <a:rPr/>
              <a:t> aparece solo. Es la primera vez en el curso que la clase no es prolijidad: es la única forma.</a:t>
            </a:r>
          </a:p>
        </p:txBody>
      </p:sp>
      <p:sp>
        <p:nvSpPr>
          <p:cNvPr id="4" name="Slide Number Placeholder 3"/>
          <p:cNvSpPr>
            <a:spLocks noGrp="1"/>
          </p:cNvSpPr>
          <p:nvPr>
            <p:ph type="sldNum" sz="quarter" idx="10"/>
          </p:nvPr>
        </p:nvSpPr>
        <p:spPr/>
        <p:txBody>
          <a:bodyPr/>
          <a:lstStyle/>
          <a:p>
            <a:fld id="{18BDFEC3-8487-43E8-A154-7C12CBC1FFF2}" type="slidenum">
              <a:rPr lang="en-US"/>
              <a:t>284</a:t>
            </a:fld>
            <a:endParaRPr lang="en-US"/>
          </a:p>
        </p:txBody>
      </p:sp>
    </p:spTree>
  </p:cSld>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frase de la slide es la definición que hay que dejar escrita en el pizarrón: </a:t>
            </a:r>
            <a:r>
              <a:rPr b="1"/>
              <a:t>un dato con los métodos que operan sobre ese dato</a:t>
            </a:r>
            <a:r>
              <a:rPr/>
              <a:t>. El tercer bullet es el cambio de reparto de responsabilidades de la sección: hasta hoy el </a:t>
            </a:r>
            <a:r>
              <a:rPr>
                <a:latin typeface="Courier"/>
              </a:rPr>
              <a:t>tester</a:t>
            </a:r>
            <a:r>
              <a:rPr/>
              <a:t> sabía qué valores eran legales —tenía un </a:t>
            </a:r>
            <a:r>
              <a:rPr>
                <a:latin typeface="Courier"/>
              </a:rPr>
              <a:t>get_data()</a:t>
            </a:r>
            <a:r>
              <a:rPr/>
              <a:t> con el sesgo escrito a mano—. Desde hoy eso vive en la transaction, en una </a:t>
            </a:r>
            <a:r>
              <a:rPr>
                <a:latin typeface="Courier"/>
              </a:rPr>
              <a:t>constraint</a:t>
            </a:r>
            <a:r>
              <a:rPr/>
              <a:t>. La pregunta para tirar: si mañana el DUT acepta operandos de 16 bits, ¿cuántas clases hay que tocar? Una.</a:t>
            </a:r>
          </a:p>
        </p:txBody>
      </p:sp>
      <p:sp>
        <p:nvSpPr>
          <p:cNvPr id="4" name="Slide Number Placeholder 3"/>
          <p:cNvSpPr>
            <a:spLocks noGrp="1"/>
          </p:cNvSpPr>
          <p:nvPr>
            <p:ph type="sldNum" sz="quarter" idx="10"/>
          </p:nvPr>
        </p:nvSpPr>
        <p:spPr/>
        <p:txBody>
          <a:bodyPr/>
          <a:lstStyle/>
          <a:p>
            <a:fld id="{18BDFEC3-8487-43E8-A154-7C12CBC1FFF2}" type="slidenum">
              <a:rPr lang="en-US"/>
              <a:t>285</a:t>
            </a:fld>
            <a:endParaRPr lang="en-US"/>
          </a:p>
        </p:txBody>
      </p:sp>
    </p:spTree>
  </p:cSld>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Ojo con la clase base, porque el material viejo dice otra cosa. La cadena es </a:t>
            </a:r>
            <a:r>
              <a:rPr>
                <a:latin typeface="Courier"/>
              </a:rPr>
              <a:t>uvm_sequence_item</a:t>
            </a:r>
            <a:r>
              <a:rPr/>
              <a:t> → </a:t>
            </a:r>
            <a:r>
              <a:rPr>
                <a:latin typeface="Courier"/>
              </a:rPr>
              <a:t>uvm_transaction</a:t>
            </a:r>
            <a:r>
              <a:rPr/>
              <a:t> → </a:t>
            </a:r>
            <a:r>
              <a:rPr>
                <a:latin typeface="Courier"/>
              </a:rPr>
              <a:t>uvm_object</a:t>
            </a:r>
            <a:r>
              <a:rPr/>
              <a:t>, y se extiende siempre la primera. Dos razones. La chica: en IEEE 1800.2 </a:t>
            </a:r>
            <a:r>
              <a:rPr>
                <a:latin typeface="Courier"/>
              </a:rPr>
              <a:t>uvm_transaction</a:t>
            </a:r>
            <a:r>
              <a:rPr/>
              <a:t> es una </a:t>
            </a:r>
            <a:r>
              <a:rPr i="1"/>
              <a:t>virtual class</a:t>
            </a:r>
            <a:r>
              <a:rPr/>
              <a:t>, no se puede instanciar sola. La grande: una </a:t>
            </a:r>
            <a:r>
              <a:rPr>
                <a:latin typeface="Courier"/>
              </a:rPr>
              <a:t>uvm_sequence</a:t>
            </a:r>
            <a:r>
              <a:rPr/>
              <a:t> sólo sabe mandar </a:t>
            </a:r>
            <a:r>
              <a:rPr>
                <a:latin typeface="Courier"/>
              </a:rPr>
              <a:t>uvm_sequence_item</a:t>
            </a:r>
            <a:r>
              <a:rPr/>
              <a:t>. Si la transaction extiende </a:t>
            </a:r>
            <a:r>
              <a:rPr>
                <a:latin typeface="Courier"/>
              </a:rPr>
              <a:t>uvm_transaction</a:t>
            </a:r>
            <a:r>
              <a:rPr/>
              <a:t> a secas, todo lo del día 6 —</a:t>
            </a:r>
            <a:r>
              <a:rPr>
                <a:latin typeface="Courier"/>
              </a:rPr>
              <a:t>start_item</a:t>
            </a:r>
            <a:r>
              <a:rPr/>
              <a:t> / </a:t>
            </a:r>
            <a:r>
              <a:rPr>
                <a:latin typeface="Courier"/>
              </a:rPr>
              <a:t>finish_item</a:t>
            </a:r>
            <a:r>
              <a:rPr/>
              <a:t>— no compila. O sea que la clase base que elegimos hoy es la que nos deja seguir mañana.</a:t>
            </a:r>
          </a:p>
        </p:txBody>
      </p:sp>
      <p:sp>
        <p:nvSpPr>
          <p:cNvPr id="4" name="Slide Number Placeholder 3"/>
          <p:cNvSpPr>
            <a:spLocks noGrp="1"/>
          </p:cNvSpPr>
          <p:nvPr>
            <p:ph type="sldNum" sz="quarter" idx="10"/>
          </p:nvPr>
        </p:nvSpPr>
        <p:spPr/>
        <p:txBody>
          <a:bodyPr/>
          <a:lstStyle/>
          <a:p>
            <a:fld id="{18BDFEC3-8487-43E8-A154-7C12CBC1FFF2}" type="slidenum">
              <a:rPr lang="en-US"/>
              <a:t>286</a:t>
            </a:fld>
            <a:endParaRPr lang="en-US"/>
          </a:p>
        </p:txBody>
      </p:sp>
    </p:spTree>
  </p:cSld>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Conviene leer este código como el “antes” y hacer la pregunta antes de dar la respuesta: ¿qué parte de esto es </a:t>
            </a:r>
            <a:r>
              <a:rPr i="1"/>
              <a:t>del test</a:t>
            </a:r>
            <a:r>
              <a:rPr/>
              <a:t> y qué parte es </a:t>
            </a:r>
            <a:r>
              <a:rPr i="1"/>
              <a:t>del dato</a:t>
            </a:r>
            <a:r>
              <a:rPr/>
              <a:t>? El rango legal de A y B, y el sesgo a los bordes, son propiedades del dato — no tienen nada que ver con qué querés probar. El </a:t>
            </a:r>
            <a:r>
              <a:rPr>
                <a:latin typeface="Courier"/>
              </a:rPr>
              <a:t>$random</a:t>
            </a:r>
            <a:r>
              <a:rPr/>
              <a:t> escrito a mano es el síntoma: cada componente que quiera un comando válido tiene que repetirlo. Y si el DUT cambia, hay que acordarse de todos. Un detalle que se cobra en la slide de semillas: </a:t>
            </a:r>
            <a:r>
              <a:rPr>
                <a:latin typeface="Courier"/>
              </a:rPr>
              <a:t>$random</a:t>
            </a:r>
            <a:r>
              <a:rPr/>
              <a:t> es el de Verilog-95 y tiene </a:t>
            </a:r>
            <a:r>
              <a:rPr b="1"/>
              <a:t>una semilla global</a:t>
            </a:r>
            <a:r>
              <a:rPr/>
              <a:t>, así que dos hilos que lo llamen se pisan y la corrida no es reproducible. </a:t>
            </a:r>
            <a:r>
              <a:rPr>
                <a:latin typeface="Courier"/>
              </a:rPr>
              <a:t>$urandom</a:t>
            </a:r>
            <a:r>
              <a:rPr/>
              <a:t> tiene semilla por hilo. El </a:t>
            </a:r>
            <a:r>
              <a:rPr>
                <a:latin typeface="Courier"/>
              </a:rPr>
              <a:t>randomize()</a:t>
            </a:r>
            <a:r>
              <a:rPr/>
              <a:t> de la slide siguiente usa el segundo. El remate para la slide siguiente: SystemVerilog ya trae esto hecho, y no hace falta escribir ni un </a:t>
            </a:r>
            <a:r>
              <a:rPr>
                <a:latin typeface="Courier"/>
              </a:rPr>
              <a:t>$urandom</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287</a:t>
            </a:fld>
            <a:endParaRPr lang="en-US"/>
          </a:p>
        </p:txBody>
      </p:sp>
    </p:spTree>
  </p:cSld>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Tres cosas de este código, en orden de lo que se olvida. </a:t>
            </a:r>
            <a:r>
              <a:rPr>
                <a:latin typeface="Courier"/>
              </a:rPr>
              <a:t>rand</a:t>
            </a:r>
            <a:r>
              <a:rPr/>
              <a:t> adelante de cada campo: sin eso el campo no entra en el sorteo y </a:t>
            </a:r>
            <a:r>
              <a:rPr>
                <a:latin typeface="Courier"/>
              </a:rPr>
              <a:t>randomize()</a:t>
            </a:r>
            <a:r>
              <a:rPr/>
              <a:t> lo deja como estaba, </a:t>
            </a:r>
            <a:r>
              <a:rPr b="1"/>
              <a:t>sin avisar</a:t>
            </a:r>
            <a:r>
              <a:rPr/>
              <a:t>. Es el primer lugar donde mirar cuando un valor sale siempre igual. El </a:t>
            </a:r>
            <a:r>
              <a:rPr>
                <a:latin typeface="Courier"/>
              </a:rPr>
              <a:t>dist</a:t>
            </a:r>
            <a:r>
              <a:rPr/>
              <a:t> con </a:t>
            </a:r>
            <a:r>
              <a:rPr>
                <a:latin typeface="Courier"/>
              </a:rPr>
              <a:t>:/</a:t>
            </a:r>
            <a:r>
              <a:rPr/>
              <a:t> y no </a:t>
            </a:r>
            <a:r>
              <a:rPr>
                <a:latin typeface="Courier"/>
              </a:rPr>
              <a:t>:=</a:t>
            </a:r>
            <a:r>
              <a:rPr/>
              <a:t>: reproduce el sesgo a los bordes que el </a:t>
            </a:r>
            <a:r>
              <a:rPr>
                <a:latin typeface="Courier"/>
              </a:rPr>
              <a:t>get_data()</a:t>
            </a:r>
            <a:r>
              <a:rPr/>
              <a:t> del testbench convencional hacía a mano. La diferencia entre los dos operadores es una unidad entera del curso, y no es un detalle de estilo — con </a:t>
            </a:r>
            <a:r>
              <a:rPr>
                <a:latin typeface="Courier"/>
              </a:rPr>
              <a:t>:=</a:t>
            </a:r>
            <a:r>
              <a:rPr/>
              <a:t> el bin </a:t>
            </a:r>
            <a:r>
              <a:rPr>
                <a:latin typeface="Courier"/>
              </a:rPr>
              <a:t>00</a:t>
            </a:r>
            <a:r>
              <a:rPr/>
              <a:t> sale 1 vez cada 256 y los casos borde no se llenan nunca. Y el </a:t>
            </a:r>
            <a:r>
              <a:rPr>
                <a:latin typeface="Courier"/>
              </a:rPr>
              <a:t>op</a:t>
            </a:r>
            <a:r>
              <a:rPr/>
              <a:t> sin constraint: un </a:t>
            </a:r>
            <a:r>
              <a:rPr>
                <a:latin typeface="Courier"/>
              </a:rPr>
              <a:t>enum</a:t>
            </a:r>
            <a:r>
              <a:rPr/>
              <a:t> se randomiza sobre sus valores, así que también van a salir </a:t>
            </a:r>
            <a:r>
              <a:rPr>
                <a:latin typeface="Courier"/>
              </a:rPr>
              <a:t>no_op</a:t>
            </a:r>
            <a:r>
              <a:rPr/>
              <a:t> y </a:t>
            </a:r>
            <a:r>
              <a:rPr>
                <a:latin typeface="Courier"/>
              </a:rPr>
              <a:t>rst_op</a:t>
            </a:r>
            <a:r>
              <a:rPr/>
              <a:t>. Eso es a propósito — el plan de verificación pide operaciones después de un reset.</a:t>
            </a:r>
          </a:p>
        </p:txBody>
      </p:sp>
      <p:sp>
        <p:nvSpPr>
          <p:cNvPr id="4" name="Slide Number Placeholder 3"/>
          <p:cNvSpPr>
            <a:spLocks noGrp="1"/>
          </p:cNvSpPr>
          <p:nvPr>
            <p:ph type="sldNum" sz="quarter" idx="10"/>
          </p:nvPr>
        </p:nvSpPr>
        <p:spPr/>
        <p:txBody>
          <a:bodyPr/>
          <a:lstStyle/>
          <a:p>
            <a:fld id="{18BDFEC3-8487-43E8-A154-7C12CBC1FFF2}" type="slidenum">
              <a:rPr lang="en-US"/>
              <a:t>288</a:t>
            </a:fld>
            <a:endParaRPr lang="en-US"/>
          </a:p>
        </p:txBody>
      </p:sp>
    </p:spTree>
  </p:cSld>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distinción que hay que dejar clara: </a:t>
            </a:r>
            <a:r>
              <a:rPr i="1"/>
              <a:t>component</a:t>
            </a:r>
            <a:r>
              <a:rPr/>
              <a:t> es estructura —está en el árbol, tiene padre, tiene fases—; </a:t>
            </a:r>
            <a:r>
              <a:rPr i="1"/>
              <a:t>object</a:t>
            </a:r>
            <a:r>
              <a:rPr/>
              <a:t> es dato —se crea, viaja por el testbench y se tira—. Las dos cosas son clases de UVM, pero sólo una arma la jerarquía. Truco para acordarse: si lo podés dibujar en el diagrama de bloques del testbench, es un component. Si viaja por una flecha del diagrama, es un object.</a:t>
            </a:r>
          </a:p>
        </p:txBody>
      </p:sp>
      <p:sp>
        <p:nvSpPr>
          <p:cNvPr id="4" name="Slide Number Placeholder 3"/>
          <p:cNvSpPr>
            <a:spLocks noGrp="1"/>
          </p:cNvSpPr>
          <p:nvPr>
            <p:ph type="sldNum" sz="quarter" idx="10"/>
          </p:nvPr>
        </p:nvSpPr>
        <p:spPr/>
        <p:txBody>
          <a:bodyPr/>
          <a:lstStyle/>
          <a:p>
            <a:fld id="{18BDFEC3-8487-43E8-A154-7C12CBC1FFF2}" type="slidenum">
              <a:rPr lang="en-US"/>
              <a:t>289</a:t>
            </a:fld>
            <a:endParaRPr lang="en-US"/>
          </a:p>
        </p:txBody>
      </p:sp>
    </p:spTree>
  </p:cSld>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patrón es el de las jerarquías de clases, con dos reglas de UVM encima. La primera, la que hace que compile: el argumento tiene que ser de tipo </a:t>
            </a:r>
            <a:r>
              <a:rPr>
                <a:latin typeface="Courier"/>
              </a:rPr>
              <a:t>uvm_object</a:t>
            </a:r>
            <a:r>
              <a:rPr/>
              <a:t> —la clase base de todo—, porque lo que SystemVerilog exige para que el override virtual funcione es que coincidan el tipo y la dirección, no el nombre. </a:t>
            </a:r>
            <a:r>
              <a:rPr>
                <a:latin typeface="Courier"/>
              </a:rPr>
              <a:t>rhs</a:t>
            </a:r>
            <a:r>
              <a:rPr/>
              <a:t> es el identificador que usa la firma de </a:t>
            </a:r>
            <a:r>
              <a:rPr>
                <a:latin typeface="Courier"/>
              </a:rPr>
              <a:t>uvm_object::do_copy</a:t>
            </a:r>
            <a:r>
              <a:rPr/>
              <a:t> y por eso lo copia todo el mundo, pero podés llamarlo como quieras. Lo primero que hay que hacer es castear. Y como el </a:t>
            </a:r>
            <a:r>
              <a:rPr>
                <a:latin typeface="Courier"/>
              </a:rPr>
              <a:t>$cast</a:t>
            </a:r>
            <a:r>
              <a:rPr/>
              <a:t> chequea en runtime, va con su </a:t>
            </a:r>
            <a:r>
              <a:rPr>
                <a:latin typeface="Courier"/>
              </a:rPr>
              <a:t>uvm_fatal</a:t>
            </a:r>
            <a:r>
              <a:rPr/>
              <a:t>: si alguien intenta copiar un </a:t>
            </a:r>
            <a:r>
              <a:rPr>
                <a:latin typeface="Courier"/>
              </a:rPr>
              <a:t>result_transaction</a:t>
            </a:r>
            <a:r>
              <a:rPr/>
              <a:t> sobre un </a:t>
            </a:r>
            <a:r>
              <a:rPr>
                <a:latin typeface="Courier"/>
              </a:rPr>
              <a:t>command_transaction</a:t>
            </a:r>
            <a:r>
              <a:rPr/>
              <a:t>, querés enterarte ahí y no tres componentes más adelante. La segunda: el </a:t>
            </a:r>
            <a:r>
              <a:rPr>
                <a:latin typeface="Courier"/>
              </a:rPr>
              <a:t>super.do_copy(rhs)</a:t>
            </a:r>
            <a:r>
              <a:rPr/>
              <a:t> va </a:t>
            </a:r>
            <a:r>
              <a:rPr b="1"/>
              <a:t>antes</a:t>
            </a:r>
            <a:r>
              <a:rPr/>
              <a:t> de tocar los campos propios. Es la misma disciplina de las jerarquías de clases y acá importa más, porque </a:t>
            </a:r>
            <a:r>
              <a:rPr>
                <a:latin typeface="Courier"/>
              </a:rPr>
              <a:t>uvm_transaction</a:t>
            </a:r>
            <a:r>
              <a:rPr/>
              <a:t> —dos niveles más arriba— tiene campos propios que uno no ve: </a:t>
            </a:r>
            <a:r>
              <a:rPr>
                <a:latin typeface="Courier"/>
              </a:rPr>
              <a:t>accept_time</a:t>
            </a:r>
            <a:r>
              <a:rPr/>
              <a:t>, </a:t>
            </a:r>
            <a:r>
              <a:rPr>
                <a:latin typeface="Courier"/>
              </a:rPr>
              <a:t>begin_time</a:t>
            </a:r>
            <a:r>
              <a:rPr/>
              <a:t>, </a:t>
            </a:r>
            <a:r>
              <a:rPr>
                <a:latin typeface="Courier"/>
              </a:rPr>
              <a:t>end_time</a:t>
            </a:r>
            <a:r>
              <a:rPr/>
              <a:t> e </a:t>
            </a:r>
            <a:r>
              <a:rPr>
                <a:latin typeface="Courier"/>
              </a:rPr>
              <a:t>initiator</a:t>
            </a:r>
            <a:r>
              <a:rPr/>
              <a:t>. Y el detalle que confunde a todos: vos escribís </a:t>
            </a:r>
            <a:r>
              <a:rPr>
                <a:latin typeface="Courier"/>
              </a:rPr>
              <a:t>do_copy()</a:t>
            </a:r>
            <a:r>
              <a:rPr/>
              <a:t>, pero </a:t>
            </a:r>
            <a:r>
              <a:rPr b="1"/>
              <a:t>nunca lo llamás</a:t>
            </a:r>
            <a:r>
              <a:rPr/>
              <a:t>. El testbench llama a </a:t>
            </a:r>
            <a:r>
              <a:rPr>
                <a:latin typeface="Courier"/>
              </a:rPr>
              <a:t>copy()</a:t>
            </a:r>
            <a:r>
              <a:rPr/>
              <a:t>, que está en </a:t>
            </a:r>
            <a:r>
              <a:rPr>
                <a:latin typeface="Courier"/>
              </a:rPr>
              <a:t>uvm_object</a:t>
            </a:r>
            <a:r>
              <a:rPr/>
              <a:t>, y ésa se encarga de invocar tu </a:t>
            </a:r>
            <a:r>
              <a:rPr>
                <a:latin typeface="Courier"/>
              </a:rPr>
              <a:t>do_copy()</a:t>
            </a:r>
            <a:r>
              <a:rPr/>
              <a:t>. Es el mismo reparto que las fases — vos ponés la parte de abajo, la librería maneja el protocolo.</a:t>
            </a:r>
          </a:p>
        </p:txBody>
      </p:sp>
      <p:sp>
        <p:nvSpPr>
          <p:cNvPr id="4" name="Slide Number Placeholder 3"/>
          <p:cNvSpPr>
            <a:spLocks noGrp="1"/>
          </p:cNvSpPr>
          <p:nvPr>
            <p:ph type="sldNum" sz="quarter" idx="10"/>
          </p:nvPr>
        </p:nvSpPr>
        <p:spPr/>
        <p:txBody>
          <a:bodyPr/>
          <a:lstStyle/>
          <a:p>
            <a:fld id="{18BDFEC3-8487-43E8-A154-7C12CBC1FFF2}" type="slidenum">
              <a:rPr lang="en-US"/>
              <a:t>290</a:t>
            </a:fld>
            <a:endParaRPr lang="en-US"/>
          </a:p>
        </p:txBody>
      </p:sp>
    </p:spTree>
  </p:cSld>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nombre es una joda del </a:t>
            </a:r>
            <a:r>
              <a:rPr i="1"/>
              <a:t>UVM Primer</a:t>
            </a:r>
            <a:r>
              <a:rPr/>
              <a:t>, pero la regla es la que evita el bug más caro de las jerarquías de clases: mandaste la transaction al scoreboard, seguís teniendo el handle, la modificás para la siguiente, y el scoreboard termina comparando contra datos que cambiaron después de que él los recibió. No falla siempre — falla cuando hay carga, que es cuando peor viene. La versión práctica, sin siglas: </a:t>
            </a:r>
            <a:r>
              <a:rPr b="1"/>
              <a:t>el que produce el dato no lo vuelve a tocar después de publicarlo.</a:t>
            </a:r>
            <a:r>
              <a:rPr/>
              <a:t> Si necesitás cambiarlo, cloná. Fijate cómo lo cumple el </a:t>
            </a:r>
            <a:r>
              <a:rPr>
                <a:latin typeface="Courier"/>
              </a:rPr>
              <a:t>tester</a:t>
            </a:r>
            <a:r>
              <a:rPr/>
              <a:t> de esta sección: no reusa el handle. Cada vuelta del </a:t>
            </a:r>
            <a:r>
              <a:rPr>
                <a:latin typeface="Courier"/>
              </a:rPr>
              <a:t>repeat</a:t>
            </a:r>
            <a:r>
              <a:rPr/>
              <a:t> hace un </a:t>
            </a:r>
            <a:r>
              <a:rPr>
                <a:latin typeface="Courier"/>
              </a:rPr>
              <a:t>create()</a:t>
            </a:r>
            <a:r>
              <a:rPr/>
              <a:t> nuevo. Es más barato que clonar y evita la discusión. Y hay una excepción documentada que van a ver en el día 6: el driver escribe el resultado adentro del item que le prestó la sequence. Está acordado entre las dos partes y es el único lugar del testbench donde se hace.</a:t>
            </a:r>
          </a:p>
        </p:txBody>
      </p:sp>
      <p:sp>
        <p:nvSpPr>
          <p:cNvPr id="4" name="Slide Number Placeholder 3"/>
          <p:cNvSpPr>
            <a:spLocks noGrp="1"/>
          </p:cNvSpPr>
          <p:nvPr>
            <p:ph type="sldNum" sz="quarter" idx="10"/>
          </p:nvPr>
        </p:nvSpPr>
        <p:spPr/>
        <p:txBody>
          <a:bodyPr/>
          <a:lstStyle/>
          <a:p>
            <a:fld id="{18BDFEC3-8487-43E8-A154-7C12CBC1FFF2}" type="slidenum">
              <a:rPr lang="en-US"/>
              <a:t>291</a:t>
            </a:fld>
            <a:endParaRPr lang="en-US"/>
          </a:p>
        </p:txBody>
      </p:sp>
    </p:spTree>
  </p:cSld>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un método de tres líneas y existe por una sola razón: </a:t>
            </a:r>
            <a:r>
              <a:rPr>
                <a:latin typeface="Courier"/>
              </a:rPr>
              <a:t>clone()</a:t>
            </a:r>
            <a:r>
              <a:rPr/>
              <a:t> devuelve un </a:t>
            </a:r>
            <a:r>
              <a:rPr>
                <a:latin typeface="Courier"/>
              </a:rPr>
              <a:t>uvm_object</a:t>
            </a:r>
            <a:r>
              <a:rPr/>
              <a:t>, así que todo el que lo use tiene que castear. Escribir el </a:t>
            </a:r>
            <a:r>
              <a:rPr>
                <a:latin typeface="Courier"/>
              </a:rPr>
              <a:t>$cast</a:t>
            </a:r>
            <a:r>
              <a:rPr/>
              <a:t> una vez adentro de la clase es mejor que escribirlo cincuenta veces afuera. El nombre no está en el estándar: </a:t>
            </a:r>
            <a:r>
              <a:rPr>
                <a:latin typeface="Courier"/>
              </a:rPr>
              <a:t>clone_me()</a:t>
            </a:r>
            <a:r>
              <a:rPr/>
              <a:t> es una convención del </a:t>
            </a:r>
            <a:r>
              <a:rPr i="1"/>
              <a:t>UVM Primer</a:t>
            </a:r>
            <a:r>
              <a:rPr/>
              <a:t>. En un proyecto ajeno puede llamarse distinto o no existir — y ahí vas a ver el </a:t>
            </a:r>
            <a:r>
              <a:rPr>
                <a:latin typeface="Courier"/>
              </a:rPr>
              <a:t>$cast</a:t>
            </a:r>
            <a:r>
              <a:rPr/>
              <a:t> repetido en cada llamador. Y la trampa que hay que nombrar: </a:t>
            </a:r>
            <a:r>
              <a:rPr>
                <a:latin typeface="Courier"/>
              </a:rPr>
              <a:t>clone()</a:t>
            </a:r>
            <a:r>
              <a:rPr/>
              <a:t> llama a </a:t>
            </a:r>
            <a:r>
              <a:rPr>
                <a:latin typeface="Courier"/>
              </a:rPr>
              <a:t>create()</a:t>
            </a:r>
            <a:r>
              <a:rPr/>
              <a:t> y después a </a:t>
            </a:r>
            <a:r>
              <a:rPr>
                <a:latin typeface="Courier"/>
              </a:rPr>
              <a:t>copy()</a:t>
            </a:r>
            <a:r>
              <a:rPr/>
              <a:t>, que termina en tu </a:t>
            </a:r>
            <a:r>
              <a:rPr>
                <a:latin typeface="Courier"/>
              </a:rPr>
              <a:t>do_copy()</a:t>
            </a:r>
            <a:r>
              <a:rPr/>
              <a:t>. Si </a:t>
            </a:r>
            <a:r>
              <a:rPr>
                <a:latin typeface="Courier"/>
              </a:rPr>
              <a:t>do_copy()</a:t>
            </a:r>
            <a:r>
              <a:rPr/>
              <a:t> se olvida un campo, el clon sale incompleto y </a:t>
            </a:r>
            <a:r>
              <a:rPr b="1"/>
              <a:t>nadie avisa</a:t>
            </a:r>
            <a:r>
              <a:rPr/>
              <a:t>. Es el mismo agujero de las jerarquías de clases, con otro nombre.</a:t>
            </a:r>
          </a:p>
        </p:txBody>
      </p:sp>
      <p:sp>
        <p:nvSpPr>
          <p:cNvPr id="4" name="Slide Number Placeholder 3"/>
          <p:cNvSpPr>
            <a:spLocks noGrp="1"/>
          </p:cNvSpPr>
          <p:nvPr>
            <p:ph type="sldNum" sz="quarter" idx="10"/>
          </p:nvPr>
        </p:nvSpPr>
        <p:spPr/>
        <p:txBody>
          <a:bodyPr/>
          <a:lstStyle/>
          <a:p>
            <a:fld id="{18BDFEC3-8487-43E8-A154-7C12CBC1FFF2}" type="slidenum">
              <a:rPr lang="en-US"/>
              <a:t>292</a:t>
            </a:fld>
            <a:endParaRPr lang="en-US"/>
          </a:p>
        </p:txBody>
      </p:sp>
    </p:spTree>
  </p:cSld>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Dos cosas que se copian mal. El </a:t>
            </a:r>
            <a:r>
              <a:rPr>
                <a:latin typeface="Courier"/>
              </a:rPr>
              <a:t>$cast</a:t>
            </a:r>
            <a:r>
              <a:rPr/>
              <a:t> acá </a:t>
            </a:r>
            <a:r>
              <a:rPr b="1"/>
              <a:t>no</a:t>
            </a:r>
            <a:r>
              <a:rPr/>
              <a:t> va con </a:t>
            </a:r>
            <a:r>
              <a:rPr>
                <a:latin typeface="Courier"/>
              </a:rPr>
              <a:t>uvm_fatal</a:t>
            </a:r>
            <a:r>
              <a:rPr/>
              <a:t>: si el tipo no da, la respuesta correcta es </a:t>
            </a:r>
            <a:r>
              <a:rPr>
                <a:latin typeface="Courier"/>
              </a:rPr>
              <a:t>same = 0</a:t>
            </a:r>
            <a:r>
              <a:rPr/>
              <a:t> —son distintos, obvio, si ni siquiera son de la misma clase—, no matar la simulación. Es la diferencia con </a:t>
            </a:r>
            <a:r>
              <a:rPr>
                <a:latin typeface="Courier"/>
              </a:rPr>
              <a:t>do_copy()</a:t>
            </a:r>
            <a:r>
              <a:rPr/>
              <a:t>, donde un tipo equivocado sí es un bug del testbench. Vale mostrarlo al lado. Y el </a:t>
            </a:r>
            <a:r>
              <a:rPr>
                <a:latin typeface="Courier"/>
              </a:rPr>
              <a:t>super.do_compare()</a:t>
            </a:r>
            <a:r>
              <a:rPr/>
              <a:t> va </a:t>
            </a:r>
            <a:r>
              <a:rPr b="1"/>
              <a:t>encadenado con </a:t>
            </a:r>
            <a:r>
              <a:rPr b="1">
                <a:latin typeface="Courier"/>
              </a:rPr>
              <a:t>&amp;&amp;</a:t>
            </a:r>
            <a:r>
              <a:rPr/>
              <a:t>, no llamado y descartado. El error clásico es escribir </a:t>
            </a:r>
            <a:r>
              <a:rPr>
                <a:latin typeface="Courier"/>
              </a:rPr>
              <a:t>super.do_compare(rhs, comparer);</a:t>
            </a:r>
            <a:r>
              <a:rPr/>
              <a:t> en una línea suelta y después </a:t>
            </a:r>
            <a:r>
              <a:rPr>
                <a:latin typeface="Courier"/>
              </a:rPr>
              <a:t>same = (A == rhs.A) &amp;&amp; ...</a:t>
            </a:r>
            <a:r>
              <a:rPr/>
              <a:t>: compila, corre, y silenciosamente deja de comparar todo lo de la clase de arriba. El </a:t>
            </a:r>
            <a:r>
              <a:rPr>
                <a:latin typeface="Courier"/>
              </a:rPr>
              <a:t>uvm_comparer</a:t>
            </a:r>
            <a:r>
              <a:rPr/>
              <a:t> del segundo argumento es la política —cuántas diferencias reportar, con qué verbosidad—. Casi nadie lo toca, pero hay que declararlo porque la firma lo pide.</a:t>
            </a:r>
          </a:p>
        </p:txBody>
      </p:sp>
      <p:sp>
        <p:nvSpPr>
          <p:cNvPr id="4" name="Slide Number Placeholder 3"/>
          <p:cNvSpPr>
            <a:spLocks noGrp="1"/>
          </p:cNvSpPr>
          <p:nvPr>
            <p:ph type="sldNum" sz="quarter" idx="10"/>
          </p:nvPr>
        </p:nvSpPr>
        <p:spPr/>
        <p:txBody>
          <a:bodyPr/>
          <a:lstStyle/>
          <a:p>
            <a:fld id="{18BDFEC3-8487-43E8-A154-7C12CBC1FFF2}" type="slidenum">
              <a:rPr lang="en-US"/>
              <a:t>293</a:t>
            </a:fld>
            <a:endParaRPr lang="en-US"/>
          </a:p>
        </p:txBody>
      </p:sp>
    </p:spTree>
  </p:cSld>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método que más se usa de los tres, y el que menos atención recibe: cada mensaje del scoreboard y de los monitores del resto del curso sale de acá. El </a:t>
            </a:r>
            <a:r>
              <a:rPr>
                <a:latin typeface="Courier"/>
              </a:rPr>
              <a:t>.name()</a:t>
            </a:r>
            <a:r>
              <a:rPr/>
              <a:t> del </a:t>
            </a:r>
            <a:r>
              <a:rPr>
                <a:latin typeface="Courier"/>
              </a:rPr>
              <a:t>enum</a:t>
            </a:r>
            <a:r>
              <a:rPr/>
              <a:t> es el detalle que cambia el día: sin él, el log dice </a:t>
            </a:r>
            <a:r>
              <a:rPr>
                <a:latin typeface="Courier"/>
              </a:rPr>
              <a:t>op: 4</a:t>
            </a:r>
            <a:r>
              <a:rPr/>
              <a:t> y hay que ir a buscar el </a:t>
            </a:r>
            <a:r>
              <a:rPr>
                <a:latin typeface="Courier"/>
              </a:rPr>
              <a:t>typedef</a:t>
            </a:r>
            <a:r>
              <a:rPr/>
              <a:t>; con él dice </a:t>
            </a:r>
            <a:r>
              <a:rPr>
                <a:latin typeface="Courier"/>
              </a:rPr>
              <a:t>op: mul_op</a:t>
            </a:r>
            <a:r>
              <a:rPr/>
              <a:t>. La regla para llevarse: </a:t>
            </a:r>
            <a:r>
              <a:rPr b="1"/>
              <a:t>si un campo es un enum, en el log va su nombre, nunca su valor.</a:t>
            </a:r>
            <a:r>
              <a:rPr/>
              <a:t> Vale nombrar el pariente que UVM trae y el curso no usa: </a:t>
            </a:r>
            <a:r>
              <a:rPr>
                <a:latin typeface="Courier"/>
              </a:rPr>
              <a:t>print()</a:t>
            </a:r>
            <a:r>
              <a:rPr/>
              <a:t> y </a:t>
            </a:r>
            <a:r>
              <a:rPr>
                <a:latin typeface="Courier"/>
              </a:rPr>
              <a:t>sprint()</a:t>
            </a:r>
            <a:r>
              <a:rPr/>
              <a:t>, que imprimen la transaction sola si registraste los campos con las macros </a:t>
            </a:r>
            <a:r>
              <a:rPr>
                <a:latin typeface="Courier"/>
              </a:rPr>
              <a:t>`uvm_field_*</a:t>
            </a:r>
            <a:r>
              <a:rPr/>
              <a:t> — o si escribís </a:t>
            </a:r>
            <a:r>
              <a:rPr>
                <a:latin typeface="Courier"/>
              </a:rPr>
              <a:t>do_print()</a:t>
            </a:r>
            <a:r>
              <a:rPr/>
              <a:t>, que es el equivalente manual de </a:t>
            </a:r>
            <a:r>
              <a:rPr>
                <a:latin typeface="Courier"/>
              </a:rPr>
              <a:t>convert2string()</a:t>
            </a:r>
            <a:r>
              <a:rPr/>
              <a:t> y no aparece en ninguna slide del curso. Ojo con eso: sin las macros y sin </a:t>
            </a:r>
            <a:r>
              <a:rPr>
                <a:latin typeface="Courier"/>
              </a:rPr>
              <a:t>do_print()</a:t>
            </a:r>
            <a:r>
              <a:rPr/>
              <a:t>, un </a:t>
            </a:r>
            <a:r>
              <a:rPr>
                <a:latin typeface="Courier"/>
              </a:rPr>
              <a:t>t.print()</a:t>
            </a:r>
            <a:r>
              <a:rPr/>
              <a:t> de las transactions de acá imprime sólo el encabezado. El formato </a:t>
            </a:r>
            <a:r>
              <a:rPr b="1"/>
              <a:t>sí</a:t>
            </a:r>
            <a:r>
              <a:rPr/>
              <a:t> se cambia: por defecto es el </a:t>
            </a:r>
            <a:r>
              <a:rPr>
                <a:latin typeface="Courier"/>
              </a:rPr>
              <a:t>uvm_table_printer</a:t>
            </a:r>
            <a:r>
              <a:rPr/>
              <a:t> —una fila por campo, con tipo y radix— y hay un </a:t>
            </a:r>
            <a:r>
              <a:rPr>
                <a:latin typeface="Courier"/>
              </a:rPr>
              <a:t>uvm_line_printer</a:t>
            </a:r>
            <a:r>
              <a:rPr/>
              <a:t> que mete el objeto entero en un renglón. La razón para preferir </a:t>
            </a:r>
            <a:r>
              <a:rPr>
                <a:latin typeface="Courier"/>
              </a:rPr>
              <a:t>convert2string()</a:t>
            </a:r>
            <a:r>
              <a:rPr/>
              <a:t> es más sencilla y hay que decirla así: escrito a mano entra en un renglón que dice lo que a vos te importa, y en un archivo de cien mil líneas eso importa.</a:t>
            </a:r>
          </a:p>
        </p:txBody>
      </p:sp>
      <p:sp>
        <p:nvSpPr>
          <p:cNvPr id="4" name="Slide Number Placeholder 3"/>
          <p:cNvSpPr>
            <a:spLocks noGrp="1"/>
          </p:cNvSpPr>
          <p:nvPr>
            <p:ph type="sldNum" sz="quarter" idx="10"/>
          </p:nvPr>
        </p:nvSpPr>
        <p:spPr/>
        <p:txBody>
          <a:bodyPr/>
          <a:lstStyle/>
          <a:p>
            <a:fld id="{18BDFEC3-8487-43E8-A154-7C12CBC1FFF2}" type="slidenum">
              <a:rPr lang="en-US"/>
              <a:t>294</a:t>
            </a:fld>
            <a:endParaRPr lang="en-US"/>
          </a:p>
        </p:txBody>
      </p:sp>
    </p:spTree>
  </p:cSld>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del </a:t>
            </a:r>
            <a:r>
              <a:rPr i="1"/>
              <a:t>“y cuando abras el VIP del trabajo”</a:t>
            </a:r>
            <a:r>
              <a:rPr/>
              <a:t>. La decisión del curso —escribir </a:t>
            </a:r>
            <a:r>
              <a:rPr>
                <a:latin typeface="Courier"/>
              </a:rPr>
              <a:t>do_copy</a:t>
            </a:r>
            <a:r>
              <a:rPr/>
              <a:t>, </a:t>
            </a:r>
            <a:r>
              <a:rPr>
                <a:latin typeface="Courier"/>
              </a:rPr>
              <a:t>do_compare</a:t>
            </a:r>
            <a:r>
              <a:rPr/>
              <a:t> y </a:t>
            </a:r>
            <a:r>
              <a:rPr>
                <a:latin typeface="Courier"/>
              </a:rPr>
              <a:t>convert2string</a:t>
            </a:r>
            <a:r>
              <a:rPr/>
              <a:t> a mano— está tomada y bien tomada, y no se está revirtiendo acá: lo que se agrega es la mitad que faltaba, que es </a:t>
            </a:r>
            <a:r>
              <a:rPr b="1"/>
              <a:t>leer</a:t>
            </a:r>
            <a:r>
              <a:rPr/>
              <a:t> lo que escribió otro. La forma de leerlo es siempre la misma y conviene bajarla como receta: la lista de </a:t>
            </a:r>
            <a:r>
              <a:rPr>
                <a:latin typeface="Courier"/>
              </a:rPr>
              <a:t>`uvm_field_*</a:t>
            </a:r>
            <a:r>
              <a:rPr/>
              <a:t> </a:t>
            </a:r>
            <a:r>
              <a:rPr b="1"/>
              <a:t>es</a:t>
            </a:r>
            <a:r>
              <a:rPr/>
              <a:t> la definición de qué significa “iguales” y qué significa “copiar” para esa clase. Si un campo no está en la lista, </a:t>
            </a:r>
            <a:r>
              <a:rPr>
                <a:latin typeface="Courier"/>
              </a:rPr>
              <a:t>compare()</a:t>
            </a:r>
            <a:r>
              <a:rPr/>
              <a:t> no lo mira — y ése es el bug más caro que producen estas macros: un scoreboard que da verde porque el campo que importa se quedó afuera de la declaración. El </a:t>
            </a:r>
            <a:r>
              <a:rPr>
                <a:latin typeface="Courier"/>
              </a:rPr>
              <a:t>UVM_REFERENCE</a:t>
            </a:r>
            <a:r>
              <a:rPr/>
              <a:t> merece su segundo, porque es la trampa de </a:t>
            </a:r>
            <a:r>
              <a:rPr>
                <a:latin typeface="Courier"/>
              </a:rPr>
              <a:t>do_copy()</a:t>
            </a:r>
            <a:r>
              <a:rPr/>
              <a:t> otra vez en otro disfraz: sin él, copiar la transaction copia también el objeto colgado, y un </a:t>
            </a:r>
            <a:r>
              <a:rPr>
                <a:latin typeface="Courier"/>
              </a:rPr>
              <a:t>clone()</a:t>
            </a:r>
            <a:r>
              <a:rPr/>
              <a:t> en un monitor de mucho tráfico se vuelve caro sin que nadie lo note. Con él, las dos transactions comparten el mismo payload — que es exactamente lo que MOOCOW dice que no hay que modificar. El costo real, para que la decisión del curso no parezca gusto: las macros expanden cientos de líneas por clase, y cuando algo sale mal el error apunta adentro de la expansión. Un </a:t>
            </a:r>
            <a:r>
              <a:rPr>
                <a:latin typeface="Courier"/>
              </a:rPr>
              <a:t>do_compare</a:t>
            </a:r>
            <a:r>
              <a:rPr/>
              <a:t> de cuatro líneas escrito a mano se lee en el momento.</a:t>
            </a:r>
          </a:p>
        </p:txBody>
      </p:sp>
      <p:sp>
        <p:nvSpPr>
          <p:cNvPr id="4" name="Slide Number Placeholder 3"/>
          <p:cNvSpPr>
            <a:spLocks noGrp="1"/>
          </p:cNvSpPr>
          <p:nvPr>
            <p:ph type="sldNum" sz="quarter" idx="10"/>
          </p:nvPr>
        </p:nvSpPr>
        <p:spPr/>
        <p:txBody>
          <a:bodyPr/>
          <a:lstStyle/>
          <a:p>
            <a:fld id="{18BDFEC3-8487-43E8-A154-7C12CBC1FFF2}" type="slidenum">
              <a:rPr lang="en-US"/>
              <a:t>295</a:t>
            </a:fld>
            <a:endParaRPr lang="en-US"/>
          </a:p>
        </p:txBody>
      </p:sp>
    </p:spTree>
  </p:cSld>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Los siete pasos son la parte más aburrida de la sección y también la más honesta, así que conviene enmarcarla en vez de correrla: </a:t>
            </a:r>
            <a:r>
              <a:rPr b="1"/>
              <a:t>esto es lo que cuesta cambiar el tipo de dato de un testbench que ya existe.</a:t>
            </a:r>
            <a:r>
              <a:rPr/>
              <a:t> El consejo real es hacerlo desde el principio. El que hay que mirar de reojo es el 3, porque es el único que </a:t>
            </a:r>
            <a:r>
              <a:rPr b="1"/>
              <a:t>borra</a:t>
            </a:r>
            <a:r>
              <a:rPr/>
              <a:t> una clase: </a:t>
            </a:r>
            <a:r>
              <a:rPr>
                <a:latin typeface="Courier"/>
              </a:rPr>
              <a:t>add_tester</a:t>
            </a:r>
            <a:r>
              <a:rPr/>
              <a:t> desaparece. Ahí está el resultado de la sección, y vale adelantarlo — mover la decisión al dato hizo sobrar una clase entera de estructura. Si el grupo va rápido, los pasos 4 y 5 se abren en el editor y se comparan con los de los analysis ports: la diferencia es que en vez de llenar una </a:t>
            </a:r>
            <a:r>
              <a:rPr>
                <a:latin typeface="Courier"/>
              </a:rPr>
              <a:t>struct</a:t>
            </a:r>
            <a:r>
              <a:rPr/>
              <a:t> se hace un </a:t>
            </a:r>
            <a:r>
              <a:rPr>
                <a:latin typeface="Courier"/>
              </a:rPr>
              <a:t>create()</a:t>
            </a:r>
            <a:r>
              <a:rPr/>
              <a:t> y se llenan campos. Nada más.</a:t>
            </a:r>
          </a:p>
        </p:txBody>
      </p:sp>
      <p:sp>
        <p:nvSpPr>
          <p:cNvPr id="4" name="Slide Number Placeholder 3"/>
          <p:cNvSpPr>
            <a:spLocks noGrp="1"/>
          </p:cNvSpPr>
          <p:nvPr>
            <p:ph type="sldNum" sz="quarter" idx="10"/>
          </p:nvPr>
        </p:nvSpPr>
        <p:spPr/>
        <p:txBody>
          <a:bodyPr/>
          <a:lstStyle/>
          <a:p>
            <a:fld id="{18BDFEC3-8487-43E8-A154-7C12CBC1FFF2}" type="slidenum">
              <a:rPr lang="en-US"/>
              <a:t>296</a:t>
            </a:fld>
            <a:endParaRPr lang="en-US"/>
          </a:p>
        </p:txBody>
      </p:sp>
    </p:spTree>
  </p:cSld>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Ocho líneas, y de esas una sola hace algo: </a:t>
            </a:r>
            <a:r>
              <a:rPr>
                <a:latin typeface="Courier"/>
              </a:rPr>
              <a:t>constraint add_only {op == add_op;}</a:t>
            </a:r>
            <a:r>
              <a:rPr/>
              <a:t>. Vale ponerla al lado del </a:t>
            </a:r>
            <a:r>
              <a:rPr>
                <a:latin typeface="Courier"/>
              </a:rPr>
              <a:t>add_tester</a:t>
            </a:r>
            <a:r>
              <a:rPr/>
              <a:t> del env, que hacía lo mismo redefiniendo un método. Dos formas de decir “sólo sumas”, y la de hoy no toca código de comportamiento — sólo describe qué valores son legales. El punto conceptual, que es el que ordena el día: </a:t>
            </a:r>
            <a:r>
              <a:rPr b="1"/>
              <a:t>las constraints se heredan y se acumulan.</a:t>
            </a:r>
            <a:r>
              <a:rPr/>
              <a:t> </a:t>
            </a:r>
            <a:r>
              <a:rPr>
                <a:latin typeface="Courier"/>
              </a:rPr>
              <a:t>add_transaction</a:t>
            </a:r>
            <a:r>
              <a:rPr/>
              <a:t> no reemplaza a </a:t>
            </a:r>
            <a:r>
              <a:rPr>
                <a:latin typeface="Courier"/>
              </a:rPr>
              <a:t>data</a:t>
            </a:r>
            <a:r>
              <a:rPr/>
              <a:t>, se le suma. El solver tiene que satisfacer las dos a la vez, así que sigue habiendo sesgo a los bordes en </a:t>
            </a:r>
            <a:r>
              <a:rPr>
                <a:latin typeface="Courier"/>
              </a:rPr>
              <a:t>A</a:t>
            </a:r>
            <a:r>
              <a:rPr/>
              <a:t> y </a:t>
            </a:r>
            <a:r>
              <a:rPr>
                <a:latin typeface="Courier"/>
              </a:rPr>
              <a:t>B</a:t>
            </a:r>
            <a:r>
              <a:rPr/>
              <a:t> — y eso es exactamente lo que queremos. De ahí sale la advertencia: dos constraints heredadas que se contradicen no dan error de compilación, dan un </a:t>
            </a:r>
            <a:r>
              <a:rPr>
                <a:latin typeface="Courier"/>
              </a:rPr>
              <a:t>randomize()</a:t>
            </a:r>
            <a:r>
              <a:rPr/>
              <a:t> que devuelve 0. Es el caso 1 del experimento de Constrained Random.</a:t>
            </a:r>
          </a:p>
        </p:txBody>
      </p:sp>
      <p:sp>
        <p:nvSpPr>
          <p:cNvPr id="4" name="Slide Number Placeholder 3"/>
          <p:cNvSpPr>
            <a:spLocks noGrp="1"/>
          </p:cNvSpPr>
          <p:nvPr>
            <p:ph type="sldNum" sz="quarter" idx="10"/>
          </p:nvPr>
        </p:nvSpPr>
        <p:spPr/>
        <p:txBody>
          <a:bodyPr/>
          <a:lstStyle/>
          <a:p>
            <a:fld id="{18BDFEC3-8487-43E8-A154-7C12CBC1FFF2}" type="slidenum">
              <a:rPr lang="en-US"/>
              <a:t>297</a:t>
            </a:fld>
            <a:endParaRPr lang="en-US"/>
          </a:p>
        </p:txBody>
      </p:sp>
    </p:spTree>
  </p:cSld>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resultado de la sección, medido en archivos: </a:t>
            </a:r>
            <a:r>
              <a:rPr>
                <a:latin typeface="Courier"/>
              </a:rPr>
              <a:t>add_tester.svh</a:t>
            </a:r>
            <a:r>
              <a:rPr/>
              <a:t> deja de existir. Vale decirlo en voz alta, porque el env había gastado un rato en justificar esa jerarquía y ahora sobra la mitad. Y no es que el env estuviera mal: era la respuesta correcta mientras el dato fuera una </a:t>
            </a:r>
            <a:r>
              <a:rPr>
                <a:latin typeface="Courier"/>
              </a:rPr>
              <a:t>struct</a:t>
            </a:r>
            <a:r>
              <a:rPr/>
              <a:t> muda. Cuando el dato sabe randomizarse, el escalón de la jerarquía deja de tener trabajo. Es un buen ejemplo de que las abstracciones se justifican contra el problema del momento, no para siempre. El </a:t>
            </a:r>
            <a:r>
              <a:rPr>
                <a:latin typeface="Courier"/>
              </a:rPr>
              <a:t>if (!command.randomize()) uvm_fatal</a:t>
            </a:r>
            <a:r>
              <a:rPr/>
              <a:t> es la línea que hay que copiar bien: </a:t>
            </a:r>
            <a:r>
              <a:rPr>
                <a:latin typeface="Courier"/>
              </a:rPr>
              <a:t>randomize()</a:t>
            </a:r>
            <a:r>
              <a:rPr/>
              <a:t> devuelve 0 si las constraints no tienen solución y no aborta nada. Hay una slide entera sobre eso más adelante.</a:t>
            </a:r>
          </a:p>
        </p:txBody>
      </p:sp>
      <p:sp>
        <p:nvSpPr>
          <p:cNvPr id="4" name="Slide Number Placeholder 3"/>
          <p:cNvSpPr>
            <a:spLocks noGrp="1"/>
          </p:cNvSpPr>
          <p:nvPr>
            <p:ph type="sldNum" sz="quarter" idx="10"/>
          </p:nvPr>
        </p:nvSpPr>
        <p:spPr/>
        <p:txBody>
          <a:bodyPr/>
          <a:lstStyle/>
          <a:p>
            <a:fld id="{18BDFEC3-8487-43E8-A154-7C12CBC1FFF2}" type="slidenum">
              <a:rPr lang="en-US"/>
              <a:t>298</a:t>
            </a:fld>
            <a:endParaRPr lang="en-US"/>
          </a:p>
        </p:txBody>
      </p:sp>
    </p:spTree>
  </p:cSld>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Comparar el </a:t>
            </a:r>
            <a:r>
              <a:rPr>
                <a:latin typeface="Courier"/>
              </a:rPr>
              <a:t>write()</a:t>
            </a:r>
            <a:r>
              <a:rPr/>
              <a:t> con el de los analysis ports es la mejor forma de cerrar la sección: allá había un </a:t>
            </a:r>
            <a:r>
              <a:rPr>
                <a:latin typeface="Courier"/>
              </a:rPr>
              <a:t>case</a:t>
            </a:r>
            <a:r>
              <a:rPr/>
              <a:t> con la predicción escrita adentro y una comparación a mano; acá hay un </a:t>
            </a:r>
            <a:r>
              <a:rPr>
                <a:latin typeface="Courier"/>
              </a:rPr>
              <a:t>predict_result()</a:t>
            </a:r>
            <a:r>
              <a:rPr/>
              <a:t> que devuelve un objeto y un </a:t>
            </a:r>
            <a:r>
              <a:rPr>
                <a:latin typeface="Courier"/>
              </a:rPr>
              <a:t>predicted.compare(t)</a:t>
            </a:r>
            <a:r>
              <a:rPr/>
              <a:t>. Lo que se ganó es concreto: el mensaje de error ahora se arma con </a:t>
            </a:r>
            <a:r>
              <a:rPr>
                <a:latin typeface="Courier"/>
              </a:rPr>
              <a:t>convert2string()</a:t>
            </a:r>
            <a:r>
              <a:rPr/>
              <a:t> de las tres transactions, así que dice qué se mandó, qué salió y qué se esperaba, todo con los enums por nombre. Y el día que la transaction gane un campo, el log lo muestra solo. Un detalle que hay que señalar porque es la regla de la sección aplicada: el </a:t>
            </a:r>
            <a:r>
              <a:rPr>
                <a:latin typeface="Courier"/>
              </a:rPr>
              <a:t>predicted</a:t>
            </a:r>
            <a:r>
              <a:rPr/>
              <a:t> sale de </a:t>
            </a:r>
            <a:r>
              <a:rPr>
                <a:latin typeface="Courier"/>
              </a:rPr>
              <a:t>type_id::create()</a:t>
            </a:r>
            <a:r>
              <a:rPr/>
              <a:t>, no de </a:t>
            </a:r>
            <a:r>
              <a:rPr>
                <a:latin typeface="Courier"/>
              </a:rPr>
              <a:t>new()</a:t>
            </a:r>
            <a:r>
              <a:rPr/>
              <a:t>. Es una transaction que viaja —aunque sólo viaje hasta el </a:t>
            </a:r>
            <a:r>
              <a:rPr>
                <a:latin typeface="Courier"/>
              </a:rPr>
              <a:t>compare()</a:t>
            </a:r>
            <a:r>
              <a:rPr/>
              <a:t> de la línea siguiente—, así que sale de la factory como todas. Y el </a:t>
            </a:r>
            <a:r>
              <a:rPr>
                <a:latin typeface="Courier"/>
              </a:rPr>
              <a:t>do ... while</a:t>
            </a:r>
            <a:r>
              <a:rPr/>
              <a:t> que saltea </a:t>
            </a:r>
            <a:r>
              <a:rPr>
                <a:latin typeface="Courier"/>
              </a:rPr>
              <a:t>no_op</a:t>
            </a:r>
            <a:r>
              <a:rPr/>
              <a:t> y </a:t>
            </a:r>
            <a:r>
              <a:rPr>
                <a:latin typeface="Courier"/>
              </a:rPr>
              <a:t>rst_op</a:t>
            </a:r>
            <a:r>
              <a:rPr/>
              <a:t> sigue igual que en los analysis ports: esas operaciones no producen resultado, y si no se descartan la comparación se corre un lugar y falla todo.</a:t>
            </a:r>
          </a:p>
        </p:txBody>
      </p:sp>
      <p:sp>
        <p:nvSpPr>
          <p:cNvPr id="4" name="Slide Number Placeholder 3"/>
          <p:cNvSpPr>
            <a:spLocks noGrp="1"/>
          </p:cNvSpPr>
          <p:nvPr>
            <p:ph type="sldNum" sz="quarter" idx="10"/>
          </p:nvPr>
        </p:nvSpPr>
        <p:spPr/>
        <p:txBody>
          <a:bodyPr/>
          <a:lstStyle/>
          <a:p>
            <a:fld id="{18BDFEC3-8487-43E8-A154-7C12CBC1FFF2}" type="slidenum">
              <a:rPr lang="en-US"/>
              <a:t>299</a:t>
            </a:fld>
            <a:endParaRPr lang="en-US"/>
          </a:p>
        </p:txBody>
      </p:sp>
    </p:spTree>
  </p:cSld>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poner esta slide al lado del </a:t>
            </a:r>
            <a:r>
              <a:rPr>
                <a:latin typeface="Courier"/>
              </a:rPr>
              <a:t>add_test</a:t>
            </a:r>
            <a:r>
              <a:rPr/>
              <a:t> del env y contar líneas: la misma idea, un nivel más abajo. Antes se sustituía el que genera; ahora se sustituye lo generado. El orden del </a:t>
            </a:r>
            <a:r>
              <a:rPr>
                <a:latin typeface="Courier"/>
              </a:rPr>
              <a:t>super</a:t>
            </a:r>
            <a:r>
              <a:rPr/>
              <a:t> es la trampa de la slide, y es hermana de la del env: la factory decide qué construir en el momento del </a:t>
            </a:r>
            <a:r>
              <a:rPr>
                <a:latin typeface="Courier"/>
              </a:rPr>
              <a:t>create()</a:t>
            </a:r>
            <a:r>
              <a:rPr/>
              <a:t>. Si el override llega después, no hay error — el testbench corre con </a:t>
            </a:r>
            <a:r>
              <a:rPr>
                <a:latin typeface="Courier"/>
              </a:rPr>
              <a:t>command_transaction</a:t>
            </a:r>
            <a:r>
              <a:rPr/>
              <a:t> y el test “de sumas” manda operaciones al azar. No rompe, miente. Y una pregunta que sale siempre: ¿por qué acá </a:t>
            </a:r>
            <a:r>
              <a:rPr>
                <a:latin typeface="Courier"/>
              </a:rPr>
              <a:t>add_test</a:t>
            </a:r>
            <a:r>
              <a:rPr/>
              <a:t> sí llama a </a:t>
            </a:r>
            <a:r>
              <a:rPr>
                <a:latin typeface="Courier"/>
              </a:rPr>
              <a:t>super.build_phase()</a:t>
            </a:r>
            <a:r>
              <a:rPr/>
              <a:t> si el curso dice que no hace falta? Porque su base es </a:t>
            </a:r>
            <a:r>
              <a:rPr>
                <a:latin typeface="Courier"/>
              </a:rPr>
              <a:t>random_test</a:t>
            </a:r>
            <a:r>
              <a:rPr/>
              <a:t>, una clase </a:t>
            </a:r>
            <a:r>
              <a:rPr b="1"/>
              <a:t>nuestra</a:t>
            </a:r>
            <a:r>
              <a:rPr/>
              <a:t> que tiene un </a:t>
            </a:r>
            <a:r>
              <a:rPr>
                <a:latin typeface="Courier"/>
              </a:rPr>
              <a:t>build_phase</a:t>
            </a:r>
            <a:r>
              <a:rPr/>
              <a:t> con trabajo real. La regla de los components hablaba de </a:t>
            </a:r>
            <a:r>
              <a:rPr>
                <a:latin typeface="Courier"/>
              </a:rPr>
              <a:t>uvm_component</a:t>
            </a:r>
            <a:r>
              <a:rPr/>
              <a:t>, que no lo tiene.</a:t>
            </a:r>
          </a:p>
        </p:txBody>
      </p:sp>
      <p:sp>
        <p:nvSpPr>
          <p:cNvPr id="4" name="Slide Number Placeholder 3"/>
          <p:cNvSpPr>
            <a:spLocks noGrp="1"/>
          </p:cNvSpPr>
          <p:nvPr>
            <p:ph type="sldNum" sz="quarter" idx="10"/>
          </p:nvPr>
        </p:nvSpPr>
        <p:spPr/>
        <p:txBody>
          <a:bodyPr/>
          <a:lstStyle/>
          <a:p>
            <a:fld id="{18BDFEC3-8487-43E8-A154-7C12CBC1FFF2}" type="slidenum">
              <a:rPr lang="en-US"/>
              <a:t>300</a:t>
            </a:fld>
            <a:endParaRPr lang="en-US"/>
          </a:p>
        </p:txBody>
      </p:sp>
    </p:spTree>
  </p:cSld>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slide sale de un bug que tenía el código de este mismo curso: el tester creaba las dos operaciones dirigidas —el reset y la multiplicación FF x FF— con </a:t>
            </a:r>
            <a:r>
              <a:rPr>
                <a:latin typeface="Courier"/>
              </a:rPr>
              <a:t>new()</a:t>
            </a:r>
            <a:r>
              <a:rPr/>
              <a:t>, así que bajo </a:t>
            </a:r>
            <a:r>
              <a:rPr>
                <a:latin typeface="Courier"/>
              </a:rPr>
              <a:t>add_test</a:t>
            </a:r>
            <a:r>
              <a:rPr/>
              <a:t> esas dos NO eran </a:t>
            </a:r>
            <a:r>
              <a:rPr>
                <a:latin typeface="Courier"/>
              </a:rPr>
              <a:t>add_transaction</a:t>
            </a:r>
            <a:r>
              <a:rPr/>
              <a:t>. Nadie se daba cuenta porque el testbench funciona igual. La pregunta para tirar al grupo, que es la que ordena todo: si ahora el reset sale de la factory y bajo </a:t>
            </a:r>
            <a:r>
              <a:rPr>
                <a:latin typeface="Courier"/>
              </a:rPr>
              <a:t>add_test</a:t>
            </a:r>
            <a:r>
              <a:rPr/>
              <a:t> es un </a:t>
            </a:r>
            <a:r>
              <a:rPr>
                <a:latin typeface="Courier"/>
              </a:rPr>
              <a:t>add_transaction</a:t>
            </a:r>
            <a:r>
              <a:rPr/>
              <a:t>, ¿por qué la constraint </a:t>
            </a:r>
            <a:r>
              <a:rPr>
                <a:latin typeface="Courier"/>
              </a:rPr>
              <a:t>op == add_op</a:t>
            </a:r>
            <a:r>
              <a:rPr/>
              <a:t> no lo convierte en una suma? Porque no lo randomizamos. </a:t>
            </a:r>
            <a:r>
              <a:rPr b="1"/>
              <a:t>La factory elige el tipo; las constraints sólo actúan en </a:t>
            </a:r>
            <a:r>
              <a:rPr b="1">
                <a:latin typeface="Courier"/>
              </a:rPr>
              <a:t>randomize()</a:t>
            </a:r>
            <a:r>
              <a:rPr b="1"/>
              <a:t>.</a:t>
            </a:r>
          </a:p>
        </p:txBody>
      </p:sp>
      <p:sp>
        <p:nvSpPr>
          <p:cNvPr id="4" name="Slide Number Placeholder 3"/>
          <p:cNvSpPr>
            <a:spLocks noGrp="1"/>
          </p:cNvSpPr>
          <p:nvPr>
            <p:ph type="sldNum" sz="quarter" idx="10"/>
          </p:nvPr>
        </p:nvSpPr>
        <p:spPr/>
        <p:txBody>
          <a:bodyPr/>
          <a:lstStyle/>
          <a:p>
            <a:fld id="{18BDFEC3-8487-43E8-A154-7C12CBC1FFF2}" type="slidenum">
              <a:rPr lang="en-US"/>
              <a:t>301</a:t>
            </a:fld>
            <a:endParaRPr lang="en-US"/>
          </a:p>
        </p:txBody>
      </p:sp>
    </p:spTree>
  </p:cSld>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una línea de más que se paga sola la primera vez que alguien agrega una constraint contradictoria. Sin el </a:t>
            </a:r>
            <a:r>
              <a:rPr>
                <a:latin typeface="Courier"/>
              </a:rPr>
              <a:t>else</a:t>
            </a:r>
            <a:r>
              <a:rPr/>
              <a:t>, el síntoma es un scoreboard que falla en transacciones con valores absurdos y media tarde buscándolo en el DUT. El </a:t>
            </a:r>
            <a:r>
              <a:rPr>
                <a:latin typeface="Courier"/>
              </a:rPr>
              <a:t>`uvm_fatal</a:t>
            </a:r>
            <a:r>
              <a:rPr/>
              <a:t> no es exageración: una transaction sin randomizar no es un estímulo malo, es un estímulo que no elegiste. Mejor que la corrida muera con un mensaje que decirle a alguien que la regresión de anoche no significaba nada.</a:t>
            </a:r>
          </a:p>
        </p:txBody>
      </p:sp>
      <p:sp>
        <p:nvSpPr>
          <p:cNvPr id="4" name="Slide Number Placeholder 3"/>
          <p:cNvSpPr>
            <a:spLocks noGrp="1"/>
          </p:cNvSpPr>
          <p:nvPr>
            <p:ph type="sldNum" sz="quarter" idx="10"/>
          </p:nvPr>
        </p:nvSpPr>
        <p:spPr/>
        <p:txBody>
          <a:bodyPr/>
          <a:lstStyle/>
          <a:p>
            <a:fld id="{18BDFEC3-8487-43E8-A154-7C12CBC1FFF2}" type="slidenum">
              <a:rPr lang="en-US"/>
              <a:t>302</a:t>
            </a:fld>
            <a:endParaRPr lang="en-US"/>
          </a:p>
        </p:txBody>
      </p:sp>
    </p:spTree>
  </p:cSld>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Cierre del día 5, y conviene decir qué falta: hoy el estímulo lo genera un tester que escribiste vos; en UVM moderno eso es una uvm_sequence corriendo sobre un sequencer, y el conjunto driver + monitor + sequencer se empaqueta en un agent. Eso es el día 6.</a:t>
            </a:r>
          </a:p>
        </p:txBody>
      </p:sp>
      <p:sp>
        <p:nvSpPr>
          <p:cNvPr id="4" name="Slide Number Placeholder 3"/>
          <p:cNvSpPr>
            <a:spLocks noGrp="1"/>
          </p:cNvSpPr>
          <p:nvPr>
            <p:ph type="sldNum" sz="quarter" idx="10"/>
          </p:nvPr>
        </p:nvSpPr>
        <p:spPr/>
        <p:txBody>
          <a:bodyPr/>
          <a:lstStyle/>
          <a:p>
            <a:fld id="{18BDFEC3-8487-43E8-A154-7C12CBC1FFF2}" type="slidenum">
              <a:rPr lang="en-US"/>
              <a:t>303</a:t>
            </a:fld>
            <a:endParaRPr lang="en-US"/>
          </a:p>
        </p:txBody>
      </p:sp>
    </p:spTree>
  </p:cSld>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par que faltaba: hasta acá el curso midió cobertura y armó las transactions, pero el estímulo seguía saliendo de un </a:t>
            </a:r>
            <a:r>
              <a:rPr>
                <a:latin typeface="Courier"/>
              </a:rPr>
              <a:t>get_op()</a:t>
            </a:r>
            <a:r>
              <a:rPr/>
              <a:t> con un </a:t>
            </a:r>
            <a:r>
              <a:rPr>
                <a:latin typeface="Courier"/>
              </a:rPr>
              <a:t>case</a:t>
            </a:r>
            <a:r>
              <a:rPr/>
              <a:t> escrito a mano. La frase que ordena la sección: </a:t>
            </a:r>
            <a:r>
              <a:rPr b="1"/>
              <a:t>una constraint no elige un valor, describe el conjunto de valores legales.</a:t>
            </a:r>
            <a:r>
              <a:rPr/>
              <a:t> El que elige es el solver, y elige distinto de lo que uno espera más seguido de lo que a uno le gustaría. Toda la sección es medir eso en vez de suponerlo.</a:t>
            </a:r>
          </a:p>
        </p:txBody>
      </p:sp>
      <p:sp>
        <p:nvSpPr>
          <p:cNvPr id="4" name="Slide Number Placeholder 3"/>
          <p:cNvSpPr>
            <a:spLocks noGrp="1"/>
          </p:cNvSpPr>
          <p:nvPr>
            <p:ph type="sldNum" sz="quarter" idx="10"/>
          </p:nvPr>
        </p:nvSpPr>
        <p:spPr/>
        <p:txBody>
          <a:bodyPr/>
          <a:lstStyle/>
          <a:p>
            <a:fld id="{18BDFEC3-8487-43E8-A154-7C12CBC1FFF2}" type="slidenum">
              <a:rPr lang="en-US"/>
              <a:t>304</a:t>
            </a:fld>
            <a:endParaRPr lang="en-US"/>
          </a:p>
        </p:txBody>
      </p:sp>
    </p:spTree>
  </p:cSld>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bullet que hay que decir despacio es el tercero, porque es el modelo mental equivocado que trae todo el mundo: un </a:t>
            </a:r>
            <a:r>
              <a:rPr>
                <a:latin typeface="Courier"/>
              </a:rPr>
              <a:t>constraint</a:t>
            </a:r>
            <a:r>
              <a:rPr/>
              <a:t> </a:t>
            </a:r>
            <a:r>
              <a:rPr b="1"/>
              <a:t>no se ejecuta</a:t>
            </a:r>
            <a:r>
              <a:rPr/>
              <a:t>. No es un </a:t>
            </a:r>
            <a:r>
              <a:rPr>
                <a:latin typeface="Courier"/>
              </a:rPr>
              <a:t>if</a:t>
            </a:r>
            <a:r>
              <a:rPr/>
              <a:t> largo, no corre de arriba hacia abajo, y da lo mismo el orden en que estén escritas. Es un sistema de ecuaciones, y </a:t>
            </a:r>
            <a:r>
              <a:rPr>
                <a:latin typeface="Courier"/>
              </a:rPr>
              <a:t>randomize()</a:t>
            </a:r>
            <a:r>
              <a:rPr/>
              <a:t> se lo pasa a un solver —en este curso, z3— para que le devuelva una solución al azar entre todas las que lo satisfacen. De ahí sale la consecuencia del último bullet, y es la trampa más cara de la sección: dos constraints incompatibles compilan perfecto. El error aparece en tiempo de simulación, </a:t>
            </a:r>
            <a:r>
              <a:rPr>
                <a:latin typeface="Courier"/>
              </a:rPr>
              <a:t>randomize()</a:t>
            </a:r>
            <a:r>
              <a:rPr/>
              <a:t> devuelve 0, y </a:t>
            </a:r>
            <a:r>
              <a:rPr b="1"/>
              <a:t>si nadie chequea el valor de retorno la clase queda con los valores que tenía</a:t>
            </a:r>
            <a:r>
              <a:rPr/>
              <a:t>. El testbench sigue andando y manda basura. La regla que se lleva de acá, y que el curso cumple en todo </a:t>
            </a:r>
            <a:r>
              <a:rPr>
                <a:latin typeface="Courier"/>
              </a:rPr>
              <a:t>code/</a:t>
            </a:r>
            <a:r>
              <a:rPr/>
              <a:t>: un </a:t>
            </a:r>
            <a:r>
              <a:rPr>
                <a:latin typeface="Courier"/>
              </a:rPr>
              <a:t>randomize()</a:t>
            </a:r>
            <a:r>
              <a:rPr/>
              <a:t> va siempre adentro de un </a:t>
            </a:r>
            <a:r>
              <a:rPr>
                <a:latin typeface="Courier"/>
              </a:rPr>
              <a:t>if</a:t>
            </a:r>
            <a:r>
              <a:rPr/>
              <a:t> que chequee el retorno. Nunca suelto.</a:t>
            </a:r>
          </a:p>
        </p:txBody>
      </p:sp>
      <p:sp>
        <p:nvSpPr>
          <p:cNvPr id="4" name="Slide Number Placeholder 3"/>
          <p:cNvSpPr>
            <a:spLocks noGrp="1"/>
          </p:cNvSpPr>
          <p:nvPr>
            <p:ph type="sldNum" sz="quarter" idx="10"/>
          </p:nvPr>
        </p:nvSpPr>
        <p:spPr/>
        <p:txBody>
          <a:bodyPr/>
          <a:lstStyle/>
          <a:p>
            <a:fld id="{18BDFEC3-8487-43E8-A154-7C12CBC1FFF2}" type="slidenum">
              <a:rPr lang="en-US"/>
              <a:t>305</a:t>
            </a:fld>
            <a:endParaRPr lang="en-US"/>
          </a:p>
        </p:txBody>
      </p:sp>
    </p:spTree>
  </p:cSld>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Son las tres palabras del lenguaje que faltan para que el alumno lea cualquier transaction ajena sin frenar. Ninguna es difícil; lo que hace falta es saber cuándo se usa cada una. </a:t>
            </a:r>
            <a:r>
              <a:rPr>
                <a:latin typeface="Courier"/>
              </a:rPr>
              <a:t>randc</a:t>
            </a:r>
            <a:r>
              <a:rPr/>
              <a:t> es la respuesta a </a:t>
            </a:r>
            <a:r>
              <a:rPr i="1"/>
              <a:t>“quiero pasar por todos los opcodes”</a:t>
            </a:r>
            <a:r>
              <a:rPr/>
              <a:t>, y el argumento es de eficiencia: con </a:t>
            </a:r>
            <a:r>
              <a:rPr>
                <a:latin typeface="Courier"/>
              </a:rPr>
              <a:t>rand</a:t>
            </a:r>
            <a:r>
              <a:rPr/>
              <a:t> sobre ocho valores hacen falta unos veintidós sorteos para ver los ocho —el problema del coleccionista de figuritas—, y con </a:t>
            </a:r>
            <a:r>
              <a:rPr>
                <a:latin typeface="Courier"/>
              </a:rPr>
              <a:t>randc</a:t>
            </a:r>
            <a:r>
              <a:rPr/>
              <a:t> alcanzan ocho. Y la limitación de ancho tiene una razón concreta: el solver tiene que llevarse la lista de lo que ya salió, así que un </a:t>
            </a:r>
            <a:r>
              <a:rPr>
                <a:latin typeface="Courier"/>
              </a:rPr>
              <a:t>randc</a:t>
            </a:r>
            <a:r>
              <a:rPr/>
              <a:t> de 32 bits sería una tabla de cuatro mil millones de entradas. Los dos ganchos se explican mejor por lo que resuelven. </a:t>
            </a:r>
            <a:r>
              <a:rPr>
                <a:latin typeface="Courier"/>
              </a:rPr>
              <a:t>post_randomize()</a:t>
            </a:r>
            <a:r>
              <a:rPr/>
              <a:t> es para el campo que </a:t>
            </a:r>
            <a:r>
              <a:rPr b="1"/>
              <a:t>se deriva</a:t>
            </a:r>
            <a:r>
              <a:rPr/>
              <a:t> de los sorteados: un CRC, una paridad, la longitud de un payload que ya se sorteó. Ponerlo como </a:t>
            </a:r>
            <a:r>
              <a:rPr>
                <a:latin typeface="Courier"/>
              </a:rPr>
              <a:t>rand</a:t>
            </a:r>
            <a:r>
              <a:rPr/>
              <a:t> con una constraint que lo ate al resto es pedirle al solver que resuelva un problema que se hace con un XOR. </a:t>
            </a:r>
            <a:r>
              <a:rPr>
                <a:latin typeface="Courier"/>
              </a:rPr>
              <a:t>pre_randomize()</a:t>
            </a:r>
            <a:r>
              <a:rPr/>
              <a:t> se usa menos y tiene una trampa que vale nombrar: corre </a:t>
            </a:r>
            <a:r>
              <a:rPr b="1"/>
              <a:t>antes</a:t>
            </a:r>
            <a:r>
              <a:rPr/>
              <a:t> del sorteo, o sea que los campos todavía tienen los valores de la transacción anterior. Eso lo hace útil para lo que depende del pasado —guardar la dirección previa para pedir un acceso contiguo— y peligroso si uno cree que ya están los nuevos. Y el aviso de fondo, que es el mismo de toda la sección: un campo calculado en </a:t>
            </a:r>
            <a:r>
              <a:rPr>
                <a:latin typeface="Courier"/>
              </a:rPr>
              <a:t>post_randomize()</a:t>
            </a:r>
            <a:r>
              <a:rPr/>
              <a:t> está </a:t>
            </a:r>
            <a:r>
              <a:rPr b="1"/>
              <a:t>fuera</a:t>
            </a:r>
            <a:r>
              <a:rPr/>
              <a:t> del sistema de ecuaciones. El solver no lo ve, las constraints no lo restringen, y </a:t>
            </a:r>
            <a:r>
              <a:rPr>
                <a:latin typeface="Courier"/>
              </a:rPr>
              <a:t>randomize()</a:t>
            </a:r>
            <a:r>
              <a:rPr/>
              <a:t> nunca va a devolver 0 por él.</a:t>
            </a:r>
          </a:p>
        </p:txBody>
      </p:sp>
      <p:sp>
        <p:nvSpPr>
          <p:cNvPr id="4" name="Slide Number Placeholder 3"/>
          <p:cNvSpPr>
            <a:spLocks noGrp="1"/>
          </p:cNvSpPr>
          <p:nvPr>
            <p:ph type="sldNum" sz="quarter" idx="10"/>
          </p:nvPr>
        </p:nvSpPr>
        <p:spPr/>
        <p:txBody>
          <a:bodyPr/>
          <a:lstStyle/>
          <a:p>
            <a:fld id="{18BDFEC3-8487-43E8-A154-7C12CBC1FFF2}" type="slidenum">
              <a:rPr lang="en-US"/>
              <a:t>306</a:t>
            </a:fld>
            <a:endParaRPr lang="en-US"/>
          </a:p>
        </p:txBody>
      </p:sp>
    </p:spTree>
  </p:cSld>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cuenta hay que hacerla en el pizarrón, porque leída no entra: con </a:t>
            </a:r>
            <a:r>
              <a:rPr>
                <a:latin typeface="Courier"/>
              </a:rPr>
              <a:t>:=</a:t>
            </a:r>
            <a:r>
              <a:rPr/>
              <a:t> los pesos son 1, 1 y 1, pero el del medio se le aplica a </a:t>
            </a:r>
            <a:r>
              <a:rPr b="1"/>
              <a:t>cada uno</a:t>
            </a:r>
            <a:r>
              <a:rPr/>
              <a:t> de sus 254 valores. Total 256 partes iguales, y </a:t>
            </a:r>
            <a:r>
              <a:rPr>
                <a:latin typeface="Courier"/>
              </a:rPr>
              <a:t>A=00</a:t>
            </a:r>
            <a:r>
              <a:rPr/>
              <a:t> sale una de cada 256. Con </a:t>
            </a:r>
            <a:r>
              <a:rPr>
                <a:latin typeface="Courier"/>
              </a:rPr>
              <a:t>:/</a:t>
            </a:r>
            <a:r>
              <a:rPr/>
              <a:t> las partes son tres —1, 2 y 1— y </a:t>
            </a:r>
            <a:r>
              <a:rPr>
                <a:latin typeface="Courier"/>
              </a:rPr>
              <a:t>A=00</a:t>
            </a:r>
            <a:r>
              <a:rPr/>
              <a:t> sale una de cada cuatro. Sesenta y cuatro veces más seguido, por dos caracteres. Y ahora la parte que la hace peligrosa: </a:t>
            </a:r>
            <a:r>
              <a:rPr b="1"/>
              <a:t>las dos versiones andan</a:t>
            </a:r>
            <a:r>
              <a:rPr/>
              <a:t>. Ninguna da warning, ninguna falla, el testbench corre las mil transacciones igual. Lo único que cambia es que con </a:t>
            </a:r>
            <a:r>
              <a:rPr>
                <a:latin typeface="Courier"/>
              </a:rPr>
              <a:t>:=</a:t>
            </a:r>
            <a:r>
              <a:rPr/>
              <a:t> el bin </a:t>
            </a:r>
            <a:r>
              <a:rPr>
                <a:latin typeface="Courier"/>
              </a:rPr>
              <a:t>a_00</a:t>
            </a:r>
            <a:r>
              <a:rPr/>
              <a:t> del covergroup tarda una eternidad en llenarse, y el que mira el reporte concluye que le falta un test. Es exactamente el tipo de bug que el curso llama trampa muda, y por eso la slide siguiente no explica: </a:t>
            </a:r>
            <a:r>
              <a:rPr b="1"/>
              <a:t>mide</a:t>
            </a:r>
            <a:r>
              <a:rPr/>
              <a:t>. La regla práctica que hay que bajar: si escribís un </a:t>
            </a:r>
            <a:r>
              <a:rPr>
                <a:latin typeface="Courier"/>
              </a:rPr>
              <a:t>dist</a:t>
            </a:r>
            <a:r>
              <a:rPr/>
              <a:t>, corré un histograma antes de creerle.</a:t>
            </a:r>
          </a:p>
        </p:txBody>
      </p:sp>
      <p:sp>
        <p:nvSpPr>
          <p:cNvPr id="4" name="Slide Number Placeholder 3"/>
          <p:cNvSpPr>
            <a:spLocks noGrp="1"/>
          </p:cNvSpPr>
          <p:nvPr>
            <p:ph type="sldNum" sz="quarter" idx="10"/>
          </p:nvPr>
        </p:nvSpPr>
        <p:spPr/>
        <p:txBody>
          <a:bodyPr/>
          <a:lstStyle/>
          <a:p>
            <a:fld id="{18BDFEC3-8487-43E8-A154-7C12CBC1FFF2}" type="slidenum">
              <a:rPr lang="en-US"/>
              <a:t>307</a:t>
            </a:fld>
            <a:endParaRPr lang="en-US"/>
          </a:p>
        </p:txBody>
      </p:sp>
    </p:spTree>
  </p:cSld>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Este experimento salió de un bug de este mismo curso: </a:t>
            </a:r>
            <a:r>
              <a:rPr>
                <a:latin typeface="Courier"/>
              </a:rPr>
              <a:t>command_transaction</a:t>
            </a:r>
            <a:r>
              <a:rPr/>
              <a:t> tenía el </a:t>
            </a:r>
            <a:r>
              <a:rPr>
                <a:latin typeface="Courier"/>
              </a:rPr>
              <a:t>dist</a:t>
            </a:r>
            <a:r>
              <a:rPr/>
              <a:t> escrito con </a:t>
            </a:r>
            <a:r>
              <a:rPr>
                <a:latin typeface="Courier"/>
              </a:rPr>
              <a:t>:=</a:t>
            </a:r>
            <a:r>
              <a:rPr/>
              <a:t>, o sea que el sesgo a los casos borde que las transactions decía tener </a:t>
            </a:r>
            <a:r>
              <a:rPr b="1"/>
              <a:t>no existía</a:t>
            </a:r>
            <a:r>
              <a:rPr/>
              <a:t>. La distribución era prácticamente uniforme y nadie se enteraba, porque el testbench pasaba igual. Ése es el punto de fondo de la sección, y conviene decirlo así de crudo: una constraint mal escrita </a:t>
            </a:r>
            <a:r>
              <a:rPr b="1"/>
              <a:t>no falla, miente</a:t>
            </a:r>
            <a:r>
              <a:rPr/>
              <a:t>. No hay warning, no hay error de compilación, no hay un test en rojo. Lo único que lo delata es la cobertura que no sube — y eso recién se nota semanas después. Regla práctica para llevarse: cada vez que escribas un </a:t>
            </a:r>
            <a:r>
              <a:rPr>
                <a:latin typeface="Courier"/>
              </a:rPr>
              <a:t>dist</a:t>
            </a:r>
            <a:r>
              <a:rPr/>
              <a:t>, corré unas cuantas miles de randomizaciones e imprimí el histograma </a:t>
            </a:r>
            <a:r>
              <a:rPr b="1"/>
              <a:t>una vez</a:t>
            </a:r>
            <a:r>
              <a:rPr/>
              <a:t>. Cuesta diez minutos y es la diferencia entre creer y saber.</a:t>
            </a:r>
          </a:p>
        </p:txBody>
      </p:sp>
      <p:sp>
        <p:nvSpPr>
          <p:cNvPr id="4" name="Slide Number Placeholder 3"/>
          <p:cNvSpPr>
            <a:spLocks noGrp="1"/>
          </p:cNvSpPr>
          <p:nvPr>
            <p:ph type="sldNum" sz="quarter" idx="10"/>
          </p:nvPr>
        </p:nvSpPr>
        <p:spPr/>
        <p:txBody>
          <a:bodyPr/>
          <a:lstStyle/>
          <a:p>
            <a:fld id="{18BDFEC3-8487-43E8-A154-7C12CBC1FFF2}" type="slidenum">
              <a:rPr lang="en-US"/>
              <a:t>309</a:t>
            </a:fld>
            <a:endParaRPr lang="en-US"/>
          </a:p>
        </p:txBody>
      </p:sp>
    </p:spTree>
  </p:cSld>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número que sale de correr </a:t>
            </a:r>
            <a:r>
              <a:rPr>
                <a:latin typeface="Courier"/>
              </a:rPr>
              <a:t>02_with.sv</a:t>
            </a:r>
            <a:r>
              <a:rPr/>
              <a:t> es el argumento entero de la sección: 400 intentos al azar llenan </a:t>
            </a:r>
            <a:r>
              <a:rPr>
                <a:latin typeface="Courier"/>
              </a:rPr>
              <a:t>mul_max</a:t>
            </a:r>
            <a:r>
              <a:rPr/>
              <a:t> un puñado de veces —6 con la semilla por defecto, entre 2 y 8 según cuál uses— </a:t>
            </a:r>
            <a:r>
              <a:rPr b="1"/>
              <a:t>porque el </a:t>
            </a:r>
            <a:r>
              <a:rPr b="1">
                <a:latin typeface="Courier"/>
              </a:rPr>
              <a:t>dist</a:t>
            </a:r>
            <a:r>
              <a:rPr b="1"/>
              <a:t> sesga a los bordes</a:t>
            </a:r>
            <a:r>
              <a:rPr/>
              <a:t>. La cuenta conviene hacerla en voz alta: </a:t>
            </a:r>
            <a:r>
              <a:rPr>
                <a:latin typeface="Courier"/>
              </a:rPr>
              <a:t>op</a:t>
            </a:r>
            <a:r>
              <a:rPr/>
              <a:t> sale uniforme entre cuatro y cada pata cae en </a:t>
            </a:r>
            <a:r>
              <a:rPr>
                <a:latin typeface="Courier"/>
              </a:rPr>
              <a:t>FF</a:t>
            </a:r>
            <a:r>
              <a:rPr/>
              <a:t> una de cada cuatro, o sea 1/4 × 1/4 × 1/4 = </a:t>
            </a:r>
            <a:r>
              <a:rPr b="1"/>
              <a:t>1 de cada 64</a:t>
            </a:r>
            <a:r>
              <a:rPr/>
              <a:t>, que en 400 intentos son seis y pico. Con el </a:t>
            </a:r>
            <a:r>
              <a:rPr>
                <a:latin typeface="Courier"/>
              </a:rPr>
              <a:t>dist</a:t>
            </a:r>
            <a:r>
              <a:rPr/>
              <a:t> mal escrito de la slide anterior, la probabilidad de que las dos patas caigan en </a:t>
            </a:r>
            <a:r>
              <a:rPr>
                <a:latin typeface="Courier"/>
              </a:rPr>
              <a:t>FF</a:t>
            </a:r>
            <a:r>
              <a:rPr/>
              <a:t> es 1/65536 por operación: no lo tocás nunca. La secuencia mental es siempre la misma: corro random, miro qué bin quedó vacío, escribo un </a:t>
            </a:r>
            <a:r>
              <a:rPr>
                <a:latin typeface="Courier"/>
              </a:rPr>
              <a:t>with {}</a:t>
            </a:r>
            <a:r>
              <a:rPr/>
              <a:t> de tres líneas, vuelvo a correr. Nunca “escribo 76 tests”. La limitación de Verilator que la sección enuncia está puesta a propósito, y conviene enunciarla bien porque no es “anda o no anda”. Verilator resuelve el </a:t>
            </a:r>
            <a:r>
              <a:rPr>
                <a:latin typeface="Courier"/>
              </a:rPr>
              <a:t>dist</a:t>
            </a:r>
            <a:r>
              <a:rPr/>
              <a:t> </a:t>
            </a:r>
            <a:r>
              <a:rPr b="1"/>
              <a:t>eligiendo un valor concreto primero</a:t>
            </a:r>
            <a:r>
              <a:rPr/>
              <a:t> y recién después chequea el resto: si el sorteado no cumple el </a:t>
            </a:r>
            <a:r>
              <a:rPr>
                <a:latin typeface="Courier"/>
              </a:rPr>
              <a:t>with</a:t>
            </a:r>
            <a:r>
              <a:rPr/>
              <a:t>, devuelve 0 en vez de buscar otro. La tasa de éxito es entonces la probabilidad del bin. Medido: </a:t>
            </a:r>
            <a:r>
              <a:rPr>
                <a:latin typeface="Courier"/>
              </a:rPr>
              <a:t>with {A == 8'hFF}</a:t>
            </a:r>
            <a:r>
              <a:rPr/>
              <a:t> resuelve el 25 % de las veces —el peso de ese bin—, </a:t>
            </a:r>
            <a:r>
              <a:rPr>
                <a:latin typeface="Courier"/>
              </a:rPr>
              <a:t>with {A inside {[1:10]}}</a:t>
            </a:r>
            <a:r>
              <a:rPr/>
              <a:t> el 2 %, y un campo sin </a:t>
            </a:r>
            <a:r>
              <a:rPr>
                <a:latin typeface="Courier"/>
              </a:rPr>
              <a:t>dist</a:t>
            </a:r>
            <a:r>
              <a:rPr/>
              <a:t> el 100 %. Por qué importa más de lo que parece: el síntoma es </a:t>
            </a:r>
            <a:r>
              <a:rPr b="1"/>
              <a:t>un caso dirigido intermitente</a:t>
            </a:r>
            <a:r>
              <a:rPr/>
              <a:t>, que anda cuando lo probás y falla en la regresión de la noche. Los números están en </a:t>
            </a:r>
            <a:r>
              <a:rPr>
                <a:latin typeface="Courier"/>
              </a:rPr>
              <a:t>code/verilator/repro-dist-with.sv</a:t>
            </a:r>
            <a:r>
              <a:rPr/>
              <a:t>, y el rodeo —apagar la constraint— es el mismo </a:t>
            </a:r>
            <a:r>
              <a:rPr>
                <a:latin typeface="Courier"/>
              </a:rPr>
              <a:t>constraint_mode()</a:t>
            </a:r>
            <a:r>
              <a:rPr/>
              <a:t> que ves más adelante.</a:t>
            </a:r>
          </a:p>
        </p:txBody>
      </p:sp>
      <p:sp>
        <p:nvSpPr>
          <p:cNvPr id="4" name="Slide Number Placeholder 3"/>
          <p:cNvSpPr>
            <a:spLocks noGrp="1"/>
          </p:cNvSpPr>
          <p:nvPr>
            <p:ph type="sldNum" sz="quarter" idx="10"/>
          </p:nvPr>
        </p:nvSpPr>
        <p:spPr/>
        <p:txBody>
          <a:bodyPr/>
          <a:lstStyle/>
          <a:p>
            <a:fld id="{18BDFEC3-8487-43E8-A154-7C12CBC1FFF2}" type="slidenum">
              <a:rPr lang="en-US"/>
              <a:t>310</a:t>
            </a:fld>
            <a:endParaRPr lang="en-US"/>
          </a:p>
        </p:txBody>
      </p:sp>
    </p:spTree>
  </p:cSld>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pieza que hace que la slide anterior escale a un testbench de verdad. El </a:t>
            </a:r>
            <a:r>
              <a:rPr>
                <a:latin typeface="Courier"/>
              </a:rPr>
              <a:t>randomize() with {}</a:t>
            </a:r>
            <a:r>
              <a:rPr/>
              <a:t> sirve para pedir un caso dirigido, pero si la clase ya tiene una constraint dura que dice otra cosa, el </a:t>
            </a:r>
            <a:r>
              <a:rPr>
                <a:latin typeface="Courier"/>
              </a:rPr>
              <a:t>with</a:t>
            </a:r>
            <a:r>
              <a:rPr/>
              <a:t> no la pisa: la contradice, y </a:t>
            </a:r>
            <a:r>
              <a:rPr>
                <a:latin typeface="Courier"/>
              </a:rPr>
              <a:t>randomize()</a:t>
            </a:r>
            <a:r>
              <a:rPr/>
              <a:t> devuelve 0. La salida vieja era </a:t>
            </a:r>
            <a:r>
              <a:rPr>
                <a:latin typeface="Courier"/>
              </a:rPr>
              <a:t>constraint_mode(0)</a:t>
            </a:r>
            <a:r>
              <a:rPr/>
              <a:t> — que obliga al que escribe el test a saber cómo se llama la constraint de una clase que no escribió. La regla de diseño que hay que dejar, porque es la que se usa en todo VIP moderno: </a:t>
            </a:r>
            <a:r>
              <a:rPr b="1"/>
              <a:t>lo que es una regla del protocolo va duro; lo que es una preferencia del estímulo va </a:t>
            </a:r>
            <a:r>
              <a:rPr b="1">
                <a:latin typeface="Courier"/>
              </a:rPr>
              <a:t>soft</a:t>
            </a:r>
            <a:r>
              <a:rPr/>
              <a:t>. Una dirección alineada a 4 es dura, porque el DUT no acepta otra cosa. Que el </a:t>
            </a:r>
            <a:r>
              <a:rPr>
                <a:latin typeface="Courier"/>
              </a:rPr>
              <a:t>burst_len</a:t>
            </a:r>
            <a:r>
              <a:rPr/>
              <a:t> sea 1 por defecto es </a:t>
            </a:r>
            <a:r>
              <a:rPr>
                <a:latin typeface="Courier"/>
              </a:rPr>
              <a:t>soft</a:t>
            </a:r>
            <a:r>
              <a:rPr/>
              <a:t>, porque el test que quiere ráfagas largas tiene derecho a pedirlas sin permiso. El desempate entre dos </a:t>
            </a:r>
            <a:r>
              <a:rPr>
                <a:latin typeface="Courier"/>
              </a:rPr>
              <a:t>soft</a:t>
            </a:r>
            <a:r>
              <a:rPr/>
              <a:t> conviene decirlo y no usarlo: gana la última declarada, y si eso te importa para algo, la constraint estaba mal escrita. Entraron en IEEE 1800-2012, así que cualquier simulador de la última década las tiene — y Verilator también, medido acá arriba.</a:t>
            </a:r>
          </a:p>
        </p:txBody>
      </p:sp>
      <p:sp>
        <p:nvSpPr>
          <p:cNvPr id="4" name="Slide Number Placeholder 3"/>
          <p:cNvSpPr>
            <a:spLocks noGrp="1"/>
          </p:cNvSpPr>
          <p:nvPr>
            <p:ph type="sldNum" sz="quarter" idx="10"/>
          </p:nvPr>
        </p:nvSpPr>
        <p:spPr/>
        <p:txBody>
          <a:bodyPr/>
          <a:lstStyle/>
          <a:p>
            <a:fld id="{18BDFEC3-8487-43E8-A154-7C12CBC1FFF2}" type="slidenum">
              <a:rPr lang="en-US"/>
              <a:t>311</a:t>
            </a:fld>
            <a:endParaRPr lang="en-US"/>
          </a:p>
        </p:txBody>
      </p:sp>
    </p:spTree>
  </p:cSld>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frase que desarma la intuición es la del primer bullet, y conviene repetirla tal cual: </a:t>
            </a:r>
            <a:r>
              <a:rPr b="1"/>
              <a:t>el solver elige uniformemente entre las soluciones, no entre los valores de cada campo</a:t>
            </a:r>
            <a:r>
              <a:rPr/>
              <a:t>. Nadie escribió que </a:t>
            </a:r>
            <a:r>
              <a:rPr>
                <a:latin typeface="Courier"/>
              </a:rPr>
              <a:t>es_reset</a:t>
            </a:r>
            <a:r>
              <a:rPr/>
              <a:t> fuera a salir 1 la mitad de las veces; salió de suponer que cada campo se sortea por separado, y no es así. Vale contar las 257 soluciones en voz alta, porque el número convence más que el argumento: </a:t>
            </a:r>
            <a:r>
              <a:rPr>
                <a:latin typeface="Courier"/>
              </a:rPr>
              <a:t>es_reset=1</a:t>
            </a:r>
            <a:r>
              <a:rPr/>
              <a:t> obliga a </a:t>
            </a:r>
            <a:r>
              <a:rPr>
                <a:latin typeface="Courier"/>
              </a:rPr>
              <a:t>A=00</a:t>
            </a:r>
            <a:r>
              <a:rPr/>
              <a:t>, o sea una sola combinación; </a:t>
            </a:r>
            <a:r>
              <a:rPr>
                <a:latin typeface="Courier"/>
              </a:rPr>
              <a:t>es_reset=0</a:t>
            </a:r>
            <a:r>
              <a:rPr/>
              <a:t> deja </a:t>
            </a:r>
            <a:r>
              <a:rPr>
                <a:latin typeface="Courier"/>
              </a:rPr>
              <a:t>A</a:t>
            </a:r>
            <a:r>
              <a:rPr/>
              <a:t> libre, o sea 256. El sorteo es sobre las 257, y el reset se lleva una. La conexión con el plan de verificación es lo que hace que esta slide valga: la fila </a:t>
            </a:r>
            <a:r>
              <a:rPr i="1"/>
              <a:t>“cualquier operación después de un reset”</a:t>
            </a:r>
            <a:r>
              <a:rPr/>
              <a:t> no se llena, la cobertura queda clavada, y el reporte no dice </a:t>
            </a:r>
            <a:r>
              <a:rPr b="1"/>
              <a:t>por qué</a:t>
            </a:r>
            <a:r>
              <a:rPr/>
              <a:t>. Un alumno sin esta slide agrega tests al azar durante una tarde. Y la advertencia sobre la cura, para que no se use de más: </a:t>
            </a:r>
            <a:r>
              <a:rPr>
                <a:latin typeface="Courier"/>
              </a:rPr>
              <a:t>solve ... before</a:t>
            </a:r>
            <a:r>
              <a:rPr/>
              <a:t> no cambia qué soluciones son legales, sólo el orden en que el solver elige. Es una perilla de distribución, no de corrección — y cuesta tiempo de solver, así que va donde hace falta y no por costumbre.</a:t>
            </a:r>
          </a:p>
        </p:txBody>
      </p:sp>
      <p:sp>
        <p:nvSpPr>
          <p:cNvPr id="4" name="Slide Number Placeholder 3"/>
          <p:cNvSpPr>
            <a:spLocks noGrp="1"/>
          </p:cNvSpPr>
          <p:nvPr>
            <p:ph type="sldNum" sz="quarter" idx="10"/>
          </p:nvPr>
        </p:nvSpPr>
        <p:spPr/>
        <p:txBody>
          <a:bodyPr/>
          <a:lstStyle/>
          <a:p>
            <a:fld id="{18BDFEC3-8487-43E8-A154-7C12CBC1FFF2}" type="slidenum">
              <a:rPr lang="en-US"/>
              <a:t>313</a:t>
            </a:fld>
            <a:endParaRPr lang="en-US"/>
          </a:p>
        </p:txBody>
      </p:sp>
    </p:spTree>
  </p:cSld>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segundo agujero de Verilator del curso, junto con los bins de transición, y se trata igual: se dice de frente, con repro mínimo y con un rodeo que funciona. El concepto es del lenguaje, no del simulador. Lo que sí hay que remarcar es la asimetría: la constraint </a:t>
            </a:r>
            <a:r>
              <a:rPr b="1"/>
              <a:t>sesgada</a:t>
            </a:r>
            <a:r>
              <a:rPr/>
              <a:t> da 0,3 %, que es exactamente lo que predice la teoría — o sea que el solver de Verilator está bien; lo que falta es la directiva de orden. Y la moraleja general, que vale para cualquier herramienta: si el estímulo tiene un campo de control (un modo, un tipo de operación, un “inyectar error”), no confíes en que salga parejo. Medilo.</a:t>
            </a:r>
          </a:p>
        </p:txBody>
      </p:sp>
      <p:sp>
        <p:nvSpPr>
          <p:cNvPr id="4" name="Slide Number Placeholder 3"/>
          <p:cNvSpPr>
            <a:spLocks noGrp="1"/>
          </p:cNvSpPr>
          <p:nvPr>
            <p:ph type="sldNum" sz="quarter" idx="10"/>
          </p:nvPr>
        </p:nvSpPr>
        <p:spPr/>
        <p:txBody>
          <a:bodyPr/>
          <a:lstStyle/>
          <a:p>
            <a:fld id="{18BDFEC3-8487-43E8-A154-7C12CBC1FFF2}" type="slidenum">
              <a:rPr lang="en-US"/>
              <a:t>314</a:t>
            </a:fld>
            <a:endParaRPr lang="en-US"/>
          </a:p>
        </p:txBody>
      </p:sp>
    </p:spTree>
  </p:cSld>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se cierra el círculo con la slide de </a:t>
            </a:r>
            <a:r>
              <a:rPr>
                <a:latin typeface="Courier"/>
              </a:rPr>
              <a:t>assert(randomize())</a:t>
            </a:r>
            <a:r>
              <a:rPr/>
              <a:t>: el caso 1 es precisamente lo que pasa cuando dos constraints se contradicen, y sin el </a:t>
            </a:r>
            <a:r>
              <a:rPr>
                <a:latin typeface="Courier"/>
              </a:rPr>
              <a:t>else</a:t>
            </a:r>
            <a:r>
              <a:rPr/>
              <a:t> el testbench sigue mandando la transaction anterior. Y la pareja con la slide de </a:t>
            </a:r>
            <a:r>
              <a:rPr>
                <a:latin typeface="Courier"/>
              </a:rPr>
              <a:t>soft</a:t>
            </a:r>
            <a:r>
              <a:rPr/>
              <a:t>, que conviene cerrar acá: una constraint </a:t>
            </a:r>
            <a:r>
              <a:rPr>
                <a:latin typeface="Courier"/>
              </a:rPr>
              <a:t>soft</a:t>
            </a:r>
            <a:r>
              <a:rPr/>
              <a:t> es la que el solver descarta </a:t>
            </a:r>
            <a:r>
              <a:rPr b="1"/>
              <a:t>sola</a:t>
            </a:r>
            <a:r>
              <a:rPr/>
              <a:t> cuando estorba. </a:t>
            </a:r>
            <a:r>
              <a:rPr>
                <a:latin typeface="Courier"/>
              </a:rPr>
              <a:t>constraint_mode(0)</a:t>
            </a:r>
            <a:r>
              <a:rPr/>
              <a:t> es lo mismo pedido </a:t>
            </a:r>
            <a:r>
              <a:rPr b="1"/>
              <a:t>a mano y desde afuera</a:t>
            </a:r>
            <a:r>
              <a:rPr/>
              <a:t>, y es lo que queda cuando la constraint que estorba es dura y la clase no es tuya.</a:t>
            </a:r>
          </a:p>
        </p:txBody>
      </p:sp>
      <p:sp>
        <p:nvSpPr>
          <p:cNvPr id="4" name="Slide Number Placeholder 3"/>
          <p:cNvSpPr>
            <a:spLocks noGrp="1"/>
          </p:cNvSpPr>
          <p:nvPr>
            <p:ph type="sldNum" sz="quarter" idx="10"/>
          </p:nvPr>
        </p:nvSpPr>
        <p:spPr/>
        <p:txBody>
          <a:bodyPr/>
          <a:lstStyle/>
          <a:p>
            <a:fld id="{18BDFEC3-8487-43E8-A154-7C12CBC1FFF2}" type="slidenum">
              <a:rPr lang="en-US"/>
              <a:t>315</a:t>
            </a:fld>
            <a:endParaRPr lang="en-US"/>
          </a:p>
        </p:txBody>
      </p:sp>
    </p:spTree>
  </p:cSld>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media hora que todo el mundo pierde una vez, y hay una forma de perderla una sola vez. Conviene decir el orden en voz alta porque es el que sirve. Paso cero, y es el que la gente se saltea: </a:t>
            </a:r>
            <a:r>
              <a:rPr b="1"/>
              <a:t>hacerlo ruidoso</a:t>
            </a:r>
            <a:r>
              <a:rPr/>
              <a:t>. Un </a:t>
            </a:r>
            <a:r>
              <a:rPr>
                <a:latin typeface="Courier"/>
              </a:rPr>
              <a:t>randomize()</a:t>
            </a:r>
            <a:r>
              <a:rPr/>
              <a:t> sin </a:t>
            </a:r>
            <a:r>
              <a:rPr>
                <a:latin typeface="Courier"/>
              </a:rPr>
              <a:t>if</a:t>
            </a:r>
            <a:r>
              <a:rPr/>
              <a:t> no produce un bug visible, produce estímulo viejo. El curso lo pide en todo </a:t>
            </a:r>
            <a:r>
              <a:rPr>
                <a:latin typeface="Courier"/>
              </a:rPr>
              <a:t>code/</a:t>
            </a:r>
            <a:r>
              <a:rPr/>
              <a:t> y el apéndice de trampas lo tiene catalogado; acá es donde se cobra. Paso uno: bisección. Un simulador comercial imprime el conjunto de constraints en conflicto —Questa dice </a:t>
            </a:r>
            <a:r>
              <a:rPr>
                <a:latin typeface="Courier"/>
              </a:rPr>
              <a:t>Constraint solver failed</a:t>
            </a:r>
            <a:r>
              <a:rPr/>
              <a:t> y lista los bloques—, pero Verilator devuelve 0 y se calla, así que la bisección a mano es la herramienta que hay. Es aburrida y toma dos minutos, que es exactamente por qué conviene tener el reflejo en vez de mirar el código fijo. Paso dos, cuando la bisección no alcanza: el conflicto no está entre dos constraints sino entre una constraint y un campo que ya tiene valor. Ahí </a:t>
            </a:r>
            <a:r>
              <a:rPr>
                <a:latin typeface="Courier"/>
              </a:rPr>
              <a:t>rand_mode(0)</a:t>
            </a:r>
            <a:r>
              <a:rPr/>
              <a:t> sobre el sospechoso lo congela y el mensaje cambia. Y la moraleja de diseño, que es la que evita el problema en vez de resolverlo: si una clase base define constraints duras que un test razonable va a querer pisar, esas constraints tenían que ser </a:t>
            </a:r>
            <a:r>
              <a:rPr>
                <a:latin typeface="Courier"/>
              </a:rPr>
              <a:t>soft</a:t>
            </a:r>
            <a:r>
              <a:rPr/>
              <a:t>. Una constraint dura es una regla del DUT, no una preferencia del que escribió la clase primero.</a:t>
            </a:r>
          </a:p>
        </p:txBody>
      </p:sp>
      <p:sp>
        <p:nvSpPr>
          <p:cNvPr id="4" name="Slide Number Placeholder 3"/>
          <p:cNvSpPr>
            <a:spLocks noGrp="1"/>
          </p:cNvSpPr>
          <p:nvPr>
            <p:ph type="sldNum" sz="quarter" idx="10"/>
          </p:nvPr>
        </p:nvSpPr>
        <p:spPr/>
        <p:txBody>
          <a:bodyPr/>
          <a:lstStyle/>
          <a:p>
            <a:fld id="{18BDFEC3-8487-43E8-A154-7C12CBC1FFF2}" type="slidenum">
              <a:rPr lang="en-US"/>
              <a:t>316</a:t>
            </a:fld>
            <a:endParaRPr lang="en-US"/>
          </a:p>
        </p:txBody>
      </p:sp>
    </p:spTree>
  </p:cSld>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Cerrar volviendo al testbench convencional: el 86,8 % de </a:t>
            </a:r>
            <a:r>
              <a:rPr>
                <a:latin typeface="Courier"/>
              </a:rPr>
              <a:t>u2/convencional</a:t>
            </a:r>
            <a:r>
              <a:rPr/>
              <a:t> sale de 1000 operaciones al azar con el sesgo a los bordes puesto a mano. Ahora el alumno sabe escribir ese mismo sesgo en una constraint, medirlo, y agregarle el </a:t>
            </a:r>
            <a:r>
              <a:rPr>
                <a:latin typeface="Courier"/>
              </a:rPr>
              <a:t>with {}</a:t>
            </a:r>
            <a:r>
              <a:rPr/>
              <a:t> de los casos que faltan. Y dejar tirada la pregunta del día 6: si el estímulo son constraints y no código, ¿para qué sigue existiendo una clase </a:t>
            </a:r>
            <a:r>
              <a:rPr>
                <a:latin typeface="Courier"/>
              </a:rPr>
              <a:t>tester</a:t>
            </a:r>
            <a:r>
              <a:rPr/>
              <a:t> con un </a:t>
            </a:r>
            <a:r>
              <a:rPr>
                <a:latin typeface="Courier"/>
              </a:rPr>
              <a:t>run_phase</a:t>
            </a:r>
            <a:r>
              <a:rPr/>
              <a:t>? No sigue existiendo. Se llama sequence.</a:t>
            </a:r>
          </a:p>
        </p:txBody>
      </p:sp>
      <p:sp>
        <p:nvSpPr>
          <p:cNvPr id="4" name="Slide Number Placeholder 3"/>
          <p:cNvSpPr>
            <a:spLocks noGrp="1"/>
          </p:cNvSpPr>
          <p:nvPr>
            <p:ph type="sldNum" sz="quarter" idx="10"/>
          </p:nvPr>
        </p:nvSpPr>
        <p:spPr/>
        <p:txBody>
          <a:bodyPr/>
          <a:lstStyle/>
          <a:p>
            <a:fld id="{18BDFEC3-8487-43E8-A154-7C12CBC1FFF2}" type="slidenum">
              <a:rPr lang="en-US"/>
              <a:t>318</a:t>
            </a:fld>
            <a:endParaRPr lang="en-US"/>
          </a:p>
        </p:txBody>
      </p:sp>
    </p:spTree>
  </p:cSld>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slide existe para desactivar un malentendido que el ciclo anterior invita: </a:t>
            </a:r>
            <a:r>
              <a:rPr i="1"/>
              <a:t>“si no cierro, corro otra semilla”</a:t>
            </a:r>
            <a:r>
              <a:rPr/>
              <a:t>. Se midió, y no: </a:t>
            </a:r>
            <a:r>
              <a:rPr>
                <a:latin typeface="Courier"/>
              </a:rPr>
              <a:t>code/u2/convencional</a:t>
            </a:r>
            <a:r>
              <a:rPr/>
              <a:t> da 66 de 76 con la semilla por defecto, con la 7 y con la 8, y el merge de las tres da 66. Los 10 que faltan no faltan por suerte — faltan porque Verilator genera los bins automáticos del enum sobre el </a:t>
            </a:r>
            <a:r>
              <a:rPr b="1"/>
              <a:t>tipo base</a:t>
            </a:r>
            <a:r>
              <a:rPr/>
              <a:t>: </a:t>
            </a:r>
            <a:r>
              <a:rPr>
                <a:latin typeface="Courier"/>
              </a:rPr>
              <a:t>3'b110</a:t>
            </a:r>
            <a:r>
              <a:rPr/>
              <a:t> no existe en </a:t>
            </a:r>
            <a:r>
              <a:rPr>
                <a:latin typeface="Courier"/>
              </a:rPr>
              <a:t>operation_t</a:t>
            </a:r>
            <a:r>
              <a:rPr/>
              <a:t>, así que </a:t>
            </a:r>
            <a:r>
              <a:rPr>
                <a:latin typeface="Courier"/>
              </a:rPr>
              <a:t>auto_5</a:t>
            </a:r>
            <a:r>
              <a:rPr/>
              <a:t> queda en 0 para siempre, con sus nueve cruces. Ninguna semilla los va a tocar. La semilla sirve para otras dos cosas, y las dos son de oficio. Primera: </a:t>
            </a:r>
            <a:r>
              <a:rPr b="1"/>
              <a:t>reproducir</a:t>
            </a:r>
            <a:r>
              <a:rPr/>
              <a:t>. Un bug intermitente no se debuggea, se repite; y para repetirlo hay que saber con qué semilla salió, que es exactamente por qué </a:t>
            </a:r>
            <a:r>
              <a:rPr>
                <a:latin typeface="Courier"/>
              </a:rPr>
              <a:t>run_sim</a:t>
            </a:r>
            <a:r>
              <a:rPr/>
              <a:t> la imprime en cada corrida. Segunda: </a:t>
            </a:r>
            <a:r>
              <a:rPr b="1"/>
              <a:t>acumular</a:t>
            </a:r>
            <a:r>
              <a:rPr/>
              <a:t>, cuando el estímulo todavía no saturó. Una regresión de verdad es el mismo test por cien semillas de noche, y la cobertura se mergea — </a:t>
            </a:r>
            <a:r>
              <a:rPr>
                <a:latin typeface="Courier"/>
              </a:rPr>
              <a:t>verilator_coverage --write</a:t>
            </a:r>
            <a:r>
              <a:rPr/>
              <a:t> hace en Verilator lo que el merge de ucdb en Questa. Acá no se nota porque el ejemplo es chico; en un chip es la mitad del trabajo. Y el </a:t>
            </a:r>
            <a:r>
              <a:rPr>
                <a:latin typeface="Courier"/>
              </a:rPr>
              <a:t>+verilator+rand+reset+2</a:t>
            </a:r>
            <a:r>
              <a:rPr/>
              <a:t> que aparece en la documentación es otra cosa y conviene no mezclarlas: no toca </a:t>
            </a:r>
            <a:r>
              <a:rPr>
                <a:latin typeface="Courier"/>
              </a:rPr>
              <a:t>randomize()</a:t>
            </a:r>
            <a:r>
              <a:rPr/>
              <a:t>, decide con qué arrancan las señales </a:t>
            </a:r>
            <a:r>
              <a:rPr b="1"/>
              <a:t>sin inicializar</a:t>
            </a:r>
            <a:r>
              <a:rPr/>
              <a:t> del DUT. Con </a:t>
            </a:r>
            <a:r>
              <a:rPr>
                <a:latin typeface="Courier"/>
              </a:rPr>
              <a:t>2</a:t>
            </a:r>
            <a:r>
              <a:rPr/>
              <a:t> arrancan al azar en vez de en cero, que es la forma de descubrir el registro que nadie reseteó y que en silicio no arranca en cero.</a:t>
            </a:r>
          </a:p>
        </p:txBody>
      </p:sp>
      <p:sp>
        <p:nvSpPr>
          <p:cNvPr id="4" name="Slide Number Placeholder 3"/>
          <p:cNvSpPr>
            <a:spLocks noGrp="1"/>
          </p:cNvSpPr>
          <p:nvPr>
            <p:ph type="sldNum" sz="quarter" idx="10"/>
          </p:nvPr>
        </p:nvSpPr>
        <p:spPr/>
        <p:txBody>
          <a:bodyPr/>
          <a:lstStyle/>
          <a:p>
            <a:fld id="{18BDFEC3-8487-43E8-A154-7C12CBC1FFF2}" type="slidenum">
              <a:rPr lang="en-US"/>
              <a:t>319</a:t>
            </a:fld>
            <a:endParaRPr lang="en-US"/>
          </a:p>
        </p:txBody>
      </p:sp>
    </p:spTree>
  </p:cSld>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último bullet es el que hay que dejar grabado y el que conecta con el apéndice de las trampas. Un </a:t>
            </a:r>
            <a:r>
              <a:rPr>
                <a:latin typeface="Courier"/>
              </a:rPr>
              <a:t>randomize()</a:t>
            </a:r>
            <a:r>
              <a:rPr/>
              <a:t> sin chequear no rompe: deja los campos con el valor anterior y el testbench sigue mandando estímulo que no es el que creés. La cobertura te lo va a decir tres días después. Y el aviso de herramienta que hace falta desde hoy: sin </a:t>
            </a:r>
            <a:r>
              <a:rPr>
                <a:latin typeface="Courier"/>
              </a:rPr>
              <a:t>z3</a:t>
            </a:r>
            <a:r>
              <a:rPr/>
              <a:t> instalado, Verilator resuelve </a:t>
            </a:r>
            <a:r>
              <a:rPr>
                <a:latin typeface="Courier"/>
              </a:rPr>
              <a:t>randomize()</a:t>
            </a:r>
            <a:r>
              <a:rPr/>
              <a:t> devolviendo 0 </a:t>
            </a:r>
            <a:r>
              <a:rPr b="1"/>
              <a:t>en silencio</a:t>
            </a:r>
            <a:r>
              <a:rPr/>
              <a:t>. Está en </a:t>
            </a:r>
            <a:r>
              <a:rPr>
                <a:latin typeface="Courier"/>
              </a:rPr>
              <a:t>docs/verilator.md</a:t>
            </a:r>
            <a:r>
              <a:rPr/>
              <a:t>, y es la razón por la que el día 5 pide el solver.</a:t>
            </a:r>
          </a:p>
        </p:txBody>
      </p:sp>
      <p:sp>
        <p:nvSpPr>
          <p:cNvPr id="4" name="Slide Number Placeholder 3"/>
          <p:cNvSpPr>
            <a:spLocks noGrp="1"/>
          </p:cNvSpPr>
          <p:nvPr>
            <p:ph type="sldNum" sz="quarter" idx="10"/>
          </p:nvPr>
        </p:nvSpPr>
        <p:spPr/>
        <p:txBody>
          <a:bodyPr/>
          <a:lstStyle/>
          <a:p>
            <a:fld id="{18BDFEC3-8487-43E8-A154-7C12CBC1FFF2}" type="slidenum">
              <a:rPr lang="en-US"/>
              <a:t>320</a:t>
            </a:fld>
            <a:endParaRPr lang="en-US"/>
          </a:p>
        </p:txBody>
      </p:sp>
    </p:spTree>
  </p:cSld>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ejercicio que más se parece a un día de trabajo: el scoreboard grita y hay que decidir a quién creerle. Dejalos arrancar sin la pista. Casi todos van a mirar el RTL primero — eso ya es la mitad de la lección. Cuando se traben, la pista es la verbosidad: los </a:t>
            </a:r>
            <a:r>
              <a:rPr>
                <a:latin typeface="Courier"/>
              </a:rPr>
              <a:t>uvm_info</a:t>
            </a:r>
            <a:r>
              <a:rPr/>
              <a:t> del monitor son UVM_HIGH y muestran lo que el monitor dice que vio, que no coincide con lo que el scoreboard compara. El bug es una sola línea de </a:t>
            </a:r>
            <a:r>
              <a:rPr>
                <a:latin typeface="Courier"/>
              </a:rPr>
              <a:t>command_monitor.svh</a:t>
            </a:r>
            <a:r>
              <a:rPr/>
              <a:t>: el monitor copia mal uno de los dos operandos.</a:t>
            </a:r>
          </a:p>
        </p:txBody>
      </p:sp>
      <p:sp>
        <p:nvSpPr>
          <p:cNvPr id="4" name="Slide Number Placeholder 3"/>
          <p:cNvSpPr>
            <a:spLocks noGrp="1"/>
          </p:cNvSpPr>
          <p:nvPr>
            <p:ph type="sldNum" sz="quarter" idx="10"/>
          </p:nvPr>
        </p:nvSpPr>
        <p:spPr/>
        <p:txBody>
          <a:bodyPr/>
          <a:lstStyle/>
          <a:p>
            <a:fld id="{18BDFEC3-8487-43E8-A154-7C12CBC1FFF2}" type="slidenum">
              <a:rPr lang="en-US"/>
              <a:t>329</a:t>
            </a:fld>
            <a:endParaRPr lang="en-US"/>
          </a:p>
        </p:txBody>
      </p:sp>
    </p:spTree>
  </p:cSld>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ejercicio corto del curso y el que hay que dejar para el que se quedó sin tiempo: compila y corre solo, sin UVM. La gracia está en el orden: se corre </a:t>
            </a:r>
            <a:r>
              <a:rPr b="1"/>
              <a:t>antes</a:t>
            </a:r>
            <a:r>
              <a:rPr/>
              <a:t> de tocar nada. El archivo dice 10, 80 y 10, la salida dice 0,1 % en los bordes, y ahí aparece sola la pregunta de la sección — si los números están bien, ¿qué está mal? Está mal el operador, y no hay warning que lo diga. Conviene pedirles que lo corran dos o tres veces con </a:t>
            </a:r>
            <a:r>
              <a:rPr>
                <a:latin typeface="Courier"/>
              </a:rPr>
              <a:t>SEED=</a:t>
            </a:r>
            <a:r>
              <a:rPr/>
              <a:t> distintas antes de darlo por cerrado: con 4000 muestras el casillero del 10 % se mueve un punto largo entre corridas, entre 9 y 11 — por eso el corrector acepta ±2. Un porcentaje medido es una muestra, no la distribución — que es la otra mitad de la regla de la sección. Detalle de infraestructura que vale mencionar si alguien pregunta por qué tarda veinte segundos un programa que no tiene DUT: Verilator resuelve cada </a:t>
            </a:r>
            <a:r>
              <a:rPr>
                <a:latin typeface="Courier"/>
              </a:rPr>
              <a:t>randomize()</a:t>
            </a:r>
            <a:r>
              <a:rPr/>
              <a:t> con constraints llamando a </a:t>
            </a:r>
            <a:r>
              <a:rPr b="1"/>
              <a:t>z3</a:t>
            </a:r>
            <a:r>
              <a:rPr/>
              <a:t> por afuera, así que son 4000 llamadas a un proceso externo. Y si no lo tienen instalado, </a:t>
            </a:r>
            <a:r>
              <a:rPr>
                <a:latin typeface="Courier"/>
              </a:rPr>
              <a:t>randomize()</a:t>
            </a:r>
            <a:r>
              <a:rPr/>
              <a:t> devuelve 0 y todos los casilleros dan cero — otra que no rompe, miente.</a:t>
            </a:r>
          </a:p>
        </p:txBody>
      </p:sp>
      <p:sp>
        <p:nvSpPr>
          <p:cNvPr id="4" name="Slide Number Placeholder 3"/>
          <p:cNvSpPr>
            <a:spLocks noGrp="1"/>
          </p:cNvSpPr>
          <p:nvPr>
            <p:ph type="sldNum" sz="quarter" idx="10"/>
          </p:nvPr>
        </p:nvSpPr>
        <p:spPr/>
        <p:txBody>
          <a:bodyPr/>
          <a:lstStyle/>
          <a:p>
            <a:fld id="{18BDFEC3-8487-43E8-A154-7C12CBC1FFF2}" type="slidenum">
              <a:rPr lang="en-US"/>
              <a:t>330</a:t>
            </a:fld>
            <a:endParaRPr lang="en-US"/>
          </a:p>
        </p:txBody>
      </p:sp>
    </p:spTree>
  </p:cSld>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ejercicio que le faltaba al curso, porque </a:t>
            </a:r>
            <a:r>
              <a:rPr i="1"/>
              <a:t>coverage closure</a:t>
            </a:r>
            <a:r>
              <a:rPr/>
              <a:t> aparece dos veces como sustantivo y nunca como verbo. Acá el alumno hace el ciclo entero: corre, mira qué bin quedó vacío, escribe tres líneas, vuelve a correr. La trampa está puesta a propósito y es la de constrained random: </a:t>
            </a:r>
            <a:r>
              <a:rPr>
                <a:latin typeface="Courier"/>
              </a:rPr>
              <a:t>command_transaction</a:t>
            </a:r>
            <a:r>
              <a:rPr/>
              <a:t> tiene un </a:t>
            </a:r>
            <a:r>
              <a:rPr>
                <a:latin typeface="Courier"/>
              </a:rPr>
              <a:t>dist</a:t>
            </a:r>
            <a:r>
              <a:rPr/>
              <a:t> sobre </a:t>
            </a:r>
            <a:r>
              <a:rPr>
                <a:latin typeface="Courier"/>
              </a:rPr>
              <a:t>A</a:t>
            </a:r>
            <a:r>
              <a:rPr/>
              <a:t> y sobre </a:t>
            </a:r>
            <a:r>
              <a:rPr>
                <a:latin typeface="Courier"/>
              </a:rPr>
              <a:t>B</a:t>
            </a:r>
            <a:r>
              <a:rPr/>
              <a:t>, y Verilator resuelve el </a:t>
            </a:r>
            <a:r>
              <a:rPr>
                <a:latin typeface="Courier"/>
              </a:rPr>
              <a:t>dist</a:t>
            </a:r>
            <a:r>
              <a:rPr/>
              <a:t> eligiendo un valor </a:t>
            </a:r>
            <a:r>
              <a:rPr b="1"/>
              <a:t>antes</a:t>
            </a:r>
            <a:r>
              <a:rPr/>
              <a:t> de mirar el </a:t>
            </a:r>
            <a:r>
              <a:rPr>
                <a:latin typeface="Courier"/>
              </a:rPr>
              <a:t>with</a:t>
            </a:r>
            <a:r>
              <a:rPr/>
              <a:t>. Con el reparto activo, </a:t>
            </a:r>
            <a:r>
              <a:rPr>
                <a:latin typeface="Courier"/>
              </a:rPr>
              <a:t>with {A == 8'hFF}</a:t>
            </a:r>
            <a:r>
              <a:rPr/>
              <a:t> resuelve una de cada cuatro veces y el resto devuelve 0. El que no lea la pista va a ver un ejercicio que a veces pasa y a veces no — que es exactamente el síntoma que la sección describe. El rodeo es </a:t>
            </a:r>
            <a:r>
              <a:rPr>
                <a:latin typeface="Courier"/>
              </a:rPr>
              <a:t>constraint_mode(0)</a:t>
            </a:r>
            <a:r>
              <a:rPr/>
              <a:t>, y conviene defenderlo como decisión de diseño y no como parche del simulador: un caso </a:t>
            </a:r>
            <a:r>
              <a:rPr b="1"/>
              <a:t>dirigido</a:t>
            </a:r>
            <a:r>
              <a:rPr/>
              <a:t> no quiere un reparto de probabilidades, quiere un valor. La semilla del </a:t>
            </a:r>
            <a:r>
              <a:rPr>
                <a:latin typeface="Courier"/>
              </a:rPr>
              <a:t>run.sh</a:t>
            </a:r>
            <a:r>
              <a:rPr/>
              <a:t> está fijada. Sin fijarla, algunas corridas llenarían el bin solas con las 60 al azar — y eso es el ejercicio con el que arranca el día 7.</a:t>
            </a:r>
          </a:p>
        </p:txBody>
      </p:sp>
      <p:sp>
        <p:nvSpPr>
          <p:cNvPr id="4" name="Slide Number Placeholder 3"/>
          <p:cNvSpPr>
            <a:spLocks noGrp="1"/>
          </p:cNvSpPr>
          <p:nvPr>
            <p:ph type="sldNum" sz="quarter" idx="10"/>
          </p:nvPr>
        </p:nvSpPr>
        <p:spPr/>
        <p:txBody>
          <a:bodyPr/>
          <a:lstStyle/>
          <a:p>
            <a:fld id="{18BDFEC3-8487-43E8-A154-7C12CBC1FFF2}" type="slidenum">
              <a:rPr lang="en-US"/>
              <a:t>331</a:t>
            </a:fld>
            <a:endParaRPr lang="en-US"/>
          </a:p>
        </p:txBody>
      </p:sp>
    </p:spTree>
  </p:cSld>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recap del día 6 tiene que nombrar las dos separaciones que la unidad hace, porque son dos y se confunden: el </a:t>
            </a:r>
            <a:r>
              <a:rPr b="1"/>
              <a:t>agent</a:t>
            </a:r>
            <a:r>
              <a:rPr/>
              <a:t> separa la estructura y la </a:t>
            </a:r>
            <a:r>
              <a:rPr b="1"/>
              <a:t>sequence</a:t>
            </a:r>
            <a:r>
              <a:rPr/>
              <a:t> separa el estímulo. Las dos son la misma operación —sacar algo del árbol de componentes— aplicada a cosas distintas. El tercer bullet es el que hay que dejar dicho con las palabras del alumno: hoy, para probar tres estímulos y sus combinaciones, hacen falta seis clases de test. Eso crece factorial, y es el motivo de que exista la unidad.</a:t>
            </a:r>
          </a:p>
        </p:txBody>
      </p:sp>
      <p:sp>
        <p:nvSpPr>
          <p:cNvPr id="4" name="Slide Number Placeholder 3"/>
          <p:cNvSpPr>
            <a:spLocks noGrp="1"/>
          </p:cNvSpPr>
          <p:nvPr>
            <p:ph type="sldNum" sz="quarter" idx="10"/>
          </p:nvPr>
        </p:nvSpPr>
        <p:spPr/>
        <p:txBody>
          <a:bodyPr/>
          <a:lstStyle/>
          <a:p>
            <a:fld id="{18BDFEC3-8487-43E8-A154-7C12CBC1FFF2}" type="slidenum">
              <a:rPr lang="en-US"/>
              <a:t>332</a:t>
            </a:fld>
            <a:endParaRPr lang="en-US"/>
          </a:p>
        </p:txBody>
      </p:sp>
    </p:spTree>
  </p:cSld>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Los dos primeros son las filas 13 y 14 de la autoevaluación del cierre. La 14 es la pregunta que se tiró el día 1, cuando apareció el diagrama de clases de UVM, y se contesta hoy: </a:t>
            </a:r>
            <a:r>
              <a:rPr>
                <a:latin typeface="Courier"/>
              </a:rPr>
              <a:t>uvm_object</a:t>
            </a:r>
            <a:r>
              <a:rPr/>
              <a:t> son los </a:t>
            </a:r>
            <a:r>
              <a:rPr b="1"/>
              <a:t>datos</a:t>
            </a:r>
            <a:r>
              <a:rPr/>
              <a:t> y </a:t>
            </a:r>
            <a:r>
              <a:rPr>
                <a:latin typeface="Courier"/>
              </a:rPr>
              <a:t>uvm_component</a:t>
            </a:r>
            <a:r>
              <a:rPr/>
              <a:t> es la </a:t>
            </a:r>
            <a:r>
              <a:rPr b="1"/>
              <a:t>estructura</a:t>
            </a:r>
            <a:r>
              <a:rPr/>
              <a:t>. El tercero es el que cierra la unidad y el día: cuando esa línea se va, ninguna del test nombra un componente de adentro del </a:t>
            </a:r>
            <a:r>
              <a:rPr>
                <a:latin typeface="Courier"/>
              </a:rPr>
              <a:t>env</a:t>
            </a:r>
            <a:r>
              <a:rPr/>
              <a:t>, y recién ahí el testbench es reutilizable para un agent. Coordinar dos es el día 7.</a:t>
            </a:r>
          </a:p>
        </p:txBody>
      </p:sp>
      <p:sp>
        <p:nvSpPr>
          <p:cNvPr id="4" name="Slide Number Placeholder 3"/>
          <p:cNvSpPr>
            <a:spLocks noGrp="1"/>
          </p:cNvSpPr>
          <p:nvPr>
            <p:ph type="sldNum" sz="quarter" idx="10"/>
          </p:nvPr>
        </p:nvSpPr>
        <p:spPr/>
        <p:txBody>
          <a:bodyPr/>
          <a:lstStyle/>
          <a:p>
            <a:fld id="{18BDFEC3-8487-43E8-A154-7C12CBC1FFF2}" type="slidenum">
              <a:rPr lang="en-US"/>
              <a:t>333</a:t>
            </a:fld>
            <a:endParaRPr lang="en-US"/>
          </a:p>
        </p:txBody>
      </p:sp>
    </p:spTree>
  </p:cSld>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pregunta que ordena la sección entera: ¿cuál es la unidad natural de reuso en un testbench? No es el componente, y no es el env. Es </a:t>
            </a:r>
            <a:r>
              <a:rPr b="1"/>
              <a:t>la interface</a:t>
            </a:r>
            <a:r>
              <a:rPr/>
              <a:t>. Todo lo que sabe hablar un protocolo se empaqueta junto, y esa caja se instancia una vez por cada interface del diseño. Ese es el agent, y no es más que eso. Si el grupo viene de RTL, la analogía funciona sola: el agent es al testbench lo que un módulo parametrizable es al RTL. Nadie instancia una FIFO copiando sus registros de a uno.</a:t>
            </a:r>
          </a:p>
        </p:txBody>
      </p:sp>
      <p:sp>
        <p:nvSpPr>
          <p:cNvPr id="4" name="Slide Number Placeholder 3"/>
          <p:cNvSpPr>
            <a:spLocks noGrp="1"/>
          </p:cNvSpPr>
          <p:nvPr>
            <p:ph type="sldNum" sz="quarter" idx="10"/>
          </p:nvPr>
        </p:nvSpPr>
        <p:spPr/>
        <p:txBody>
          <a:bodyPr/>
          <a:lstStyle/>
          <a:p>
            <a:fld id="{18BDFEC3-8487-43E8-A154-7C12CBC1FFF2}" type="slidenum">
              <a:rPr lang="en-US"/>
              <a:t>335</a:t>
            </a:fld>
            <a:endParaRPr lang="en-US"/>
          </a:p>
        </p:txBody>
      </p:sp>
    </p:spTree>
  </p:cSld>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hay una decisión que conviene decir en voz alta porque el </a:t>
            </a:r>
            <a:r>
              <a:rPr i="1"/>
              <a:t>UVM Primer</a:t>
            </a:r>
            <a:r>
              <a:rPr/>
              <a:t> la toma al revés: mete el scoreboard y el coverage </a:t>
            </a:r>
            <a:r>
              <a:rPr i="1"/>
              <a:t>adentro</a:t>
            </a:r>
            <a:r>
              <a:rPr/>
              <a:t> del agent. Nosotros no. La razón es práctica: el día que ponés un agent pasivo sobre una interface que maneja otro, no querés que aparezca un segundo scoreboard de regalo. El agent es la capa de </a:t>
            </a:r>
            <a:r>
              <a:rPr b="1"/>
              <a:t>protocolo</a:t>
            </a:r>
            <a:r>
              <a:rPr/>
              <a:t>; el análisis es del env, que es el que sabe qué se está verificando. La otra razón es que si el scoreboard vive adentro, los dos analysis ports que el agent expone no tienen a quién servir, y la mitad del diseño queda decorativa. Sobre el último bullet, porque alguien va a abrir </a:t>
            </a:r>
            <a:r>
              <a:rPr>
                <a:latin typeface="Courier"/>
              </a:rPr>
              <a:t>code/u7/agents</a:t>
            </a:r>
            <a:r>
              <a:rPr/>
              <a:t> y lo va a ver: hasta las transactions los monitores extendían </a:t>
            </a:r>
            <a:r>
              <a:rPr>
                <a:latin typeface="Courier"/>
              </a:rPr>
              <a:t>uvm_component</a:t>
            </a:r>
            <a:r>
              <a:rPr/>
              <a:t>; desde acá extienden </a:t>
            </a:r>
            <a:r>
              <a:rPr>
                <a:latin typeface="Courier"/>
              </a:rPr>
              <a:t>uvm_monitor</a:t>
            </a:r>
            <a:r>
              <a:rPr/>
              <a:t>. Y </a:t>
            </a:r>
            <a:r>
              <a:rPr>
                <a:latin typeface="Courier"/>
              </a:rPr>
              <a:t>uvm_monitor</a:t>
            </a:r>
            <a:r>
              <a:rPr/>
              <a:t> </a:t>
            </a:r>
            <a:r>
              <a:rPr b="1"/>
              <a:t>no agrega ni una línea de comportamiento</a:t>
            </a:r>
            <a:r>
              <a:rPr/>
              <a:t> — es </a:t>
            </a:r>
            <a:r>
              <a:rPr>
                <a:latin typeface="Courier"/>
              </a:rPr>
              <a:t>uvm_component</a:t>
            </a:r>
            <a:r>
              <a:rPr/>
              <a:t> con otro nombre. Lo que agrega es intención: cualquiera que abra el testbench sabe qué hace esa clase sin leerla, y </a:t>
            </a:r>
            <a:r>
              <a:rPr>
                <a:latin typeface="Courier"/>
              </a:rPr>
              <a:t>print_topology()</a:t>
            </a:r>
            <a:r>
              <a:rPr/>
              <a:t> la muestra como monitor. Es la misma economía que </a:t>
            </a:r>
            <a:r>
              <a:rPr>
                <a:latin typeface="Courier"/>
              </a:rPr>
              <a:t>uvm_env</a:t>
            </a:r>
            <a:r>
              <a:rPr/>
              <a:t>: la mitad del valor de UVM no está en el código de la librería, está en que todos usan los mismos nombres para las mismas cosas. </a:t>
            </a:r>
            <a:r>
              <a:rPr>
                <a:latin typeface="Courier"/>
              </a:rPr>
              <a:t>uvm_driver</a:t>
            </a:r>
            <a:r>
              <a:rPr/>
              <a:t> y </a:t>
            </a:r>
            <a:r>
              <a:rPr>
                <a:latin typeface="Courier"/>
              </a:rPr>
              <a:t>uvm_sequencer</a:t>
            </a:r>
            <a:r>
              <a:rPr/>
              <a:t> sí traen cosas —el </a:t>
            </a:r>
            <a:r>
              <a:rPr>
                <a:latin typeface="Courier"/>
              </a:rPr>
              <a:t>seq_item_port</a:t>
            </a:r>
            <a:r>
              <a:rPr/>
              <a:t> y la arbitración—; </a:t>
            </a:r>
            <a:r>
              <a:rPr>
                <a:latin typeface="Courier"/>
              </a:rPr>
              <a:t>uvm_monitor</a:t>
            </a:r>
            <a:r>
              <a:rPr/>
              <a:t>, </a:t>
            </a:r>
            <a:r>
              <a:rPr>
                <a:latin typeface="Courier"/>
              </a:rPr>
              <a:t>uvm_env</a:t>
            </a:r>
            <a:r>
              <a:rPr/>
              <a:t> y </a:t>
            </a:r>
            <a:r>
              <a:rPr>
                <a:latin typeface="Courier"/>
              </a:rPr>
              <a:t>uvm_agent</a:t>
            </a:r>
            <a:r>
              <a:rPr/>
              <a:t> son casi puro vocabulario.</a:t>
            </a:r>
          </a:p>
        </p:txBody>
      </p:sp>
      <p:sp>
        <p:nvSpPr>
          <p:cNvPr id="4" name="Slide Number Placeholder 3"/>
          <p:cNvSpPr>
            <a:spLocks noGrp="1"/>
          </p:cNvSpPr>
          <p:nvPr>
            <p:ph type="sldNum" sz="quarter" idx="10"/>
          </p:nvPr>
        </p:nvSpPr>
        <p:spPr/>
        <p:txBody>
          <a:bodyPr/>
          <a:lstStyle/>
          <a:p>
            <a:fld id="{18BDFEC3-8487-43E8-A154-7C12CBC1FFF2}" type="slidenum">
              <a:rPr lang="en-US"/>
              <a:t>337</a:t>
            </a:fld>
            <a:endParaRPr lang="en-US"/>
          </a:p>
        </p:txBody>
      </p:sp>
    </p:spTree>
  </p:cSld>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Éste es el salto que más cuesta del curso, y el motivo es que hay dos cambios en la misma línea. Conviene separarlos. Cambio uno, estructural: la FIFO se llama sequencer y viene con el driver. Cambio dos, conceptual: el generador de estímulo </a:t>
            </a:r>
            <a:r>
              <a:rPr b="1"/>
              <a:t>deja de ser un componente</a:t>
            </a:r>
            <a:r>
              <a:rPr/>
              <a:t>. Un componente se construye una vez en </a:t>
            </a:r>
            <a:r>
              <a:rPr>
                <a:latin typeface="Courier"/>
              </a:rPr>
              <a:t>build_phase</a:t>
            </a:r>
            <a:r>
              <a:rPr/>
              <a:t> y vive toda la simulación; una sequence se crea, corre, termina y se tira — y podés correr otra a continuación sobre el mismo sequencer. Eso es lo que hace que un test pueda combinar estímulos sin tocar la estructura, y de eso se trata la sección de sequences. La pregunta para tirar al grupo: ¿por qué el driver del agent pasivo no existe, pero el monitor sí? Porque manejar es opcional, mirar no.</a:t>
            </a:r>
          </a:p>
        </p:txBody>
      </p:sp>
      <p:sp>
        <p:nvSpPr>
          <p:cNvPr id="4" name="Slide Number Placeholder 3"/>
          <p:cNvSpPr>
            <a:spLocks noGrp="1"/>
          </p:cNvSpPr>
          <p:nvPr>
            <p:ph type="sldNum" sz="quarter" idx="10"/>
          </p:nvPr>
        </p:nvSpPr>
        <p:spPr/>
        <p:txBody>
          <a:bodyPr/>
          <a:lstStyle/>
          <a:p>
            <a:fld id="{18BDFEC3-8487-43E8-A154-7C12CBC1FFF2}" type="slidenum">
              <a:rPr lang="en-US"/>
              <a:t>339</a:t>
            </a:fld>
            <a:endParaRPr lang="en-US"/>
          </a:p>
        </p:txBody>
      </p:sp>
    </p:spTree>
  </p:cSld>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olvido de </a:t>
            </a:r>
            <a:r>
              <a:rPr>
                <a:latin typeface="Courier"/>
              </a:rPr>
              <a:t>item_done()</a:t>
            </a:r>
            <a:r>
              <a:rPr/>
              <a:t> es el error número uno de la primera semana, y el síntoma es engañoso: no hay error, no hay warning, la simulación simplemente deja de avanzar en el tiempo y el objection nunca se baja. Verilator no tiene timeout por defecto: se queda girando hasta que lo matás. El truco para acordarse: </a:t>
            </a:r>
            <a:r>
              <a:rPr>
                <a:latin typeface="Courier"/>
              </a:rPr>
              <a:t>get_next_item</a:t>
            </a:r>
            <a:r>
              <a:rPr/>
              <a:t> / </a:t>
            </a:r>
            <a:r>
              <a:rPr>
                <a:latin typeface="Courier"/>
              </a:rPr>
              <a:t>item_done</a:t>
            </a:r>
            <a:r>
              <a:rPr/>
              <a:t> es un </a:t>
            </a:r>
            <a:r>
              <a:rPr b="1"/>
              <a:t>préstamo</a:t>
            </a:r>
            <a:r>
              <a:rPr/>
              <a:t>, no una copia. La sequence te presta el item y se queda esperando a que lo devuelvas. </a:t>
            </a:r>
            <a:r>
              <a:rPr>
                <a:latin typeface="Courier"/>
              </a:rPr>
              <a:t>put</a:t>
            </a:r>
            <a:r>
              <a:rPr/>
              <a:t>/</a:t>
            </a:r>
            <a:r>
              <a:rPr>
                <a:latin typeface="Courier"/>
              </a:rPr>
              <a:t>get</a:t>
            </a:r>
            <a:r>
              <a:rPr/>
              <a:t> era una entrega: el tester soltaba el comando y seguía. Y de ahí sale la otra diferencia útil: como la sequence sigue teniendo el handle, el driver puede escribirle el resultado adentro y la sequence lo lee al volver de </a:t>
            </a:r>
            <a:r>
              <a:rPr>
                <a:latin typeface="Courier"/>
              </a:rPr>
              <a:t>finish_item()</a:t>
            </a:r>
            <a:r>
              <a:rPr/>
              <a:t>. Eso lo usa la sección de sequences.</a:t>
            </a:r>
          </a:p>
        </p:txBody>
      </p:sp>
      <p:sp>
        <p:nvSpPr>
          <p:cNvPr id="4" name="Slide Number Placeholder 3"/>
          <p:cNvSpPr>
            <a:spLocks noGrp="1"/>
          </p:cNvSpPr>
          <p:nvPr>
            <p:ph type="sldNum" sz="quarter" idx="10"/>
          </p:nvPr>
        </p:nvSpPr>
        <p:spPr/>
        <p:txBody>
          <a:bodyPr/>
          <a:lstStyle/>
          <a:p>
            <a:fld id="{18BDFEC3-8487-43E8-A154-7C12CBC1FFF2}" type="slidenum">
              <a:rPr lang="en-US"/>
              <a:t>340</a:t>
            </a:fld>
            <a:endParaRPr lang="en-US"/>
          </a:p>
        </p:txBody>
      </p:sp>
    </p:spTree>
  </p:cSld>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Conviene abrir el driver de los put y get ports al lado y contar líneas: son casi las mismas. Lo único que cambió es de dónde sale el item —antes un </a:t>
            </a:r>
            <a:r>
              <a:rPr>
                <a:latin typeface="Courier"/>
              </a:rPr>
              <a:t>uvm_get_port</a:t>
            </a:r>
            <a:r>
              <a:rPr/>
              <a:t>, ahora el </a:t>
            </a:r>
            <a:r>
              <a:rPr>
                <a:latin typeface="Courier"/>
              </a:rPr>
              <a:t>seq_item_port</a:t>
            </a:r>
            <a:r>
              <a:rPr/>
              <a:t>— y que hay un </a:t>
            </a:r>
            <a:r>
              <a:rPr>
                <a:latin typeface="Courier"/>
              </a:rPr>
              <a:t>item_done()</a:t>
            </a:r>
            <a:r>
              <a:rPr/>
              <a:t> al final. La pregunta que vale hacer: ¿por qué el driver es tan corto? Porque el protocolo no está acá. Está en la BFM desde interfaces y BFM, y esta clase sólo traduce </a:t>
            </a:r>
            <a:r>
              <a:rPr i="1"/>
              <a:t>transaction</a:t>
            </a:r>
            <a:r>
              <a:rPr/>
              <a:t> a </a:t>
            </a:r>
            <a:r>
              <a:rPr i="1"/>
              <a:t>llamada</a:t>
            </a:r>
            <a:r>
              <a:rPr/>
              <a:t>. Ése es el reparto de trabajo que hace que un agent de AXI tenga el mismo driver de veinte líneas. Y el corolario, que es el del apéndice del bus: cuando cambia el protocolo, cambia la BFM y el monitor. El driver, el agent, el env y el test no se enteran.</a:t>
            </a:r>
          </a:p>
        </p:txBody>
      </p:sp>
      <p:sp>
        <p:nvSpPr>
          <p:cNvPr id="4" name="Slide Number Placeholder 3"/>
          <p:cNvSpPr>
            <a:spLocks noGrp="1"/>
          </p:cNvSpPr>
          <p:nvPr>
            <p:ph type="sldNum" sz="quarter" idx="10"/>
          </p:nvPr>
        </p:nvSpPr>
        <p:spPr/>
        <p:txBody>
          <a:bodyPr/>
          <a:lstStyle/>
          <a:p>
            <a:fld id="{18BDFEC3-8487-43E8-A154-7C12CBC1FFF2}" type="slidenum">
              <a:rPr lang="en-US"/>
              <a:t>341</a:t>
            </a:fld>
            <a:endParaRPr lang="en-US"/>
          </a:p>
        </p:txBody>
      </p:sp>
    </p:spTree>
  </p:cSld>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Éste es el momento en que se cobra la decisión de las transactions. Si aquel día la transaction hubiera extendido </a:t>
            </a:r>
            <a:r>
              <a:rPr>
                <a:latin typeface="Courier"/>
              </a:rPr>
              <a:t>uvm_transaction</a:t>
            </a:r>
            <a:r>
              <a:rPr/>
              <a:t>, hoy este </a:t>
            </a:r>
            <a:r>
              <a:rPr>
                <a:latin typeface="Courier"/>
              </a:rPr>
              <a:t>typedef</a:t>
            </a:r>
            <a:r>
              <a:rPr/>
              <a:t> no compila: </a:t>
            </a:r>
            <a:r>
              <a:rPr>
                <a:latin typeface="Courier"/>
              </a:rPr>
              <a:t>uvm_sequencer #(T)</a:t>
            </a:r>
            <a:r>
              <a:rPr/>
              <a:t> exige que </a:t>
            </a:r>
            <a:r>
              <a:rPr>
                <a:latin typeface="Courier"/>
              </a:rPr>
              <a:t>T</a:t>
            </a:r>
            <a:r>
              <a:rPr/>
              <a:t> derive de </a:t>
            </a:r>
            <a:r>
              <a:rPr>
                <a:latin typeface="Courier"/>
              </a:rPr>
              <a:t>uvm_sequence_item</a:t>
            </a:r>
            <a:r>
              <a:rPr/>
              <a:t>. Vale decirlo explícitamente: es la primera vez en el curso que una decisión de una sección anterior habilita —o rompe— la siguiente. Eso es exactamente lo que significa “código adaptable” y no es una frase de manual. Y por si alguien lo intenta: extender </a:t>
            </a:r>
            <a:r>
              <a:rPr>
                <a:latin typeface="Courier"/>
              </a:rPr>
              <a:t>uvm_sequencer</a:t>
            </a:r>
            <a:r>
              <a:rPr/>
              <a:t> para agregarle cosas es casi siempre señal de que eso iba en la sequence. El sequencer es un árbitro, no un lugar donde poner lógica.</a:t>
            </a:r>
          </a:p>
        </p:txBody>
      </p:sp>
      <p:sp>
        <p:nvSpPr>
          <p:cNvPr id="4" name="Slide Number Placeholder 3"/>
          <p:cNvSpPr>
            <a:spLocks noGrp="1"/>
          </p:cNvSpPr>
          <p:nvPr>
            <p:ph type="sldNum" sz="quarter" idx="10"/>
          </p:nvPr>
        </p:nvSpPr>
        <p:spPr/>
        <p:txBody>
          <a:bodyPr/>
          <a:lstStyle/>
          <a:p>
            <a:fld id="{18BDFEC3-8487-43E8-A154-7C12CBC1FFF2}" type="slidenum">
              <a:rPr lang="en-US"/>
              <a:t>342</a:t>
            </a:fld>
            <a:endParaRPr lang="en-US"/>
          </a:p>
        </p:txBody>
      </p:sp>
    </p:spTree>
  </p:cSld>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Dos cosas que conviene marcar en el código, porque son las que se copian mal. Primera: la transaction sale de </a:t>
            </a:r>
            <a:r>
              <a:rPr>
                <a:latin typeface="Courier"/>
              </a:rPr>
              <a:t>type_id::create()</a:t>
            </a:r>
            <a:r>
              <a:rPr/>
              <a:t>, también la del reset y la de la multiplicación dirigida. Es la misma regla de las transactions —la factory sólo se entera de lo que pasa por </a:t>
            </a:r>
            <a:r>
              <a:rPr>
                <a:latin typeface="Courier"/>
              </a:rPr>
              <a:t>create()</a:t>
            </a:r>
            <a:r>
              <a:rPr/>
              <a:t>— y acá vuelve a importar porque el </a:t>
            </a:r>
            <a:r>
              <a:rPr>
                <a:latin typeface="Courier"/>
              </a:rPr>
              <a:t>add_test</a:t>
            </a:r>
            <a:r>
              <a:rPr/>
              <a:t> sigue existiendo. Segunda: </a:t>
            </a:r>
            <a:r>
              <a:rPr>
                <a:latin typeface="Courier"/>
              </a:rPr>
              <a:t>randomize()</a:t>
            </a:r>
            <a:r>
              <a:rPr/>
              <a:t> entre </a:t>
            </a:r>
            <a:r>
              <a:rPr>
                <a:latin typeface="Courier"/>
              </a:rPr>
              <a:t>start_item</a:t>
            </a:r>
            <a:r>
              <a:rPr/>
              <a:t> y </a:t>
            </a:r>
            <a:r>
              <a:rPr>
                <a:latin typeface="Courier"/>
              </a:rPr>
              <a:t>finish_item</a:t>
            </a:r>
            <a:r>
              <a:rPr/>
              <a:t> no es un capricho de estilo. Randomizar antes funciona igual hoy, pero rompe el día que una constraint depende del estado del DUT o de la respuesta anterior: para ese momento el valor ya estaba elegido. Randomizar tarde es la costumbre correcta y no cuesta nada adoptarla desde el primer día.</a:t>
            </a:r>
          </a:p>
        </p:txBody>
      </p:sp>
      <p:sp>
        <p:nvSpPr>
          <p:cNvPr id="4" name="Slide Number Placeholder 3"/>
          <p:cNvSpPr>
            <a:spLocks noGrp="1"/>
          </p:cNvSpPr>
          <p:nvPr>
            <p:ph type="sldNum" sz="quarter" idx="10"/>
          </p:nvPr>
        </p:nvSpPr>
        <p:spPr/>
        <p:txBody>
          <a:bodyPr/>
          <a:lstStyle/>
          <a:p>
            <a:fld id="{18BDFEC3-8487-43E8-A154-7C12CBC1FFF2}" type="slidenum">
              <a:rPr lang="en-US"/>
              <a:t>343</a:t>
            </a:fld>
            <a:endParaRPr lang="en-US"/>
          </a:p>
        </p:txBody>
      </p:sp>
    </p:spTree>
  </p:cSld>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pregunta honesta es “¿y para qué quiero un agent que no maneja nada?”. Tres respuestas de campo, en orden de frecuencia: Uno, interfaces de salida. Un puerto que el DUT maneja y vos sólo verificás no necesita driver, y el agent pasivo te da el monitor y la cobertura gratis. Dos, integración. Cuando el bloque que verificaste pasa a formar parte de un chip, la interface deja de ser tuya: la maneja el bloque de al lado. El mismo agent, con una línea distinta en el config, sigue sirviendo. Ese es el retorno real de haber armado un agent. Tres, lo del ejemplo: convivir con estímulo que no es tuyo — un módulo heredado, un modelo de referencia, un generador de otro equipo.</a:t>
            </a:r>
          </a:p>
        </p:txBody>
      </p:sp>
      <p:sp>
        <p:nvSpPr>
          <p:cNvPr id="4" name="Slide Number Placeholder 3"/>
          <p:cNvSpPr>
            <a:spLocks noGrp="1"/>
          </p:cNvSpPr>
          <p:nvPr>
            <p:ph type="sldNum" sz="quarter" idx="10"/>
          </p:nvPr>
        </p:nvSpPr>
        <p:spPr/>
        <p:txBody>
          <a:bodyPr/>
          <a:lstStyle/>
          <a:p>
            <a:fld id="{18BDFEC3-8487-43E8-A154-7C12CBC1FFF2}" type="slidenum">
              <a:rPr lang="en-US"/>
              <a:t>345</a:t>
            </a:fld>
            <a:endParaRPr lang="en-US"/>
          </a:p>
        </p:txBody>
      </p:sp>
    </p:spTree>
  </p:cSld>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Este árbol lo imprime la librería, no el curso, y ése es todo el punto: hasta acá la jerarquía era un diagrama en una slide, y ahora es una salida que se puede grepear. Vale correrlo en vivo — es el </a:t>
            </a:r>
            <a:r>
              <a:rPr>
                <a:latin typeface="Courier"/>
              </a:rPr>
              <a:t>print_topology()</a:t>
            </a:r>
            <a:r>
              <a:rPr/>
              <a:t> de la sección de reporting, ahora con algo que valga la pena mirar. Las dos cosas que hay que hacer ver, una al lado de la otra: </a:t>
            </a:r>
            <a:r>
              <a:rPr>
                <a:latin typeface="Courier"/>
              </a:rPr>
              <a:t>clase_agent_h</a:t>
            </a:r>
            <a:r>
              <a:rPr/>
              <a:t> tiene </a:t>
            </a:r>
            <a:r>
              <a:rPr>
                <a:latin typeface="Courier"/>
              </a:rPr>
              <a:t>driver_h</a:t>
            </a:r>
            <a:r>
              <a:rPr/>
              <a:t> y </a:t>
            </a:r>
            <a:r>
              <a:rPr>
                <a:latin typeface="Courier"/>
              </a:rPr>
              <a:t>sequencer_h</a:t>
            </a:r>
            <a:r>
              <a:rPr/>
              <a:t>, y </a:t>
            </a:r>
            <a:r>
              <a:rPr>
                <a:latin typeface="Courier"/>
              </a:rPr>
              <a:t>modulo_agent_h</a:t>
            </a:r>
            <a:r>
              <a:rPr/>
              <a:t> </a:t>
            </a:r>
            <a:r>
              <a:rPr b="1"/>
              <a:t>no</a:t>
            </a:r>
            <a:r>
              <a:rPr/>
              <a:t>. Ése es el </a:t>
            </a:r>
            <a:r>
              <a:rPr>
                <a:latin typeface="Courier"/>
              </a:rPr>
              <a:t>is_active</a:t>
            </a:r>
            <a:r>
              <a:rPr/>
              <a:t> en la práctica — el mismo tipo de clase, instanciado dos veces, y uno construyó dos objetos menos. Los dos monitores están en los dos, porque mirar nunca es opcional. Y la que no está: no hay ninguna </a:t>
            </a:r>
            <a:r>
              <a:rPr>
                <a:latin typeface="Courier"/>
              </a:rPr>
              <a:t>sequence</a:t>
            </a:r>
            <a:r>
              <a:rPr/>
              <a:t> en este árbol. Una sequence es un </a:t>
            </a:r>
            <a:r>
              <a:rPr>
                <a:latin typeface="Courier"/>
              </a:rPr>
              <a:t>uvm_object</a:t>
            </a:r>
            <a:r>
              <a:rPr/>
              <a:t>, no un </a:t>
            </a:r>
            <a:r>
              <a:rPr>
                <a:latin typeface="Courier"/>
              </a:rPr>
              <a:t>uvm_component</a:t>
            </a:r>
            <a:r>
              <a:rPr/>
              <a:t>, así que no vive en la topología. Es la pregunta que se tiró el día 1 con el diagrama de clases, y acá se puede contestar señalando la pantalla.</a:t>
            </a:r>
          </a:p>
        </p:txBody>
      </p:sp>
      <p:sp>
        <p:nvSpPr>
          <p:cNvPr id="4" name="Slide Number Placeholder 3"/>
          <p:cNvSpPr>
            <a:spLocks noGrp="1"/>
          </p:cNvSpPr>
          <p:nvPr>
            <p:ph type="sldNum" sz="quarter" idx="10"/>
          </p:nvPr>
        </p:nvSpPr>
        <p:spPr/>
        <p:txBody>
          <a:bodyPr/>
          <a:lstStyle/>
          <a:p>
            <a:fld id="{18BDFEC3-8487-43E8-A154-7C12CBC1FFF2}" type="slidenum">
              <a:rPr lang="en-US"/>
              <a:t>346</a:t>
            </a:fld>
            <a:endParaRPr lang="en-US"/>
          </a:p>
        </p:txBody>
      </p:sp>
    </p:spTree>
  </p:cSld>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el curso se aparta de la costumbre de la industria a propósito, y conviene decirlo: la mayoría de los proyectos hace </a:t>
            </a:r>
            <a:r>
              <a:rPr>
                <a:latin typeface="Courier"/>
              </a:rPr>
              <a:t>class agent_config extends uvm_object</a:t>
            </a:r>
            <a:r>
              <a:rPr/>
              <a:t> y lo registra en la factory, para poder overridearlo. Es una decisión legítima y tiene su razón. La contra es la que está en el bullet: se pierde el constructor que obliga. Lo que no es negociable es la idea de fondo, y es la que hay que dejar: </a:t>
            </a:r>
            <a:r>
              <a:rPr b="1"/>
              <a:t>cada nivel de jerarquía recibe su configuración por un objeto</a:t>
            </a:r>
            <a:r>
              <a:rPr/>
              <a:t>. Si un componente necesita cinco datos, no son cinco </a:t>
            </a:r>
            <a:r>
              <a:rPr>
                <a:latin typeface="Courier"/>
              </a:rPr>
              <a:t>uvm_config_db::get()</a:t>
            </a:r>
            <a:r>
              <a:rPr/>
              <a:t> desparramados: es un config. El día que agregás el sexto dato, tocás una clase y no seis. Fijate que el driver y los dos monitores también piden el config, no la BFM: el agent no reparte handles a mano.</a:t>
            </a:r>
          </a:p>
        </p:txBody>
      </p:sp>
      <p:sp>
        <p:nvSpPr>
          <p:cNvPr id="4" name="Slide Number Placeholder 3"/>
          <p:cNvSpPr>
            <a:spLocks noGrp="1"/>
          </p:cNvSpPr>
          <p:nvPr>
            <p:ph type="sldNum" sz="quarter" idx="10"/>
          </p:nvPr>
        </p:nvSpPr>
        <p:spPr/>
        <p:txBody>
          <a:bodyPr/>
          <a:lstStyle/>
          <a:p>
            <a:fld id="{18BDFEC3-8487-43E8-A154-7C12CBC1FFF2}" type="slidenum">
              <a:rPr lang="en-US"/>
              <a:t>347</a:t>
            </a:fld>
            <a:endParaRPr lang="en-US"/>
          </a:p>
        </p:txBody>
      </p:sp>
    </p:spTree>
  </p:cSld>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detalle que vale oro y que nadie cuenta: el </a:t>
            </a:r>
            <a:r>
              <a:rPr>
                <a:latin typeface="Courier"/>
              </a:rPr>
              <a:t>build_phase</a:t>
            </a:r>
            <a:r>
              <a:rPr/>
              <a:t> de </a:t>
            </a:r>
            <a:r>
              <a:rPr>
                <a:latin typeface="Courier"/>
              </a:rPr>
              <a:t>uvm_agent</a:t>
            </a:r>
            <a:r>
              <a:rPr/>
              <a:t> que trae la librería </a:t>
            </a:r>
            <a:r>
              <a:rPr b="1"/>
              <a:t>lee solo el </a:t>
            </a:r>
            <a:r>
              <a:rPr b="1">
                <a:latin typeface="Courier"/>
              </a:rPr>
              <a:t>is_active</a:t>
            </a:r>
            <a:r>
              <a:rPr b="1"/>
              <a:t> del resource pool</a:t>
            </a:r>
            <a:r>
              <a:rPr/>
              <a:t>. Está en </a:t>
            </a:r>
            <a:r>
              <a:rPr>
                <a:latin typeface="Courier"/>
              </a:rPr>
              <a:t>code/.uvm/src/comps/uvm_agent.svh</a:t>
            </a:r>
            <a:r>
              <a:rPr/>
              <a:t>, se puede abrir en clase. O sea que en un testbench que llama a </a:t>
            </a:r>
            <a:r>
              <a:rPr>
                <a:latin typeface="Courier"/>
              </a:rPr>
              <a:t>super.build_phase()</a:t>
            </a:r>
            <a:r>
              <a:rPr/>
              <a:t>, un </a:t>
            </a:r>
            <a:r>
              <a:rPr>
                <a:latin typeface="Courier"/>
              </a:rPr>
              <a:t>uvm_config_db#(int)::set(this, "mi_agent", "is_active", UVM_PASSIVE)</a:t>
            </a:r>
            <a:r>
              <a:rPr/>
              <a:t> funciona solo, sin config object. Como este </a:t>
            </a:r>
            <a:r>
              <a:rPr>
                <a:latin typeface="Courier"/>
              </a:rPr>
              <a:t>vtalu_agent</a:t>
            </a:r>
            <a:r>
              <a:rPr/>
              <a:t> no lo llama, ese mecanismo </a:t>
            </a:r>
            <a:r>
              <a:rPr b="1"/>
              <a:t>está apagado</a:t>
            </a:r>
            <a:r>
              <a:rPr/>
              <a:t>, y por eso lo asignamos a mano. Y acá se cobra lo del día 3: </a:t>
            </a:r>
            <a:r>
              <a:rPr>
                <a:latin typeface="Courier"/>
              </a:rPr>
              <a:t>uvm_agent</a:t>
            </a:r>
            <a:r>
              <a:rPr/>
              <a:t> y </a:t>
            </a:r>
            <a:r>
              <a:rPr>
                <a:latin typeface="Courier"/>
              </a:rPr>
              <a:t>uvm_sequencer</a:t>
            </a:r>
            <a:r>
              <a:rPr/>
              <a:t> son las dos clases de la librería que hacen trabajo real en su </a:t>
            </a:r>
            <a:r>
              <a:rPr>
                <a:latin typeface="Courier"/>
              </a:rPr>
              <a:t>build_phase</a:t>
            </a:r>
            <a:r>
              <a:rPr/>
              <a:t> —</a:t>
            </a:r>
            <a:r>
              <a:rPr>
                <a:latin typeface="Courier"/>
              </a:rPr>
              <a:t>uvm_agent</a:t>
            </a:r>
            <a:r>
              <a:rPr/>
              <a:t> lee el </a:t>
            </a:r>
            <a:r>
              <a:rPr>
                <a:latin typeface="Courier"/>
              </a:rPr>
              <a:t>is_active</a:t>
            </a:r>
            <a:r>
              <a:rPr/>
              <a:t>, y </a:t>
            </a:r>
            <a:r>
              <a:rPr>
                <a:latin typeface="Courier"/>
              </a:rPr>
              <a:t>uvm_sequencer_param_base</a:t>
            </a:r>
            <a:r>
              <a:rPr/>
              <a:t> engancha el fifo de respuestas (</a:t>
            </a:r>
            <a:r>
              <a:rPr>
                <a:latin typeface="Courier"/>
              </a:rPr>
              <a:t>seq/uvm_sequencer_param_base.svh:288</a:t>
            </a:r>
            <a:r>
              <a:rPr/>
              <a:t>)—. Es exactamente el caso que la regla de afuera cubre: si extendés una de las dos y escribís </a:t>
            </a:r>
            <a:r>
              <a:rPr>
                <a:latin typeface="Courier"/>
              </a:rPr>
              <a:t>build_phase</a:t>
            </a:r>
            <a:r>
              <a:rPr/>
              <a:t>, el </a:t>
            </a:r>
            <a:r>
              <a:rPr>
                <a:latin typeface="Courier"/>
              </a:rPr>
              <a:t>super</a:t>
            </a:r>
            <a:r>
              <a:rPr/>
              <a:t> es obligatorio. Heredaste de una clase intermedia que hace trabajo real, y saltearte el </a:t>
            </a:r>
            <a:r>
              <a:rPr>
                <a:latin typeface="Courier"/>
              </a:rPr>
              <a:t>super</a:t>
            </a:r>
            <a:r>
              <a:rPr/>
              <a:t> lo apaga sin decir nada. Nosotros podemos saltearlo porque escribimos la línea que reemplaza; el que no la escribe, no. Las dos formas son válidas. Lo que no es válido es la mitad de cada una: poner </a:t>
            </a:r>
            <a:r>
              <a:rPr>
                <a:latin typeface="Courier"/>
              </a:rPr>
              <a:t>is_active</a:t>
            </a:r>
            <a:r>
              <a:rPr/>
              <a:t> en el config_db, no llamar a </a:t>
            </a:r>
            <a:r>
              <a:rPr>
                <a:latin typeface="Courier"/>
              </a:rPr>
              <a:t>super.build_phase()</a:t>
            </a:r>
            <a:r>
              <a:rPr/>
              <a:t>, y después preguntarse por qué el agent arranca activo. Pasa seguido.</a:t>
            </a:r>
          </a:p>
        </p:txBody>
      </p:sp>
      <p:sp>
        <p:nvSpPr>
          <p:cNvPr id="4" name="Slide Number Placeholder 3"/>
          <p:cNvSpPr>
            <a:spLocks noGrp="1"/>
          </p:cNvSpPr>
          <p:nvPr>
            <p:ph type="sldNum" sz="quarter" idx="10"/>
          </p:nvPr>
        </p:nvSpPr>
        <p:spPr/>
        <p:txBody>
          <a:bodyPr/>
          <a:lstStyle/>
          <a:p>
            <a:fld id="{18BDFEC3-8487-43E8-A154-7C12CBC1FFF2}" type="slidenum">
              <a:rPr lang="en-US"/>
              <a:t>348</a:t>
            </a:fld>
            <a:endParaRPr lang="en-US"/>
          </a:p>
        </p:txBody>
      </p:sp>
    </p:spTree>
  </p:cSld>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a:t>
            </a:r>
            <a:r>
              <a:rPr i="1"/>
              <a:t>port forwarding</a:t>
            </a:r>
            <a:r>
              <a:rPr/>
              <a:t> es lo que confunde, y conviene decir por qué existe antes de cómo se escribe. El agent quiere ofrecer hacia afuera un dato que produce un hijo suyo. Podría exponer el hijo —el </a:t>
            </a:r>
            <a:r>
              <a:rPr>
                <a:latin typeface="Courier"/>
              </a:rPr>
              <a:t>env</a:t>
            </a:r>
            <a:r>
              <a:rPr/>
              <a:t> mirando </a:t>
            </a:r>
            <a:r>
              <a:rPr>
                <a:latin typeface="Courier"/>
              </a:rPr>
              <a:t>agent.command_monitor_h.ap</a:t>
            </a:r>
            <a:r>
              <a:rPr/>
              <a:t>— y ahí se termina la encapsulación: el día que el monitor cambie de nombre, se rompe el </a:t>
            </a:r>
            <a:r>
              <a:rPr>
                <a:latin typeface="Courier"/>
              </a:rPr>
              <a:t>env</a:t>
            </a:r>
            <a:r>
              <a:rPr/>
              <a:t>. La salida es que el agent tenga </a:t>
            </a:r>
            <a:r>
              <a:rPr b="1"/>
              <a:t>su propio</a:t>
            </a:r>
            <a:r>
              <a:rPr/>
              <a:t> analysis port y lo enchufe al del monitor. Desde afuera se ve un solo port, </a:t>
            </a:r>
            <a:r>
              <a:rPr>
                <a:latin typeface="Courier"/>
              </a:rPr>
              <a:t>command_ap</a:t>
            </a:r>
            <a:r>
              <a:rPr/>
              <a:t>, y adentro puede haber lo que sea. Es exactamente lo que hace un módulo cuando conecta un puerto suyo al de un submódulo — la misma idea, con clases. El detalle que parece romper el mantra: acá un </a:t>
            </a:r>
            <a:r>
              <a:rPr b="1"/>
              <a:t>port se conecta a otro port</a:t>
            </a:r>
            <a:r>
              <a:rPr/>
              <a:t>, no a un export. No es una excepción caprichosa — la dirección sigue siendo la misma, del que llama al que implementa; lo único que pasa es que el agent está en el medio y no implementa nada, sólo reenvía.</a:t>
            </a:r>
          </a:p>
        </p:txBody>
      </p:sp>
      <p:sp>
        <p:nvSpPr>
          <p:cNvPr id="4" name="Slide Number Placeholder 3"/>
          <p:cNvSpPr>
            <a:spLocks noGrp="1"/>
          </p:cNvSpPr>
          <p:nvPr>
            <p:ph type="sldNum" sz="quarter" idx="10"/>
          </p:nvPr>
        </p:nvSpPr>
        <p:spPr/>
        <p:txBody>
          <a:bodyPr/>
          <a:lstStyle/>
          <a:p>
            <a:fld id="{18BDFEC3-8487-43E8-A154-7C12CBC1FFF2}" type="slidenum">
              <a:rPr lang="en-US"/>
              <a:t>349</a:t>
            </a:fld>
            <a:endParaRPr lang="en-US"/>
          </a:p>
        </p:txBody>
      </p:sp>
    </p:spTree>
  </p:cSld>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para hacer la comparación en vivo: abrir el </a:t>
            </a:r>
            <a:r>
              <a:rPr>
                <a:latin typeface="Courier"/>
              </a:rPr>
              <a:t>env.svh</a:t>
            </a:r>
            <a:r>
              <a:rPr/>
              <a:t> de transactions al lado. La diferencia no es que sea más corto —que también—, es </a:t>
            </a:r>
            <a:r>
              <a:rPr b="1"/>
              <a:t>qué desapareció</a:t>
            </a:r>
            <a:r>
              <a:rPr/>
              <a:t>: el </a:t>
            </a:r>
            <a:r>
              <a:rPr>
                <a:latin typeface="Courier"/>
              </a:rPr>
              <a:t>env</a:t>
            </a:r>
            <a:r>
              <a:rPr/>
              <a:t> de transactions nombraba </a:t>
            </a:r>
            <a:r>
              <a:rPr>
                <a:latin typeface="Courier"/>
              </a:rPr>
              <a:t>command_f</a:t>
            </a:r>
            <a:r>
              <a:rPr/>
              <a:t>, o sea que conocía el mecanismo interno de cómo el estímulo llegaba al driver. El de acá no lo nombra. Eso es encapsulamiento medido de forma objetiva: contá los nombres que la clase de arriba tiene que conocer. Si el grupo viene bien de tiempo, vale la pena la pregunta: ¿qué habría que cambiar en este </a:t>
            </a:r>
            <a:r>
              <a:rPr>
                <a:latin typeface="Courier"/>
              </a:rPr>
              <a:t>env</a:t>
            </a:r>
            <a:r>
              <a:rPr/>
              <a:t> para pasar de una FIFO a un sequencer? Nada. Ya está adentro del agent.</a:t>
            </a:r>
          </a:p>
        </p:txBody>
      </p:sp>
      <p:sp>
        <p:nvSpPr>
          <p:cNvPr id="4" name="Slide Number Placeholder 3"/>
          <p:cNvSpPr>
            <a:spLocks noGrp="1"/>
          </p:cNvSpPr>
          <p:nvPr>
            <p:ph type="sldNum" sz="quarter" idx="10"/>
          </p:nvPr>
        </p:nvSpPr>
        <p:spPr/>
        <p:txBody>
          <a:bodyPr/>
          <a:lstStyle/>
          <a:p>
            <a:fld id="{18BDFEC3-8487-43E8-A154-7C12CBC1FFF2}" type="slidenum">
              <a:rPr lang="en-US"/>
              <a:t>350</a:t>
            </a:fld>
            <a:endParaRPr lang="en-US"/>
          </a:p>
        </p:txBody>
      </p:sp>
    </p:spTree>
  </p:cSld>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está la trampa clásica de la sección, y es de las que no fallan. Con un solo agent, todo el mundo escribe </a:t>
            </a:r>
            <a:r>
              <a:rPr>
                <a:latin typeface="Courier"/>
              </a:rPr>
              <a:t>"*"</a:t>
            </a:r>
            <a:r>
              <a:rPr/>
              <a:t> en el ámbito y funciona. El día que aparece el segundo, el segundo </a:t>
            </a:r>
            <a:r>
              <a:rPr>
                <a:latin typeface="Courier"/>
              </a:rPr>
              <a:t>set()</a:t>
            </a:r>
            <a:r>
              <a:rPr/>
              <a:t> pisa al primero y </a:t>
            </a:r>
            <a:r>
              <a:rPr b="1"/>
              <a:t>los dos agents reciben el mismo config</a:t>
            </a:r>
            <a:r>
              <a:rPr/>
              <a:t>: el mismo BFM y el mismo </a:t>
            </a:r>
            <a:r>
              <a:rPr>
                <a:latin typeface="Courier"/>
              </a:rPr>
              <a:t>is_active</a:t>
            </a:r>
            <a:r>
              <a:rPr/>
              <a:t>. Con el orden de </a:t>
            </a:r>
            <a:r>
              <a:rPr>
                <a:latin typeface="Courier"/>
              </a:rPr>
              <a:t>env.svh</a:t>
            </a:r>
            <a:r>
              <a:rPr/>
              <a:t> —la clase primero y el módulo después— el que queda es el pasivo, así que los dos arrancan pasivos, sin driver ni sequencer, y el </a:t>
            </a:r>
            <a:r>
              <a:rPr>
                <a:latin typeface="Courier"/>
              </a:rPr>
              <a:t>seq.start()</a:t>
            </a:r>
            <a:r>
              <a:rPr/>
              <a:t> del test cae sobre un handle </a:t>
            </a:r>
            <a:r>
              <a:rPr>
                <a:latin typeface="Courier"/>
              </a:rPr>
              <a:t>null</a:t>
            </a:r>
            <a:r>
              <a:rPr/>
              <a:t>. Invertido el orden serían dos drivers, pero manejando </a:t>
            </a:r>
            <a:r>
              <a:rPr b="1"/>
              <a:t>la misma</a:t>
            </a:r>
            <a:r>
              <a:rPr/>
              <a:t> interface. Lo invariante, y lo que hay que llevarse: gana el último </a:t>
            </a:r>
            <a:r>
              <a:rPr>
                <a:latin typeface="Courier"/>
              </a:rPr>
              <a:t>set()</a:t>
            </a:r>
            <a:r>
              <a:rPr/>
              <a:t>, y los dos agents quedan iguales. El error no aparece en </a:t>
            </a:r>
            <a:r>
              <a:rPr>
                <a:latin typeface="Courier"/>
              </a:rPr>
              <a:t>build_phase</a:t>
            </a:r>
            <a:r>
              <a:rPr/>
              <a:t>. El asterisco importa: </a:t>
            </a:r>
            <a:r>
              <a:rPr>
                <a:latin typeface="Courier"/>
              </a:rPr>
              <a:t>"clase_agent_h*"</a:t>
            </a:r>
            <a:r>
              <a:rPr/>
              <a:t> con asterisco alcanza a los hijos; </a:t>
            </a:r>
            <a:r>
              <a:rPr>
                <a:latin typeface="Courier"/>
              </a:rPr>
              <a:t>"clase_agent_h"</a:t>
            </a:r>
            <a:r>
              <a:rPr/>
              <a:t> sin asterisco, sólo al agent. Si lo escribís sin asterisco, el agent encuentra su config y el driver no — </a:t>
            </a:r>
            <a:r>
              <a:rPr>
                <a:latin typeface="Courier"/>
              </a:rPr>
              <a:t>uvm_fatal</a:t>
            </a:r>
            <a:r>
              <a:rPr/>
              <a:t> en </a:t>
            </a:r>
            <a:r>
              <a:rPr>
                <a:latin typeface="Courier"/>
              </a:rPr>
              <a:t>build_phase</a:t>
            </a:r>
            <a:r>
              <a:rPr/>
              <a:t>, que al menos es un error honesto. Regla corta para llevarse: </a:t>
            </a:r>
            <a:r>
              <a:rPr b="1"/>
              <a:t>el ámbito del </a:t>
            </a:r>
            <a:r>
              <a:rPr b="1">
                <a:latin typeface="Courier"/>
              </a:rPr>
              <a:t>set()</a:t>
            </a:r>
            <a:r>
              <a:rPr b="1"/>
              <a:t> es una ruta, no una etiqueta.</a:t>
            </a:r>
          </a:p>
        </p:txBody>
      </p:sp>
      <p:sp>
        <p:nvSpPr>
          <p:cNvPr id="4" name="Slide Number Placeholder 3"/>
          <p:cNvSpPr>
            <a:spLocks noGrp="1"/>
          </p:cNvSpPr>
          <p:nvPr>
            <p:ph type="sldNum" sz="quarter" idx="10"/>
          </p:nvPr>
        </p:nvSpPr>
        <p:spPr/>
        <p:txBody>
          <a:bodyPr/>
          <a:lstStyle/>
          <a:p>
            <a:fld id="{18BDFEC3-8487-43E8-A154-7C12CBC1FFF2}" type="slidenum">
              <a:rPr lang="en-US"/>
              <a:t>352</a:t>
            </a:fld>
            <a:endParaRPr lang="en-US"/>
          </a:p>
        </p:txBody>
      </p:sp>
    </p:spTree>
  </p:cSld>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herramienta que le faltaba a los tests, cuando dijimos que </a:t>
            </a:r>
            <a:r>
              <a:rPr>
                <a:latin typeface="Courier"/>
              </a:rPr>
              <a:t>get(null, "*", ...)</a:t>
            </a:r>
            <a:r>
              <a:rPr/>
              <a:t> “no falla: miente”. Con el trace prendido, mentir se hace difícil: se ve quién puso qué y quién lo leyó. El uso que casi nadie descubre solo es el segundo: </a:t>
            </a:r>
            <a:r>
              <a:rPr b="1"/>
              <a:t>como cada </a:t>
            </a:r>
            <a:r>
              <a:rPr b="1">
                <a:latin typeface="Courier"/>
              </a:rPr>
              <a:t>get()</a:t>
            </a:r>
            <a:r>
              <a:rPr b="1"/>
              <a:t> imprime la ruta del componente que lo llamó, la salida es un censo del árbol escrito por la librería.</a:t>
            </a:r>
            <a:r>
              <a:rPr/>
              <a:t> Si un componente no aparece, no se construyó. El ejercicio del día usa exactamente eso para corregirse, y por eso no puede hacerse trampa: el alumno no escribe esas líneas. Pariente cercano que vale nombrar: </a:t>
            </a:r>
            <a:r>
              <a:rPr>
                <a:latin typeface="Courier"/>
              </a:rPr>
              <a:t>+UVM_OBJECTION_TRACE</a:t>
            </a:r>
            <a:r>
              <a:rPr/>
              <a:t>, para el otro cuelgue clásico —la simulación que no termina porque alguien no bajó su objection—.</a:t>
            </a:r>
          </a:p>
        </p:txBody>
      </p:sp>
      <p:sp>
        <p:nvSpPr>
          <p:cNvPr id="4" name="Slide Number Placeholder 3"/>
          <p:cNvSpPr>
            <a:spLocks noGrp="1"/>
          </p:cNvSpPr>
          <p:nvPr>
            <p:ph type="sldNum" sz="quarter" idx="10"/>
          </p:nvPr>
        </p:nvSpPr>
        <p:spPr/>
        <p:txBody>
          <a:bodyPr/>
          <a:lstStyle/>
          <a:p>
            <a:fld id="{18BDFEC3-8487-43E8-A154-7C12CBC1FFF2}" type="slidenum">
              <a:rPr lang="en-US"/>
              <a:t>353</a:t>
            </a:fld>
            <a:endParaRPr lang="en-US"/>
          </a:p>
        </p:txBody>
      </p:sp>
    </p:spTree>
  </p:cSld>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Este </a:t>
            </a:r>
            <a:r>
              <a:rPr>
                <a:latin typeface="Courier"/>
              </a:rPr>
              <a:t>top.sv</a:t>
            </a:r>
            <a:r>
              <a:rPr/>
              <a:t> es el que cierra el argumento de la sección, y conviene leerlo buscando lo que </a:t>
            </a:r>
            <a:r>
              <a:rPr b="1"/>
              <a:t>no</a:t>
            </a:r>
            <a:r>
              <a:rPr/>
              <a:t> cambió: hay dos VTALU, dos interfaces, dos </a:t>
            </a:r>
            <a:r>
              <a:rPr>
                <a:latin typeface="Courier"/>
              </a:rPr>
              <a:t>config_db</a:t>
            </a:r>
            <a:r>
              <a:rPr/>
              <a:t> distintos, y el </a:t>
            </a:r>
            <a:r>
              <a:rPr>
                <a:latin typeface="Courier"/>
              </a:rPr>
              <a:t>vtalu_tester_module</a:t>
            </a:r>
            <a:r>
              <a:rPr/>
              <a:t> sigue siendo el mismo módulo de Verilog de siempre. Nadie lo tocó para que conviva con UVM. Ése es el escenario real que la sección viene a resolver, y vale nombrarlo así: llegás a un proyecto donde ya hay un estímulo escrito en Verilog que funciona y nadie va a reescribir. Con un agent pasivo lo podés </a:t>
            </a:r>
            <a:r>
              <a:rPr b="1"/>
              <a:t>mirar</a:t>
            </a:r>
            <a:r>
              <a:rPr/>
              <a:t> —scoreboard, cobertura, assertions— sin pedirle permiso a nadie ni tocar una línea suya. El detalle técnico que hace justa la comparación, y que hay que señalar con el dedo: el módulo llama a la misma </a:t>
            </a:r>
            <a:r>
              <a:rPr>
                <a:latin typeface="Courier"/>
              </a:rPr>
              <a:t>bfm.send_op()</a:t>
            </a:r>
            <a:r>
              <a:rPr/>
              <a:t> que el driver. Recibe la interface por puerto en vez de por virtual interface, pero el protocolo es el mismo código. Si cada uno manejara el bus a su manera, comparar coberturas no querría decir nada.</a:t>
            </a:r>
          </a:p>
        </p:txBody>
      </p:sp>
      <p:sp>
        <p:nvSpPr>
          <p:cNvPr id="4" name="Slide Number Placeholder 3"/>
          <p:cNvSpPr>
            <a:spLocks noGrp="1"/>
          </p:cNvSpPr>
          <p:nvPr>
            <p:ph type="sldNum" sz="quarter" idx="10"/>
          </p:nvPr>
        </p:nvSpPr>
        <p:spPr/>
        <p:txBody>
          <a:bodyPr/>
          <a:lstStyle/>
          <a:p>
            <a:fld id="{18BDFEC3-8487-43E8-A154-7C12CBC1FFF2}" type="slidenum">
              <a:rPr lang="en-US"/>
              <a:t>354</a:t>
            </a:fld>
            <a:endParaRPr lang="en-US"/>
          </a:p>
        </p:txBody>
      </p:sp>
    </p:spTree>
  </p:cSld>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con la que conviene cerrar el día si el tiempo no da para el resumen: deja una pregunta abierta y una promesa concreta. Y es honesta: </a:t>
            </a:r>
            <a:r>
              <a:rPr>
                <a:latin typeface="Courier"/>
              </a:rPr>
              <a:t>seq.start(env_h.clase_agent_h.sequencer_h)</a:t>
            </a:r>
            <a:r>
              <a:rPr/>
              <a:t> es código real que funciona y que se ve en muchos testbenches. No está “mal”. Simplemente es la última cosa del testbench que sigue estando cableada, y es la que la sección que viene se lleva puesta. Si alguien pregunta por qué no lo hacemos bien de una: porque para entender el </a:t>
            </a:r>
            <a:r>
              <a:rPr>
                <a:latin typeface="Courier"/>
              </a:rPr>
              <a:t>default_sequence</a:t>
            </a:r>
            <a:r>
              <a:rPr/>
              <a:t> primero hay que haber sufrido escribir el </a:t>
            </a:r>
            <a:r>
              <a:rPr>
                <a:latin typeface="Courier"/>
              </a:rPr>
              <a:t>start()</a:t>
            </a:r>
            <a:r>
              <a:rPr/>
              <a:t> a mano.</a:t>
            </a:r>
          </a:p>
        </p:txBody>
      </p:sp>
      <p:sp>
        <p:nvSpPr>
          <p:cNvPr id="4" name="Slide Number Placeholder 3"/>
          <p:cNvSpPr>
            <a:spLocks noGrp="1"/>
          </p:cNvSpPr>
          <p:nvPr>
            <p:ph type="sldNum" sz="quarter" idx="10"/>
          </p:nvPr>
        </p:nvSpPr>
        <p:spPr/>
        <p:txBody>
          <a:bodyPr/>
          <a:lstStyle/>
          <a:p>
            <a:fld id="{18BDFEC3-8487-43E8-A154-7C12CBC1FFF2}" type="slidenum">
              <a:rPr lang="en-US"/>
              <a:t>355</a:t>
            </a:fld>
            <a:endParaRPr lang="en-US"/>
          </a:p>
        </p:txBody>
      </p:sp>
    </p:spTree>
  </p:cSld>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 el material diga en qué se aparta de sus fuentes no es un detalle de prolijidad: es lo que le permite al alumno leer el </a:t>
            </a:r>
            <a:r>
              <a:rPr i="1"/>
              <a:t>UVM Primer</a:t>
            </a:r>
            <a:r>
              <a:rPr/>
              <a:t> después sin creer que uno de los dos está roto. Y de paso deja la lección que más se usa en el trabajo: la estructura de un testbench UVM no la fija el estándar, la fija la costumbre. IEEE 1800.2 no dice en ningún lado que el scoreboard vaya en el env. Dice qué es un </a:t>
            </a:r>
            <a:r>
              <a:rPr>
                <a:latin typeface="Courier"/>
              </a:rPr>
              <a:t>uvm_agent</a:t>
            </a:r>
            <a:r>
              <a:rPr/>
              <a:t> y nada más. Todo lo demás es convención — buena, pero convención.</a:t>
            </a:r>
          </a:p>
        </p:txBody>
      </p:sp>
      <p:sp>
        <p:nvSpPr>
          <p:cNvPr id="4" name="Slide Number Placeholder 3"/>
          <p:cNvSpPr>
            <a:spLocks noGrp="1"/>
          </p:cNvSpPr>
          <p:nvPr>
            <p:ph type="sldNum" sz="quarter" idx="10"/>
          </p:nvPr>
        </p:nvSpPr>
        <p:spPr/>
        <p:txBody>
          <a:bodyPr/>
          <a:lstStyle/>
          <a:p>
            <a:fld id="{18BDFEC3-8487-43E8-A154-7C12CBC1FFF2}" type="slidenum">
              <a:rPr lang="en-US"/>
              <a:t>356</a:t>
            </a:fld>
            <a:endParaRPr lang="en-US"/>
          </a:p>
        </p:txBody>
      </p:sp>
    </p:spTree>
  </p:cSld>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Cierre de la sección y del salto más grande del curso. Vale decir dónde quedaron parados: con lo de hoy, el alumno puede leer el testbench de cualquier proyecto UVM y reconocer la estructura. Agent por interface, config por nivel, análisis en el env. Es literalmente el 80 % de lo que va a ver el primer día. Lo que falta —sequences— es lo que va a </a:t>
            </a:r>
            <a:r>
              <a:rPr i="1"/>
              <a:t>escribir</a:t>
            </a:r>
            <a:r>
              <a:rPr/>
              <a:t> el primer día. Por eso van juntas en el mismo día y en este orden: primero la casa, después lo que pasa adentro.</a:t>
            </a:r>
          </a:p>
        </p:txBody>
      </p:sp>
      <p:sp>
        <p:nvSpPr>
          <p:cNvPr id="4" name="Slide Number Placeholder 3"/>
          <p:cNvSpPr>
            <a:spLocks noGrp="1"/>
          </p:cNvSpPr>
          <p:nvPr>
            <p:ph type="sldNum" sz="quarter" idx="10"/>
          </p:nvPr>
        </p:nvSpPr>
        <p:spPr/>
        <p:txBody>
          <a:bodyPr/>
          <a:lstStyle/>
          <a:p>
            <a:fld id="{18BDFEC3-8487-43E8-A154-7C12CBC1FFF2}" type="slidenum">
              <a:rPr lang="en-US"/>
              <a:t>357</a:t>
            </a:fld>
            <a:endParaRPr lang="en-US"/>
          </a:p>
        </p:txBody>
      </p:sp>
    </p:spTree>
  </p:cSld>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media sección existe porque la unidad 1 promete tres ganchos, y sin ella el curso entrega dos. Quince minutos alcanzan: la mecánica es chica y lo que hay que dejar es el criterio de cuándo se usa. El criterio, dicho en una línea: </a:t>
            </a:r>
            <a:r>
              <a:rPr b="1"/>
              <a:t>override cuando cambia el qué, callback cuando cambia el cuándo</a:t>
            </a:r>
            <a:r>
              <a:rPr/>
              <a:t>. Si la clase nueva es distinta de la vieja en varios métodos, es un override. Si es la misma clase con un agregado en un punto, es un callback — y sobre todo si la clase original no es tuya y no la podés tocar. La palabra clave de todo esto es </a:t>
            </a:r>
            <a:r>
              <a:rPr b="1"/>
              <a:t>VIP</a:t>
            </a:r>
            <a:r>
              <a:rPr/>
              <a:t>. En un proyecto real la mitad de los agents vienen de afuera, con su licencia y su soporte, y editarlos no es una opción: la próxima versión te pisa el cambio. El callback es el punto de extensión que el que escribió el VIP dejó a propósito. Y el que apilen es lo que hace que dos ingenieros puedan enganchar cosas distintas en el mismo driver sin pisarse. Con overrides, el segundo gana.</a:t>
            </a:r>
          </a:p>
        </p:txBody>
      </p:sp>
      <p:sp>
        <p:nvSpPr>
          <p:cNvPr id="4" name="Slide Number Placeholder 3"/>
          <p:cNvSpPr>
            <a:spLocks noGrp="1"/>
          </p:cNvSpPr>
          <p:nvPr>
            <p:ph type="sldNum" sz="quarter" idx="10"/>
          </p:nvPr>
        </p:nvSpPr>
        <p:spPr/>
        <p:txBody>
          <a:bodyPr/>
          <a:lstStyle/>
          <a:p>
            <a:fld id="{18BDFEC3-8487-43E8-A154-7C12CBC1FFF2}" type="slidenum">
              <a:rPr lang="en-US"/>
              <a:t>358</a:t>
            </a:fld>
            <a:endParaRPr lang="en-US"/>
          </a:p>
        </p:txBody>
      </p:sp>
    </p:spTree>
  </p:cSld>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detenerse en que es una clase normal, que extiende </a:t>
            </a:r>
            <a:r>
              <a:rPr>
                <a:latin typeface="Courier"/>
              </a:rPr>
              <a:t>uvm_callback</a:t>
            </a:r>
            <a:r>
              <a:rPr/>
              <a:t>, que extiende </a:t>
            </a:r>
            <a:r>
              <a:rPr>
                <a:latin typeface="Courier"/>
              </a:rPr>
              <a:t>uvm_object</a:t>
            </a:r>
            <a:r>
              <a:rPr/>
              <a:t>. No hay magia: lo único que hace </a:t>
            </a:r>
            <a:r>
              <a:rPr>
                <a:latin typeface="Courier"/>
              </a:rPr>
              <a:t>uvm_callback</a:t>
            </a:r>
            <a:r>
              <a:rPr/>
              <a:t> es darle un lugar en el pool que UVM mantiene por instancia de componente. El </a:t>
            </a:r>
            <a:r>
              <a:rPr>
                <a:latin typeface="Courier"/>
              </a:rPr>
              <a:t>typedef class driver;</a:t>
            </a:r>
            <a:r>
              <a:rPr/>
              <a:t> de arriba del archivo es la parte aburrida y necesaria: el callback recibe el driver, y el driver registra el callback, así que uno de los dos tiene que declararse adelantado. En un testbench de verdad esto vive en su propio archivo por eso mismo. Si alguien pregunta por qué el método base está vacío en vez de ser abstracto: porque </a:t>
            </a:r>
            <a:r>
              <a:rPr>
                <a:latin typeface="Courier"/>
              </a:rPr>
              <a:t>uvm_do_callbacks</a:t>
            </a:r>
            <a:r>
              <a:rPr/>
              <a:t> recorre </a:t>
            </a:r>
            <a:r>
              <a:rPr b="1"/>
              <a:t>la cola entera</a:t>
            </a:r>
            <a:r>
              <a:rPr/>
              <a:t>, y una cola vacía tiene que ser legal. La clase base vacía es la que hace que “sin callbacks” sea el caso normal y no una excepción.</a:t>
            </a:r>
          </a:p>
        </p:txBody>
      </p:sp>
      <p:sp>
        <p:nvSpPr>
          <p:cNvPr id="4" name="Slide Number Placeholder 3"/>
          <p:cNvSpPr>
            <a:spLocks noGrp="1"/>
          </p:cNvSpPr>
          <p:nvPr>
            <p:ph type="sldNum" sz="quarter" idx="10"/>
          </p:nvPr>
        </p:nvSpPr>
        <p:spPr/>
        <p:txBody>
          <a:bodyPr/>
          <a:lstStyle/>
          <a:p>
            <a:fld id="{18BDFEC3-8487-43E8-A154-7C12CBC1FFF2}" type="slidenum">
              <a:rPr lang="en-US"/>
              <a:t>359</a:t>
            </a:fld>
            <a:endParaRPr lang="en-US"/>
          </a:p>
        </p:txBody>
      </p:sp>
    </p:spTree>
  </p:cSld>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diff contra el driver de la sección Agents es exactamente de dos líneas, y conviene mostrarlo con </a:t>
            </a:r>
            <a:r>
              <a:rPr>
                <a:latin typeface="Courier"/>
              </a:rPr>
              <a:t>diff</a:t>
            </a:r>
            <a:r>
              <a:rPr/>
              <a:t> en vivo: </a:t>
            </a:r>
            <a:r>
              <a:rPr>
                <a:latin typeface="Courier"/>
              </a:rPr>
              <a:t>diff code/u7/agents/tb_classes/driver.svh code/u7/callbacks/tb_classes/driver.svh</a:t>
            </a:r>
            <a:r>
              <a:rPr/>
              <a:t>. Todo lo demás —el </a:t>
            </a:r>
            <a:r>
              <a:rPr>
                <a:latin typeface="Courier"/>
              </a:rPr>
              <a:t>get_next_item</a:t>
            </a:r>
            <a:r>
              <a:rPr/>
              <a:t>, el </a:t>
            </a:r>
            <a:r>
              <a:rPr>
                <a:latin typeface="Courier"/>
              </a:rPr>
              <a:t>send_op</a:t>
            </a:r>
            <a:r>
              <a:rPr/>
              <a:t>, el </a:t>
            </a:r>
            <a:r>
              <a:rPr>
                <a:latin typeface="Courier"/>
              </a:rPr>
              <a:t>item_done</a:t>
            </a:r>
            <a:r>
              <a:rPr/>
              <a:t>— está igual. El modo de falla del </a:t>
            </a:r>
            <a:r>
              <a:rPr>
                <a:latin typeface="Courier"/>
              </a:rPr>
              <a:t>uvm_register_cb</a:t>
            </a:r>
            <a:r>
              <a:rPr/>
              <a:t> que falta no es el que uno espera, y vale contarlo con la fuente en la mano porque la mitad de los tutoriales lo dice al revés: </a:t>
            </a:r>
            <a:r>
              <a:rPr>
                <a:latin typeface="Courier"/>
              </a:rPr>
              <a:t>uvm_callback.svh:745</a:t>
            </a:r>
            <a:r>
              <a:rPr/>
              <a:t> reporta un </a:t>
            </a:r>
            <a:r>
              <a:rPr>
                <a:latin typeface="Courier"/>
              </a:rPr>
              <a:t>UVM_WARNING CBUNREG</a:t>
            </a:r>
            <a:r>
              <a:rPr/>
              <a:t> y </a:t>
            </a:r>
            <a:r>
              <a:rPr b="1"/>
              <a:t>sigue de largo</a:t>
            </a:r>
            <a:r>
              <a:rPr/>
              <a:t> — el </a:t>
            </a:r>
            <a:r>
              <a:rPr>
                <a:latin typeface="Courier"/>
              </a:rPr>
              <a:t>add()</a:t>
            </a:r>
            <a:r>
              <a:rPr/>
              <a:t> mete el callback en </a:t>
            </a:r>
            <a:r>
              <a:rPr>
                <a:latin typeface="Courier"/>
              </a:rPr>
              <a:t>m_base_inst.m_pool</a:t>
            </a:r>
            <a:r>
              <a:rPr/>
              <a:t> igual (</a:t>
            </a:r>
            <a:r>
              <a:rPr>
                <a:latin typeface="Courier"/>
              </a:rPr>
              <a:t>:781-785</a:t>
            </a:r>
            <a:r>
              <a:rPr/>
              <a:t>), y </a:t>
            </a:r>
            <a:r>
              <a:rPr>
                <a:latin typeface="Courier"/>
              </a:rPr>
              <a:t>`uvm_do_callbacks</a:t>
            </a:r>
            <a:r>
              <a:rPr/>
              <a:t> lee ese pool sin consultar el registro (</a:t>
            </a:r>
            <a:r>
              <a:rPr>
                <a:latin typeface="Courier"/>
              </a:rPr>
              <a:t>:964-1006</a:t>
            </a:r>
            <a:r>
              <a:rPr/>
              <a:t>). O sea: sin la macro el callback corre, y lo que perdés es el chequeo de tipos y el </a:t>
            </a:r>
            <a:r>
              <a:rPr>
                <a:latin typeface="Courier"/>
              </a:rPr>
              <a:t>add_by_name</a:t>
            </a:r>
            <a:r>
              <a:rPr/>
              <a:t> por tipo derivado. Es peor que un error: es un warning entre mil líneas, y el testbench queda fuera del contrato sin que se note. Por eso el </a:t>
            </a:r>
            <a:r>
              <a:rPr>
                <a:latin typeface="Courier"/>
              </a:rPr>
              <a:t>run.sh</a:t>
            </a:r>
            <a:r>
              <a:rPr/>
              <a:t> del ejemplo no chequea la macro sino el efecto: cuenta cuántas veces se ejecutó el callback y falla si es cero. Un ejemplo que “pasa” sin haber inyectado nada no prueba nada, venga de donde venga el desenganche. Dónde poner el </a:t>
            </a:r>
            <a:r>
              <a:rPr>
                <a:latin typeface="Courier"/>
              </a:rPr>
              <a:t>`uvm_do_callbacks</a:t>
            </a:r>
            <a:r>
              <a:rPr/>
              <a:t> es la decisión de diseño real, y es la misma que toma el que escribe un VIP: cada punto de gancho es una promesa de compatibilidad hacia adelante. Por eso los VIP tienen tres o cuatro, no treinta.</a:t>
            </a:r>
          </a:p>
        </p:txBody>
      </p:sp>
      <p:sp>
        <p:nvSpPr>
          <p:cNvPr id="4" name="Slide Number Placeholder 3"/>
          <p:cNvSpPr>
            <a:spLocks noGrp="1"/>
          </p:cNvSpPr>
          <p:nvPr>
            <p:ph type="sldNum" sz="quarter" idx="10"/>
          </p:nvPr>
        </p:nvSpPr>
        <p:spPr/>
        <p:txBody>
          <a:bodyPr/>
          <a:lstStyle/>
          <a:p>
            <a:fld id="{18BDFEC3-8487-43E8-A154-7C12CBC1FFF2}" type="slidenum">
              <a:rPr lang="en-US"/>
              <a:t>360</a:t>
            </a:fld>
            <a:endParaRPr lang="en-US"/>
          </a:p>
        </p:txBody>
      </p:sp>
    </p:spTree>
  </p:cSld>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trampa de fases es la que se lleva la tarde de alguien: </a:t>
            </a:r>
            <a:r>
              <a:rPr>
                <a:latin typeface="Courier"/>
              </a:rPr>
              <a:t>uvm_callbacks::add</a:t>
            </a:r>
            <a:r>
              <a:rPr/>
              <a:t> necesita el handle del componente, y el árbol se construye de arriba hacia abajo. En </a:t>
            </a:r>
            <a:r>
              <a:rPr>
                <a:latin typeface="Courier"/>
              </a:rPr>
              <a:t>build_phase</a:t>
            </a:r>
            <a:r>
              <a:rPr/>
              <a:t> del test, </a:t>
            </a:r>
            <a:r>
              <a:rPr>
                <a:latin typeface="Courier"/>
              </a:rPr>
              <a:t>env_h</a:t>
            </a:r>
            <a:r>
              <a:rPr/>
              <a:t> existe —lo acaba de crear— pero </a:t>
            </a:r>
            <a:r>
              <a:rPr>
                <a:latin typeface="Courier"/>
              </a:rPr>
              <a:t>env_h.clase_agent_h</a:t>
            </a:r>
            <a:r>
              <a:rPr/>
              <a:t> es </a:t>
            </a:r>
            <a:r>
              <a:rPr>
                <a:latin typeface="Courier"/>
              </a:rPr>
              <a:t>null</a:t>
            </a:r>
            <a:r>
              <a:rPr/>
              <a:t>. </a:t>
            </a:r>
            <a:r>
              <a:rPr>
                <a:latin typeface="Courier"/>
              </a:rPr>
              <a:t>end_of_elaboration_phase</a:t>
            </a:r>
            <a:r>
              <a:rPr/>
              <a:t> corre con el árbol entero armado, que es justo lo que hace falta. La alternativa que a veces se ve es </a:t>
            </a:r>
            <a:r>
              <a:rPr>
                <a:latin typeface="Courier"/>
              </a:rPr>
              <a:t>add_by_name("*driver_h", cb, this)</a:t>
            </a:r>
            <a:r>
              <a:rPr/>
              <a:t>, con un patrón en vez de un handle. Sirve cuando no querés atravesar la jerarquía, y tiene el mismo problema de fase. Y el agent pasivo no aparece en ninguna de las dos líneas por una razón obvia cuando se dice: no tiene driver. Los callbacks se cuelgan de instancias, no de tipos, así que “el driver del agent activo” es una dirección concreta en el árbol.</a:t>
            </a:r>
          </a:p>
        </p:txBody>
      </p:sp>
      <p:sp>
        <p:nvSpPr>
          <p:cNvPr id="4" name="Slide Number Placeholder 3"/>
          <p:cNvSpPr>
            <a:spLocks noGrp="1"/>
          </p:cNvSpPr>
          <p:nvPr>
            <p:ph type="sldNum" sz="quarter" idx="10"/>
          </p:nvPr>
        </p:nvSpPr>
        <p:spPr/>
        <p:txBody>
          <a:bodyPr/>
          <a:lstStyle/>
          <a:p>
            <a:fld id="{18BDFEC3-8487-43E8-A154-7C12CBC1FFF2}" type="slidenum">
              <a:rPr lang="en-US"/>
              <a:t>361</a:t>
            </a:fld>
            <a:endParaRPr lang="en-US"/>
          </a:p>
        </p:txBody>
      </p:sp>
    </p:spTree>
  </p:cSld>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de la media sección, y el ejercicio de pensar vale más que el código: </a:t>
            </a:r>
            <a:r>
              <a:rPr i="1"/>
              <a:t>“si inyecto un error y el scoreboard no grita, ¿el scoreboard está mal?”</a:t>
            </a:r>
            <a:r>
              <a:rPr/>
              <a:t> Dejar que el grupo se pelee un minuto antes de contestar. La respuesta es que no, y es una de las cosas más importantes del curso: el scoreboard predice a partir de lo que el </a:t>
            </a:r>
            <a:r>
              <a:rPr b="1"/>
              <a:t>monitor</a:t>
            </a:r>
            <a:r>
              <a:rPr/>
              <a:t> vio en el bus. Si el driver manda </a:t>
            </a:r>
            <a:r>
              <a:rPr>
                <a:latin typeface="Courier"/>
              </a:rPr>
              <a:t>A^1</a:t>
            </a:r>
            <a:r>
              <a:rPr/>
              <a:t>, el DUT calcula con </a:t>
            </a:r>
            <a:r>
              <a:rPr>
                <a:latin typeface="Courier"/>
              </a:rPr>
              <a:t>A^1</a:t>
            </a:r>
            <a:r>
              <a:rPr/>
              <a:t>, el monitor ve </a:t>
            </a:r>
            <a:r>
              <a:rPr>
                <a:latin typeface="Courier"/>
              </a:rPr>
              <a:t>A^1</a:t>
            </a:r>
            <a:r>
              <a:rPr/>
              <a:t> y la predicción da </a:t>
            </a:r>
            <a:r>
              <a:rPr>
                <a:latin typeface="Courier"/>
              </a:rPr>
              <a:t>A^1</a:t>
            </a:r>
            <a:r>
              <a:rPr/>
              <a:t>. Todo consistente. El único testbench al que este callback lo rompería es uno con un monitor que no mire las señales — y ese testbench está mal desde antes de que existiera el callback. De ahí sale la regla que ya vimos en Agents y que ahora tiene una demostración: </a:t>
            </a:r>
            <a:r>
              <a:rPr b="1"/>
              <a:t>el monitor mira el cable, siempre</a:t>
            </a:r>
            <a:r>
              <a:rPr/>
              <a:t>. Un callback de inyección es, además de una herramienta, el test más barato que existe para saber si tu monitor lo hace. Para inyectar un error que el scoreboard </a:t>
            </a:r>
            <a:r>
              <a:rPr b="1"/>
              <a:t>sí</a:t>
            </a:r>
            <a:r>
              <a:rPr/>
              <a:t> tenga que cazar, hay que romper el DUT, no el estímulo — que es exactamente lo que hace el </a:t>
            </a:r>
            <a:r>
              <a:rPr>
                <a:latin typeface="Courier"/>
              </a:rPr>
              <a:t>+BUG=1</a:t>
            </a:r>
            <a:r>
              <a:rPr/>
              <a:t> del capstone.</a:t>
            </a:r>
          </a:p>
        </p:txBody>
      </p:sp>
      <p:sp>
        <p:nvSpPr>
          <p:cNvPr id="4" name="Slide Number Placeholder 3"/>
          <p:cNvSpPr>
            <a:spLocks noGrp="1"/>
          </p:cNvSpPr>
          <p:nvPr>
            <p:ph type="sldNum" sz="quarter" idx="10"/>
          </p:nvPr>
        </p:nvSpPr>
        <p:spPr/>
        <p:txBody>
          <a:bodyPr/>
          <a:lstStyle/>
          <a:p>
            <a:fld id="{18BDFEC3-8487-43E8-A154-7C12CBC1FFF2}" type="slidenum">
              <a:rPr lang="en-US"/>
              <a:t>362</a:t>
            </a:fld>
            <a:endParaRPr lang="en-US"/>
          </a:p>
        </p:txBody>
      </p:sp>
    </p:spTree>
  </p:cSld>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frase que ordena la sección entera: </a:t>
            </a:r>
            <a:r>
              <a:rPr b="1"/>
              <a:t>el estímulo no es estructura</a:t>
            </a:r>
            <a:r>
              <a:rPr/>
              <a:t>. Un componente se construye una vez, antes de que arranque la simulación, y se queda ahí hasta el final. El estímulo cambia test a test, y a veces cambia dentro del mismo test. Transactions, agents y sequences son la misma operación repetida sobre tres cosas distintas: separar los </a:t>
            </a:r>
            <a:r>
              <a:rPr b="1"/>
              <a:t>datos</a:t>
            </a:r>
            <a:r>
              <a:rPr/>
              <a:t> (transaction), separar la </a:t>
            </a:r>
            <a:r>
              <a:rPr b="1"/>
              <a:t>estructura</a:t>
            </a:r>
            <a:r>
              <a:rPr/>
              <a:t> (agent), separar el </a:t>
            </a:r>
            <a:r>
              <a:rPr b="1"/>
              <a:t>estímulo</a:t>
            </a:r>
            <a:r>
              <a:rPr/>
              <a:t> (sequence). La pregunta para tirar al grupo antes de seguir: con el </a:t>
            </a:r>
            <a:r>
              <a:rPr>
                <a:latin typeface="Courier"/>
              </a:rPr>
              <a:t>command_sequence</a:t>
            </a:r>
            <a:r>
              <a:rPr/>
              <a:t> de los agents, ¿cuántas clases hacen falta para probar tres estímulos y sus combinaciones? Seis, y crece factorial. En el </a:t>
            </a:r>
            <a:r>
              <a:rPr i="1"/>
              <a:t>UVM Primer</a:t>
            </a:r>
            <a:r>
              <a:rPr/>
              <a:t> eso se llama </a:t>
            </a:r>
            <a:r>
              <a:rPr i="1"/>
              <a:t>explosion of tester classes</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363</a:t>
            </a:fld>
            <a:endParaRPr lang="en-US"/>
          </a:p>
        </p:txBody>
      </p:sp>
    </p:spTree>
  </p:cSld>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Acá hay un detalle que confunde y conviene adelantarlo, porque van a verlo en el log: aunque la sequence no esté en el árbol, UVM la reporta </a:t>
            </a:r>
            <a:r>
              <a:rPr b="1"/>
              <a:t>colgada del sequencer</a:t>
            </a:r>
            <a:r>
              <a:rPr/>
              <a:t>, con un </a:t>
            </a:r>
            <a:r>
              <a:rPr>
                <a:latin typeface="Courier"/>
              </a:rPr>
              <a:t>@@</a:t>
            </a:r>
            <a:r>
              <a:rPr/>
              <a:t> en el medio: </a:t>
            </a:r>
            <a:r>
              <a:rPr>
                <a:latin typeface="Courier"/>
              </a:rPr>
              <a:t>uvm_test_top.env_h.clase_agent_h.sequencer_h@@full_seq.random_seq</a:t>
            </a:r>
            <a:r>
              <a:rPr/>
              <a:t> Eso NO significa que sea hija del sequencer. El </a:t>
            </a:r>
            <a:r>
              <a:rPr>
                <a:latin typeface="Courier"/>
              </a:rPr>
              <a:t>@@</a:t>
            </a:r>
            <a:r>
              <a:rPr/>
              <a:t> es justamente la marca de que lo que sigue es una sequence y no un componente: a la izquierda, la ruta del sequencer sobre el que corre; a la derecha, el camino de sequences anidadas. Si alguien busca </a:t>
            </a:r>
            <a:r>
              <a:rPr>
                <a:latin typeface="Courier"/>
              </a:rPr>
              <a:t>sequencer_h.full_seq</a:t>
            </a:r>
            <a:r>
              <a:rPr/>
              <a:t> con </a:t>
            </a:r>
            <a:r>
              <a:rPr>
                <a:latin typeface="Courier"/>
              </a:rPr>
              <a:t>uvm_root::get().find()</a:t>
            </a:r>
            <a:r>
              <a:rPr/>
              <a:t> no lo va a encontrar nunca. La otra consecuencia, la que se usa todos los días: como no es un componente, una sequence puede tener campos configurables que se cambian </a:t>
            </a:r>
            <a:r>
              <a:rPr b="1"/>
              <a:t>entre</a:t>
            </a:r>
            <a:r>
              <a:rPr/>
              <a:t> el </a:t>
            </a:r>
            <a:r>
              <a:rPr>
                <a:latin typeface="Courier"/>
              </a:rPr>
              <a:t>create()</a:t>
            </a:r>
            <a:r>
              <a:rPr/>
              <a:t> y el </a:t>
            </a:r>
            <a:r>
              <a:rPr>
                <a:latin typeface="Courier"/>
              </a:rPr>
              <a:t>start()</a:t>
            </a:r>
            <a:r>
              <a:rPr/>
              <a:t>. Eso es lo que hace </a:t>
            </a:r>
            <a:r>
              <a:rPr>
                <a:latin typeface="Courier"/>
              </a:rPr>
              <a:t>full_seq.count = 200</a:t>
            </a:r>
            <a:r>
              <a:rPr/>
              <a:t> al final de la unidad, y con un componente no se podría: para cuando querés cambiarlo, el </a:t>
            </a:r>
            <a:r>
              <a:rPr>
                <a:latin typeface="Courier"/>
              </a:rPr>
              <a:t>build_phase</a:t>
            </a:r>
            <a:r>
              <a:rPr/>
              <a:t> ya pasó.</a:t>
            </a:r>
          </a:p>
        </p:txBody>
      </p:sp>
      <p:sp>
        <p:nvSpPr>
          <p:cNvPr id="4" name="Slide Number Placeholder 3"/>
          <p:cNvSpPr>
            <a:spLocks noGrp="1"/>
          </p:cNvSpPr>
          <p:nvPr>
            <p:ph type="sldNum" sz="quarter" idx="10"/>
          </p:nvPr>
        </p:nvSpPr>
        <p:spPr/>
        <p:txBody>
          <a:bodyPr/>
          <a:lstStyle/>
          <a:p>
            <a:fld id="{18BDFEC3-8487-43E8-A154-7C12CBC1FFF2}" type="slidenum">
              <a:rPr lang="en-US"/>
              <a:t>365</a:t>
            </a:fld>
            <a:endParaRPr lang="en-US"/>
          </a:p>
        </p:txBody>
      </p:sp>
    </p:spTree>
  </p:cSld>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Los dos errores de tipeo que comete todo el mundo la primera vez, y que dan mensajes que no ayudan: 1. </a:t>
            </a:r>
            <a:r>
              <a:rPr>
                <a:latin typeface="Courier"/>
              </a:rPr>
              <a:t>`uvm_component_utils</a:t>
            </a:r>
            <a:r>
              <a:rPr/>
              <a:t> en vez de </a:t>
            </a:r>
            <a:r>
              <a:rPr>
                <a:latin typeface="Courier"/>
              </a:rPr>
              <a:t>`uvm_object_utils</a:t>
            </a:r>
            <a:r>
              <a:rPr/>
              <a:t>. El error habla de un constructor con dos argumentos y nadie lo relaciona con el macro. 2. </a:t>
            </a:r>
            <a:r>
              <a:rPr>
                <a:latin typeface="Courier"/>
              </a:rPr>
              <a:t>function body()</a:t>
            </a:r>
            <a:r>
              <a:rPr/>
              <a:t> en vez de </a:t>
            </a:r>
            <a:r>
              <a:rPr>
                <a:latin typeface="Courier"/>
              </a:rPr>
              <a:t>task body()</a:t>
            </a:r>
            <a:r>
              <a:rPr/>
              <a:t>. La declaración compila, y después el </a:t>
            </a:r>
            <a:r>
              <a:rPr>
                <a:latin typeface="Courier"/>
              </a:rPr>
              <a:t>start_item()</a:t>
            </a:r>
            <a:r>
              <a:rPr/>
              <a:t> de adentro no, porque una función no puede bloquear. Y una de diseño que vale la pena marcar: el </a:t>
            </a:r>
            <a:r>
              <a:rPr>
                <a:latin typeface="Courier"/>
              </a:rPr>
              <a:t>command</a:t>
            </a:r>
            <a:r>
              <a:rPr/>
              <a:t> se declara </a:t>
            </a:r>
            <a:r>
              <a:rPr b="1"/>
              <a:t>adentro</a:t>
            </a:r>
            <a:r>
              <a:rPr/>
              <a:t> de </a:t>
            </a:r>
            <a:r>
              <a:rPr>
                <a:latin typeface="Courier"/>
              </a:rPr>
              <a:t>body()</a:t>
            </a:r>
            <a:r>
              <a:rPr/>
              <a:t>, no como campo de la clase. En el </a:t>
            </a:r>
            <a:r>
              <a:rPr i="1"/>
              <a:t>UVM Primer</a:t>
            </a:r>
            <a:r>
              <a:rPr/>
              <a:t> está como campo. Si es campo, dos corridas de la misma sequence comparten el handle, y el día que alguien arranca la misma sequence dos veces en paralelo tenés dos hilos escribiendo el mismo objeto. Y una de protocolo, que es la que hace que esta sequence exista: </a:t>
            </a:r>
            <a:r>
              <a:rPr b="1"/>
              <a:t>el primer item de todo test es un reset</a:t>
            </a:r>
            <a:r>
              <a:rPr/>
              <a:t>. El VTALU arranca con </a:t>
            </a:r>
            <a:r>
              <a:rPr>
                <a:latin typeface="Courier"/>
              </a:rPr>
              <a:t>reset_n</a:t>
            </a:r>
            <a:r>
              <a:rPr/>
              <a:t> en 0 y nunca levanta </a:t>
            </a:r>
            <a:r>
              <a:rPr>
                <a:latin typeface="Courier"/>
              </a:rPr>
              <a:t>done</a:t>
            </a:r>
            <a:r>
              <a:rPr/>
              <a:t>; el driver se queda en su </a:t>
            </a:r>
            <a:r>
              <a:rPr>
                <a:latin typeface="Courier"/>
              </a:rPr>
              <a:t>while (bfm.done == 0)</a:t>
            </a:r>
            <a:r>
              <a:rPr/>
              <a:t> y la sequence, en el primer </a:t>
            </a:r>
            <a:r>
              <a:rPr>
                <a:latin typeface="Courier"/>
              </a:rPr>
              <a:t>finish_item()</a:t>
            </a:r>
            <a:r>
              <a:rPr/>
              <a:t>. No hay error: la simulación deja de avanzar. Es el mismo síntoma del </a:t>
            </a:r>
            <a:r>
              <a:rPr>
                <a:latin typeface="Courier"/>
              </a:rPr>
              <a:t>item_done()</a:t>
            </a:r>
            <a:r>
              <a:rPr/>
              <a:t> olvidado, con otra causa, y conviene mostrarlo una vez en clase borrando el </a:t>
            </a:r>
            <a:r>
              <a:rPr>
                <a:latin typeface="Courier"/>
              </a:rPr>
              <a:t>reset_sequence</a:t>
            </a:r>
            <a:r>
              <a:rPr/>
              <a:t> de </a:t>
            </a:r>
            <a:r>
              <a:rPr>
                <a:latin typeface="Courier"/>
              </a:rPr>
              <a:t>full_sequence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366</a:t>
            </a:fld>
            <a:endParaRPr lang="en-US"/>
          </a:p>
        </p:txBody>
      </p:sp>
    </p:spTree>
  </p:cSld>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confusión número uno de la sección: creer que </a:t>
            </a:r>
            <a:r>
              <a:rPr>
                <a:latin typeface="Courier"/>
              </a:rPr>
              <a:t>finish_item()</a:t>
            </a:r>
            <a:r>
              <a:rPr/>
              <a:t> vuelve cuando el item </a:t>
            </a:r>
            <a:r>
              <a:rPr b="1"/>
              <a:t>se entregó</a:t>
            </a:r>
            <a:r>
              <a:rPr/>
              <a:t>. No: vuelve cuando el driver llamó a </a:t>
            </a:r>
            <a:r>
              <a:rPr>
                <a:latin typeface="Courier"/>
              </a:rPr>
              <a:t>item_done()</a:t>
            </a:r>
            <a:r>
              <a:rPr/>
              <a:t>, o sea cuando la operación </a:t>
            </a:r>
            <a:r>
              <a:rPr b="1"/>
              <a:t>terminó en el DUT</a:t>
            </a:r>
            <a:r>
              <a:rPr/>
              <a:t>. Es la diferencia entre “lo mandé” y “ya está hecho”, y es lo que hace posible la sequence de Fibonacci. De ahí sale también por qué desapareció el </a:t>
            </a:r>
            <a:r>
              <a:rPr>
                <a:latin typeface="Courier"/>
              </a:rPr>
              <a:t>#500</a:t>
            </a:r>
            <a:r>
              <a:rPr/>
              <a:t> que el </a:t>
            </a:r>
            <a:r>
              <a:rPr>
                <a:latin typeface="Courier"/>
              </a:rPr>
              <a:t>tester</a:t>
            </a:r>
            <a:r>
              <a:rPr/>
              <a:t> de las transactions tenía al final: no era estímulo, era un parche para que el objection no se cayera antes de tiempo. Con </a:t>
            </a:r>
            <a:r>
              <a:rPr>
                <a:latin typeface="Courier"/>
              </a:rPr>
              <a:t>finish_item()</a:t>
            </a:r>
            <a:r>
              <a:rPr/>
              <a:t> el estímulo ya no se corta a la mitad. Ojo, honestidad: el </a:t>
            </a:r>
            <a:r>
              <a:rPr b="1"/>
              <a:t>último</a:t>
            </a:r>
            <a:r>
              <a:rPr/>
              <a:t> resultado puede quedar sin comparar igual, porque el objection se baja apenas vuelve </a:t>
            </a:r>
            <a:r>
              <a:rPr>
                <a:latin typeface="Courier"/>
              </a:rPr>
              <a:t>start()</a:t>
            </a:r>
            <a:r>
              <a:rPr/>
              <a:t> y el </a:t>
            </a:r>
            <a:r>
              <a:rPr>
                <a:latin typeface="Courier"/>
              </a:rPr>
              <a:t>result_monitor</a:t>
            </a:r>
            <a:r>
              <a:rPr/>
              <a:t> publica un flanco después. Se ve en el log del </a:t>
            </a:r>
            <a:r>
              <a:rPr>
                <a:latin typeface="Courier"/>
              </a:rPr>
              <a:t>add_test</a:t>
            </a:r>
            <a:r>
              <a:rPr/>
              <a:t> corrido con </a:t>
            </a:r>
            <a:r>
              <a:rPr>
                <a:latin typeface="Courier"/>
              </a:rPr>
              <a:t>+UVM_VERBOSITY=UVM_HIGH</a:t>
            </a:r>
            <a:r>
              <a:rPr/>
              <a:t>: 1001 comandos, 1000 comparaciones. Si alguien pregunta por el primo no bloqueante: existe </a:t>
            </a:r>
            <a:r>
              <a:rPr>
                <a:latin typeface="Courier"/>
              </a:rPr>
              <a:t>try_next_item()</a:t>
            </a:r>
            <a:r>
              <a:rPr/>
              <a:t>, que vuelve enseguida con </a:t>
            </a:r>
            <a:r>
              <a:rPr>
                <a:latin typeface="Courier"/>
              </a:rPr>
              <a:t>null</a:t>
            </a:r>
            <a:r>
              <a:rPr/>
              <a:t> si el sequencer no tiene nada. Es la misma pareja </a:t>
            </a:r>
            <a:r>
              <a:rPr>
                <a:latin typeface="Courier"/>
              </a:rPr>
              <a:t>get()</a:t>
            </a:r>
            <a:r>
              <a:rPr/>
              <a:t> / </a:t>
            </a:r>
            <a:r>
              <a:rPr>
                <a:latin typeface="Courier"/>
              </a:rPr>
              <a:t>try_get()</a:t>
            </a:r>
            <a:r>
              <a:rPr/>
              <a:t> de la comunicación entre threads y sirve cuando el protocolo obliga a manejar el bus aunque no haya estímulo — ciclos idle, refresh de una DRAM. El VTALU no lo necesita: entre operación y operación las señales se pueden quedar quietas.</a:t>
            </a:r>
          </a:p>
        </p:txBody>
      </p:sp>
      <p:sp>
        <p:nvSpPr>
          <p:cNvPr id="4" name="Slide Number Placeholder 3"/>
          <p:cNvSpPr>
            <a:spLocks noGrp="1"/>
          </p:cNvSpPr>
          <p:nvPr>
            <p:ph type="sldNum" sz="quarter" idx="10"/>
          </p:nvPr>
        </p:nvSpPr>
        <p:spPr/>
        <p:txBody>
          <a:bodyPr/>
          <a:lstStyle/>
          <a:p>
            <a:fld id="{18BDFEC3-8487-43E8-A154-7C12CBC1FFF2}" type="slidenum">
              <a:rPr lang="en-US"/>
              <a:t>368</a:t>
            </a:fld>
            <a:endParaRPr lang="en-US"/>
          </a:p>
        </p:txBody>
      </p:sp>
    </p:spTree>
  </p:cSld>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pregunta honesta: “¿y si randomizo antes de </a:t>
            </a:r>
            <a:r>
              <a:rPr>
                <a:latin typeface="Courier"/>
              </a:rPr>
              <a:t>start_item()</a:t>
            </a:r>
            <a:r>
              <a:rPr/>
              <a:t>?”. Funciona. En un testbench chico no se nota la diferencia. Se nota cuando la sequence tiene mil items encolados y una constraint depende de algo que cambia durante la corrida —una dirección que ya se escribió, un buffer que se llenó, el resultado anterior—. Si randomizaste todo al principio, decidiste con información vieja. El otro motivo, más práctico: entre </a:t>
            </a:r>
            <a:r>
              <a:rPr>
                <a:latin typeface="Courier"/>
              </a:rPr>
              <a:t>start_item()</a:t>
            </a:r>
            <a:r>
              <a:rPr/>
              <a:t> y </a:t>
            </a:r>
            <a:r>
              <a:rPr>
                <a:latin typeface="Courier"/>
              </a:rPr>
              <a:t>finish_item()</a:t>
            </a:r>
            <a:r>
              <a:rPr/>
              <a:t> es donde UVM llama a </a:t>
            </a:r>
            <a:r>
              <a:rPr>
                <a:latin typeface="Courier"/>
              </a:rPr>
              <a:t>pre_do()</a:t>
            </a:r>
            <a:r>
              <a:rPr/>
              <a:t> y </a:t>
            </a:r>
            <a:r>
              <a:rPr>
                <a:latin typeface="Courier"/>
              </a:rPr>
              <a:t>mid_do()</a:t>
            </a:r>
            <a:r>
              <a:rPr/>
              <a:t>, que son los ganchos que usa la gente para inyectar errores sin tocar la sequence original. Si llenás el item antes, esos ganchos no tienen nada que hacer. Y el enganche con el día 5: acá es donde va el </a:t>
            </a:r>
            <a:r>
              <a:rPr>
                <a:latin typeface="Courier"/>
              </a:rPr>
              <a:t>randomize() with {}</a:t>
            </a:r>
            <a:r>
              <a:rPr/>
              <a:t> del cierre de cobertura. Se pide el caso dirigido en el punto de uso, sin escribir una clase nueva. La slide que sigue es exactamente eso, con la trampa de Verilator incluida.</a:t>
            </a:r>
          </a:p>
        </p:txBody>
      </p:sp>
      <p:sp>
        <p:nvSpPr>
          <p:cNvPr id="4" name="Slide Number Placeholder 3"/>
          <p:cNvSpPr>
            <a:spLocks noGrp="1"/>
          </p:cNvSpPr>
          <p:nvPr>
            <p:ph type="sldNum" sz="quarter" idx="10"/>
          </p:nvPr>
        </p:nvSpPr>
        <p:spPr/>
        <p:txBody>
          <a:bodyPr/>
          <a:lstStyle/>
          <a:p>
            <a:fld id="{18BDFEC3-8487-43E8-A154-7C12CBC1FFF2}" type="slidenum">
              <a:rPr lang="en-US"/>
              <a:t>369</a:t>
            </a:fld>
            <a:endParaRPr lang="en-US"/>
          </a:p>
        </p:txBody>
      </p:sp>
    </p:spTree>
  </p:cSld>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misma limitación que ya vieron en la unidad de Constrained Random, pero acá aparece en el lugar donde de verdad la van a usar, así que conviene medirla de nuevo contra la transaction real. Lo que la medición agrega sobre lo que dice </a:t>
            </a:r>
            <a:r>
              <a:rPr>
                <a:latin typeface="Courier"/>
              </a:rPr>
              <a:t>docs/verilator.md</a:t>
            </a:r>
            <a:r>
              <a:rPr/>
              <a:t>: el disparador no es “hay un </a:t>
            </a:r>
            <a:r>
              <a:rPr>
                <a:latin typeface="Courier"/>
              </a:rPr>
              <a:t>dist</a:t>
            </a:r>
            <a:r>
              <a:rPr/>
              <a:t> en la clase”. Es </a:t>
            </a:r>
            <a:r>
              <a:rPr b="1"/>
              <a:t>el </a:t>
            </a:r>
            <a:r>
              <a:rPr b="1">
                <a:latin typeface="Courier"/>
              </a:rPr>
              <a:t>with {}</a:t>
            </a:r>
            <a:r>
              <a:rPr b="1"/>
              <a:t> restringiendo un campo que tiene </a:t>
            </a:r>
            <a:r>
              <a:rPr b="1">
                <a:latin typeface="Courier"/>
              </a:rPr>
              <a:t>dist</a:t>
            </a:r>
            <a:r>
              <a:rPr/>
              <a:t>. Pedir </a:t>
            </a:r>
            <a:r>
              <a:rPr>
                <a:latin typeface="Courier"/>
              </a:rPr>
              <a:t>op == mul_op</a:t>
            </a:r>
            <a:r>
              <a:rPr/>
              <a:t> anda perfecto, aunque </a:t>
            </a:r>
            <a:r>
              <a:rPr>
                <a:latin typeface="Courier"/>
              </a:rPr>
              <a:t>A</a:t>
            </a:r>
            <a:r>
              <a:rPr/>
              <a:t> y </a:t>
            </a:r>
            <a:r>
              <a:rPr>
                <a:latin typeface="Courier"/>
              </a:rPr>
              <a:t>B</a:t>
            </a:r>
            <a:r>
              <a:rPr/>
              <a:t> tengan </a:t>
            </a:r>
            <a:r>
              <a:rPr>
                <a:latin typeface="Courier"/>
              </a:rPr>
              <a:t>dist</a:t>
            </a:r>
            <a:r>
              <a:rPr/>
              <a:t> en la misma resolución. Por eso las sequences de la sección no chocan con esto: ninguna usa </a:t>
            </a:r>
            <a:r>
              <a:rPr>
                <a:latin typeface="Courier"/>
              </a:rPr>
              <a:t>with {}</a:t>
            </a:r>
            <a:r>
              <a:rPr/>
              <a:t>. Y el rodeo no es una concesión: para un caso dirigido, apagar la constraint de reparto es lo correcto igual. El </a:t>
            </a:r>
            <a:r>
              <a:rPr>
                <a:latin typeface="Courier"/>
              </a:rPr>
              <a:t>dist</a:t>
            </a:r>
            <a:r>
              <a:rPr/>
              <a:t> está para que el random pegue en los bordes; si ya sabés qué valor querés, no tiene nada que aportar. </a:t>
            </a:r>
            <a:r>
              <a:rPr>
                <a:latin typeface="Courier"/>
              </a:rPr>
              <a:t>constraint_mode(0)</a:t>
            </a:r>
            <a:r>
              <a:rPr/>
              <a:t> es por </a:t>
            </a:r>
            <a:r>
              <a:rPr b="1"/>
              <a:t>objeto</a:t>
            </a:r>
            <a:r>
              <a:rPr/>
              <a:t>, no por clase, y el objeto se tira después de </a:t>
            </a:r>
            <a:r>
              <a:rPr>
                <a:latin typeface="Courier"/>
              </a:rPr>
              <a:t>finish_item()</a:t>
            </a:r>
            <a:r>
              <a:rPr/>
              <a:t>: no hay que acordarse de volver a prenderla.</a:t>
            </a:r>
          </a:p>
        </p:txBody>
      </p:sp>
      <p:sp>
        <p:nvSpPr>
          <p:cNvPr id="4" name="Slide Number Placeholder 3"/>
          <p:cNvSpPr>
            <a:spLocks noGrp="1"/>
          </p:cNvSpPr>
          <p:nvPr>
            <p:ph type="sldNum" sz="quarter" idx="10"/>
          </p:nvPr>
        </p:nvSpPr>
        <p:spPr/>
        <p:txBody>
          <a:bodyPr/>
          <a:lstStyle/>
          <a:p>
            <a:fld id="{18BDFEC3-8487-43E8-A154-7C12CBC1FFF2}" type="slidenum">
              <a:rPr lang="en-US"/>
              <a:t>370</a:t>
            </a:fld>
            <a:endParaRPr lang="en-US"/>
          </a:p>
        </p:txBody>
      </p:sp>
    </p:spTree>
  </p:cSld>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Este es el punto más sutil de la sección y conviene decirlo despacio: </a:t>
            </a:r>
            <a:r>
              <a:rPr b="1"/>
              <a:t>no hay ningún canal de vuelta</a:t>
            </a:r>
            <a:r>
              <a:rPr/>
              <a:t>. No hay un port, no hay una FIFO. Hay un handle compartido, y las dos partes se pusieron de acuerdo en que el driver escribe y la sequence lee, y en que el momento seguro para leer es después de </a:t>
            </a:r>
            <a:r>
              <a:rPr>
                <a:latin typeface="Courier"/>
              </a:rPr>
              <a:t>finish_item()</a:t>
            </a:r>
            <a:r>
              <a:rPr/>
              <a:t>. Si alguien pregunta “¿y no era que había que clonar?”: sí, esa es la regla de las transactions, y ésta es la excepción documentada. UVM tiene además un mecanismo formal para esto —el par REQ/RSP de </a:t>
            </a:r>
            <a:r>
              <a:rPr>
                <a:latin typeface="Courier"/>
              </a:rPr>
              <a:t>uvm_sequence #(REQ, RSP)</a:t>
            </a:r>
            <a:r>
              <a:rPr/>
              <a:t> con </a:t>
            </a:r>
            <a:r>
              <a:rPr>
                <a:latin typeface="Courier"/>
              </a:rPr>
              <a:t>put_response()</a:t>
            </a:r>
            <a:r>
              <a:rPr/>
              <a:t> del lado del driver y </a:t>
            </a:r>
            <a:r>
              <a:rPr>
                <a:latin typeface="Courier"/>
              </a:rPr>
              <a:t>get_response()</a:t>
            </a:r>
            <a:r>
              <a:rPr/>
              <a:t> del lado de la sequence— que casi nadie usa, porque escribir el resultado en el request alcanza en la enorme mayoría de los casos. Vale nombrarlo para que lo reconozcan si lo ven. Detalle de implementación que sí importa: el </a:t>
            </a:r>
            <a:r>
              <a:rPr>
                <a:latin typeface="Courier"/>
              </a:rPr>
              <a:t>send_op</a:t>
            </a:r>
            <a:r>
              <a:rPr/>
              <a:t> lee </a:t>
            </a:r>
            <a:r>
              <a:rPr>
                <a:latin typeface="Courier"/>
              </a:rPr>
              <a:t>bfm.result</a:t>
            </a:r>
            <a:r>
              <a:rPr/>
              <a:t> en el mismo flanco en que ve </a:t>
            </a:r>
            <a:r>
              <a:rPr>
                <a:latin typeface="Courier"/>
              </a:rPr>
              <a:t>done</a:t>
            </a:r>
            <a:r>
              <a:rPr/>
              <a:t> alto. Un flanco más tarde el DUT ya arrancó la operación siguiente.</a:t>
            </a:r>
          </a:p>
        </p:txBody>
      </p:sp>
      <p:sp>
        <p:nvSpPr>
          <p:cNvPr id="4" name="Slide Number Placeholder 3"/>
          <p:cNvSpPr>
            <a:spLocks noGrp="1"/>
          </p:cNvSpPr>
          <p:nvPr>
            <p:ph type="sldNum" sz="quarter" idx="10"/>
          </p:nvPr>
        </p:nvSpPr>
        <p:spPr/>
        <p:txBody>
          <a:bodyPr/>
          <a:lstStyle/>
          <a:p>
            <a:fld id="{18BDFEC3-8487-43E8-A154-7C12CBC1FFF2}" type="slidenum">
              <a:rPr lang="en-US"/>
              <a:t>371</a:t>
            </a:fld>
            <a:endParaRPr lang="en-US"/>
          </a:p>
        </p:txBody>
      </p:sp>
    </p:spTree>
  </p:cSld>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media slide que evita una respuesta pobre en una entrevista. La pregunta suena </a:t>
            </a:r>
            <a:r>
              <a:rPr i="1"/>
              <a:t>“¿cómo le devolvés el dato a la sequence?”</a:t>
            </a:r>
            <a:r>
              <a:rPr/>
              <a:t>, y contestar “le escribo el campo </a:t>
            </a:r>
            <a:r>
              <a:rPr>
                <a:latin typeface="Courier"/>
              </a:rPr>
              <a:t>result</a:t>
            </a:r>
            <a:r>
              <a:rPr/>
              <a:t> al item” es correcto </a:t>
            </a:r>
            <a:r>
              <a:rPr b="1"/>
              <a:t>para este driver</a:t>
            </a:r>
            <a:r>
              <a:rPr/>
              <a:t> y falla en cualquier bus real. Conviene decir las dos mitades juntas. El razonamiento que hay que dejar: el truco del handle compartido no es una técnica, es una consecuencia de que el driver sea bloqueante. La condición está escrita en el </a:t>
            </a:r>
            <a:r>
              <a:rPr>
                <a:latin typeface="Courier"/>
              </a:rPr>
              <a:t>get_next_item()</a:t>
            </a:r>
            <a:r>
              <a:rPr/>
              <a:t>/</a:t>
            </a:r>
            <a:r>
              <a:rPr>
                <a:latin typeface="Courier"/>
              </a:rPr>
              <a:t>item_done()</a:t>
            </a:r>
            <a:r>
              <a:rPr/>
              <a:t> de la slide anterior — mientras el </a:t>
            </a:r>
            <a:r>
              <a:rPr>
                <a:latin typeface="Courier"/>
              </a:rPr>
              <a:t>item_done()</a:t>
            </a:r>
            <a:r>
              <a:rPr/>
              <a:t> esté </a:t>
            </a:r>
            <a:r>
              <a:rPr b="1"/>
              <a:t>después</a:t>
            </a:r>
            <a:r>
              <a:rPr/>
              <a:t> de tener la respuesta, hay un solo item en vuelo y el handle alcanza. El día que alguien mueva ese </a:t>
            </a:r>
            <a:r>
              <a:rPr>
                <a:latin typeface="Courier"/>
              </a:rPr>
              <a:t>item_done()</a:t>
            </a:r>
            <a:r>
              <a:rPr/>
              <a:t> para arriba para ganar throughput, el testbench sigue compilando y empieza a mentir. El otro modo de falla, más traicionero: un VIP que clona el item entre la sequence y el driver. Ahí el driver escribe en su copia, la sequence lee el original, y el resultado que llega es siempre el anterior. No hay error, no hay warning: hay un scoreboard corrido en uno. Y el detalle de </a:t>
            </a:r>
            <a:r>
              <a:rPr>
                <a:latin typeface="Courier"/>
              </a:rPr>
              <a:t>set_id_info()</a:t>
            </a:r>
            <a:r>
              <a:rPr/>
              <a:t>, que es el que hace que esto falle en silencio la primera vez: si no está, la respuesta se manda igual y </a:t>
            </a:r>
            <a:r>
              <a:rPr>
                <a:latin typeface="Courier"/>
              </a:rPr>
              <a:t>get_response()</a:t>
            </a:r>
            <a:r>
              <a:rPr/>
              <a:t> se queda esperando para siempre. Un test que “cuelga después de la primera transacción” y usa REQ/RSP es este bug hasta que se demuestre lo contrario.</a:t>
            </a:r>
          </a:p>
        </p:txBody>
      </p:sp>
      <p:sp>
        <p:nvSpPr>
          <p:cNvPr id="4" name="Slide Number Placeholder 3"/>
          <p:cNvSpPr>
            <a:spLocks noGrp="1"/>
          </p:cNvSpPr>
          <p:nvPr>
            <p:ph type="sldNum" sz="quarter" idx="10"/>
          </p:nvPr>
        </p:nvSpPr>
        <p:spPr/>
        <p:txBody>
          <a:bodyPr/>
          <a:lstStyle/>
          <a:p>
            <a:fld id="{18BDFEC3-8487-43E8-A154-7C12CBC1FFF2}" type="slidenum">
              <a:rPr lang="en-US"/>
              <a:t>372</a:t>
            </a:fld>
            <a:endParaRPr lang="en-US"/>
          </a:p>
        </p:txBody>
      </p:sp>
    </p:spTree>
  </p:cSld>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Fibonacci no está para enseñar Fibonacci: está para forzar el caso en que el estímulo N+1 depende del resultado N. Un test así con el </a:t>
            </a:r>
            <a:r>
              <a:rPr>
                <a:latin typeface="Courier"/>
              </a:rPr>
              <a:t>tester</a:t>
            </a:r>
            <a:r>
              <a:rPr/>
              <a:t> de las transactions es imposible sin darle al tester un handle al monitor, o sea sin romper la separación que veníamos construyendo. Números para el pizarrón: 0 1 1 2 3 5 8 13 21 34 55 89 144 233. Se corta en 233 porque el siguiente es 377 y </a:t>
            </a:r>
            <a:r>
              <a:rPr>
                <a:latin typeface="Courier"/>
              </a:rPr>
              <a:t>A</a:t>
            </a:r>
            <a:r>
              <a:rPr/>
              <a:t> y </a:t>
            </a:r>
            <a:r>
              <a:rPr>
                <a:latin typeface="Courier"/>
              </a:rPr>
              <a:t>B</a:t>
            </a:r>
            <a:r>
              <a:rPr/>
              <a:t> son de 8 bits. Que el alumno vea por qué el </a:t>
            </a:r>
            <a:r>
              <a:rPr>
                <a:latin typeface="Courier"/>
              </a:rPr>
              <a:t>for</a:t>
            </a:r>
            <a:r>
              <a:rPr/>
              <a:t> va hasta 14 y no hasta 20 vale más que la sequence entera. Y una que se ve en la corrida real: el test entero tarda </a:t>
            </a:r>
            <a:r>
              <a:rPr b="1"/>
              <a:t>500 unidades de tiempo</a:t>
            </a:r>
            <a:r>
              <a:rPr/>
              <a:t>, contra las 43.000 del test random. Trece operaciones. Un test dirigido bien escrito es barato; lo caro es el random, y por eso se corre de noche.</a:t>
            </a:r>
          </a:p>
        </p:txBody>
      </p:sp>
      <p:sp>
        <p:nvSpPr>
          <p:cNvPr id="4" name="Slide Number Placeholder 3"/>
          <p:cNvSpPr>
            <a:spLocks noGrp="1"/>
          </p:cNvSpPr>
          <p:nvPr>
            <p:ph type="sldNum" sz="quarter" idx="10"/>
          </p:nvPr>
        </p:nvSpPr>
        <p:spPr/>
        <p:txBody>
          <a:bodyPr/>
          <a:lstStyle/>
          <a:p>
            <a:fld id="{18BDFEC3-8487-43E8-A154-7C12CBC1FFF2}" type="slidenum">
              <a:rPr lang="en-US"/>
              <a:t>373</a:t>
            </a:fld>
            <a:endParaRPr lang="en-US"/>
          </a:p>
        </p:txBody>
      </p:sp>
    </p:spTree>
  </p:cSld>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idea de la slide es que una sequence no es una capa especial: es un objeto con un </a:t>
            </a:r>
            <a:r>
              <a:rPr>
                <a:latin typeface="Courier"/>
              </a:rPr>
              <a:t>body()</a:t>
            </a:r>
            <a:r>
              <a:rPr/>
              <a:t>, y adentro de un </a:t>
            </a:r>
            <a:r>
              <a:rPr>
                <a:latin typeface="Courier"/>
              </a:rPr>
              <a:t>body()</a:t>
            </a:r>
            <a:r>
              <a:rPr/>
              <a:t> se puede arrancar otra sequence igual que se arranca la primera. No hay un límite de anidamiento ni una clase distinta para “sequence que llama sequences”. La consecuencia práctica, que es la que vale: el estímulo se compone como funciones. Una sequence chica —“escribí los cuatro registros”, “mandá una multiplicación máxima”— se escribe una vez y después entra en cualquier escenario. Es exactamente lo que en el testbench convencional se hacía copiando y pegando bloques del tester. El último bullet es el que evita el malentendido más común: que tres sequences estén compuestas </a:t>
            </a:r>
            <a:r>
              <a:rPr b="1"/>
              <a:t>no</a:t>
            </a:r>
            <a:r>
              <a:rPr/>
              <a:t> quiere decir que sus items se mezclen en el bus. El sequencer entrega uno por vez, y si dos sequences compiten sobre el mismo sequencer hay una política de arbitración decidiendo. Con sequences anidadas sobre un solo sequencer, el orden es el que dice el </a:t>
            </a:r>
            <a:r>
              <a:rPr>
                <a:latin typeface="Courier"/>
              </a:rPr>
              <a:t>body()</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375</a:t>
            </a:fld>
            <a:endParaRPr lang="en-US"/>
          </a:p>
        </p:txBody>
      </p:sp>
    </p:spTree>
  </p:cSld>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get_sequencer()</a:t>
            </a:r>
            <a:r>
              <a:rPr/>
              <a:t> es el accesor de IEEE 1800.2; el campo se llama </a:t>
            </a:r>
            <a:r>
              <a:rPr>
                <a:latin typeface="Courier"/>
              </a:rPr>
              <a:t>m_sequencer</a:t>
            </a:r>
            <a:r>
              <a:rPr/>
              <a:t> y el </a:t>
            </a:r>
            <a:r>
              <a:rPr i="1"/>
              <a:t>UVM Primer</a:t>
            </a:r>
            <a:r>
              <a:rPr/>
              <a:t> lo usa directo. Las dos formas andan — la del </a:t>
            </a:r>
            <a:r>
              <a:rPr>
                <a:latin typeface="Courier"/>
              </a:rPr>
              <a:t>get_</a:t>
            </a:r>
            <a:r>
              <a:rPr/>
              <a:t> es la que conviene enseñar, porque </a:t>
            </a:r>
            <a:r>
              <a:rPr>
                <a:latin typeface="Courier"/>
              </a:rPr>
              <a:t>m_</a:t>
            </a:r>
            <a:r>
              <a:rPr/>
              <a:t> es la convención de UVM para “esto es interno”. Y si alguien ya leyó código de producción va a preguntar por </a:t>
            </a:r>
            <a:r>
              <a:rPr>
                <a:latin typeface="Courier"/>
              </a:rPr>
              <a:t>p_sequencer</a:t>
            </a:r>
            <a:r>
              <a:rPr/>
              <a:t>: es un handle </a:t>
            </a:r>
            <a:r>
              <a:rPr b="1"/>
              <a:t>tipado</a:t>
            </a:r>
            <a:r>
              <a:rPr/>
              <a:t> al sequencer, que aparece cuando usás </a:t>
            </a:r>
            <a:r>
              <a:rPr>
                <a:latin typeface="Courier"/>
              </a:rPr>
              <a:t>`uvm_declare_p_sequencer(mi_sequencer)</a:t>
            </a:r>
            <a:r>
              <a:rPr/>
              <a:t>. Sirve sólo si extendiste </a:t>
            </a:r>
            <a:r>
              <a:rPr>
                <a:latin typeface="Courier"/>
              </a:rPr>
              <a:t>uvm_sequencer</a:t>
            </a:r>
            <a:r>
              <a:rPr/>
              <a:t> para ponerle algo propio, porque </a:t>
            </a:r>
            <a:r>
              <a:rPr>
                <a:latin typeface="Courier"/>
              </a:rPr>
              <a:t>m_sequencer</a:t>
            </a:r>
            <a:r>
              <a:rPr/>
              <a:t> es de tipo </a:t>
            </a:r>
            <a:r>
              <a:rPr>
                <a:latin typeface="Courier"/>
              </a:rPr>
              <a:t>uvm_sequencer_base</a:t>
            </a:r>
            <a:r>
              <a:rPr/>
              <a:t> y no ve esos campos. Como en este curso el sequencer es un </a:t>
            </a:r>
            <a:r>
              <a:rPr>
                <a:latin typeface="Courier"/>
              </a:rPr>
              <a:t>typedef</a:t>
            </a:r>
            <a:r>
              <a:rPr/>
              <a:t> pelado, </a:t>
            </a:r>
            <a:r>
              <a:rPr>
                <a:latin typeface="Courier"/>
              </a:rPr>
              <a:t>p_sequencer</a:t>
            </a:r>
            <a:r>
              <a:rPr/>
              <a:t> no aporta nada. El segundo argumento del </a:t>
            </a:r>
            <a:r>
              <a:rPr>
                <a:latin typeface="Courier"/>
              </a:rPr>
              <a:t>start()</a:t>
            </a:r>
            <a:r>
              <a:rPr/>
              <a:t> es el que casi nadie pone y casi siempre importa: sin padre, si la madre y la hija piden turno al mismo tiempo el sequencer las trata como dos sequences independientes. Con padre, la hija hereda prioridad y contexto. Si preguntan por el orden con </a:t>
            </a:r>
            <a:r>
              <a:rPr>
                <a:latin typeface="Courier"/>
              </a:rPr>
              <a:t>fork</a:t>
            </a:r>
            <a:r>
              <a:rPr/>
              <a:t>/</a:t>
            </a:r>
            <a:r>
              <a:rPr>
                <a:latin typeface="Courier"/>
              </a:rPr>
              <a:t>join</a:t>
            </a:r>
            <a:r>
              <a:rPr/>
              <a:t>: la arbitración por defecto es </a:t>
            </a:r>
            <a:r>
              <a:rPr>
                <a:latin typeface="Courier"/>
              </a:rPr>
              <a:t>UVM_SEQ_ARB_FIFO</a:t>
            </a:r>
            <a:r>
              <a:rPr/>
              <a:t>, o sea orden de llegada. Se cambia con </a:t>
            </a:r>
            <a:r>
              <a:rPr>
                <a:latin typeface="Courier"/>
              </a:rPr>
              <a:t>set_arbitration()</a:t>
            </a:r>
            <a:r>
              <a:rPr/>
              <a:t> del sequencer, y hay seis modos, incluido uno con pesos.</a:t>
            </a:r>
          </a:p>
        </p:txBody>
      </p:sp>
      <p:sp>
        <p:nvSpPr>
          <p:cNvPr id="4" name="Slide Number Placeholder 3"/>
          <p:cNvSpPr>
            <a:spLocks noGrp="1"/>
          </p:cNvSpPr>
          <p:nvPr>
            <p:ph type="sldNum" sz="quarter" idx="10"/>
          </p:nvPr>
        </p:nvSpPr>
        <p:spPr/>
        <p:txBody>
          <a:bodyPr/>
          <a:lstStyle/>
          <a:p>
            <a:fld id="{18BDFEC3-8487-43E8-A154-7C12CBC1FFF2}" type="slidenum">
              <a:rPr lang="en-US"/>
              <a:t>376</a:t>
            </a:fld>
            <a:endParaRPr lang="en-US"/>
          </a:p>
        </p:txBody>
      </p:sp>
    </p:spTree>
  </p:cSld>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start()</a:t>
            </a:r>
            <a:r>
              <a:rPr/>
              <a:t> hace tres cosas, en este orden: guarda el sequencer (es lo que después devuelve </a:t>
            </a:r>
            <a:r>
              <a:rPr>
                <a:latin typeface="Courier"/>
              </a:rPr>
              <a:t>get_sequencer()</a:t>
            </a:r>
            <a:r>
              <a:rPr/>
              <a:t>), llama a </a:t>
            </a:r>
            <a:r>
              <a:rPr>
                <a:latin typeface="Courier"/>
              </a:rPr>
              <a:t>pre_body()</a:t>
            </a:r>
            <a:r>
              <a:rPr/>
              <a:t> / </a:t>
            </a:r>
            <a:r>
              <a:rPr>
                <a:latin typeface="Courier"/>
              </a:rPr>
              <a:t>body()</a:t>
            </a:r>
            <a:r>
              <a:rPr/>
              <a:t> / </a:t>
            </a:r>
            <a:r>
              <a:rPr>
                <a:latin typeface="Courier"/>
              </a:rPr>
              <a:t>post_body()</a:t>
            </a:r>
            <a:r>
              <a:rPr/>
              <a:t>, y vuelve. El detalle que hay que subrayar: el objection lo levanta </a:t>
            </a:r>
            <a:r>
              <a:rPr b="1"/>
              <a:t>el test</a:t>
            </a:r>
            <a:r>
              <a:rPr/>
              <a:t>, no la sequence. La sequence no sabe nada de fases. Eso es a propósito — la misma sequence tiene que poder correr adentro de otra sequence, donde levantar un objection no tendría sentido, y de hecho es lo que hace </a:t>
            </a:r>
            <a:r>
              <a:rPr>
                <a:latin typeface="Courier"/>
              </a:rPr>
              <a:t>full_sequence</a:t>
            </a:r>
            <a:r>
              <a:rPr/>
              <a:t> con sus tres hijas. El </a:t>
            </a:r>
            <a:r>
              <a:rPr>
                <a:latin typeface="Courier"/>
              </a:rPr>
              <a:t>sequencer_h</a:t>
            </a:r>
            <a:r>
              <a:rPr/>
              <a:t> lo resuelve </a:t>
            </a:r>
            <a:r>
              <a:rPr>
                <a:latin typeface="Courier"/>
              </a:rPr>
              <a:t>base_test</a:t>
            </a:r>
            <a:r>
              <a:rPr/>
              <a:t> en </a:t>
            </a:r>
            <a:r>
              <a:rPr>
                <a:latin typeface="Courier"/>
              </a:rPr>
              <a:t>end_of_elaboration_phase</a:t>
            </a:r>
            <a:r>
              <a:rPr/>
              <a:t>, no en </a:t>
            </a:r>
            <a:r>
              <a:rPr>
                <a:latin typeface="Courier"/>
              </a:rPr>
              <a:t>build_phase</a:t>
            </a:r>
            <a:r>
              <a:rPr/>
              <a:t>: durante el </a:t>
            </a:r>
            <a:r>
              <a:rPr>
                <a:latin typeface="Courier"/>
              </a:rPr>
              <a:t>build_phase</a:t>
            </a:r>
            <a:r>
              <a:rPr/>
              <a:t> del test el agent todavía no construyó su sequencer. Es la misma razón por la que las conexiones van en </a:t>
            </a:r>
            <a:r>
              <a:rPr>
                <a:latin typeface="Courier"/>
              </a:rPr>
              <a:t>connect_phase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377</a:t>
            </a:fld>
            <a:endParaRPr lang="en-US"/>
          </a:p>
        </p:txBody>
      </p:sp>
    </p:spTree>
  </p:cSld>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b="1"/>
              <a:t>La trampa, y es de las que no avisan.</a:t>
            </a:r>
            <a:r>
              <a:rPr/>
              <a:t> Sin la línea </a:t>
            </a:r>
            <a:r>
              <a:rPr>
                <a:latin typeface="Courier"/>
              </a:rPr>
              <a:t>set_automatic_phase_objection(1)</a:t>
            </a:r>
            <a:r>
              <a:rPr/>
              <a:t>, nadie levanta el objection de la </a:t>
            </a:r>
            <a:r>
              <a:rPr>
                <a:latin typeface="Courier"/>
              </a:rPr>
              <a:t>main_phase</a:t>
            </a:r>
            <a:r>
              <a:rPr/>
              <a:t>. Y una fase sin objection termina en cuanto arranca. Lo probado con Verilator 5.052: la corrida termina en </a:t>
            </a:r>
            <a:r>
              <a:rPr b="1"/>
              <a:t>t=0</a:t>
            </a:r>
            <a:r>
              <a:rPr/>
              <a:t>, imprime el Report Summary con </a:t>
            </a:r>
            <a:r>
              <a:rPr b="1"/>
              <a:t>0 UVM_ERROR / 0 UVM_FATAL</a:t>
            </a:r>
            <a:r>
              <a:rPr/>
              <a:t>, y sale con código 0. O sea: el test PASA sin haber mandado un solo estímulo. Está en </a:t>
            </a:r>
            <a:r>
              <a:rPr>
                <a:latin typeface="Courier"/>
              </a:rPr>
              <a:t>code/u7/sequences</a:t>
            </a:r>
            <a:r>
              <a:rPr/>
              <a:t> como </a:t>
            </a:r>
            <a:r>
              <a:rPr>
                <a:latin typeface="Courier"/>
              </a:rPr>
              <a:t>no_objection_test</a:t>
            </a:r>
            <a:r>
              <a:rPr/>
              <a:t>, para poder correrlo en clase al lado del bueno. Es exactamente el mismo tipo de bug que el </a:t>
            </a:r>
            <a:r>
              <a:rPr>
                <a:latin typeface="Courier"/>
              </a:rPr>
              <a:t>new()</a:t>
            </a:r>
            <a:r>
              <a:rPr/>
              <a:t> que se come el override de las transactions: no rompe, </a:t>
            </a:r>
            <a:r>
              <a:rPr b="1"/>
              <a:t>miente</a:t>
            </a:r>
            <a:r>
              <a:rPr/>
              <a:t>. Y en una regresión de mil tests, un test que pasa en cero segundos no lo mira nadie. Detalle fino: conviene </a:t>
            </a:r>
            <a:r>
              <a:rPr>
                <a:latin typeface="Courier"/>
              </a:rPr>
              <a:t>main_phase</a:t>
            </a:r>
            <a:r>
              <a:rPr/>
              <a:t>, no </a:t>
            </a:r>
            <a:r>
              <a:rPr>
                <a:latin typeface="Courier"/>
              </a:rPr>
              <a:t>run_phase</a:t>
            </a:r>
            <a:r>
              <a:rPr/>
              <a:t>, pero no porque </a:t>
            </a:r>
            <a:r>
              <a:rPr>
                <a:latin typeface="Courier"/>
              </a:rPr>
              <a:t>run_phase</a:t>
            </a:r>
            <a:r>
              <a:rPr/>
              <a:t> no sirva — </a:t>
            </a:r>
            <a:r>
              <a:rPr>
                <a:latin typeface="Courier"/>
              </a:rPr>
              <a:t>uvm_task_phase::traverse</a:t>
            </a:r>
            <a:r>
              <a:rPr/>
              <a:t> llama </a:t>
            </a:r>
            <a:r>
              <a:rPr>
                <a:latin typeface="Courier"/>
              </a:rPr>
              <a:t>start_phase_sequence()</a:t>
            </a:r>
            <a:r>
              <a:rPr/>
              <a:t> en </a:t>
            </a:r>
            <a:r>
              <a:rPr b="1"/>
              <a:t>toda</a:t>
            </a:r>
            <a:r>
              <a:rPr/>
              <a:t> fase de tarea (</a:t>
            </a:r>
            <a:r>
              <a:rPr>
                <a:latin typeface="Courier"/>
              </a:rPr>
              <a:t>base/uvm_task_phase.svh:121</a:t>
            </a:r>
            <a:r>
              <a:rPr/>
              <a:t>), así que </a:t>
            </a:r>
            <a:r>
              <a:rPr>
                <a:latin typeface="Courier"/>
              </a:rPr>
              <a:t>"…sequencer_h.run_phase"</a:t>
            </a:r>
            <a:r>
              <a:rPr/>
              <a:t> funciona igual. La razón es de convivencia: la </a:t>
            </a:r>
            <a:r>
              <a:rPr>
                <a:latin typeface="Courier"/>
              </a:rPr>
              <a:t>run_phase</a:t>
            </a:r>
            <a:r>
              <a:rPr/>
              <a:t> corre en paralelo con el cronograma reset → configure → main → shutdown, y enganchando en </a:t>
            </a:r>
            <a:r>
              <a:rPr>
                <a:latin typeface="Courier"/>
              </a:rPr>
              <a:t>main_phase</a:t>
            </a:r>
            <a:r>
              <a:rPr/>
              <a:t> la sequence entra en ese cronograma en vez de por al lado.</a:t>
            </a:r>
          </a:p>
        </p:txBody>
      </p:sp>
      <p:sp>
        <p:nvSpPr>
          <p:cNvPr id="4" name="Slide Number Placeholder 3"/>
          <p:cNvSpPr>
            <a:spLocks noGrp="1"/>
          </p:cNvSpPr>
          <p:nvPr>
            <p:ph type="sldNum" sz="quarter" idx="10"/>
          </p:nvPr>
        </p:nvSpPr>
        <p:spPr/>
        <p:txBody>
          <a:bodyPr/>
          <a:lstStyle/>
          <a:p>
            <a:fld id="{18BDFEC3-8487-43E8-A154-7C12CBC1FFF2}" type="slidenum">
              <a:rPr lang="en-US"/>
              <a:t>378</a:t>
            </a:fld>
            <a:endParaRPr lang="en-US"/>
          </a:p>
        </p:txBody>
      </p:sp>
    </p:spTree>
  </p:cSld>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En la industria conviven las dos y la elección casi siempre es política, no técnica: </a:t>
            </a:r>
            <a:r>
              <a:rPr>
                <a:latin typeface="Courier"/>
              </a:rPr>
              <a:t>start()</a:t>
            </a:r>
            <a:r>
              <a:rPr/>
              <a:t> cuando el que escribe el test es el dueño del testbench, </a:t>
            </a:r>
            <a:r>
              <a:rPr>
                <a:latin typeface="Courier"/>
              </a:rPr>
              <a:t>default_sequence</a:t>
            </a:r>
            <a:r>
              <a:rPr/>
              <a:t> cuando el testbench es de otro. Un tercer camino que vale nombrar sin desarrollar: el mismo </a:t>
            </a:r>
            <a:r>
              <a:rPr>
                <a:latin typeface="Courier"/>
              </a:rPr>
              <a:t>uvm_config_db</a:t>
            </a:r>
            <a:r>
              <a:rPr/>
              <a:t> desde el módulo </a:t>
            </a:r>
            <a:r>
              <a:rPr>
                <a:latin typeface="Courier"/>
              </a:rPr>
              <a:t>top</a:t>
            </a:r>
            <a:r>
              <a:rPr/>
              <a:t>, con </a:t>
            </a:r>
            <a:r>
              <a:rPr>
                <a:latin typeface="Courier"/>
              </a:rPr>
              <a:t>null</a:t>
            </a:r>
            <a:r>
              <a:rPr/>
              <a:t> como contexto. Ahí el estímulo se elige por línea de comandos y el testbench ni se recompila. Es como funcionan las regresiones grandes. Y la fila que importa para el arco de la sección es la anteúltima: </a:t>
            </a:r>
            <a:r>
              <a:rPr>
                <a:latin typeface="Courier"/>
              </a:rPr>
              <a:t>default_sequence</a:t>
            </a:r>
            <a:r>
              <a:rPr/>
              <a:t> es lo que termina de cerrar el </a:t>
            </a:r>
            <a:r>
              <a:rPr>
                <a:latin typeface="Courier"/>
              </a:rPr>
              <a:t>env</a:t>
            </a:r>
            <a:r>
              <a:rPr/>
              <a:t> que los agents encapsularon.</a:t>
            </a:r>
          </a:p>
        </p:txBody>
      </p:sp>
      <p:sp>
        <p:nvSpPr>
          <p:cNvPr id="4" name="Slide Number Placeholder 3"/>
          <p:cNvSpPr>
            <a:spLocks noGrp="1"/>
          </p:cNvSpPr>
          <p:nvPr>
            <p:ph type="sldNum" sz="quarter" idx="10"/>
          </p:nvPr>
        </p:nvSpPr>
        <p:spPr/>
        <p:txBody>
          <a:bodyPr/>
          <a:lstStyle/>
          <a:p>
            <a:fld id="{18BDFEC3-8487-43E8-A154-7C12CBC1FFF2}" type="slidenum">
              <a:rPr lang="en-US"/>
              <a:t>379</a:t>
            </a:fld>
            <a:endParaRPr lang="en-US"/>
          </a:p>
        </p:txBody>
      </p:sp>
    </p:spTree>
  </p:cSld>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misma discusión que las macros </a:t>
            </a:r>
            <a:r>
              <a:rPr>
                <a:latin typeface="Courier"/>
              </a:rPr>
              <a:t>`uvm_field_*</a:t>
            </a:r>
            <a:r>
              <a:rPr/>
              <a:t> de las transactions, y la misma conclusión: ahorran tipeo y te cobran en debug. Vale ser justo: </a:t>
            </a:r>
            <a:r>
              <a:rPr>
                <a:latin typeface="Courier"/>
              </a:rPr>
              <a:t>`uvm_do_with</a:t>
            </a:r>
            <a:r>
              <a:rPr/>
              <a:t> es genuinamente cómodo para una constraint inline de una línea, y la vas a ver en todos los testbenches del mundo. Hay que saber leerla. Lo que el curso no hace es enseñarla primero: quien aprende con la macro no sabe qué pasa entre </a:t>
            </a:r>
            <a:r>
              <a:rPr>
                <a:latin typeface="Courier"/>
              </a:rPr>
              <a:t>start_item()</a:t>
            </a:r>
            <a:r>
              <a:rPr/>
              <a:t> y </a:t>
            </a:r>
            <a:r>
              <a:rPr>
                <a:latin typeface="Courier"/>
              </a:rPr>
              <a:t>finish_item()</a:t>
            </a:r>
            <a:r>
              <a:rPr/>
              <a:t>, y eso es la sección entera. Regla práctica para el trabajo: leer todas, escribir las explícitas.</a:t>
            </a:r>
          </a:p>
        </p:txBody>
      </p:sp>
      <p:sp>
        <p:nvSpPr>
          <p:cNvPr id="4" name="Slide Number Placeholder 3"/>
          <p:cNvSpPr>
            <a:spLocks noGrp="1"/>
          </p:cNvSpPr>
          <p:nvPr>
            <p:ph type="sldNum" sz="quarter" idx="10"/>
          </p:nvPr>
        </p:nvSpPr>
        <p:spPr/>
        <p:txBody>
          <a:bodyPr/>
          <a:lstStyle/>
          <a:p>
            <a:fld id="{18BDFEC3-8487-43E8-A154-7C12CBC1FFF2}" type="slidenum">
              <a:rPr lang="en-US"/>
              <a:t>380</a:t>
            </a:fld>
            <a:endParaRPr lang="en-US"/>
          </a:p>
        </p:txBody>
      </p:sp>
    </p:spTree>
  </p:cSld>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mejor prueba de que la separación funcionó: cambiar el </a:t>
            </a:r>
            <a:r>
              <a:rPr b="1"/>
              <a:t>tipo de dato</a:t>
            </a:r>
            <a:r>
              <a:rPr/>
              <a:t> no requirió tocar el estímulo, y cambiar el </a:t>
            </a:r>
            <a:r>
              <a:rPr b="1"/>
              <a:t>estímulo</a:t>
            </a:r>
            <a:r>
              <a:rPr/>
              <a:t> no requiere tocar el tipo de dato. Dos ejes independientes, que en las transactions estaban pegados y en los agents todavía compartían clase. Y el último bullet es el repaso de la trampa de las transactions, ahora en un lugar donde se ve corriendo: la factory elige el TIPO, las constraints sólo actúan en </a:t>
            </a:r>
            <a:r>
              <a:rPr>
                <a:latin typeface="Courier"/>
              </a:rPr>
              <a:t>randomize()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381</a:t>
            </a:fld>
            <a:endParaRPr lang="en-US"/>
          </a:p>
        </p:txBody>
      </p:sp>
    </p:spTree>
  </p:cSld>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pregunta que ordena la slide es </a:t>
            </a:r>
            <a:r>
              <a:rPr i="1"/>
              <a:t>“¿quién decide cuál item entra al driver?”</a:t>
            </a:r>
            <a:r>
              <a:rPr/>
              <a:t>, y hasta hoy la respuesta era “no hay a quién decidirle”. El sequencer arbitra </a:t>
            </a:r>
            <a:r>
              <a:rPr b="1"/>
              <a:t>por item</a:t>
            </a:r>
            <a:r>
              <a:rPr/>
              <a:t>, no por sequence: dos sequences en </a:t>
            </a:r>
            <a:r>
              <a:rPr>
                <a:latin typeface="Courier"/>
              </a:rPr>
              <a:t>fork</a:t>
            </a:r>
            <a:r>
              <a:rPr/>
              <a:t> no se turnan de a bloques, se intercalan de a items. Vale decirlo porque la intuición dice lo contrario. El error que hay que dejar grabado está en el último bullet y es de manual: se escribe la prioridad, se corre, y no pasa nada — porque </a:t>
            </a:r>
            <a:r>
              <a:rPr>
                <a:latin typeface="Courier"/>
              </a:rPr>
              <a:t>UVM_SEQ_ARB_FIFO</a:t>
            </a:r>
            <a:r>
              <a:rPr/>
              <a:t> no la mira. La prioridad sin </a:t>
            </a:r>
            <a:r>
              <a:rPr>
                <a:latin typeface="Courier"/>
              </a:rPr>
              <a:t>set_arbitration(UVM_SEQ_ARB_STRICT_FIFO)</a:t>
            </a:r>
            <a:r>
              <a:rPr/>
              <a:t> es un comentario caro. </a:t>
            </a:r>
            <a:r>
              <a:rPr>
                <a:latin typeface="Courier"/>
              </a:rPr>
              <a:t>UVM_SEQ_ARB_STRICT_FIFO</a:t>
            </a:r>
            <a:r>
              <a:rPr/>
              <a:t> es el que se usa el 90 % de las veces, y el nombre confunde: </a:t>
            </a:r>
            <a:r>
              <a:rPr i="1"/>
              <a:t>strict</a:t>
            </a:r>
            <a:r>
              <a:rPr/>
              <a:t> es por la prioridad, no por la FIFO. Primero ordena por prioridad y recién dentro de cada nivel respeta el orden de llegada. Y el que casi nadie usa pero conviene nombrar, porque explica para qué existe el </a:t>
            </a:r>
            <a:r>
              <a:rPr>
                <a:latin typeface="Courier"/>
              </a:rPr>
              <a:t>UVM_SEQ_ARB_USER</a:t>
            </a:r>
            <a:r>
              <a:rPr/>
              <a:t>: hay protocolos donde el turno depende del estado del DUT —no mandes una escritura si la FIFO del DUT está llena—. Eso no es una prioridad, es una función, y para eso está el modo de usuario. El primo de esa idea es </a:t>
            </a:r>
            <a:r>
              <a:rPr>
                <a:latin typeface="Courier"/>
              </a:rPr>
              <a:t>is_relevant()</a:t>
            </a:r>
            <a:r>
              <a:rPr/>
              <a:t>, que deja a una sequence fuera de la arbitración hasta que ella misma diga que está lista.</a:t>
            </a:r>
          </a:p>
        </p:txBody>
      </p:sp>
      <p:sp>
        <p:nvSpPr>
          <p:cNvPr id="4" name="Slide Number Placeholder 3"/>
          <p:cNvSpPr>
            <a:spLocks noGrp="1"/>
          </p:cNvSpPr>
          <p:nvPr>
            <p:ph type="sldNum" sz="quarter" idx="10"/>
          </p:nvPr>
        </p:nvSpPr>
        <p:spPr/>
        <p:txBody>
          <a:bodyPr/>
          <a:lstStyle/>
          <a:p>
            <a:fld id="{18BDFEC3-8487-43E8-A154-7C12CBC1FFF2}" type="slidenum">
              <a:rPr lang="en-US"/>
              <a:t>382</a:t>
            </a:fld>
            <a:endParaRPr lang="en-US"/>
          </a:p>
        </p:txBody>
      </p:sp>
    </p:spTree>
  </p:cSld>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diferencia entre los dos es una sola palabra y conviene decirla así: </a:t>
            </a:r>
            <a:r>
              <a:rPr>
                <a:latin typeface="Courier"/>
              </a:rPr>
              <a:t>lock</a:t>
            </a:r>
            <a:r>
              <a:rPr/>
              <a:t> es educado, </a:t>
            </a:r>
            <a:r>
              <a:rPr>
                <a:latin typeface="Courier"/>
              </a:rPr>
              <a:t>grab</a:t>
            </a:r>
            <a:r>
              <a:rPr/>
              <a:t> es maleducado. Los dos terminan con el sequencer para vos solo; lo que cambia es si esperás tu turno o te lo tomás. Cuándo hace falta de verdad, porque el abuso de esto es un clásico: sólo cuando el escenario pierde sentido si algo se intercala. Un lee-modifica-escribe sobre un registro es el ejemplo canónico —si entre la lectura y la escritura pasa otra transacción, el valor que escribís es viejo—. Mandar diez items seguidos no necesita un lock: eso ya lo garantiza una sequence. Los dos finales del </a:t>
            </a:r>
            <a:r>
              <a:rPr>
                <a:latin typeface="Courier"/>
              </a:rPr>
              <a:t>unlock()</a:t>
            </a:r>
            <a:r>
              <a:rPr/>
              <a:t> que falta hay que contarlos juntos, porque uno avisa y el otro no. Si la sequence que tiene el lock termina su </a:t>
            </a:r>
            <a:r>
              <a:rPr>
                <a:latin typeface="Courier"/>
              </a:rPr>
              <a:t>body()</a:t>
            </a:r>
            <a:r>
              <a:rPr/>
              <a:t>, </a:t>
            </a:r>
            <a:r>
              <a:rPr>
                <a:latin typeface="Courier"/>
              </a:rPr>
              <a:t>uvm_sequencer_base::remove_sequence_from_queues</a:t>
            </a:r>
            <a:r>
              <a:rPr/>
              <a:t> (</a:t>
            </a:r>
            <a:r>
              <a:rPr>
                <a:latin typeface="Courier"/>
              </a:rPr>
              <a:t>seq/uvm_sequencer_base.svh:1258-1267</a:t>
            </a:r>
            <a:r>
              <a:rPr/>
              <a:t>) le saca el lock y reporta un </a:t>
            </a:r>
            <a:r>
              <a:rPr>
                <a:latin typeface="Courier"/>
              </a:rPr>
              <a:t>UVM_ERROR SEQFINERR</a:t>
            </a:r>
            <a:r>
              <a:rPr/>
              <a:t> — “should not finish before locks … are removed”: molesto, pero con nombre y apellido. El caso mudo es el otro: la sequence sigue viva y bloqueada en otra cosa, y ahí el sequencer queda cerrado sin que nadie diga nada. Ése es el que manda a buscar al lado equivocado: la simulación no avanza y el </a:t>
            </a:r>
            <a:r>
              <a:rPr>
                <a:latin typeface="Courier"/>
              </a:rPr>
              <a:t>+UVM_OBJECTION_TRACE</a:t>
            </a:r>
            <a:r>
              <a:rPr/>
              <a:t> no dice nada raro, porque la objection está bien — el que está trabado es el driver, esperando un item que nunca va a llegar. La herramienta que lo muestra es </a:t>
            </a:r>
            <a:r>
              <a:rPr>
                <a:latin typeface="Courier"/>
              </a:rPr>
              <a:t>+UVM_TIMEOUT</a:t>
            </a:r>
            <a:r>
              <a:rPr/>
              <a:t> y después leer quién tiene el lock. Y el detalle que salva una tarde: </a:t>
            </a:r>
            <a:r>
              <a:rPr>
                <a:latin typeface="Courier"/>
              </a:rPr>
              <a:t>grab()</a:t>
            </a:r>
            <a:r>
              <a:rPr/>
              <a:t> no interrumpe el item que está en vuelo. Se cuela en la próxima arbitración, no en el medio de un handshake — que es justamente lo que uno quiere.</a:t>
            </a:r>
          </a:p>
        </p:txBody>
      </p:sp>
      <p:sp>
        <p:nvSpPr>
          <p:cNvPr id="4" name="Slide Number Placeholder 3"/>
          <p:cNvSpPr>
            <a:spLocks noGrp="1"/>
          </p:cNvSpPr>
          <p:nvPr>
            <p:ph type="sldNum" sz="quarter" idx="10"/>
          </p:nvPr>
        </p:nvSpPr>
        <p:spPr/>
        <p:txBody>
          <a:bodyPr/>
          <a:lstStyle/>
          <a:p>
            <a:fld id="{18BDFEC3-8487-43E8-A154-7C12CBC1FFF2}" type="slidenum">
              <a:rPr lang="en-US"/>
              <a:t>383</a:t>
            </a:fld>
            <a:endParaRPr lang="en-US"/>
          </a:p>
        </p:txBody>
      </p:sp>
    </p:spTree>
  </p:cSld>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diagrama muestra </a:t>
            </a:r>
            <a:r>
              <a:rPr b="1"/>
              <a:t>un</a:t>
            </a:r>
            <a:r>
              <a:rPr/>
              <a:t> agent, que es la unidad de reuso; en </a:t>
            </a:r>
            <a:r>
              <a:rPr>
                <a:latin typeface="Courier"/>
              </a:rPr>
              <a:t>code/u7/sequences</a:t>
            </a:r>
            <a:r>
              <a:rPr/>
              <a:t> hay dos, el activo y el pasivo de los agents, y el de abajo es idéntico salvo que no tiene sequencer ni driver. Vale hacer el recuento en voz alta: el testbench convencional era un </a:t>
            </a:r>
            <a:r>
              <a:rPr>
                <a:latin typeface="Courier"/>
              </a:rPr>
              <a:t>initial</a:t>
            </a:r>
            <a:r>
              <a:rPr/>
              <a:t> de cien líneas que manejaba señales. Éste tiene test, env, agent, sequencer, driver, dos monitores, cobertura y scoreboard, y cada pieza se puede reemplazar sin tocar las otras. Y las tres capas de arriba —sequences, agent, análisis— cambian por motivos distintos: el estímulo cambia por test, la estructura por diseño, el análisis por plan de verificación.</a:t>
            </a:r>
          </a:p>
        </p:txBody>
      </p:sp>
      <p:sp>
        <p:nvSpPr>
          <p:cNvPr id="4" name="Slide Number Placeholder 3"/>
          <p:cNvSpPr>
            <a:spLocks noGrp="1"/>
          </p:cNvSpPr>
          <p:nvPr>
            <p:ph type="sldNum" sz="quarter" idx="10"/>
          </p:nvPr>
        </p:nvSpPr>
        <p:spPr/>
        <p:txBody>
          <a:bodyPr/>
          <a:lstStyle/>
          <a:p>
            <a:fld id="{18BDFEC3-8487-43E8-A154-7C12CBC1FFF2}" type="slidenum">
              <a:rPr lang="en-US"/>
              <a:t>385</a:t>
            </a:fld>
            <a:endParaRPr lang="en-US"/>
          </a:p>
        </p:txBody>
      </p:sp>
    </p:spTree>
  </p:cSld>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primera mitad del resumen es el mecanismo: qué es una sequence, dónde vive el </a:t>
            </a:r>
            <a:r>
              <a:rPr>
                <a:latin typeface="Courier"/>
              </a:rPr>
              <a:t>randomize()</a:t>
            </a:r>
            <a:r>
              <a:rPr/>
              <a:t>, y por dónde vuelve el resultado. Si alguien se perdió en la unidad, se recupera acá.</a:t>
            </a:r>
          </a:p>
        </p:txBody>
      </p:sp>
      <p:sp>
        <p:nvSpPr>
          <p:cNvPr id="4" name="Slide Number Placeholder 3"/>
          <p:cNvSpPr>
            <a:spLocks noGrp="1"/>
          </p:cNvSpPr>
          <p:nvPr>
            <p:ph type="sldNum" sz="quarter" idx="10"/>
          </p:nvPr>
        </p:nvSpPr>
        <p:spPr/>
        <p:txBody>
          <a:bodyPr/>
          <a:lstStyle/>
          <a:p>
            <a:fld id="{18BDFEC3-8487-43E8-A154-7C12CBC1FFF2}" type="slidenum">
              <a:rPr lang="en-US"/>
              <a:t>386</a:t>
            </a:fld>
            <a:endParaRPr lang="en-US"/>
          </a:p>
        </p:txBody>
      </p:sp>
    </p:spTree>
  </p:cSld>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Cierre del día 6. Ninguna de las piezas que sí vimos es magia: las construimos todas a mano —el observer de hablar con varios objetos, la FIFO de put y get, el tester de transactions— antes de que UVM nos las diera hechas. Ese es el motivo de que el curso vaya en este orden y no arranque por el </a:t>
            </a:r>
            <a:r>
              <a:rPr>
                <a:latin typeface="Courier"/>
              </a:rPr>
              <a:t>uvm_agent</a:t>
            </a:r>
            <a:r>
              <a:rPr/>
              <a:t>. Y el mejor lugar para seguir leyendo es </a:t>
            </a:r>
            <a:r>
              <a:rPr>
                <a:latin typeface="Courier"/>
              </a:rPr>
              <a:t>code/.uvm/src/</a:t>
            </a:r>
            <a:r>
              <a:rPr/>
              <a:t>: a esta altura </a:t>
            </a:r>
            <a:r>
              <a:rPr>
                <a:latin typeface="Courier"/>
              </a:rPr>
              <a:t>uvm_sequence_base.svh</a:t>
            </a:r>
            <a:r>
              <a:rPr/>
              <a:t> se puede abrir y entender. Lo que queda para mañana es la </a:t>
            </a:r>
            <a:r>
              <a:rPr b="1"/>
              <a:t>sequence virtual</a:t>
            </a:r>
            <a:r>
              <a:rPr/>
              <a:t>, y queda afuera de hoy a propósito: recién se entiende con el testbench de esta unidad cerrado, y la mañana del día 7 es donde el alumno mira un DUT nuevo y tiene que decidir qué estructura le corresponde.</a:t>
            </a:r>
          </a:p>
        </p:txBody>
      </p:sp>
      <p:sp>
        <p:nvSpPr>
          <p:cNvPr id="4" name="Slide Number Placeholder 3"/>
          <p:cNvSpPr>
            <a:spLocks noGrp="1"/>
          </p:cNvSpPr>
          <p:nvPr>
            <p:ph type="sldNum" sz="quarter" idx="10"/>
          </p:nvPr>
        </p:nvSpPr>
        <p:spPr/>
        <p:txBody>
          <a:bodyPr/>
          <a:lstStyle/>
          <a:p>
            <a:fld id="{18BDFEC3-8487-43E8-A154-7C12CBC1FFF2}" type="slidenum">
              <a:rPr lang="en-US"/>
              <a:t>387</a:t>
            </a:fld>
            <a:endParaRPr lang="en-US"/>
          </a:p>
        </p:txBody>
      </p:sp>
    </p:spTree>
  </p:cSld>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ejercicio junta las tres cosas de la sección que se pueden hacer mal sin que el compilador diga nada: </a:t>
            </a:r>
            <a:r>
              <a:rPr>
                <a:latin typeface="Courier"/>
              </a:rPr>
              <a:t>is_active</a:t>
            </a:r>
            <a:r>
              <a:rPr/>
              <a:t>, el ámbito jerárquico del </a:t>
            </a:r>
            <a:r>
              <a:rPr>
                <a:latin typeface="Courier"/>
              </a:rPr>
              <a:t>set()</a:t>
            </a:r>
            <a:r>
              <a:rPr/>
              <a:t>, y el </a:t>
            </a:r>
            <a:r>
              <a:rPr>
                <a:latin typeface="Courier"/>
              </a:rPr>
              <a:t>connect_phase</a:t>
            </a:r>
            <a:r>
              <a:rPr/>
              <a:t> de los analysis ports. La trampa que van a encontrar casi todos es el ámbito: con </a:t>
            </a:r>
            <a:r>
              <a:rPr>
                <a:latin typeface="Courier"/>
              </a:rPr>
              <a:t>"*"</a:t>
            </a:r>
            <a:r>
              <a:rPr/>
              <a:t> en los dos </a:t>
            </a:r>
            <a:r>
              <a:rPr>
                <a:latin typeface="Courier"/>
              </a:rPr>
              <a:t>set()</a:t>
            </a:r>
            <a:r>
              <a:rPr/>
              <a:t>, el segundo pisa al primero y los dos agents quedan con el mismo config — mismo BFM y mismo </a:t>
            </a:r>
            <a:r>
              <a:rPr>
                <a:latin typeface="Courier"/>
              </a:rPr>
              <a:t>is_active</a:t>
            </a:r>
            <a:r>
              <a:rPr/>
              <a:t>. El corrector lo caza cruzando las cuentas — el módulo manda 200 operaciones y la sequence más de mil, así que si los dos agents ven números parecidos es que están mirando la misma interface. Y el atajo de poner los dos en </a:t>
            </a:r>
            <a:r>
              <a:rPr>
                <a:latin typeface="Courier"/>
              </a:rPr>
              <a:t>UVM_PASSIVE</a:t>
            </a:r>
            <a:r>
              <a:rPr/>
              <a:t> para que “pase” tampoco funciona: el corrector exige que </a:t>
            </a:r>
            <a:r>
              <a:rPr>
                <a:latin typeface="Courier"/>
              </a:rPr>
              <a:t>clase_agent_h</a:t>
            </a:r>
            <a:r>
              <a:rPr/>
              <a:t> siga teniendo driver.</a:t>
            </a:r>
          </a:p>
        </p:txBody>
      </p:sp>
      <p:sp>
        <p:nvSpPr>
          <p:cNvPr id="4" name="Slide Number Placeholder 3"/>
          <p:cNvSpPr>
            <a:spLocks noGrp="1"/>
          </p:cNvSpPr>
          <p:nvPr>
            <p:ph type="sldNum" sz="quarter" idx="10"/>
          </p:nvPr>
        </p:nvSpPr>
        <p:spPr/>
        <p:txBody>
          <a:bodyPr/>
          <a:lstStyle/>
          <a:p>
            <a:fld id="{18BDFEC3-8487-43E8-A154-7C12CBC1FFF2}" type="slidenum">
              <a:rPr lang="en-US"/>
              <a:t>398</a:t>
            </a:fld>
            <a:endParaRPr lang="en-US"/>
          </a:p>
        </p:txBody>
      </p:sp>
    </p:spTree>
  </p:cSld>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mismo ejercicio del día 2 y del día 3, por tercera vez y con la herramienta final: “quiero que sólo multiplique”. En el día 2 se resolvía agregando </a:t>
            </a:r>
            <a:r>
              <a:rPr>
                <a:latin typeface="Courier"/>
              </a:rPr>
              <a:t>virtual</a:t>
            </a:r>
            <a:r>
              <a:rPr/>
              <a:t>, en el día 3 con un override de la factory, y hoy escribiendo veinte líneas de </a:t>
            </a:r>
            <a:r>
              <a:rPr>
                <a:latin typeface="Courier"/>
              </a:rPr>
              <a:t>body()</a:t>
            </a:r>
            <a:r>
              <a:rPr/>
              <a:t> sin tocar una sola clase del testbench. Vale ponerlos a comparar los tres: ésa es la historia entera del curso en un ejercicio. La trampa que van a encontrar es la primera de la sección: si la sequence no manda un </a:t>
            </a:r>
            <a:r>
              <a:rPr>
                <a:latin typeface="Courier"/>
              </a:rPr>
              <a:t>rst_op</a:t>
            </a:r>
            <a:r>
              <a:rPr/>
              <a:t> como primer item, el VTALU arranca con </a:t>
            </a:r>
            <a:r>
              <a:rPr>
                <a:latin typeface="Courier"/>
              </a:rPr>
              <a:t>reset_n</a:t>
            </a:r>
            <a:r>
              <a:rPr/>
              <a:t> en 0, </a:t>
            </a:r>
            <a:r>
              <a:rPr>
                <a:latin typeface="Courier"/>
              </a:rPr>
              <a:t>done</a:t>
            </a:r>
            <a:r>
              <a:rPr/>
              <a:t> nunca sube y el driver se queda en el primer </a:t>
            </a:r>
            <a:r>
              <a:rPr>
                <a:latin typeface="Courier"/>
              </a:rPr>
              <a:t>finish_item()</a:t>
            </a:r>
            <a:r>
              <a:rPr/>
              <a:t>. El </a:t>
            </a:r>
            <a:r>
              <a:rPr>
                <a:latin typeface="Courier"/>
              </a:rPr>
              <a:t>run.sh</a:t>
            </a:r>
            <a:r>
              <a:rPr/>
              <a:t> tiene un </a:t>
            </a:r>
            <a:r>
              <a:rPr>
                <a:latin typeface="Courier"/>
              </a:rPr>
              <a:t>+UVM_TIMEOUT</a:t>
            </a:r>
            <a:r>
              <a:rPr/>
              <a:t> puesto para que eso termine con un mensaje en vez de colgarse.</a:t>
            </a:r>
          </a:p>
        </p:txBody>
      </p:sp>
      <p:sp>
        <p:nvSpPr>
          <p:cNvPr id="4" name="Slide Number Placeholder 3"/>
          <p:cNvSpPr>
            <a:spLocks noGrp="1"/>
          </p:cNvSpPr>
          <p:nvPr>
            <p:ph type="sldNum" sz="quarter" idx="10"/>
          </p:nvPr>
        </p:nvSpPr>
        <p:spPr/>
        <p:txBody>
          <a:bodyPr/>
          <a:lstStyle/>
          <a:p>
            <a:fld id="{18BDFEC3-8487-43E8-A154-7C12CBC1FFF2}" type="slidenum">
              <a:rPr lang="en-US"/>
              <a:t>399</a:t>
            </a:fld>
            <a:endParaRPr lang="en-US"/>
          </a:p>
        </p:txBody>
      </p:sp>
    </p:spTree>
  </p:cSld>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único ejercicio del curso donde no hay nada que escribir: hay algo que encontrar. Y es el que más se parece al primer mes de trabajo, donde nadie te da un archivo con un agujero — te dan un testbench que no anda. La idea que ordena las tres filas, y que conviene decir antes de largarlos: </a:t>
            </a:r>
            <a:r>
              <a:rPr b="1"/>
              <a:t>los modos de falla de un testbench de UVM no se parecen entre sí</a:t>
            </a:r>
            <a:r>
              <a:rPr/>
              <a:t>. El que cuelga se nota enseguida y no cuesta nada. Los otros dos pasan </a:t>
            </a:r>
            <a:r>
              <a:rPr b="1"/>
              <a:t>en verde</a:t>
            </a:r>
            <a:r>
              <a:rPr/>
              <a:t>, y ésos son los que cuestan semanas. Los tres están en la tabla del apéndice de debug, y está permitido leerla: la lista existe justamente para que la segunda vez tarden cinco minutos. El tercero merece un comentario aparte porque rompe el reflejo que el curso viene entrenando: </a:t>
            </a:r>
            <a:r>
              <a:rPr>
                <a:latin typeface="Courier"/>
              </a:rPr>
              <a:t>+TOPOLOGY</a:t>
            </a:r>
            <a:r>
              <a:rPr/>
              <a:t> es la herramienta correcta para </a:t>
            </a:r>
            <a:r>
              <a:rPr i="1"/>
              <a:t>“el árbol no es el que dibujaste”</a:t>
            </a:r>
            <a:r>
              <a:rPr/>
              <a:t>… y acá </a:t>
            </a:r>
            <a:r>
              <a:rPr b="1"/>
              <a:t>no alcanza</a:t>
            </a:r>
            <a:r>
              <a:rPr/>
              <a:t>, porque lo que se construyó mal es un </a:t>
            </a:r>
            <a:r>
              <a:rPr>
                <a:latin typeface="Courier"/>
              </a:rPr>
              <a:t>uvm_object</a:t>
            </a:r>
            <a:r>
              <a:rPr/>
              <a:t> y el árbol sólo muestra </a:t>
            </a:r>
            <a:r>
              <a:rPr>
                <a:latin typeface="Courier"/>
              </a:rPr>
              <a:t>uvm_component</a:t>
            </a:r>
            <a:r>
              <a:rPr/>
              <a:t>. La única forma de verlo es mirar qué salió al bus.</a:t>
            </a:r>
          </a:p>
        </p:txBody>
      </p:sp>
      <p:sp>
        <p:nvSpPr>
          <p:cNvPr id="4" name="Slide Number Placeholder 3"/>
          <p:cNvSpPr>
            <a:spLocks noGrp="1"/>
          </p:cNvSpPr>
          <p:nvPr>
            <p:ph type="sldNum" sz="quarter" idx="10"/>
          </p:nvPr>
        </p:nvSpPr>
        <p:spPr/>
        <p:txBody>
          <a:bodyPr/>
          <a:lstStyle/>
          <a:p>
            <a:fld id="{18BDFEC3-8487-43E8-A154-7C12CBC1FFF2}" type="slidenum">
              <a:rPr lang="en-US"/>
              <a:t>400</a:t>
            </a:fld>
            <a:endParaRPr lang="en-US"/>
          </a:p>
        </p:txBody>
      </p:sp>
    </p:spTree>
  </p:cSld>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recap del día 7 hace de bisagra, y conviene decir las dos cosas que la componen: hoy a la mañana se cierra UVM —la sequence virtual es la última pieza, y con eso el testbench del curso está entero— y a la tarde se abre lo que UVM no resuelve, que es la otra mitad del plan. El tercer bullet es el arco que se plantó el día 1 con el plan de verificación y se dejó abierto a propósito: el scoreboard chequea </a:t>
            </a:r>
            <a:r>
              <a:rPr b="1"/>
              <a:t>qué</a:t>
            </a:r>
            <a:r>
              <a:rPr/>
              <a:t>, la assertion chequea </a:t>
            </a:r>
            <a:r>
              <a:rPr b="1"/>
              <a:t>cómo</a:t>
            </a:r>
            <a:r>
              <a:rPr/>
              <a:t>. Hoy se cierra.</a:t>
            </a:r>
          </a:p>
        </p:txBody>
      </p:sp>
      <p:sp>
        <p:nvSpPr>
          <p:cNvPr id="4" name="Slide Number Placeholder 3"/>
          <p:cNvSpPr>
            <a:spLocks noGrp="1"/>
          </p:cNvSpPr>
          <p:nvPr>
            <p:ph type="sldNum" sz="quarter" idx="10"/>
          </p:nvPr>
        </p:nvSpPr>
        <p:spPr/>
        <p:txBody>
          <a:bodyPr/>
          <a:lstStyle/>
          <a:p>
            <a:fld id="{18BDFEC3-8487-43E8-A154-7C12CBC1FFF2}" type="slidenum">
              <a:rPr lang="en-US"/>
              <a:t>401</a:t>
            </a:fld>
            <a:endParaRPr lang="en-US"/>
          </a:p>
        </p:txBody>
      </p:sp>
    </p:spTree>
  </p:cSld>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mañana tiene tres piezas y el orden importa: el calentamiento de semillas son diez minutos sin SystemVerilog y engancha con el </a:t>
            </a:r>
            <a:r>
              <a:rPr>
                <a:latin typeface="Courier"/>
              </a:rPr>
              <a:t>make regresion</a:t>
            </a:r>
            <a:r>
              <a:rPr/>
              <a:t> que el capstone va a pedir; las sequences virtuales cierran UVM; y SVA abre la otra mitad del plan. La tarde es el capstone. El tercer objetivo es el que vale el curso, y es honesto ponerlo como objetivo del día aunque la entrega sea después: en formato empresa el capstone se entrega al día siguiente, y en un cuatrimestre va al período de exámenes. Lo que se hace hoy a la tarde es arrancarlo con el instructor al lado, que es cuando más rinde.</a:t>
            </a:r>
          </a:p>
        </p:txBody>
      </p:sp>
      <p:sp>
        <p:nvSpPr>
          <p:cNvPr id="4" name="Slide Number Placeholder 3"/>
          <p:cNvSpPr>
            <a:spLocks noGrp="1"/>
          </p:cNvSpPr>
          <p:nvPr>
            <p:ph type="sldNum" sz="quarter" idx="10"/>
          </p:nvPr>
        </p:nvSpPr>
        <p:spPr/>
        <p:txBody>
          <a:bodyPr/>
          <a:lstStyle/>
          <a:p>
            <a:fld id="{18BDFEC3-8487-43E8-A154-7C12CBC1FFF2}" type="slidenum">
              <a:rPr lang="en-US"/>
              <a:t>402</a:t>
            </a:fld>
            <a:endParaRPr lang="en-US"/>
          </a:p>
        </p:txBody>
      </p:sp>
    </p:spTree>
  </p:cSld>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última fila de la tabla de </a:t>
            </a:r>
            <a:r>
              <a:rPr i="1"/>
              <a:t>coverage closure</a:t>
            </a:r>
            <a:r>
              <a:rPr/>
              <a:t>, hecha, y es el calentamiento del día 7: diez minutos, cero SystemVerilog, y deja instalado el </a:t>
            </a:r>
            <a:r>
              <a:rPr>
                <a:latin typeface="Courier"/>
              </a:rPr>
              <a:t>make regresion</a:t>
            </a:r>
            <a:r>
              <a:rPr/>
              <a:t> que el capstone de esta tarde va a pedir. Cierra además el arco que abrió el día 5 con el caso dirigido: uno llena el bin que el random no alcanza, el otro acumula lo que el random sí alcanza, y no se reemplazan entre sí. El detalle que hay que subrayar es por qué el test manda </a:t>
            </a:r>
            <a:r>
              <a:rPr b="1"/>
              <a:t>25</a:t>
            </a:r>
            <a:r>
              <a:rPr/>
              <a:t> operaciones y no mil: con mil esto no funciona. Está medido y está en la slide </a:t>
            </a:r>
            <a:r>
              <a:rPr i="1"/>
              <a:t>“otra semilla, y de nuevo”</a:t>
            </a:r>
            <a:r>
              <a:rPr/>
              <a:t> — </a:t>
            </a:r>
            <a:r>
              <a:rPr>
                <a:latin typeface="Courier"/>
              </a:rPr>
              <a:t>u2/convencional</a:t>
            </a:r>
            <a:r>
              <a:rPr/>
              <a:t> y </a:t>
            </a:r>
            <a:r>
              <a:rPr>
                <a:latin typeface="Courier"/>
              </a:rPr>
              <a:t>u7/sequences</a:t>
            </a:r>
            <a:r>
              <a:rPr/>
              <a:t> dan 66 de 76 con cualquier semilla, y el merge también. Con 25 el estímulo todavía no saturó y ahí sí cada semilla cubre un pedazo distinto: 41 a 47 bins cada una, 62 las cinco mergeadas. La regla que se llevan, en una línea: otra semilla </a:t>
            </a:r>
            <a:r>
              <a:rPr b="1"/>
              <a:t>acumula</a:t>
            </a:r>
            <a:r>
              <a:rPr/>
              <a:t> mientras el estímulo no saturó, y </a:t>
            </a:r>
            <a:r>
              <a:rPr b="1"/>
              <a:t>reproduce</a:t>
            </a:r>
            <a:r>
              <a:rPr/>
              <a:t> un fallo intermitente. No llena un bin que el estímulo no puede alcanzar. Y el comando del merge conviene nombrarlo por lo que es en la industria: </a:t>
            </a:r>
            <a:r>
              <a:rPr>
                <a:latin typeface="Courier"/>
              </a:rPr>
              <a:t>verilator_coverage --write</a:t>
            </a:r>
            <a:r>
              <a:rPr/>
              <a:t> es acá lo que el merge de </a:t>
            </a:r>
            <a:r>
              <a:rPr>
                <a:latin typeface="Courier"/>
              </a:rPr>
              <a:t>ucdb</a:t>
            </a:r>
            <a:r>
              <a:rPr/>
              <a:t> es en Questa. Una regresión de verdad son cien semillas de noche y un solo número a la mañana.</a:t>
            </a:r>
          </a:p>
        </p:txBody>
      </p:sp>
      <p:sp>
        <p:nvSpPr>
          <p:cNvPr id="4" name="Slide Number Placeholder 3"/>
          <p:cNvSpPr>
            <a:spLocks noGrp="1"/>
          </p:cNvSpPr>
          <p:nvPr>
            <p:ph type="sldNum" sz="quarter" idx="10"/>
          </p:nvPr>
        </p:nvSpPr>
        <p:spPr/>
        <p:txBody>
          <a:bodyPr/>
          <a:lstStyle/>
          <a:p>
            <a:fld id="{18BDFEC3-8487-43E8-A154-7C12CBC1FFF2}" type="slidenum">
              <a:rPr lang="en-US"/>
              <a:t>403</a:t>
            </a:fld>
            <a:endParaRPr lang="en-US"/>
          </a:p>
        </p:txBody>
      </p:sp>
    </p:spTree>
  </p:cSld>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Primera hora del día 7, y es a propósito. Es la última pieza del testbench reutilizable, y llega el día del capstone porque es el día en que el alumno mira un DUT nuevo y decide qué estructura le corresponde. El capstone tiene </a:t>
            </a:r>
            <a:r>
              <a:rPr b="1"/>
              <a:t>dos</a:t>
            </a:r>
            <a:r>
              <a:rPr/>
              <a:t> esclavos APB, cada uno con su interface —uno lo maneja el testbench, el otro un módulo— y esa es la forma de los agents: uno activo y uno pasivo, un solo sequencer, y ninguna sequence virtual. Esta hora es la que le da al alumno el criterio para decidirlo en vez de adivinarlo, y la que le deja escrita la respuesta para el día en que el segundo esclavo también sea suyo. Conviene arrancar por el problema y no por la sintaxis, porque la sintaxis es media pantalla: lo difícil de entender es por qué hace falta una clase nueva cuando </a:t>
            </a:r>
            <a:r>
              <a:rPr>
                <a:latin typeface="Courier"/>
              </a:rPr>
              <a:t>full_sequence</a:t>
            </a:r>
            <a:r>
              <a:rPr/>
              <a:t> ya compone sequences. La respuesta es la del último bullet, y es geométrica: una sequence normal conoce </a:t>
            </a:r>
            <a:r>
              <a:rPr b="1"/>
              <a:t>un</a:t>
            </a:r>
            <a:r>
              <a:rPr/>
              <a:t> sequencer, el que le pasó </a:t>
            </a:r>
            <a:r>
              <a:rPr>
                <a:latin typeface="Courier"/>
              </a:rPr>
              <a:t>start()</a:t>
            </a:r>
            <a:r>
              <a:rPr/>
              <a:t>. Todo lo que quiera hablarle a dos interfaces necesita dos handles, y esos handles tienen que venir de algún lado. El ejemplo corre y está en </a:t>
            </a:r>
            <a:r>
              <a:rPr>
                <a:latin typeface="Courier"/>
              </a:rPr>
              <a:t>code/u7/sequences/virtual/</a:t>
            </a:r>
            <a:r>
              <a:rPr/>
              <a:t>: es el testbench de esta sección con </a:t>
            </a:r>
            <a:r>
              <a:rPr b="1"/>
              <a:t>dos líneas</a:t>
            </a:r>
            <a:r>
              <a:rPr/>
              <a:t> cambiadas en el </a:t>
            </a:r>
            <a:r>
              <a:rPr>
                <a:latin typeface="Courier"/>
              </a:rPr>
              <a:t>env</a:t>
            </a:r>
            <a:r>
              <a:rPr/>
              <a:t>, y todo lo demás por referencia. Vale decirlo antes de mostrar el código, porque es la mitad del argumento: una sequence virtual no cambia la estructura del testbench.</a:t>
            </a:r>
          </a:p>
        </p:txBody>
      </p:sp>
      <p:sp>
        <p:nvSpPr>
          <p:cNvPr id="4" name="Slide Number Placeholder 3"/>
          <p:cNvSpPr>
            <a:spLocks noGrp="1"/>
          </p:cNvSpPr>
          <p:nvPr>
            <p:ph type="sldNum" sz="quarter" idx="10"/>
          </p:nvPr>
        </p:nvSpPr>
        <p:spPr/>
        <p:txBody>
          <a:bodyPr/>
          <a:lstStyle/>
          <a:p>
            <a:fld id="{18BDFEC3-8487-43E8-A154-7C12CBC1FFF2}" type="slidenum">
              <a:rPr lang="en-US"/>
              <a:t>404</a:t>
            </a:fld>
            <a:endParaRPr lang="en-US"/>
          </a:p>
        </p:txBody>
      </p:sp>
    </p:spTree>
  </p:cSld>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pregunta que aparece sola: ¿y por qué un componente, si es sólo dos punteros? Por dos motivos. Uno, para que la sequence lo alcance con </a:t>
            </a:r>
            <a:r>
              <a:rPr>
                <a:latin typeface="Courier"/>
              </a:rPr>
              <a:t>p_sequencer</a:t>
            </a:r>
            <a:r>
              <a:rPr/>
              <a:t> en vez de buscar por string. Dos, porque tiene que estar en el árbol para que el test pueda arrancarle una sequence encima: </a:t>
            </a:r>
            <a:r>
              <a:rPr>
                <a:latin typeface="Courier"/>
              </a:rPr>
              <a:t>seq.start(env_h.virtual_sequencer_h)</a:t>
            </a:r>
            <a:r>
              <a:rPr/>
              <a:t>. El libro resuelve los handles con </a:t>
            </a:r>
            <a:r>
              <a:rPr>
                <a:latin typeface="Courier"/>
              </a:rPr>
              <a:t>uvm_top.find("*.env_h.sequencer_h")</a:t>
            </a:r>
            <a:r>
              <a:rPr/>
              <a:t>. Sigue funcionando —</a:t>
            </a:r>
            <a:r>
              <a:rPr>
                <a:latin typeface="Courier"/>
              </a:rPr>
              <a:t>uvm_top</a:t>
            </a:r>
            <a:r>
              <a:rPr/>
              <a:t> está por compatibilidad, la forma actual es </a:t>
            </a:r>
            <a:r>
              <a:rPr>
                <a:latin typeface="Courier"/>
              </a:rPr>
              <a:t>uvm_root::get()</a:t>
            </a:r>
            <a:r>
              <a:rPr/>
              <a:t>— pero buscar componentes por string es frágil: el día que alguien renombra el </a:t>
            </a:r>
            <a:r>
              <a:rPr>
                <a:latin typeface="Courier"/>
              </a:rPr>
              <a:t>env_h</a:t>
            </a:r>
            <a:r>
              <a:rPr/>
              <a:t>, el </a:t>
            </a:r>
            <a:r>
              <a:rPr>
                <a:latin typeface="Courier"/>
              </a:rPr>
              <a:t>find()</a:t>
            </a:r>
            <a:r>
              <a:rPr/>
              <a:t> devuelve </a:t>
            </a:r>
            <a:r>
              <a:rPr>
                <a:latin typeface="Courier"/>
              </a:rPr>
              <a:t>null</a:t>
            </a:r>
            <a:r>
              <a:rPr/>
              <a:t> y el fatal aparece lejos del cambio. Asignarlos en el </a:t>
            </a:r>
            <a:r>
              <a:rPr>
                <a:latin typeface="Courier"/>
              </a:rPr>
              <a:t>connect_phase</a:t>
            </a:r>
            <a:r>
              <a:rPr/>
              <a:t> </a:t>
            </a:r>
            <a:r>
              <a:rPr b="1"/>
              <a:t>no compila</a:t>
            </a:r>
            <a:r>
              <a:rPr/>
              <a:t> si el nombre cambió, que es exactamente lo que uno quiere.</a:t>
            </a:r>
          </a:p>
        </p:txBody>
      </p:sp>
      <p:sp>
        <p:nvSpPr>
          <p:cNvPr id="4" name="Slide Number Placeholder 3"/>
          <p:cNvSpPr>
            <a:spLocks noGrp="1"/>
          </p:cNvSpPr>
          <p:nvPr>
            <p:ph type="sldNum" sz="quarter" idx="10"/>
          </p:nvPr>
        </p:nvSpPr>
        <p:spPr/>
        <p:txBody>
          <a:bodyPr/>
          <a:lstStyle/>
          <a:p>
            <a:fld id="{18BDFEC3-8487-43E8-A154-7C12CBC1FFF2}" type="slidenum">
              <a:rPr lang="en-US"/>
              <a:t>405</a:t>
            </a:fld>
            <a:endParaRPr lang="en-US"/>
          </a:p>
        </p:txBody>
      </p:sp>
    </p:spTree>
  </p:cSld>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a:t>
            </a:r>
            <a:r>
              <a:rPr>
                <a:latin typeface="Courier"/>
              </a:rPr>
              <a:t>uvm_declare_p_sequencer</a:t>
            </a:r>
            <a:r>
              <a:rPr/>
              <a:t> es azúcar, y conviene decirlo: lo único que hace es declarar la variable y redefinir </a:t>
            </a:r>
            <a:r>
              <a:rPr>
                <a:latin typeface="Courier"/>
              </a:rPr>
              <a:t>m_set_p_sequencer()</a:t>
            </a:r>
            <a:r>
              <a:rPr/>
              <a:t> con el </a:t>
            </a:r>
            <a:r>
              <a:rPr>
                <a:latin typeface="Courier"/>
              </a:rPr>
              <a:t>$cast</a:t>
            </a:r>
            <a:r>
              <a:rPr/>
              <a:t>. Si el sequencer sobre el que se arranca no es de ese tipo, el fatal salta ahí y no veinte líneas después. El detalle que se pasa por alto: las dos ramas del </a:t>
            </a:r>
            <a:r>
              <a:rPr>
                <a:latin typeface="Courier"/>
              </a:rPr>
              <a:t>fork</a:t>
            </a:r>
            <a:r>
              <a:rPr/>
              <a:t> arrancan sequences </a:t>
            </a:r>
            <a:r>
              <a:rPr b="1"/>
              <a:t>distintas</a:t>
            </a:r>
            <a:r>
              <a:rPr/>
              <a:t> sobre sequencers </a:t>
            </a:r>
            <a:r>
              <a:rPr b="1"/>
              <a:t>distintos</a:t>
            </a:r>
            <a:r>
              <a:rPr/>
              <a:t>. Si fueran dos sequences sobre el mismo sequencer, competirían por la arbitración y los items saldrían intercalados — que es un escenario legítimo, pero es otro. Y una advertencia de campo: una sequence virtual con un solo sequencer es una sequence normal con más ceremonia. La clase se justifica cuando hay dos.</a:t>
            </a:r>
          </a:p>
        </p:txBody>
      </p:sp>
      <p:sp>
        <p:nvSpPr>
          <p:cNvPr id="4" name="Slide Number Placeholder 3"/>
          <p:cNvSpPr>
            <a:spLocks noGrp="1"/>
          </p:cNvSpPr>
          <p:nvPr>
            <p:ph type="sldNum" sz="quarter" idx="10"/>
          </p:nvPr>
        </p:nvSpPr>
        <p:spPr/>
        <p:txBody>
          <a:bodyPr/>
          <a:lstStyle/>
          <a:p>
            <a:fld id="{18BDFEC3-8487-43E8-A154-7C12CBC1FFF2}" type="slidenum">
              <a:rPr lang="en-US"/>
              <a:t>406</a:t>
            </a:fld>
            <a:endParaRPr lang="en-US"/>
          </a:p>
        </p:txBody>
      </p:sp>
    </p:spTree>
  </p:cSld>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que justifica la clase. Los dos </a:t>
            </a:r>
            <a:r>
              <a:rPr>
                <a:latin typeface="Courier"/>
              </a:rPr>
              <a:t>fork</a:t>
            </a:r>
            <a:r>
              <a:rPr/>
              <a:t> de la slide anterior se podrían imitar con dos tests corriendo en paralelo; esto no, porque hay un dato que cruza de una interfaz a la otra en el medio del escenario. Es exactamente la forma que tiene el caso real que el apéndice del bus promete: configurar por APB, leer el estado, y recién entonces mandar tráfico por AXI con lo que la configuración devolvió. Cambia el protocolo, no la estructura. Y el criterio para la tarde: en el capstone el segundo esclavo lo maneja un módulo, así que hay </a:t>
            </a:r>
            <a:r>
              <a:rPr b="1"/>
              <a:t>un</a:t>
            </a:r>
            <a:r>
              <a:rPr/>
              <a:t> sequencer y esto no hace falta. La sequence virtual entra el día que las dos interfaces son del testbench y una depende de la otra — y entonces se escribe igual que acá. Y el cierre honesto: el ejemplo corre sobre dos VTALU porque es el DUT que tenemos. Con dos interfaces distintas —dos transactions, dos drivers— la sequence virtual se escribe </a:t>
            </a:r>
            <a:r>
              <a:rPr b="1"/>
              <a:t>igual</a:t>
            </a:r>
            <a:r>
              <a:rPr/>
              <a:t>: los handles serían de dos tipos de sequencer, y nada más.</a:t>
            </a:r>
          </a:p>
        </p:txBody>
      </p:sp>
      <p:sp>
        <p:nvSpPr>
          <p:cNvPr id="4" name="Slide Number Placeholder 3"/>
          <p:cNvSpPr>
            <a:spLocks noGrp="1"/>
          </p:cNvSpPr>
          <p:nvPr>
            <p:ph type="sldNum" sz="quarter" idx="10"/>
          </p:nvPr>
        </p:nvSpPr>
        <p:spPr/>
        <p:txBody>
          <a:bodyPr/>
          <a:lstStyle/>
          <a:p>
            <a:fld id="{18BDFEC3-8487-43E8-A154-7C12CBC1FFF2}" type="slidenum">
              <a:rPr lang="en-US"/>
              <a:t>407</a:t>
            </a:fld>
            <a:endParaRPr lang="en-US"/>
          </a:p>
        </p:txBody>
      </p:sp>
    </p:spTree>
  </p:cSld>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pregunta que aparece sola apenas se dibuja el </a:t>
            </a:r>
            <a:r>
              <a:rPr>
                <a:latin typeface="Courier"/>
              </a:rPr>
              <a:t>fork</a:t>
            </a:r>
            <a:r>
              <a:rPr/>
              <a:t> de la slide anterior, y conviene contestarla ahí mismo: </a:t>
            </a:r>
            <a:r>
              <a:rPr i="1"/>
              <a:t>“¿y si la rama B no puede arrancar hasta que la A configuró el DUT?”</a:t>
            </a:r>
            <a:r>
              <a:rPr/>
              <a:t>. La distinción que hay que dejar clara es </a:t>
            </a:r>
            <a:r>
              <a:rPr b="1"/>
              <a:t>uno a muchos contra simétrico</a:t>
            </a:r>
            <a:r>
              <a:rPr/>
              <a:t>. El </a:t>
            </a:r>
            <a:r>
              <a:rPr>
                <a:latin typeface="Courier"/>
              </a:rPr>
              <a:t>uvm_event</a:t>
            </a:r>
            <a:r>
              <a:rPr/>
              <a:t> tiene un lado que avisa y otro que espera, y los papeles no se cambian: sirve para “el reset terminó”, “el DUT quedó configurado”, “llegó la interrupción”. El </a:t>
            </a:r>
            <a:r>
              <a:rPr>
                <a:latin typeface="Courier"/>
              </a:rPr>
              <a:t>uvm_barrier</a:t>
            </a:r>
            <a:r>
              <a:rPr/>
              <a:t> no tiene lados: las N ramas ejecutan la misma línea y ninguna pasa hasta que están todas. Sirve para “arranquen juntas” y para “esperen todas a que termine la fase de configuración”. El </a:t>
            </a:r>
            <a:r>
              <a:rPr>
                <a:latin typeface="Courier"/>
              </a:rPr>
              <a:t>wait_ptrigger()</a:t>
            </a:r>
            <a:r>
              <a:rPr/>
              <a:t> merece su propio segundo, porque es la carrera clásica: si la rama A dispara antes de que la B llegue al </a:t>
            </a:r>
            <a:r>
              <a:rPr>
                <a:latin typeface="Courier"/>
              </a:rPr>
              <a:t>wait_trigger()</a:t>
            </a:r>
            <a:r>
              <a:rPr/>
              <a:t>, la B espera para siempre. La </a:t>
            </a:r>
            <a:r>
              <a:rPr>
                <a:latin typeface="Courier"/>
              </a:rPr>
              <a:t>p</a:t>
            </a:r>
            <a:r>
              <a:rPr/>
              <a:t> es de </a:t>
            </a:r>
            <a:r>
              <a:rPr i="1"/>
              <a:t>persistent</a:t>
            </a:r>
            <a:r>
              <a:rPr/>
              <a:t>: pregunta si el evento </a:t>
            </a:r>
            <a:r>
              <a:rPr b="1"/>
              <a:t>ya</a:t>
            </a:r>
            <a:r>
              <a:rPr/>
              <a:t> pasó alguna vez. La regla práctica: si no podés garantizar el orden, </a:t>
            </a:r>
            <a:r>
              <a:rPr>
                <a:latin typeface="Courier"/>
              </a:rPr>
              <a:t>wait_ptrigger()</a:t>
            </a:r>
            <a:r>
              <a:rPr/>
              <a:t>. Y por qué no un </a:t>
            </a:r>
            <a:r>
              <a:rPr>
                <a:latin typeface="Courier"/>
              </a:rPr>
              <a:t>bit</a:t>
            </a:r>
            <a:r>
              <a:rPr/>
              <a:t> compartido, que es lo primero que se intenta: un </a:t>
            </a:r>
            <a:r>
              <a:rPr>
                <a:latin typeface="Courier"/>
              </a:rPr>
              <a:t>bit</a:t>
            </a:r>
            <a:r>
              <a:rPr/>
              <a:t> no guarda historia, no lleva dato adjunto, y no se puede resetear entre fases sin que alguien se coma un pulso. Los dos objetos de UVM existen precisamente porque esa versión casera falla una vez de cada cien corridas. El modo de falla propio: un barrier con el threshold mal puesto no da error — cuelga. El síntoma es un test que termina por </a:t>
            </a:r>
            <a:r>
              <a:rPr>
                <a:latin typeface="Courier"/>
              </a:rPr>
              <a:t>+UVM_TIMEOUT</a:t>
            </a:r>
            <a:r>
              <a:rPr/>
              <a:t> sin un solo </a:t>
            </a:r>
            <a:r>
              <a:rPr>
                <a:latin typeface="Courier"/>
              </a:rPr>
              <a:t>UVM_ERROR</a:t>
            </a:r>
            <a:r>
              <a:rPr/>
              <a:t>, y </a:t>
            </a:r>
            <a:r>
              <a:rPr>
                <a:latin typeface="Courier"/>
              </a:rPr>
              <a:t>+UVM_OBJECTION_TRACE</a:t>
            </a:r>
            <a:r>
              <a:rPr/>
              <a:t> muestra la objection arriba y nadie avanzando.</a:t>
            </a:r>
          </a:p>
        </p:txBody>
      </p:sp>
      <p:sp>
        <p:nvSpPr>
          <p:cNvPr id="4" name="Slide Number Placeholder 3"/>
          <p:cNvSpPr>
            <a:spLocks noGrp="1"/>
          </p:cNvSpPr>
          <p:nvPr>
            <p:ph type="sldNum" sz="quarter" idx="10"/>
          </p:nvPr>
        </p:nvSpPr>
        <p:spPr/>
        <p:txBody>
          <a:bodyPr/>
          <a:lstStyle/>
          <a:p>
            <a:fld id="{18BDFEC3-8487-43E8-A154-7C12CBC1FFF2}" type="slidenum">
              <a:rPr lang="en-US"/>
              <a:t>408</a:t>
            </a:fld>
            <a:endParaRPr lang="en-US"/>
          </a:p>
        </p:txBody>
      </p:sp>
    </p:spTree>
  </p:cSld>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abrir la sección con la pregunta y dejarla flotando medio minuto: </a:t>
            </a:r>
            <a:r>
              <a:rPr i="1"/>
              <a:t>¿qué parte del testbench se daría cuenta si el DUT levantara </a:t>
            </a:r>
            <a:r>
              <a:rPr i="1">
                <a:latin typeface="Courier"/>
              </a:rPr>
              <a:t>done</a:t>
            </a:r>
            <a:r>
              <a:rPr i="1"/>
              <a:t> dos ciclos antes?</a:t>
            </a:r>
            <a:r>
              <a:rPr/>
              <a:t> La respuesta honesta es ninguna, y sorprende, porque a esta altura el testbench ya tiene scoreboard, cobertura, dos agents y sequences. La razón es estructural, no un descuido: el scoreboard recibe </a:t>
            </a:r>
            <a:r>
              <a:rPr i="1"/>
              <a:t>transactions</a:t>
            </a:r>
            <a:r>
              <a:rPr/>
              <a:t>, que es justamente lo que queda </a:t>
            </a:r>
            <a:r>
              <a:rPr b="1"/>
              <a:t>después</a:t>
            </a:r>
            <a:r>
              <a:rPr/>
              <a:t> de borrar el protocolo. El monitor lo borra en los analysis ports y hace bien: eso es lo que hace que el scoreboard no sepa que existe un </a:t>
            </a:r>
            <a:r>
              <a:rPr>
                <a:latin typeface="Courier"/>
              </a:rPr>
              <a:t>clk</a:t>
            </a:r>
            <a:r>
              <a:rPr/>
              <a:t>. El precio es que la capa que ve los cables —la interface— es la única que puede chequearlos, y hasta hoy sólo los movía. Ésta es también la respuesta a </a:t>
            </a:r>
            <a:r>
              <a:rPr i="1"/>
              <a:t>“¿por qué SVA es la otra mitad de la verificación?”</a:t>
            </a:r>
            <a:r>
              <a:rPr/>
              <a:t>: no es otra técnica para hacer lo mismo, es la mitad que este testbench no cubre.</a:t>
            </a:r>
          </a:p>
        </p:txBody>
      </p:sp>
      <p:sp>
        <p:nvSpPr>
          <p:cNvPr id="4" name="Slide Number Placeholder 3"/>
          <p:cNvSpPr>
            <a:spLocks noGrp="1"/>
          </p:cNvSpPr>
          <p:nvPr>
            <p:ph type="sldNum" sz="quarter" idx="10"/>
          </p:nvPr>
        </p:nvSpPr>
        <p:spPr/>
        <p:txBody>
          <a:bodyPr/>
          <a:lstStyle/>
          <a:p>
            <a:fld id="{18BDFEC3-8487-43E8-A154-7C12CBC1FFF2}" type="slidenum">
              <a:rPr lang="en-US"/>
              <a:t>409</a:t>
            </a:fld>
            <a:endParaRPr lang="en-US"/>
          </a:p>
        </p:txBody>
      </p:sp>
    </p:spTree>
  </p:cSld>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distinción cuesta al principio y conviene anclarla con la analogía del RTL: una inmediata es a un </a:t>
            </a:r>
            <a:r>
              <a:rPr>
                <a:latin typeface="Courier"/>
              </a:rPr>
              <a:t>if</a:t>
            </a:r>
            <a:r>
              <a:rPr/>
              <a:t> lo que una concurrente es a un </a:t>
            </a:r>
            <a:r>
              <a:rPr>
                <a:latin typeface="Courier"/>
              </a:rPr>
              <a:t>always_ff</a:t>
            </a:r>
            <a:r>
              <a:rPr/>
              <a:t>. La primera se ejecuta; la segunda se </a:t>
            </a:r>
            <a:r>
              <a:rPr b="1"/>
              <a:t>instancia</a:t>
            </a:r>
            <a:r>
              <a:rPr/>
              <a:t>. La consecuencia práctica es la que importa: la inmediata sólo puede mirar el presente —el valor de una variable en ese instante—, mientras que la concurrente tiene un eje de tiempo propio y puede decir </a:t>
            </a:r>
            <a:r>
              <a:rPr i="1"/>
              <a:t>“si pasa esto, tres ciclos después tiene que pasar aquello”</a:t>
            </a:r>
            <a:r>
              <a:rPr/>
              <a:t>. Ninguna cantidad de </a:t>
            </a:r>
            <a:r>
              <a:rPr>
                <a:latin typeface="Courier"/>
              </a:rPr>
              <a:t>if</a:t>
            </a:r>
            <a:r>
              <a:rPr/>
              <a:t> escribe esa frase sin inventar máquinas de estado a mano. Y el enganche con las transactions: </a:t>
            </a:r>
            <a:r>
              <a:rPr>
                <a:latin typeface="Courier"/>
              </a:rPr>
              <a:t>assert(x.randomize())</a:t>
            </a:r>
            <a:r>
              <a:rPr/>
              <a:t> es una inmediata, y ahí está la trampa muda de aquella sección —</a:t>
            </a:r>
            <a:r>
              <a:rPr>
                <a:latin typeface="Courier"/>
              </a:rPr>
              <a:t>assert</a:t>
            </a:r>
            <a:r>
              <a:rPr/>
              <a:t> es una directiva de simulación, y con las asserts apagadas el argumento no se ejecuta. Acá se ve por qué: son la misma palabra clave para dos cosas distintas.</a:t>
            </a:r>
          </a:p>
        </p:txBody>
      </p:sp>
      <p:sp>
        <p:nvSpPr>
          <p:cNvPr id="4" name="Slide Number Placeholder 3"/>
          <p:cNvSpPr>
            <a:spLocks noGrp="1"/>
          </p:cNvSpPr>
          <p:nvPr>
            <p:ph type="sldNum" sz="quarter" idx="10"/>
          </p:nvPr>
        </p:nvSpPr>
        <p:spPr/>
        <p:txBody>
          <a:bodyPr/>
          <a:lstStyle/>
          <a:p>
            <a:fld id="{18BDFEC3-8487-43E8-A154-7C12CBC1FFF2}" type="slidenum">
              <a:rPr lang="en-US"/>
              <a:t>410</a:t>
            </a:fld>
            <a:endParaRPr lang="en-US"/>
          </a:p>
        </p:txBody>
      </p:sp>
    </p:spTree>
  </p:cSld>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Conviene escribir esta slide en el pizarrón como plantilla y volver a ella cada vez que aparezca una property nueva: el alumno que se pierde en SVA casi siempre se pierde porque no distingue el antecedente del consecuente. El label merece un párrafo propio. Sin él, el simulador inventa uno (</a:t>
            </a:r>
            <a:r>
              <a:rPr>
                <a:latin typeface="Courier"/>
              </a:rPr>
              <a:t>__unnamed$$_0</a:t>
            </a:r>
            <a:r>
              <a:rPr/>
              <a:t>), y ese nombre es el que va a aparecer en el log de la regresión nocturna y en el reporte de cobertura de assertions. Es exactamente el mismo argumento del </a:t>
            </a:r>
            <a:r>
              <a:rPr>
                <a:latin typeface="Courier"/>
              </a:rPr>
              <a:t>begin : nombre</a:t>
            </a:r>
            <a:r>
              <a:rPr/>
              <a:t> que el curso viene usando desde interfaces y BFM. El </a:t>
            </a:r>
            <a:r>
              <a:rPr>
                <a:latin typeface="Courier"/>
              </a:rPr>
              <a:t>disable iff</a:t>
            </a:r>
            <a:r>
              <a:rPr/>
              <a:t> se ve en detalle más adelante, pero vale adelantar por qué está tan arriba en la plantilla: es la parte que más se olvida y la que más falsos positivos genera.</a:t>
            </a:r>
          </a:p>
        </p:txBody>
      </p:sp>
      <p:sp>
        <p:nvSpPr>
          <p:cNvPr id="4" name="Slide Number Placeholder 3"/>
          <p:cNvSpPr>
            <a:spLocks noGrp="1"/>
          </p:cNvSpPr>
          <p:nvPr>
            <p:ph type="sldNum" sz="quarter" idx="10"/>
          </p:nvPr>
        </p:nvSpPr>
        <p:spPr/>
        <p:txBody>
          <a:bodyPr/>
          <a:lstStyle/>
          <a:p>
            <a:fld id="{18BDFEC3-8487-43E8-A154-7C12CBC1FFF2}" type="slidenum">
              <a:rPr lang="en-US"/>
              <a:t>411</a:t>
            </a:fld>
            <a:endParaRPr lang="en-US"/>
          </a:p>
        </p:txBody>
      </p:sp>
    </p:spTree>
  </p:cSld>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primera pregunta de toda entrevista sobre SVA y conviene practicarla con el DUT en la mano: </a:t>
            </a:r>
            <a:r>
              <a:rPr>
                <a:latin typeface="Courier"/>
              </a:rPr>
              <a:t>done_1c &lt;= start &amp;&amp; (op != 3'b000)</a:t>
            </a:r>
            <a:r>
              <a:rPr/>
              <a:t> es un NBA, así que lo que se escribe en el flanco </a:t>
            </a:r>
            <a:r>
              <a:rPr i="1"/>
              <a:t>n</a:t>
            </a:r>
            <a:r>
              <a:rPr/>
              <a:t> recién se lee en el </a:t>
            </a:r>
            <a:r>
              <a:rPr i="1"/>
              <a:t>n+1</a:t>
            </a:r>
            <a:r>
              <a:rPr/>
              <a:t>. Con </a:t>
            </a:r>
            <a:r>
              <a:rPr>
                <a:latin typeface="Courier"/>
              </a:rPr>
              <a:t>|-&gt;</a:t>
            </a:r>
            <a:r>
              <a:rPr/>
              <a:t> la property compararía </a:t>
            </a:r>
            <a:r>
              <a:rPr>
                <a:latin typeface="Courier"/>
              </a:rPr>
              <a:t>start</a:t>
            </a:r>
            <a:r>
              <a:rPr/>
              <a:t> contra el </a:t>
            </a:r>
            <a:r>
              <a:rPr>
                <a:latin typeface="Courier"/>
              </a:rPr>
              <a:t>done</a:t>
            </a:r>
            <a:r>
              <a:rPr/>
              <a:t> </a:t>
            </a:r>
            <a:r>
              <a:rPr b="1"/>
              <a:t>viejo</a:t>
            </a:r>
            <a:r>
              <a:rPr/>
              <a:t>. La regla operativa, que es más útil que la teoría: </a:t>
            </a:r>
            <a:r>
              <a:rPr>
                <a:latin typeface="Courier"/>
              </a:rPr>
              <a:t>|=&gt;</a:t>
            </a:r>
            <a:r>
              <a:rPr/>
              <a:t> </a:t>
            </a:r>
            <a:r>
              <a:rPr b="1"/>
              <a:t>es</a:t>
            </a:r>
            <a:r>
              <a:rPr/>
              <a:t> </a:t>
            </a:r>
            <a:r>
              <a:rPr>
                <a:latin typeface="Courier"/>
              </a:rPr>
              <a:t>|-&gt; ##1</a:t>
            </a:r>
            <a:r>
              <a:rPr/>
              <a:t>, así que la pregunta no es cuál de los dos operadores va sino </a:t>
            </a:r>
            <a:r>
              <a:rPr b="1"/>
              <a:t>cuántos flancos después</a:t>
            </a:r>
            <a:r>
              <a:rPr/>
              <a:t> lo promete la spec. Un </a:t>
            </a:r>
            <a:r>
              <a:rPr>
                <a:latin typeface="Courier"/>
              </a:rPr>
              <a:t>assign</a:t>
            </a:r>
            <a:r>
              <a:rPr/>
              <a:t> contesta en el mismo flanco y un </a:t>
            </a:r>
            <a:r>
              <a:rPr>
                <a:latin typeface="Courier"/>
              </a:rPr>
              <a:t>&lt;=</a:t>
            </a:r>
            <a:r>
              <a:rPr/>
              <a:t> en el siguiente, pero eso es el caso fácil: la property estrella de esta misma sección —</a:t>
            </a:r>
            <a:r>
              <a:rPr>
                <a:latin typeface="Courier"/>
              </a:rPr>
              <a:t>start &amp;&amp; op_set != no_op |-&gt; ##[1:5] done</a:t>
            </a:r>
            <a:r>
              <a:rPr/>
              <a:t>— usa </a:t>
            </a:r>
            <a:r>
              <a:rPr>
                <a:latin typeface="Courier"/>
              </a:rPr>
              <a:t>|-&gt;</a:t>
            </a:r>
            <a:r>
              <a:rPr/>
              <a:t> para un </a:t>
            </a:r>
            <a:r>
              <a:rPr>
                <a:latin typeface="Courier"/>
              </a:rPr>
              <a:t>done</a:t>
            </a:r>
            <a:r>
              <a:rPr/>
              <a:t> que sale de un </a:t>
            </a:r>
            <a:r>
              <a:rPr>
                <a:latin typeface="Courier"/>
              </a:rPr>
              <a:t>always_ff</a:t>
            </a:r>
            <a:r>
              <a:rPr/>
              <a:t>, porque la spec promete una ventana de uno a cinco flancos y no uno solo. Y la trampa que hay que nombrar en voz alta, sin exagerarla: equivocarse a veces grita —</a:t>
            </a:r>
            <a:r>
              <a:rPr>
                <a:latin typeface="Courier"/>
              </a:rPr>
              <a:t>|-&gt;</a:t>
            </a:r>
            <a:r>
              <a:rPr/>
              <a:t> contra una señal registrada falla en cada transacción— y a veces se calla, cuando el antecedente que escribiste no ocurre nunca y la property se satisface por vacío. Ese segundo caso es el que el reporte final da por bueno, y es la razón por la que la slide del </a:t>
            </a:r>
            <a:r>
              <a:rPr>
                <a:latin typeface="Courier"/>
              </a:rPr>
              <a:t>cover property</a:t>
            </a:r>
            <a:r>
              <a:rPr/>
              <a:t> no es un extra: es el único chequeo del chequeo.</a:t>
            </a:r>
          </a:p>
        </p:txBody>
      </p:sp>
      <p:sp>
        <p:nvSpPr>
          <p:cNvPr id="4" name="Slide Number Placeholder 3"/>
          <p:cNvSpPr>
            <a:spLocks noGrp="1"/>
          </p:cNvSpPr>
          <p:nvPr>
            <p:ph type="sldNum" sz="quarter" idx="10"/>
          </p:nvPr>
        </p:nvSpPr>
        <p:spPr/>
        <p:txBody>
          <a:bodyPr/>
          <a:lstStyle/>
          <a:p>
            <a:fld id="{18BDFEC3-8487-43E8-A154-7C12CBC1FFF2}" type="slidenum">
              <a:rPr lang="en-US"/>
              <a:t>412</a:t>
            </a:fld>
            <a:endParaRPr lang="en-US"/>
          </a:p>
        </p:txBody>
      </p:sp>
    </p:spTree>
  </p:cSld>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Ojo con </a:t>
            </a:r>
            <a:r>
              <a:rPr>
                <a:latin typeface="Courier"/>
              </a:rPr>
              <a:t>$rose</a:t>
            </a:r>
            <a:r>
              <a:rPr/>
              <a:t> en una señal que se mueve </a:t>
            </a:r>
            <a:r>
              <a:rPr b="1"/>
              <a:t>en el mismo flanco</a:t>
            </a:r>
            <a:r>
              <a:rPr/>
              <a:t> que la property muestrea: no la va a ver subir en ese flanco, la va a ver subir en el siguiente. Ese es exactamente el tema de la slide que viene, y conviene sembrarlo acá. </a:t>
            </a:r>
            <a:r>
              <a:rPr>
                <a:latin typeface="Courier"/>
              </a:rPr>
              <a:t>$past</a:t>
            </a:r>
            <a:r>
              <a:rPr/>
              <a:t> con el segundo argumento es la que más se subestima: chequear </a:t>
            </a:r>
            <a:r>
              <a:rPr i="1"/>
              <a:t>“el resultado de ahora corresponde a los operandos de hace cuatro flancos”</a:t>
            </a:r>
            <a:r>
              <a:rPr/>
              <a:t> es una línea, y a mano son un shift register y tres bugs. Vale también decir dónde se pueden usar, porque hay una media verdad que circula: sí se pueden llamar desde código procedural —un </a:t>
            </a:r>
            <a:r>
              <a:rPr>
                <a:latin typeface="Courier"/>
              </a:rPr>
              <a:t>always @(posedge clk) if ($rose(req)) …</a:t>
            </a:r>
            <a:r>
              <a:rPr/>
              <a:t> es legal (1800-2017 §16.9.3) y Verilator 5.052 lo acepta—, porque de ahí infieren el reloj. Lo que necesitan siempre es </a:t>
            </a:r>
            <a:r>
              <a:rPr b="1"/>
              <a:t>un</a:t>
            </a:r>
            <a:r>
              <a:rPr/>
              <a:t> reloj: en un </a:t>
            </a:r>
            <a:r>
              <a:rPr>
                <a:latin typeface="Courier"/>
              </a:rPr>
              <a:t>initial</a:t>
            </a:r>
            <a:r>
              <a:rPr/>
              <a:t> sin evento de reloj no significan nada. Y el límite práctico de este flujo: </a:t>
            </a:r>
            <a:r>
              <a:rPr>
                <a:latin typeface="Courier"/>
              </a:rPr>
              <a:t>$past</a:t>
            </a:r>
            <a:r>
              <a:rPr/>
              <a:t> con el argumento de reloj explícito no lo soporta Verilator (</a:t>
            </a:r>
            <a:r>
              <a:rPr i="1"/>
              <a:t>Unsupported: $past expr2 and/or clock arguments</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413</a:t>
            </a:fld>
            <a:endParaRPr lang="en-US"/>
          </a:p>
        </p:txBody>
      </p:sp>
    </p:spTree>
  </p:cSld>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Éste es el momento para volver a la slide de la spec y leerla textualmente. La distancia entre </a:t>
            </a:r>
            <a:r>
              <a:rPr i="1"/>
              <a:t>“start debe permanecer en 1 y los operandos estables hasta que termina la operación”</a:t>
            </a:r>
            <a:r>
              <a:rPr/>
              <a:t> y la línea de SVA que está en pantalla es casi cero — y ése es todo el argumento de por qué las assertions se escriben temprano y no al final: la especificación </a:t>
            </a:r>
            <a:r>
              <a:rPr b="1"/>
              <a:t>ya está escrita</a:t>
            </a:r>
            <a:r>
              <a:rPr/>
              <a:t>, sólo hay que traducirla. El </a:t>
            </a:r>
            <a:r>
              <a:rPr>
                <a:latin typeface="Courier"/>
              </a:rPr>
              <a:t>$stable(op_set)</a:t>
            </a:r>
            <a:r>
              <a:rPr/>
              <a:t> del final es el que suele faltar y es el que caza el bug más feo: cambiar la operación a mitad de transacción es legal para el compilador, ilegal para el DUT y transparente para el scoreboard. Vale mostrar el </a:t>
            </a:r>
            <a:r>
              <a:rPr>
                <a:latin typeface="Courier"/>
              </a:rPr>
              <a:t>@(negedge clk)</a:t>
            </a:r>
            <a:r>
              <a:rPr/>
              <a:t> y </a:t>
            </a:r>
            <a:r>
              <a:rPr b="1"/>
              <a:t>no</a:t>
            </a:r>
            <a:r>
              <a:rPr/>
              <a:t> explicarlo todavía: dejarlo como una rareza que se aclara en la slide siguiente. Alguien va a preguntar antes.</a:t>
            </a:r>
          </a:p>
        </p:txBody>
      </p:sp>
      <p:sp>
        <p:nvSpPr>
          <p:cNvPr id="4" name="Slide Number Placeholder 3"/>
          <p:cNvSpPr>
            <a:spLocks noGrp="1"/>
          </p:cNvSpPr>
          <p:nvPr>
            <p:ph type="sldNum" sz="quarter" idx="10"/>
          </p:nvPr>
        </p:nvSpPr>
        <p:spPr/>
        <p:txBody>
          <a:bodyPr/>
          <a:lstStyle/>
          <a:p>
            <a:fld id="{18BDFEC3-8487-43E8-A154-7C12CBC1FFF2}" type="slidenum">
              <a:rPr lang="en-US"/>
              <a:t>414</a:t>
            </a:fld>
            <a:endParaRPr lang="en-US"/>
          </a:p>
        </p:txBody>
      </p:sp>
    </p:spTree>
  </p:cSld>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lección más valiosa de la sección y no está en los tutoriales, así que vale contarla con la traza en la mano: en dos </a:t>
            </a:r>
            <a:r>
              <a:rPr>
                <a:latin typeface="Courier"/>
              </a:rPr>
              <a:t>no_op</a:t>
            </a:r>
            <a:r>
              <a:rPr/>
              <a:t> consecutivas, </a:t>
            </a:r>
            <a:r>
              <a:rPr>
                <a:latin typeface="Courier"/>
              </a:rPr>
              <a:t>start</a:t>
            </a:r>
            <a:r>
              <a:rPr/>
              <a:t> baja en </a:t>
            </a:r>
            <a:r>
              <a:rPr>
                <a:latin typeface="Courier"/>
              </a:rPr>
              <a:t>t=111</a:t>
            </a:r>
            <a:r>
              <a:rPr/>
              <a:t> y vuelve a subir en </a:t>
            </a:r>
            <a:r>
              <a:rPr>
                <a:latin typeface="Courier"/>
              </a:rPr>
              <a:t>t=120</a:t>
            </a:r>
            <a:r>
              <a:rPr/>
              <a:t> — </a:t>
            </a:r>
            <a:r>
              <a:rPr b="1"/>
              <a:t>entre dos </a:t>
            </a:r>
            <a:r>
              <a:rPr b="1">
                <a:latin typeface="Courier"/>
              </a:rPr>
              <a:t>posedge</a:t>
            </a:r>
            <a:r>
              <a:rPr/>
              <a:t>. El muestreo no lo ve bajar. Las dos transacciones se leen como una sola, con los operandos cambiando en el medio, y la property grita 145 veces por algo que nunca pasó. La forma corta de decirlo: </a:t>
            </a:r>
            <a:r>
              <a:rPr i="1"/>
              <a:t>una assertion no chequea lo que pasó, chequea lo que vio</a:t>
            </a:r>
            <a:r>
              <a:rPr/>
              <a:t>. Y lo que ve depende de un solo carácter en el </a:t>
            </a:r>
            <a:r>
              <a:rPr>
                <a:latin typeface="Courier"/>
              </a:rPr>
              <a:t>@()</a:t>
            </a:r>
            <a:r>
              <a:rPr/>
              <a:t>. Es otra </a:t>
            </a:r>
            <a:r>
              <a:rPr b="1"/>
              <a:t>trampa muda</a:t>
            </a:r>
            <a:r>
              <a:rPr/>
              <a:t>, y de las peores: compila, corre, y te tira 145 errores que no existen. El reflejo del principiante es aflojar la property hasta que calle —y ahí se quedó sin chequeo. El reflejo correcto es mirar en qué flanco escribe el que estimula. La salida industrial de fondo es el </a:t>
            </a:r>
            <a:r>
              <a:rPr b="1"/>
              <a:t>clocking block</a:t>
            </a:r>
            <a:r>
              <a:rPr/>
              <a:t>, que declara el muestreo una vez para toda la interface en vez de repetirlo property por property. Está en el día 1 —</a:t>
            </a:r>
            <a:r>
              <a:rPr>
                <a:latin typeface="Courier"/>
              </a:rPr>
              <a:t>030-interfaces-bfm.md</a:t>
            </a:r>
            <a:r>
              <a:rPr/>
              <a:t> y </a:t>
            </a:r>
            <a:r>
              <a:rPr>
                <a:latin typeface="Courier"/>
              </a:rPr>
              <a:t>docs/clocking-blocks.md</a:t>
            </a:r>
            <a:r>
              <a:rPr/>
              <a:t>— y vale volver a nombrarlo acá, porque recién ahora se ve el problema completo que resuelve.</a:t>
            </a:r>
          </a:p>
        </p:txBody>
      </p:sp>
      <p:sp>
        <p:nvSpPr>
          <p:cNvPr id="4" name="Slide Number Placeholder 3"/>
          <p:cNvSpPr>
            <a:spLocks noGrp="1"/>
          </p:cNvSpPr>
          <p:nvPr>
            <p:ph type="sldNum" sz="quarter" idx="10"/>
          </p:nvPr>
        </p:nvSpPr>
        <p:spPr/>
        <p:txBody>
          <a:bodyPr/>
          <a:lstStyle/>
          <a:p>
            <a:fld id="{18BDFEC3-8487-43E8-A154-7C12CBC1FFF2}" type="slidenum">
              <a:rPr lang="en-US"/>
              <a:t>415</a:t>
            </a:fld>
            <a:endParaRPr lang="en-US"/>
          </a:p>
        </p:txBody>
      </p:sp>
    </p:spTree>
  </p:cSld>
</p:notes>
</file>

<file path=ppt/notesSlides/notesSlide3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figura para pausar y recorrer con el dedo, porque el argumento entero está en dos flancos. Conviene preguntarlo antes de mostrarlo: </a:t>
            </a:r>
            <a:r>
              <a:rPr i="1"/>
              <a:t>¿cuántas transacciones ve una assertion muestreada en </a:t>
            </a:r>
            <a:r>
              <a:rPr i="1">
                <a:latin typeface="Courier"/>
              </a:rPr>
              <a:t>posedge</a:t>
            </a:r>
            <a:r>
              <a:rPr i="1"/>
              <a:t>?</a:t>
            </a:r>
            <a:r>
              <a:rPr/>
              <a:t> La respuesta que se lee del dibujo es una, y son dos. La banda ámbar es lo que la sección viene diciendo con palabras: entre </a:t>
            </a:r>
            <a:r>
              <a:rPr>
                <a:latin typeface="Courier"/>
              </a:rPr>
              <a:t>t=111</a:t>
            </a:r>
            <a:r>
              <a:rPr/>
              <a:t> y </a:t>
            </a:r>
            <a:r>
              <a:rPr>
                <a:latin typeface="Courier"/>
              </a:rPr>
              <a:t>t=120</a:t>
            </a:r>
            <a:r>
              <a:rPr/>
              <a:t> la señal cambia dos veces y ningún muestreo en </a:t>
            </a:r>
            <a:r>
              <a:rPr>
                <a:latin typeface="Courier"/>
              </a:rPr>
              <a:t>posedge</a:t>
            </a:r>
            <a:r>
              <a:rPr/>
              <a:t> cae ahí. No es un bug del simulador ni de la property — es que el muestreo es en </a:t>
            </a:r>
            <a:r>
              <a:rPr i="1"/>
              <a:t>preponed</a:t>
            </a:r>
            <a:r>
              <a:rPr/>
              <a:t>, y en </a:t>
            </a:r>
            <a:r>
              <a:rPr>
                <a:latin typeface="Courier"/>
              </a:rPr>
              <a:t>t=130</a:t>
            </a:r>
            <a:r>
              <a:rPr/>
              <a:t> lo que se ve es </a:t>
            </a:r>
            <a:r>
              <a:rPr>
                <a:latin typeface="Courier"/>
              </a:rPr>
              <a:t>start</a:t>
            </a:r>
            <a:r>
              <a:rPr/>
              <a:t> arriba, igual que en </a:t>
            </a:r>
            <a:r>
              <a:rPr>
                <a:latin typeface="Courier"/>
              </a:rPr>
              <a:t>t=110</a:t>
            </a:r>
            <a:r>
              <a:rPr/>
              <a:t>. Y la segunda fila es la cura: el mismo dibujo con el otro flanco. En </a:t>
            </a:r>
            <a:r>
              <a:rPr>
                <a:latin typeface="Courier"/>
              </a:rPr>
              <a:t>t=120</a:t>
            </a:r>
            <a:r>
              <a:rPr/>
              <a:t> el muestreo en </a:t>
            </a:r>
            <a:r>
              <a:rPr>
                <a:latin typeface="Courier"/>
              </a:rPr>
              <a:t>negedge</a:t>
            </a:r>
            <a:r>
              <a:rPr/>
              <a:t> ve </a:t>
            </a:r>
            <a:r>
              <a:rPr>
                <a:latin typeface="Courier"/>
              </a:rPr>
              <a:t>start</a:t>
            </a:r>
            <a:r>
              <a:rPr/>
              <a:t> abajo, el antecedente es falso, y la property ni siquiera arranca. Un carácter. El detalle que casi nadie mira: los valores de </a:t>
            </a:r>
            <a:r>
              <a:rPr>
                <a:latin typeface="Courier"/>
              </a:rPr>
              <a:t>A</a:t>
            </a:r>
            <a:r>
              <a:rPr/>
              <a:t>, </a:t>
            </a:r>
            <a:r>
              <a:rPr>
                <a:latin typeface="Courier"/>
              </a:rPr>
              <a:t>B</a:t>
            </a:r>
            <a:r>
              <a:rPr/>
              <a:t> y </a:t>
            </a:r>
            <a:r>
              <a:rPr>
                <a:latin typeface="Courier"/>
              </a:rPr>
              <a:t>op_set</a:t>
            </a:r>
            <a:r>
              <a:rPr/>
              <a:t> cambian exactamente en </a:t>
            </a:r>
            <a:r>
              <a:rPr>
                <a:latin typeface="Courier"/>
              </a:rPr>
              <a:t>t=120</a:t>
            </a:r>
            <a:r>
              <a:rPr/>
              <a:t>, o sea adentro de la transacción que el muestreo en </a:t>
            </a:r>
            <a:r>
              <a:rPr>
                <a:latin typeface="Courier"/>
              </a:rPr>
              <a:t>posedge</a:t>
            </a:r>
            <a:r>
              <a:rPr/>
              <a:t> cree estar viendo. Por eso los 145 errores hablan de estabilidad de operandos y no de otra cosa.</a:t>
            </a:r>
          </a:p>
        </p:txBody>
      </p:sp>
      <p:sp>
        <p:nvSpPr>
          <p:cNvPr id="4" name="Slide Number Placeholder 3"/>
          <p:cNvSpPr>
            <a:spLocks noGrp="1"/>
          </p:cNvSpPr>
          <p:nvPr>
            <p:ph type="sldNum" sz="quarter" idx="10"/>
          </p:nvPr>
        </p:nvSpPr>
        <p:spPr/>
        <p:txBody>
          <a:bodyPr/>
          <a:lstStyle/>
          <a:p>
            <a:fld id="{18BDFEC3-8487-43E8-A154-7C12CBC1FFF2}" type="slidenum">
              <a:rPr lang="en-US"/>
              <a:t>417</a:t>
            </a:fld>
            <a:endParaRPr lang="en-US"/>
          </a:p>
        </p:txBody>
      </p:sp>
    </p:spTree>
  </p:cSld>
</p:notes>
</file>

<file path=ppt/notesSlides/notesSlide3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cota superior es lo que separa una assertion útil de una decorativa. </a:t>
            </a:r>
            <a:r>
              <a:rPr>
                <a:latin typeface="Courier"/>
              </a:rPr>
              <a:t>##[1:$] done</a:t>
            </a:r>
            <a:r>
              <a:rPr/>
              <a:t> es cierta también para un DUT que contesta el martes que viene: compila, pasa, y no chequea nada. El número que va ahí sale de la especificación, no de lo que el DUT hace hoy — y si no está en la especificación, ése es el hallazgo de la sección. El 5 de este ejemplo tiene un margen deliberado sobre los 4 flancos reales de la multiplicación. Vale preguntar al grupo si preferirían </a:t>
            </a:r>
            <a:r>
              <a:rPr>
                <a:latin typeface="Courier"/>
              </a:rPr>
              <a:t>##[1:4]</a:t>
            </a:r>
            <a:r>
              <a:rPr/>
              <a:t>, y por qué. La respuesta honesta es que depende de si la especificación dice </a:t>
            </a:r>
            <a:r>
              <a:rPr i="1"/>
              <a:t>“cuatro”</a:t>
            </a:r>
            <a:r>
              <a:rPr/>
              <a:t> o dice </a:t>
            </a:r>
            <a:r>
              <a:rPr i="1"/>
              <a:t>“hasta cinco”</a:t>
            </a:r>
            <a:r>
              <a:rPr/>
              <a:t>: una assertion es un contrato, y apretarla más que el contrato la convierte en una fuente de falsos positivos cuando alguien cambie el pipeline. La </a:t>
            </a:r>
            <a:r>
              <a:rPr>
                <a:latin typeface="Courier"/>
              </a:rPr>
              <a:t>p_no_op_sin_done</a:t>
            </a:r>
            <a:r>
              <a:rPr/>
              <a:t> de abajo es el complemento y usa </a:t>
            </a:r>
            <a:r>
              <a:rPr>
                <a:latin typeface="Courier"/>
              </a:rPr>
              <a:t>|=&gt;</a:t>
            </a:r>
            <a:r>
              <a:rPr/>
              <a:t> justamente por lo de la slide anterior: </a:t>
            </a:r>
            <a:r>
              <a:rPr>
                <a:latin typeface="Courier"/>
              </a:rPr>
              <a:t>done</a:t>
            </a:r>
            <a:r>
              <a:rPr/>
              <a:t> sale de un </a:t>
            </a:r>
            <a:r>
              <a:rPr>
                <a:latin typeface="Courier"/>
              </a:rPr>
              <a:t>always_ff</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418</a:t>
            </a:fld>
            <a:endParaRPr lang="en-US"/>
          </a:p>
        </p:txBody>
      </p:sp>
    </p:spTree>
  </p:cSld>
</p:notes>
</file>

<file path=ppt/notesSlides/notesSlide3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segundo error clásico, después del </a:t>
            </a:r>
            <a:r>
              <a:rPr>
                <a:latin typeface="Courier"/>
              </a:rPr>
              <a:t>|-&gt;</a:t>
            </a:r>
            <a:r>
              <a:rPr/>
              <a:t>/</a:t>
            </a:r>
            <a:r>
              <a:rPr>
                <a:latin typeface="Courier"/>
              </a:rPr>
              <a:t>|=&gt;</a:t>
            </a:r>
            <a:r>
              <a:rPr/>
              <a:t>. Y el síntoma engaña: la regresión se llena de errores </a:t>
            </a:r>
            <a:r>
              <a:rPr b="1"/>
              <a:t>al principio de cada test</a:t>
            </a:r>
            <a:r>
              <a:rPr/>
              <a:t>, que es justo cuando uno menos mira, porque “todavía se está inicializando”. Vale nombrar el error inverso, que es más peligroso: un </a:t>
            </a:r>
            <a:r>
              <a:rPr>
                <a:latin typeface="Courier"/>
              </a:rPr>
              <a:t>disable iff</a:t>
            </a:r>
            <a:r>
              <a:rPr/>
              <a:t> con la condición al revés —</a:t>
            </a:r>
            <a:r>
              <a:rPr>
                <a:latin typeface="Courier"/>
              </a:rPr>
              <a:t>disable iff (reset_n)</a:t>
            </a:r>
            <a:r>
              <a:rPr/>
              <a:t>— apaga la property durante la operación normal y la deja activa sólo en el reset. Pasa siempre, no chequea nunca, y no hay forma de darse cuenta mirando el log. Es la segunda trampa muda de la sección y también se ataja con </a:t>
            </a:r>
            <a:r>
              <a:rPr>
                <a:latin typeface="Courier"/>
              </a:rPr>
              <a:t>cover property</a:t>
            </a:r>
            <a:r>
              <a:rPr/>
              <a:t>. La diferencia entre </a:t>
            </a:r>
            <a:r>
              <a:rPr i="1"/>
              <a:t>abortar</a:t>
            </a:r>
            <a:r>
              <a:rPr/>
              <a:t> y </a:t>
            </a:r>
            <a:r>
              <a:rPr i="1"/>
              <a:t>fallar</a:t>
            </a:r>
            <a:r>
              <a:rPr/>
              <a:t> importa cuando el reset llega a mitad de una transacción larga. En este DUT es de un ciclo; en un bus real, con transacciones de decenas, es la diferencia entre una property usable y una que hay que apagar.</a:t>
            </a:r>
          </a:p>
        </p:txBody>
      </p:sp>
      <p:sp>
        <p:nvSpPr>
          <p:cNvPr id="4" name="Slide Number Placeholder 3"/>
          <p:cNvSpPr>
            <a:spLocks noGrp="1"/>
          </p:cNvSpPr>
          <p:nvPr>
            <p:ph type="sldNum" sz="quarter" idx="10"/>
          </p:nvPr>
        </p:nvSpPr>
        <p:spPr/>
        <p:txBody>
          <a:bodyPr/>
          <a:lstStyle/>
          <a:p>
            <a:fld id="{18BDFEC3-8487-43E8-A154-7C12CBC1FFF2}" type="slidenum">
              <a:rPr lang="en-US"/>
              <a:t>419</a:t>
            </a:fld>
            <a:endParaRPr lang="en-US"/>
          </a:p>
        </p:txBody>
      </p:sp>
    </p:spTree>
  </p:cSld>
</p:notes>
</file>

<file path=ppt/notesSlides/notesSlide3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que conecta la sección con toda la arquitectura del curso. La interface venía siendo el lugar donde el testbench </a:t>
            </a:r>
            <a:r>
              <a:rPr i="1"/>
              <a:t>mueve</a:t>
            </a:r>
            <a:r>
              <a:rPr/>
              <a:t> cables; a partir de acá es también donde los </a:t>
            </a:r>
            <a:r>
              <a:rPr i="1"/>
              <a:t>vigila</a:t>
            </a:r>
            <a:r>
              <a:rPr/>
              <a:t>, y las dos cosas por el mismo motivo: es la única capa que los ve. El argumento de reuso es el que convence a un equipo: las properties viajan con la interface. Quien instancie esta BFM en otro proyecto se lleva el chequeo de protocolo puesto, sin leer una línea de UVM. Es exactamente lo que no pasa con un scoreboard, que hay que construir, conectar y configurar. Y la vuelta de tuerca de los agents vale decirla despacio: el módulo heredado —el “tester del jefe”, sin una línea de UVM— también está siendo chequeado. Nadie le pidió permiso. Ése es el ejercicio del día.</a:t>
            </a:r>
          </a:p>
        </p:txBody>
      </p:sp>
      <p:sp>
        <p:nvSpPr>
          <p:cNvPr id="4" name="Slide Number Placeholder 3"/>
          <p:cNvSpPr>
            <a:spLocks noGrp="1"/>
          </p:cNvSpPr>
          <p:nvPr>
            <p:ph type="sldNum" sz="quarter" idx="10"/>
          </p:nvPr>
        </p:nvSpPr>
        <p:spPr/>
        <p:txBody>
          <a:bodyPr/>
          <a:lstStyle/>
          <a:p>
            <a:fld id="{18BDFEC3-8487-43E8-A154-7C12CBC1FFF2}" type="slidenum">
              <a:rPr lang="en-US"/>
              <a:t>420</a:t>
            </a:fld>
            <a:endParaRPr lang="en-US"/>
          </a:p>
        </p:txBody>
      </p:sp>
    </p:spTree>
  </p:cSld>
</p:notes>
</file>

<file path=ppt/notesSlides/notesSlide3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pregunta de entrevista que sigue a la slide anterior, y conviene plantearla así: </a:t>
            </a:r>
            <a:r>
              <a:rPr i="1"/>
              <a:t>“muy lindo poner las properties en la interface — ¿y cuando la interface no es tuya?”</a:t>
            </a:r>
            <a:r>
              <a:rPr/>
              <a:t>. La respuesta es </a:t>
            </a:r>
            <a:r>
              <a:rPr>
                <a:latin typeface="Courier"/>
              </a:rPr>
              <a:t>bind</a:t>
            </a:r>
            <a:r>
              <a:rPr/>
              <a:t>, y es la forma en que las assertions se usan en la industria: un archivo de checkers por bloque, todos bindeados desde el top, y el RTL sin una línea de verificación adentro. El motivo de fondo no es estético: en un flujo de síntesis el RTL que se entrega es el que se sintetiza, y meterle </a:t>
            </a:r>
            <a:r>
              <a:rPr>
                <a:latin typeface="Courier"/>
              </a:rPr>
              <a:t>assert property</a:t>
            </a:r>
            <a:r>
              <a:rPr/>
              <a:t> adentro obliga a todo el mundo a llevar la verificación puesta. Con </a:t>
            </a:r>
            <a:r>
              <a:rPr>
                <a:latin typeface="Courier"/>
              </a:rPr>
              <a:t>bind</a:t>
            </a:r>
            <a:r>
              <a:rPr/>
              <a:t>, el que sintetiza no compila el archivo de checkers y listo. La ventaja concreta, y la que hace que valga la pena: el checker bindeado ve las </a:t>
            </a:r>
            <a:r>
              <a:rPr b="1"/>
              <a:t>señales internas</a:t>
            </a:r>
            <a:r>
              <a:rPr/>
              <a:t> del DUT — el estado de la FSM, el contador de wait states —, que es justamente lo que la interface no ve. Ahí es donde las assertions dejan de chequear el protocolo y pasan a chequear la implementación. Y el aviso: un </a:t>
            </a:r>
            <a:r>
              <a:rPr>
                <a:latin typeface="Courier"/>
              </a:rPr>
              <a:t>bind</a:t>
            </a:r>
            <a:r>
              <a:rPr/>
              <a:t> mal escrito no falla, no conecta nada y la property queda sin correr. Igual que siempre, el antídoto es el </a:t>
            </a:r>
            <a:r>
              <a:rPr>
                <a:latin typeface="Courier"/>
              </a:rPr>
              <a:t>cover property</a:t>
            </a:r>
            <a:r>
              <a:rPr/>
              <a:t> — si el cover está en cero, el </a:t>
            </a:r>
            <a:r>
              <a:rPr>
                <a:latin typeface="Courier"/>
              </a:rPr>
              <a:t>bind</a:t>
            </a:r>
            <a:r>
              <a:rPr/>
              <a:t> no llegó.</a:t>
            </a:r>
          </a:p>
        </p:txBody>
      </p:sp>
      <p:sp>
        <p:nvSpPr>
          <p:cNvPr id="4" name="Slide Number Placeholder 3"/>
          <p:cNvSpPr>
            <a:spLocks noGrp="1"/>
          </p:cNvSpPr>
          <p:nvPr>
            <p:ph type="sldNum" sz="quarter" idx="10"/>
          </p:nvPr>
        </p:nvSpPr>
        <p:spPr/>
        <p:txBody>
          <a:bodyPr/>
          <a:lstStyle/>
          <a:p>
            <a:fld id="{18BDFEC3-8487-43E8-A154-7C12CBC1FFF2}" type="slidenum">
              <a:rPr lang="en-US"/>
              <a:t>421</a:t>
            </a:fld>
            <a:endParaRPr lang="en-US"/>
          </a:p>
        </p:txBody>
      </p:sp>
    </p:spTree>
  </p:cSld>
</p:notes>
</file>

<file path=ppt/notesSlides/notesSlide3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puente entre las dos mitades del curso y hay que hacerlo explícito: la assertion no es un mundo aparte con su propio reporte. Es un </a:t>
            </a:r>
            <a:r>
              <a:rPr>
                <a:latin typeface="Courier"/>
              </a:rPr>
              <a:t>uvm_error</a:t>
            </a:r>
            <a:r>
              <a:rPr/>
              <a:t> más, y por eso </a:t>
            </a:r>
            <a:r>
              <a:rPr>
                <a:latin typeface="Courier"/>
              </a:rPr>
              <a:t>uvm_summary_ok</a:t>
            </a:r>
            <a:r>
              <a:rPr/>
              <a:t> de </a:t>
            </a:r>
            <a:r>
              <a:rPr>
                <a:latin typeface="Courier"/>
              </a:rPr>
              <a:t>common.sh</a:t>
            </a:r>
            <a:r>
              <a:rPr/>
              <a:t> lo detecta sin que hubiera que tocar nada. La razón por la que el default no sirve es práctica: una regresión nocturna que se corta en la primera falla informa </a:t>
            </a:r>
            <a:r>
              <a:rPr b="1"/>
              <a:t>una</a:t>
            </a:r>
            <a:r>
              <a:rPr/>
              <a:t> falla. La misma corrida con </a:t>
            </a:r>
            <a:r>
              <a:rPr>
                <a:latin typeface="Courier"/>
              </a:rPr>
              <a:t>uvm_error</a:t>
            </a:r>
            <a:r>
              <a:rPr/>
              <a:t> informa las 154, y eso es la diferencia entre </a:t>
            </a:r>
            <a:r>
              <a:rPr i="1"/>
              <a:t>“algo anda mal”</a:t>
            </a:r>
            <a:r>
              <a:rPr/>
              <a:t> y </a:t>
            </a:r>
            <a:r>
              <a:rPr i="1"/>
              <a:t>“anda mal en todas las multiplicaciones”</a:t>
            </a:r>
            <a:r>
              <a:rPr/>
              <a:t>. El </a:t>
            </a:r>
            <a:r>
              <a:rPr>
                <a:latin typeface="Courier"/>
              </a:rPr>
              <a:t>%m</a:t>
            </a:r>
            <a:r>
              <a:rPr/>
              <a:t> parece un detalle y no lo es: con dos instancias de la misma interface, un mensaje sin </a:t>
            </a:r>
            <a:r>
              <a:rPr>
                <a:latin typeface="Courier"/>
              </a:rPr>
              <a:t>%m</a:t>
            </a:r>
            <a:r>
              <a:rPr/>
              <a:t> no dice cuál de las dos ALU se rompió. Es el mismo problema que resolvía </a:t>
            </a:r>
            <a:r>
              <a:rPr>
                <a:latin typeface="Courier"/>
              </a:rPr>
              <a:t>get_full_name()</a:t>
            </a:r>
            <a:r>
              <a:rPr/>
              <a:t> en reporting, con la herramienta del lenguaje en vez de la de la librería.</a:t>
            </a:r>
          </a:p>
        </p:txBody>
      </p:sp>
      <p:sp>
        <p:nvSpPr>
          <p:cNvPr id="4" name="Slide Number Placeholder 3"/>
          <p:cNvSpPr>
            <a:spLocks noGrp="1"/>
          </p:cNvSpPr>
          <p:nvPr>
            <p:ph type="sldNum" sz="quarter" idx="10"/>
          </p:nvPr>
        </p:nvSpPr>
        <p:spPr/>
        <p:txBody>
          <a:bodyPr/>
          <a:lstStyle/>
          <a:p>
            <a:fld id="{18BDFEC3-8487-43E8-A154-7C12CBC1FFF2}" type="slidenum">
              <a:rPr lang="en-US"/>
              <a:t>422</a:t>
            </a:fld>
            <a:endParaRPr lang="en-US"/>
          </a:p>
        </p:txBody>
      </p:sp>
    </p:spTree>
  </p:cSld>
</p:notes>
</file>

<file path=ppt/notesSlides/notesSlide3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slide cierra el círculo que abrió el testbench convencional y conviene decirlo así: la pregunta </a:t>
            </a:r>
            <a:r>
              <a:rPr i="1"/>
              <a:t>“¿cómo sé que medí?”</a:t>
            </a:r>
            <a:r>
              <a:rPr/>
              <a:t> tuvo tres respuestas en el curso, y ésta es la tercera. La cobertura funcional dice qué estímulo se generó; la cobertura de assertions dice qué </a:t>
            </a:r>
            <a:r>
              <a:rPr b="1"/>
              <a:t>chequeos se evaluaron de verdad</a:t>
            </a:r>
            <a:r>
              <a:rPr/>
              <a:t>. El caso de </a:t>
            </a:r>
            <a:r>
              <a:rPr>
                <a:latin typeface="Courier"/>
              </a:rPr>
              <a:t>c_mult_3ciclos</a:t>
            </a:r>
            <a:r>
              <a:rPr/>
              <a:t> es un regalo pedagógico y salió de escribir la sección, no de inventarlo: la cuenta intuitiva era tres —el módulo se llama </a:t>
            </a:r>
            <a:r>
              <a:rPr>
                <a:latin typeface="Courier"/>
              </a:rPr>
              <a:t>vtalu_mult</a:t>
            </a:r>
            <a:r>
              <a:rPr/>
              <a:t>— y el hardware tarda cuatro, porque el </a:t>
            </a:r>
            <a:r>
              <a:rPr>
                <a:latin typeface="Courier"/>
              </a:rPr>
              <a:t>done</a:t>
            </a:r>
            <a:r>
              <a:rPr/>
              <a:t> viaja por un pipeline propio. La property con </a:t>
            </a:r>
            <a:r>
              <a:rPr>
                <a:latin typeface="Courier"/>
              </a:rPr>
              <a:t>##3</a:t>
            </a:r>
            <a:r>
              <a:rPr/>
              <a:t> habría pasado igual si hubiera sido un </a:t>
            </a:r>
            <a:r>
              <a:rPr>
                <a:latin typeface="Courier"/>
              </a:rPr>
              <a:t>assert</a:t>
            </a:r>
            <a:r>
              <a:rPr/>
              <a:t> mal escrito, y el </a:t>
            </a:r>
            <a:r>
              <a:rPr>
                <a:latin typeface="Courier"/>
              </a:rPr>
              <a:t>cover</a:t>
            </a:r>
            <a:r>
              <a:rPr/>
              <a:t> en cero es lo único que lo delata. La regla para llevarse: por cada </a:t>
            </a:r>
            <a:r>
              <a:rPr>
                <a:latin typeface="Courier"/>
              </a:rPr>
              <a:t>assert property</a:t>
            </a:r>
            <a:r>
              <a:rPr/>
              <a:t> que escribas, escribí el </a:t>
            </a:r>
            <a:r>
              <a:rPr>
                <a:latin typeface="Courier"/>
              </a:rPr>
              <a:t>cover property</a:t>
            </a:r>
            <a:r>
              <a:rPr/>
              <a:t> del antecedente. Son dos líneas y es la diferencia entre un testbench que chequea y uno que dice que chequea.</a:t>
            </a:r>
          </a:p>
        </p:txBody>
      </p:sp>
      <p:sp>
        <p:nvSpPr>
          <p:cNvPr id="4" name="Slide Number Placeholder 3"/>
          <p:cNvSpPr>
            <a:spLocks noGrp="1"/>
          </p:cNvSpPr>
          <p:nvPr>
            <p:ph type="sldNum" sz="quarter" idx="10"/>
          </p:nvPr>
        </p:nvSpPr>
        <p:spPr/>
        <p:txBody>
          <a:bodyPr/>
          <a:lstStyle/>
          <a:p>
            <a:fld id="{18BDFEC3-8487-43E8-A154-7C12CBC1FFF2}" type="slidenum">
              <a:rPr lang="en-US"/>
              <a:t>423</a:t>
            </a:fld>
            <a:endParaRPr lang="en-US"/>
          </a:p>
        </p:txBody>
      </p:sp>
    </p:spTree>
  </p:cSld>
</p:notes>
</file>

<file path=ppt/notesSlides/notesSlide3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pregunta que siempre aparece: </a:t>
            </a:r>
            <a:r>
              <a:rPr i="1"/>
              <a:t>¿por qué no chequear todo en un solo lugar?</a:t>
            </a:r>
            <a:r>
              <a:rPr/>
              <a:t> La respuesta es que las dos capas ven cosas distintas y ninguna puede ver la de la otra sin deshacer el trabajo del monitor. La ventaja del </a:t>
            </a:r>
            <a:r>
              <a:rPr i="1"/>
              <a:t>“grita en el flanco exacto”</a:t>
            </a:r>
            <a:r>
              <a:rPr/>
              <a:t> es la que más tiempo ahorra en la vida real, y vale ponerla en números: un mismatch del scoreboard te da un resultado equivocado y hay que rastrear hacia atrás hasta encontrar el ciclo donde empezó. Una assertion te da el ciclo. En un bus con transacciones solapadas, ésa es la diferencia entre media hora y dos días. La otra mitad de la regla también importa: SVA no reemplaza al scoreboard. Nadie quiere leer un modelo de referencia escrito en properties, y el que lo intentó lo cuenta como anécdota.</a:t>
            </a:r>
          </a:p>
        </p:txBody>
      </p:sp>
      <p:sp>
        <p:nvSpPr>
          <p:cNvPr id="4" name="Slide Number Placeholder 3"/>
          <p:cNvSpPr>
            <a:spLocks noGrp="1"/>
          </p:cNvSpPr>
          <p:nvPr>
            <p:ph type="sldNum" sz="quarter" idx="10"/>
          </p:nvPr>
        </p:nvSpPr>
        <p:spPr/>
        <p:txBody>
          <a:bodyPr/>
          <a:lstStyle/>
          <a:p>
            <a:fld id="{18BDFEC3-8487-43E8-A154-7C12CBC1FFF2}" type="slidenum">
              <a:rPr lang="en-US"/>
              <a:t>424</a:t>
            </a:fld>
            <a:endParaRPr lang="en-US"/>
          </a:p>
        </p:txBody>
      </p:sp>
    </p:spTree>
  </p:cSld>
</p:notes>
</file>

<file path=ppt/notesSlides/notesSlide3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Correr las dos corridas en vivo si hay tiempo: </a:t>
            </a:r>
            <a:r>
              <a:rPr>
                <a:latin typeface="Courier"/>
              </a:rPr>
              <a:t>bash code/u8/assertions/run.sh</a:t>
            </a:r>
            <a:r>
              <a:rPr/>
              <a:t> hace la limpia y la del bug, una atrás de la otra, y la comparación de los dos </a:t>
            </a:r>
            <a:r>
              <a:rPr i="1"/>
              <a:t>Report Summary</a:t>
            </a:r>
            <a:r>
              <a:rPr/>
              <a:t> es la slide. Vale hacer notar por qué el bug es invisible, porque no es obvio: el pipeline hace </a:t>
            </a:r>
            <a:r>
              <a:rPr>
                <a:latin typeface="Courier"/>
              </a:rPr>
              <a:t>a_int &lt;= A</a:t>
            </a:r>
            <a:r>
              <a:rPr/>
              <a:t> en el primer flanco y </a:t>
            </a:r>
            <a:r>
              <a:rPr>
                <a:latin typeface="Courier"/>
              </a:rPr>
              <a:t>mult1 &lt;= a_int * b_int</a:t>
            </a:r>
            <a:r>
              <a:rPr/>
              <a:t> en el segundo. Todo lo que pase con </a:t>
            </a:r>
            <a:r>
              <a:rPr>
                <a:latin typeface="Courier"/>
              </a:rPr>
              <a:t>A</a:t>
            </a:r>
            <a:r>
              <a:rPr/>
              <a:t> y </a:t>
            </a:r>
            <a:r>
              <a:rPr>
                <a:latin typeface="Courier"/>
              </a:rPr>
              <a:t>B</a:t>
            </a:r>
            <a:r>
              <a:rPr/>
              <a:t> después del primer flanco se descarta. Un diseñador diría que el DUT es </a:t>
            </a:r>
            <a:r>
              <a:rPr i="1"/>
              <a:t>robusto</a:t>
            </a:r>
            <a:r>
              <a:rPr/>
              <a:t>; un verificador diría que el testbench está mintiendo — el estímulo violó el contrato y nadie se enteró. Y el remate: este bug no es hipotético. Es exactamente lo que hace el módulo heredado del ejercicio, y es exactamente el tipo de cosa que sobrevive años en un bloque que “anda”.</a:t>
            </a:r>
          </a:p>
        </p:txBody>
      </p:sp>
      <p:sp>
        <p:nvSpPr>
          <p:cNvPr id="4" name="Slide Number Placeholder 3"/>
          <p:cNvSpPr>
            <a:spLocks noGrp="1"/>
          </p:cNvSpPr>
          <p:nvPr>
            <p:ph type="sldNum" sz="quarter" idx="10"/>
          </p:nvPr>
        </p:nvSpPr>
        <p:spPr/>
        <p:txBody>
          <a:bodyPr/>
          <a:lstStyle/>
          <a:p>
            <a:fld id="{18BDFEC3-8487-43E8-A154-7C12CBC1FFF2}" type="slidenum">
              <a:rPr lang="en-US"/>
              <a:t>425</a:t>
            </a:fld>
            <a:endParaRPr lang="en-US"/>
          </a:p>
        </p:txBody>
      </p:sp>
    </p:spTree>
  </p:cSld>
</p:notes>
</file>

<file path=ppt/notesSlides/notesSlide3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cuarta fila merece un minuto porque es específica del flujo de este curso y sorprende: </a:t>
            </a:r>
            <a:r>
              <a:rPr>
                <a:latin typeface="Courier"/>
              </a:rPr>
              <a:t>--assert</a:t>
            </a:r>
            <a:r>
              <a:rPr/>
              <a:t> no es un flag de “más warnings”, es el interruptor que convierte una declaración en un chequeo. Sin él, el bloque entero de la interface es documentación cara. Y el antídoto es el mismo para las cuatro, que es lo elegante: el </a:t>
            </a:r>
            <a:r>
              <a:rPr>
                <a:latin typeface="Courier"/>
              </a:rPr>
              <a:t>cover property</a:t>
            </a:r>
            <a:r>
              <a:rPr/>
              <a:t>. Si el cover está en cero, o la property no corre, o su antecedente no ocurre. En los dos casos hay que ir a mirar, y en los dos casos el </a:t>
            </a:r>
            <a:r>
              <a:rPr>
                <a:latin typeface="Courier"/>
              </a:rPr>
              <a:t>assert</a:t>
            </a:r>
            <a:r>
              <a:rPr/>
              <a:t> solo habría dicho que todo está bien. Estas cuatro se suman al apéndice de las trampas mudas, que a partir de esta sección son veintiuna.</a:t>
            </a:r>
          </a:p>
        </p:txBody>
      </p:sp>
      <p:sp>
        <p:nvSpPr>
          <p:cNvPr id="4" name="Slide Number Placeholder 3"/>
          <p:cNvSpPr>
            <a:spLocks noGrp="1"/>
          </p:cNvSpPr>
          <p:nvPr>
            <p:ph type="sldNum" sz="quarter" idx="10"/>
          </p:nvPr>
        </p:nvSpPr>
        <p:spPr/>
        <p:txBody>
          <a:bodyPr/>
          <a:lstStyle/>
          <a:p>
            <a:fld id="{18BDFEC3-8487-43E8-A154-7C12CBC1FFF2}" type="slidenum">
              <a:rPr lang="en-US"/>
              <a:t>426</a:t>
            </a:fld>
            <a:endParaRPr lang="en-US"/>
          </a:p>
        </p:txBody>
      </p:sp>
    </p:spTree>
  </p:cSld>
</p:notes>
</file>

<file path=ppt/notesSlides/notesSlide3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el grupo se lleva una sola frase, que sea la última. Todo lo demás de esta sección es sintaxis y se busca; el muestreo es criterio, y es lo que separa una property que chequea de una que hace ruido o de una que calla. La segunda para llevarse es la del </a:t>
            </a:r>
            <a:r>
              <a:rPr>
                <a:latin typeface="Courier"/>
              </a:rPr>
              <a:t>cover property</a:t>
            </a:r>
            <a:r>
              <a:rPr/>
              <a:t>, por una razón cultural: es la única defensa contra el testbench que se siente seguro. Un equipo con trescientas assertions y sin cobertura de assertions no sabe cuántas está corriendo. Y vale cerrar con la ubicación en el mapa: esto es la mitad que faltaba. El scoreboard chequea qué calcula el DUT; las assertions, cómo se habla con él. Un plan de verificación serio tiene las dos columnas.</a:t>
            </a:r>
          </a:p>
        </p:txBody>
      </p:sp>
      <p:sp>
        <p:nvSpPr>
          <p:cNvPr id="4" name="Slide Number Placeholder 3"/>
          <p:cNvSpPr>
            <a:spLocks noGrp="1"/>
          </p:cNvSpPr>
          <p:nvPr>
            <p:ph type="sldNum" sz="quarter" idx="10"/>
          </p:nvPr>
        </p:nvSpPr>
        <p:spPr/>
        <p:txBody>
          <a:bodyPr/>
          <a:lstStyle/>
          <a:p>
            <a:fld id="{18BDFEC3-8487-43E8-A154-7C12CBC1FFF2}" type="slidenum">
              <a:rPr lang="en-US"/>
              <a:t>427</a:t>
            </a:fld>
            <a:endParaRPr lang="en-US"/>
          </a:p>
        </p:txBody>
      </p:sp>
    </p:spTree>
  </p:cSld>
</p:notes>
</file>

<file path=ppt/notesSlides/notesSlide3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ser explícito con el grupo sobre de dónde sale cada cosa, porque es parte de lo que el curso enseña: la diferencia entre leer sobre SVA y escribir SVA es exactamente la slide de los dos relojes. Ningún tutorial la tiene porque los tutoriales usan un DUT donde el estímulo y la respuesta comparten flanco. Es también la respuesta a </a:t>
            </a:r>
            <a:r>
              <a:rPr i="1"/>
              <a:t>“¿por qué un curso más de UVM?”</a:t>
            </a:r>
            <a:r>
              <a:rPr/>
              <a:t>. Éste corre. Y cuando algo no da, la sección cuenta por qué no daba en vez de cambiar el ejemplo. Lo que queda afuera y conviene nombrar para que nadie lo descubra tarde: assertions formales, </a:t>
            </a:r>
            <a:r>
              <a:rPr>
                <a:latin typeface="Courier"/>
              </a:rPr>
              <a:t>expect</a:t>
            </a:r>
            <a:r>
              <a:rPr/>
              <a:t>, y las properties de bus prefabricadas que vienen con los VIP comerciales. Con lo de esta sección se leen sin ayuda.</a:t>
            </a:r>
          </a:p>
        </p:txBody>
      </p:sp>
      <p:sp>
        <p:nvSpPr>
          <p:cNvPr id="4" name="Slide Number Placeholder 3"/>
          <p:cNvSpPr>
            <a:spLocks noGrp="1"/>
          </p:cNvSpPr>
          <p:nvPr>
            <p:ph type="sldNum" sz="quarter" idx="10"/>
          </p:nvPr>
        </p:nvSpPr>
        <p:spPr/>
        <p:txBody>
          <a:bodyPr/>
          <a:lstStyle/>
          <a:p>
            <a:fld id="{18BDFEC3-8487-43E8-A154-7C12CBC1FFF2}" type="slidenum">
              <a:rPr lang="en-US"/>
              <a:t>428</a:t>
            </a:fld>
            <a:endParaRPr lang="en-US"/>
          </a:p>
        </p:txBody>
      </p:sp>
    </p:spTree>
  </p:cSld>
</p:notes>
</file>

<file path=ppt/notesSlides/notesSlide3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ejercicio se resuelve con una property de tres líneas, pero la segunda condición del corrector es la que enseña: quien la muestree en </a:t>
            </a:r>
            <a:r>
              <a:rPr>
                <a:latin typeface="Courier"/>
              </a:rPr>
              <a:t>posedge</a:t>
            </a:r>
            <a:r>
              <a:rPr/>
              <a:t> va a ver falsos positivos sobre la interface que </a:t>
            </a:r>
            <a:r>
              <a:rPr b="1"/>
              <a:t>sí</a:t>
            </a:r>
            <a:r>
              <a:rPr/>
              <a:t> respeta el protocolo, y el mensaje lo va a mandar a mirar el flanco. Es la slide de los dos relojes, cobrada. Vale insistir en la pista del </a:t>
            </a:r>
            <a:r>
              <a:rPr>
                <a:latin typeface="Courier"/>
              </a:rPr>
              <a:t>cover property</a:t>
            </a:r>
            <a:r>
              <a:rPr/>
              <a:t> para el que se queda sin disparos: el reflejo natural es aflojar la property hasta que haga algo, y es el reflejo equivocado. El cover en 0 distingue </a:t>
            </a:r>
            <a:r>
              <a:rPr i="1"/>
              <a:t>“la property está mal escrita”</a:t>
            </a:r>
            <a:r>
              <a:rPr/>
              <a:t> de </a:t>
            </a:r>
            <a:r>
              <a:rPr i="1"/>
              <a:t>“el antecedente no ocurre”</a:t>
            </a:r>
            <a:r>
              <a:rPr/>
              <a:t>, y son dos problemas distintos. Y la moraleja que se lleva más allá del ejercicio: la property no la escribió nadie pensando en el módulo del jefe. Vive en la interface, y por eso chequea a todo el que la use — incluido el código que se escribió cinco años antes de que existiera este testbench.</a:t>
            </a:r>
          </a:p>
        </p:txBody>
      </p:sp>
      <p:sp>
        <p:nvSpPr>
          <p:cNvPr id="4" name="Slide Number Placeholder 3"/>
          <p:cNvSpPr>
            <a:spLocks noGrp="1"/>
          </p:cNvSpPr>
          <p:nvPr>
            <p:ph type="sldNum" sz="quarter" idx="10"/>
          </p:nvPr>
        </p:nvSpPr>
        <p:spPr/>
        <p:txBody>
          <a:bodyPr/>
          <a:lstStyle/>
          <a:p>
            <a:fld id="{18BDFEC3-8487-43E8-A154-7C12CBC1FFF2}" type="slidenum">
              <a:rPr lang="en-US"/>
              <a:t>429</a:t>
            </a:fld>
            <a:endParaRPr lang="en-US"/>
          </a:p>
        </p:txBody>
      </p:sp>
    </p:spTree>
  </p:cSld>
</p:notes>
</file>

<file path=ppt/notesSlides/notesSlide3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tarde del día 7 y es el ejercicio que justifica el curso entero. Vale decirlo así de frontal: hasta acá el alumno completó estructura ajena, que es exactamente lo que le van a pedir el primer día de un proyecto real — pero nunca armó uno. La diferencia entre </a:t>
            </a:r>
            <a:r>
              <a:rPr i="1"/>
              <a:t>“hice el curso”</a:t>
            </a:r>
            <a:r>
              <a:rPr/>
              <a:t> y </a:t>
            </a:r>
            <a:r>
              <a:rPr i="1"/>
              <a:t>“sé hacerlo”</a:t>
            </a:r>
            <a:r>
              <a:rPr/>
              <a:t> es esta tarde. Si el grupo va corto de tiempo, la etapa 1 —el monitor— sola ya deja algo: es el entregable que el apéndice del bus recomienda como primero, y se hace en media hora. El otro uso, para el que estudia solo: es el ejercicio que se puede mostrar en una entrevista. Un testbench de UVM sobre un APB, escrito de cero, con su plan de cobertura, es exactamente el ejemplo que piden.</a:t>
            </a:r>
          </a:p>
        </p:txBody>
      </p:sp>
      <p:sp>
        <p:nvSpPr>
          <p:cNvPr id="4" name="Slide Number Placeholder 3"/>
          <p:cNvSpPr>
            <a:spLocks noGrp="1"/>
          </p:cNvSpPr>
          <p:nvPr>
            <p:ph type="sldNum" sz="quarter" idx="10"/>
          </p:nvPr>
        </p:nvSpPr>
        <p:spPr/>
        <p:txBody>
          <a:bodyPr/>
          <a:lstStyle/>
          <a:p>
            <a:fld id="{18BDFEC3-8487-43E8-A154-7C12CBC1FFF2}" type="slidenum">
              <a:rPr lang="en-US"/>
              <a:t>435</a:t>
            </a:fld>
            <a:endParaRPr lang="en-US"/>
          </a:p>
        </p:txBody>
      </p:sp>
    </p:spTree>
  </p:cSld>
</p:notes>
</file>

<file path=ppt/notesSlides/notesSlide3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Las cuatro trampas de la spec están puestas a propósito y las cuatro son de spec mal leída, no de UVM: el wait state de la lectura, el </a:t>
            </a:r>
            <a:r>
              <a:rPr>
                <a:latin typeface="Courier"/>
              </a:rPr>
              <a:t>CLR</a:t>
            </a:r>
            <a:r>
              <a:rPr/>
              <a:t> que nunca se lee en 1, el registro de sólo lectura que se escribe sin dar error, y el acumulador que sólo corre con </a:t>
            </a:r>
            <a:r>
              <a:rPr>
                <a:latin typeface="Courier"/>
              </a:rPr>
              <a:t>EN=1</a:t>
            </a:r>
            <a:r>
              <a:rPr/>
              <a:t>. Son las cuatro que cuelgan al primer testbench, y están juntas en una sección de </a:t>
            </a:r>
            <a:r>
              <a:rPr>
                <a:latin typeface="Courier"/>
              </a:rPr>
              <a:t>spec.md</a:t>
            </a:r>
            <a:r>
              <a:rPr/>
              <a:t> que se llama </a:t>
            </a:r>
            <a:r>
              <a:rPr i="1"/>
              <a:t>La letra chica</a:t>
            </a:r>
            <a:r>
              <a:rPr/>
              <a:t> — en la spec de verdad no van a estar juntas ni en una sección con ese nombre. El </a:t>
            </a:r>
            <a:r>
              <a:rPr>
                <a:latin typeface="Courier"/>
              </a:rPr>
              <a:t>assign</a:t>
            </a:r>
            <a:r>
              <a:rPr/>
              <a:t> del </a:t>
            </a:r>
            <a:r>
              <a:rPr>
                <a:latin typeface="Courier"/>
              </a:rPr>
              <a:t>PREADY</a:t>
            </a:r>
            <a:r>
              <a:rPr/>
              <a:t> es la slide entera si hay que elegir una: dice que la escritura no espera y la lectura sí, y de ahí sale el </a:t>
            </a:r>
            <a:r>
              <a:rPr>
                <a:latin typeface="Courier"/>
              </a:rPr>
              <a:t>do @(posedge PCLK); while (!PREADY);</a:t>
            </a:r>
            <a:r>
              <a:rPr/>
              <a:t> del driver. Un driver que dé por hecho que ACCESS dura un ciclo lee </a:t>
            </a:r>
            <a:r>
              <a:rPr>
                <a:latin typeface="Courier"/>
              </a:rPr>
              <a:t>PRDATA</a:t>
            </a:r>
            <a:r>
              <a:rPr/>
              <a:t> un ciclo antes de tiempo — y no falla siempre, que es lo peor que puede pasar.</a:t>
            </a:r>
          </a:p>
        </p:txBody>
      </p:sp>
      <p:sp>
        <p:nvSpPr>
          <p:cNvPr id="4" name="Slide Number Placeholder 3"/>
          <p:cNvSpPr>
            <a:spLocks noGrp="1"/>
          </p:cNvSpPr>
          <p:nvPr>
            <p:ph type="sldNum" sz="quarter" idx="10"/>
          </p:nvPr>
        </p:nvSpPr>
        <p:spPr/>
        <p:txBody>
          <a:bodyPr/>
          <a:lstStyle/>
          <a:p>
            <a:fld id="{18BDFEC3-8487-43E8-A154-7C12CBC1FFF2}" type="slidenum">
              <a:rPr lang="en-US"/>
              <a:t>436</a:t>
            </a:fld>
            <a:endParaRPr lang="en-US"/>
          </a:p>
        </p:txBody>
      </p:sp>
    </p:spTree>
  </p:cSld>
</p:notes>
</file>

<file path=ppt/notesSlides/notesSlide3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orden no es un capricho del corrector: es el consejo de campo del apéndice </a:t>
            </a:r>
            <a:r>
              <a:rPr i="1"/>
              <a:t>De la VTALU a un bus real</a:t>
            </a:r>
            <a:r>
              <a:rPr/>
              <a:t>. Lo primero que se escribe es el monitor, porque el que arranca por el driver escribe estímulo que nadie está mirando y descubre a la semana que su monitor no reconstruye. Por eso el </a:t>
            </a:r>
            <a:r>
              <a:rPr>
                <a:latin typeface="Courier"/>
              </a:rPr>
              <a:t>top.sv</a:t>
            </a:r>
            <a:r>
              <a:rPr/>
              <a:t> viene con el segundo esclavo: para que el monitor tenga algo que mirar </a:t>
            </a:r>
            <a:r>
              <a:rPr b="1"/>
              <a:t>antes</a:t>
            </a:r>
            <a:r>
              <a:rPr/>
              <a:t> de que exista el driver. La etapa 3 es la que más se discute y la que más rinde: un scoreboard que nunca vio un error no está probado. </a:t>
            </a:r>
            <a:r>
              <a:rPr>
                <a:latin typeface="Courier"/>
              </a:rPr>
              <a:t>+BUG=1</a:t>
            </a:r>
            <a:r>
              <a:rPr/>
              <a:t> le saca al DUT el gate de </a:t>
            </a:r>
            <a:r>
              <a:rPr>
                <a:latin typeface="Courier"/>
              </a:rPr>
              <a:t>CTRL.EN</a:t>
            </a:r>
            <a:r>
              <a:rPr/>
              <a:t>, así que el acumulador suma siempre. Un modelo que no haya modelado </a:t>
            </a:r>
            <a:r>
              <a:rPr>
                <a:latin typeface="Courier"/>
              </a:rPr>
              <a:t>EN</a:t>
            </a:r>
            <a:r>
              <a:rPr/>
              <a:t> pasa las dos corridas y el corrector lo caza — que es exactamente lo que haría una regresión con un test de mutación. Y una pista de forma para la etapa 3, que ahorra una reescritura: el APB contesta </a:t>
            </a:r>
            <a:r>
              <a:rPr b="1"/>
              <a:t>en orden y de a una</a:t>
            </a:r>
            <a:r>
              <a:rPr/>
              <a:t>, así que una cola alcanza y el scoreboard puede comparar en el momento. Conviene anotar esa suposición en el plan igual que cualquier otra, porque es la primera que se cae cuando el DUT deja de ser un esclavo simple: ahí el patrón es la tabla indexada por ID de los analysis ports. Y la etapa 4 cierra el círculo del día 6: el covergroup no se inventa, se copia de la tabla del plan de verificación. Si un bin queda en cero, hay una fila del plan que no se verificó — por más que el scoreboard esté en verde.</a:t>
            </a:r>
          </a:p>
        </p:txBody>
      </p:sp>
      <p:sp>
        <p:nvSpPr>
          <p:cNvPr id="4" name="Slide Number Placeholder 3"/>
          <p:cNvSpPr>
            <a:spLocks noGrp="1"/>
          </p:cNvSpPr>
          <p:nvPr>
            <p:ph type="sldNum" sz="quarter" idx="10"/>
          </p:nvPr>
        </p:nvSpPr>
        <p:spPr/>
        <p:txBody>
          <a:bodyPr/>
          <a:lstStyle/>
          <a:p>
            <a:fld id="{18BDFEC3-8487-43E8-A154-7C12CBC1FFF2}" type="slidenum">
              <a:rPr lang="en-US"/>
              <a:t>437</a:t>
            </a:fld>
            <a:endParaRPr lang="en-US"/>
          </a:p>
        </p:txBody>
      </p:sp>
    </p:spTree>
  </p:cSld>
</p:notes>
</file>

<file path=ppt/notesSlides/notesSlide3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etapa que hace que el capstone integre el día entero y no la mitad. El argumento </a:t>
            </a:r>
            <a:r>
              <a:rPr i="1"/>
              <a:t>“el scoreboard chequea qué, la assertion chequea cómo”</a:t>
            </a:r>
            <a:r>
              <a:rPr/>
              <a:t> venía desde el día 1 y se demostraba sobre la VTALU; acá se demuestra sobre un bus con direcciones, dos fases y wait state, que es donde el alumno lo va a necesitar. Vale hacer la cuenta en voz alta, porque es lo que convence: con </a:t>
            </a:r>
            <a:r>
              <a:rPr>
                <a:latin typeface="Courier"/>
              </a:rPr>
              <a:t>+BUG=2</a:t>
            </a:r>
            <a:r>
              <a:rPr/>
              <a:t> el módulo cambia la dirección después del SETUP. El DUT es combinacional en la decodificación, así que atiende la dirección nueva. El monitor muestrea en el flanco del handshake, así que reconstruye la transferencia con la dirección nueva. Monitor y DUT coinciden — </a:t>
            </a:r>
            <a:r>
              <a:rPr b="1"/>
              <a:t>no hay nada que el scoreboard pueda comparar mal</a:t>
            </a:r>
            <a:r>
              <a:rPr/>
              <a:t>. El único que sabe que la dirección se movió es el que estaba mirando el cable en cada flanco. Las dos filas vacías son la otra mitad del ejercicio y son deliberadamente incómodas: las dos cosas que miden están prometidas en la spec, cada una en una línea suelta, y ninguna de las siete filas de arriba las mide. La fila 9 además cuelga al scoreboard que decodifica con la dirección entera — </a:t>
            </a:r>
            <a:r>
              <a:rPr>
                <a:latin typeface="Courier"/>
              </a:rPr>
              <a:t>PADDR[1:0]</a:t>
            </a:r>
            <a:r>
              <a:rPr/>
              <a:t> se ignora, así que </a:t>
            </a:r>
            <a:r>
              <a:rPr>
                <a:latin typeface="Courier"/>
              </a:rPr>
              <a:t>0x06</a:t>
            </a:r>
            <a:r>
              <a:rPr/>
              <a:t> </a:t>
            </a:r>
            <a:r>
              <a:rPr b="1"/>
              <a:t>es</a:t>
            </a:r>
            <a:r>
              <a:rPr/>
              <a:t> el </a:t>
            </a:r>
            <a:r>
              <a:rPr>
                <a:latin typeface="Courier"/>
              </a:rPr>
              <a:t>SCRATCH</a:t>
            </a:r>
            <a:r>
              <a:rPr/>
              <a:t>. Y una trampa que vale la pena contar porque el propio curso se la comió: la lectura obvia de </a:t>
            </a:r>
            <a:r>
              <a:rPr i="1"/>
              <a:t>“</a:t>
            </a:r>
            <a:r>
              <a:rPr i="1">
                <a:latin typeface="Courier"/>
              </a:rPr>
              <a:t>PSLVERR</a:t>
            </a:r>
            <a:r>
              <a:rPr i="1"/>
              <a:t> es válido junto con </a:t>
            </a:r>
            <a:r>
              <a:rPr i="1">
                <a:latin typeface="Courier"/>
              </a:rPr>
              <a:t>PREADY</a:t>
            </a:r>
            <a:r>
              <a:rPr i="1"/>
              <a:t>”</a:t>
            </a:r>
            <a:r>
              <a:rPr/>
              <a:t> es </a:t>
            </a:r>
            <a:r>
              <a:rPr>
                <a:latin typeface="Courier"/>
              </a:rPr>
              <a:t>PSLVERR |-&gt; PREADY</a:t>
            </a:r>
            <a:r>
              <a:rPr/>
              <a:t>, y es </a:t>
            </a:r>
            <a:r>
              <a:rPr b="1"/>
              <a:t>falsa</a:t>
            </a:r>
            <a:r>
              <a:rPr/>
              <a:t> en este DUT. </a:t>
            </a:r>
            <a:r>
              <a:rPr>
                <a:latin typeface="Courier"/>
              </a:rPr>
              <a:t>PSLVERR</a:t>
            </a:r>
            <a:r>
              <a:rPr/>
              <a:t> es combinacional, así que en una lectura no mapeada ya está alto durante el wait state. Escrita como assertion dispara sobre el DUT sano. Esa regla es un </a:t>
            </a:r>
            <a:r>
              <a:rPr>
                <a:latin typeface="Courier"/>
              </a:rPr>
              <a:t>cover</a:t>
            </a:r>
            <a:r>
              <a:rPr/>
              <a:t>, no un </a:t>
            </a:r>
            <a:r>
              <a:rPr>
                <a:latin typeface="Courier"/>
              </a:rPr>
              <a:t>assert</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438</a:t>
            </a:fld>
            <a:endParaRPr lang="en-US"/>
          </a:p>
        </p:txBody>
      </p:sp>
    </p:spTree>
  </p:cSld>
</p:notes>
</file>

<file path=ppt/notesSlides/notesSlide3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Este apéndice existe porque la pregunta la hace todo el mundo al terminar, y la respuesta corta es buena noticia: la </a:t>
            </a:r>
            <a:r>
              <a:rPr b="1"/>
              <a:t>arquitectura</a:t>
            </a:r>
            <a:r>
              <a:rPr/>
              <a:t> no cambia nada. Lo que cambia es una sola clase, el driver, y una sola clase más, el monitor. Vale decirlo con números para que no suene a consuelo: de las nueve clases del </a:t>
            </a:r>
            <a:r>
              <a:rPr>
                <a:latin typeface="Courier"/>
              </a:rPr>
              <a:t>code/u7/sequences</a:t>
            </a:r>
            <a:r>
              <a:rPr/>
              <a:t>, en un agent de APB se reescriben dos —driver y monitor—, la transaction gana campos, y el resto —test, env, agent, config, scoreboard, cobertura, sequences— se copia y se adapta. Y la razón de fondo es la que el curso viene diciendo desde el </a:t>
            </a:r>
            <a:r>
              <a:rPr>
                <a:latin typeface="Courier"/>
              </a:rPr>
              <a:t>env</a:t>
            </a:r>
            <a:r>
              <a:rPr/>
              <a:t>: lo que sabe del protocolo está encerrado en un lugar. Cambiar de protocolo toca ese lugar y nada más. Si al alumno le tocara reescribir el env, sería señal de que el agent estaba mal armado.</a:t>
            </a:r>
          </a:p>
        </p:txBody>
      </p:sp>
      <p:sp>
        <p:nvSpPr>
          <p:cNvPr id="4" name="Slide Number Placeholder 3"/>
          <p:cNvSpPr>
            <a:spLocks noGrp="1"/>
          </p:cNvSpPr>
          <p:nvPr>
            <p:ph type="sldNum" sz="quarter" idx="10"/>
          </p:nvPr>
        </p:nvSpPr>
        <p:spPr/>
        <p:txBody>
          <a:bodyPr/>
          <a:lstStyle/>
          <a:p>
            <a:fld id="{18BDFEC3-8487-43E8-A154-7C12CBC1FFF2}" type="slidenum">
              <a:rPr lang="en-US"/>
              <a:t>439</a:t>
            </a:fld>
            <a:endParaRPr lang="en-US"/>
          </a:p>
        </p:txBody>
      </p:sp>
    </p:spTree>
  </p:cSld>
</p:notes>
</file>

<file path=ppt/notesSlides/notesSlide3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primer bullet es el que hay que subrayar, porque es donde se rompe la intuición que el curso construyó. En la VTALU, “una operación” y “un intercambio en el bus” son la misma cosa. En AXI no: una transacción de escritura son tres canales que pueden ir en cualquier orden, y </a:t>
            </a:r>
            <a:r>
              <a:rPr>
                <a:latin typeface="Courier"/>
              </a:rPr>
              <a:t>item_done()</a:t>
            </a:r>
            <a:r>
              <a:rPr/>
              <a:t> se llama cuando llegó la respuesta, no cuando se puso la dirección. Consecuencia práctica que conviene anticipar: en el momento en que el driver tiene varias transacciones en vuelo, el par </a:t>
            </a:r>
            <a:r>
              <a:rPr>
                <a:latin typeface="Courier"/>
              </a:rPr>
              <a:t>get_next_item</a:t>
            </a:r>
            <a:r>
              <a:rPr/>
              <a:t> / </a:t>
            </a:r>
            <a:r>
              <a:rPr>
                <a:latin typeface="Courier"/>
              </a:rPr>
              <a:t>item_done</a:t>
            </a:r>
            <a:r>
              <a:rPr/>
              <a:t> deja de alcanzar y aparece </a:t>
            </a:r>
            <a:r>
              <a:rPr>
                <a:latin typeface="Courier"/>
              </a:rPr>
              <a:t>uvm_tlm_fifo</a:t>
            </a:r>
            <a:r>
              <a:rPr/>
              <a:t> adentro del driver, o el modo </a:t>
            </a:r>
            <a:r>
              <a:rPr i="1"/>
              <a:t>pipelined</a:t>
            </a:r>
            <a:r>
              <a:rPr/>
              <a:t>. No es un tema nuevo: son las mismas piezas de threads y de put y get. Y sobre el segundo bullet, para bajar la ansiedad: el monitor de un protocolo conocido casi nunca se escribe. Se compra o se baja.</a:t>
            </a:r>
          </a:p>
        </p:txBody>
      </p:sp>
      <p:sp>
        <p:nvSpPr>
          <p:cNvPr id="4" name="Slide Number Placeholder 3"/>
          <p:cNvSpPr>
            <a:spLocks noGrp="1"/>
          </p:cNvSpPr>
          <p:nvPr>
            <p:ph type="sldNum" sz="quarter" idx="10"/>
          </p:nvPr>
        </p:nvSpPr>
        <p:spPr/>
        <p:txBody>
          <a:bodyPr/>
          <a:lstStyle/>
          <a:p>
            <a:fld id="{18BDFEC3-8487-43E8-A154-7C12CBC1FFF2}" type="slidenum">
              <a:rPr lang="en-US"/>
              <a:t>440</a:t>
            </a:fld>
            <a:endParaRPr lang="en-US"/>
          </a:p>
        </p:txBody>
      </p:sp>
    </p:spTree>
  </p:cSld>
</p:notes>
</file>

<file path=ppt/notesSlides/notesSlide3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respuesta a </a:t>
            </a:r>
            <a:r>
              <a:rPr i="1"/>
              <a:t>“¿y para qué tanta clase, si mi DUT tiene un bus?”</a:t>
            </a:r>
            <a:r>
              <a:rPr/>
              <a:t>, y la respuesta es que el testbench del bloque no se escribe para el bloque: se escribe para que dentro de seis meses entre entero adentro del testbench del chip. La regla concreta que decide si un env es reusable, y conviene bajarla como checklist de tres puntos: </a:t>
            </a:r>
            <a:r>
              <a:rPr b="1"/>
              <a:t>no crea su propia interface</a:t>
            </a:r>
            <a:r>
              <a:rPr/>
              <a:t> —la recibe por </a:t>
            </a:r>
            <a:r>
              <a:rPr>
                <a:latin typeface="Courier"/>
              </a:rPr>
              <a:t>config_db</a:t>
            </a:r>
            <a:r>
              <a:rPr/>
              <a:t>—, </a:t>
            </a:r>
            <a:r>
              <a:rPr b="1"/>
              <a:t>no lee del </a:t>
            </a:r>
            <a:r>
              <a:rPr b="1">
                <a:latin typeface="Courier"/>
              </a:rPr>
              <a:t>config_db</a:t>
            </a:r>
            <a:r>
              <a:rPr b="1"/>
              <a:t> con rutas absolutas</a:t>
            </a:r>
            <a:r>
              <a:rPr/>
              <a:t> —nada de </a:t>
            </a:r>
            <a:r>
              <a:rPr>
                <a:latin typeface="Courier"/>
              </a:rPr>
              <a:t>uvm_test_top.env_h.*</a:t>
            </a:r>
            <a:r>
              <a:rPr/>
              <a:t>, porque a nivel de sistema esa ruta no existe—, y </a:t>
            </a:r>
            <a:r>
              <a:rPr b="1"/>
              <a:t>no levanta objections propias</a:t>
            </a:r>
            <a:r>
              <a:rPr/>
              <a:t> salvo que sea el que manda. Un env que rompe cualquiera de las tres compila igual y no se puede instanciar dos veces. El cambio de activo a pasivo es el caso típico y vale explicarlo despacio: a nivel de bloque el testbench maneja el APB porque no hay nadie más. A nivel de SoC ese bus lo maneja el procesador de verdad, así que el mismo agent tiene que mirar sin manejar — y eso ya está resuelto, es el </a:t>
            </a:r>
            <a:r>
              <a:rPr>
                <a:latin typeface="Courier"/>
              </a:rPr>
              <a:t>is_active</a:t>
            </a:r>
            <a:r>
              <a:rPr/>
              <a:t> de la sección de agents. Ninguna línea nueva. Y el dato que cierra el capstone: el env que escribieron en </a:t>
            </a:r>
            <a:r>
              <a:rPr>
                <a:latin typeface="Courier"/>
              </a:rPr>
              <a:t>d7-final</a:t>
            </a:r>
            <a:r>
              <a:rPr/>
              <a:t> </a:t>
            </a:r>
            <a:r>
              <a:rPr b="1"/>
              <a:t>ya</a:t>
            </a:r>
            <a:r>
              <a:rPr/>
              <a:t> es reusable, porque su config viene de afuera y su interface también. No fue casualidad; fue el </a:t>
            </a:r>
            <a:r>
              <a:rPr>
                <a:latin typeface="Courier"/>
              </a:rPr>
              <a:t>apb_env_config</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441</a:t>
            </a:fld>
            <a:endParaRPr lang="en-US"/>
          </a:p>
        </p:txBody>
      </p:sp>
    </p:spTree>
  </p:cSld>
</p:notes>
</file>

<file path=ppt/notesSlides/notesSlide3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orden de esta slide es un consejo de campo y conviene defenderlo: el que arranca por el driver escribe estímulo que nadie está mirando, y descubre a la semana que su monitor no reconstruye. El que arranca por el monitor puede enchufarlo pasivo sobre el estímulo de otro —o sobre un test del diseñador— y ya está aportando el primer día. Si alguien pregunta por dónde sigue el camino de aprendizaje </a:t>
            </a:r>
            <a:r>
              <a:rPr b="1"/>
              <a:t>después de este curso</a:t>
            </a:r>
            <a:r>
              <a:rPr/>
              <a:t>, la lista corta y en orden: </a:t>
            </a:r>
            <a:r>
              <a:rPr b="1"/>
              <a:t>TLM2</a:t>
            </a:r>
            <a:r>
              <a:rPr/>
              <a:t> —</a:t>
            </a:r>
            <a:r>
              <a:rPr>
                <a:latin typeface="Courier"/>
              </a:rPr>
              <a:t>uvm_tlm_generic_payload</a:t>
            </a:r>
            <a:r>
              <a:rPr/>
              <a:t> y los sockets, que es como se conectan los VIP de bus entre sí—, el </a:t>
            </a:r>
            <a:r>
              <a:rPr b="1"/>
              <a:t>backdoor de RAL</a:t>
            </a:r>
            <a:r>
              <a:rPr/>
              <a:t> —</a:t>
            </a:r>
            <a:r>
              <a:rPr>
                <a:latin typeface="Courier"/>
              </a:rPr>
              <a:t>docs/verilator.md</a:t>
            </a:r>
            <a:r>
              <a:rPr/>
              <a:t> explica por qué acá no está—, la </a:t>
            </a:r>
            <a:r>
              <a:rPr b="1">
                <a:latin typeface="Courier"/>
              </a:rPr>
              <a:t>uvm_sequence_library</a:t>
            </a:r>
            <a:r>
              <a:rPr/>
              <a:t> para el test de estrés que no se escribe, y leer el </a:t>
            </a:r>
            <a:r>
              <a:rPr>
                <a:latin typeface="Courier"/>
              </a:rPr>
              <a:t>dv/</a:t>
            </a:r>
            <a:r>
              <a:rPr/>
              <a:t> de un proyecto abierto de verdad: los agents de </a:t>
            </a:r>
            <a:r>
              <a:rPr b="1"/>
              <a:t>OpenTitan</a:t>
            </a:r>
            <a:r>
              <a:rPr/>
              <a:t> y el VIP de AXI de </a:t>
            </a:r>
            <a:r>
              <a:rPr b="1"/>
              <a:t>pulp-platform/axi</a:t>
            </a:r>
            <a:r>
              <a:rPr/>
              <a:t> son código de producción y se leen gratis. Y una que no es de UVM y vale la carrera: </a:t>
            </a:r>
            <a:r>
              <a:rPr b="1"/>
              <a:t>formal</a:t>
            </a:r>
            <a:r>
              <a:rPr/>
              <a:t> con SymbiYosys, que prueba las mismas properties que escribieron hoy sin ningún estímulo. Lo que </a:t>
            </a:r>
            <a:r>
              <a:rPr b="1"/>
              <a:t>no</a:t>
            </a:r>
            <a:r>
              <a:rPr/>
              <a:t> va en esa lista es lo que ya vieron: RAL es el día 8, la regresión con semillas es el calentamiento del día 7 y </a:t>
            </a:r>
            <a:r>
              <a:rPr>
                <a:latin typeface="Courier"/>
              </a:rPr>
              <a:t>make regresion</a:t>
            </a:r>
            <a:r>
              <a:rPr/>
              <a:t>, y el </a:t>
            </a:r>
            <a:r>
              <a:rPr>
                <a:latin typeface="Courier"/>
              </a:rPr>
              <a:t>clocking block</a:t>
            </a:r>
            <a:r>
              <a:rPr/>
              <a:t> es media sección de la unidad 2. Y una última, que no es técnica: en un proyecto real el testbench casi siempre ya existe. Lo que se pide el primer día no es armar uno, es </a:t>
            </a:r>
            <a:r>
              <a:rPr b="1"/>
              <a:t>agregarle un test</a:t>
            </a:r>
            <a:r>
              <a:rPr/>
              <a:t> — que es exactamente lo que practicaron en los ejercicios de los días 3 y 6.</a:t>
            </a:r>
          </a:p>
        </p:txBody>
      </p:sp>
      <p:sp>
        <p:nvSpPr>
          <p:cNvPr id="4" name="Slide Number Placeholder 3"/>
          <p:cNvSpPr>
            <a:spLocks noGrp="1"/>
          </p:cNvSpPr>
          <p:nvPr>
            <p:ph type="sldNum" sz="quarter" idx="10"/>
          </p:nvPr>
        </p:nvSpPr>
        <p:spPr/>
        <p:txBody>
          <a:bodyPr/>
          <a:lstStyle/>
          <a:p>
            <a:fld id="{18BDFEC3-8487-43E8-A154-7C12CBC1FFF2}" type="slidenum">
              <a:rPr lang="en-US"/>
              <a:t>442</a:t>
            </a:fld>
            <a:endParaRPr lang="en-US"/>
          </a:p>
        </p:txBody>
      </p:sp>
    </p:spTree>
  </p:cSld>
</p:notes>
</file>

<file path=ppt/notesSlides/notesSlide3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Este apéndice existe porque las herramientas están repartidas en cuatro secciones y se necesitan todas juntas, en el peor momento: cuando algo no anda y el reloj corre. Es la slide que conviene imprimir — y de hecho ya está impresa: </a:t>
            </a:r>
            <a:r>
              <a:rPr>
                <a:latin typeface="Courier"/>
              </a:rPr>
              <a:t>docs/machete-uvm.pdf</a:t>
            </a:r>
            <a:r>
              <a:rPr/>
              <a:t> es esta tabla, la jerarquía de clases, las nueve fases y el handshake del driver en una sola carilla A4. La fuente es </a:t>
            </a:r>
            <a:r>
              <a:rPr>
                <a:latin typeface="Courier"/>
              </a:rPr>
              <a:t>res/machete.html</a:t>
            </a:r>
            <a:r>
              <a:rPr/>
              <a:t>, se abre con doble clic y se imprime con Ctrl+P. El punto que hay que decir en voz alta es el de los plusargs. Un </a:t>
            </a:r>
            <a:r>
              <a:rPr>
                <a:latin typeface="Courier"/>
              </a:rPr>
              <a:t>$display</a:t>
            </a:r>
            <a:r>
              <a:rPr/>
              <a:t> agregado a mano cuesta una recompilación de UVM —minutos— y encima hay que acordarse de sacarlo. Seis de estas siete ya están puestas en el binario que compilaste: se prenden en la línea de comandos y no dejan rastro. La séptima, </a:t>
            </a:r>
            <a:r>
              <a:rPr>
                <a:latin typeface="Courier"/>
              </a:rPr>
              <a:t>VLT_TRACE</a:t>
            </a:r>
            <a:r>
              <a:rPr/>
              <a:t>, necesita además el bloque </a:t>
            </a:r>
            <a:r>
              <a:rPr>
                <a:latin typeface="Courier"/>
              </a:rPr>
              <a:t>$dumpfile</a:t>
            </a:r>
            <a:r>
              <a:rPr/>
              <a:t>/</a:t>
            </a:r>
            <a:r>
              <a:rPr>
                <a:latin typeface="Courier"/>
              </a:rPr>
              <a:t>$dumpvars</a:t>
            </a:r>
            <a:r>
              <a:rPr/>
              <a:t> en el top — hoy lo tienen </a:t>
            </a:r>
            <a:r>
              <a:rPr>
                <a:latin typeface="Courier"/>
              </a:rPr>
              <a:t>u2/convencional</a:t>
            </a:r>
            <a:r>
              <a:rPr/>
              <a:t> y </a:t>
            </a:r>
            <a:r>
              <a:rPr>
                <a:latin typeface="Courier"/>
              </a:rPr>
              <a:t>ejercicios/d1b</a:t>
            </a:r>
            <a:r>
              <a:rPr/>
              <a:t>. Y un detalle del </a:t>
            </a:r>
            <a:r>
              <a:rPr>
                <a:latin typeface="Courier"/>
              </a:rPr>
              <a:t>+UVM_TIMEOUT</a:t>
            </a:r>
            <a:r>
              <a:rPr/>
              <a:t> que muerde, porque no da error: el valor es un entero en unidades de tiempo, no una expresión con unidad. UVM lo lee con </a:t>
            </a:r>
            <a:r>
              <a:rPr>
                <a:latin typeface="Courier"/>
              </a:rPr>
              <a:t>$sscanf(…, "%d,%s")</a:t>
            </a:r>
            <a:r>
              <a:rPr/>
              <a:t> (</a:t>
            </a:r>
            <a:r>
              <a:rPr>
                <a:latin typeface="Courier"/>
              </a:rPr>
              <a:t>uvm_root.svh:916</a:t>
            </a:r>
            <a:r>
              <a:rPr/>
              <a:t>), así que </a:t>
            </a:r>
            <a:r>
              <a:rPr>
                <a:latin typeface="Courier"/>
              </a:rPr>
              <a:t>+UVM_TIMEOUT=5ms</a:t>
            </a:r>
            <a:r>
              <a:rPr/>
              <a:t> no se queja: agarra el </a:t>
            </a:r>
            <a:r>
              <a:rPr>
                <a:latin typeface="Courier"/>
              </a:rPr>
              <a:t>5</a:t>
            </a:r>
            <a:r>
              <a:rPr/>
              <a:t> y corta la simulación a los 5 ns. Se escribe </a:t>
            </a:r>
            <a:r>
              <a:rPr>
                <a:latin typeface="Courier"/>
              </a:rPr>
              <a:t>+UVM_TIMEOUT=5000000,NO</a:t>
            </a:r>
            <a:r>
              <a:rPr/>
              <a:t>, y el </a:t>
            </a:r>
            <a:r>
              <a:rPr>
                <a:latin typeface="Courier"/>
              </a:rPr>
              <a:t>NO</a:t>
            </a:r>
            <a:r>
              <a:rPr/>
              <a:t> es para que un </a:t>
            </a:r>
            <a:r>
              <a:rPr>
                <a:latin typeface="Courier"/>
              </a:rPr>
              <a:t>set_timeout()</a:t>
            </a:r>
            <a:r>
              <a:rPr/>
              <a:t> escrito en el testbench no pise lo que pediste en la línea de comandos. </a:t>
            </a:r>
            <a:r>
              <a:rPr>
                <a:latin typeface="Courier"/>
              </a:rPr>
              <a:t>+TOPOLOGY</a:t>
            </a:r>
            <a:r>
              <a:rPr/>
              <a:t> no es de UVM: es del </a:t>
            </a:r>
            <a:r>
              <a:rPr>
                <a:latin typeface="Courier"/>
              </a:rPr>
              <a:t>base_test</a:t>
            </a:r>
            <a:r>
              <a:rPr/>
              <a:t> del curso, que lee el plusarg y llama a </a:t>
            </a:r>
            <a:r>
              <a:rPr>
                <a:latin typeface="Courier"/>
              </a:rPr>
              <a:t>uvm_root::get().print_topology()</a:t>
            </a:r>
            <a:r>
              <a:rPr/>
              <a:t>. Vale aclararlo para que nadie lo busque en el LRM. Lo mismo </a:t>
            </a:r>
            <a:r>
              <a:rPr>
                <a:latin typeface="Courier"/>
              </a:rPr>
              <a:t>VLT_TRACE=1</a:t>
            </a:r>
            <a:r>
              <a:rPr/>
              <a:t>, que es del </a:t>
            </a:r>
            <a:r>
              <a:rPr>
                <a:latin typeface="Courier"/>
              </a:rPr>
              <a:t>run.sh</a:t>
            </a:r>
            <a:r>
              <a:rPr/>
              <a:t>. Y una que no está en la tabla porque no es una herramienta sino un hábito: correr con </a:t>
            </a:r>
            <a:r>
              <a:rPr>
                <a:latin typeface="Courier"/>
              </a:rPr>
              <a:t>SEED=N</a:t>
            </a:r>
            <a:r>
              <a:rPr/>
              <a:t>. Un bug que aparece una vez cada diez corridas no se debuggea hasta que no lo podés repetir a voluntad.</a:t>
            </a:r>
          </a:p>
        </p:txBody>
      </p:sp>
      <p:sp>
        <p:nvSpPr>
          <p:cNvPr id="4" name="Slide Number Placeholder 3"/>
          <p:cNvSpPr>
            <a:spLocks noGrp="1"/>
          </p:cNvSpPr>
          <p:nvPr>
            <p:ph type="sldNum" sz="quarter" idx="10"/>
          </p:nvPr>
        </p:nvSpPr>
        <p:spPr/>
        <p:txBody>
          <a:bodyPr/>
          <a:lstStyle/>
          <a:p>
            <a:fld id="{18BDFEC3-8487-43E8-A154-7C12CBC1FFF2}" type="slidenum">
              <a:rPr lang="en-US"/>
              <a:t>443</a:t>
            </a:fld>
            <a:endParaRPr lang="en-US"/>
          </a:p>
        </p:txBody>
      </p:sp>
    </p:spTree>
  </p:cSld>
</p:notes>
</file>

<file path=ppt/notesSlides/notesSlide3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slide es el índice de la anterior, y el orden de las filas no es casual: son las seis cosas que efectivamente pasan, ordenadas por cuántas veces las vas a ver. La primera y la segunda son la misma moneda: la objection. Si nadie la levanta, la sim termina en cero; si nadie la baja, no termina nunca. Por eso el trace de objections es la primera herramienta que hay que prender cuando el tiempo de simulación no tiene sentido. La tercera es la del ejercicio del día 5, y la lección que deja es de oficio, no de sintaxis: un monitor que muestrea en el flanco equivocado inventa fallas que no existen y hace perder días. Antes de abrir el RTL, mirá lo que el monitor dice que vio. La cuarta tiene una trampa dentro de la trampa: </a:t>
            </a:r>
            <a:r>
              <a:rPr>
                <a:latin typeface="Courier"/>
              </a:rPr>
              <a:t>get(null, "*", ...)</a:t>
            </a:r>
            <a:r>
              <a:rPr/>
              <a:t> no falla —devuelve lo primero que encuentre— así que el síntoma no es “no encuentra”, es “encontró el de otro”. El trace lo muestra; el </a:t>
            </a:r>
            <a:r>
              <a:rPr>
                <a:latin typeface="Courier"/>
              </a:rPr>
              <a:t>get</a:t>
            </a:r>
            <a:r>
              <a:rPr/>
              <a:t> no. Y para cerrar: la última columna es todo lo que hay. Si el síntoma no está acá, el paso siguiente son las ondas, que es la herramienta con la que se hace el 47 % del trabajo.</a:t>
            </a:r>
          </a:p>
        </p:txBody>
      </p:sp>
      <p:sp>
        <p:nvSpPr>
          <p:cNvPr id="4" name="Slide Number Placeholder 3"/>
          <p:cNvSpPr>
            <a:spLocks noGrp="1"/>
          </p:cNvSpPr>
          <p:nvPr>
            <p:ph type="sldNum" sz="quarter" idx="10"/>
          </p:nvPr>
        </p:nvSpPr>
        <p:spPr/>
        <p:txBody>
          <a:bodyPr/>
          <a:lstStyle/>
          <a:p>
            <a:fld id="{18BDFEC3-8487-43E8-A154-7C12CBC1FFF2}" type="slidenum">
              <a:rPr lang="en-US"/>
              <a:t>444</a:t>
            </a:fld>
            <a:endParaRPr lang="en-US"/>
          </a:p>
        </p:txBody>
      </p:sp>
    </p:spTree>
  </p:cSld>
</p:notes>
</file>

<file path=ppt/notesSlides/notesSlide3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Este apéndice es el que hay que imprimir y pegar al lado del monitor. Están repartidas en siete secciones porque cada una aparece cuando aparece el concepto, pero se necesitan juntas — y se necesitan en el peor momento. La tesis del apéndice está en el subtítulo, y vale enunciarla como regla general del oficio: </a:t>
            </a:r>
            <a:r>
              <a:rPr b="1"/>
              <a:t>en verificación, el error caro no es el que rompe, es el que miente.</a:t>
            </a:r>
            <a:r>
              <a:rPr/>
              <a:t> Un error de compilación cuesta dos minutos. Un testbench que pasa midiendo lo que no es cuesta un tape-out. La cuarta fila es la que más duele en un equipo grande, porque el que la comete no es el que la sufre: alguien agrega un override en su test, alguien más mueve el </a:t>
            </a:r>
            <a:r>
              <a:rPr>
                <a:latin typeface="Courier"/>
              </a:rPr>
              <a:t>create()</a:t>
            </a:r>
            <a:r>
              <a:rPr/>
              <a:t>, y el estímulo cambia sin que nadie toque el archivo del estímulo. Por eso el </a:t>
            </a:r>
            <a:r>
              <a:rPr>
                <a:latin typeface="Courier"/>
              </a:rPr>
              <a:t>+TOPOLOGY</a:t>
            </a:r>
            <a:r>
              <a:rPr/>
              <a:t> de los agents es tan barato: son diez segundos de leer el árbol que UVM armó de verdad, contra el que uno dibujó en la cabeza.</a:t>
            </a:r>
          </a:p>
        </p:txBody>
      </p:sp>
      <p:sp>
        <p:nvSpPr>
          <p:cNvPr id="4" name="Slide Number Placeholder 3"/>
          <p:cNvSpPr>
            <a:spLocks noGrp="1"/>
          </p:cNvSpPr>
          <p:nvPr>
            <p:ph type="sldNum" sz="quarter" idx="10"/>
          </p:nvPr>
        </p:nvSpPr>
        <p:spPr/>
        <p:txBody>
          <a:bodyPr/>
          <a:lstStyle/>
          <a:p>
            <a:fld id="{18BDFEC3-8487-43E8-A154-7C12CBC1FFF2}" type="slidenum">
              <a:rPr lang="en-US"/>
              <a:t>445</a:t>
            </a:fld>
            <a:endParaRPr lang="en-US"/>
          </a:p>
        </p:txBody>
      </p:sp>
    </p:spTree>
  </p:cSld>
</p:notes>
</file>

<file path=ppt/notesSlides/notesSlide3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fila del </a:t>
            </a:r>
            <a:r>
              <a:rPr>
                <a:latin typeface="Courier"/>
              </a:rPr>
              <a:t>bfm.command_monitor_h = this</a:t>
            </a:r>
            <a:r>
              <a:rPr/>
              <a:t> es la que mejor enseña el patrón, y conviene contarla como historia: el que se olvida esa línea ve un </a:t>
            </a:r>
            <a:r>
              <a:rPr>
                <a:latin typeface="Courier"/>
              </a:rPr>
              <a:t>uvm_fatal</a:t>
            </a:r>
            <a:r>
              <a:rPr/>
              <a:t> del scoreboard, abre el scoreboard, y el scoreboard está perfecto. El monitor —que es el que se equivocó— no dice absolutamente nada, porque su </a:t>
            </a:r>
            <a:r>
              <a:rPr>
                <a:latin typeface="Courier"/>
              </a:rPr>
              <a:t>always</a:t>
            </a:r>
            <a:r>
              <a:rPr/>
              <a:t> de la interface nunca lo llamó. La regla que sale de ahí, y que vale para las cuatro: cuando algo grita, subí una capa. El que reporta un mismatch es el último de la cadena; el bug casi siempre está en el que le da de comer. Las dos últimas son las de las </a:t>
            </a:r>
            <a:r>
              <a:rPr i="1"/>
              <a:t>deep operations</a:t>
            </a:r>
            <a:r>
              <a:rPr/>
              <a:t> de las jerarquías de clases y conviene señalar la asimetría: </a:t>
            </a:r>
            <a:r>
              <a:rPr>
                <a:latin typeface="Courier"/>
              </a:rPr>
              <a:t>do_copy()</a:t>
            </a:r>
            <a:r>
              <a:rPr/>
              <a:t> sin </a:t>
            </a:r>
            <a:r>
              <a:rPr>
                <a:latin typeface="Courier"/>
              </a:rPr>
              <a:t>super</a:t>
            </a:r>
            <a:r>
              <a:rPr/>
              <a:t> pierde datos en silencio; </a:t>
            </a:r>
            <a:r>
              <a:rPr>
                <a:latin typeface="Courier"/>
              </a:rPr>
              <a:t>do_compare()</a:t>
            </a:r>
            <a:r>
              <a:rPr/>
              <a:t> sin </a:t>
            </a:r>
            <a:r>
              <a:rPr>
                <a:latin typeface="Courier"/>
              </a:rPr>
              <a:t>&amp;&amp;</a:t>
            </a:r>
            <a:r>
              <a:rPr/>
              <a:t> los compara de menos, y devuelve </a:t>
            </a:r>
            <a:r>
              <a:rPr i="1"/>
              <a:t>iguales</a:t>
            </a:r>
            <a:r>
              <a:rPr/>
              <a:t> a dos objetos que no lo son. La segunda es peor, porque apaga el scoreboard entero sin apagarlo.</a:t>
            </a:r>
          </a:p>
        </p:txBody>
      </p:sp>
      <p:sp>
        <p:nvSpPr>
          <p:cNvPr id="4" name="Slide Number Placeholder 3"/>
          <p:cNvSpPr>
            <a:spLocks noGrp="1"/>
          </p:cNvSpPr>
          <p:nvPr>
            <p:ph type="sldNum" sz="quarter" idx="10"/>
          </p:nvPr>
        </p:nvSpPr>
        <p:spPr/>
        <p:txBody>
          <a:bodyPr/>
          <a:lstStyle/>
          <a:p>
            <a:fld id="{18BDFEC3-8487-43E8-A154-7C12CBC1FFF2}" type="slidenum">
              <a:rPr lang="en-US"/>
              <a:t>446</a:t>
            </a:fld>
            <a:endParaRPr lang="en-US"/>
          </a:p>
        </p:txBody>
      </p:sp>
    </p:spTree>
  </p:cSld>
</p:notes>
</file>

<file path=ppt/notesSlides/notesSlide3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Las dos últimas son las únicas de la lista que sí hacen ruido — una cuelga y la otra termina raro — y están acá porque el ruido que hacen no señala al culpable. Un cuelgue no dice qué se quedó esperando; un t=0 dice PASS, que es peor que un error. La del </a:t>
            </a:r>
            <a:r>
              <a:rPr>
                <a:latin typeface="Courier"/>
              </a:rPr>
              <a:t>assert(randomize())</a:t>
            </a:r>
            <a:r>
              <a:rPr/>
              <a:t> merece decirse entera porque es la que más se copia mal de internet: </a:t>
            </a:r>
            <a:r>
              <a:rPr>
                <a:latin typeface="Courier"/>
              </a:rPr>
              <a:t>assert</a:t>
            </a:r>
            <a:r>
              <a:rPr/>
              <a:t> no es una función, es una directiva, y un simulador con las asserts deshabilitadas </a:t>
            </a:r>
            <a:r>
              <a:rPr b="1"/>
              <a:t>no ejecuta el argumento</a:t>
            </a:r>
            <a:r>
              <a:rPr/>
              <a:t>. O sea que el randomize directamente no pasa, la transaction se manda con los valores anteriores, y el testbench sigue como si nada. La del </a:t>
            </a:r>
            <a:r>
              <a:rPr>
                <a:latin typeface="Courier"/>
              </a:rPr>
              <a:t>new()</a:t>
            </a:r>
            <a:r>
              <a:rPr/>
              <a:t> que se come el override es la más sutil del día 5, y conviene mostrar el número: en </a:t>
            </a:r>
            <a:r>
              <a:rPr>
                <a:latin typeface="Courier"/>
              </a:rPr>
              <a:t>add_test</a:t>
            </a:r>
            <a:r>
              <a:rPr/>
              <a:t>, dos de las transactions del testbench se construían con </a:t>
            </a:r>
            <a:r>
              <a:rPr>
                <a:latin typeface="Courier"/>
              </a:rPr>
              <a:t>new()</a:t>
            </a:r>
            <a:r>
              <a:rPr/>
              <a:t> y por lo tanto </a:t>
            </a:r>
            <a:r>
              <a:rPr b="1"/>
              <a:t>no</a:t>
            </a:r>
            <a:r>
              <a:rPr/>
              <a:t> eran </a:t>
            </a:r>
            <a:r>
              <a:rPr>
                <a:latin typeface="Courier"/>
              </a:rPr>
              <a:t>add_transaction</a:t>
            </a:r>
            <a:r>
              <a:rPr/>
              <a:t>. Nadie se enteró, porque el scoreboard comparaba bien igual. Y una recomendación de cierre para el que estudia solo: leé este apéndice ahora y otra vez el día que algo no ande. La primera vez no se entiende ninguna; la segunda se entiende justo la que te está pasando.</a:t>
            </a:r>
          </a:p>
        </p:txBody>
      </p:sp>
      <p:sp>
        <p:nvSpPr>
          <p:cNvPr id="4" name="Slide Number Placeholder 3"/>
          <p:cNvSpPr>
            <a:spLocks noGrp="1"/>
          </p:cNvSpPr>
          <p:nvPr>
            <p:ph type="sldNum" sz="quarter" idx="10"/>
          </p:nvPr>
        </p:nvSpPr>
        <p:spPr/>
        <p:txBody>
          <a:bodyPr/>
          <a:lstStyle/>
          <a:p>
            <a:fld id="{18BDFEC3-8487-43E8-A154-7C12CBC1FFF2}" type="slidenum">
              <a:rPr lang="en-US"/>
              <a:t>447</a:t>
            </a:fld>
            <a:endParaRPr lang="en-US"/>
          </a:p>
        </p:txBody>
      </p:sp>
    </p:spTree>
  </p:cSld>
</p:notes>
</file>

<file path=ppt/notesSlides/notesSlide3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Estas cuatro llegaron al apéndice con las assertions y son las únicas de la lista donde el chequeo mismo es lo que falla — las demás son bugs del testbench; éstas son bugs del que chequea el testbench. Por eso el antídoto es siempre el mismo y por eso vale repetirlo hasta el cansancio: </a:t>
            </a:r>
            <a:r>
              <a:rPr b="1"/>
              <a:t>un </a:t>
            </a:r>
            <a:r>
              <a:rPr b="1">
                <a:latin typeface="Courier"/>
              </a:rPr>
              <a:t>cover property</a:t>
            </a:r>
            <a:r>
              <a:rPr b="1"/>
              <a:t> por cada </a:t>
            </a:r>
            <a:r>
              <a:rPr b="1">
                <a:latin typeface="Courier"/>
              </a:rPr>
              <a:t>assert property</a:t>
            </a:r>
            <a:r>
              <a:rPr/>
              <a:t>. La primera fila es la más barata de cometer en este flujo y conviene mostrarla en vivo: sacar </a:t>
            </a:r>
            <a:r>
              <a:rPr>
                <a:latin typeface="Courier"/>
              </a:rPr>
              <a:t>--assert</a:t>
            </a:r>
            <a:r>
              <a:rPr/>
              <a:t> del </a:t>
            </a:r>
            <a:r>
              <a:rPr>
                <a:latin typeface="Courier"/>
              </a:rPr>
              <a:t>run.sh</a:t>
            </a:r>
            <a:r>
              <a:rPr/>
              <a:t> de </a:t>
            </a:r>
            <a:r>
              <a:rPr>
                <a:latin typeface="Courier"/>
              </a:rPr>
              <a:t>code/u8/assertions</a:t>
            </a:r>
            <a:r>
              <a:rPr/>
              <a:t> deja la corrida con </a:t>
            </a:r>
            <a:r>
              <a:rPr>
                <a:latin typeface="Courier"/>
              </a:rPr>
              <a:t>+BUG=1</a:t>
            </a:r>
            <a:r>
              <a:rPr/>
              <a:t> en 0 </a:t>
            </a:r>
            <a:r>
              <a:rPr>
                <a:latin typeface="Courier"/>
              </a:rPr>
              <a:t>UVM_ERROR</a:t>
            </a:r>
            <a:r>
              <a:rPr/>
              <a:t>. Las 154 fallas desaparecen sin que nada avise. La tercera es la lección de la sección y la única de la lista que no está en ningún tutorial. El reflejo equivocado, cuando aparecen los falsos positivos, es aflojar la property hasta que calle: ahí uno se queda sin chequeo y con la sensación de haberlo arreglado. El reflejo correcto es preguntar en qué flanco escribe el que estimula.</a:t>
            </a:r>
          </a:p>
        </p:txBody>
      </p:sp>
      <p:sp>
        <p:nvSpPr>
          <p:cNvPr id="4" name="Slide Number Placeholder 3"/>
          <p:cNvSpPr>
            <a:spLocks noGrp="1"/>
          </p:cNvSpPr>
          <p:nvPr>
            <p:ph type="sldNum" sz="quarter" idx="10"/>
          </p:nvPr>
        </p:nvSpPr>
        <p:spPr/>
        <p:txBody>
          <a:bodyPr/>
          <a:lstStyle/>
          <a:p>
            <a:fld id="{18BDFEC3-8487-43E8-A154-7C12CBC1FFF2}" type="slidenum">
              <a:rPr lang="en-US"/>
              <a:t>448</a:t>
            </a:fld>
            <a:endParaRPr lang="en-US"/>
          </a:p>
        </p:txBody>
      </p:sp>
    </p:spTree>
  </p:cSld>
</p:notes>
</file>

<file path=ppt/notesSlides/notesSlide3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trampa cierra el apéndice y es la que mejor resume su tesis, porque el síntoma es el peor de todos los de la lista: </a:t>
            </a:r>
            <a:r>
              <a:rPr b="1"/>
              <a:t>intermitente</a:t>
            </a:r>
            <a:r>
              <a:rPr/>
              <a:t>. Las demás fallan siempre o no fallan nunca; ésta falla cuando el dato cambia, que es una de cada tantas corridas y justo la que no estás mirando. Y tiene una vuelta que vale marcar en voz alta: es la única de la lista que aparece </a:t>
            </a:r>
            <a:r>
              <a:rPr i="1"/>
              <a:t>porque</a:t>
            </a:r>
            <a:r>
              <a:rPr/>
              <a:t> usaste la herramienta que evita otro problema. El clocking block saca la race del muestreo y mete la posibilidad de esta mezcla. No es un argumento para no usarlo — es el argumento para usarlo </a:t>
            </a:r>
            <a:r>
              <a:rPr b="1"/>
              <a:t>entero</a:t>
            </a:r>
            <a:r>
              <a:rPr/>
              <a:t>, o no usarlo. La regla en una línea, que es la de Dave Rich: si una señal pertenece al timing contract de un clocking block, se accede siempre por ese contrato. El material largo está en </a:t>
            </a:r>
            <a:r>
              <a:rPr>
                <a:latin typeface="Courier"/>
              </a:rPr>
              <a:t>docs/clocking-blocks.md</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449</a:t>
            </a:fld>
            <a:endParaRPr lang="en-US"/>
          </a:p>
        </p:txBody>
      </p:sp>
    </p:spTree>
  </p:cSld>
</p:notes>
</file>

<file path=ppt/notesSlides/notesSlide3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slide es lo único del curso que existe puramente porque es un curso en español, y vale explicar para qué está: el alumno acaba de aprender los conceptos con palabras en castellano y a partir de mañana todo lo que lea va a estar en inglés. Sin este mapeo, sabe el concepto y no sabe googlearlo. La última fila no es un chiste. “Banco de pruebas” aparece en algunos libros traducidos y </a:t>
            </a:r>
            <a:r>
              <a:rPr b="1"/>
              <a:t>no lo dice nadie</a:t>
            </a:r>
            <a:r>
              <a:rPr/>
              <a:t>: en una entrevista o en un mail al equipo se dice testbench. Lo mismo con </a:t>
            </a:r>
            <a:r>
              <a:rPr i="1"/>
              <a:t>coverage</a:t>
            </a:r>
            <a:r>
              <a:rPr/>
              <a:t>, </a:t>
            </a:r>
            <a:r>
              <a:rPr i="1"/>
              <a:t>seed</a:t>
            </a:r>
            <a:r>
              <a:rPr/>
              <a:t> y </a:t>
            </a:r>
            <a:r>
              <a:rPr i="1"/>
              <a:t>tape-out</a:t>
            </a:r>
            <a:r>
              <a:rPr/>
              <a:t>. Regla práctica para el trabajo: los sustantivos técnicos se dejan en inglés, los verbos se conjugan en español. “Randomizá la transaction”, “corré la regresión”, “esto no cierra cobertura”. Suena mal escrito y es como habla el ambiente.</a:t>
            </a:r>
          </a:p>
        </p:txBody>
      </p:sp>
      <p:sp>
        <p:nvSpPr>
          <p:cNvPr id="4" name="Slide Number Placeholder 3"/>
          <p:cNvSpPr>
            <a:spLocks noGrp="1"/>
          </p:cNvSpPr>
          <p:nvPr>
            <p:ph type="sldNum" sz="quarter" idx="10"/>
          </p:nvPr>
        </p:nvSpPr>
        <p:spPr/>
        <p:txBody>
          <a:bodyPr/>
          <a:lstStyle/>
          <a:p>
            <a:fld id="{18BDFEC3-8487-43E8-A154-7C12CBC1FFF2}" type="slidenum">
              <a:rPr lang="en-US"/>
              <a:t>450</a:t>
            </a:fld>
            <a:endParaRPr lang="en-US"/>
          </a:p>
        </p:txBody>
      </p:sp>
    </p:spTree>
  </p:cSld>
</p:notes>
</file>

<file path=ppt/notesSlides/notesSlide3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la slide para tener abierta mientras se lee código ajeno, y también la que sirve de repaso rápido antes de una entrevista. Las dos filas que más se confunden son </a:t>
            </a:r>
            <a:r>
              <a:rPr i="1"/>
              <a:t>sequence</a:t>
            </a:r>
            <a:r>
              <a:rPr/>
              <a:t> y </a:t>
            </a:r>
            <a:r>
              <a:rPr i="1"/>
              <a:t>sequencer</a:t>
            </a:r>
            <a:r>
              <a:rPr/>
              <a:t>, y la forma de no errarle es la del día 6: el que termina en </a:t>
            </a:r>
            <a:r>
              <a:rPr b="1"/>
              <a:t>-er</a:t>
            </a:r>
            <a:r>
              <a:rPr/>
              <a:t> es el </a:t>
            </a:r>
            <a:r>
              <a:rPr b="1"/>
              <a:t>componente</a:t>
            </a:r>
            <a:r>
              <a:rPr/>
              <a:t> —está en el árbol, tiene fases—; el otro es el objeto que se crea, corre y se tira. Lo mismo vale para </a:t>
            </a:r>
            <a:r>
              <a:rPr i="1"/>
              <a:t>driver</a:t>
            </a:r>
            <a:r>
              <a:rPr/>
              <a:t> y </a:t>
            </a:r>
            <a:r>
              <a:rPr i="1"/>
              <a:t>monitor</a:t>
            </a:r>
            <a:r>
              <a:rPr/>
              <a:t>. La regla es de las piezas del árbol y no del sufijo: las </a:t>
            </a:r>
            <a:r>
              <a:rPr i="1"/>
              <a:t>policies</a:t>
            </a:r>
            <a:r>
              <a:rPr/>
              <a:t> de UVM —</a:t>
            </a:r>
            <a:r>
              <a:rPr>
                <a:latin typeface="Courier"/>
              </a:rPr>
              <a:t>uvm_printer</a:t>
            </a:r>
            <a:r>
              <a:rPr/>
              <a:t>, </a:t>
            </a:r>
            <a:r>
              <a:rPr>
                <a:latin typeface="Courier"/>
              </a:rPr>
              <a:t>uvm_comparer</a:t>
            </a:r>
            <a:r>
              <a:rPr/>
              <a:t>, </a:t>
            </a:r>
            <a:r>
              <a:rPr>
                <a:latin typeface="Courier"/>
              </a:rPr>
              <a:t>uvm_packer</a:t>
            </a:r>
            <a:r>
              <a:rPr/>
              <a:t>, </a:t>
            </a:r>
            <a:r>
              <a:rPr>
                <a:latin typeface="Courier"/>
              </a:rPr>
              <a:t>uvm_recorder</a:t>
            </a:r>
            <a:r>
              <a:rPr/>
              <a:t>— y el </a:t>
            </a:r>
            <a:r>
              <a:rPr>
                <a:latin typeface="Courier"/>
              </a:rPr>
              <a:t>uvm_report_catcher</a:t>
            </a:r>
            <a:r>
              <a:rPr/>
              <a:t> terminan igual y son objects. Y la primera fila es la que más cuesta y la que más cara sale: </a:t>
            </a:r>
            <a:r>
              <a:rPr i="1"/>
              <a:t>handle</a:t>
            </a:r>
            <a:r>
              <a:rPr/>
              <a:t>. Si el alumno se lleva una sola palabra de este glosario, que sea que un handle no es un objeto. La fila de </a:t>
            </a:r>
            <a:r>
              <a:rPr i="1"/>
              <a:t>virtual sequence</a:t>
            </a:r>
            <a:r>
              <a:rPr/>
              <a:t> trae de la mano dos palabras más que van a aparecer en cualquier testbench de producción: el </a:t>
            </a:r>
            <a:r>
              <a:rPr i="1"/>
              <a:t>virtual sequencer</a:t>
            </a:r>
            <a:r>
              <a:rPr/>
              <a:t>, que es un componente sin cola cuyo único contenido son los handles a los sequencers de verdad, y </a:t>
            </a:r>
            <a:r>
              <a:rPr>
                <a:latin typeface="Courier"/>
              </a:rPr>
              <a:t>p_sequencer</a:t>
            </a:r>
            <a:r>
              <a:rPr/>
              <a:t>, el handle ya casteado a ese tipo que </a:t>
            </a:r>
            <a:r>
              <a:rPr>
                <a:latin typeface="Courier"/>
              </a:rPr>
              <a:t>`uvm_declare_p_sequencer</a:t>
            </a:r>
            <a:r>
              <a:rPr/>
              <a:t> declara por vos. Aviso sobre </a:t>
            </a:r>
            <a:r>
              <a:rPr i="1"/>
              <a:t>sequence</a:t>
            </a:r>
            <a:r>
              <a:rPr/>
              <a:t>, que ahora aparece dos veces en el curso con dos significados: la de UVM es un objeto que genera estímulo; la de SVA (</a:t>
            </a:r>
            <a:r>
              <a:rPr>
                <a:latin typeface="Courier"/>
              </a:rPr>
              <a:t>sequence ... endsequence</a:t>
            </a:r>
            <a:r>
              <a:rPr/>
              <a:t>, las assertions) es una expresión temporal —</a:t>
            </a:r>
            <a:r>
              <a:rPr i="1"/>
              <a:t>“esto, y tres flancos después aquello”</a:t>
            </a:r>
            <a:r>
              <a:rPr/>
              <a:t>— y no tiene nada que ver. El contexto las distingue siempre, pero la primera vez confunde.</a:t>
            </a:r>
          </a:p>
        </p:txBody>
      </p:sp>
      <p:sp>
        <p:nvSpPr>
          <p:cNvPr id="4" name="Slide Number Placeholder 3"/>
          <p:cNvSpPr>
            <a:spLocks noGrp="1"/>
          </p:cNvSpPr>
          <p:nvPr>
            <p:ph type="sldNum" sz="quarter" idx="10"/>
          </p:nvPr>
        </p:nvSpPr>
        <p:spPr/>
        <p:txBody>
          <a:bodyPr/>
          <a:lstStyle/>
          <a:p>
            <a:fld id="{18BDFEC3-8487-43E8-A154-7C12CBC1FFF2}" type="slidenum">
              <a:rPr lang="en-US"/>
              <a:t>451</a:t>
            </a:fld>
            <a:endParaRPr lang="en-US"/>
          </a:p>
        </p:txBody>
      </p:sp>
    </p:spTree>
  </p:cSld>
</p:notes>
</file>

<file path=ppt/notesSlides/notesSlide3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Las tres están puestas porque cada una ya causó una confusión en el curso, y conviene cerrar nombrándolas. </a:t>
            </a:r>
            <a:r>
              <a:rPr>
                <a:latin typeface="Courier"/>
              </a:rPr>
              <a:t>virtual</a:t>
            </a:r>
            <a:r>
              <a:rPr/>
              <a:t> se avisó en polimorfismo y vuelve en el testbench en objetos con la virtual interface. La pregunta que lo ordena: ¿virtual de qué? Si es un método, mira el objeto. Si es una clase, no se instancia. Si es una interface, es un handle. El </a:t>
            </a:r>
            <a:r>
              <a:rPr>
                <a:latin typeface="Courier"/>
              </a:rPr>
              <a:t>assert</a:t>
            </a:r>
            <a:r>
              <a:rPr/>
              <a:t> es la trampa de las transactions y vale repetir el porqué: reporta por afuera de UVM, no entra en el Report Summary, y con las aserciones apagadas hay simuladores que ni evalúan la expresión — o sea que </a:t>
            </a:r>
            <a:r>
              <a:rPr>
                <a:latin typeface="Courier"/>
              </a:rPr>
              <a:t>randomize()</a:t>
            </a:r>
            <a:r>
              <a:rPr/>
              <a:t> no se llama. Y la última fila parece una obviedad hasta la primera reunión de proyecto, donde “cuántos tests tenés” y “cuántos tests corriste anoche” son dos preguntas distintas con dos números muy distintos.</a:t>
            </a:r>
          </a:p>
        </p:txBody>
      </p:sp>
      <p:sp>
        <p:nvSpPr>
          <p:cNvPr id="4" name="Slide Number Placeholder 3"/>
          <p:cNvSpPr>
            <a:spLocks noGrp="1"/>
          </p:cNvSpPr>
          <p:nvPr>
            <p:ph type="sldNum" sz="quarter" idx="10"/>
          </p:nvPr>
        </p:nvSpPr>
        <p:spPr/>
        <p:txBody>
          <a:bodyPr/>
          <a:lstStyle/>
          <a:p>
            <a:fld id="{18BDFEC3-8487-43E8-A154-7C12CBC1FFF2}" type="slidenum">
              <a:rPr lang="en-US"/>
              <a:t>452</a:t>
            </a:fld>
            <a:endParaRPr lang="en-US"/>
          </a:p>
        </p:txBody>
      </p:sp>
    </p:spTree>
  </p:cSld>
</p:notes>
</file>

<file path=ppt/notesSlides/notesSlide3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lista está ordenada por cuándo la vas a necesitar, y conviene decirlo así. El LRM y el </a:t>
            </a:r>
            <a:r>
              <a:rPr i="1"/>
              <a:t>User Guide</a:t>
            </a:r>
            <a:r>
              <a:rPr/>
              <a:t> son de consulta: nadie los lee de corrido, se van a buscar cuando hay una discusión de sintaxis o de semántica. La Verification Academy es el lugar donde está casi todo lo que este curso dejó afuera, y es gratis con registro. Del libro de Salemi vale repetir lo que dice </a:t>
            </a:r>
            <a:r>
              <a:rPr>
                <a:latin typeface="Courier"/>
              </a:rPr>
              <a:t>docs/en-que-se-diferencia.md</a:t>
            </a:r>
            <a:r>
              <a:rPr/>
              <a:t>: este curso no lo reemplaza y no lo sigue. Si alguien quiere una segunda vuelta sobre los mismos conceptos escrita por otra persona, es la mejor que hay para empezar. Y el dato de los gráficos, porque es la parte que un alumno puede querer verificar: los porcentajes de la unidad 1 son del estudio de Wilson Research Group; los gráficos son propios y se regeneran con </a:t>
            </a:r>
            <a:r>
              <a:rPr>
                <a:latin typeface="Courier"/>
              </a:rPr>
              <a:t>make figs</a:t>
            </a:r>
            <a:r>
              <a:rPr/>
              <a:t> desde un JSON que está en el repo. Nada de la unidad 1 es una imagen bajada de internet.</a:t>
            </a:r>
          </a:p>
        </p:txBody>
      </p:sp>
      <p:sp>
        <p:nvSpPr>
          <p:cNvPr id="4" name="Slide Number Placeholder 3"/>
          <p:cNvSpPr>
            <a:spLocks noGrp="1"/>
          </p:cNvSpPr>
          <p:nvPr>
            <p:ph type="sldNum" sz="quarter" idx="10"/>
          </p:nvPr>
        </p:nvSpPr>
        <p:spPr/>
        <p:txBody>
          <a:bodyPr/>
          <a:lstStyle/>
          <a:p>
            <a:fld id="{18BDFEC3-8487-43E8-A154-7C12CBC1FFF2}" type="slidenum">
              <a:rPr lang="en-US"/>
              <a:t>453</a:t>
            </a:fld>
            <a:endParaRPr lang="en-US"/>
          </a:p>
        </p:txBody>
      </p:sp>
    </p:spTree>
  </p:cSld>
</p:notes>
</file>

<file path=ppt/notesSlides/notesSlide3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decirlo en voz alta cuando se llega acá: el libro es corto, está bien escrito y sigue siendo la mejor forma de empezar en inglés. Si a alguien le sirvió el curso, que lo compre.</a:t>
            </a:r>
          </a:p>
        </p:txBody>
      </p:sp>
      <p:sp>
        <p:nvSpPr>
          <p:cNvPr id="4" name="Slide Number Placeholder 3"/>
          <p:cNvSpPr>
            <a:spLocks noGrp="1"/>
          </p:cNvSpPr>
          <p:nvPr>
            <p:ph type="sldNum" sz="quarter" idx="10"/>
          </p:nvPr>
        </p:nvSpPr>
        <p:spPr/>
        <p:txBody>
          <a:bodyPr/>
          <a:lstStyle/>
          <a:p>
            <a:fld id="{18BDFEC3-8487-43E8-A154-7C12CBC1FFF2}" type="slidenum">
              <a:rPr lang="en-US"/>
              <a:t>454</a:t>
            </a:fld>
            <a:endParaRPr lang="en-US"/>
          </a:p>
        </p:txBody>
      </p:sp>
    </p:spTree>
  </p:cSld>
</p:notes>
</file>

<file path=ppt/notesSlides/notesSlide3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slide no es formalismo legal, y conviene decir por qué está: el curso pide que se lo cite, así que tiene que citar él primero. Lo que se usó prestado está nombrado, con su licencia y con la lista de cambios en el </a:t>
            </a:r>
            <a:r>
              <a:rPr>
                <a:latin typeface="Courier"/>
              </a:rPr>
              <a:t>NOTICE</a:t>
            </a:r>
            <a:r>
              <a:rPr/>
              <a:t>. Lo práctico para el que quiera reusar el material: </a:t>
            </a:r>
            <a:r>
              <a:rPr b="1"/>
              <a:t>CC BY 4.0</a:t>
            </a:r>
            <a:r>
              <a:rPr/>
              <a:t> las slides y los docs, </a:t>
            </a:r>
            <a:r>
              <a:rPr b="1"/>
              <a:t>Apache-2.0</a:t>
            </a:r>
            <a:r>
              <a:rPr/>
              <a:t> el código, </a:t>
            </a:r>
            <a:r>
              <a:rPr b="1"/>
              <a:t>MIT</a:t>
            </a:r>
            <a:r>
              <a:rPr/>
              <a:t> las herramientas. Se puede dictar, adaptar, traducir y cobrar. La única condición es citar la fuente, y no hay cláusula de “no comercial” escondida. Si alguien pregunta por qué tres licencias en vez de una: porque son tres cosas distintas. El código deriva de código Apache-2.0 y tiene que seguir siéndolo; las slides son obra propia y CC BY es la que entiende un ámbito académico; las herramientas son software y MIT es lo que espera cualquiera que las copie.</a:t>
            </a:r>
          </a:p>
        </p:txBody>
      </p:sp>
      <p:sp>
        <p:nvSpPr>
          <p:cNvPr id="4" name="Slide Number Placeholder 3"/>
          <p:cNvSpPr>
            <a:spLocks noGrp="1"/>
          </p:cNvSpPr>
          <p:nvPr>
            <p:ph type="sldNum" sz="quarter" idx="10"/>
          </p:nvPr>
        </p:nvSpPr>
        <p:spPr/>
        <p:txBody>
          <a:bodyPr/>
          <a:lstStyle/>
          <a:p>
            <a:fld id="{18BDFEC3-8487-43E8-A154-7C12CBC1FFF2}" type="slidenum">
              <a:rPr lang="en-US"/>
              <a:t>455</a:t>
            </a:fld>
            <a:endParaRPr lang="en-US"/>
          </a:p>
        </p:txBody>
      </p:sp>
    </p:spTree>
  </p:cSld>
</p:notes>
</file>

<file path=ppt/notesSlides/notesSlide3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leer la lista en voz alta y despacio, porque después de siete días nadie tiene dimensión de cuánto vio. Son siete bullets y cada uno era un curso entero hace una semana. El que hay que subrayar es el último, y no por militancia: </a:t>
            </a:r>
            <a:r>
              <a:rPr b="1"/>
              <a:t>todo esto corre en la máquina del alumno</a:t>
            </a:r>
            <a:r>
              <a:rPr/>
              <a:t>. No hay una parte del curso que quede en modo demo porque falte una licencia, y eso significa que el día que quiera repetir un ejemplo, probar una idea o mostrarle algo a alguien, puede. La mayoría del material de UVM que va a encontrar de acá en adelante no tiene esa propiedad. Y la aclaración honesta antes de la slide de lo que quedó afuera, para que nadie se vaya con la idea equivocada: esto es un curso </a:t>
            </a:r>
            <a:r>
              <a:rPr b="1"/>
              <a:t>introductorio</a:t>
            </a:r>
            <a:r>
              <a:rPr/>
              <a:t>, y lo que sigue es una lista de lo que no se vio. Terminarlo no es saber UVM — es poder leer un testbench ajeno, escribir uno propio, y entender la próxima cosa que aprendan sin que les suene a chino.</a:t>
            </a:r>
          </a:p>
        </p:txBody>
      </p:sp>
      <p:sp>
        <p:nvSpPr>
          <p:cNvPr id="4" name="Slide Number Placeholder 3"/>
          <p:cNvSpPr>
            <a:spLocks noGrp="1"/>
          </p:cNvSpPr>
          <p:nvPr>
            <p:ph type="sldNum" sz="quarter" idx="10"/>
          </p:nvPr>
        </p:nvSpPr>
        <p:spPr/>
        <p:txBody>
          <a:bodyPr/>
          <a:lstStyle/>
          <a:p>
            <a:fld id="{18BDFEC3-8487-43E8-A154-7C12CBC1FFF2}" type="slidenum">
              <a:rPr lang="en-US"/>
              <a:t>456</a:t>
            </a:fld>
            <a:endParaRPr lang="en-US"/>
          </a:p>
        </p:txBody>
      </p:sp>
    </p:spTree>
  </p:cSld>
</p:notes>
</file>

<file path=ppt/notesSlides/notesSlide3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b="1"/>
              <a:t>RAL salió de esta tabla y ahora es la unidad 9</a:t>
            </a:r>
            <a:r>
              <a:rPr/>
              <a:t>, opcional, con el ejemplo que corre en </a:t>
            </a:r>
            <a:r>
              <a:rPr>
                <a:latin typeface="Courier"/>
              </a:rPr>
              <a:t>code/u9/ral/</a:t>
            </a:r>
            <a:r>
              <a:rPr/>
              <a:t> y el ejercicio </a:t>
            </a:r>
            <a:r>
              <a:rPr>
                <a:latin typeface="Courier"/>
              </a:rPr>
              <a:t>d8-ral</a:t>
            </a:r>
            <a:r>
              <a:rPr/>
              <a:t>. Está en el </a:t>
            </a:r>
            <a:r>
              <a:rPr b="1"/>
              <a:t>día 8</a:t>
            </a:r>
            <a:r>
              <a:rPr/>
              <a:t>, después de esta slide y no en el medio, porque se entiende recién cuando el alumno ya escribió el scoreboard que RAL reemplaza — y porque hasta donde sabemos es el primer curso que la muestra corriendo sobre un simulador libre. Lo que quedó afuera de RAL, y está dicho en la unidad: el backdoor y la generación del modelo desde IP-XACT. El </a:t>
            </a:r>
            <a:r>
              <a:rPr b="1">
                <a:latin typeface="Courier"/>
              </a:rPr>
              <a:t>clocking block</a:t>
            </a:r>
            <a:r>
              <a:rPr/>
              <a:t> también salió de esta tabla: es media sección de la unidad 2, con su ejemplo que corre en </a:t>
            </a:r>
            <a:r>
              <a:rPr>
                <a:latin typeface="Courier"/>
              </a:rPr>
              <a:t>code/u2/clocking/</a:t>
            </a:r>
            <a:r>
              <a:rPr/>
              <a:t>. Los </a:t>
            </a:r>
            <a:r>
              <a:rPr b="1"/>
              <a:t>callbacks</a:t>
            </a:r>
            <a:r>
              <a:rPr/>
              <a:t> salieron por lo mismo: son media sección de la unidad 7, con el </a:t>
            </a:r>
            <a:r>
              <a:rPr>
                <a:latin typeface="Courier"/>
              </a:rPr>
              <a:t>code/u7/callbacks/</a:t>
            </a:r>
            <a:r>
              <a:rPr/>
              <a:t> que inyecta el error en el driver — el tercer gancho que la unidad 1 promete. Y </a:t>
            </a:r>
            <a:r>
              <a:rPr b="1"/>
              <a:t>regresión y seeds</a:t>
            </a:r>
            <a:r>
              <a:rPr/>
              <a:t> también: el ejercicio </a:t>
            </a:r>
            <a:r>
              <a:rPr>
                <a:latin typeface="Courier"/>
              </a:rPr>
              <a:t>d7-semillas</a:t>
            </a:r>
            <a:r>
              <a:rPr/>
              <a:t> es el ciclo entero, y </a:t>
            </a:r>
            <a:r>
              <a:rPr>
                <a:latin typeface="Courier"/>
              </a:rPr>
              <a:t>make regresion</a:t>
            </a:r>
            <a:r>
              <a:rPr/>
              <a:t> lo dejó como herramienta, con reporte de los bins que quedaron abiertos. </a:t>
            </a:r>
            <a:r>
              <a:rPr b="1"/>
              <a:t>SVA salió de esta tabla y ahora es una unidad entera</a:t>
            </a:r>
            <a:r>
              <a:rPr/>
              <a:t>, y es de lo más propio que tiene el curso: ningún libro introductorio de UVM la trae. Las </a:t>
            </a:r>
            <a:r>
              <a:rPr b="1"/>
              <a:t>sequences virtuales</a:t>
            </a:r>
            <a:r>
              <a:rPr/>
              <a:t> también salieron: son la primera hora de hoy, con un ejemplo que corre en </a:t>
            </a:r>
            <a:r>
              <a:rPr>
                <a:latin typeface="Courier"/>
              </a:rPr>
              <a:t>code/u7/sequences/virtual/</a:t>
            </a:r>
            <a:r>
              <a:rPr/>
              <a:t>. Las tres últimas filas conviene leerlas en voz alta con esta frase adelante: un curso introductorio que enumera lo que no cubre vale más que uno que finge cubrir todo. </a:t>
            </a:r>
            <a:r>
              <a:rPr>
                <a:latin typeface="Courier"/>
              </a:rPr>
              <a:t>uvm_heartbeat</a:t>
            </a:r>
            <a:r>
              <a:rPr/>
              <a:t>, la sequence library y las colecciones se entienden en una tarde cuando hagan falta; UPF, gate-level y PSS son otra carrera. La última línea no es un chiste. Después de este curso el alumno puede abrir </a:t>
            </a:r>
            <a:r>
              <a:rPr>
                <a:latin typeface="Courier"/>
              </a:rPr>
              <a:t>uvm_component.svh</a:t>
            </a:r>
            <a:r>
              <a:rPr/>
              <a:t> y entender qué hace </a:t>
            </a:r>
            <a:r>
              <a:rPr>
                <a:latin typeface="Courier"/>
              </a:rPr>
              <a:t>build_phase</a:t>
            </a:r>
            <a:r>
              <a:rPr/>
              <a:t>, porque vio construir a mano cada pieza que la librería le da hecha. Si hay tiempo, abrirlo en vivo y buscar juntos el </a:t>
            </a:r>
            <a:r>
              <a:rPr>
                <a:latin typeface="Courier"/>
              </a:rPr>
              <a:t>m_set_full_name()</a:t>
            </a:r>
            <a:r>
              <a:rPr/>
              <a:t> que hace que el config_db encuentre las cosas. Es la mejor forma de cerrar el curso: la librería deja de ser magia.</a:t>
            </a:r>
          </a:p>
        </p:txBody>
      </p:sp>
      <p:sp>
        <p:nvSpPr>
          <p:cNvPr id="4" name="Slide Number Placeholder 3"/>
          <p:cNvSpPr>
            <a:spLocks noGrp="1"/>
          </p:cNvSpPr>
          <p:nvPr>
            <p:ph type="sldNum" sz="quarter" idx="10"/>
          </p:nvPr>
        </p:nvSpPr>
        <p:spPr/>
        <p:txBody>
          <a:bodyPr/>
          <a:lstStyle/>
          <a:p>
            <a:fld id="{18BDFEC3-8487-43E8-A154-7C12CBC1FFF2}" type="slidenum">
              <a:rPr lang="en-US"/>
              <a:t>457</a:t>
            </a:fld>
            <a:endParaRPr lang="en-US"/>
          </a:p>
        </p:txBody>
      </p:sp>
    </p:spTree>
  </p:cSld>
</p:notes>
</file>

<file path=ppt/notesSlides/notesSlide3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rúbrica es para el alumno, no para el instructor, y conviene decirlo así: nadie la corrige. Sirve para dos momentos distintos —antes del final, como guía de estudio; y ahora mismo, como diagnóstico— y la instrucción es la misma en los dos: leer la afirmación y contestarse </a:t>
            </a:r>
            <a:r>
              <a:rPr i="1"/>
              <a:t>“¿se lo puedo explicar a alguien?”</a:t>
            </a:r>
            <a:r>
              <a:rPr/>
              <a:t>, no </a:t>
            </a:r>
            <a:r>
              <a:rPr i="1"/>
              <a:t>“¿me suena?”</a:t>
            </a:r>
            <a:r>
              <a:rPr/>
              <a:t>. La diferencia entre las dos respuestas es todo el curso. Cada fila linkea a la sección del </a:t>
            </a:r>
            <a:r>
              <a:rPr b="1"/>
              <a:t>libro</a:t>
            </a:r>
            <a:r>
              <a:rPr/>
              <a:t>, que es la versión para leer de corrido, con la nota del instructor adentro del texto. Un “no” no es una mala noticia: es un link. Si se dicta en clase, proyectar las tres slides y pedir manos por fila. Las tres que más manos levanten son las que hay que repasar, y esa medición vale más que el repaso completo.</a:t>
            </a:r>
          </a:p>
        </p:txBody>
      </p:sp>
      <p:sp>
        <p:nvSpPr>
          <p:cNvPr id="4" name="Slide Number Placeholder 3"/>
          <p:cNvSpPr>
            <a:spLocks noGrp="1"/>
          </p:cNvSpPr>
          <p:nvPr>
            <p:ph type="sldNum" sz="quarter" idx="10"/>
          </p:nvPr>
        </p:nvSpPr>
        <p:spPr/>
        <p:txBody>
          <a:bodyPr/>
          <a:lstStyle/>
          <a:p>
            <a:fld id="{18BDFEC3-8487-43E8-A154-7C12CBC1FFF2}" type="slidenum">
              <a:rPr lang="en-US"/>
              <a:t>458</a:t>
            </a:fld>
            <a:endParaRPr lang="en-US"/>
          </a:p>
        </p:txBody>
      </p:sp>
    </p:spTree>
  </p:cSld>
</p:notes>
</file>

<file path=ppt/notesSlides/notesSlide3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8 y la 9 son las dos que más se contestan con un </a:t>
            </a:r>
            <a:r>
              <a:rPr i="1"/>
              <a:t>“me suena”</a:t>
            </a:r>
            <a:r>
              <a:rPr/>
              <a:t>: son mecánica de la librería y se entienden mirando, hasta el día que hay que debuggear un testbench que termina sin haber mandado un estímulo. Si el alumno duda en cualquiera de las dos, la sección de Tests es media hora y las cierra. La 10 es la que más rinde a largo plazo y la que más se subestima. Todo el curso apunta al 47 % de la fila 1: un </a:t>
            </a:r>
            <a:r>
              <a:rPr>
                <a:latin typeface="Courier"/>
              </a:rPr>
              <a:t>uvm_error</a:t>
            </a:r>
            <a:r>
              <a:rPr/>
              <a:t> que imprime </a:t>
            </a:r>
            <a:r>
              <a:rPr i="1"/>
              <a:t>“FAIL”</a:t>
            </a:r>
            <a:r>
              <a:rPr/>
              <a:t> deja al que debuggea exactamente donde estaba, y uno que imprime la transaction, la predicción y el tiempo le ahorra media mañana. Es la diferencia entre un testbench que funciona y uno con el que se puede trabajar.</a:t>
            </a:r>
          </a:p>
        </p:txBody>
      </p:sp>
      <p:sp>
        <p:nvSpPr>
          <p:cNvPr id="4" name="Slide Number Placeholder 3"/>
          <p:cNvSpPr>
            <a:spLocks noGrp="1"/>
          </p:cNvSpPr>
          <p:nvPr>
            <p:ph type="sldNum" sz="quarter" idx="10"/>
          </p:nvPr>
        </p:nvSpPr>
        <p:spPr/>
        <p:txBody>
          <a:bodyPr/>
          <a:lstStyle/>
          <a:p>
            <a:fld id="{18BDFEC3-8487-43E8-A154-7C12CBC1FFF2}" type="slidenum">
              <a:rPr lang="en-US"/>
              <a:t>459</a:t>
            </a:fld>
            <a:endParaRPr lang="en-US"/>
          </a:p>
        </p:txBody>
      </p:sp>
    </p:spTree>
  </p:cSld>
</p:notes>
</file>

<file path=ppt/notesSlides/notesSlide3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14 es la pregunta que se tira el día 1, cuando aparece el diagrama de clases de UVM, y se contesta el día 6. Si el alumno la puede contestar, entendió la división que explica media librería: </a:t>
            </a:r>
            <a:r>
              <a:rPr>
                <a:latin typeface="Courier"/>
              </a:rPr>
              <a:t>uvm_object</a:t>
            </a:r>
            <a:r>
              <a:rPr/>
              <a:t> son los </a:t>
            </a:r>
            <a:r>
              <a:rPr b="1"/>
              <a:t>datos</a:t>
            </a:r>
            <a:r>
              <a:rPr/>
              <a:t> y </a:t>
            </a:r>
            <a:r>
              <a:rPr>
                <a:latin typeface="Courier"/>
              </a:rPr>
              <a:t>uvm_component</a:t>
            </a:r>
            <a:r>
              <a:rPr/>
              <a:t> es la </a:t>
            </a:r>
            <a:r>
              <a:rPr b="1"/>
              <a:t>estructura</a:t>
            </a:r>
            <a:r>
              <a:rPr/>
              <a:t>. Un objeto se crea y se tira; un componente se construye una vez y dura toda la simulación. La 12 dice </a:t>
            </a:r>
            <a:r>
              <a:rPr i="1"/>
              <a:t>medir</a:t>
            </a:r>
            <a:r>
              <a:rPr/>
              <a:t>, no </a:t>
            </a:r>
            <a:r>
              <a:rPr i="1"/>
              <a:t>escribir</a:t>
            </a:r>
            <a:r>
              <a:rPr/>
              <a:t>, y es a propósito: el ejercicio </a:t>
            </a:r>
            <a:r>
              <a:rPr>
                <a:latin typeface="Courier"/>
              </a:rPr>
              <a:t>d5b</a:t>
            </a:r>
            <a:r>
              <a:rPr/>
              <a:t> existe porque un </a:t>
            </a:r>
            <a:r>
              <a:rPr>
                <a:latin typeface="Courier"/>
              </a:rPr>
              <a:t>dist</a:t>
            </a:r>
            <a:r>
              <a:rPr/>
              <a:t> con los pesos bien puestos puede dar un histograma que miente, y el que no lo midió nunca no tiene forma de saberlo. Y la última línea es la única honesta que se puede decir sobre las quince: son condición necesaria, no suficiente. Lo que prueba que alguien sabe hacer esto es un testbench propio andando, y ése es el capstone. Un alumno que marca las quince y no lo termina no terminó el curso.</a:t>
            </a:r>
          </a:p>
        </p:txBody>
      </p:sp>
      <p:sp>
        <p:nvSpPr>
          <p:cNvPr id="4" name="Slide Number Placeholder 3"/>
          <p:cNvSpPr>
            <a:spLocks noGrp="1"/>
          </p:cNvSpPr>
          <p:nvPr>
            <p:ph type="sldNum" sz="quarter" idx="10"/>
          </p:nvPr>
        </p:nvSpPr>
        <p:spPr/>
        <p:txBody>
          <a:bodyPr/>
          <a:lstStyle/>
          <a:p>
            <a:fld id="{18BDFEC3-8487-43E8-A154-7C12CBC1FFF2}" type="slidenum">
              <a:rPr lang="en-US"/>
              <a:t>460</a:t>
            </a:fld>
            <a:endParaRPr lang="en-US"/>
          </a:p>
        </p:txBody>
      </p:sp>
    </p:spTree>
  </p:cSld>
</p:notes>
</file>

<file path=ppt/notesSlides/notesSlide3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última slide del curso, y conviene que sea corta y en imperativo: después de siete días nadie se lleva una idea nueva más, pero sí se lleva una instrucción. La instrucción es la primera línea, y vale decirla mirando a la cámara o al grupo: </a:t>
            </a:r>
            <a:r>
              <a:rPr b="1"/>
              <a:t>lo único que prueba que alguien sabe hacer esto es un testbench propio andando</a:t>
            </a:r>
            <a:r>
              <a:rPr/>
              <a:t>. No el capstone corregido, no las quince filas de la autoevaluación en verde: uno propio, sobre un DUT que nadie preparó para ser fácil. El segundo bullet es el consejo más práctico de la slide y el que más se agradece a los seis meses. De todo lo que se imprimió esta semana, lo que se vuelve a abrir son dos páginas: el machete —</a:t>
            </a:r>
            <a:r>
              <a:rPr>
                <a:latin typeface="Courier"/>
              </a:rPr>
              <a:t>docs/machete-uvm.pdf</a:t>
            </a:r>
            <a:r>
              <a:rPr/>
              <a:t>, una carilla, A4— y la tabla de trampas mudas, que está escrita para buscar por síntoma y no para leer. Y la invitación del cuarto no es cortesía. El curso mejora por donde alguien se tropieza: la mitad de las notas del presentador existen porque alguien preguntó lo mismo dos veces. Si se dicta en clase, cerrar pidiendo explícitamente las tres cosas que no se entendieron — y anotarlas antes de que el grupo se vaya.</a:t>
            </a:r>
          </a:p>
        </p:txBody>
      </p:sp>
      <p:sp>
        <p:nvSpPr>
          <p:cNvPr id="4" name="Slide Number Placeholder 3"/>
          <p:cNvSpPr>
            <a:spLocks noGrp="1"/>
          </p:cNvSpPr>
          <p:nvPr>
            <p:ph type="sldNum" sz="quarter" idx="10"/>
          </p:nvPr>
        </p:nvSpPr>
        <p:spPr/>
        <p:txBody>
          <a:bodyPr/>
          <a:lstStyle/>
          <a:p>
            <a:fld id="{18BDFEC3-8487-43E8-A154-7C12CBC1FFF2}" type="slidenum">
              <a:rPr lang="en-US"/>
              <a:t>461</a:t>
            </a:fld>
            <a:endParaRPr lang="en-US"/>
          </a:p>
        </p:txBody>
      </p:sp>
    </p:spTree>
  </p:cSld>
</p:notes>
</file>

<file path=ppt/notesSlides/notesSlide3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Este día es </a:t>
            </a:r>
            <a:r>
              <a:rPr b="1"/>
              <a:t>opcional y va después del cierre</a:t>
            </a:r>
            <a:r>
              <a:rPr/>
              <a:t>, y las dos cosas son a propósito. El curso termina en el día 7: el que hizo hasta ahí escribió un testbench de UVM completo desde una hoja en blanco y no le falta nada para trabajar. Lo de acá es lo que se agrega cuando ya pasó eso. La recap tiene una función concreta el día 8: las tres piezas de hoy sólo se entienden como reemplazo de algo que el alumno </a:t>
            </a:r>
            <a:r>
              <a:rPr b="1"/>
              <a:t>acaba de escribir a mano</a:t>
            </a:r>
            <a:r>
              <a:rPr/>
              <a:t>. RAL reemplaza la predicción registro por registro, el golden model en C reemplaza la predicción entera, y el segundo capstone muestra dónde deja de servir el patrón del primero. Sin el capstone hecho, las tres son abstracciones sin problema.</a:t>
            </a:r>
          </a:p>
        </p:txBody>
      </p:sp>
      <p:sp>
        <p:nvSpPr>
          <p:cNvPr id="4" name="Slide Number Placeholder 3"/>
          <p:cNvSpPr>
            <a:spLocks noGrp="1"/>
          </p:cNvSpPr>
          <p:nvPr>
            <p:ph type="sldNum" sz="quarter" idx="10"/>
          </p:nvPr>
        </p:nvSpPr>
        <p:spPr/>
        <p:txBody>
          <a:bodyPr/>
          <a:lstStyle/>
          <a:p>
            <a:fld id="{18BDFEC3-8487-43E8-A154-7C12CBC1FFF2}" type="slidenum">
              <a:rPr lang="en-US"/>
              <a:t>462</a:t>
            </a:fld>
            <a:endParaRPr lang="en-US"/>
          </a:p>
        </p:txBody>
      </p:sp>
    </p:spTree>
  </p:cSld>
</p:notes>
</file>

<file path=ppt/notesSlides/notesSlide3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Para el que dicta: en una empresa esto es media jornada más, y suele darse cuando el grupo tiene registros de verdad en el proyecto. En un cuatrimestre es la unidad optativa, o el trabajo final de los que quieren nota alta. Los tres objetivos son deliberadamente concretos y no “entender RAL”: el día 8 no tiene fila en la autoevaluación de </a:t>
            </a:r>
            <a:r>
              <a:rPr>
                <a:latin typeface="Courier"/>
              </a:rPr>
              <a:t>175b</a:t>
            </a:r>
            <a:r>
              <a:rPr/>
              <a:t>, así que la rúbrica que el alumno se lleva son estos tres verbos y el repaso de ocho preguntas. El tercero es el que más rinde de los tres y el que menos se espera — una FIFO tiene orden y ocupación, y eso no entra en una tabla de cuatro filas.</a:t>
            </a:r>
          </a:p>
        </p:txBody>
      </p:sp>
      <p:sp>
        <p:nvSpPr>
          <p:cNvPr id="4" name="Slide Number Placeholder 3"/>
          <p:cNvSpPr>
            <a:spLocks noGrp="1"/>
          </p:cNvSpPr>
          <p:nvPr>
            <p:ph type="sldNum" sz="quarter" idx="10"/>
          </p:nvPr>
        </p:nvSpPr>
        <p:spPr/>
        <p:txBody>
          <a:bodyPr/>
          <a:lstStyle/>
          <a:p>
            <a:fld id="{18BDFEC3-8487-43E8-A154-7C12CBC1FFF2}" type="slidenum">
              <a:rPr lang="en-US"/>
              <a:t>463</a:t>
            </a:fld>
            <a:endParaRPr lang="en-US"/>
          </a:p>
        </p:txBody>
      </p:sp>
    </p:spTree>
  </p:cSld>
</p:notes>
</file>

<file path=ppt/notesSlides/notesSlide3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Esta unidad es corta y es la última, y las dos cosas son deliberadas. RAL es la pieza de UVM que más se enseña sin contexto —hay cursos que la dan en el día 2— y así no se entiende: parece una API más. Con el capstone recién hecho, en cambio, el alumno tiene la comparación adentro de la cabeza. Él escribió el scoreboard que predice </a:t>
            </a:r>
            <a:r>
              <a:rPr>
                <a:latin typeface="Courier"/>
              </a:rPr>
              <a:t>CTRL</a:t>
            </a:r>
            <a:r>
              <a:rPr/>
              <a:t>; ahora le muestro la biblioteca que lo hace sola, y también dónde no lo hace. El número de 200 registros no es retórico. Un bloque de PHY o de controlador de memoria tiene esa cantidad, y la spec de registros llega como una planilla. El paso siguiente, que este curso no da, es </a:t>
            </a:r>
            <a:r>
              <a:rPr b="1"/>
              <a:t>generar el modelo</a:t>
            </a:r>
            <a:r>
              <a:rPr/>
              <a:t> desde esa planilla con IP-XACT o SystemRDL: nadie escribe 200 registros a mano. Vale decirlo, porque si no el alumno se lleva la idea de que RAL es tipear mucho. Y el argumento de la mudanza de </a:t>
            </a:r>
            <a:r>
              <a:rPr>
                <a:latin typeface="Courier"/>
              </a:rPr>
              <a:t>0x04</a:t>
            </a:r>
            <a:r>
              <a:rPr/>
              <a:t> a </a:t>
            </a:r>
            <a:r>
              <a:rPr>
                <a:latin typeface="Courier"/>
              </a:rPr>
              <a:t>0x24</a:t>
            </a:r>
            <a:r>
              <a:rPr/>
              <a:t> es el que convence a un escéptico: no es elegancia, es que el mapa quede escrito </a:t>
            </a:r>
            <a:r>
              <a:rPr b="1"/>
              <a:t>una sola vez</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464</a:t>
            </a:fld>
            <a:endParaRPr lang="en-US"/>
          </a:p>
        </p:txBody>
      </p:sp>
    </p:spTree>
  </p:cSld>
</p:notes>
</file>

<file path=ppt/notesSlides/notesSlide3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tabla es la slide. Que la tercera columna diga </a:t>
            </a:r>
            <a:r>
              <a:rPr i="1"/>
              <a:t>una por DUT</a:t>
            </a:r>
            <a:r>
              <a:rPr/>
              <a:t>, </a:t>
            </a:r>
            <a:r>
              <a:rPr i="1"/>
              <a:t>una por protocolo</a:t>
            </a:r>
            <a:r>
              <a:rPr/>
              <a:t> y </a:t>
            </a:r>
            <a:r>
              <a:rPr i="1"/>
              <a:t>ninguna</a:t>
            </a:r>
            <a:r>
              <a:rPr/>
              <a:t> es todo el argumento económico de RAL, y es el que sostiene la decisión en una reunión de proyecto. Conviene marcar con el dedo la última línea: acá no se reemplaza nada de lo que el alumno escribió ayer. El </a:t>
            </a:r>
            <a:r>
              <a:rPr>
                <a:latin typeface="Courier"/>
              </a:rPr>
              <a:t>code/u9/ral/</a:t>
            </a:r>
            <a:r>
              <a:rPr/>
              <a:t> compila la interface, la transaction, el driver, el monitor y el agent de </a:t>
            </a:r>
            <a:r>
              <a:rPr>
                <a:latin typeface="Courier"/>
              </a:rPr>
              <a:t>d7-final/solucion/</a:t>
            </a:r>
            <a:r>
              <a:rPr/>
              <a:t> tal cual están, por </a:t>
            </a:r>
            <a:r>
              <a:rPr>
                <a:latin typeface="Courier"/>
              </a:rPr>
              <a:t>+incdir</a:t>
            </a:r>
            <a:r>
              <a:rPr/>
              <a:t>. RAL es una capa, no un testbench distinto — y es la razón por la que esta unidad entra en tres archivos. Si alguien pregunta por el backdoor: existe, se declara con </a:t>
            </a:r>
            <a:r>
              <a:rPr>
                <a:latin typeface="Courier"/>
              </a:rPr>
              <a:t>add_hdl_path</a:t>
            </a:r>
            <a:r>
              <a:rPr/>
              <a:t> y lee la señal del RTL sin pasar por el bus. No entra en el curso porque depende del soporte de jerarquía del simulador, que es justo lo que cambia entre herramientas. El frontdoor —el que usa el bus de verdad— es el que hay que saber.</a:t>
            </a:r>
          </a:p>
        </p:txBody>
      </p:sp>
      <p:sp>
        <p:nvSpPr>
          <p:cNvPr id="4" name="Slide Number Placeholder 3"/>
          <p:cNvSpPr>
            <a:spLocks noGrp="1"/>
          </p:cNvSpPr>
          <p:nvPr>
            <p:ph type="sldNum" sz="quarter" idx="10"/>
          </p:nvPr>
        </p:nvSpPr>
        <p:spPr/>
        <p:txBody>
          <a:bodyPr/>
          <a:lstStyle/>
          <a:p>
            <a:fld id="{18BDFEC3-8487-43E8-A154-7C12CBC1FFF2}" type="slidenum">
              <a:rPr lang="en-US"/>
              <a:t>465</a:t>
            </a:fld>
            <a:endParaRPr lang="en-US"/>
          </a:p>
        </p:txBody>
      </p:sp>
    </p:spTree>
  </p:cSld>
</p:notes>
</file>

<file path=ppt/notesSlides/notesSlide3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configure(parent, size, lsb_pos, access, volatile, reset, has_reset, is_rand, individually_accessible)</a:t>
            </a:r>
            <a:r>
              <a:rPr/>
              <a:t> — nueve argumentos posicionales, y es la firma más fea de UVM. Vale escribirla en el pizarrón una vez; después el alumno la copia del ejemplo, que es lo que hace todo el mundo. </a:t>
            </a:r>
            <a:r>
              <a:rPr>
                <a:latin typeface="Courier"/>
              </a:rPr>
              <a:t>CLR</a:t>
            </a:r>
            <a:r>
              <a:rPr/>
              <a:t> es el campo que justifica la slide. La spec del capstone dice </a:t>
            </a:r>
            <a:r>
              <a:rPr i="1"/>
              <a:t>“escribir un 1 pone </a:t>
            </a:r>
            <a:r>
              <a:rPr i="1">
                <a:latin typeface="Courier"/>
              </a:rPr>
              <a:t>ACC</a:t>
            </a:r>
            <a:r>
              <a:rPr i="1"/>
              <a:t> y </a:t>
            </a:r>
            <a:r>
              <a:rPr i="1">
                <a:latin typeface="Courier"/>
              </a:rPr>
              <a:t>OVF</a:t>
            </a:r>
            <a:r>
              <a:rPr i="1"/>
              <a:t> en cero, y el bit siempre se lee 0”</a:t>
            </a:r>
            <a:r>
              <a:rPr/>
              <a:t>, y ésa es la trampa 2 de la letra chica — la que hace fallar al scoreboard escrito a mano. El acceso que dice exactamente eso es </a:t>
            </a:r>
            <a:r>
              <a:rPr b="1">
                <a:latin typeface="Courier"/>
              </a:rPr>
              <a:t>WC</a:t>
            </a:r>
            <a:r>
              <a:rPr/>
              <a:t>: la escritura borra el campo, el espejo baja a cero, y la lectura devuelve ese cero. </a:t>
            </a:r>
            <a:r>
              <a:rPr>
                <a:latin typeface="Courier"/>
              </a:rPr>
              <a:t>W1C</a:t>
            </a:r>
            <a:r>
              <a:rPr/>
              <a:t> sirve igual acá. Y acá está la trampa muda de RAL, que vale más que la slide. </a:t>
            </a:r>
            <a:r>
              <a:rPr>
                <a:latin typeface="Courier"/>
              </a:rPr>
              <a:t>WOC</a:t>
            </a:r>
            <a:r>
              <a:rPr/>
              <a:t> —el nombre que uno escribe primero, porque suena a “write-only, clears”— </a:t>
            </a:r>
            <a:r>
              <a:rPr b="1"/>
              <a:t>también</a:t>
            </a:r>
            <a:r>
              <a:rPr/>
              <a:t> da cero errores, pero los da por el motivo equivocado: </a:t>
            </a:r>
            <a:r>
              <a:rPr>
                <a:latin typeface="Courier"/>
              </a:rPr>
              <a:t>uvm_reg_bit_bash_seq.svh:129-133</a:t>
            </a:r>
            <a:r>
              <a:rPr/>
              <a:t> saltea todo campo cuyo acceso empiece con </a:t>
            </a:r>
            <a:r>
              <a:rPr>
                <a:latin typeface="Courier"/>
              </a:rPr>
              <a:t>WO</a:t>
            </a:r>
            <a:r>
              <a:rPr/>
              <a:t> (el comentario de Accellera dice </a:t>
            </a:r>
            <a:r>
              <a:rPr i="1"/>
              <a:t>“Ignore Write-only fields because you are not supposed to read them”</a:t>
            </a:r>
            <a:r>
              <a:rPr/>
              <a:t>), y </a:t>
            </a:r>
            <a:r>
              <a:rPr>
                <a:latin typeface="Courier"/>
              </a:rPr>
              <a:t>do_check</a:t>
            </a:r>
            <a:r>
              <a:rPr/>
              <a:t> lo saca de la máscara de comparación (</a:t>
            </a:r>
            <a:r>
              <a:rPr>
                <a:latin typeface="Courier"/>
              </a:rPr>
              <a:t>uvm_reg.svh:2782-2788</a:t>
            </a:r>
            <a:r>
              <a:rPr/>
              <a:t>), así que el </a:t>
            </a:r>
            <a:r>
              <a:rPr>
                <a:latin typeface="Courier"/>
              </a:rPr>
              <a:t>mirror(UVM_CHECK)</a:t>
            </a:r>
            <a:r>
              <a:rPr/>
              <a:t> tampoco lo mira. Con </a:t>
            </a:r>
            <a:r>
              <a:rPr>
                <a:latin typeface="Courier"/>
              </a:rPr>
              <a:t>WOC</a:t>
            </a:r>
            <a:r>
              <a:rPr/>
              <a:t> el bit 1 de </a:t>
            </a:r>
            <a:r>
              <a:rPr>
                <a:latin typeface="Courier"/>
              </a:rPr>
              <a:t>CTRL</a:t>
            </a:r>
            <a:r>
              <a:rPr/>
              <a:t> no se testea nunca y nadie imprime nada; el único rastro está en los tiempos, porque el bashing de </a:t>
            </a:r>
            <a:r>
              <a:rPr>
                <a:latin typeface="Courier"/>
              </a:rPr>
              <a:t>CTRL</a:t>
            </a:r>
            <a:r>
              <a:rPr/>
              <a:t> dura cuatro transferencias menos. Verde no es chequeado, y un acceso </a:t>
            </a:r>
            <a:r>
              <a:rPr>
                <a:latin typeface="Courier"/>
              </a:rPr>
              <a:t>WO*</a:t>
            </a:r>
            <a:r>
              <a:rPr/>
              <a:t> es la forma más barata que hay de apagar un chequeo sin enterarse. La lista completa de accesos está en el LRM 1800.2, y son veinticinco. No hay que saberlos de memoria: hay que saber que </a:t>
            </a:r>
            <a:r>
              <a:rPr b="1"/>
              <a:t>existe la lista</a:t>
            </a:r>
            <a:r>
              <a:rPr/>
              <a:t>, y buscar ahí antes de inventar un </a:t>
            </a:r>
            <a:r>
              <a:rPr>
                <a:latin typeface="Courier"/>
              </a:rPr>
              <a:t>set_compare</a:t>
            </a:r>
            <a:r>
              <a:rPr/>
              <a:t> o un callback. La mitad de los modelos de registros malos que uno se cruza son un campo </a:t>
            </a:r>
            <a:r>
              <a:rPr>
                <a:latin typeface="Courier"/>
              </a:rPr>
              <a:t>RW</a:t>
            </a:r>
            <a:r>
              <a:rPr/>
              <a:t> con parches encima.</a:t>
            </a:r>
          </a:p>
        </p:txBody>
      </p:sp>
      <p:sp>
        <p:nvSpPr>
          <p:cNvPr id="4" name="Slide Number Placeholder 3"/>
          <p:cNvSpPr>
            <a:spLocks noGrp="1"/>
          </p:cNvSpPr>
          <p:nvPr>
            <p:ph type="sldNum" sz="quarter" idx="10"/>
          </p:nvPr>
        </p:nvSpPr>
        <p:spPr/>
        <p:txBody>
          <a:bodyPr/>
          <a:lstStyle/>
          <a:p>
            <a:fld id="{18BDFEC3-8487-43E8-A154-7C12CBC1FFF2}" type="slidenum">
              <a:rPr lang="en-US"/>
              <a:t>466</a:t>
            </a:fld>
            <a:endParaRPr lang="en-US"/>
          </a:p>
        </p:txBody>
      </p:sp>
    </p:spTree>
  </p:cSld>
</p:notes>
</file>

<file path=ppt/notesSlides/notesSlide3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Veintidós líneas, y es el archivo entero. Vale decir el número en voz alta, porque la fama de RAL es de ser pesado y la parte específica del proyecto es ésta. La simetría </a:t>
            </a:r>
            <a:r>
              <a:rPr>
                <a:latin typeface="Courier"/>
              </a:rPr>
              <a:t>reg2bus</a:t>
            </a:r>
            <a:r>
              <a:rPr/>
              <a:t> / </a:t>
            </a:r>
            <a:r>
              <a:rPr>
                <a:latin typeface="Courier"/>
              </a:rPr>
              <a:t>bus2reg</a:t>
            </a:r>
            <a:r>
              <a:rPr/>
              <a:t> es la que hay que fijar: una función por sentido, y ninguna de las dos tiene estado. El </a:t>
            </a:r>
            <a:r>
              <a:rPr>
                <a:latin typeface="Courier"/>
              </a:rPr>
              <a:t>uvm_reg_bus_op</a:t>
            </a:r>
            <a:r>
              <a:rPr/>
              <a:t> es la moneda común —</a:t>
            </a:r>
            <a:r>
              <a:rPr>
                <a:latin typeface="Courier"/>
              </a:rPr>
              <a:t>kind</a:t>
            </a:r>
            <a:r>
              <a:rPr/>
              <a:t>, </a:t>
            </a:r>
            <a:r>
              <a:rPr>
                <a:latin typeface="Courier"/>
              </a:rPr>
              <a:t>addr</a:t>
            </a:r>
            <a:r>
              <a:rPr/>
              <a:t>, </a:t>
            </a:r>
            <a:r>
              <a:rPr>
                <a:latin typeface="Courier"/>
              </a:rPr>
              <a:t>data</a:t>
            </a:r>
            <a:r>
              <a:rPr/>
              <a:t>, </a:t>
            </a:r>
            <a:r>
              <a:rPr>
                <a:latin typeface="Courier"/>
              </a:rPr>
              <a:t>status</a:t>
            </a:r>
            <a:r>
              <a:rPr/>
              <a:t>— y es a propósito lo más chato posible: cualquier bus de registros entra ahí. El </a:t>
            </a:r>
            <a:r>
              <a:rPr>
                <a:latin typeface="Courier"/>
              </a:rPr>
              <a:t>const ref</a:t>
            </a:r>
            <a:r>
              <a:rPr/>
              <a:t> del </a:t>
            </a:r>
            <a:r>
              <a:rPr>
                <a:latin typeface="Courier"/>
              </a:rPr>
              <a:t>reg2bus</a:t>
            </a:r>
            <a:r>
              <a:rPr/>
              <a:t> es de la firma de la clase base y hay que copiarlo tal cual. Anda en Verilator 5.052, que no era obvio. Y una advertencia de campo: </a:t>
            </a:r>
            <a:r>
              <a:rPr>
                <a:latin typeface="Courier"/>
              </a:rPr>
              <a:t>bus2reg</a:t>
            </a:r>
            <a:r>
              <a:rPr/>
              <a:t> lo llama </a:t>
            </a:r>
            <a:r>
              <a:rPr b="1"/>
              <a:t>también el predictor</a:t>
            </a:r>
            <a:r>
              <a:rPr/>
              <a:t>, con el item que vio el monitor. Un adapter que lea algo del driver —o que dependa de haber armado él la transaction— funciona con predicción automática y se rompe el día que se pasa a explícita. Por eso las dos funciones son puras.</a:t>
            </a:r>
          </a:p>
        </p:txBody>
      </p:sp>
      <p:sp>
        <p:nvSpPr>
          <p:cNvPr id="4" name="Slide Number Placeholder 3"/>
          <p:cNvSpPr>
            <a:spLocks noGrp="1"/>
          </p:cNvSpPr>
          <p:nvPr>
            <p:ph type="sldNum" sz="quarter" idx="10"/>
          </p:nvPr>
        </p:nvSpPr>
        <p:spPr/>
        <p:txBody>
          <a:bodyPr/>
          <a:lstStyle/>
          <a:p>
            <a:fld id="{18BDFEC3-8487-43E8-A154-7C12CBC1FFF2}" type="slidenum">
              <a:rPr lang="en-US"/>
              <a:t>467</a:t>
            </a:fld>
            <a:endParaRPr lang="en-US"/>
          </a:p>
        </p:txBody>
      </p:sp>
    </p:spTree>
  </p:cSld>
</p:notes>
</file>

<file path=ppt/notesSlides/notesSlide3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trampa de fases que se lleva la primera tarde de todo el mundo es la última línea de la slide. </a:t>
            </a:r>
            <a:r>
              <a:rPr>
                <a:latin typeface="Courier"/>
              </a:rPr>
              <a:t>apb_reg_block::type_id::create("model")</a:t>
            </a:r>
            <a:r>
              <a:rPr/>
              <a:t> devuelve un objeto con cero registros, porque </a:t>
            </a:r>
            <a:r>
              <a:rPr>
                <a:latin typeface="Courier"/>
              </a:rPr>
              <a:t>build()</a:t>
            </a:r>
            <a:r>
              <a:rPr/>
              <a:t> acá es un método normal que se llama a mano —no el </a:t>
            </a:r>
            <a:r>
              <a:rPr>
                <a:latin typeface="Courier"/>
              </a:rPr>
              <a:t>build_phase</a:t>
            </a:r>
            <a:r>
              <a:rPr/>
              <a:t> de un component, que UVM recorre solo—. El síntoma es un </a:t>
            </a:r>
            <a:r>
              <a:rPr>
                <a:latin typeface="Courier"/>
              </a:rPr>
              <a:t>uvm_fatal</a:t>
            </a:r>
            <a:r>
              <a:rPr/>
              <a:t> de </a:t>
            </a:r>
            <a:r>
              <a:rPr>
                <a:latin typeface="Courier"/>
              </a:rPr>
              <a:t>uvm_reg_map</a:t>
            </a:r>
            <a:r>
              <a:rPr/>
              <a:t> que habla de un registro nulo y no menciona la palabra </a:t>
            </a:r>
            <a:r>
              <a:rPr>
                <a:latin typeface="Courier"/>
              </a:rPr>
              <a:t>build</a:t>
            </a:r>
            <a:r>
              <a:rPr/>
              <a:t>. La segunda cosa que hay que remarcar es de dónde sale el sequencer: es </a:t>
            </a:r>
            <a:r>
              <a:rPr>
                <a:latin typeface="Courier"/>
              </a:rPr>
              <a:t>agent_h.sequencer_h</a:t>
            </a:r>
            <a:r>
              <a:rPr/>
              <a:t>, el mismo del capstone, el mismo que corren las sequences normales. RAL no trae un sequencer propio. Eso quiere decir que una sequence de registros y una de tráfico compiten por el mismo driver, y ahí aparecen las prioridades — que es tema de otro curso, pero conviene que sepan que existe.</a:t>
            </a:r>
          </a:p>
        </p:txBody>
      </p:sp>
      <p:sp>
        <p:nvSpPr>
          <p:cNvPr id="4" name="Slide Number Placeholder 3"/>
          <p:cNvSpPr>
            <a:spLocks noGrp="1"/>
          </p:cNvSpPr>
          <p:nvPr>
            <p:ph type="sldNum" sz="quarter" idx="10"/>
          </p:nvPr>
        </p:nvSpPr>
        <p:spPr/>
        <p:txBody>
          <a:bodyPr/>
          <a:lstStyle/>
          <a:p>
            <a:fld id="{18BDFEC3-8487-43E8-A154-7C12CBC1FFF2}" type="slidenum">
              <a:rPr lang="en-US"/>
              <a:t>468</a:t>
            </a:fld>
            <a:endParaRPr lang="en-US"/>
          </a:p>
        </p:txBody>
      </p:sp>
    </p:spTree>
  </p:cSld>
</p:notes>
</file>

<file path=ppt/notesSlides/notesSlide3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de criterio de la unidad y conviene no apurarla. Con </a:t>
            </a:r>
            <a:r>
              <a:rPr>
                <a:latin typeface="Courier"/>
              </a:rPr>
              <a:t>set_auto_predict(1)</a:t>
            </a:r>
            <a:r>
              <a:rPr/>
              <a:t>, </a:t>
            </a:r>
            <a:r>
              <a:rPr>
                <a:latin typeface="Courier"/>
              </a:rPr>
              <a:t>model.CTRL.write(status, 'h1)</a:t>
            </a:r>
            <a:r>
              <a:rPr/>
              <a:t> actualiza el espejo en el momento en que se llama, antes de que el bus haya hecho nada. Si el driver manda mal la transferencia, o el DUT la ignora, el modelo sigue convencido de que </a:t>
            </a:r>
            <a:r>
              <a:rPr>
                <a:latin typeface="Courier"/>
              </a:rPr>
              <a:t>EN=1</a:t>
            </a:r>
            <a:r>
              <a:rPr/>
              <a:t>. Es exactamente el error de diseño que el curso ataca desde el día 1: </a:t>
            </a:r>
            <a:r>
              <a:rPr b="1"/>
              <a:t>el que chequea no puede creerle al que estimula</a:t>
            </a:r>
            <a:r>
              <a:rPr/>
              <a:t>. Con predicción explícita el camino es el largo y el correcto: el driver maneja, el monitor ve el cable, el analysis port lo publica, el predictor llama a </a:t>
            </a:r>
            <a:r>
              <a:rPr>
                <a:latin typeface="Courier"/>
              </a:rPr>
              <a:t>bus2reg</a:t>
            </a:r>
            <a:r>
              <a:rPr/>
              <a:t> y recién ahí el espejo cambia. Es el mismo dibujo del scoreboard, con una pieza de la librería en lugar de una clase escrita a mano. El bonus, que se ve en el ejemplo: como el predictor escucha el bus y no las llamadas, el modelo también se entera de las transferencias que hizo </a:t>
            </a:r>
            <a:r>
              <a:rPr b="1"/>
              <a:t>otro</a:t>
            </a:r>
            <a:r>
              <a:rPr/>
              <a:t> — otra sequence, otro maestro, un módulo de siempre. La predicción automática no puede hacer eso ni en principio.</a:t>
            </a:r>
          </a:p>
        </p:txBody>
      </p:sp>
      <p:sp>
        <p:nvSpPr>
          <p:cNvPr id="4" name="Slide Number Placeholder 3"/>
          <p:cNvSpPr>
            <a:spLocks noGrp="1"/>
          </p:cNvSpPr>
          <p:nvPr>
            <p:ph type="sldNum" sz="quarter" idx="10"/>
          </p:nvPr>
        </p:nvSpPr>
        <p:spPr/>
        <p:txBody>
          <a:bodyPr/>
          <a:lstStyle/>
          <a:p>
            <a:fld id="{18BDFEC3-8487-43E8-A154-7C12CBC1FFF2}" type="slidenum">
              <a:rPr lang="en-US"/>
              <a:t>469</a:t>
            </a:fld>
            <a:endParaRPr lang="en-US"/>
          </a:p>
        </p:txBody>
      </p:sp>
    </p:spTree>
  </p:cSld>
</p:notes>
</file>

<file path=ppt/notesSlides/notesSlide3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figura que conviene tener en pantalla mientras se lee el </a:t>
            </a:r>
            <a:r>
              <a:rPr>
                <a:latin typeface="Courier"/>
              </a:rPr>
              <a:t>connect_phase</a:t>
            </a:r>
            <a:r>
              <a:rPr/>
              <a:t>: cada una de las tres líneas de esa función es una flecha del dibujo. </a:t>
            </a:r>
            <a:r>
              <a:rPr>
                <a:latin typeface="Courier"/>
              </a:rPr>
              <a:t>set_sequencer</a:t>
            </a:r>
            <a:r>
              <a:rPr/>
              <a:t> empalma la bajada, </a:t>
            </a:r>
            <a:r>
              <a:rPr>
                <a:latin typeface="Courier"/>
              </a:rPr>
              <a:t>predictor.map</a:t>
            </a:r>
            <a:r>
              <a:rPr/>
              <a:t>/</a:t>
            </a:r>
            <a:r>
              <a:rPr>
                <a:latin typeface="Courier"/>
              </a:rPr>
              <a:t>predictor.adapter</a:t>
            </a:r>
            <a:r>
              <a:rPr/>
              <a:t> le dan al predictor las dos cosas que necesita, y </a:t>
            </a:r>
            <a:r>
              <a:rPr>
                <a:latin typeface="Courier"/>
              </a:rPr>
              <a:t>agent_h.ap.connect(...)</a:t>
            </a:r>
            <a:r>
              <a:rPr/>
              <a:t> es la flecha que sube del monitor. La simetría es el punto: el adapter aparece </a:t>
            </a:r>
            <a:r>
              <a:rPr b="1"/>
              <a:t>dos veces</a:t>
            </a:r>
            <a:r>
              <a:rPr/>
              <a:t>, una por sentido, y es la única pieza del dibujo que sabe que abajo hay un APB. Cambiarlo por uno de AHB mueve esas dos cajas y ninguna otra. Y la mitad derecha no es de RAL: el monitor, el analysis port y el agent son los del capstone, sin un cambio. Vale decirlo con el dedo en el dibujo, porque es lo que explica que la unidad entre en tres archivos. El atajo punteado es la trampa de la unidad. Con </a:t>
            </a:r>
            <a:r>
              <a:rPr>
                <a:latin typeface="Courier"/>
              </a:rPr>
              <a:t>set_auto_predict(1)</a:t>
            </a:r>
            <a:r>
              <a:rPr/>
              <a:t> esa flecha alcanza para que el espejo cambie, así que la mitad de abajo del dibujo se vuelve decorativa: el modelo cree lo que el test quiso mandar, no lo que pasó.</a:t>
            </a:r>
          </a:p>
        </p:txBody>
      </p:sp>
      <p:sp>
        <p:nvSpPr>
          <p:cNvPr id="4" name="Slide Number Placeholder 3"/>
          <p:cNvSpPr>
            <a:spLocks noGrp="1"/>
          </p:cNvSpPr>
          <p:nvPr>
            <p:ph type="sldNum" sz="quarter" idx="10"/>
          </p:nvPr>
        </p:nvSpPr>
        <p:spPr/>
        <p:txBody>
          <a:bodyPr/>
          <a:lstStyle/>
          <a:p>
            <a:fld id="{18BDFEC3-8487-43E8-A154-7C12CBC1FFF2}" type="slidenum">
              <a:rPr lang="en-US"/>
              <a:t>471</a:t>
            </a:fld>
            <a:endParaRPr lang="en-US"/>
          </a:p>
        </p:txBody>
      </p:sp>
    </p:spTree>
  </p:cSld>
</p:notes>
</file>

<file path=ppt/notesSlides/notesSlide3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correrlo en vivo y mirar el log con </a:t>
            </a:r>
            <a:r>
              <a:rPr>
                <a:latin typeface="Courier"/>
              </a:rPr>
              <a:t>grep MONITOR</a:t>
            </a:r>
            <a:r>
              <a:rPr/>
              <a:t>: por cada línea de estímulo hay una transferencia de APB completa, con su dirección y su handshake, hecha por el driver que escribieron ellos. Es la demostración de que RAL no reemplaza al testbench, lo maneja. La línea que más rinde discutir es </a:t>
            </a:r>
            <a:r>
              <a:rPr>
                <a:latin typeface="Courier"/>
              </a:rPr>
              <a:t>model.CTRL.read(status, data)</a:t>
            </a:r>
            <a:r>
              <a:rPr/>
              <a:t> contra </a:t>
            </a:r>
            <a:r>
              <a:rPr>
                <a:latin typeface="Courier"/>
              </a:rPr>
              <a:t>model.CTRL.mirror(status, UVM_CHECK)</a:t>
            </a:r>
            <a:r>
              <a:rPr/>
              <a:t>. Las dos leen del DUT. La diferencia es que </a:t>
            </a:r>
            <a:r>
              <a:rPr>
                <a:latin typeface="Courier"/>
              </a:rPr>
              <a:t>mirror</a:t>
            </a:r>
            <a:r>
              <a:rPr/>
              <a:t> compara contra lo que el modelo creía </a:t>
            </a:r>
            <a:r>
              <a:rPr b="1"/>
              <a:t>antes</a:t>
            </a:r>
            <a:r>
              <a:rPr/>
              <a:t> de la lectura, y si no coincide reporta un </a:t>
            </a:r>
            <a:r>
              <a:rPr>
                <a:latin typeface="Courier"/>
              </a:rPr>
              <a:t>uvm_error</a:t>
            </a:r>
            <a:r>
              <a:rPr/>
              <a:t> sin que nadie escriba un chequeo. Es un scoreboard de registros con una palabra. Y la tercera forma, que no está en la slide y conviene nombrar: </a:t>
            </a:r>
            <a:r>
              <a:rPr>
                <a:latin typeface="Courier"/>
              </a:rPr>
              <a:t>set()</a:t>
            </a:r>
            <a:r>
              <a:rPr/>
              <a:t> + </a:t>
            </a:r>
            <a:r>
              <a:rPr>
                <a:latin typeface="Courier"/>
              </a:rPr>
              <a:t>update()</a:t>
            </a:r>
            <a:r>
              <a:rPr/>
              <a:t>. </a:t>
            </a:r>
            <a:r>
              <a:rPr>
                <a:latin typeface="Courier"/>
              </a:rPr>
              <a:t>set()</a:t>
            </a:r>
            <a:r>
              <a:rPr/>
              <a:t> cambia el valor deseado en el modelo, sin tocar el bus, y </a:t>
            </a:r>
            <a:r>
              <a:rPr>
                <a:latin typeface="Courier"/>
              </a:rPr>
              <a:t>update()</a:t>
            </a:r>
            <a:r>
              <a:rPr/>
              <a:t> escribe </a:t>
            </a:r>
            <a:r>
              <a:rPr b="1"/>
              <a:t>sólo los registros cuyo valor deseado difiere del espejo</a:t>
            </a:r>
            <a:r>
              <a:rPr/>
              <a:t>. Es como se configura un bloque entero al arrancar un test, y es donde RAL deja de ser cómodo y pasa a ahorrar tiempo de simulación de verdad.</a:t>
            </a:r>
          </a:p>
        </p:txBody>
      </p:sp>
      <p:sp>
        <p:nvSpPr>
          <p:cNvPr id="4" name="Slide Number Placeholder 3"/>
          <p:cNvSpPr>
            <a:spLocks noGrp="1"/>
          </p:cNvSpPr>
          <p:nvPr>
            <p:ph type="sldNum" sz="quarter" idx="10"/>
          </p:nvPr>
        </p:nvSpPr>
        <p:spPr/>
        <p:txBody>
          <a:bodyPr/>
          <a:lstStyle/>
          <a:p>
            <a:fld id="{18BDFEC3-8487-43E8-A154-7C12CBC1FFF2}" type="slidenum">
              <a:rPr lang="en-US"/>
              <a:t>472</a:t>
            </a:fld>
            <a:endParaRPr lang="en-US"/>
          </a:p>
        </p:txBody>
      </p:sp>
    </p:spTree>
  </p:cSld>
</p:notes>
</file>

<file path=ppt/notesSlides/notesSlide3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Este par de sequences es el argumento de RAL que gana discusiones, porque no apela al gusto: son dos tests reales, gratis, que en un bloque de 200 registros cubren el 80 % de los bugs de decodificación de direcciones y de campos cableados al revés. Hay más en la librería y vale nombrarlas: </a:t>
            </a:r>
            <a:r>
              <a:rPr>
                <a:latin typeface="Courier"/>
              </a:rPr>
              <a:t>uvm_reg_access_seq</a:t>
            </a:r>
            <a:r>
              <a:rPr/>
              <a:t> (escribe por frontdoor y lee por backdoor, y viceversa), </a:t>
            </a:r>
            <a:r>
              <a:rPr>
                <a:latin typeface="Courier"/>
              </a:rPr>
              <a:t>uvm_reg_shared_access_seq</a:t>
            </a:r>
            <a:r>
              <a:rPr/>
              <a:t> para registros en más de un mapa, y </a:t>
            </a:r>
            <a:r>
              <a:rPr>
                <a:latin typeface="Courier"/>
              </a:rPr>
              <a:t>uvm_mem_walk_seq</a:t>
            </a:r>
            <a:r>
              <a:rPr/>
              <a:t> para memorias. Las que necesitan backdoor quedan fuera del curso por lo que se dijo antes. El detalle de implementación que conviene contar, porque explica por qué el modelo tiene que estar bien: </a:t>
            </a:r>
            <a:r>
              <a:rPr>
                <a:latin typeface="Courier"/>
              </a:rPr>
              <a:t>bit_bash</a:t>
            </a:r>
            <a:r>
              <a:rPr/>
              <a:t> </a:t>
            </a:r>
            <a:r>
              <a:rPr b="1"/>
              <a:t>no saltea</a:t>
            </a:r>
            <a:r>
              <a:rPr/>
              <a:t> los campos de sólo lectura — les escribe el bit y exige que se lean como estaban—, y hace lo mismo con los bits reservados, que trata como </a:t>
            </a:r>
            <a:r>
              <a:rPr>
                <a:latin typeface="Courier"/>
              </a:rPr>
              <a:t>RO</a:t>
            </a:r>
            <a:r>
              <a:rPr/>
              <a:t> (</a:t>
            </a:r>
            <a:r>
              <a:rPr>
                <a:latin typeface="Courier"/>
              </a:rPr>
              <a:t>uvm_reg_bit_bash_seq.svh:137-139, 149-152</a:t>
            </a:r>
            <a:r>
              <a:rPr/>
              <a:t>). Lo que saltea de verdad es la familia </a:t>
            </a:r>
            <a:r>
              <a:rPr>
                <a:latin typeface="Courier"/>
              </a:rPr>
              <a:t>WO*</a:t>
            </a:r>
            <a:r>
              <a:rPr/>
              <a:t>, </a:t>
            </a:r>
            <a:r>
              <a:rPr>
                <a:latin typeface="Courier"/>
              </a:rPr>
              <a:t>NOACCESS</a:t>
            </a:r>
            <a:r>
              <a:rPr/>
              <a:t> y los campos con </a:t>
            </a:r>
            <a:r>
              <a:rPr>
                <a:latin typeface="Courier"/>
              </a:rPr>
              <a:t>set_compare(UVM_NO_CHECK)</a:t>
            </a:r>
            <a:r>
              <a:rPr/>
              <a:t>; </a:t>
            </a:r>
            <a:r>
              <a:rPr>
                <a:latin typeface="Courier"/>
              </a:rPr>
              <a:t>individually_accessible</a:t>
            </a:r>
            <a:r>
              <a:rPr/>
              <a:t> ni lo consulta. Y usa el string de acceso para saber qué esperar de vuelta. O sea que la calidad del test que te regalan es exactamente la calidad del modelo que escribiste.</a:t>
            </a:r>
          </a:p>
        </p:txBody>
      </p:sp>
      <p:sp>
        <p:nvSpPr>
          <p:cNvPr id="4" name="Slide Number Placeholder 3"/>
          <p:cNvSpPr>
            <a:spLocks noGrp="1"/>
          </p:cNvSpPr>
          <p:nvPr>
            <p:ph type="sldNum" sz="quarter" idx="10"/>
          </p:nvPr>
        </p:nvSpPr>
        <p:spPr/>
        <p:txBody>
          <a:bodyPr/>
          <a:lstStyle/>
          <a:p>
            <a:fld id="{18BDFEC3-8487-43E8-A154-7C12CBC1FFF2}" type="slidenum">
              <a:rPr lang="en-US"/>
              <a:t>473</a:t>
            </a:fld>
            <a:endParaRPr lang="en-US"/>
          </a:p>
        </p:txBody>
      </p:sp>
    </p:spTree>
  </p:cSld>
</p:notes>
</file>

<file path=ppt/notesSlides/notesSlide3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slide que justifica la unidad, y el </a:t>
            </a:r>
            <a:r>
              <a:rPr>
                <a:latin typeface="Courier"/>
              </a:rPr>
              <a:t>run.sh</a:t>
            </a:r>
            <a:r>
              <a:rPr/>
              <a:t> del ejemplo la produce sola: corre </a:t>
            </a:r>
            <a:r>
              <a:rPr>
                <a:latin typeface="Courier"/>
              </a:rPr>
              <a:t>builtin_test</a:t>
            </a:r>
            <a:r>
              <a:rPr/>
              <a:t> con el modelo bien y con </a:t>
            </a:r>
            <a:r>
              <a:rPr>
                <a:latin typeface="Courier"/>
              </a:rPr>
              <a:t>+MAL</a:t>
            </a:r>
            <a:r>
              <a:rPr/>
              <a:t>, que declara </a:t>
            </a:r>
            <a:r>
              <a:rPr>
                <a:latin typeface="Courier"/>
              </a:rPr>
              <a:t>CLR</a:t>
            </a:r>
            <a:r>
              <a:rPr/>
              <a:t> como </a:t>
            </a:r>
            <a:r>
              <a:rPr>
                <a:latin typeface="Courier"/>
              </a:rPr>
              <a:t>RW</a:t>
            </a:r>
            <a:r>
              <a:rPr/>
              <a:t>, y muestra los dos números uno al lado del otro. El remate para decir en voz alta: en el capstone, esa misma trampa costó escribir un scoreboard, modelar el autoclear a mano y descubrir el bug con un mensaje propio. Acá cuesta </a:t>
            </a:r>
            <a:r>
              <a:rPr b="1"/>
              <a:t>elegir bien una palabra</a:t>
            </a:r>
            <a:r>
              <a:rPr/>
              <a:t>, y el mensaje de error lo escribe Accellera, con el número del bit adentro. La contra honesta, que hay que decir para que no suene a folleto: si te equivocás al revés —declarás </a:t>
            </a:r>
            <a:r>
              <a:rPr>
                <a:latin typeface="Courier"/>
              </a:rPr>
              <a:t>RW</a:t>
            </a:r>
            <a:r>
              <a:rPr/>
              <a:t> un campo que el DUT implementó como </a:t>
            </a:r>
            <a:r>
              <a:rPr>
                <a:latin typeface="Courier"/>
              </a:rPr>
              <a:t>RW</a:t>
            </a:r>
            <a:r>
              <a:rPr/>
              <a:t> cuando la spec decía otra cosa— el modelo y el DUT se ponen de acuerdo en el error y ninguna sequence dice nada. El modelo de registros verifica el DUT contra </a:t>
            </a:r>
            <a:r>
              <a:rPr b="1"/>
              <a:t>la spec escrita en el modelo</a:t>
            </a:r>
            <a:r>
              <a:rPr/>
              <a:t>, no contra la spec de verdad. Por eso la revisión del modelo contra el documento sigue siendo trabajo humano, y por eso la etapa 1 del ejercicio imprime el mapa para compararlo a mano.</a:t>
            </a:r>
          </a:p>
        </p:txBody>
      </p:sp>
      <p:sp>
        <p:nvSpPr>
          <p:cNvPr id="4" name="Slide Number Placeholder 3"/>
          <p:cNvSpPr>
            <a:spLocks noGrp="1"/>
          </p:cNvSpPr>
          <p:nvPr>
            <p:ph type="sldNum" sz="quarter" idx="10"/>
          </p:nvPr>
        </p:nvSpPr>
        <p:spPr/>
        <p:txBody>
          <a:bodyPr/>
          <a:lstStyle/>
          <a:p>
            <a:fld id="{18BDFEC3-8487-43E8-A154-7C12CBC1FFF2}" type="slidenum">
              <a:rPr lang="en-US"/>
              <a:t>474</a:t>
            </a:fld>
            <a:endParaRPr lang="en-US"/>
          </a:p>
        </p:txBody>
      </p:sp>
    </p:spTree>
  </p:cSld>
</p:notes>
</file>

<file path=ppt/notesSlides/notesSlide3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de esta unidad se llevan una sola idea, que sea ésta: </a:t>
            </a:r>
            <a:r>
              <a:rPr b="1"/>
              <a:t>una dirección no es un registro</a:t>
            </a:r>
            <a:r>
              <a:rPr/>
              <a:t>. RAL modela almacenamiento direccionable, y lo hace muy bien. No modela comportamiento. El acumulador del capstone —que suma sólo con </a:t>
            </a:r>
            <a:r>
              <a:rPr>
                <a:latin typeface="Courier"/>
              </a:rPr>
              <a:t>EN=1</a:t>
            </a:r>
            <a:r>
              <a:rPr/>
              <a:t>, que desborda, que se limpia con </a:t>
            </a:r>
            <a:r>
              <a:rPr>
                <a:latin typeface="Courier"/>
              </a:rPr>
              <a:t>CLR</a:t>
            </a:r>
            <a:r>
              <a:rPr/>
              <a:t>— es comportamiento, y eso vive en el scoreboard, como vivía ayer. El modo de falla de no decirlo es el peor de todos y es cotidiano: el equipo pone RAL, prende </a:t>
            </a:r>
            <a:r>
              <a:rPr>
                <a:latin typeface="Courier"/>
              </a:rPr>
              <a:t>mirror(UVM_CHECK)</a:t>
            </a:r>
            <a:r>
              <a:rPr/>
              <a:t> sobre todo el mapa, y la regresión se llena de errores en los registros de estado. Como son falsos positivos, alguien apaga el chequeo </a:t>
            </a:r>
            <a:r>
              <a:rPr b="1"/>
              <a:t>entero</a:t>
            </a:r>
            <a:r>
              <a:rPr/>
              <a:t> — y a partir de ahí el modelo no verifica nada y nadie se entera. La diferencia entre apagar tres campos con nombre y apagar el chequeo global es toda la diferencia. Los dos </a:t>
            </a:r>
            <a:r>
              <a:rPr>
                <a:latin typeface="Courier"/>
              </a:rPr>
              <a:t>UVM_WARNING</a:t>
            </a:r>
            <a:r>
              <a:rPr/>
              <a:t> que imprime el ejemplo —</a:t>
            </a:r>
            <a:r>
              <a:rPr>
                <a:latin typeface="Courier"/>
              </a:rPr>
              <a:t>GET_MIRRORED_VAL/VOL</a:t>
            </a:r>
            <a:r>
              <a:rPr/>
              <a:t>— son la librería diciendo lo mismo por su cuenta: el espejo de un campo </a:t>
            </a:r>
            <a:r>
              <a:rPr>
                <a:latin typeface="Courier"/>
              </a:rPr>
              <a:t>volatile</a:t>
            </a:r>
            <a:r>
              <a:rPr/>
              <a:t> no es evidencia. Están a propósito en la salida.</a:t>
            </a:r>
          </a:p>
        </p:txBody>
      </p:sp>
      <p:sp>
        <p:nvSpPr>
          <p:cNvPr id="4" name="Slide Number Placeholder 3"/>
          <p:cNvSpPr>
            <a:spLocks noGrp="1"/>
          </p:cNvSpPr>
          <p:nvPr>
            <p:ph type="sldNum" sz="quarter" idx="10"/>
          </p:nvPr>
        </p:nvSpPr>
        <p:spPr/>
        <p:txBody>
          <a:bodyPr/>
          <a:lstStyle/>
          <a:p>
            <a:fld id="{18BDFEC3-8487-43E8-A154-7C12CBC1FFF2}" type="slidenum">
              <a:rPr lang="en-US"/>
              <a:t>475</a:t>
            </a:fld>
            <a:endParaRPr lang="en-US"/>
          </a:p>
        </p:txBody>
      </p:sp>
    </p:spTree>
  </p:cSld>
</p:notes>
</file>

<file path=ppt/notesSlides/notesSlide3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cierre de la unidad y del curso técnico. La última línea no es marketing: al escribir esta unidad se probó primero si </a:t>
            </a:r>
            <a:r>
              <a:rPr>
                <a:latin typeface="Courier"/>
              </a:rPr>
              <a:t>uvm_reg_adapter</a:t>
            </a:r>
            <a:r>
              <a:rPr/>
              <a:t> y el frontdoor funcionaban en Verilator, antes de escribir una sola slide, y el resultado está medido en </a:t>
            </a:r>
            <a:r>
              <a:rPr>
                <a:latin typeface="Courier"/>
              </a:rPr>
              <a:t>docs/verilator.md</a:t>
            </a:r>
            <a:r>
              <a:rPr/>
              <a:t>. Anda todo lo que la unidad usa: el modelo, el adapter, el </a:t>
            </a:r>
            <a:r>
              <a:rPr>
                <a:latin typeface="Courier"/>
              </a:rPr>
              <a:t>uvm_reg_predictor</a:t>
            </a:r>
            <a:r>
              <a:rPr/>
              <a:t>, </a:t>
            </a:r>
            <a:r>
              <a:rPr>
                <a:latin typeface="Courier"/>
              </a:rPr>
              <a:t>mirror(UVM_CHECK)</a:t>
            </a:r>
            <a:r>
              <a:rPr/>
              <a:t> y las dos sequences de la librería. Para el que sigue solo, el orden de lo que falta: </a:t>
            </a:r>
            <a:r>
              <a:rPr>
                <a:latin typeface="Courier"/>
              </a:rPr>
              <a:t>uvm_reg_access_seq</a:t>
            </a:r>
            <a:r>
              <a:rPr/>
              <a:t> con backdoor, la generación del modelo desde IP-XACT o SystemRDL —que es como se hace de verdad—, y </a:t>
            </a:r>
            <a:r>
              <a:rPr>
                <a:latin typeface="Courier"/>
              </a:rPr>
              <a:t>uvm_mem</a:t>
            </a:r>
            <a:r>
              <a:rPr/>
              <a:t> para las memorias. Los tres son extensiones de lo que vieron acá, no temas nuevos. Y el puente al ejercicio: lo primero que le van a pedir en un proyecto con registros es exactamente esto, con la planilla de la spec del lado izquierdo de la pantalla.</a:t>
            </a:r>
          </a:p>
        </p:txBody>
      </p:sp>
      <p:sp>
        <p:nvSpPr>
          <p:cNvPr id="4" name="Slide Number Placeholder 3"/>
          <p:cNvSpPr>
            <a:spLocks noGrp="1"/>
          </p:cNvSpPr>
          <p:nvPr>
            <p:ph type="sldNum" sz="quarter" idx="10"/>
          </p:nvPr>
        </p:nvSpPr>
        <p:spPr/>
        <p:txBody>
          <a:bodyPr/>
          <a:lstStyle/>
          <a:p>
            <a:fld id="{18BDFEC3-8487-43E8-A154-7C12CBC1FFF2}" type="slidenum">
              <a:rPr lang="en-US"/>
              <a:t>476</a:t>
            </a:fld>
            <a:endParaRPr lang="en-US"/>
          </a:p>
        </p:txBody>
      </p:sp>
    </p:spTree>
  </p:cSld>
</p:notes>
</file>

<file path=ppt/notesSlides/notesSlide3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Es el ejercicio más corto de los quince y el más parecido a una tarea real de las primeras semanas de un proyecto. Cuarenta líneas, y la mitad son copiar y pegar el patrón de </a:t>
            </a:r>
            <a:r>
              <a:rPr>
                <a:latin typeface="Courier"/>
              </a:rPr>
              <a:t>CTRL</a:t>
            </a:r>
            <a:r>
              <a:rPr/>
              <a:t>. La etapa que enseña es la 1, y por una razón de método: el modelo se </a:t>
            </a:r>
            <a:r>
              <a:rPr b="1"/>
              <a:t>imprime</a:t>
            </a:r>
            <a:r>
              <a:rPr/>
              <a:t> —</a:t>
            </a:r>
            <a:r>
              <a:rPr>
                <a:latin typeface="Courier"/>
              </a:rPr>
              <a:t>+UVM_TESTNAME=mapa_test</a:t>
            </a:r>
            <a:r>
              <a:rPr/>
              <a:t>— y se compara línea por línea contra la tabla de registros del README del ejercicio, antes de simular nada. Es lo que hay que hacer con un modelo de registros de verdad, donde el error típico no es de UVM sino un offset copiado mal de una planilla de 200 filas. La etapa 2 es donde cae </a:t>
            </a:r>
            <a:r>
              <a:rPr>
                <a:latin typeface="Courier"/>
              </a:rPr>
              <a:t>CLR</a:t>
            </a:r>
            <a:r>
              <a:rPr/>
              <a:t>: el que lo declaró </a:t>
            </a:r>
            <a:r>
              <a:rPr>
                <a:latin typeface="Courier"/>
              </a:rPr>
              <a:t>RW</a:t>
            </a:r>
            <a:r>
              <a:rPr/>
              <a:t> pasa la etapa 1 sin problema y se entera acá, con el número del bit, gracias a un test que no escribió. Vale dejar que caigan ahí — es el momento en que el argumento de RAL deja de ser una opinión. Y la etapa 3 es la que separa: pide </a:t>
            </a:r>
            <a:r>
              <a:rPr b="1"/>
              <a:t>apagar</a:t>
            </a:r>
            <a:r>
              <a:rPr/>
              <a:t> un chequeo, que es lo contrario de lo que el curso viene pidiendo hace siete días. La justificación tiene que salir de ellos: </a:t>
            </a:r>
            <a:r>
              <a:rPr>
                <a:latin typeface="Courier"/>
              </a:rPr>
              <a:t>STATUS.EN</a:t>
            </a:r>
            <a:r>
              <a:rPr/>
              <a:t> cambió por una escritura a otra dirección, el modelo no puede saberlo, y un falso positivo que se deja pasar termina en alguien apagando el chequeo entero.</a:t>
            </a:r>
          </a:p>
        </p:txBody>
      </p:sp>
      <p:sp>
        <p:nvSpPr>
          <p:cNvPr id="4" name="Slide Number Placeholder 3"/>
          <p:cNvSpPr>
            <a:spLocks noGrp="1"/>
          </p:cNvSpPr>
          <p:nvPr>
            <p:ph type="sldNum" sz="quarter" idx="10"/>
          </p:nvPr>
        </p:nvSpPr>
        <p:spPr/>
        <p:txBody>
          <a:bodyPr/>
          <a:lstStyle/>
          <a:p>
            <a:fld id="{18BDFEC3-8487-43E8-A154-7C12CBC1FFF2}" type="slidenum">
              <a:rPr lang="en-US"/>
              <a:t>477</a:t>
            </a:fld>
            <a:endParaRPr lang="en-US"/>
          </a:p>
        </p:txBody>
      </p:sp>
    </p:spTree>
  </p:cSld>
</p:notes>
</file>

<file path=ppt/notesSlides/notesSlide3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Ésta es la técnica que separa un testbench de curso de uno de producción, y el argumento no es de comodidad: es de </a:t>
            </a:r>
            <a:r>
              <a:rPr b="1"/>
              <a:t>autoridad</a:t>
            </a:r>
            <a:r>
              <a:rPr/>
              <a:t>. En un proyecto con aritmética seria, la spec no es un PDF — es un programa en C que alguien corrió contra mil vectores antes de que existiera el RTL. Un scoreboard que reimplementa ese programa en SystemVerilog no verifica el DUT contra la spec: verifica el DUT contra la lectura que el verificador hizo de la spec, que es otra cosa. La pregunta que conviene tirar al grupo antes de mostrar el código: </a:t>
            </a:r>
            <a:r>
              <a:rPr i="1"/>
              <a:t>“si el modelo de C y el scoreboard difieren, ¿quién tiene razón?”</a:t>
            </a:r>
            <a:r>
              <a:rPr/>
              <a:t>. La respuesta incómoda es que no se sabe, y averiguarlo cuesta días. Con DPI la pregunta no existe porque hay un solo modelo. Y el motivo por el que esta sección es tan barata en este curso: DPI es parte del LRM y los simuladores comerciales la traen de base —lo que la deja afuera son las ediciones gratuitas de estudiante—; lo que cuesta en un flujo comercial es el </a:t>
            </a:r>
            <a:r>
              <a:rPr i="1"/>
              <a:t>toolchain</a:t>
            </a:r>
            <a:r>
              <a:rPr/>
              <a:t>: </a:t>
            </a:r>
            <a:r>
              <a:rPr>
                <a:latin typeface="Courier"/>
              </a:rPr>
              <a:t>-sv_lib</a:t>
            </a:r>
            <a:r>
              <a:rPr/>
              <a:t>, compilar el </a:t>
            </a:r>
            <a:r>
              <a:rPr>
                <a:latin typeface="Courier"/>
              </a:rPr>
              <a:t>.c</a:t>
            </a:r>
            <a:r>
              <a:rPr/>
              <a:t> aparte, y acordarse de la librería en cada corrida. Acá el simulador compila a C++ por diseño, así que el puente es un archivo más en la línea de comandos y no hay nada que configurar.</a:t>
            </a:r>
          </a:p>
        </p:txBody>
      </p:sp>
      <p:sp>
        <p:nvSpPr>
          <p:cNvPr id="4" name="Slide Number Placeholder 3"/>
          <p:cNvSpPr>
            <a:spLocks noGrp="1"/>
          </p:cNvSpPr>
          <p:nvPr>
            <p:ph type="sldNum" sz="quarter" idx="10"/>
          </p:nvPr>
        </p:nvSpPr>
        <p:spPr/>
        <p:txBody>
          <a:bodyPr/>
          <a:lstStyle/>
          <a:p>
            <a:fld id="{18BDFEC3-8487-43E8-A154-7C12CBC1FFF2}" type="slidenum">
              <a:rPr lang="en-US"/>
              <a:t>478</a:t>
            </a:fld>
            <a:endParaRPr lang="en-US"/>
          </a:p>
        </p:txBody>
      </p:sp>
    </p:spTree>
  </p:cSld>
</p:notes>
</file>

<file path=ppt/notesSlides/notesSlide3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 leer las dos declaraciones al lado, porque la simetría es todo el mecanismo: la de arriba es la promesa y la de abajo es quien la cumple, y el compilador no las cruza — el que las junta es el linker, al final. De ahí sale el modo de falla número uno de DPI, que conviene nombrar antes de que aparezca: un </a:t>
            </a:r>
            <a:r>
              <a:rPr i="1"/>
              <a:t>undefined reference</a:t>
            </a:r>
            <a:r>
              <a:rPr/>
              <a:t> a una función que está escrita, ahí, a la vista. Casi siempre es una de dos cosas — el nombre no coincide, o el archivo se compiló como C++ y el símbolo salió con el nombre decorado. Eso último es literalmente lo que pasa acá: Verilator le pasa los fuentes del usuario al compilador de C++, así que el </a:t>
            </a:r>
            <a:r>
              <a:rPr>
                <a:latin typeface="Courier"/>
              </a:rPr>
              <a:t>.c</a:t>
            </a:r>
            <a:r>
              <a:rPr/>
              <a:t> necesita el </a:t>
            </a:r>
            <a:r>
              <a:rPr>
                <a:latin typeface="Courier"/>
              </a:rPr>
              <a:t>extern "C"</a:t>
            </a:r>
            <a:r>
              <a:rPr/>
              <a:t> que está en el archivo. Sin esa guarda, el ejemplo no enlaza y el error no dice por qué. La tabla de tipos del LRM es más larga —hay </a:t>
            </a:r>
            <a:r>
              <a:rPr>
                <a:latin typeface="Courier"/>
              </a:rPr>
              <a:t>svBitVecVal</a:t>
            </a:r>
            <a:r>
              <a:rPr/>
              <a:t> para vectores anchos, </a:t>
            </a:r>
            <a:r>
              <a:rPr>
                <a:latin typeface="Courier"/>
              </a:rPr>
              <a:t>svOpenArrayHandle</a:t>
            </a:r>
            <a:r>
              <a:rPr/>
              <a:t> para arreglos— y no hace falta acá. La regla práctica: si el dato entra en un </a:t>
            </a:r>
            <a:r>
              <a:rPr>
                <a:latin typeface="Courier"/>
              </a:rPr>
              <a:t>int</a:t>
            </a:r>
            <a:r>
              <a:rPr/>
              <a:t>, la firma se escribe sola; si no, se busca el anexo H del 1800 y se copia.</a:t>
            </a:r>
          </a:p>
        </p:txBody>
      </p:sp>
      <p:sp>
        <p:nvSpPr>
          <p:cNvPr id="4" name="Slide Number Placeholder 3"/>
          <p:cNvSpPr>
            <a:spLocks noGrp="1"/>
          </p:cNvSpPr>
          <p:nvPr>
            <p:ph type="sldNum" sz="quarter" idx="10"/>
          </p:nvPr>
        </p:nvSpPr>
        <p:spPr/>
        <p:txBody>
          <a:bodyPr/>
          <a:lstStyle/>
          <a:p>
            <a:fld id="{18BDFEC3-8487-43E8-A154-7C12CBC1FFF2}" type="slidenum">
              <a:rPr lang="en-US"/>
              <a:t>479</a:t>
            </a:fld>
            <a:endParaRPr lang="en-US"/>
          </a:p>
        </p:txBody>
      </p:sp>
    </p:spTree>
  </p:cSld>
</p:notes>
</file>

<file path=ppt/notesSlides/notesSlide3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 recuento vale hacerlo en voz alta porque es el argumento de diseño de toda la unidad: cambió una función de seis líneas y no cambió nada más. Eso pasa porque el scoreboard ya estaba bien repartido —predecir y comparar son dos trabajos, y estaban en dos métodos—, y es la recompensa tardía de haber separado </a:t>
            </a:r>
            <a:r>
              <a:rPr>
                <a:latin typeface="Courier"/>
              </a:rPr>
              <a:t>predict_result</a:t>
            </a:r>
            <a:r>
              <a:rPr/>
              <a:t> de </a:t>
            </a:r>
            <a:r>
              <a:rPr>
                <a:latin typeface="Courier"/>
              </a:rPr>
              <a:t>write</a:t>
            </a:r>
            <a:r>
              <a:rPr/>
              <a:t> hace tres días. La línea del </a:t>
            </a:r>
            <a:r>
              <a:rPr>
                <a:latin typeface="Courier"/>
              </a:rPr>
              <a:t>int'(...)</a:t>
            </a:r>
            <a:r>
              <a:rPr/>
              <a:t> es la que hay que señalar: los tipos de UVM no cruzan la frontera. Del otro lado no hay </a:t>
            </a:r>
            <a:r>
              <a:rPr>
                <a:latin typeface="Courier"/>
              </a:rPr>
              <a:t>command_transaction</a:t>
            </a:r>
            <a:r>
              <a:rPr/>
              <a:t>, hay tres enteros. Cuando el dato es un objeto —una imagen, un paquete, una matriz— lo que se pasa es un puntero o un arreglo abierto, y el que decide el formato es el modelo de C, no el testbench. Y el </a:t>
            </a:r>
            <a:r>
              <a:rPr>
                <a:latin typeface="Courier"/>
              </a:rPr>
              <a:t>vtalu_golden_bug</a:t>
            </a:r>
            <a:r>
              <a:rPr/>
              <a:t> no es un adorno: </a:t>
            </a:r>
            <a:r>
              <a:rPr b="1"/>
              <a:t>un scoreboard que nunca vio un error no está probado</a:t>
            </a:r>
            <a:r>
              <a:rPr/>
              <a:t>. </a:t>
            </a:r>
            <a:r>
              <a:rPr>
                <a:latin typeface="Courier"/>
              </a:rPr>
              <a:t>run.sh</a:t>
            </a:r>
            <a:r>
              <a:rPr/>
              <a:t> corre el mismo test contra un modelo mutado —la multiplicación truncada a ocho bits— y exige que el scoreboard grite. Si no grita, el testbench está comparando contra sí mismo y nadie se iba a enterar. Es el mismo test de mutación que el corrector del capstone hace con </a:t>
            </a:r>
            <a:r>
              <a:rPr>
                <a:latin typeface="Courier"/>
              </a:rPr>
              <a:t>+BUG=1</a:t>
            </a:r>
            <a:r>
              <a:rPr/>
              <a:t>, del otro lado del cable.</a:t>
            </a:r>
          </a:p>
        </p:txBody>
      </p:sp>
      <p:sp>
        <p:nvSpPr>
          <p:cNvPr id="4" name="Slide Number Placeholder 3"/>
          <p:cNvSpPr>
            <a:spLocks noGrp="1"/>
          </p:cNvSpPr>
          <p:nvPr>
            <p:ph type="sldNum" sz="quarter" idx="10"/>
          </p:nvPr>
        </p:nvSpPr>
        <p:spPr/>
        <p:txBody>
          <a:bodyPr/>
          <a:lstStyle/>
          <a:p>
            <a:fld id="{18BDFEC3-8487-43E8-A154-7C12CBC1FFF2}" type="slidenum">
              <a:rPr lang="en-US"/>
              <a:t>480</a:t>
            </a:fld>
            <a:endParaRPr lang="en-US"/>
          </a:p>
        </p:txBody>
      </p:sp>
    </p:spTree>
  </p:cSld>
</p:notes>
</file>

<file path=ppt/notesSlides/notesSlide3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tabla es la que hay que dejar escrita, y la fila que más discusión da es la primera de la derecha: el </a:t>
            </a:r>
            <a:r>
              <a:rPr>
                <a:latin typeface="Courier"/>
              </a:rPr>
              <a:t>enum</a:t>
            </a:r>
            <a:r>
              <a:rPr/>
              <a:t> duplicado. Es real y no tiene solución elegante —el LRM no comparte tipos entre los dos lados—, y es la primera cosa que hay que mirar cuando </a:t>
            </a:r>
            <a:r>
              <a:rPr b="1"/>
              <a:t>todas</a:t>
            </a:r>
            <a:r>
              <a:rPr/>
              <a:t> las comparaciones fallan a la vez. Si falla una de cada seis, es el DUT; si fallan todas, es el mapeo. La tercera fila de la derecha es la que sorprende y conviene anticipar: una </a:t>
            </a:r>
            <a:r>
              <a:rPr>
                <a:latin typeface="Courier"/>
              </a:rPr>
              <a:t>function</a:t>
            </a:r>
            <a:r>
              <a:rPr/>
              <a:t> de DPI corre en tiempo cero, así que el modelo de C no puede sincronizar con el reloj. Para eso está </a:t>
            </a:r>
            <a:r>
              <a:rPr>
                <a:latin typeface="Courier"/>
              </a:rPr>
              <a:t>import "DPI-C" task</a:t>
            </a:r>
            <a:r>
              <a:rPr/>
              <a:t> — con una aclaración que casi todos los tutoriales se saltean: el C no puede bloquear por sí mismo. Una task de DPI consume tiempo </a:t>
            </a:r>
            <a:r>
              <a:rPr b="1"/>
              <a:t>sólo</a:t>
            </a:r>
            <a:r>
              <a:rPr/>
              <a:t> si se declara </a:t>
            </a:r>
            <a:r>
              <a:rPr>
                <a:latin typeface="Courier"/>
              </a:rPr>
              <a:t>context</a:t>
            </a:r>
            <a:r>
              <a:rPr/>
              <a:t> y desde el C llama de vuelta a una </a:t>
            </a:r>
            <a:r>
              <a:rPr>
                <a:latin typeface="Courier"/>
              </a:rPr>
              <a:t>export "DPI-C" task</a:t>
            </a:r>
            <a:r>
              <a:rPr/>
              <a:t> de SystemVerilog, que es la que espera el flanco. Y ahí ya no es un golden model, es un modelo de bus, que es otro tema. La regla del anteúltimo bullet es la que hay que llevarse, porque el riesgo de esta sección es que alguien salga queriendo hacer todo por DPI. El VTALU </a:t>
            </a:r>
            <a:r>
              <a:rPr b="1"/>
              <a:t>no</a:t>
            </a:r>
            <a:r>
              <a:rPr/>
              <a:t> justifica DPI: cinco operaciones de ocho bits se escriben en un </a:t>
            </a:r>
            <a:r>
              <a:rPr>
                <a:latin typeface="Courier"/>
              </a:rPr>
              <a:t>case</a:t>
            </a:r>
            <a:r>
              <a:rPr/>
              <a:t> y se leen mejor. El ejemplo existe para que la técnica esté vista cuando aparezca el DUT que sí la justifica, y ese DUT llega antes de lo que uno cree.</a:t>
            </a:r>
          </a:p>
        </p:txBody>
      </p:sp>
      <p:sp>
        <p:nvSpPr>
          <p:cNvPr id="4" name="Slide Number Placeholder 3"/>
          <p:cNvSpPr>
            <a:spLocks noGrp="1"/>
          </p:cNvSpPr>
          <p:nvPr>
            <p:ph type="sldNum" sz="quarter" idx="10"/>
          </p:nvPr>
        </p:nvSpPr>
        <p:spPr/>
        <p:txBody>
          <a:bodyPr/>
          <a:lstStyle/>
          <a:p>
            <a:fld id="{18BDFEC3-8487-43E8-A154-7C12CBC1FFF2}" type="slidenum">
              <a:rPr lang="en-US"/>
              <a:t>481</a:t>
            </a:fld>
            <a:endParaRPr lang="en-US"/>
          </a:p>
        </p:txBody>
      </p:sp>
    </p:spTree>
  </p:cSld>
</p:notes>
</file>

<file path=ppt/notesSlides/notesSlide3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etapa 2 es la que hace que el ejercicio valga, y conviene explicarla antes: con el DUT sano, un modelo que devuelva cualquier cosa fija podría pasar de casualidad si el estímulo fuera pobre. Con el DUT mintiendo en el bit 0, no hay forma de pasar sin haber calculado — es el mismo test de mutación del capstone, apuntado al modelo en vez de al scoreboard. La resta es la que se cae, y no por la aritmética: </a:t>
            </a:r>
            <a:r>
              <a:rPr>
                <a:latin typeface="Courier"/>
              </a:rPr>
              <a:t>a - b</a:t>
            </a:r>
            <a:r>
              <a:rPr/>
              <a:t> es una línea. Lo que se olvida es la </a:t>
            </a:r>
            <a:r>
              <a:rPr b="1"/>
              <a:t>segunda mitad de la respuesta</a:t>
            </a:r>
            <a:r>
              <a:rPr/>
              <a:t>, el borrow, y se olvida porque cruza la frontera de otra forma —por puntero, que es como viaja un </a:t>
            </a:r>
            <a:r>
              <a:rPr>
                <a:latin typeface="Courier"/>
              </a:rPr>
              <a:t>output int</a:t>
            </a:r>
            <a:r>
              <a:rPr/>
              <a:t> de SystemVerilog—. El scoreboard lo compara, así que sin él fallan todas las restas y ninguna otra operación: ese patrón de fallas es el que hay que aprender a leer. Y la trampa que no se ve, que está resuelta en el esqueleto a propósito para que no pierdan la hora ahí: sin </a:t>
            </a:r>
            <a:r>
              <a:rPr>
                <a:latin typeface="Courier"/>
              </a:rPr>
              <a:t>extern "C"</a:t>
            </a:r>
            <a:r>
              <a:rPr/>
              <a:t>, Verilator le pasa el archivo al compilador de </a:t>
            </a:r>
            <a:r>
              <a:rPr b="1"/>
              <a:t>C++</a:t>
            </a:r>
            <a:r>
              <a:rPr/>
              <a:t>, el símbolo sale </a:t>
            </a:r>
            <a:r>
              <a:rPr i="1"/>
              <a:t>mangled</a:t>
            </a:r>
            <a:r>
              <a:rPr/>
              <a:t>, y el link falla con un </a:t>
            </a:r>
            <a:r>
              <a:rPr i="1"/>
              <a:t>undefined reference</a:t>
            </a:r>
            <a:r>
              <a:rPr/>
              <a:t> a una función que está escrita dos líneas más arriba. Es el modo de falla número uno de DPI con Verilator.</a:t>
            </a:r>
          </a:p>
        </p:txBody>
      </p:sp>
      <p:sp>
        <p:nvSpPr>
          <p:cNvPr id="4" name="Slide Number Placeholder 3"/>
          <p:cNvSpPr>
            <a:spLocks noGrp="1"/>
          </p:cNvSpPr>
          <p:nvPr>
            <p:ph type="sldNum" sz="quarter" idx="10"/>
          </p:nvPr>
        </p:nvSpPr>
        <p:spPr/>
        <p:txBody>
          <a:bodyPr/>
          <a:lstStyle/>
          <a:p>
            <a:fld id="{18BDFEC3-8487-43E8-A154-7C12CBC1FFF2}" type="slidenum">
              <a:rPr lang="en-US"/>
              <a:t>490</a:t>
            </a:fld>
            <a:endParaRPr lang="en-US"/>
          </a:p>
        </p:txBody>
      </p:sp>
    </p:spTree>
  </p:cSld>
</p:notes>
</file>

<file path=ppt/notesSlides/notesSlide3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Éste es el ejercicio que separa al que entendió del que copió el patrón, y el mecanismo por el que separa está en el tercer bullet: el bug está en una </a:t>
            </a:r>
            <a:r>
              <a:rPr b="1"/>
              <a:t>salida de control</a:t>
            </a:r>
            <a:r>
              <a:rPr/>
              <a:t>, no en el camino de datos. Un scoreboard que compara lo que sale por </a:t>
            </a:r>
            <a:r>
              <a:rPr>
                <a:latin typeface="Courier"/>
              </a:rPr>
              <a:t>rd_data</a:t>
            </a:r>
            <a:r>
              <a:rPr/>
              <a:t> cierra seis de las siete filas del plan y pasa en verde con el DUT roto. Para verlo hay que predecir las banderas, y para predecir las banderas hay que modelar la ocupación — o sea, escribir un modelo de referencia con estado, que es lo que el primer capstone no podía pedir. Vale decir por qué va segundo y no primero: el APB es el DUT que se cruza el primer año, y el patrón tabla-dirección-valor es el correcto ahí. Éste enseña cuándo ese patrón deja de servir, y esa lección no se entiende sin haber usado el patrón antes. La trampa que más cae es la del orden de actualización del modelo: primero mirar si la lectura saca —eso libera un lugar— y recién después si la escritura entra. Al revés, la escritura simultánea con la FIFO llena aparece como un dato perdido que el DUT nunca perdió, y el alumno pasa una hora buscando el bug en el RTL. Y la segunda: el </a:t>
            </a:r>
            <a:r>
              <a:rPr>
                <a:latin typeface="Courier"/>
              </a:rPr>
              <a:t>check_phase</a:t>
            </a:r>
            <a:r>
              <a:rPr/>
              <a:t> que reclama datos que nunca salieron. Casi siempre el test terminó un ciclo antes de tiempo, y es el </a:t>
            </a:r>
            <a:r>
              <a:rPr>
                <a:latin typeface="Courier"/>
              </a:rPr>
              <a:t>drain_time</a:t>
            </a:r>
            <a:r>
              <a:rPr/>
              <a:t> del día 3 apareciendo donde nadie lo esperaba.</a:t>
            </a:r>
          </a:p>
        </p:txBody>
      </p:sp>
      <p:sp>
        <p:nvSpPr>
          <p:cNvPr id="4" name="Slide Number Placeholder 3"/>
          <p:cNvSpPr>
            <a:spLocks noGrp="1"/>
          </p:cNvSpPr>
          <p:nvPr>
            <p:ph type="sldNum" sz="quarter" idx="10"/>
          </p:nvPr>
        </p:nvSpPr>
        <p:spPr/>
        <p:txBody>
          <a:bodyPr/>
          <a:lstStyle/>
          <a:p>
            <a:fld id="{18BDFEC3-8487-43E8-A154-7C12CBC1FFF2}" type="slidenum">
              <a:rPr lang="en-US"/>
              <a:t>491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svg"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svg"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svg"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svg"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svg"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6.svg"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7.svg"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8.svg"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svg"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xm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xml"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xml" /></Relationships>
</file>

<file path=ppt/slides/_rels/slide3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xml" /></Relationships>
</file>

<file path=ppt/slides/_rels/slide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xml" /></Relationships>
</file>

<file path=ppt/slides/_rels/slide3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xml" /></Relationships>
</file>

<file path=ppt/slides/_rels/slide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xml" /></Relationships>
</file>

<file path=ppt/slides/_rels/slide4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xml" /></Relationships>
</file>

<file path=ppt/slides/_rels/slide4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xml" /></Relationships>
</file>

<file path=ppt/slides/_rels/slide4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xml" /></Relationships>
</file>

<file path=ppt/slides/_rels/slide4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xml" /></Relationships>
</file>

<file path=ppt/slides/_rels/slide4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xml" /></Relationships>
</file>

<file path=ppt/slides/_rels/slide4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xml" /></Relationships>
</file>

<file path=ppt/slides/_rels/slide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xml" /></Relationships>
</file>

<file path=ppt/slides/_rels/slide4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xml" /></Relationships>
</file>

<file path=ppt/slides/_rels/slide4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8.xml" /></Relationships>
</file>

<file path=ppt/slides/_rels/slide4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9.xml" /></Relationships>
</file>

<file path=ppt/slides/_rels/slide5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0.xml" /></Relationships>
</file>

<file path=ppt/slides/_rels/slide5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1.xml" /></Relationships>
</file>

<file path=ppt/slides/_rels/slide5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2.xml" /></Relationships>
</file>

<file path=ppt/slides/_rels/slide5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3.xml" /></Relationships>
</file>

<file path=ppt/slides/_rels/slide5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4.xml" /></Relationships>
</file>

<file path=ppt/slides/_rels/slide5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5.xml" /></Relationships>
</file>

<file path=ppt/slides/_rels/slide5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6.xml" /></Relationships>
</file>

<file path=ppt/slides/_rels/slide5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7.xml" /></Relationships>
</file>

<file path=ppt/slides/_rels/slide5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8.xml" /></Relationships>
</file>

<file path=ppt/slides/_rels/slide5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9.xml" /></Relationships>
</file>

<file path=ppt/slides/_rels/slide6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0.xml" /></Relationships>
</file>

<file path=ppt/slides/_rels/slide6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1.xml" /></Relationships>
</file>

<file path=ppt/slides/_rels/slide62.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0.svg" /></Relationships>
</file>

<file path=ppt/slides/_rels/slide6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2.xml" /></Relationships>
</file>

<file path=ppt/slides/_rels/slide6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3.xml" /></Relationships>
</file>

<file path=ppt/slides/_rels/slide6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4.xml" /></Relationships>
</file>

<file path=ppt/slides/_rels/slide6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5.xml" /></Relationships>
</file>

<file path=ppt/slides/_rels/slide6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6.xml" /></Relationships>
</file>

<file path=ppt/slides/_rels/slide6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7.xml" /></Relationships>
</file>

<file path=ppt/slides/_rels/slide7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8.xml" /></Relationships>
</file>

<file path=ppt/slides/_rels/slide7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9.xml" /></Relationships>
</file>

<file path=ppt/slides/_rels/slide7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0.xml" /></Relationships>
</file>

<file path=ppt/slides/_rels/slide7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1.xml" /></Relationships>
</file>

<file path=ppt/slides/_rels/slide8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2.xml" /></Relationships>
</file>

<file path=ppt/slides/_rels/slide8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3.xml" /></Relationships>
</file>

<file path=ppt/slides/_rels/slide8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4.xml" /></Relationships>
</file>

<file path=ppt/slides/_rels/slide8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5.xml" /></Relationships>
</file>

<file path=ppt/slides/_rels/slide8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6.xml" /></Relationships>
</file>

<file path=ppt/slides/_rels/slide8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7.xml" /></Relationships>
</file>

<file path=ppt/slides/_rels/slide86.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1.svg" /></Relationships>
</file>

<file path=ppt/slides/_rels/slide8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8.xml" /></Relationships>
</file>

<file path=ppt/slides/_rels/slide8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9.xml" /></Relationships>
</file>

<file path=ppt/slides/_rels/slide8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0.xml" /></Relationships>
</file>

<file path=ppt/slides/_rels/slide9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1.xml" /></Relationships>
</file>

<file path=ppt/slides/_rels/slide9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2.xml" /></Relationships>
</file>

<file path=ppt/slides/_rels/slide9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3.xml" /></Relationships>
</file>

<file path=ppt/slides/_rels/slide9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4.xml" /></Relationships>
</file>

<file path=ppt/slides/_rels/slide9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5.xml" /></Relationships>
</file>

<file path=ppt/slides/_rels/slide9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6.xml" /></Relationships>
</file>

<file path=ppt/slides/_rels/slide9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7.xml" /></Relationships>
</file>

<file path=ppt/slides/_rels/slide9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8.xml" /></Relationships>
</file>

<file path=ppt/slides/_rels/slide9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9.xml" /></Relationships>
</file>

<file path=ppt/slides/_rels/slide9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0.xml" /></Relationships>
</file>

<file path=ppt/slides/_rels/slide10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1.xml" /></Relationships>
</file>

<file path=ppt/slides/_rels/slide10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2.xml" /></Relationships>
</file>

<file path=ppt/slides/_rels/slide10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3.xml" /></Relationships>
</file>

<file path=ppt/slides/_rels/slide10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4.xml" /></Relationships>
</file>

<file path=ppt/slides/_rels/slide10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5.xml" /></Relationships>
</file>

<file path=ppt/slides/_rels/slide10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6.xml" /></Relationships>
</file>

<file path=ppt/slides/_rels/slide10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2.svg" /></Relationships>
</file>

<file path=ppt/slides/_rels/slide10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7.xml" /></Relationships>
</file>

<file path=ppt/slides/_rels/slide10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8.xml" /></Relationships>
</file>

<file path=ppt/slides/_rels/slide10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9.xml" /></Relationships>
</file>

<file path=ppt/slides/_rels/slide1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0.xml" /></Relationships>
</file>

<file path=ppt/slides/_rels/slide1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1.xml" /></Relationships>
</file>

<file path=ppt/slides/_rels/slide112.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3.svg" /></Relationships>
</file>

<file path=ppt/slides/_rels/slide1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2.xml" /></Relationships>
</file>

<file path=ppt/slides/_rels/slide1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3.xml" /></Relationships>
</file>

<file path=ppt/slides/_rels/slide1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4.xml" /></Relationships>
</file>

<file path=ppt/slides/_rels/slide1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5.xml" /></Relationships>
</file>

<file path=ppt/slides/_rels/slide1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6.xml" /></Relationships>
</file>

<file path=ppt/slides/_rels/slide1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7.xml" /></Relationships>
</file>

<file path=ppt/slides/_rels/slide1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8.xml" /></Relationships>
</file>

<file path=ppt/slides/_rels/slide1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9.xml" /></Relationships>
</file>

<file path=ppt/slides/_rels/slide1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0.xml" /></Relationships>
</file>

<file path=ppt/slides/_rels/slide1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1.xml" /></Relationships>
</file>

<file path=ppt/slides/_rels/slide1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2.xml" /></Relationships>
</file>

<file path=ppt/slides/_rels/slide1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3.xml" /></Relationships>
</file>

<file path=ppt/slides/_rels/slide13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4.xml" /></Relationships>
</file>

<file path=ppt/slides/_rels/slide13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5.xml" /></Relationships>
</file>

<file path=ppt/slides/_rels/slide1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6.xml" /></Relationships>
</file>

<file path=ppt/slides/_rels/slide13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7.xml" /></Relationships>
</file>

<file path=ppt/slides/_rels/slide1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8.xml" /></Relationships>
</file>

<file path=ppt/slides/_rels/slide13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9.xml" /></Relationships>
</file>

<file path=ppt/slides/_rels/slide1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0.xml" /></Relationships>
</file>

<file path=ppt/slides/_rels/slide140.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4.svg" /></Relationships>
</file>

<file path=ppt/slides/_rels/slide14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1.xml" /></Relationships>
</file>

<file path=ppt/slides/_rels/slide14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2.xml" /></Relationships>
</file>

<file path=ppt/slides/_rels/slide14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3.xml" /></Relationships>
</file>

<file path=ppt/slides/_rels/slide14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4.xml" /></Relationships>
</file>

<file path=ppt/slides/_rels/slide14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5.xml" /></Relationships>
</file>

<file path=ppt/slides/_rels/slide1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6.xml" /></Relationships>
</file>

<file path=ppt/slides/_rels/slide14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5.svg" /></Relationships>
</file>

<file path=ppt/slides/_rels/slide14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7.xml" /></Relationships>
</file>

<file path=ppt/slides/_rels/slide14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8.xml" /></Relationships>
</file>

<file path=ppt/slides/_rels/slide15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9.xml" /></Relationships>
</file>

<file path=ppt/slides/_rels/slide151.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6.svg" /></Relationships>
</file>

<file path=ppt/slides/_rels/slide15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0.xml" /></Relationships>
</file>

<file path=ppt/slides/_rels/slide15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1.xml" /></Relationships>
</file>

<file path=ppt/slides/_rels/slide15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2.xml" /></Relationships>
</file>

<file path=ppt/slides/_rels/slide15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3.xml" /></Relationships>
</file>

<file path=ppt/slides/_rels/slide15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4.xml" /></Relationships>
</file>

<file path=ppt/slides/_rels/slide15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5.xml" /></Relationships>
</file>

<file path=ppt/slides/_rels/slide158.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7.svg" /></Relationships>
</file>

<file path=ppt/slides/_rels/slide15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6.xml" /></Relationships>
</file>

<file path=ppt/slides/_rels/slide160.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8.svg" /></Relationships>
</file>

<file path=ppt/slides/_rels/slide16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7.xml" /></Relationships>
</file>

<file path=ppt/slides/_rels/slide162.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9.svg" /></Relationships>
</file>

<file path=ppt/slides/_rels/slide16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8.xml" /></Relationships>
</file>

<file path=ppt/slides/_rels/slide16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0.svg" /></Relationships>
</file>

<file path=ppt/slides/_rels/slide16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9.xml" /></Relationships>
</file>

<file path=ppt/slides/_rels/slide16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0.xml" /></Relationships>
</file>

<file path=ppt/slides/_rels/slide16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1.xml" /></Relationships>
</file>

<file path=ppt/slides/_rels/slide168.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1.svg" /></Relationships>
</file>

<file path=ppt/slides/_rels/slide16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2.xml" /></Relationships>
</file>

<file path=ppt/slides/_rels/slide17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3.xml" /></Relationships>
</file>

<file path=ppt/slides/_rels/slide17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4.xml" /></Relationships>
</file>

<file path=ppt/slides/_rels/slide172.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2.svg" /></Relationships>
</file>

<file path=ppt/slides/_rels/slide17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5.xml" /></Relationships>
</file>

<file path=ppt/slides/_rels/slide17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6.xml" /></Relationships>
</file>

<file path=ppt/slides/_rels/slide17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7.xml" /></Relationships>
</file>

<file path=ppt/slides/_rels/slide176.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3.svg" /></Relationships>
</file>

<file path=ppt/slides/_rels/slide17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8.xml" /></Relationships>
</file>

<file path=ppt/slides/_rels/slide17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9.xml" /></Relationships>
</file>

<file path=ppt/slides/_rels/slide17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0.xml" /></Relationships>
</file>

<file path=ppt/slides/_rels/slide18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1.xml" /></Relationships>
</file>

<file path=ppt/slides/_rels/slide18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2.xml" /></Relationships>
</file>

<file path=ppt/slides/_rels/slide18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3.xml" /></Relationships>
</file>

<file path=ppt/slides/_rels/slide18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4.xml" /></Relationships>
</file>

<file path=ppt/slides/_rels/slide18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5.xml" /></Relationships>
</file>

<file path=ppt/slides/_rels/slide18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6.xml" /></Relationships>
</file>

<file path=ppt/slides/_rels/slide18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7.xml" /></Relationships>
</file>

<file path=ppt/slides/_rels/slide18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8.xml" /></Relationships>
</file>

<file path=ppt/slides/_rels/slide188.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4.svg" /></Relationships>
</file>

<file path=ppt/slides/_rels/slide18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9.xml" /></Relationships>
</file>

<file path=ppt/slides/_rels/slide19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0.xml" /></Relationships>
</file>

<file path=ppt/slides/_rels/slide19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1.xml" /></Relationships>
</file>

<file path=ppt/slides/_rels/slide19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2.xml" /></Relationships>
</file>

<file path=ppt/slides/_rels/slide19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3.xml" /></Relationships>
</file>

<file path=ppt/slides/_rels/slide19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4.xml" /></Relationships>
</file>

<file path=ppt/slides/_rels/slide19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5.xml" /></Relationships>
</file>

<file path=ppt/slides/_rels/slide19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6.xml" /></Relationships>
</file>

<file path=ppt/slides/_rels/slide20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7.xml" /></Relationships>
</file>

<file path=ppt/slides/_rels/slide20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8.xml" /></Relationships>
</file>

<file path=ppt/slides/_rels/slide20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9.xml" /></Relationships>
</file>

<file path=ppt/slides/_rels/slide20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0.xml" /></Relationships>
</file>

<file path=ppt/slides/_rels/slide20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1.xml" /></Relationships>
</file>

<file path=ppt/slides/_rels/slide209.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5.svg" /></Relationships>
</file>

<file path=ppt/slides/_rels/slide2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2.xml" /></Relationships>
</file>

<file path=ppt/slides/_rels/slide2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3.xml" /></Relationships>
</file>

<file path=ppt/slides/_rels/slide2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4.xml" /></Relationships>
</file>

<file path=ppt/slides/_rels/slide2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5.xml" /></Relationships>
</file>

<file path=ppt/slides/_rels/slide2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6.xml" /></Relationships>
</file>

<file path=ppt/slides/_rels/slide215.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6.svg" /></Relationships>
</file>

<file path=ppt/slides/_rels/slide2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7.xml" /></Relationships>
</file>

<file path=ppt/slides/_rels/slide21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7.svg" /></Relationships>
</file>

<file path=ppt/slides/_rels/slide2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8.xml" /></Relationships>
</file>

<file path=ppt/slides/_rels/slide2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9.xml" /></Relationships>
</file>

<file path=ppt/slides/_rels/slide2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0.xml" /></Relationships>
</file>

<file path=ppt/slides/_rels/slide2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1.xml" /></Relationships>
</file>

<file path=ppt/slides/_rels/slide2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2.xml" /></Relationships>
</file>

<file path=ppt/slides/_rels/slide2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3.xml" /></Relationships>
</file>

<file path=ppt/slides/_rels/slide22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8.svg" /></Relationships>
</file>

<file path=ppt/slides/_rels/slide2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4.xml" /></Relationships>
</file>

<file path=ppt/slides/_rels/slide2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5.xml" /></Relationships>
</file>

<file path=ppt/slides/_rels/slide2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6.xml" /></Relationships>
</file>

<file path=ppt/slides/_rels/slide2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7.xml" /></Relationships>
</file>

<file path=ppt/slides/_rels/slide229.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9.svg" /></Relationships>
</file>

<file path=ppt/slides/_rels/slide2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8.xml" /></Relationships>
</file>

<file path=ppt/slides/_rels/slide2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9.xml" /></Relationships>
</file>

<file path=ppt/slides/_rels/slide2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0.xml" /></Relationships>
</file>

<file path=ppt/slides/_rels/slide23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1.xml" /></Relationships>
</file>

<file path=ppt/slides/_rels/slide23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2.xml" /></Relationships>
</file>

<file path=ppt/slides/_rels/slide2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3.xml" /></Relationships>
</file>

<file path=ppt/slides/_rels/slide23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4.xml" /></Relationships>
</file>

<file path=ppt/slides/_rels/slide2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5.xml" /></Relationships>
</file>

<file path=ppt/slides/_rels/slide23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6.xml" /></Relationships>
</file>

<file path=ppt/slides/_rels/slide2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7.xml" /></Relationships>
</file>

<file path=ppt/slides/_rels/slide24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8.xml" /></Relationships>
</file>

<file path=ppt/slides/_rels/slide24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9.xml" /></Relationships>
</file>

<file path=ppt/slides/_rels/slide24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0.xml" /></Relationships>
</file>

<file path=ppt/slides/_rels/slide24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1.xml" /></Relationships>
</file>

<file path=ppt/slides/_rels/slide24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2.xml" /></Relationships>
</file>

<file path=ppt/slides/_rels/slide24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3.xml" /></Relationships>
</file>

<file path=ppt/slides/_rels/slide2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4.xml" /></Relationships>
</file>

<file path=ppt/slides/_rels/slide24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0.svg" /></Relationships>
</file>

<file path=ppt/slides/_rels/slide24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5.xml" /></Relationships>
</file>

<file path=ppt/slides/_rels/slide249.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1.svg" /></Relationships>
</file>

<file path=ppt/slides/_rels/slide25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6.xml" /></Relationships>
</file>

<file path=ppt/slides/_rels/slide25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7.xml" /></Relationships>
</file>

<file path=ppt/slides/_rels/slide25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8.xml" /></Relationships>
</file>

<file path=ppt/slides/_rels/slide25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9.xml" /></Relationships>
</file>

<file path=ppt/slides/_rels/slide25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0.xml" /></Relationships>
</file>

<file path=ppt/slides/_rels/slide25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1.xml" /></Relationships>
</file>

<file path=ppt/slides/_rels/slide25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2.xml" /></Relationships>
</file>

<file path=ppt/slides/_rels/slide25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2.svg" /></Relationships>
</file>

<file path=ppt/slides/_rels/slide25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3.xml" /></Relationships>
</file>

<file path=ppt/slides/_rels/slide25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4.xml" /></Relationships>
</file>

<file path=ppt/slides/_rels/slide26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5.xml" /></Relationships>
</file>

<file path=ppt/slides/_rels/slide26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6.xml" /></Relationships>
</file>

<file path=ppt/slides/_rels/slide26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7.xml" /></Relationships>
</file>

<file path=ppt/slides/_rels/slide26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8.xml" /></Relationships>
</file>

<file path=ppt/slides/_rels/slide26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9.xml" /></Relationships>
</file>

<file path=ppt/slides/_rels/slide27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0.xml" /></Relationships>
</file>

<file path=ppt/slides/_rels/slide27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1.xml" /></Relationships>
</file>

<file path=ppt/slides/_rels/slide27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2.xml" /></Relationships>
</file>

<file path=ppt/slides/_rels/slide27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3.svg" /></Relationships>
</file>

<file path=ppt/slides/_rels/slide27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3.xml" /></Relationships>
</file>

<file path=ppt/slides/_rels/slide276.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4.svg" /></Relationships>
</file>

<file path=ppt/slides/_rels/slide27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4.xml" /></Relationships>
</file>

<file path=ppt/slides/_rels/slide27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5.xml" /></Relationships>
</file>

<file path=ppt/slides/_rels/slide27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6.xml" /></Relationships>
</file>

<file path=ppt/slides/_rels/slide28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7.xml" /></Relationships>
</file>

<file path=ppt/slides/_rels/slide28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8.xml" /></Relationships>
</file>

<file path=ppt/slides/_rels/slide28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9.xml" /></Relationships>
</file>

<file path=ppt/slides/_rels/slide28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0.xml" /></Relationships>
</file>

<file path=ppt/slides/_rels/slide28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1.xml" /></Relationships>
</file>

<file path=ppt/slides/_rels/slide28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2.xml" /></Relationships>
</file>

<file path=ppt/slides/_rels/slide28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3.xml" /></Relationships>
</file>

<file path=ppt/slides/_rels/slide28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4.xml" /></Relationships>
</file>

<file path=ppt/slides/_rels/slide28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5.xml" /></Relationships>
</file>

<file path=ppt/slides/_rels/slide28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6.xml" /></Relationships>
</file>

<file path=ppt/slides/_rels/slide29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7.xml" /></Relationships>
</file>

<file path=ppt/slides/_rels/slide29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8.xml" /></Relationships>
</file>

<file path=ppt/slides/_rels/slide29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9.xml" /></Relationships>
</file>

<file path=ppt/slides/_rels/slide29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0.xml" /></Relationships>
</file>

<file path=ppt/slides/_rels/slide29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1.xml" /></Relationships>
</file>

<file path=ppt/slides/_rels/slide29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2.xml" /></Relationships>
</file>

<file path=ppt/slides/_rels/slide29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3.xml" /></Relationships>
</file>

<file path=ppt/slides/_rels/slide29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4.xml" /></Relationships>
</file>

<file path=ppt/slides/_rels/slide29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5.xml" /></Relationships>
</file>

<file path=ppt/slides/_rels/slide29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6.xml" /></Relationships>
</file>

<file path=ppt/slides/_rels/slide30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7.xml" /></Relationships>
</file>

<file path=ppt/slides/_rels/slide30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8.xml" /></Relationships>
</file>

<file path=ppt/slides/_rels/slide30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9.xml" /></Relationships>
</file>

<file path=ppt/slides/_rels/slide30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0.xml" /></Relationships>
</file>

<file path=ppt/slides/_rels/slide30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1.xml" /></Relationships>
</file>

<file path=ppt/slides/_rels/slide30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2.xml" /></Relationships>
</file>

<file path=ppt/slides/_rels/slide30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3.xml" /></Relationships>
</file>

<file path=ppt/slides/_rels/slide30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4.xml" /></Relationships>
</file>

<file path=ppt/slides/_rels/slide308.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5.svg" /></Relationships>
</file>

<file path=ppt/slides/_rels/slide30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5.xml" /></Relationships>
</file>

<file path=ppt/slides/_rels/slide3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6.xml" /></Relationships>
</file>

<file path=ppt/slides/_rels/slide3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7.xml" /></Relationships>
</file>

<file path=ppt/slides/_rels/slide312.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6.svg" /></Relationships>
</file>

<file path=ppt/slides/_rels/slide3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8.xml" /></Relationships>
</file>

<file path=ppt/slides/_rels/slide3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9.xml" /></Relationships>
</file>

<file path=ppt/slides/_rels/slide3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0.xml" /></Relationships>
</file>

<file path=ppt/slides/_rels/slide3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1.xml" /></Relationships>
</file>

<file path=ppt/slides/_rels/slide31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7.svg" /></Relationships>
</file>

<file path=ppt/slides/_rels/slide3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2.xml" /></Relationships>
</file>

<file path=ppt/slides/_rels/slide3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3.xml" /></Relationships>
</file>

<file path=ppt/slides/_rels/slide3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4.xml" /></Relationships>
</file>

<file path=ppt/slides/_rels/slide3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5.xml" /></Relationships>
</file>

<file path=ppt/slides/_rels/slide3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6.xml" /></Relationships>
</file>

<file path=ppt/slides/_rels/slide3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7.xml" /></Relationships>
</file>

<file path=ppt/slides/_rels/slide3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8.xml" /></Relationships>
</file>

<file path=ppt/slides/_rels/slide33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9.xml" /></Relationships>
</file>

<file path=ppt/slides/_rels/slide33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8.svg" /></Relationships>
</file>

<file path=ppt/slides/_rels/slide3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0.xml" /></Relationships>
</file>

<file path=ppt/slides/_rels/slide336.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9.svg" /></Relationships>
</file>

<file path=ppt/slides/_rels/slide3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1.xml" /></Relationships>
</file>

<file path=ppt/slides/_rels/slide338.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0.svg" /></Relationships>
</file>

<file path=ppt/slides/_rels/slide3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2.xml" /></Relationships>
</file>

<file path=ppt/slides/_rels/slide34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3.xml" /></Relationships>
</file>

<file path=ppt/slides/_rels/slide34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4.xml" /></Relationships>
</file>

<file path=ppt/slides/_rels/slide34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5.xml" /></Relationships>
</file>

<file path=ppt/slides/_rels/slide34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6.xml" /></Relationships>
</file>

<file path=ppt/slides/_rels/slide34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1.svg" /></Relationships>
</file>

<file path=ppt/slides/_rels/slide34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7.xml" /></Relationships>
</file>

<file path=ppt/slides/_rels/slide3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8.xml" /></Relationships>
</file>

<file path=ppt/slides/_rels/slide34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9.xml" /></Relationships>
</file>

<file path=ppt/slides/_rels/slide34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0.xml" /></Relationships>
</file>

<file path=ppt/slides/_rels/slide34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1.xml" /></Relationships>
</file>

<file path=ppt/slides/_rels/slide35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2.xml" /></Relationships>
</file>

<file path=ppt/slides/_rels/slide351.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2.svg" /></Relationships>
</file>

<file path=ppt/slides/_rels/slide35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3.xml" /></Relationships>
</file>

<file path=ppt/slides/_rels/slide35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4.xml" /></Relationships>
</file>

<file path=ppt/slides/_rels/slide35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5.xml" /></Relationships>
</file>

<file path=ppt/slides/_rels/slide35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6.xml" /></Relationships>
</file>

<file path=ppt/slides/_rels/slide35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7.xml" /></Relationships>
</file>

<file path=ppt/slides/_rels/slide35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8.xml" /></Relationships>
</file>

<file path=ppt/slides/_rels/slide35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9.xml" /></Relationships>
</file>

<file path=ppt/slides/_rels/slide35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0.xml" /></Relationships>
</file>

<file path=ppt/slides/_rels/slide36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1.xml" /></Relationships>
</file>

<file path=ppt/slides/_rels/slide36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2.xml" /></Relationships>
</file>

<file path=ppt/slides/_rels/slide36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3.xml" /></Relationships>
</file>

<file path=ppt/slides/_rels/slide36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4.xml" /></Relationships>
</file>

<file path=ppt/slides/_rels/slide36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3.svg" /></Relationships>
</file>

<file path=ppt/slides/_rels/slide36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5.xml" /></Relationships>
</file>

<file path=ppt/slides/_rels/slide36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6.xml" /></Relationships>
</file>

<file path=ppt/slides/_rels/slide36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4.svg" /></Relationships>
</file>

<file path=ppt/slides/_rels/slide36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7.xml" /></Relationships>
</file>

<file path=ppt/slides/_rels/slide36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8.xml" /></Relationships>
</file>

<file path=ppt/slides/_rels/slide37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9.xml" /></Relationships>
</file>

<file path=ppt/slides/_rels/slide37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0.xml" /></Relationships>
</file>

<file path=ppt/slides/_rels/slide37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1.xml" /></Relationships>
</file>

<file path=ppt/slides/_rels/slide37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2.xml" /></Relationships>
</file>

<file path=ppt/slides/_rels/slide37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5.svg" /></Relationships>
</file>

<file path=ppt/slides/_rels/slide37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3.xml" /></Relationships>
</file>

<file path=ppt/slides/_rels/slide37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4.xml" /></Relationships>
</file>

<file path=ppt/slides/_rels/slide37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5.xml" /></Relationships>
</file>

<file path=ppt/slides/_rels/slide37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6.xml" /></Relationships>
</file>

<file path=ppt/slides/_rels/slide37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7.xml" /></Relationships>
</file>

<file path=ppt/slides/_rels/slide38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8.xml" /></Relationships>
</file>

<file path=ppt/slides/_rels/slide38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9.xml" /></Relationships>
</file>

<file path=ppt/slides/_rels/slide38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0.xml" /></Relationships>
</file>

<file path=ppt/slides/_rels/slide38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1.xml" /></Relationships>
</file>

<file path=ppt/slides/_rels/slide38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6.svg" /></Relationships>
</file>

<file path=ppt/slides/_rels/slide38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2.xml" /></Relationships>
</file>

<file path=ppt/slides/_rels/slide38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3.xml" /></Relationships>
</file>

<file path=ppt/slides/_rels/slide38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4.xml" /></Relationships>
</file>

<file path=ppt/slides/_rels/slide38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8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5.xml" /></Relationships>
</file>

<file path=ppt/slides/_rels/slide39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6.xml" /></Relationships>
</file>

<file path=ppt/slides/_rels/slide40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7.xml" /></Relationships>
</file>

<file path=ppt/slides/_rels/slide40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8.xml" /></Relationships>
</file>

<file path=ppt/slides/_rels/slide40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9.xml" /></Relationships>
</file>

<file path=ppt/slides/_rels/slide40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0.xml" /></Relationships>
</file>

<file path=ppt/slides/_rels/slide40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1.xml" /></Relationships>
</file>

<file path=ppt/slides/_rels/slide40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2.xml" /></Relationships>
</file>

<file path=ppt/slides/_rels/slide40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3.xml" /></Relationships>
</file>

<file path=ppt/slides/_rels/slide40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4.xml" /></Relationships>
</file>

<file path=ppt/slides/_rels/slide40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5.xml" /></Relationships>
</file>

<file path=ppt/slides/_rels/slide40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6.xml" /></Relationships>
</file>

<file path=ppt/slides/_rels/slide4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7.xml" /></Relationships>
</file>

<file path=ppt/slides/_rels/slide4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8.xml" /></Relationships>
</file>

<file path=ppt/slides/_rels/slide4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9.xml" /></Relationships>
</file>

<file path=ppt/slides/_rels/slide4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0.xml" /></Relationships>
</file>

<file path=ppt/slides/_rels/slide4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1.xml" /></Relationships>
</file>

<file path=ppt/slides/_rels/slide4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2.xml" /></Relationships>
</file>

<file path=ppt/slides/_rels/slide416.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7.svg" /></Relationships>
</file>

<file path=ppt/slides/_rels/slide4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3.xml" /></Relationships>
</file>

<file path=ppt/slides/_rels/slide4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4.xml" /></Relationships>
</file>

<file path=ppt/slides/_rels/slide4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5.xml" /></Relationships>
</file>

<file path=ppt/slides/_rels/slide4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6.xml" /></Relationships>
</file>

<file path=ppt/slides/_rels/slide4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7.xml" /></Relationships>
</file>

<file path=ppt/slides/_rels/slide4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8.xml" /></Relationships>
</file>

<file path=ppt/slides/_rels/slide4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9.xml" /></Relationships>
</file>

<file path=ppt/slides/_rels/slide4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0.xml" /></Relationships>
</file>

<file path=ppt/slides/_rels/slide4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1.xml" /></Relationships>
</file>

<file path=ppt/slides/_rels/slide4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2.xml" /></Relationships>
</file>

<file path=ppt/slides/_rels/slide4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3.xml" /></Relationships>
</file>

<file path=ppt/slides/_rels/slide4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4.xml" /></Relationships>
</file>

<file path=ppt/slides/_rels/slide4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5.xml" /></Relationships>
</file>

<file path=ppt/slides/_rels/slide43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6.xml" /></Relationships>
</file>

<file path=ppt/slides/_rels/slide43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7.xml" /></Relationships>
</file>

<file path=ppt/slides/_rels/slide4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8.xml" /></Relationships>
</file>

<file path=ppt/slides/_rels/slide43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9.xml" /></Relationships>
</file>

<file path=ppt/slides/_rels/slide4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0.xml" /></Relationships>
</file>

<file path=ppt/slides/_rels/slide44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1.xml" /></Relationships>
</file>

<file path=ppt/slides/_rels/slide44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2.xml" /></Relationships>
</file>

<file path=ppt/slides/_rels/slide44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3.xml" /></Relationships>
</file>

<file path=ppt/slides/_rels/slide44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4.xml" /></Relationships>
</file>

<file path=ppt/slides/_rels/slide44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5.xml" /></Relationships>
</file>

<file path=ppt/slides/_rels/slide44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6.xml" /></Relationships>
</file>

<file path=ppt/slides/_rels/slide4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7.xml" /></Relationships>
</file>

<file path=ppt/slides/_rels/slide44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8.xml" /></Relationships>
</file>

<file path=ppt/slides/_rels/slide44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9.xml" /></Relationships>
</file>

<file path=ppt/slides/_rels/slide44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0.xml" /></Relationships>
</file>

<file path=ppt/slides/_rels/slide45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1.xml" /></Relationships>
</file>

<file path=ppt/slides/_rels/slide45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2.xml" /></Relationships>
</file>

<file path=ppt/slides/_rels/slide45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3.xml" /></Relationships>
</file>

<file path=ppt/slides/_rels/slide45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4.xml" /><Relationship Id="rId3" Type="http://schemas.openxmlformats.org/officeDocument/2006/relationships/hyperlink" Target="https://verificationacademy.com" TargetMode="External" /></Relationships>
</file>

<file path=ppt/slides/_rels/slide45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5.xml" /></Relationships>
</file>

<file path=ppt/slides/_rels/slide45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6.xml" /></Relationships>
</file>

<file path=ppt/slides/_rels/slide45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7.xml" /></Relationships>
</file>

<file path=ppt/slides/_rels/slide45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8.xml" /><Relationship Id="rId3" Type="http://schemas.openxmlformats.org/officeDocument/2006/relationships/hyperlink" Target="https://github.com/leandrotozzi/verifythis/discussions" TargetMode="External" /></Relationships>
</file>

<file path=ppt/slides/_rels/slide45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9.xml" /><Relationship Id="rId3" Type="http://schemas.openxmlformats.org/officeDocument/2006/relationships/hyperlink" Target="libro/dia1.html#tendencias" TargetMode="External" /><Relationship Id="rId4" Type="http://schemas.openxmlformats.org/officeDocument/2006/relationships/hyperlink" Target="libro/dia1.html#el-plan-de-verificaci&#243;n" TargetMode="External" /><Relationship Id="rId5" Type="http://schemas.openxmlformats.org/officeDocument/2006/relationships/hyperlink" Target="libro/dia1.html#cobertura-funcional" TargetMode="External" /><Relationship Id="rId6" Type="http://schemas.openxmlformats.org/officeDocument/2006/relationships/hyperlink" Target="libro/dia1.html#cobertura-funcional" TargetMode="External" /><Relationship Id="rId7" Type="http://schemas.openxmlformats.org/officeDocument/2006/relationships/hyperlink" Target="libro/dia1.html#interfaces-y-bfm" TargetMode="External" /></Relationships>
</file>

<file path=ppt/slides/_rels/slide45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0.xml" /><Relationship Id="rId3" Type="http://schemas.openxmlformats.org/officeDocument/2006/relationships/hyperlink" Target="libro/dia2.html#clases-y-extensiones" TargetMode="External" /><Relationship Id="rId4" Type="http://schemas.openxmlformats.org/officeDocument/2006/relationships/hyperlink" Target="libro/dia2.html#el-patr&#243;n-factory" TargetMode="External" /><Relationship Id="rId5" Type="http://schemas.openxmlformats.org/officeDocument/2006/relationships/hyperlink" Target="libro/dia3.html#tests" TargetMode="External" /><Relationship Id="rId6" Type="http://schemas.openxmlformats.org/officeDocument/2006/relationships/hyperlink" Target="libro/dia3.html#components-y-fases" TargetMode="External" /><Relationship Id="rId7" Type="http://schemas.openxmlformats.org/officeDocument/2006/relationships/hyperlink" Target="libro/dia3.html#reporting" TargetMode="External" /></Relationships>
</file>

<file path=ppt/slides/_rels/slide46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1.xml" /><Relationship Id="rId3" Type="http://schemas.openxmlformats.org/officeDocument/2006/relationships/hyperlink" Target="libro/dia4.html#un-solo-lugar-que-mira-el-cable" TargetMode="External" /><Relationship Id="rId4" Type="http://schemas.openxmlformats.org/officeDocument/2006/relationships/hyperlink" Target="libro/dia5.html#constrained-random" TargetMode="External" /><Relationship Id="rId5" Type="http://schemas.openxmlformats.org/officeDocument/2006/relationships/hyperlink" Target="libro/dia6.html#agents" TargetMode="External" /><Relationship Id="rId6" Type="http://schemas.openxmlformats.org/officeDocument/2006/relationships/hyperlink" Target="libro/dia6.html#sequences" TargetMode="External" /><Relationship Id="rId7" Type="http://schemas.openxmlformats.org/officeDocument/2006/relationships/hyperlink" Target="libro/dia7.html#assertions-sva" TargetMode="External" /></Relationships>
</file>

<file path=ppt/slides/_rels/slide46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2.xml" /><Relationship Id="rId3" Type="http://schemas.openxmlformats.org/officeDocument/2006/relationships/hyperlink" Target="https://github.com/leandrotozzi/verifythis/discussions" TargetMode="External" /></Relationships>
</file>

<file path=ppt/slides/_rels/slide46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3.xml" /></Relationships>
</file>

<file path=ppt/slides/_rels/slide46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4.xml" /></Relationships>
</file>

<file path=ppt/slides/_rels/slide46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5.xml" /></Relationships>
</file>

<file path=ppt/slides/_rels/slide46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6.xml" /></Relationships>
</file>

<file path=ppt/slides/_rels/slide46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7.xml" /></Relationships>
</file>

<file path=ppt/slides/_rels/slide46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8.xml" /></Relationships>
</file>

<file path=ppt/slides/_rels/slide46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9.xml" /></Relationships>
</file>

<file path=ppt/slides/_rels/slide46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0.xml" /></Relationships>
</file>

<file path=ppt/slides/_rels/slide470.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8.svg" /></Relationships>
</file>

<file path=ppt/slides/_rels/slide47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1.xml" /></Relationships>
</file>

<file path=ppt/slides/_rels/slide47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2.xml" /></Relationships>
</file>

<file path=ppt/slides/_rels/slide47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3.xml" /></Relationships>
</file>

<file path=ppt/slides/_rels/slide47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4.xml" /></Relationships>
</file>

<file path=ppt/slides/_rels/slide47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5.xml" /></Relationships>
</file>

<file path=ppt/slides/_rels/slide47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6.xml" /></Relationships>
</file>

<file path=ppt/slides/_rels/slide47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7.xml" /></Relationships>
</file>

<file path=ppt/slides/_rels/slide47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8.xml" /></Relationships>
</file>

<file path=ppt/slides/_rels/slide47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9.xml" /></Relationships>
</file>

<file path=ppt/slides/_rels/slide48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80.xml" /></Relationships>
</file>

<file path=ppt/slides/_rels/slide48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81.xml" /></Relationships>
</file>

<file path=ppt/slides/_rels/slide48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9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82.xml" /></Relationships>
</file>

<file path=ppt/slides/_rels/slide49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8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Verify This!</a:t>
            </a:r>
          </a:p>
          <a:p>
            <a:pPr lvl="0" indent="0" marL="0">
              <a:spcBef>
                <a:spcPts val="3000"/>
              </a:spcBef>
              <a:buNone/>
            </a:pPr>
            <a:r>
              <a:rPr b="1" i="1"/>
              <a:t>Introducción a UVM</a:t>
            </a:r>
          </a:p>
          <a:p>
            <a:pPr lvl="0" indent="0" marL="0">
              <a:buNone/>
            </a:pPr>
            <a:r>
              <a:rPr/>
              <a:t>Día 1 Día 2 Día 3 Día 4 Día 5 Día 6 Día 7 Día 8</a:t>
            </a:r>
          </a:p>
          <a:p>
            <a:pPr lvl="0" indent="0" marL="0">
              <a:buNone/>
            </a:pPr>
            <a:r>
              <a:rPr/>
              <a:t>github.com/leandrotozzi/verifythis · SystemVerilog · Verilator · UVM 2020.3.1</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Cómo usar este curso</a:t>
            </a:r>
          </a:p>
          <a:p>
            <a:pPr lvl="0" indent="0" marL="0">
              <a:spcBef>
                <a:spcPts val="3000"/>
              </a:spcBef>
              <a:buNone/>
            </a:pPr>
            <a:r>
              <a:rPr b="1" i="1"/>
              <a:t>Sobre todo si lo estás haciendo solo</a:t>
            </a:r>
          </a:p>
          <a:p>
            <a:pPr lvl="0"/>
            <a:r>
              <a:rPr b="1"/>
              <a:t>Qué hay que saber antes:</a:t>
            </a:r>
            <a:r>
              <a:rPr/>
              <a:t> Verilog o VHDL, y haber simulado algo. Programar orientado a objetos </a:t>
            </a:r>
            <a:r>
              <a:rPr b="1"/>
              <a:t>no</a:t>
            </a:r>
            <a:r>
              <a:rPr/>
              <a:t> hace falta — el día 2 es exactamente eso. Lo único que el curso da por sabido es </a:t>
            </a:r>
            <a:r>
              <a:rPr b="1"/>
              <a:t>SystemVerilog</a:t>
            </a:r>
            <a:r>
              <a:rPr/>
              <a:t>: si venís de VHDL o de Verilog-2001, media hora con </a:t>
            </a:r>
            <a:r>
              <a:rPr b="1">
                <a:latin typeface="Courier"/>
              </a:rPr>
              <a:t>docs/systemverilog-para-el-que-viene-de-vhdl.md</a:t>
            </a:r>
            <a:r>
              <a:rPr/>
              <a:t> antes de empezar</a:t>
            </a:r>
          </a:p>
          <a:p>
            <a:pPr lvl="0"/>
            <a:r>
              <a:rPr/>
              <a:t>Son </a:t>
            </a:r>
            <a:r>
              <a:rPr b="1"/>
              <a:t>siete días de clase</a:t>
            </a:r>
            <a:r>
              <a:rPr/>
              <a:t>, de 4 a 5 horas y cuarto — </a:t>
            </a:r>
            <a:r>
              <a:rPr b="1"/>
              <a:t>≈ 31 h</a:t>
            </a:r>
            <a:r>
              <a:rPr/>
              <a:t>, y cada agenda trae el suyo. Y un </a:t>
            </a:r>
            <a:r>
              <a:rPr b="1"/>
              <a:t>día 8 opcional</a:t>
            </a:r>
            <a:r>
              <a:rPr/>
              <a:t>, después del cierre. Solo, calculá el doble: la mitad se va en correr los ejemplos, y ésa es la que enseña</a:t>
            </a:r>
          </a:p>
          <a:p>
            <a:pPr lvl="0"/>
            <a:r>
              <a:rPr/>
              <a:t>s abre las </a:t>
            </a:r>
            <a:r>
              <a:rPr b="1"/>
              <a:t>notas del presentador</a:t>
            </a:r>
            <a:r>
              <a:rPr/>
              <a:t> en otra ventana · n las muestra acá abajo, sin salir de la página. Ahí está lo que el instructor diría en voz alta: la trampa clásica, el porqué del número, el error que comete todo el mundo la primera vez. </a:t>
            </a:r>
            <a:r>
              <a:rPr b="1"/>
              <a:t>No las saltees</a:t>
            </a:r>
          </a:p>
          <a:p>
            <a:pPr lvl="0"/>
            <a:r>
              <a:rPr/>
              <a:t>Cada día cierra con un </a:t>
            </a:r>
            <a:r>
              <a:rPr b="1"/>
              <a:t>repaso</a:t>
            </a:r>
            <a:r>
              <a:rPr/>
              <a:t> de opciones clickeables y con un </a:t>
            </a:r>
            <a:r>
              <a:rPr b="1"/>
              <a:t>ejercicio que se corrige solo</a:t>
            </a:r>
            <a:r>
              <a:rPr/>
              <a:t>: </a:t>
            </a:r>
            <a:r>
              <a:rPr>
                <a:latin typeface="Courier"/>
              </a:rPr>
              <a:t>cd code/ejercicios/d1 &amp;&amp; bash run.sh</a:t>
            </a:r>
            <a:r>
              <a:rPr/>
              <a:t>. Los nombres de los otros dieciocho están en </a:t>
            </a:r>
            <a:r>
              <a:rPr>
                <a:latin typeface="Courier"/>
              </a:rPr>
              <a:t>code/ejercicios/README.es.md</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Cómo usar este curso</a:t>
            </a:r>
          </a:p>
          <a:p>
            <a:pPr lvl="0" indent="0" marL="0">
              <a:spcBef>
                <a:spcPts val="3000"/>
              </a:spcBef>
              <a:buNone/>
            </a:pPr>
            <a:r>
              <a:rPr b="1" i="1"/>
              <a:t>Correrlo, navegarlo, y dónde buscar cuando algo no anda</a:t>
            </a:r>
          </a:p>
          <a:p>
            <a:pPr lvl="0"/>
            <a:r>
              <a:rPr b="1"/>
              <a:t>Corré los ejemplos</a:t>
            </a:r>
            <a:r>
              <a:rPr/>
              <a:t>: </a:t>
            </a:r>
            <a:r>
              <a:rPr>
                <a:latin typeface="Courier"/>
              </a:rPr>
              <a:t>make u4/tests</a:t>
            </a:r>
            <a:r>
              <a:rPr/>
              <a:t> corre uno, </a:t>
            </a:r>
            <a:r>
              <a:rPr>
                <a:latin typeface="Courier"/>
              </a:rPr>
              <a:t>make u4</a:t>
            </a:r>
            <a:r>
              <a:rPr/>
              <a:t> la unidad entera. Un curso de verificación que sólo se lee no sirve para nada. Un ejemplo con UVM tarda </a:t>
            </a:r>
            <a:r>
              <a:rPr b="1"/>
              <a:t>un minuto y medio la primera vez y quince segundos la segunda</a:t>
            </a:r>
            <a:r>
              <a:rPr/>
              <a:t>, si tenés </a:t>
            </a:r>
            <a:r>
              <a:rPr>
                <a:latin typeface="Courier"/>
              </a:rPr>
              <a:t>ccache</a:t>
            </a:r>
            <a:r>
              <a:rPr/>
              <a:t> instalado — y si no tenés Linux, el camino corto es GitHub Codespaces, que ya lo trae</a:t>
            </a:r>
          </a:p>
          <a:p>
            <a:pPr lvl="0"/>
            <a:r>
              <a:rPr/>
              <a:t>0–8 saltan a la portada y a cada día · i abre el índice · Esc muestra el deck entero · y el ribbon de la esquina despliega el machete del día</a:t>
            </a:r>
          </a:p>
          <a:p>
            <a:pPr lvl="0"/>
            <a:r>
              <a:rPr b="1"/>
              <a:t>Si estás solo, leé el libro:</a:t>
            </a:r>
            <a:r>
              <a:rPr/>
              <a:t> </a:t>
            </a:r>
            <a:r>
              <a:rPr>
                <a:latin typeface="Courier"/>
              </a:rPr>
              <a:t>libro/dia1.html</a:t>
            </a:r>
            <a:r>
              <a:rPr/>
              <a:t> es este mismo curso de corrido, con las notas ya adentro del texto. Tené el deck al lado para los repasos</a:t>
            </a:r>
          </a:p>
          <a:p>
            <a:pPr lvl="0"/>
            <a:r>
              <a:rPr b="1"/>
              <a:t>Cuando algo no ande, andá al final:</a:t>
            </a:r>
            <a:r>
              <a:rPr/>
              <a:t> los apéndices </a:t>
            </a:r>
            <a:r>
              <a:rPr i="1"/>
              <a:t>La caja de herramientas de debug</a:t>
            </a:r>
            <a:r>
              <a:rPr/>
              <a:t> —qué mirar según el síntoma— y </a:t>
            </a:r>
            <a:r>
              <a:rPr i="1"/>
              <a:t>Las 21 trampas mudas</a:t>
            </a:r>
            <a:r>
              <a:rPr/>
              <a:t> —todo lo que compila, corre y miente—. Son las dos slides para imprimir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Día 1 · ≈ 4 h · unidades 1 y 2</a:t>
            </a:r>
          </a:p>
          <a:p>
            <a:pPr lvl="0" indent="0" marL="0">
              <a:buNone/>
            </a:pPr>
            <a:r>
              <a:rPr b="1"/>
              <a:t>Unidad 1 · Por qué se verifica</a:t>
            </a:r>
          </a:p>
          <a:p>
            <a:pPr lvl="0"/>
            <a:r>
              <a:rPr/>
              <a:t>Tendencias</a:t>
            </a:r>
          </a:p>
          <a:p>
            <a:pPr lvl="0"/>
            <a:r>
              <a:rPr/>
              <a:t>Qué es UVM</a:t>
            </a:r>
          </a:p>
          <a:p>
            <a:pPr lvl="0"/>
            <a:r>
              <a:rPr/>
              <a:t>La spec del VTALU</a:t>
            </a:r>
          </a:p>
          <a:p>
            <a:pPr lvl="0"/>
            <a:r>
              <a:rPr/>
              <a:t>El plan de verificación</a:t>
            </a:r>
          </a:p>
          <a:p>
            <a:pPr lvl="0" indent="0" marL="0">
              <a:buNone/>
            </a:pPr>
            <a:r>
              <a:rPr b="1"/>
              <a:t>Unidad 2 · El testbench sin UVM</a:t>
            </a:r>
          </a:p>
          <a:p>
            <a:pPr lvl="0"/>
            <a:r>
              <a:rPr/>
              <a:t>El testbench convencional</a:t>
            </a:r>
          </a:p>
          <a:p>
            <a:pPr lvl="0"/>
            <a:r>
              <a:rPr/>
              <a:t>Cobertura funcional</a:t>
            </a:r>
          </a:p>
          <a:p>
            <a:pPr lvl="0"/>
            <a:r>
              <a:rPr/>
              <a:t>Interfaces y BFM · el </a:t>
            </a:r>
            <a:r>
              <a:rPr>
                <a:latin typeface="Courier"/>
              </a:rPr>
              <a:t>clocking block</a:t>
            </a:r>
          </a:p>
          <a:p>
            <a:pPr lvl="0" indent="0" marL="0">
              <a:buNone/>
            </a:pPr>
            <a:r>
              <a:rPr b="1"/>
              <a:t>Dos ejercicios</a:t>
            </a:r>
            <a:r>
              <a:rPr/>
              <a:t>, y el segundo se resuelve con el visor de ondas</a:t>
            </a:r>
          </a:p>
          <a:p>
            <a:pPr lvl="0"/>
            <a:r>
              <a:rPr b="1"/>
              <a:t>Y el cierre del día</a:t>
            </a:r>
            <a:r>
              <a:rPr/>
              <a:t>, que vuelve a la primera slide</a:t>
            </a:r>
          </a:p>
          <a:p>
            <a:pPr lvl="0" indent="0" marL="0">
              <a:buNone/>
            </a:pPr>
            <a:r>
              <a:rPr b="1"/>
              <a:t>Al final del día podés:</a:t>
            </a:r>
          </a:p>
          <a:p>
            <a:pPr lvl="0"/>
            <a:r>
              <a:rPr b="1"/>
              <a:t>Escribir</a:t>
            </a:r>
            <a:r>
              <a:rPr/>
              <a:t> un plan de verificación de cinco columnas para un DUT que no viste antes</a:t>
            </a:r>
          </a:p>
          <a:p>
            <a:pPr lvl="0"/>
            <a:r>
              <a:rPr b="1"/>
              <a:t>Probar</a:t>
            </a:r>
            <a:r>
              <a:rPr/>
              <a:t> que tu scoreboard chequea algo: meterle un bug al DUT a propósito y verlo fallar</a:t>
            </a:r>
          </a:p>
          <a:p>
            <a:pPr lvl="0"/>
            <a:r>
              <a:rPr b="1"/>
              <a:t>Leer</a:t>
            </a:r>
            <a:r>
              <a:rPr/>
              <a:t> el número que sale de un </a:t>
            </a:r>
            <a:r>
              <a:rPr>
                <a:latin typeface="Courier"/>
              </a:rPr>
              <a:t>covergroup</a:t>
            </a:r>
            <a:r>
              <a:rPr/>
              <a:t>, decir qué fila del plan falta, y qué mirar primero cuando da 0 %</a:t>
            </a:r>
          </a:p>
          <a:p>
            <a:pPr lvl="0"/>
            <a:r>
              <a:rPr b="1"/>
              <a:t>Explicar</a:t>
            </a:r>
            <a:r>
              <a:rPr/>
              <a:t> qué race evita un </a:t>
            </a:r>
            <a:r>
              <a:rPr>
                <a:latin typeface="Courier"/>
              </a:rPr>
              <a:t>clocking block</a:t>
            </a:r>
            <a:r>
              <a:rPr/>
              <a:t> — y por qué igual son opcionales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Seis de cada siete</a:t>
            </a:r>
          </a:p>
        </p:txBody>
      </p:sp>
      <p:sp>
        <p:nvSpPr>
          <p:cNvPr id="4" name="Text Placeholder 3"/>
          <p:cNvSpPr>
            <a:spLocks noGrp="1"/>
          </p:cNvSpPr>
          <p:nvPr>
            <p:ph idx="2" sz="half" type="body"/>
          </p:nvPr>
        </p:nvSpPr>
        <p:spPr/>
        <p:txBody>
          <a:bodyPr/>
          <a:lstStyle/>
          <a:p>
            <a:pPr lvl="0" indent="0" marL="0">
              <a:spcBef>
                <a:spcPts val="3000"/>
              </a:spcBef>
              <a:buNone/>
            </a:pPr>
            <a:r>
              <a:rPr b="1" i="1"/>
              <a:t>Y el bug que llegó al silicio pasó una regresión en verde</a:t>
            </a:r>
          </a:p>
        </p:txBody>
      </p:sp>
      <p:pic>
        <p:nvPicPr>
          <p:cNvPr descr="res/trends/resultado.svg" id="0" name="Picture 1"/>
          <p:cNvPicPr>
            <a:picLocks noGrp="1" noChangeAspect="1"/>
          </p:cNvPicPr>
          <p:nvPr/>
        </p:nvPicPr>
        <p:blipFill>
          <a:blip r:embed="rId2"/>
          <a:stretch>
            <a:fillRect/>
          </a:stretch>
        </p:blipFill>
        <p:spPr bwMode="auto">
          <a:xfrm>
            <a:off x="3568700" y="1257300"/>
            <a:ext cx="5105400" cy="17526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Cómo terminan los proyectos IC/ASIC en 2024: 14 % acierta el primer silicio y 75 % llega atrasado</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El </a:t>
            </a:r>
            <a:r>
              <a:rPr b="1"/>
              <a:t>14 %</a:t>
            </a:r>
            <a:r>
              <a:rPr/>
              <a:t> de los proyectos acierta el primer silicio. Seis de cada siete vuelven a la fábrica, y es el peor valor en veinte años de encuesta</a:t>
            </a:r>
          </a:p>
          <a:p>
            <a:pPr lvl="0"/>
            <a:r>
              <a:rPr/>
              <a:t>Cada bug funcional que llegó al silicio pasó antes por un testbench. Ese testbench corrió, terminó, y </a:t>
            </a:r>
            <a:r>
              <a:rPr b="1"/>
              <a:t>dijo que estaba bien</a:t>
            </a:r>
          </a:p>
          <a:p>
            <a:pPr lvl="0"/>
            <a:r>
              <a:rPr/>
              <a:t>Nadie manda a fabricar con un </a:t>
            </a:r>
            <a:r>
              <a:rPr>
                <a:latin typeface="Courier"/>
              </a:rPr>
              <a:t>FAILED</a:t>
            </a:r>
            <a:r>
              <a:rPr/>
              <a:t> en el log. Se manda con un </a:t>
            </a:r>
            <a:r>
              <a:rPr>
                <a:latin typeface="Courier"/>
              </a:rPr>
              <a:t>PASS</a:t>
            </a:r>
          </a:p>
          <a:p>
            <a:pPr lvl="0"/>
            <a:r>
              <a:rPr/>
              <a:t>La pregunta de hoy es una sola: </a:t>
            </a:r>
            <a:r>
              <a:rPr b="1"/>
              <a:t>¿cómo sabés que verificaste?</a:t>
            </a:r>
            <a:r>
              <a:rPr/>
              <a:t> Y </a:t>
            </a:r>
            <a:r>
              <a:rPr i="1"/>
              <a:t>“corrí muchos tests”</a:t>
            </a:r>
            <a:r>
              <a:rPr/>
              <a:t> no es una respuesta</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Tendencias</a:t>
            </a:r>
          </a:p>
        </p:txBody>
      </p:sp>
      <p:sp>
        <p:nvSpPr>
          <p:cNvPr id="4" name="Text Placeholder 3"/>
          <p:cNvSpPr>
            <a:spLocks noGrp="1"/>
          </p:cNvSpPr>
          <p:nvPr>
            <p:ph idx="2" sz="half" type="body"/>
          </p:nvPr>
        </p:nvSpPr>
        <p:spPr/>
        <p:txBody>
          <a:bodyPr/>
          <a:lstStyle/>
          <a:p>
            <a:pPr lvl="0" indent="0" marL="0">
              <a:spcBef>
                <a:spcPts val="3000"/>
              </a:spcBef>
              <a:buNone/>
            </a:pPr>
            <a:r>
              <a:rPr b="1" i="1"/>
              <a:t>Por qué vuelven: lo que hay adentro de un chip hoy</a:t>
            </a:r>
          </a:p>
        </p:txBody>
      </p:sp>
      <p:pic>
        <p:nvPicPr>
          <p:cNvPr descr="res/trends/complejidad.svg" id="0" name="Picture 1"/>
          <p:cNvPicPr>
            <a:picLocks noGrp="1" noChangeAspect="1"/>
          </p:cNvPicPr>
          <p:nvPr/>
        </p:nvPicPr>
        <p:blipFill>
          <a:blip r:embed="rId2"/>
          <a:stretch>
            <a:fillRect/>
          </a:stretch>
        </p:blipFill>
        <p:spPr bwMode="auto">
          <a:xfrm>
            <a:off x="3568700" y="558800"/>
            <a:ext cx="5105400" cy="3162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Qué tienen adentro los IC/ASIC de 2024: relojes asincrónicos, procesador embebido, seguridad, IA, RISC-V y safety</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Tendencias</a:t>
            </a:r>
          </a:p>
        </p:txBody>
      </p:sp>
      <p:sp>
        <p:nvSpPr>
          <p:cNvPr id="4" name="Text Placeholder 3"/>
          <p:cNvSpPr>
            <a:spLocks noGrp="1"/>
          </p:cNvSpPr>
          <p:nvPr>
            <p:ph idx="2" sz="half" type="body"/>
          </p:nvPr>
        </p:nvSpPr>
        <p:spPr/>
        <p:txBody>
          <a:bodyPr/>
          <a:lstStyle/>
          <a:p>
            <a:pPr lvl="0" indent="0" marL="0">
              <a:spcBef>
                <a:spcPts val="3000"/>
              </a:spcBef>
              <a:buNone/>
            </a:pPr>
            <a:r>
              <a:rPr b="1" i="1"/>
              <a:t>Verificar no es una etapa, es la mitad del trabajo</a:t>
            </a:r>
          </a:p>
        </p:txBody>
      </p:sp>
      <p:pic>
        <p:nvPicPr>
          <p:cNvPr descr="res/trends/esfuerzo.svg" id="0" name="Picture 1"/>
          <p:cNvPicPr>
            <a:picLocks noGrp="1" noChangeAspect="1"/>
          </p:cNvPicPr>
          <p:nvPr/>
        </p:nvPicPr>
        <p:blipFill>
          <a:blip r:embed="rId2"/>
          <a:stretch>
            <a:fillRect/>
          </a:stretch>
        </p:blipFill>
        <p:spPr bwMode="auto">
          <a:xfrm>
            <a:off x="3568700" y="1257300"/>
            <a:ext cx="5105400" cy="17526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Del tiempo del diseñador, 49 % va a verificación; del tiempo del verificador, 47 % va a debug</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Tendencias</a:t>
            </a:r>
          </a:p>
        </p:txBody>
      </p:sp>
      <p:sp>
        <p:nvSpPr>
          <p:cNvPr id="4" name="Text Placeholder 3"/>
          <p:cNvSpPr>
            <a:spLocks noGrp="1"/>
          </p:cNvSpPr>
          <p:nvPr>
            <p:ph idx="2" sz="half" type="body"/>
          </p:nvPr>
        </p:nvSpPr>
        <p:spPr/>
        <p:txBody>
          <a:bodyPr/>
          <a:lstStyle/>
          <a:p>
            <a:pPr lvl="0" indent="0" marL="0">
              <a:spcBef>
                <a:spcPts val="3000"/>
              </a:spcBef>
              <a:buNone/>
            </a:pPr>
            <a:r>
              <a:rPr b="1" i="1"/>
              <a:t>Y se verifica, sobre todo, con UVM</a:t>
            </a:r>
          </a:p>
        </p:txBody>
      </p:sp>
      <p:pic>
        <p:nvPicPr>
          <p:cNvPr descr="res/trends/metodologia.svg" id="0" name="Picture 1"/>
          <p:cNvPicPr>
            <a:picLocks noGrp="1" noChangeAspect="1"/>
          </p:cNvPicPr>
          <p:nvPr/>
        </p:nvPicPr>
        <p:blipFill>
          <a:blip r:embed="rId2"/>
          <a:stretch>
            <a:fillRect/>
          </a:stretch>
        </p:blipFill>
        <p:spPr bwMode="auto">
          <a:xfrm>
            <a:off x="3568700" y="1079500"/>
            <a:ext cx="5105400" cy="2108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Con qué se verifica en 2024: UVM al 80 % en IC/ASIC y al 50 % en FPGA</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¿SystemVerilog es el </a:t>
            </a:r>
            <a:r>
              <a:rPr i="1"/>
              <a:t>COBOL</a:t>
            </a:r>
            <a:r>
              <a:rPr/>
              <a:t> de la electrónica?</a:t>
            </a:r>
          </a:p>
        </p:txBody>
      </p:sp>
      <p:graphicFrame>
        <p:nvGraphicFramePr>
          <p:cNvPr id="6" name="Content Placeholder 5"/>
          <p:cNvGraphicFramePr>
            <a:graphicFrameLocks noGrp="1"/>
          </p:cNvGraphicFramePr>
          <p:nvPr>
            <p:ph idx="1"/>
          </p:nvPr>
        </p:nvGraphicFramePr>
        <p:xfrm>
          <a:off x="457200" y="1193800"/>
          <a:ext cx="8229600" cy="25908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Lenguaje</a:t>
                      </a:r>
                    </a:p>
                  </a:txBody>
                  <a:tcPr/>
                </a:tc>
                <a:tc>
                  <a:txBody>
                    <a:bodyPr/>
                    <a:lstStyle/>
                    <a:p>
                      <a:pPr lvl="0" indent="0" marL="0">
                        <a:buNone/>
                      </a:pPr>
                      <a:r>
                        <a:rPr/>
                        <a:t>Reserved Keywords</a:t>
                      </a:r>
                    </a:p>
                  </a:txBody>
                  <a:tcPr/>
                </a:tc>
              </a:tr>
              <a:tr h="0">
                <a:tc>
                  <a:txBody>
                    <a:bodyPr/>
                    <a:lstStyle/>
                    <a:p>
                      <a:pPr lvl="0" indent="0" marL="0">
                        <a:buNone/>
                      </a:pPr>
                      <a:r>
                        <a:rPr/>
                        <a:t>ANSI COBOL 85</a:t>
                      </a:r>
                    </a:p>
                  </a:txBody>
                </a:tc>
                <a:tc>
                  <a:txBody>
                    <a:bodyPr/>
                    <a:lstStyle/>
                    <a:p>
                      <a:pPr lvl="0" indent="0" marL="0">
                        <a:buNone/>
                      </a:pPr>
                      <a:r>
                        <a:rPr/>
                        <a:t>357</a:t>
                      </a:r>
                    </a:p>
                  </a:txBody>
                </a:tc>
              </a:tr>
              <a:tr h="0">
                <a:tc>
                  <a:txBody>
                    <a:bodyPr/>
                    <a:lstStyle/>
                    <a:p>
                      <a:pPr lvl="0" indent="0" marL="0">
                        <a:buNone/>
                      </a:pPr>
                      <a:r>
                        <a:rPr/>
                        <a:t>SystemVerilog</a:t>
                      </a:r>
                    </a:p>
                  </a:txBody>
                </a:tc>
                <a:tc>
                  <a:txBody>
                    <a:bodyPr/>
                    <a:lstStyle/>
                    <a:p>
                      <a:pPr lvl="0" indent="0" marL="0">
                        <a:buNone/>
                      </a:pPr>
                      <a:r>
                        <a:rPr/>
                        <a:t>248</a:t>
                      </a:r>
                    </a:p>
                  </a:txBody>
                </a:tc>
              </a:tr>
              <a:tr h="0">
                <a:tc>
                  <a:txBody>
                    <a:bodyPr/>
                    <a:lstStyle/>
                    <a:p>
                      <a:pPr lvl="0" indent="0" marL="0">
                        <a:buNone/>
                      </a:pPr>
                      <a:r>
                        <a:rPr/>
                        <a:t>VHDL 2008</a:t>
                      </a:r>
                    </a:p>
                  </a:txBody>
                </a:tc>
                <a:tc>
                  <a:txBody>
                    <a:bodyPr/>
                    <a:lstStyle/>
                    <a:p>
                      <a:pPr lvl="0" indent="0" marL="0">
                        <a:buNone/>
                      </a:pPr>
                      <a:r>
                        <a:rPr/>
                        <a:t>115</a:t>
                      </a:r>
                    </a:p>
                  </a:txBody>
                </a:tc>
              </a:tr>
              <a:tr h="0">
                <a:tc>
                  <a:txBody>
                    <a:bodyPr/>
                    <a:lstStyle/>
                    <a:p>
                      <a:pPr lvl="0" indent="0" marL="0">
                        <a:buNone/>
                      </a:pPr>
                      <a:r>
                        <a:rPr/>
                        <a:t>Verilog 95</a:t>
                      </a:r>
                    </a:p>
                  </a:txBody>
                </a:tc>
                <a:tc>
                  <a:txBody>
                    <a:bodyPr/>
                    <a:lstStyle/>
                    <a:p>
                      <a:pPr lvl="0" indent="0" marL="0">
                        <a:buNone/>
                      </a:pPr>
                      <a:r>
                        <a:rPr/>
                        <a:t>102</a:t>
                      </a:r>
                    </a:p>
                  </a:txBody>
                </a:tc>
              </a:tr>
              <a:tr h="0">
                <a:tc>
                  <a:txBody>
                    <a:bodyPr/>
                    <a:lstStyle/>
                    <a:p>
                      <a:pPr lvl="0" indent="0" marL="0">
                        <a:buNone/>
                      </a:pPr>
                      <a:r>
                        <a:rPr/>
                        <a:t>C#</a:t>
                      </a:r>
                    </a:p>
                  </a:txBody>
                </a:tc>
                <a:tc>
                  <a:txBody>
                    <a:bodyPr/>
                    <a:lstStyle/>
                    <a:p>
                      <a:pPr lvl="0" indent="0" marL="0">
                        <a:buNone/>
                      </a:pPr>
                      <a:r>
                        <a:rPr/>
                        <a:t>102</a:t>
                      </a:r>
                    </a:p>
                  </a:txBody>
                </a:tc>
              </a:tr>
              <a:tr h="0">
                <a:tc>
                  <a:txBody>
                    <a:bodyPr/>
                    <a:lstStyle/>
                    <a:p>
                      <a:pPr lvl="0" indent="0" marL="0">
                        <a:buNone/>
                      </a:pPr>
                      <a:r>
                        <a:rPr/>
                        <a:t>C++ 20</a:t>
                      </a:r>
                    </a:p>
                  </a:txBody>
                </a:tc>
                <a:tc>
                  <a:txBody>
                    <a:bodyPr/>
                    <a:lstStyle/>
                    <a:p>
                      <a:pPr lvl="0" indent="0" marL="0">
                        <a:buNone/>
                      </a:pPr>
                      <a:r>
                        <a:rPr/>
                        <a:t>92</a:t>
                      </a:r>
                    </a:p>
                  </a:txBody>
                </a:tc>
              </a:tr>
              <a:tr h="0">
                <a:tc>
                  <a:txBody>
                    <a:bodyPr/>
                    <a:lstStyle/>
                    <a:p>
                      <a:pPr lvl="0" indent="0" marL="0">
                        <a:buNone/>
                      </a:pPr>
                      <a:r>
                        <a:rPr/>
                        <a:t>Python 3</a:t>
                      </a:r>
                    </a:p>
                  </a:txBody>
                </a:tc>
                <a:tc>
                  <a:txBody>
                    <a:bodyPr/>
                    <a:lstStyle/>
                    <a:p>
                      <a:pPr lvl="0" indent="0" marL="0">
                        <a:buNone/>
                      </a:pPr>
                      <a:r>
                        <a:rPr/>
                        <a:t>35</a:t>
                      </a:r>
                    </a:p>
                  </a:txBody>
                </a:tc>
              </a:tr>
            </a:tbl>
          </a:graphicData>
        </a:graphic>
      </p:graphicFrame>
      <p:sp>
        <p:nvSpPr>
          <p:cNvPr id="3" name="Content Placeholder 2"/>
          <p:cNvSpPr>
            <a:spLocks noGrp="1"/>
          </p:cNvSpPr>
          <p:nvPr>
            <p:ph idx="1"/>
          </p:nvPr>
        </p:nvSpPr>
        <p:spPr>
          <a:xfrm>
            <a:off x="457200" y="3911600"/>
            <a:ext cx="8229600" cy="546100"/>
          </a:xfrm>
        </p:spPr>
        <p:txBody>
          <a:bodyPr/>
          <a:lstStyle/>
          <a:p>
            <a:pPr lvl="0" indent="0" marL="1270000">
              <a:buNone/>
            </a:pPr>
            <a:r>
              <a:rPr sz="2000" i="1"/>
              <a:t>“* No academic computer scientists participated in the design of COBOL; all of those on the committee came from commerce or government”</a:t>
            </a:r>
            <a:r>
              <a:rPr sz="2000"/>
              <a:t> ¿Parecido no?</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Introducción</a:t>
            </a:r>
          </a:p>
        </p:txBody>
      </p:sp>
      <p:sp>
        <p:nvSpPr>
          <p:cNvPr id="3" name="Content Placeholder 2"/>
          <p:cNvSpPr>
            <a:spLocks noGrp="1"/>
          </p:cNvSpPr>
          <p:nvPr>
            <p:ph idx="1"/>
          </p:nvPr>
        </p:nvSpPr>
        <p:spPr/>
        <p:txBody>
          <a:bodyPr/>
          <a:lstStyle/>
          <a:p>
            <a:pPr lvl="0" indent="0" marL="0">
              <a:spcBef>
                <a:spcPts val="3000"/>
              </a:spcBef>
              <a:buNone/>
            </a:pPr>
            <a:r>
              <a:rPr b="1" i="1"/>
              <a:t>¿Qué es UVM?</a:t>
            </a:r>
          </a:p>
          <a:p>
            <a:pPr lvl="0"/>
            <a:r>
              <a:rPr b="1"/>
              <a:t>U</a:t>
            </a:r>
            <a:r>
              <a:rPr/>
              <a:t>niversal </a:t>
            </a:r>
            <a:r>
              <a:rPr b="1"/>
              <a:t>V</a:t>
            </a:r>
            <a:r>
              <a:rPr/>
              <a:t>erification </a:t>
            </a:r>
            <a:r>
              <a:rPr b="1"/>
              <a:t>M</a:t>
            </a:r>
            <a:r>
              <a:rPr/>
              <a:t>ethodology: una </a:t>
            </a:r>
            <a:r>
              <a:rPr b="1"/>
              <a:t>librería de clases</a:t>
            </a:r>
            <a:r>
              <a:rPr/>
              <a:t> escrita en SystemVerilog, más un montón de </a:t>
            </a:r>
            <a:r>
              <a:rPr b="1"/>
              <a:t>convenciones</a:t>
            </a:r>
            <a:r>
              <a:rPr/>
              <a:t> sobre cómo usarla</a:t>
            </a:r>
          </a:p>
          <a:p>
            <a:pPr lvl="0"/>
            <a:r>
              <a:rPr/>
              <a:t>No es un lenguaje y no es un simulador. Todo lo que vamos a ver en el curso se puede escribir a mano — y en los días 1 y 2 lo vamos a escribir a mano</a:t>
            </a:r>
          </a:p>
          <a:p>
            <a:pPr lvl="0"/>
            <a:r>
              <a:rPr/>
              <a:t>La hace </a:t>
            </a:r>
            <a:r>
              <a:rPr b="1"/>
              <a:t>Accellera</a:t>
            </a:r>
            <a:r>
              <a:rPr/>
              <a:t>, el mismo consorcio que estandarizó SystemVerilog, y es </a:t>
            </a:r>
            <a:r>
              <a:rPr b="1"/>
              <a:t>IEEE 1800.2</a:t>
            </a:r>
            <a:r>
              <a:rPr/>
              <a:t>. El curso usa la implementación de referencia, </a:t>
            </a:r>
            <a:r>
              <a:rPr>
                <a:latin typeface="Courier"/>
              </a:rPr>
              <a:t>uvm-core 2020.3.1</a:t>
            </a:r>
          </a:p>
          <a:p>
            <a:pPr lvl="0"/>
            <a:r>
              <a:rPr/>
              <a:t>Viene de OVM (Cadence + Mentor), con ideas de VMM (Synopsys) y de eRM (Verisity): las metodologías de cuatro vendors que competían, hasta que la industria se cansó de traducir testbenches entre herramientas</a:t>
            </a:r>
          </a:p>
          <a:p>
            <a:pPr lvl="0"/>
            <a:r>
              <a:rPr/>
              <a:t>Y ahí está el objetivo, que es uno solo: </a:t>
            </a:r>
            <a:r>
              <a:rPr b="1"/>
              <a:t>que el testbench del de al lado se parezca al tuyo</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Introducción</a:t>
            </a:r>
          </a:p>
        </p:txBody>
      </p:sp>
      <p:sp>
        <p:nvSpPr>
          <p:cNvPr id="4" name="Text Placeholder 3"/>
          <p:cNvSpPr>
            <a:spLocks noGrp="1"/>
          </p:cNvSpPr>
          <p:nvPr>
            <p:ph idx="2" sz="half" type="body"/>
          </p:nvPr>
        </p:nvSpPr>
        <p:spPr/>
        <p:txBody>
          <a:bodyPr/>
          <a:lstStyle/>
          <a:p>
            <a:pPr lvl="0" indent="0" marL="0">
              <a:spcBef>
                <a:spcPts val="3000"/>
              </a:spcBef>
              <a:buNone/>
            </a:pPr>
            <a:r>
              <a:rPr b="1" i="1"/>
              <a:t>De dónde viene</a:t>
            </a:r>
          </a:p>
        </p:txBody>
      </p:sp>
      <p:pic>
        <p:nvPicPr>
          <p:cNvPr descr="res/originUVM.svg" id="0" name="Picture 1"/>
          <p:cNvPicPr>
            <a:picLocks noGrp="1" noChangeAspect="1"/>
          </p:cNvPicPr>
          <p:nvPr/>
        </p:nvPicPr>
        <p:blipFill>
          <a:blip r:embed="rId2"/>
          <a:stretch>
            <a:fillRect/>
          </a:stretch>
        </p:blipFill>
        <p:spPr bwMode="auto">
          <a:xfrm>
            <a:off x="3568700" y="952500"/>
            <a:ext cx="5105400" cy="23876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De eRM, VMM, AVM y OVM a UVM</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Introducción</a:t>
            </a:r>
          </a:p>
        </p:txBody>
      </p:sp>
      <p:sp>
        <p:nvSpPr>
          <p:cNvPr id="4" name="Text Placeholder 3"/>
          <p:cNvSpPr>
            <a:spLocks noGrp="1"/>
          </p:cNvSpPr>
          <p:nvPr>
            <p:ph idx="2" sz="half" type="body"/>
          </p:nvPr>
        </p:nvSpPr>
        <p:spPr/>
        <p:txBody>
          <a:bodyPr/>
          <a:lstStyle/>
          <a:p>
            <a:pPr lvl="0" indent="0" marL="0">
              <a:spcBef>
                <a:spcPts val="3000"/>
              </a:spcBef>
              <a:buNone/>
            </a:pPr>
            <a:r>
              <a:rPr b="1" i="1"/>
              <a:t>Un testbench de SystemVerilog, por dentro</a:t>
            </a:r>
          </a:p>
        </p:txBody>
      </p:sp>
      <p:pic>
        <p:nvPicPr>
          <p:cNvPr descr="res/TB.svg" id="0" name="Picture 1"/>
          <p:cNvPicPr>
            <a:picLocks noGrp="1" noChangeAspect="1"/>
          </p:cNvPicPr>
          <p:nvPr/>
        </p:nvPicPr>
        <p:blipFill>
          <a:blip r:embed="rId2"/>
          <a:stretch>
            <a:fillRect/>
          </a:stretch>
        </p:blipFill>
        <p:spPr bwMode="auto">
          <a:xfrm>
            <a:off x="3568700" y="762000"/>
            <a:ext cx="5105400" cy="2743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Anatomía de un testbench SystemVerilog</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Introducción</a:t>
            </a:r>
          </a:p>
        </p:txBody>
      </p:sp>
      <p:sp>
        <p:nvSpPr>
          <p:cNvPr id="4" name="Text Placeholder 3"/>
          <p:cNvSpPr>
            <a:spLocks noGrp="1"/>
          </p:cNvSpPr>
          <p:nvPr>
            <p:ph idx="2" sz="half" type="body"/>
          </p:nvPr>
        </p:nvSpPr>
        <p:spPr/>
        <p:txBody>
          <a:bodyPr/>
          <a:lstStyle/>
          <a:p>
            <a:pPr lvl="0" indent="0" marL="0">
              <a:spcBef>
                <a:spcPts val="3000"/>
              </a:spcBef>
              <a:buNone/>
            </a:pPr>
            <a:r>
              <a:rPr b="1" i="1"/>
              <a:t>El mismo testbench, con estructura UVM</a:t>
            </a:r>
          </a:p>
        </p:txBody>
      </p:sp>
      <p:pic>
        <p:nvPicPr>
          <p:cNvPr descr="res/TB_UVM.svg" id="0" name="Picture 1"/>
          <p:cNvPicPr>
            <a:picLocks noGrp="1" noChangeAspect="1"/>
          </p:cNvPicPr>
          <p:nvPr/>
        </p:nvPicPr>
        <p:blipFill>
          <a:blip r:embed="rId2"/>
          <a:stretch>
            <a:fillRect/>
          </a:stretch>
        </p:blipFill>
        <p:spPr bwMode="auto">
          <a:xfrm>
            <a:off x="3568700" y="762000"/>
            <a:ext cx="5105400" cy="2743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El mismo testbench con estructura UVM</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Introducción</a:t>
            </a:r>
          </a:p>
        </p:txBody>
      </p:sp>
      <p:sp>
        <p:nvSpPr>
          <p:cNvPr id="4" name="Text Placeholder 3"/>
          <p:cNvSpPr>
            <a:spLocks noGrp="1"/>
          </p:cNvSpPr>
          <p:nvPr>
            <p:ph idx="2" sz="half" type="body"/>
          </p:nvPr>
        </p:nvSpPr>
        <p:spPr/>
        <p:txBody>
          <a:bodyPr/>
          <a:lstStyle/>
          <a:p>
            <a:pPr lvl="0" indent="0" marL="0">
              <a:spcBef>
                <a:spcPts val="3000"/>
              </a:spcBef>
              <a:buNone/>
            </a:pPr>
            <a:r>
              <a:rPr b="1" i="1"/>
              <a:t>El árbol de clases</a:t>
            </a:r>
          </a:p>
        </p:txBody>
      </p:sp>
      <p:pic>
        <p:nvPicPr>
          <p:cNvPr descr="res/uvm_class_diagram.svg" id="0" name="Picture 1"/>
          <p:cNvPicPr>
            <a:picLocks noGrp="1" noChangeAspect="1"/>
          </p:cNvPicPr>
          <p:nvPr/>
        </p:nvPicPr>
        <p:blipFill>
          <a:blip r:embed="rId2"/>
          <a:stretch>
            <a:fillRect/>
          </a:stretch>
        </p:blipFill>
        <p:spPr bwMode="auto">
          <a:xfrm>
            <a:off x="3568700" y="698500"/>
            <a:ext cx="5105400" cy="2870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Jerarquía de clases base de UVM</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Introducción</a:t>
            </a:r>
          </a:p>
        </p:txBody>
      </p:sp>
      <p:sp>
        <p:nvSpPr>
          <p:cNvPr id="3" name="Content Placeholder 2"/>
          <p:cNvSpPr>
            <a:spLocks noGrp="1"/>
          </p:cNvSpPr>
          <p:nvPr>
            <p:ph idx="1"/>
          </p:nvPr>
        </p:nvSpPr>
        <p:spPr/>
        <p:txBody>
          <a:bodyPr/>
          <a:lstStyle/>
          <a:p>
            <a:pPr lvl="0" indent="0" marL="0">
              <a:spcBef>
                <a:spcPts val="3000"/>
              </a:spcBef>
              <a:buNone/>
            </a:pPr>
            <a:r>
              <a:rPr b="1" i="1"/>
              <a:t>Correr más tests escribiendo menos código</a:t>
            </a:r>
          </a:p>
          <a:p>
            <a:pPr lvl="0"/>
            <a:r>
              <a:rPr/>
              <a:t>Ésa es la promesa, y tiene una condición: </a:t>
            </a:r>
            <a:r>
              <a:rPr b="1"/>
              <a:t>el env y los componentes casi no cambian</a:t>
            </a:r>
            <a:r>
              <a:rPr/>
              <a:t> de un test a otro. Lo que cambia es el estímulo</a:t>
            </a:r>
          </a:p>
          <a:p>
            <a:pPr lvl="0"/>
            <a:r>
              <a:rPr/>
              <a:t>Para que eso funcione, el testbench tiene que dejar </a:t>
            </a:r>
            <a:r>
              <a:rPr b="1"/>
              <a:t>ganchos</a:t>
            </a:r>
            <a:r>
              <a:rPr/>
              <a:t>: métodos virtuales, la factory y los callbacks. Un test engancha ahí y no toca la estructura</a:t>
            </a:r>
          </a:p>
          <a:p>
            <a:pPr lvl="0"/>
            <a:r>
              <a:rPr/>
              <a:t>Un test nuevo entonces es una de estas tres cosas, y ninguna toca el env:</a:t>
            </a:r>
          </a:p>
          <a:p>
            <a:pPr lvl="1"/>
            <a:r>
              <a:rPr/>
              <a:t>agregar </a:t>
            </a:r>
            <a:r>
              <a:rPr b="1"/>
              <a:t>constraints</a:t>
            </a:r>
            <a:r>
              <a:rPr/>
              <a:t> para llegar a un caso de borde</a:t>
            </a:r>
          </a:p>
          <a:p>
            <a:pPr lvl="1"/>
            <a:r>
              <a:rPr/>
              <a:t>hacer un </a:t>
            </a:r>
            <a:r>
              <a:rPr b="1"/>
              <a:t>override</a:t>
            </a:r>
            <a:r>
              <a:rPr/>
              <a:t> de la factory para cambiar una clase por otra</a:t>
            </a:r>
          </a:p>
          <a:p>
            <a:pPr lvl="1"/>
            <a:r>
              <a:rPr/>
              <a:t>inyectar errores o delays con </a:t>
            </a:r>
            <a:r>
              <a:rPr b="1"/>
              <a:t>callbacks</a:t>
            </a:r>
          </a:p>
          <a:p>
            <a:pPr lvl="0"/>
            <a:r>
              <a:rPr/>
              <a:t>Y arriba de todo eso, la palanca que más rinde: </a:t>
            </a:r>
            <a:r>
              <a:rPr b="1"/>
              <a:t>el mismo test con cientos de semillas</a:t>
            </a:r>
            <a:r>
              <a:rPr/>
              <a:t> distintas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spec del VTALU</a:t>
            </a:r>
          </a:p>
        </p:txBody>
      </p:sp>
      <p:pic>
        <p:nvPicPr>
          <p:cNvPr descr="res/diagrams/wave-dut.svg" id="0" name="Picture 1"/>
          <p:cNvPicPr>
            <a:picLocks noGrp="1" noChangeAspect="1"/>
          </p:cNvPicPr>
          <p:nvPr/>
        </p:nvPicPr>
        <p:blipFill>
          <a:blip r:embed="rId2"/>
          <a:stretch>
            <a:fillRect/>
          </a:stretch>
        </p:blipFill>
        <p:spPr bwMode="auto">
          <a:xfrm>
            <a:off x="1905000" y="1193800"/>
            <a:ext cx="5334000" cy="2882900"/>
          </a:xfrm>
          <a:prstGeom prst="rect">
            <a:avLst/>
          </a:prstGeom>
          <a:noFill/>
          <a:ln w="9525">
            <a:noFill/>
            <a:headEnd/>
            <a:tailEnd/>
          </a:ln>
        </p:spPr>
      </p:pic>
      <p:sp>
        <p:nvSpPr>
          <p:cNvPr id="1" name="TextBox 3"/>
          <p:cNvSpPr txBox="1"/>
          <p:nvPr>
            <p:ph idx="1"/>
          </p:nvPr>
        </p:nvSpPr>
        <p:spPr>
          <a:xfrm>
            <a:off x="457200" y="4076700"/>
            <a:ext cx="8229600" cy="508000"/>
          </a:xfrm>
          <a:prstGeom prst="rect">
            <a:avLst/>
          </a:prstGeom>
          <a:noFill/>
        </p:spPr>
        <p:txBody>
          <a:bodyPr/>
          <a:lstStyle/>
          <a:p>
            <a:pPr lvl="0" indent="0" marL="0" algn="ctr">
              <a:buNone/>
            </a:pPr>
            <a:r>
              <a:rPr/>
              <a:t>Protocolo del VTALU: start y operandos estables hasta done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i="1"/>
              <a:t>start</a:t>
            </a:r>
            <a:r>
              <a:rPr/>
              <a:t> debe permanecer en 1 y los operandos estables hasta</a:t>
            </a:r>
            <a:br/>
            <a:r>
              <a:rPr/>
              <a:t>que termina la operación</a:t>
            </a:r>
          </a:p>
          <a:p>
            <a:pPr lvl="0"/>
            <a:r>
              <a:rPr i="1"/>
              <a:t>done</a:t>
            </a:r>
            <a:r>
              <a:rPr/>
              <a:t> se levanta cuando termina la operación: en la multiplicación</a:t>
            </a:r>
            <a:br/>
            <a:r>
              <a:rPr/>
              <a:t>es un pulso de un ciclo; en add/sub/and/xor es un </a:t>
            </a:r>
            <a:r>
              <a:rPr b="1"/>
              <a:t>nivel</a:t>
            </a:r>
            <a:r>
              <a:rPr/>
              <a:t>, y se queda</a:t>
            </a:r>
            <a:br/>
            <a:r>
              <a:rPr/>
              <a:t>arriba mientras </a:t>
            </a:r>
            <a:r>
              <a:rPr i="1"/>
              <a:t>start</a:t>
            </a:r>
            <a:r>
              <a:rPr/>
              <a:t> siga arriba</a:t>
            </a:r>
          </a:p>
          <a:p>
            <a:pPr lvl="0"/>
            <a:r>
              <a:rPr i="1"/>
              <a:t>reset_n</a:t>
            </a:r>
            <a:r>
              <a:rPr/>
              <a:t> es asíncrono y activo bajo; el diagrama arranca con el DUT</a:t>
            </a:r>
            <a:br/>
            <a:r>
              <a:rPr/>
              <a:t>ya fuera de reset</a:t>
            </a:r>
          </a:p>
          <a:p>
            <a:pPr lvl="0"/>
            <a:r>
              <a:rPr i="1"/>
              <a:t>ovf</a:t>
            </a:r>
            <a:r>
              <a:rPr/>
              <a:t> sale junto con </a:t>
            </a:r>
            <a:r>
              <a:rPr i="1"/>
              <a:t>done</a:t>
            </a:r>
            <a:r>
              <a:rPr/>
              <a:t>, y es el </a:t>
            </a:r>
            <a:r>
              <a:rPr b="1"/>
              <a:t>borrow de la resta</a:t>
            </a:r>
            <a:r>
              <a:rPr/>
              <a:t>: vale 1</a:t>
            </a:r>
            <a:br/>
            <a:r>
              <a:rPr/>
              <a:t>cuando </a:t>
            </a:r>
            <a:r>
              <a:rPr>
                <a:latin typeface="Courier"/>
              </a:rPr>
              <a:t>A &lt; B</a:t>
            </a:r>
            <a:r>
              <a:rPr/>
              <a:t>. Para las otras operaciones vale siempre 0</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spec del VTALU</a:t>
            </a:r>
          </a:p>
        </p:txBody>
      </p:sp>
      <p:graphicFrame>
        <p:nvGraphicFramePr>
          <p:cNvPr id="6" name="Content Placeholder 5"/>
          <p:cNvGraphicFramePr>
            <a:graphicFrameLocks noGrp="1"/>
          </p:cNvGraphicFramePr>
          <p:nvPr>
            <p:ph idx="1"/>
          </p:nvPr>
        </p:nvGraphicFramePr>
        <p:xfrm>
          <a:off x="457200" y="1193800"/>
          <a:ext cx="8229600" cy="19050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Operation</a:t>
                      </a:r>
                    </a:p>
                  </a:txBody>
                  <a:tcPr/>
                </a:tc>
                <a:tc>
                  <a:txBody>
                    <a:bodyPr/>
                    <a:lstStyle/>
                    <a:p>
                      <a:pPr lvl="0" indent="0" marL="0">
                        <a:buNone/>
                      </a:pPr>
                      <a:r>
                        <a:rPr/>
                        <a:t>Opcode</a:t>
                      </a:r>
                    </a:p>
                  </a:txBody>
                  <a:tcPr/>
                </a:tc>
                <a:tc>
                  <a:txBody>
                    <a:bodyPr/>
                    <a:lstStyle/>
                    <a:p>
                      <a:pPr lvl="0" indent="0" marL="0" algn="ctr">
                        <a:buNone/>
                      </a:pPr>
                      <a:r>
                        <a:rPr/>
                        <a:t>Ciclos</a:t>
                      </a:r>
                    </a:p>
                  </a:txBody>
                  <a:tcPr/>
                </a:tc>
                <a:tc>
                  <a:txBody>
                    <a:bodyPr/>
                    <a:lstStyle/>
                    <a:p>
                      <a:pPr lvl="0" indent="0" marL="0">
                        <a:buNone/>
                      </a:pPr>
                      <a:r>
                        <a:rPr>
                          <a:latin typeface="Courier"/>
                        </a:rPr>
                        <a:t>ovf</a:t>
                      </a:r>
                    </a:p>
                  </a:txBody>
                  <a:tcPr/>
                </a:tc>
              </a:tr>
              <a:tr h="0">
                <a:tc>
                  <a:txBody>
                    <a:bodyPr/>
                    <a:lstStyle/>
                    <a:p>
                      <a:pPr lvl="0" indent="0" marL="0">
                        <a:buNone/>
                      </a:pPr>
                      <a:r>
                        <a:rPr/>
                        <a:t>no_op</a:t>
                      </a:r>
                    </a:p>
                  </a:txBody>
                </a:tc>
                <a:tc>
                  <a:txBody>
                    <a:bodyPr/>
                    <a:lstStyle/>
                    <a:p>
                      <a:pPr lvl="0" indent="0" marL="0">
                        <a:buNone/>
                      </a:pPr>
                      <a:r>
                        <a:rPr/>
                        <a:t>3’b000</a:t>
                      </a:r>
                    </a:p>
                  </a:txBody>
                </a:tc>
                <a:tc>
                  <a:txBody>
                    <a:bodyPr/>
                    <a:lstStyle/>
                    <a:p>
                      <a:pPr lvl="0" indent="0" marL="0" algn="ctr">
                        <a:buNone/>
                      </a:pPr>
                      <a:r>
                        <a:rPr/>
                        <a:t>—</a:t>
                      </a:r>
                    </a:p>
                  </a:txBody>
                </a:tc>
                <a:tc>
                  <a:txBody>
                    <a:bodyPr/>
                    <a:lstStyle/>
                    <a:p>
                      <a:pPr lvl="0" indent="0" marL="0">
                        <a:buNone/>
                      </a:pPr>
                      <a:r>
                        <a:rPr/>
                        <a:t>0</a:t>
                      </a:r>
                    </a:p>
                  </a:txBody>
                </a:tc>
              </a:tr>
              <a:tr h="0">
                <a:tc>
                  <a:txBody>
                    <a:bodyPr/>
                    <a:lstStyle/>
                    <a:p>
                      <a:pPr lvl="0" indent="0" marL="0">
                        <a:buNone/>
                      </a:pPr>
                      <a:r>
                        <a:rPr/>
                        <a:t>add_op</a:t>
                      </a:r>
                    </a:p>
                  </a:txBody>
                </a:tc>
                <a:tc>
                  <a:txBody>
                    <a:bodyPr/>
                    <a:lstStyle/>
                    <a:p>
                      <a:pPr lvl="0" indent="0" marL="0">
                        <a:buNone/>
                      </a:pPr>
                      <a:r>
                        <a:rPr/>
                        <a:t>3’b001</a:t>
                      </a:r>
                    </a:p>
                  </a:txBody>
                </a:tc>
                <a:tc>
                  <a:txBody>
                    <a:bodyPr/>
                    <a:lstStyle/>
                    <a:p>
                      <a:pPr lvl="0" indent="0" marL="0" algn="ctr">
                        <a:buNone/>
                      </a:pPr>
                      <a:r>
                        <a:rPr/>
                        <a:t>1</a:t>
                      </a:r>
                    </a:p>
                  </a:txBody>
                </a:tc>
                <a:tc>
                  <a:txBody>
                    <a:bodyPr/>
                    <a:lstStyle/>
                    <a:p>
                      <a:pPr lvl="0" indent="0" marL="0">
                        <a:buNone/>
                      </a:pPr>
                      <a:r>
                        <a:rPr/>
                        <a:t>0</a:t>
                      </a:r>
                    </a:p>
                  </a:txBody>
                </a:tc>
              </a:tr>
              <a:tr h="0">
                <a:tc>
                  <a:txBody>
                    <a:bodyPr/>
                    <a:lstStyle/>
                    <a:p>
                      <a:pPr lvl="0" indent="0" marL="0">
                        <a:buNone/>
                      </a:pPr>
                      <a:r>
                        <a:rPr/>
                        <a:t>sub_op</a:t>
                      </a:r>
                    </a:p>
                  </a:txBody>
                </a:tc>
                <a:tc>
                  <a:txBody>
                    <a:bodyPr/>
                    <a:lstStyle/>
                    <a:p>
                      <a:pPr lvl="0" indent="0" marL="0">
                        <a:buNone/>
                      </a:pPr>
                      <a:r>
                        <a:rPr/>
                        <a:t>3’b010</a:t>
                      </a:r>
                    </a:p>
                  </a:txBody>
                </a:tc>
                <a:tc>
                  <a:txBody>
                    <a:bodyPr/>
                    <a:lstStyle/>
                    <a:p>
                      <a:pPr lvl="0" indent="0" marL="0" algn="ctr">
                        <a:buNone/>
                      </a:pPr>
                      <a:r>
                        <a:rPr/>
                        <a:t>1</a:t>
                      </a:r>
                    </a:p>
                  </a:txBody>
                </a:tc>
                <a:tc>
                  <a:txBody>
                    <a:bodyPr/>
                    <a:lstStyle/>
                    <a:p>
                      <a:pPr lvl="0" indent="0" marL="0">
                        <a:buNone/>
                      </a:pPr>
                      <a:r>
                        <a:rPr b="1">
                          <a:latin typeface="Courier"/>
                        </a:rPr>
                        <a:t>A &lt; B</a:t>
                      </a:r>
                    </a:p>
                  </a:txBody>
                </a:tc>
              </a:tr>
              <a:tr h="0">
                <a:tc>
                  <a:txBody>
                    <a:bodyPr/>
                    <a:lstStyle/>
                    <a:p>
                      <a:pPr lvl="0" indent="0" marL="0">
                        <a:buNone/>
                      </a:pPr>
                      <a:r>
                        <a:rPr/>
                        <a:t>and_op</a:t>
                      </a:r>
                    </a:p>
                  </a:txBody>
                </a:tc>
                <a:tc>
                  <a:txBody>
                    <a:bodyPr/>
                    <a:lstStyle/>
                    <a:p>
                      <a:pPr lvl="0" indent="0" marL="0">
                        <a:buNone/>
                      </a:pPr>
                      <a:r>
                        <a:rPr/>
                        <a:t>3’b011</a:t>
                      </a:r>
                    </a:p>
                  </a:txBody>
                </a:tc>
                <a:tc>
                  <a:txBody>
                    <a:bodyPr/>
                    <a:lstStyle/>
                    <a:p>
                      <a:pPr lvl="0" indent="0" marL="0" algn="ctr">
                        <a:buNone/>
                      </a:pPr>
                      <a:r>
                        <a:rPr/>
                        <a:t>1</a:t>
                      </a:r>
                    </a:p>
                  </a:txBody>
                </a:tc>
                <a:tc>
                  <a:txBody>
                    <a:bodyPr/>
                    <a:lstStyle/>
                    <a:p>
                      <a:pPr lvl="0" indent="0" marL="0">
                        <a:buNone/>
                      </a:pPr>
                      <a:r>
                        <a:rPr/>
                        <a:t>0</a:t>
                      </a:r>
                    </a:p>
                  </a:txBody>
                </a:tc>
              </a:tr>
              <a:tr h="0">
                <a:tc>
                  <a:txBody>
                    <a:bodyPr/>
                    <a:lstStyle/>
                    <a:p>
                      <a:pPr lvl="0" indent="0" marL="0">
                        <a:buNone/>
                      </a:pPr>
                      <a:r>
                        <a:rPr/>
                        <a:t>xor_op</a:t>
                      </a:r>
                    </a:p>
                  </a:txBody>
                </a:tc>
                <a:tc>
                  <a:txBody>
                    <a:bodyPr/>
                    <a:lstStyle/>
                    <a:p>
                      <a:pPr lvl="0" indent="0" marL="0">
                        <a:buNone/>
                      </a:pPr>
                      <a:r>
                        <a:rPr/>
                        <a:t>3’b100</a:t>
                      </a:r>
                    </a:p>
                  </a:txBody>
                </a:tc>
                <a:tc>
                  <a:txBody>
                    <a:bodyPr/>
                    <a:lstStyle/>
                    <a:p>
                      <a:pPr lvl="0" indent="0" marL="0" algn="ctr">
                        <a:buNone/>
                      </a:pPr>
                      <a:r>
                        <a:rPr/>
                        <a:t>1</a:t>
                      </a:r>
                    </a:p>
                  </a:txBody>
                </a:tc>
                <a:tc>
                  <a:txBody>
                    <a:bodyPr/>
                    <a:lstStyle/>
                    <a:p>
                      <a:pPr lvl="0" indent="0" marL="0">
                        <a:buNone/>
                      </a:pPr>
                      <a:r>
                        <a:rPr/>
                        <a:t>0</a:t>
                      </a:r>
                    </a:p>
                  </a:txBody>
                </a:tc>
              </a:tr>
              <a:tr h="0">
                <a:tc>
                  <a:txBody>
                    <a:bodyPr/>
                    <a:lstStyle/>
                    <a:p>
                      <a:pPr lvl="0" indent="0" marL="0">
                        <a:buNone/>
                      </a:pPr>
                      <a:r>
                        <a:rPr/>
                        <a:t>mul_op</a:t>
                      </a:r>
                    </a:p>
                  </a:txBody>
                </a:tc>
                <a:tc>
                  <a:txBody>
                    <a:bodyPr/>
                    <a:lstStyle/>
                    <a:p>
                      <a:pPr lvl="0" indent="0" marL="0">
                        <a:buNone/>
                      </a:pPr>
                      <a:r>
                        <a:rPr/>
                        <a:t>3’b101</a:t>
                      </a:r>
                    </a:p>
                  </a:txBody>
                </a:tc>
                <a:tc>
                  <a:txBody>
                    <a:bodyPr/>
                    <a:lstStyle/>
                    <a:p>
                      <a:pPr lvl="0" indent="0" marL="0" algn="ctr">
                        <a:buNone/>
                      </a:pPr>
                      <a:r>
                        <a:rPr/>
                        <a:t>4</a:t>
                      </a:r>
                    </a:p>
                  </a:txBody>
                </a:tc>
                <a:tc>
                  <a:txBody>
                    <a:bodyPr/>
                    <a:lstStyle/>
                    <a:p>
                      <a:pPr lvl="0" indent="0" marL="0">
                        <a:buNone/>
                      </a:pPr>
                      <a:r>
                        <a:rPr/>
                        <a:t>0</a:t>
                      </a:r>
                    </a:p>
                  </a:txBody>
                </a:tc>
              </a:tr>
              <a:tr h="0">
                <a:tc>
                  <a:txBody>
                    <a:bodyPr/>
                    <a:lstStyle/>
                    <a:p>
                      <a:pPr lvl="0" indent="0" marL="0">
                        <a:buNone/>
                      </a:pPr>
                      <a:r>
                        <a:rPr i="1"/>
                        <a:t>libre</a:t>
                      </a:r>
                    </a:p>
                  </a:txBody>
                </a:tc>
                <a:tc>
                  <a:txBody>
                    <a:bodyPr/>
                    <a:lstStyle/>
                    <a:p>
                      <a:pPr lvl="0" indent="0" marL="0">
                        <a:buNone/>
                      </a:pPr>
                      <a:r>
                        <a:rPr/>
                        <a:t>3’b110</a:t>
                      </a:r>
                    </a:p>
                  </a:txBody>
                </a:tc>
                <a:tc>
                  <a:txBody>
                    <a:bodyPr/>
                    <a:lstStyle/>
                    <a:p>
                      <a:pPr lvl="0" indent="0" marL="0" algn="ctr">
                        <a:buNone/>
                      </a:pPr>
                      <a:r>
                        <a:rPr/>
                        <a:t>1</a:t>
                      </a:r>
                    </a:p>
                  </a:txBody>
                </a:tc>
                <a:tc>
                  <a:txBody>
                    <a:bodyPr/>
                    <a:lstStyle/>
                    <a:p>
                      <a:pPr lvl="0" indent="0" marL="0">
                        <a:buNone/>
                      </a:pPr>
                      <a:r>
                        <a:rPr/>
                        <a:t>0</a:t>
                      </a:r>
                    </a:p>
                  </a:txBody>
                </a:tc>
              </a:tr>
              <a:tr h="0">
                <a:tc>
                  <a:txBody>
                    <a:bodyPr/>
                    <a:lstStyle/>
                    <a:p>
                      <a:pPr lvl="0" indent="0" marL="0">
                        <a:buNone/>
                      </a:pPr>
                      <a:r>
                        <a:rPr/>
                        <a:t>rst_op</a:t>
                      </a:r>
                    </a:p>
                  </a:txBody>
                </a:tc>
                <a:tc>
                  <a:txBody>
                    <a:bodyPr/>
                    <a:lstStyle/>
                    <a:p>
                      <a:pPr lvl="0" indent="0" marL="0">
                        <a:buNone/>
                      </a:pPr>
                      <a:r>
                        <a:rPr/>
                        <a:t>3’b111</a:t>
                      </a:r>
                    </a:p>
                  </a:txBody>
                </a:tc>
                <a:tc>
                  <a:txBody>
                    <a:bodyPr/>
                    <a:lstStyle/>
                    <a:p>
                      <a:pPr lvl="0" indent="0" marL="0" algn="ctr">
                        <a:buNone/>
                      </a:pPr>
                      <a:r>
                        <a:rPr/>
                        <a:t>—</a:t>
                      </a:r>
                    </a:p>
                  </a:txBody>
                </a:tc>
                <a:tc>
                  <a:txBody>
                    <a:bodyPr/>
                    <a:lstStyle/>
                    <a:p>
                      <a:pPr lvl="0" indent="0" marL="0">
                        <a:buNone/>
                      </a:pPr>
                      <a:r>
                        <a:rPr/>
                        <a:t>—</a:t>
                      </a:r>
                    </a:p>
                  </a:txBody>
                </a:tc>
              </a:tr>
            </a:tbl>
          </a:graphicData>
        </a:graphic>
      </p:graphicFrame>
      <p:sp>
        <p:nvSpPr>
          <p:cNvPr id="3" name="Content Placeholder 2"/>
          <p:cNvSpPr>
            <a:spLocks noGrp="1"/>
          </p:cNvSpPr>
          <p:nvPr>
            <p:ph idx="1"/>
          </p:nvPr>
        </p:nvSpPr>
        <p:spPr>
          <a:xfrm>
            <a:off x="457200" y="3225800"/>
            <a:ext cx="8229600" cy="1231900"/>
          </a:xfrm>
        </p:spPr>
        <p:txBody>
          <a:bodyPr/>
          <a:lstStyle/>
          <a:p>
            <a:pPr lvl="0"/>
            <a:r>
              <a:rPr b="1"/>
              <a:t>Ciclos</a:t>
            </a:r>
            <a:r>
              <a:rPr/>
              <a:t> cuenta flancos de </a:t>
            </a:r>
            <a:r>
              <a:rPr>
                <a:latin typeface="Courier"/>
              </a:rPr>
              <a:t>clk</a:t>
            </a:r>
            <a:r>
              <a:rPr/>
              <a:t> con </a:t>
            </a:r>
            <a:r>
              <a:rPr>
                <a:latin typeface="Courier"/>
              </a:rPr>
              <a:t>start</a:t>
            </a:r>
            <a:r>
              <a:rPr/>
              <a:t> arriba, hasta el que levanta </a:t>
            </a:r>
            <a:r>
              <a:rPr>
                <a:latin typeface="Courier"/>
              </a:rPr>
              <a:t>done</a:t>
            </a:r>
            <a:r>
              <a:rPr/>
              <a:t> inclusive: uno en las de un ciclo, cuatro en la multiplicación. El plan y las assertions del día 7 cuentan igual</a:t>
            </a:r>
          </a:p>
          <a:p>
            <a:pPr lvl="0"/>
            <a:r>
              <a:rPr>
                <a:latin typeface="Courier"/>
              </a:rPr>
              <a:t>rst_op</a:t>
            </a:r>
            <a:r>
              <a:rPr/>
              <a:t> no lo decodifica el RTL — el DUT lo ve como </a:t>
            </a:r>
            <a:r>
              <a:rPr i="1"/>
              <a:t>unused</a:t>
            </a:r>
            <a:r>
              <a:rPr/>
              <a:t>. Es la convención del testbench para pulsar </a:t>
            </a:r>
            <a:r>
              <a:rPr>
                <a:latin typeface="Courier"/>
              </a:rPr>
              <a:t>reset_n</a:t>
            </a:r>
            <a:r>
              <a:rPr/>
              <a:t>, y por eso está en el </a:t>
            </a:r>
            <a:r>
              <a:rPr>
                <a:latin typeface="Courier"/>
              </a:rPr>
              <a:t>operation_t</a:t>
            </a:r>
            <a:r>
              <a:rPr/>
              <a:t> del testbench</a:t>
            </a:r>
          </a:p>
          <a:p>
            <a:pPr lvl="0"/>
            <a:r>
              <a:rPr b="1">
                <a:latin typeface="Courier"/>
              </a:rPr>
              <a:t>3'b110</a:t>
            </a:r>
            <a:r>
              <a:rPr b="1"/>
              <a:t> está libre a propósito</a:t>
            </a:r>
            <a:r>
              <a:rPr/>
              <a:t>: es el ejercicio de hoy</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spec del VTALU</a:t>
            </a:r>
          </a:p>
        </p:txBody>
      </p:sp>
      <p:sp>
        <p:nvSpPr>
          <p:cNvPr id="3" name="Content Placeholder 2"/>
          <p:cNvSpPr>
            <a:spLocks noGrp="1"/>
          </p:cNvSpPr>
          <p:nvPr>
            <p:ph idx="1"/>
          </p:nvPr>
        </p:nvSpPr>
        <p:spPr/>
        <p:txBody>
          <a:bodyPr/>
          <a:lstStyle/>
          <a:p>
            <a:pPr lvl="0" indent="0" marL="0">
              <a:spcBef>
                <a:spcPts val="3000"/>
              </a:spcBef>
              <a:buNone/>
            </a:pPr>
            <a:r>
              <a:rPr b="1" i="1"/>
              <a:t>Single Cycle: Add - Sub - AND - XOR</a:t>
            </a:r>
          </a:p>
          <a:p>
            <a:pPr lvl="0" indent="0">
              <a:buNone/>
            </a:pPr>
            <a:r>
              <a:rPr>
                <a:latin typeface="Courier"/>
              </a:rPr>
              <a:t>   </a:t>
            </a:r>
            <a:r>
              <a:rPr i="1">
                <a:solidFill>
                  <a:srgbClr val="60A0B0"/>
                </a:solidFill>
                <a:latin typeface="Courier"/>
              </a:rPr>
              <a:t>// The two resets are deliberately different: the one on the result is</a:t>
            </a:r>
            <a:br/>
            <a:r>
              <a:rPr>
                <a:latin typeface="Courier"/>
              </a:rPr>
              <a:t>   </a:t>
            </a:r>
            <a:r>
              <a:rPr i="1">
                <a:solidFill>
                  <a:srgbClr val="60A0B0"/>
                </a:solidFill>
                <a:latin typeface="Courier"/>
              </a:rPr>
              <a:t>// SYNCHRONOUS and the one on done is ASYNCHRONOUS. Not an oversight: the spec.</a:t>
            </a:r>
            <a:br/>
            <a:r>
              <a:rPr>
                <a:latin typeface="Courier"/>
              </a:rPr>
              <a:t>   </a:t>
            </a:r>
            <a:r>
              <a:rPr b="1">
                <a:solidFill>
                  <a:srgbClr val="007020"/>
                </a:solidFill>
                <a:latin typeface="Courier"/>
              </a:rPr>
              <a:t>always_ff</a:t>
            </a:r>
            <a:r>
              <a:rPr>
                <a:latin typeface="Courier"/>
              </a:rPr>
              <a:t> @(</a:t>
            </a:r>
            <a:r>
              <a:rPr b="1">
                <a:solidFill>
                  <a:srgbClr val="007020"/>
                </a:solidFill>
                <a:latin typeface="Courier"/>
              </a:rPr>
              <a:t>posedge</a:t>
            </a:r>
            <a:r>
              <a:rPr>
                <a:latin typeface="Courier"/>
              </a:rPr>
              <a:t> clk) </a:t>
            </a:r>
            <a:r>
              <a:rPr b="1">
                <a:solidFill>
                  <a:srgbClr val="007020"/>
                </a:solidFill>
                <a:latin typeface="Courier"/>
              </a:rPr>
              <a:t>begin</a:t>
            </a:r>
            <a:br/>
            <a:r>
              <a:rPr>
                <a:latin typeface="Courier"/>
              </a:rPr>
              <a:t>      </a:t>
            </a:r>
            <a:r>
              <a:rPr b="1">
                <a:solidFill>
                  <a:srgbClr val="007020"/>
                </a:solidFill>
                <a:latin typeface="Courier"/>
              </a:rPr>
              <a:t>if</a:t>
            </a:r>
            <a:r>
              <a:rPr>
                <a:latin typeface="Courier"/>
              </a:rPr>
              <a:t> (!reset_n) </a:t>
            </a:r>
            <a:r>
              <a:rPr b="1">
                <a:solidFill>
                  <a:srgbClr val="007020"/>
                </a:solidFill>
                <a:latin typeface="Courier"/>
              </a:rPr>
              <a:t>begin</a:t>
            </a:r>
            <a:br/>
            <a:r>
              <a:rPr>
                <a:latin typeface="Courier"/>
              </a:rPr>
              <a:t>         result_1c &lt;= </a:t>
            </a:r>
            <a:r>
              <a:rPr>
                <a:solidFill>
                  <a:srgbClr val="40A070"/>
                </a:solidFill>
                <a:latin typeface="Courier"/>
              </a:rPr>
              <a:t>16'h0000</a:t>
            </a:r>
            <a:r>
              <a:rPr>
                <a:latin typeface="Courier"/>
              </a:rPr>
              <a:t>;</a:t>
            </a:r>
            <a:br/>
            <a:r>
              <a:rPr>
                <a:latin typeface="Courier"/>
              </a:rPr>
              <a:t>         ovf_1c    &lt;= </a:t>
            </a:r>
            <a:r>
              <a:rPr>
                <a:solidFill>
                  <a:srgbClr val="40A070"/>
                </a:solidFill>
                <a:latin typeface="Courier"/>
              </a:rPr>
              <a:t>1'b0</a:t>
            </a:r>
            <a:r>
              <a:rPr>
                <a:latin typeface="Courier"/>
              </a:rPr>
              <a:t>;</a:t>
            </a:r>
            <a:br/>
            <a:r>
              <a:rPr>
                <a:latin typeface="Courier"/>
              </a:rPr>
              <a:t>      </a:t>
            </a:r>
            <a:r>
              <a:rPr b="1">
                <a:solidFill>
                  <a:srgbClr val="007020"/>
                </a:solidFill>
                <a:latin typeface="Courier"/>
              </a:rPr>
              <a:t>end</a:t>
            </a:r>
            <a:r>
              <a:rPr>
                <a:latin typeface="Courier"/>
              </a:rPr>
              <a:t> </a:t>
            </a:r>
            <a:r>
              <a:rPr b="1">
                <a:solidFill>
                  <a:srgbClr val="007020"/>
                </a:solidFill>
                <a:latin typeface="Courier"/>
              </a:rPr>
              <a:t>else</a:t>
            </a:r>
            <a:r>
              <a:rPr>
                <a:latin typeface="Courier"/>
              </a:rPr>
              <a:t> </a:t>
            </a:r>
            <a:r>
              <a:rPr b="1">
                <a:solidFill>
                  <a:srgbClr val="007020"/>
                </a:solidFill>
                <a:latin typeface="Courier"/>
              </a:rPr>
              <a:t>if</a:t>
            </a:r>
            <a:r>
              <a:rPr>
                <a:latin typeface="Courier"/>
              </a:rPr>
              <a:t> (</a:t>
            </a:r>
            <a:r>
              <a:rPr>
                <a:solidFill>
                  <a:srgbClr val="007020"/>
                </a:solidFill>
                <a:latin typeface="Courier"/>
              </a:rPr>
              <a:t>start</a:t>
            </a:r>
            <a:r>
              <a:rPr>
                <a:latin typeface="Courier"/>
              </a:rPr>
              <a:t>) </a:t>
            </a:r>
            <a:r>
              <a:rPr b="1">
                <a:solidFill>
                  <a:srgbClr val="007020"/>
                </a:solidFill>
                <a:latin typeface="Courier"/>
              </a:rPr>
              <a:t>begin</a:t>
            </a:r>
            <a:br/>
            <a:r>
              <a:rPr>
                <a:latin typeface="Courier"/>
              </a:rPr>
              <a:t>         ovf_1c &lt;= (op == </a:t>
            </a:r>
            <a:r>
              <a:rPr>
                <a:solidFill>
                  <a:srgbClr val="40A070"/>
                </a:solidFill>
                <a:latin typeface="Courier"/>
              </a:rPr>
              <a:t>3'b010</a:t>
            </a:r>
            <a:r>
              <a:rPr>
                <a:latin typeface="Courier"/>
              </a:rPr>
              <a:t>) &amp;&amp; (A &lt; B);</a:t>
            </a:r>
            <a:br/>
            <a:r>
              <a:rPr>
                <a:latin typeface="Courier"/>
              </a:rPr>
              <a:t>         </a:t>
            </a:r>
            <a:r>
              <a:rPr b="1">
                <a:solidFill>
                  <a:srgbClr val="007020"/>
                </a:solidFill>
                <a:latin typeface="Courier"/>
              </a:rPr>
              <a:t>case</a:t>
            </a:r>
            <a:r>
              <a:rPr>
                <a:latin typeface="Courier"/>
              </a:rPr>
              <a:t> (op)</a:t>
            </a:r>
            <a:br/>
            <a:r>
              <a:rPr>
                <a:latin typeface="Courier"/>
              </a:rPr>
              <a:t>            </a:t>
            </a:r>
            <a:r>
              <a:rPr>
                <a:solidFill>
                  <a:srgbClr val="40A070"/>
                </a:solidFill>
                <a:latin typeface="Courier"/>
              </a:rPr>
              <a:t>3'b001</a:t>
            </a:r>
            <a:r>
              <a:rPr>
                <a:latin typeface="Courier"/>
              </a:rPr>
              <a:t>:  result_1c &lt;= {</a:t>
            </a:r>
            <a:r>
              <a:rPr>
                <a:solidFill>
                  <a:srgbClr val="40A070"/>
                </a:solidFill>
                <a:latin typeface="Courier"/>
              </a:rPr>
              <a:t>8'h00</a:t>
            </a:r>
            <a:r>
              <a:rPr>
                <a:latin typeface="Courier"/>
              </a:rPr>
              <a:t>, A} + {</a:t>
            </a:r>
            <a:r>
              <a:rPr>
                <a:solidFill>
                  <a:srgbClr val="40A070"/>
                </a:solidFill>
                <a:latin typeface="Courier"/>
              </a:rPr>
              <a:t>8'h00</a:t>
            </a:r>
            <a:r>
              <a:rPr>
                <a:latin typeface="Courier"/>
              </a:rPr>
              <a:t>, B};</a:t>
            </a:r>
            <a:br/>
            <a:r>
              <a:rPr>
                <a:latin typeface="Courier"/>
              </a:rPr>
              <a:t>            </a:t>
            </a:r>
            <a:r>
              <a:rPr>
                <a:solidFill>
                  <a:srgbClr val="40A070"/>
                </a:solidFill>
                <a:latin typeface="Courier"/>
              </a:rPr>
              <a:t>3'b010</a:t>
            </a:r>
            <a:r>
              <a:rPr>
                <a:latin typeface="Courier"/>
              </a:rPr>
              <a:t>:  result_1c &lt;= {</a:t>
            </a:r>
            <a:r>
              <a:rPr>
                <a:solidFill>
                  <a:srgbClr val="40A070"/>
                </a:solidFill>
                <a:latin typeface="Courier"/>
              </a:rPr>
              <a:t>8'h00</a:t>
            </a:r>
            <a:r>
              <a:rPr>
                <a:latin typeface="Courier"/>
              </a:rPr>
              <a:t>, A} - {</a:t>
            </a:r>
            <a:r>
              <a:rPr>
                <a:solidFill>
                  <a:srgbClr val="40A070"/>
                </a:solidFill>
                <a:latin typeface="Courier"/>
              </a:rPr>
              <a:t>8'h00</a:t>
            </a:r>
            <a:r>
              <a:rPr>
                <a:latin typeface="Courier"/>
              </a:rPr>
              <a:t>, B};</a:t>
            </a:r>
            <a:br/>
            <a:r>
              <a:rPr>
                <a:latin typeface="Courier"/>
              </a:rPr>
              <a:t>            </a:t>
            </a:r>
            <a:r>
              <a:rPr>
                <a:solidFill>
                  <a:srgbClr val="40A070"/>
                </a:solidFill>
                <a:latin typeface="Courier"/>
              </a:rPr>
              <a:t>3'b011</a:t>
            </a:r>
            <a:r>
              <a:rPr>
                <a:latin typeface="Courier"/>
              </a:rPr>
              <a:t>:  result_1c &lt;= {</a:t>
            </a:r>
            <a:r>
              <a:rPr>
                <a:solidFill>
                  <a:srgbClr val="40A070"/>
                </a:solidFill>
                <a:latin typeface="Courier"/>
              </a:rPr>
              <a:t>8'h00</a:t>
            </a:r>
            <a:r>
              <a:rPr>
                <a:latin typeface="Courier"/>
              </a:rPr>
              <a:t>, A} &amp; {</a:t>
            </a:r>
            <a:r>
              <a:rPr>
                <a:solidFill>
                  <a:srgbClr val="40A070"/>
                </a:solidFill>
                <a:latin typeface="Courier"/>
              </a:rPr>
              <a:t>8'h00</a:t>
            </a:r>
            <a:r>
              <a:rPr>
                <a:latin typeface="Courier"/>
              </a:rPr>
              <a:t>, B};</a:t>
            </a:r>
            <a:br/>
            <a:r>
              <a:rPr>
                <a:latin typeface="Courier"/>
              </a:rPr>
              <a:t>            </a:t>
            </a:r>
            <a:r>
              <a:rPr>
                <a:solidFill>
                  <a:srgbClr val="40A070"/>
                </a:solidFill>
                <a:latin typeface="Courier"/>
              </a:rPr>
              <a:t>3'b100</a:t>
            </a:r>
            <a:r>
              <a:rPr>
                <a:latin typeface="Courier"/>
              </a:rPr>
              <a:t>:  result_1c &lt;= {</a:t>
            </a:r>
            <a:r>
              <a:rPr>
                <a:solidFill>
                  <a:srgbClr val="40A070"/>
                </a:solidFill>
                <a:latin typeface="Courier"/>
              </a:rPr>
              <a:t>8'h00</a:t>
            </a:r>
            <a:r>
              <a:rPr>
                <a:latin typeface="Courier"/>
              </a:rPr>
              <a:t>, A} ^ {</a:t>
            </a:r>
            <a:r>
              <a:rPr>
                <a:solidFill>
                  <a:srgbClr val="40A070"/>
                </a:solidFill>
                <a:latin typeface="Courier"/>
              </a:rPr>
              <a:t>8'h00</a:t>
            </a:r>
            <a:r>
              <a:rPr>
                <a:latin typeface="Courier"/>
              </a:rPr>
              <a:t>, B};</a:t>
            </a:r>
            <a:br/>
            <a:r>
              <a:rPr>
                <a:latin typeface="Courier"/>
              </a:rPr>
              <a:t>            </a:t>
            </a:r>
            <a:r>
              <a:rPr b="1">
                <a:solidFill>
                  <a:srgbClr val="007020"/>
                </a:solidFill>
                <a:latin typeface="Courier"/>
              </a:rPr>
              <a:t>default</a:t>
            </a:r>
            <a:r>
              <a:rPr>
                <a:latin typeface="Courier"/>
              </a:rPr>
              <a:t>: ;  </a:t>
            </a:r>
            <a:r>
              <a:rPr i="1">
                <a:solidFill>
                  <a:srgbClr val="60A0B0"/>
                </a:solidFill>
                <a:latin typeface="Courier"/>
              </a:rPr>
              <a:t>// 3'b110 is free: it is the day 1 exercise</a:t>
            </a:r>
            <a:br/>
            <a:r>
              <a:rPr>
                <a:latin typeface="Courier"/>
              </a:rPr>
              <a:t>         </a:t>
            </a:r>
            <a:r>
              <a:rPr b="1">
                <a:solidFill>
                  <a:srgbClr val="007020"/>
                </a:solidFill>
                <a:latin typeface="Courier"/>
              </a:rPr>
              <a:t>endcase</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a:t>
            </a:r>
            <a:br/>
            <a:br/>
            <a:r>
              <a:rPr>
                <a:latin typeface="Courier"/>
              </a:rPr>
              <a:t>   </a:t>
            </a:r>
            <a:r>
              <a:rPr i="1">
                <a:solidFill>
                  <a:srgbClr val="60A0B0"/>
                </a:solidFill>
                <a:latin typeface="Courier"/>
              </a:rPr>
              <a:t>// done goes high on the edge if start is high and the op is not no_op</a:t>
            </a:r>
            <a:br/>
            <a:r>
              <a:rPr>
                <a:latin typeface="Courier"/>
              </a:rPr>
              <a:t>   </a:t>
            </a:r>
            <a:r>
              <a:rPr b="1">
                <a:solidFill>
                  <a:srgbClr val="007020"/>
                </a:solidFill>
                <a:latin typeface="Courier"/>
              </a:rPr>
              <a:t>always_ff</a:t>
            </a:r>
            <a:r>
              <a:rPr>
                <a:latin typeface="Courier"/>
              </a:rPr>
              <a:t> @(</a:t>
            </a:r>
            <a:r>
              <a:rPr b="1">
                <a:solidFill>
                  <a:srgbClr val="007020"/>
                </a:solidFill>
                <a:latin typeface="Courier"/>
              </a:rPr>
              <a:t>posedge</a:t>
            </a:r>
            <a:r>
              <a:rPr>
                <a:latin typeface="Courier"/>
              </a:rPr>
              <a:t> clk </a:t>
            </a:r>
            <a:r>
              <a:rPr b="1">
                <a:solidFill>
                  <a:srgbClr val="007020"/>
                </a:solidFill>
                <a:latin typeface="Courier"/>
              </a:rPr>
              <a:t>or</a:t>
            </a:r>
            <a:r>
              <a:rPr>
                <a:latin typeface="Courier"/>
              </a:rPr>
              <a:t> </a:t>
            </a:r>
            <a:r>
              <a:rPr b="1">
                <a:solidFill>
                  <a:srgbClr val="007020"/>
                </a:solidFill>
                <a:latin typeface="Courier"/>
              </a:rPr>
              <a:t>negedge</a:t>
            </a:r>
            <a:r>
              <a:rPr>
                <a:latin typeface="Courier"/>
              </a:rPr>
              <a:t> reset_n) </a:t>
            </a:r>
            <a:r>
              <a:rPr b="1">
                <a:solidFill>
                  <a:srgbClr val="007020"/>
                </a:solidFill>
                <a:latin typeface="Courier"/>
              </a:rPr>
              <a:t>begin</a:t>
            </a:r>
            <a:br/>
            <a:r>
              <a:rPr>
                <a:latin typeface="Courier"/>
              </a:rPr>
              <a:t>      </a:t>
            </a:r>
            <a:r>
              <a:rPr b="1">
                <a:solidFill>
                  <a:srgbClr val="007020"/>
                </a:solidFill>
                <a:latin typeface="Courier"/>
              </a:rPr>
              <a:t>if</a:t>
            </a:r>
            <a:r>
              <a:rPr>
                <a:latin typeface="Courier"/>
              </a:rPr>
              <a:t> (!reset_n) done_1c &lt;= </a:t>
            </a:r>
            <a:r>
              <a:rPr>
                <a:solidFill>
                  <a:srgbClr val="40A070"/>
                </a:solidFill>
                <a:latin typeface="Courier"/>
              </a:rPr>
              <a:t>1'b0</a:t>
            </a:r>
            <a:r>
              <a:rPr>
                <a:latin typeface="Courier"/>
              </a:rPr>
              <a:t>;</a:t>
            </a:r>
            <a:br/>
            <a:r>
              <a:rPr>
                <a:latin typeface="Courier"/>
              </a:rPr>
              <a:t>      </a:t>
            </a:r>
            <a:r>
              <a:rPr b="1">
                <a:solidFill>
                  <a:srgbClr val="007020"/>
                </a:solidFill>
                <a:latin typeface="Courier"/>
              </a:rPr>
              <a:t>else</a:t>
            </a:r>
            <a:r>
              <a:rPr>
                <a:latin typeface="Courier"/>
              </a:rPr>
              <a:t> done_1c &lt;= </a:t>
            </a:r>
            <a:r>
              <a:rPr>
                <a:solidFill>
                  <a:srgbClr val="007020"/>
                </a:solidFill>
                <a:latin typeface="Courier"/>
              </a:rPr>
              <a:t>start</a:t>
            </a:r>
            <a:r>
              <a:rPr>
                <a:latin typeface="Courier"/>
              </a:rPr>
              <a:t> &amp;&amp; (op != </a:t>
            </a:r>
            <a:r>
              <a:rPr>
                <a:solidFill>
                  <a:srgbClr val="40A070"/>
                </a:solidFill>
                <a:latin typeface="Courier"/>
              </a:rPr>
              <a:t>3'b000</a:t>
            </a:r>
            <a:r>
              <a:rPr>
                <a:latin typeface="Courier"/>
              </a:rPr>
              <a:t>);</a:t>
            </a:r>
            <a:br/>
            <a:r>
              <a:rPr>
                <a:latin typeface="Courier"/>
              </a:rPr>
              <a:t>   </a:t>
            </a:r>
            <a:r>
              <a:rPr b="1">
                <a:solidFill>
                  <a:srgbClr val="007020"/>
                </a:solidFill>
                <a:latin typeface="Courier"/>
              </a:rPr>
              <a:t>end</a:t>
            </a:r>
          </a:p>
          <a:p>
            <a:pPr lvl="0"/>
            <a:r>
              <a:rPr/>
              <a:t>Dos </a:t>
            </a:r>
            <a:r>
              <a:rPr>
                <a:latin typeface="Courier"/>
              </a:rPr>
              <a:t>always_ff</a:t>
            </a:r>
            <a:r>
              <a:rPr/>
              <a:t> y nada más: uno registra </a:t>
            </a:r>
            <a:r>
              <a:rPr>
                <a:latin typeface="Courier"/>
              </a:rPr>
              <a:t>A op B</a:t>
            </a:r>
            <a:r>
              <a:rPr/>
              <a:t>, el otro levanta </a:t>
            </a:r>
            <a:r>
              <a:rPr>
                <a:latin typeface="Courier"/>
              </a:rPr>
              <a:t>done</a:t>
            </a:r>
          </a:p>
          <a:p>
            <a:pPr lvl="0"/>
            <a:r>
              <a:rPr/>
              <a:t>Los resets </a:t>
            </a:r>
            <a:r>
              <a:rPr b="1"/>
              <a:t>no son iguales</a:t>
            </a:r>
            <a:r>
              <a:rPr/>
              <a:t>: el del resultado es </a:t>
            </a:r>
            <a:r>
              <a:rPr b="1"/>
              <a:t>síncrono</a:t>
            </a:r>
            <a:r>
              <a:rPr/>
              <a:t> —sólo </a:t>
            </a:r>
            <a:r>
              <a:rPr>
                <a:latin typeface="Courier"/>
              </a:rPr>
              <a:t>clk</a:t>
            </a:r>
            <a:r>
              <a:rPr/>
              <a:t> en la lista de sensibilidad—, el del </a:t>
            </a:r>
            <a:r>
              <a:rPr>
                <a:latin typeface="Courier"/>
              </a:rPr>
              <a:t>done</a:t>
            </a:r>
            <a:r>
              <a:rPr/>
              <a:t> es </a:t>
            </a:r>
            <a:r>
              <a:rPr b="1"/>
              <a:t>asíncrono</a:t>
            </a:r>
          </a:p>
          <a:p>
            <a:pPr lvl="0"/>
            <a:r>
              <a:rPr>
                <a:latin typeface="Courier"/>
              </a:rPr>
              <a:t>done &lt;= start &amp;&amp; (op != no_op)</a:t>
            </a:r>
            <a:r>
              <a:rPr/>
              <a:t>: por eso en estas cuatro operaciones </a:t>
            </a:r>
            <a:r>
              <a:rPr>
                <a:latin typeface="Courier"/>
              </a:rPr>
              <a:t>done</a:t>
            </a:r>
            <a:r>
              <a:rPr/>
              <a:t> es un </a:t>
            </a:r>
            <a:r>
              <a:rPr b="1"/>
              <a:t>nivel</a:t>
            </a:r>
            <a:r>
              <a:rPr/>
              <a:t> y se queda arriba mientras </a:t>
            </a:r>
            <a:r>
              <a:rPr>
                <a:latin typeface="Courier"/>
              </a:rPr>
              <a:t>start</a:t>
            </a:r>
            <a:r>
              <a:rPr/>
              <a:t> lo esté</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spec del VTALU</a:t>
            </a:r>
          </a:p>
        </p:txBody>
      </p:sp>
      <p:sp>
        <p:nvSpPr>
          <p:cNvPr id="3" name="Content Placeholder 2"/>
          <p:cNvSpPr>
            <a:spLocks noGrp="1"/>
          </p:cNvSpPr>
          <p:nvPr>
            <p:ph idx="1"/>
          </p:nvPr>
        </p:nvSpPr>
        <p:spPr/>
        <p:txBody>
          <a:bodyPr/>
          <a:lstStyle/>
          <a:p>
            <a:pPr lvl="0" indent="0" marL="0">
              <a:spcBef>
                <a:spcPts val="3000"/>
              </a:spcBef>
              <a:buNone/>
            </a:pPr>
            <a:r>
              <a:rPr b="1" i="1"/>
              <a:t>Multi Cycle: Multiplicación</a:t>
            </a:r>
          </a:p>
          <a:p>
            <a:pPr lvl="0" indent="0">
              <a:buNone/>
            </a:pPr>
            <a:r>
              <a:rPr>
                <a:latin typeface="Courier"/>
              </a:rPr>
              <a:t>   </a:t>
            </a:r>
            <a:r>
              <a:rPr i="1">
                <a:solidFill>
                  <a:srgbClr val="60A0B0"/>
                </a:solidFill>
                <a:latin typeface="Courier"/>
              </a:rPr>
              <a:t>// Four register stages. done is pipelined alongside the data, and each</a:t>
            </a:r>
            <a:br/>
            <a:r>
              <a:rPr>
                <a:latin typeface="Courier"/>
              </a:rPr>
              <a:t>   </a:t>
            </a:r>
            <a:r>
              <a:rPr i="1">
                <a:solidFill>
                  <a:srgbClr val="60A0B0"/>
                </a:solidFill>
                <a:latin typeface="Courier"/>
              </a:rPr>
              <a:t>// stage clears itself with (&amp; ~done_mult): that is what makes done a</a:t>
            </a:r>
            <a:br/>
            <a:r>
              <a:rPr>
                <a:latin typeface="Courier"/>
              </a:rPr>
              <a:t>   </a:t>
            </a:r>
            <a:r>
              <a:rPr i="1">
                <a:solidFill>
                  <a:srgbClr val="60A0B0"/>
                </a:solidFill>
                <a:latin typeface="Courier"/>
              </a:rPr>
              <a:t>// one-cycle pulse instead of staying high for as long as start does. It is</a:t>
            </a:r>
            <a:br/>
            <a:r>
              <a:rPr>
                <a:latin typeface="Courier"/>
              </a:rPr>
              <a:t>   </a:t>
            </a:r>
            <a:r>
              <a:rPr i="1">
                <a:solidFill>
                  <a:srgbClr val="60A0B0"/>
                </a:solidFill>
                <a:latin typeface="Courier"/>
              </a:rPr>
              <a:t>// subtle -- it is copied straight from the VHDL.</a:t>
            </a:r>
            <a:br/>
            <a:r>
              <a:rPr>
                <a:latin typeface="Courier"/>
              </a:rPr>
              <a:t>   </a:t>
            </a:r>
            <a:r>
              <a:rPr b="1">
                <a:solidFill>
                  <a:srgbClr val="007020"/>
                </a:solidFill>
                <a:latin typeface="Courier"/>
              </a:rPr>
              <a:t>always_ff</a:t>
            </a:r>
            <a:r>
              <a:rPr>
                <a:latin typeface="Courier"/>
              </a:rPr>
              <a:t> @(</a:t>
            </a:r>
            <a:r>
              <a:rPr b="1">
                <a:solidFill>
                  <a:srgbClr val="007020"/>
                </a:solidFill>
                <a:latin typeface="Courier"/>
              </a:rPr>
              <a:t>posedge</a:t>
            </a:r>
            <a:r>
              <a:rPr>
                <a:latin typeface="Courier"/>
              </a:rPr>
              <a:t> clk </a:t>
            </a:r>
            <a:r>
              <a:rPr b="1">
                <a:solidFill>
                  <a:srgbClr val="007020"/>
                </a:solidFill>
                <a:latin typeface="Courier"/>
              </a:rPr>
              <a:t>or</a:t>
            </a:r>
            <a:r>
              <a:rPr>
                <a:latin typeface="Courier"/>
              </a:rPr>
              <a:t> </a:t>
            </a:r>
            <a:r>
              <a:rPr b="1">
                <a:solidFill>
                  <a:srgbClr val="007020"/>
                </a:solidFill>
                <a:latin typeface="Courier"/>
              </a:rPr>
              <a:t>negedge</a:t>
            </a:r>
            <a:r>
              <a:rPr>
                <a:latin typeface="Courier"/>
              </a:rPr>
              <a:t> reset_n) </a:t>
            </a:r>
            <a:r>
              <a:rPr b="1">
                <a:solidFill>
                  <a:srgbClr val="007020"/>
                </a:solidFill>
                <a:latin typeface="Courier"/>
              </a:rPr>
              <a:t>begin</a:t>
            </a:r>
            <a:br/>
            <a:r>
              <a:rPr>
                <a:latin typeface="Courier"/>
              </a:rPr>
              <a:t>      </a:t>
            </a:r>
            <a:r>
              <a:rPr b="1">
                <a:solidFill>
                  <a:srgbClr val="007020"/>
                </a:solidFill>
                <a:latin typeface="Courier"/>
              </a:rPr>
              <a:t>if</a:t>
            </a:r>
            <a:r>
              <a:rPr>
                <a:latin typeface="Courier"/>
              </a:rPr>
              <a:t> (!reset_n) </a:t>
            </a:r>
            <a:r>
              <a:rPr b="1">
                <a:solidFill>
                  <a:srgbClr val="007020"/>
                </a:solidFill>
                <a:latin typeface="Courier"/>
              </a:rPr>
              <a:t>begin</a:t>
            </a:r>
            <a:br/>
            <a:r>
              <a:rPr>
                <a:latin typeface="Courier"/>
              </a:rPr>
              <a:t>         done_mult &lt;= </a:t>
            </a:r>
            <a:r>
              <a:rPr>
                <a:solidFill>
                  <a:srgbClr val="40A070"/>
                </a:solidFill>
                <a:latin typeface="Courier"/>
              </a:rPr>
              <a:t>1'b0</a:t>
            </a:r>
            <a:r>
              <a:rPr>
                <a:latin typeface="Courier"/>
              </a:rPr>
              <a:t>;</a:t>
            </a:r>
            <a:br/>
            <a:r>
              <a:rPr>
                <a:latin typeface="Courier"/>
              </a:rPr>
              <a:t>         done3 &lt;= </a:t>
            </a:r>
            <a:r>
              <a:rPr>
                <a:solidFill>
                  <a:srgbClr val="40A070"/>
                </a:solidFill>
                <a:latin typeface="Courier"/>
              </a:rPr>
              <a:t>1'b0</a:t>
            </a:r>
            <a:r>
              <a:rPr>
                <a:latin typeface="Courier"/>
              </a:rPr>
              <a:t>;</a:t>
            </a:r>
            <a:br/>
            <a:r>
              <a:rPr>
                <a:latin typeface="Courier"/>
              </a:rPr>
              <a:t>         done2 &lt;= </a:t>
            </a:r>
            <a:r>
              <a:rPr>
                <a:solidFill>
                  <a:srgbClr val="40A070"/>
                </a:solidFill>
                <a:latin typeface="Courier"/>
              </a:rPr>
              <a:t>1'b0</a:t>
            </a:r>
            <a:r>
              <a:rPr>
                <a:latin typeface="Courier"/>
              </a:rPr>
              <a:t>;</a:t>
            </a:r>
            <a:br/>
            <a:r>
              <a:rPr>
                <a:latin typeface="Courier"/>
              </a:rPr>
              <a:t>         done1 &lt;= </a:t>
            </a:r>
            <a:r>
              <a:rPr>
                <a:solidFill>
                  <a:srgbClr val="40A070"/>
                </a:solidFill>
                <a:latin typeface="Courier"/>
              </a:rPr>
              <a:t>1'b0</a:t>
            </a:r>
            <a:r>
              <a:rPr>
                <a:latin typeface="Courier"/>
              </a:rPr>
              <a:t>;</a:t>
            </a:r>
            <a:br/>
            <a:r>
              <a:rPr>
                <a:latin typeface="Courier"/>
              </a:rPr>
              <a:t>         a_int &lt;= </a:t>
            </a:r>
            <a:r>
              <a:rPr>
                <a:solidFill>
                  <a:srgbClr val="40A070"/>
                </a:solidFill>
                <a:latin typeface="Courier"/>
              </a:rPr>
              <a:t>8'h00</a:t>
            </a:r>
            <a:r>
              <a:rPr>
                <a:latin typeface="Courier"/>
              </a:rPr>
              <a:t>;</a:t>
            </a:r>
            <a:br/>
            <a:r>
              <a:rPr>
                <a:latin typeface="Courier"/>
              </a:rPr>
              <a:t>         b_int &lt;= </a:t>
            </a:r>
            <a:r>
              <a:rPr>
                <a:solidFill>
                  <a:srgbClr val="40A070"/>
                </a:solidFill>
                <a:latin typeface="Courier"/>
              </a:rPr>
              <a:t>8'h00</a:t>
            </a:r>
            <a:r>
              <a:rPr>
                <a:latin typeface="Courier"/>
              </a:rPr>
              <a:t>;</a:t>
            </a:r>
            <a:br/>
            <a:r>
              <a:rPr>
                <a:latin typeface="Courier"/>
              </a:rPr>
              <a:t>         mult1 &lt;= </a:t>
            </a:r>
            <a:r>
              <a:rPr>
                <a:solidFill>
                  <a:srgbClr val="40A070"/>
                </a:solidFill>
                <a:latin typeface="Courier"/>
              </a:rPr>
              <a:t>16'h0000</a:t>
            </a:r>
            <a:r>
              <a:rPr>
                <a:latin typeface="Courier"/>
              </a:rPr>
              <a:t>;</a:t>
            </a:r>
            <a:br/>
            <a:r>
              <a:rPr>
                <a:latin typeface="Courier"/>
              </a:rPr>
              <a:t>         mult2 &lt;= </a:t>
            </a:r>
            <a:r>
              <a:rPr>
                <a:solidFill>
                  <a:srgbClr val="40A070"/>
                </a:solidFill>
                <a:latin typeface="Courier"/>
              </a:rPr>
              <a:t>16'h0000</a:t>
            </a:r>
            <a:r>
              <a:rPr>
                <a:latin typeface="Courier"/>
              </a:rPr>
              <a:t>;</a:t>
            </a:r>
            <a:br/>
            <a:r>
              <a:rPr>
                <a:latin typeface="Courier"/>
              </a:rPr>
              <a:t>         result_mult &lt;= </a:t>
            </a:r>
            <a:r>
              <a:rPr>
                <a:solidFill>
                  <a:srgbClr val="40A070"/>
                </a:solidFill>
                <a:latin typeface="Courier"/>
              </a:rPr>
              <a:t>16'h0000</a:t>
            </a:r>
            <a:r>
              <a:rPr>
                <a:latin typeface="Courier"/>
              </a:rPr>
              <a:t>;</a:t>
            </a:r>
            <a:br/>
            <a:r>
              <a:rPr>
                <a:latin typeface="Courier"/>
              </a:rPr>
              <a:t>      </a:t>
            </a:r>
            <a:r>
              <a:rPr b="1">
                <a:solidFill>
                  <a:srgbClr val="007020"/>
                </a:solidFill>
                <a:latin typeface="Courier"/>
              </a:rPr>
              <a:t>end</a:t>
            </a:r>
            <a:r>
              <a:rPr>
                <a:latin typeface="Courier"/>
              </a:rPr>
              <a:t> </a:t>
            </a:r>
            <a:r>
              <a:rPr b="1">
                <a:solidFill>
                  <a:srgbClr val="007020"/>
                </a:solidFill>
                <a:latin typeface="Courier"/>
              </a:rPr>
              <a:t>else</a:t>
            </a:r>
            <a:r>
              <a:rPr>
                <a:latin typeface="Courier"/>
              </a:rPr>
              <a:t> </a:t>
            </a:r>
            <a:r>
              <a:rPr b="1">
                <a:solidFill>
                  <a:srgbClr val="007020"/>
                </a:solidFill>
                <a:latin typeface="Courier"/>
              </a:rPr>
              <a:t>begin</a:t>
            </a:r>
            <a:br/>
            <a:r>
              <a:rPr>
                <a:latin typeface="Courier"/>
              </a:rPr>
              <a:t>         a_int &lt;= A;</a:t>
            </a:r>
            <a:br/>
            <a:r>
              <a:rPr>
                <a:latin typeface="Courier"/>
              </a:rPr>
              <a:t>         b_int &lt;= B;</a:t>
            </a:r>
            <a:br/>
            <a:r>
              <a:rPr>
                <a:latin typeface="Courier"/>
              </a:rPr>
              <a:t>         mult1 &lt;= a_int * b_int;</a:t>
            </a:r>
            <a:br/>
            <a:r>
              <a:rPr>
                <a:latin typeface="Courier"/>
              </a:rPr>
              <a:t>         mult2 &lt;= mult1;</a:t>
            </a:r>
            <a:br/>
            <a:r>
              <a:rPr>
                <a:latin typeface="Courier"/>
              </a:rPr>
              <a:t>         result_mult &lt;= mult2;</a:t>
            </a:r>
            <a:br/>
            <a:r>
              <a:rPr>
                <a:latin typeface="Courier"/>
              </a:rPr>
              <a:t>         done3 &lt;= </a:t>
            </a:r>
            <a:r>
              <a:rPr>
                <a:solidFill>
                  <a:srgbClr val="007020"/>
                </a:solidFill>
                <a:latin typeface="Courier"/>
              </a:rPr>
              <a:t>start</a:t>
            </a:r>
            <a:r>
              <a:rPr>
                <a:latin typeface="Courier"/>
              </a:rPr>
              <a:t> &amp; ~done_mult;</a:t>
            </a:r>
            <a:br/>
            <a:r>
              <a:rPr>
                <a:latin typeface="Courier"/>
              </a:rPr>
              <a:t>         done2 &lt;= done3 &amp; ~done_mult;</a:t>
            </a:r>
            <a:br/>
            <a:r>
              <a:rPr>
                <a:latin typeface="Courier"/>
              </a:rPr>
              <a:t>         done1 &lt;= done2 &amp; ~done_mult;</a:t>
            </a:r>
            <a:br/>
            <a:r>
              <a:rPr>
                <a:latin typeface="Courier"/>
              </a:rPr>
              <a:t>         done_mult &lt;= done1 &amp; ~done_mult;</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a:t>
            </a:r>
          </a:p>
          <a:p>
            <a:pPr lvl="0"/>
            <a:r>
              <a:rPr/>
              <a:t>Es un pipeline: los operandos se registran, se multiplican, y el producto atraviesa dos registros más antes de salir por </a:t>
            </a:r>
            <a:r>
              <a:rPr>
                <a:latin typeface="Courier"/>
              </a:rPr>
              <a:t>result_mult</a:t>
            </a:r>
            <a:r>
              <a:rPr/>
              <a:t>: cuatro flancos</a:t>
            </a:r>
          </a:p>
          <a:p>
            <a:pPr lvl="0"/>
            <a:r>
              <a:rPr/>
              <a:t>El </a:t>
            </a:r>
            <a:r>
              <a:rPr>
                <a:latin typeface="Courier"/>
              </a:rPr>
              <a:t>done</a:t>
            </a:r>
            <a:r>
              <a:rPr/>
              <a:t> viaja por </a:t>
            </a:r>
            <a:r>
              <a:rPr b="1"/>
              <a:t>la misma cadena</a:t>
            </a:r>
            <a:r>
              <a:rPr/>
              <a:t> —</a:t>
            </a:r>
            <a:r>
              <a:rPr>
                <a:latin typeface="Courier"/>
              </a:rPr>
              <a:t>done3</a:t>
            </a:r>
            <a:r>
              <a:rPr/>
              <a:t>, </a:t>
            </a:r>
            <a:r>
              <a:rPr>
                <a:latin typeface="Courier"/>
              </a:rPr>
              <a:t>done2</a:t>
            </a:r>
            <a:r>
              <a:rPr/>
              <a:t>, </a:t>
            </a:r>
            <a:r>
              <a:rPr>
                <a:latin typeface="Courier"/>
              </a:rPr>
              <a:t>done1</a:t>
            </a:r>
            <a:r>
              <a:rPr/>
              <a:t>— así que llega exactamente con el dato y no antes</a:t>
            </a:r>
          </a:p>
          <a:p>
            <a:pPr lvl="0"/>
            <a:r>
              <a:rPr/>
              <a:t>El </a:t>
            </a:r>
            <a:r>
              <a:rPr>
                <a:latin typeface="Courier"/>
              </a:rPr>
              <a:t>&amp; ~done_mult</a:t>
            </a:r>
            <a:r>
              <a:rPr/>
              <a:t> de cada etapa es lo que apaga la cadena sola: por eso acá </a:t>
            </a:r>
            <a:r>
              <a:rPr>
                <a:latin typeface="Courier"/>
              </a:rPr>
              <a:t>done</a:t>
            </a:r>
            <a:r>
              <a:rPr/>
              <a:t> es un </a:t>
            </a:r>
            <a:r>
              <a:rPr b="1"/>
              <a:t>pulso de un ciclo</a:t>
            </a:r>
            <a:r>
              <a:rPr/>
              <a:t>, aunque </a:t>
            </a:r>
            <a:r>
              <a:rPr>
                <a:latin typeface="Courier"/>
              </a:rPr>
              <a:t>start</a:t>
            </a:r>
            <a:r>
              <a:rPr/>
              <a:t> siga arriba</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spec del VTALU</a:t>
            </a:r>
          </a:p>
        </p:txBody>
      </p:sp>
      <p:sp>
        <p:nvSpPr>
          <p:cNvPr id="3" name="Content Placeholder 2"/>
          <p:cNvSpPr>
            <a:spLocks noGrp="1"/>
          </p:cNvSpPr>
          <p:nvPr>
            <p:ph idx="1"/>
          </p:nvPr>
        </p:nvSpPr>
        <p:spPr/>
        <p:txBody>
          <a:bodyPr/>
          <a:lstStyle/>
          <a:p>
            <a:pPr lvl="0" indent="0" marL="0">
              <a:spcBef>
                <a:spcPts val="3000"/>
              </a:spcBef>
              <a:buNone/>
            </a:pPr>
            <a:r>
              <a:rPr b="1" i="1"/>
              <a:t>Top Level</a:t>
            </a:r>
          </a:p>
          <a:p>
            <a:pPr lvl="0" indent="0">
              <a:buNone/>
            </a:pPr>
            <a:r>
              <a:rPr>
                <a:latin typeface="Courier"/>
              </a:rPr>
              <a:t>   </a:t>
            </a:r>
            <a:r>
              <a:rPr b="1">
                <a:solidFill>
                  <a:srgbClr val="007020"/>
                </a:solidFill>
                <a:latin typeface="Courier"/>
              </a:rPr>
              <a:t>assign</a:t>
            </a:r>
            <a:r>
              <a:rPr>
                <a:latin typeface="Courier"/>
              </a:rPr>
              <a:t> es_mult = (op == </a:t>
            </a:r>
            <a:r>
              <a:rPr>
                <a:solidFill>
                  <a:srgbClr val="40A070"/>
                </a:solidFill>
                <a:latin typeface="Courier"/>
              </a:rPr>
              <a:t>3'b101</a:t>
            </a:r>
            <a:r>
              <a:rPr>
                <a:latin typeface="Courier"/>
              </a:rPr>
              <a:t>);</a:t>
            </a:r>
            <a:br/>
            <a:br/>
            <a:r>
              <a:rPr>
                <a:latin typeface="Courier"/>
              </a:rPr>
              <a:t>   </a:t>
            </a:r>
            <a:r>
              <a:rPr b="1">
                <a:solidFill>
                  <a:srgbClr val="007020"/>
                </a:solidFill>
                <a:latin typeface="Courier"/>
              </a:rPr>
              <a:t>assign</a:t>
            </a:r>
            <a:r>
              <a:rPr>
                <a:latin typeface="Courier"/>
              </a:rPr>
              <a:t> start_1c = es_mult ? </a:t>
            </a:r>
            <a:r>
              <a:rPr>
                <a:solidFill>
                  <a:srgbClr val="40A070"/>
                </a:solidFill>
                <a:latin typeface="Courier"/>
              </a:rPr>
              <a:t>1'b0</a:t>
            </a:r>
            <a:r>
              <a:rPr>
                <a:latin typeface="Courier"/>
              </a:rPr>
              <a:t> : </a:t>
            </a:r>
            <a:r>
              <a:rPr>
                <a:solidFill>
                  <a:srgbClr val="007020"/>
                </a:solidFill>
                <a:latin typeface="Courier"/>
              </a:rPr>
              <a:t>start</a:t>
            </a:r>
            <a:r>
              <a:rPr>
                <a:latin typeface="Courier"/>
              </a:rPr>
              <a:t>;</a:t>
            </a:r>
            <a:br/>
            <a:r>
              <a:rPr>
                <a:latin typeface="Courier"/>
              </a:rPr>
              <a:t>   </a:t>
            </a:r>
            <a:r>
              <a:rPr b="1">
                <a:solidFill>
                  <a:srgbClr val="007020"/>
                </a:solidFill>
                <a:latin typeface="Courier"/>
              </a:rPr>
              <a:t>assign</a:t>
            </a:r>
            <a:r>
              <a:rPr>
                <a:latin typeface="Courier"/>
              </a:rPr>
              <a:t> start_mult = es_mult ?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assign</a:t>
            </a:r>
            <a:r>
              <a:rPr>
                <a:latin typeface="Courier"/>
              </a:rPr>
              <a:t> result_mux = es_mult ? result_mult : result_1c;</a:t>
            </a:r>
            <a:br/>
            <a:r>
              <a:rPr>
                <a:latin typeface="Courier"/>
              </a:rPr>
              <a:t>   </a:t>
            </a:r>
            <a:r>
              <a:rPr b="1">
                <a:solidFill>
                  <a:srgbClr val="007020"/>
                </a:solidFill>
                <a:latin typeface="Courier"/>
              </a:rPr>
              <a:t>assign</a:t>
            </a:r>
            <a:r>
              <a:rPr>
                <a:latin typeface="Courier"/>
              </a:rPr>
              <a:t> done = es_mult ? done_mult : done_1c;</a:t>
            </a:r>
          </a:p>
          <a:p>
            <a:pPr lvl="0"/>
            <a:r>
              <a:rPr/>
              <a:t>El top no calcula nada: instancia los dos bloques y </a:t>
            </a:r>
            <a:r>
              <a:rPr b="1"/>
              <a:t>decodifica</a:t>
            </a:r>
            <a:r>
              <a:rPr/>
              <a:t> el opcode</a:t>
            </a:r>
          </a:p>
          <a:p>
            <a:pPr lvl="0"/>
            <a:r>
              <a:rPr>
                <a:latin typeface="Courier"/>
              </a:rPr>
              <a:t>es_mult = (op == mul_op)</a:t>
            </a:r>
            <a:r>
              <a:rPr/>
              <a:t>. El </a:t>
            </a:r>
            <a:r>
              <a:rPr>
                <a:latin typeface="Courier"/>
              </a:rPr>
              <a:t>start</a:t>
            </a:r>
            <a:r>
              <a:rPr/>
              <a:t> se rutea a uno solo, y </a:t>
            </a:r>
            <a:r>
              <a:rPr>
                <a:latin typeface="Courier"/>
              </a:rPr>
              <a:t>result_mux</a:t>
            </a:r>
            <a:r>
              <a:rPr/>
              <a:t> y </a:t>
            </a:r>
            <a:r>
              <a:rPr>
                <a:latin typeface="Courier"/>
              </a:rPr>
              <a:t>done</a:t>
            </a:r>
            <a:r>
              <a:rPr/>
              <a:t> salen del mismo lado. El </a:t>
            </a:r>
            <a:r>
              <a:rPr>
                <a:latin typeface="Courier"/>
              </a:rPr>
              <a:t>ovf</a:t>
            </a:r>
            <a:r>
              <a:rPr/>
              <a:t> sigue el mismo patrón justo abajo del recorte —</a:t>
            </a:r>
            <a:r>
              <a:rPr>
                <a:latin typeface="Courier"/>
              </a:rPr>
              <a:t>assign ovf = es_mult ? 1'b0 : ovf_1c;</a:t>
            </a:r>
            <a:r>
              <a:rPr/>
              <a:t>— y </a:t>
            </a:r>
            <a:r>
              <a:rPr>
                <a:latin typeface="Courier"/>
              </a:rPr>
              <a:t>result_mux</a:t>
            </a:r>
            <a:r>
              <a:rPr/>
              <a:t> sale por </a:t>
            </a:r>
            <a:r>
              <a:rPr>
                <a:latin typeface="Courier"/>
              </a:rPr>
              <a:t>result</a:t>
            </a:r>
            <a:r>
              <a:rPr/>
              <a:t> recién después del XOR de </a:t>
            </a:r>
            <a:r>
              <a:rPr>
                <a:latin typeface="Courier"/>
              </a:rPr>
              <a:t>+VTALU_BUG</a:t>
            </a:r>
          </a:p>
          <a:p>
            <a:pPr lvl="0"/>
            <a:r>
              <a:rPr/>
              <a:t>Por eso el protocolo del bus es uno solo aunque adentro haya dos latencias distintas: lo que el testbench ve es </a:t>
            </a:r>
            <a:r>
              <a:rPr>
                <a:latin typeface="Courier"/>
              </a:rPr>
              <a:t>start</a:t>
            </a:r>
            <a:r>
              <a:rPr/>
              <a:t> → </a:t>
            </a:r>
            <a:r>
              <a:rPr>
                <a:latin typeface="Courier"/>
              </a:rPr>
              <a:t>done</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spec del VTALU</a:t>
            </a:r>
          </a:p>
        </p:txBody>
      </p:sp>
      <p:sp>
        <p:nvSpPr>
          <p:cNvPr id="3" name="Content Placeholder 2"/>
          <p:cNvSpPr>
            <a:spLocks noGrp="1"/>
          </p:cNvSpPr>
          <p:nvPr>
            <p:ph idx="1"/>
          </p:nvPr>
        </p:nvSpPr>
        <p:spPr/>
        <p:txBody>
          <a:bodyPr/>
          <a:lstStyle/>
          <a:p>
            <a:pPr lvl="0" indent="0" marL="0">
              <a:spcBef>
                <a:spcPts val="3000"/>
              </a:spcBef>
              <a:buNone/>
            </a:pPr>
            <a:r>
              <a:rPr b="1" i="1"/>
              <a:t>Cómo se corre</a:t>
            </a:r>
          </a:p>
          <a:p>
            <a:pPr lvl="0"/>
            <a:r>
              <a:rPr/>
              <a:t>El DUT vive en </a:t>
            </a:r>
            <a:r>
              <a:rPr>
                <a:latin typeface="Courier"/>
              </a:rPr>
              <a:t>code/vtalu_dut/</a:t>
            </a:r>
            <a:r>
              <a:rPr/>
              <a:t>, en </a:t>
            </a:r>
            <a:r>
              <a:rPr b="1"/>
              <a:t>SystemVerilog</a:t>
            </a:r>
          </a:p>
          <a:p>
            <a:pPr lvl="0"/>
            <a:r>
              <a:rPr/>
              <a:t>El simulador del curso es </a:t>
            </a:r>
            <a:r>
              <a:rPr b="1"/>
              <a:t>Verilator</a:t>
            </a:r>
            <a:r>
              <a:rPr/>
              <a:t> (libre, sin licencia):</a:t>
            </a:r>
          </a:p>
          <a:p>
            <a:pPr lvl="0" indent="0">
              <a:buNone/>
            </a:pPr>
            <a:r>
              <a:rPr>
                <a:solidFill>
                  <a:srgbClr val="06287E"/>
                </a:solidFill>
                <a:latin typeface="Courier"/>
              </a:rPr>
              <a:t>make</a:t>
            </a:r>
            <a:r>
              <a:rPr>
                <a:latin typeface="Courier"/>
              </a:rPr>
              <a:t> u4/tests          </a:t>
            </a:r>
            <a:r>
              <a:rPr i="1">
                <a:solidFill>
                  <a:srgbClr val="60A0B0"/>
                </a:solidFill>
                <a:latin typeface="Courier"/>
              </a:rPr>
              <a:t># un ejemplo con UVM:  ~1 min 30 la primera vez</a:t>
            </a:r>
            <a:br/>
            <a:r>
              <a:rPr>
                <a:solidFill>
                  <a:srgbClr val="06287E"/>
                </a:solidFill>
                <a:latin typeface="Courier"/>
              </a:rPr>
              <a:t>make</a:t>
            </a:r>
            <a:r>
              <a:rPr>
                <a:latin typeface="Courier"/>
              </a:rPr>
              <a:t> u4/tests          </a:t>
            </a:r>
            <a:r>
              <a:rPr i="1">
                <a:solidFill>
                  <a:srgbClr val="60A0B0"/>
                </a:solidFill>
                <a:latin typeface="Courier"/>
              </a:rPr>
              <a:t># la segunda, con ccache:      ~15 segundos</a:t>
            </a:r>
            <a:br/>
            <a:r>
              <a:rPr>
                <a:solidFill>
                  <a:srgbClr val="06287E"/>
                </a:solidFill>
                <a:latin typeface="Courier"/>
              </a:rPr>
              <a:t>make</a:t>
            </a:r>
            <a:r>
              <a:rPr>
                <a:latin typeface="Courier"/>
              </a:rPr>
              <a:t>               </a:t>
            </a:r>
            <a:r>
              <a:rPr i="1">
                <a:solidFill>
                  <a:srgbClr val="60A0B0"/>
                </a:solidFill>
                <a:latin typeface="Courier"/>
              </a:rPr>
              <a:t># los 38 ejemplos</a:t>
            </a:r>
          </a:p>
          <a:p>
            <a:pPr lvl="0"/>
            <a:r>
              <a:rPr/>
              <a:t>Los que usan UVM compilan </a:t>
            </a:r>
            <a:r>
              <a:rPr b="1"/>
              <a:t>la librería entera</a:t>
            </a:r>
            <a:r>
              <a:rPr/>
              <a:t> la primera vez. Instalá </a:t>
            </a:r>
            <a:r>
              <a:rPr>
                <a:latin typeface="Courier"/>
              </a:rPr>
              <a:t>ccache</a:t>
            </a:r>
            <a:r>
              <a:rPr/>
              <a:t> antes de empezar: el curso lo detecta solo y no se recompila dos veces</a:t>
            </a:r>
          </a:p>
          <a:p>
            <a:pPr lvl="0"/>
            <a:r>
              <a:rPr/>
              <a:t>Cada ejemplo tiene su </a:t>
            </a:r>
            <a:r>
              <a:rPr>
                <a:latin typeface="Courier"/>
              </a:rPr>
              <a:t>run.sh</a:t>
            </a:r>
            <a:r>
              <a:rPr/>
              <a:t>; los flags comunes están en </a:t>
            </a:r>
            <a:r>
              <a:rPr>
                <a:latin typeface="Courier"/>
              </a:rPr>
              <a:t>code/verilator/common.sh</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spec del VTALU</a:t>
            </a:r>
          </a:p>
        </p:txBody>
      </p:sp>
      <p:sp>
        <p:nvSpPr>
          <p:cNvPr id="3" name="Content Placeholder 2"/>
          <p:cNvSpPr>
            <a:spLocks noGrp="1"/>
          </p:cNvSpPr>
          <p:nvPr>
            <p:ph idx="1"/>
          </p:nvPr>
        </p:nvSpPr>
        <p:spPr/>
        <p:txBody>
          <a:bodyPr/>
          <a:lstStyle/>
          <a:p>
            <a:pPr lvl="0" indent="0" marL="0">
              <a:spcBef>
                <a:spcPts val="3000"/>
              </a:spcBef>
              <a:buNone/>
            </a:pPr>
            <a:r>
              <a:rPr b="1" i="1"/>
              <a:t>Ver las ondas de verdad</a:t>
            </a:r>
          </a:p>
          <a:p>
            <a:pPr lvl="0"/>
            <a:r>
              <a:rPr/>
              <a:t>El diagrama de la primera slide está </a:t>
            </a:r>
            <a:r>
              <a:rPr b="1"/>
              <a:t>dibujado</a:t>
            </a:r>
            <a:r>
              <a:rPr/>
              <a:t>. El de verdad lo generás vos, y es la herramienta con la que se hace el 47 % del trabajo: debuggear</a:t>
            </a:r>
          </a:p>
          <a:p>
            <a:pPr lvl="0" indent="0">
              <a:buNone/>
            </a:pPr>
            <a:r>
              <a:rPr>
                <a:solidFill>
                  <a:srgbClr val="008000"/>
                </a:solidFill>
                <a:latin typeface="Courier"/>
              </a:rPr>
              <a:t>cd</a:t>
            </a:r>
            <a:r>
              <a:rPr>
                <a:latin typeface="Courier"/>
              </a:rPr>
              <a:t> code/u2/convencional</a:t>
            </a:r>
            <a:br/>
            <a:r>
              <a:rPr>
                <a:solidFill>
                  <a:srgbClr val="19177C"/>
                </a:solidFill>
                <a:latin typeface="Courier"/>
              </a:rPr>
              <a:t>VLT_TRACE</a:t>
            </a:r>
            <a:r>
              <a:rPr>
                <a:solidFill>
                  <a:srgbClr val="666666"/>
                </a:solidFill>
                <a:latin typeface="Courier"/>
              </a:rPr>
              <a:t>=</a:t>
            </a:r>
            <a:r>
              <a:rPr>
                <a:latin typeface="Courier"/>
              </a:rPr>
              <a:t>1 </a:t>
            </a:r>
            <a:r>
              <a:rPr>
                <a:solidFill>
                  <a:srgbClr val="06287E"/>
                </a:solidFill>
                <a:latin typeface="Courier"/>
              </a:rPr>
              <a:t>bash</a:t>
            </a:r>
            <a:r>
              <a:rPr>
                <a:latin typeface="Courier"/>
              </a:rPr>
              <a:t> run.sh      </a:t>
            </a:r>
            <a:r>
              <a:rPr i="1">
                <a:solidFill>
                  <a:srgbClr val="60A0B0"/>
                </a:solidFill>
                <a:latin typeface="Courier"/>
              </a:rPr>
              <a:t># compila con --trace y vuelca vtalu.vcd</a:t>
            </a:r>
            <a:br/>
            <a:r>
              <a:rPr>
                <a:latin typeface="Courier"/>
              </a:rPr>
              <a:t>gtkwave vtalu.vcd            </a:t>
            </a:r>
            <a:r>
              <a:rPr i="1">
                <a:solidFill>
                  <a:srgbClr val="60A0B0"/>
                </a:solidFill>
                <a:latin typeface="Courier"/>
              </a:rPr>
              <a:t># o surfer, o el visor que uses</a:t>
            </a:r>
          </a:p>
          <a:p>
            <a:pPr lvl="0"/>
            <a:r>
              <a:rPr>
                <a:latin typeface="Courier"/>
              </a:rPr>
              <a:t>VLT_TRACE=1</a:t>
            </a:r>
            <a:r>
              <a:rPr/>
              <a:t> prende dos cosas a la vez: el </a:t>
            </a:r>
            <a:r>
              <a:rPr>
                <a:latin typeface="Courier"/>
              </a:rPr>
              <a:t>--trace</a:t>
            </a:r>
            <a:r>
              <a:rPr/>
              <a:t> de Verilator y el </a:t>
            </a:r>
            <a:r>
              <a:rPr>
                <a:latin typeface="Courier"/>
              </a:rPr>
              <a:t>$dumpfile</a:t>
            </a:r>
            <a:r>
              <a:rPr/>
              <a:t>/</a:t>
            </a:r>
            <a:r>
              <a:rPr>
                <a:latin typeface="Courier"/>
              </a:rPr>
              <a:t>$dumpvars</a:t>
            </a:r>
            <a:r>
              <a:rPr/>
              <a:t> del top, que sin el flag no compilaría</a:t>
            </a:r>
          </a:p>
          <a:p>
            <a:pPr lvl="0"/>
            <a:r>
              <a:rPr/>
              <a:t>Sale gratis y es libre, igual que el simulador. Cuando el testbench se cuelgue en </a:t>
            </a:r>
            <a:r>
              <a:rPr>
                <a:latin typeface="Courier"/>
              </a:rPr>
              <a:t>while (done == 0)</a:t>
            </a:r>
            <a:r>
              <a:rPr/>
              <a:t>, esto es lo que te va a decir por qué</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spec del VTALU</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El </a:t>
            </a:r>
            <a:r>
              <a:rPr b="1"/>
              <a:t>protocolo</a:t>
            </a:r>
            <a:r>
              <a:rPr/>
              <a:t> es una sola frase, y hay que respetarla: </a:t>
            </a:r>
            <a:r>
              <a:rPr>
                <a:latin typeface="Courier"/>
              </a:rPr>
              <a:t>start</a:t>
            </a:r>
            <a:r>
              <a:rPr/>
              <a:t> en 1 y los operandos estables </a:t>
            </a:r>
            <a:r>
              <a:rPr b="1"/>
              <a:t>hasta que sube </a:t>
            </a:r>
            <a:r>
              <a:rPr b="1">
                <a:latin typeface="Courier"/>
              </a:rPr>
              <a:t>done</a:t>
            </a:r>
          </a:p>
          <a:p>
            <a:pPr lvl="0"/>
            <a:r>
              <a:rPr/>
              <a:t>La letra chica que va a colgar al primer testbench: </a:t>
            </a:r>
            <a:r>
              <a:rPr>
                <a:latin typeface="Courier"/>
              </a:rPr>
              <a:t>done</a:t>
            </a:r>
            <a:r>
              <a:rPr/>
              <a:t> es un </a:t>
            </a:r>
            <a:r>
              <a:rPr b="1"/>
              <a:t>pulso</a:t>
            </a:r>
            <a:r>
              <a:rPr/>
              <a:t> de un ciclo en la multiplicación y un </a:t>
            </a:r>
            <a:r>
              <a:rPr b="1"/>
              <a:t>nivel</a:t>
            </a:r>
            <a:r>
              <a:rPr/>
              <a:t> en las de un ciclo</a:t>
            </a:r>
          </a:p>
          <a:p>
            <a:pPr lvl="0"/>
            <a:r>
              <a:rPr/>
              <a:t>Adentro hay </a:t>
            </a:r>
            <a:r>
              <a:rPr b="1"/>
              <a:t>dos bloques</a:t>
            </a:r>
            <a:r>
              <a:rPr/>
              <a:t> con latencias distintas —uno y cuatro ciclos— y el top </a:t>
            </a:r>
            <a:r>
              <a:rPr b="1"/>
              <a:t>decodifica</a:t>
            </a:r>
            <a:r>
              <a:rPr/>
              <a:t> el opcode. Afuera, el bus es uno solo</a:t>
            </a:r>
          </a:p>
          <a:p>
            <a:pPr lvl="0"/>
            <a:r>
              <a:rPr>
                <a:latin typeface="Courier"/>
              </a:rPr>
              <a:t>ovf</a:t>
            </a:r>
            <a:r>
              <a:rPr/>
              <a:t> es una salida más, y es del </a:t>
            </a:r>
            <a:r>
              <a:rPr>
                <a:latin typeface="Courier"/>
              </a:rPr>
              <a:t>sub_op</a:t>
            </a:r>
            <a:r>
              <a:rPr/>
              <a:t> y de nadie más</a:t>
            </a:r>
          </a:p>
          <a:p>
            <a:pPr lvl="0"/>
            <a:r>
              <a:rPr>
                <a:latin typeface="Courier"/>
              </a:rPr>
              <a:t>rst_op</a:t>
            </a:r>
            <a:r>
              <a:rPr/>
              <a:t> </a:t>
            </a:r>
            <a:r>
              <a:rPr b="1"/>
              <a:t>no existe para el RTL</a:t>
            </a:r>
            <a:r>
              <a:rPr/>
              <a:t>: es una convención del testbench para pulsar </a:t>
            </a:r>
            <a:r>
              <a:rPr>
                <a:latin typeface="Courier"/>
              </a:rPr>
              <a:t>reset_n</a:t>
            </a:r>
            <a:r>
              <a:rPr/>
              <a:t>, y por eso entra en la cobertura</a:t>
            </a:r>
          </a:p>
          <a:p>
            <a:pPr lvl="0"/>
            <a:r>
              <a:rPr/>
              <a:t>El DUT no valida el opcode: el que está libre </a:t>
            </a:r>
            <a:r>
              <a:rPr b="1"/>
              <a:t>levanta </a:t>
            </a:r>
            <a:r>
              <a:rPr b="1">
                <a:latin typeface="Courier"/>
              </a:rPr>
              <a:t>done</a:t>
            </a:r>
            <a:r>
              <a:rPr b="1"/>
              <a:t> igual</a:t>
            </a:r>
            <a:r>
              <a:rPr/>
              <a:t>, con el </a:t>
            </a:r>
            <a:r>
              <a:rPr>
                <a:latin typeface="Courier"/>
              </a:rPr>
              <a:t>result</a:t>
            </a:r>
            <a:r>
              <a:rPr/>
              <a:t> de la operación anterior. Atajarlo es trabajo del </a:t>
            </a:r>
            <a:r>
              <a:rPr b="1"/>
              <a:t>plan de verificación</a:t>
            </a:r>
            <a:r>
              <a:rPr/>
              <a:t>, no del diseño</a:t>
            </a:r>
          </a:p>
          <a:p>
            <a:pPr lvl="0"/>
            <a:r>
              <a:rPr/>
              <a:t>Y la herramienta que se usa el 47 % del tiempo ya está instalada: </a:t>
            </a:r>
            <a:r>
              <a:rPr>
                <a:latin typeface="Courier"/>
              </a:rPr>
              <a:t>VLT_TRACE=1</a:t>
            </a:r>
            <a:r>
              <a:rPr/>
              <a:t> y GTKWave</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plan de verificación</a:t>
            </a:r>
          </a:p>
        </p:txBody>
      </p:sp>
      <p:sp>
        <p:nvSpPr>
          <p:cNvPr id="3" name="Content Placeholder 2"/>
          <p:cNvSpPr>
            <a:spLocks noGrp="1"/>
          </p:cNvSpPr>
          <p:nvPr>
            <p:ph idx="1"/>
          </p:nvPr>
        </p:nvSpPr>
        <p:spPr/>
        <p:txBody>
          <a:bodyPr/>
          <a:lstStyle/>
          <a:p>
            <a:pPr lvl="0" indent="0" marL="0">
              <a:spcBef>
                <a:spcPts val="3000"/>
              </a:spcBef>
              <a:buNone/>
            </a:pPr>
            <a:r>
              <a:rPr b="1" i="1"/>
              <a:t>El entregable más profesional de la disciplina, y el más barato</a:t>
            </a:r>
          </a:p>
          <a:p>
            <a:pPr lvl="0"/>
            <a:r>
              <a:rPr/>
              <a:t>Es una </a:t>
            </a:r>
            <a:r>
              <a:rPr b="1"/>
              <a:t>tabla</a:t>
            </a:r>
            <a:r>
              <a:rPr/>
              <a:t>. Se escribe </a:t>
            </a:r>
            <a:r>
              <a:rPr b="1"/>
              <a:t>antes</a:t>
            </a:r>
            <a:r>
              <a:rPr/>
              <a:t> que el testbench — si se escribe después, describe lo que el testbench ya hace en vez de lo que la spec pide</a:t>
            </a:r>
          </a:p>
          <a:p>
            <a:pPr lvl="0"/>
            <a:r>
              <a:rPr/>
              <a:t>Sale de la spec que acabás de leer, no del testbench que todavía no existe</a:t>
            </a:r>
          </a:p>
          <a:p>
            <a:pPr lvl="0"/>
            <a:r>
              <a:rPr/>
              <a:t>Y es lo que se entrega: el capstone del día 7 se entrega con el plan lleno, que es exactamente lo que se entrega en un proyecto</a:t>
            </a:r>
          </a:p>
        </p:txBody>
      </p:sp>
    </p:spTree>
  </p:cSl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plan de verificación</a:t>
            </a:r>
          </a:p>
        </p:txBody>
      </p:sp>
      <p:sp>
        <p:nvSpPr>
          <p:cNvPr id="3" name="Content Placeholder 2"/>
          <p:cNvSpPr>
            <a:spLocks noGrp="1"/>
          </p:cNvSpPr>
          <p:nvPr>
            <p:ph idx="1"/>
          </p:nvPr>
        </p:nvSpPr>
        <p:spPr>
          <a:xfrm>
            <a:off x="457200" y="1193800"/>
            <a:ext cx="8229600" cy="546100"/>
          </a:xfrm>
        </p:spPr>
        <p:txBody>
          <a:bodyPr/>
          <a:lstStyle/>
          <a:p>
            <a:pPr lvl="0" indent="0" marL="0">
              <a:spcBef>
                <a:spcPts val="3000"/>
              </a:spcBef>
              <a:buNone/>
            </a:pPr>
            <a:r>
              <a:rPr b="1" i="1"/>
              <a:t>Las cinco columnas</a:t>
            </a:r>
          </a:p>
        </p:txBody>
      </p:sp>
      <p:graphicFrame>
        <p:nvGraphicFramePr>
          <p:cNvPr id="6" name="Content Placeholder 5"/>
          <p:cNvGraphicFramePr>
            <a:graphicFrameLocks noGrp="1"/>
          </p:cNvGraphicFramePr>
          <p:nvPr>
            <p:ph idx="1"/>
          </p:nvPr>
        </p:nvGraphicFramePr>
        <p:xfrm>
          <a:off x="457200" y="1866900"/>
          <a:ext cx="8229600" cy="19050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Columna</a:t>
                      </a:r>
                    </a:p>
                  </a:txBody>
                  <a:tcPr/>
                </a:tc>
                <a:tc>
                  <a:txBody>
                    <a:bodyPr/>
                    <a:lstStyle/>
                    <a:p>
                      <a:pPr lvl="0" indent="0" marL="0">
                        <a:buNone/>
                      </a:pPr>
                      <a:r>
                        <a:rPr/>
                        <a:t>La pregunta que contesta</a:t>
                      </a:r>
                    </a:p>
                  </a:txBody>
                  <a:tcPr/>
                </a:tc>
                <a:tc>
                  <a:txBody>
                    <a:bodyPr/>
                    <a:lstStyle/>
                    <a:p>
                      <a:pPr lvl="0" indent="0" marL="0">
                        <a:buNone/>
                      </a:pPr>
                      <a:r>
                        <a:rPr/>
                        <a:t>Qué </a:t>
                      </a:r>
                      <a:r>
                        <a:rPr b="1"/>
                        <a:t>no</a:t>
                      </a:r>
                      <a:r>
                        <a:rPr/>
                        <a:t> va</a:t>
                      </a:r>
                    </a:p>
                  </a:txBody>
                  <a:tcPr/>
                </a:tc>
              </a:tr>
              <a:tr h="0">
                <a:tc>
                  <a:txBody>
                    <a:bodyPr/>
                    <a:lstStyle/>
                    <a:p>
                      <a:pPr lvl="0" indent="0" marL="0">
                        <a:buNone/>
                      </a:pPr>
                      <a:r>
                        <a:rPr b="1"/>
                        <a:t>Feature</a:t>
                      </a:r>
                    </a:p>
                  </a:txBody>
                </a:tc>
                <a:tc>
                  <a:txBody>
                    <a:bodyPr/>
                    <a:lstStyle/>
                    <a:p>
                      <a:pPr lvl="0" indent="0" marL="0">
                        <a:buNone/>
                      </a:pPr>
                      <a:r>
                        <a:rPr/>
                        <a:t>¿de qué parte de la spec sale esta fila?</a:t>
                      </a:r>
                    </a:p>
                  </a:txBody>
                </a:tc>
                <a:tc>
                  <a:txBody>
                    <a:bodyPr/>
                    <a:lstStyle/>
                    <a:p>
                      <a:pPr lvl="0" indent="0" marL="0">
                        <a:buNone/>
                      </a:pPr>
                      <a:r>
                        <a:rPr/>
                        <a:t>el nombre de un archivo del testbench</a:t>
                      </a:r>
                    </a:p>
                  </a:txBody>
                </a:tc>
              </a:tr>
              <a:tr h="0">
                <a:tc>
                  <a:txBody>
                    <a:bodyPr/>
                    <a:lstStyle/>
                    <a:p>
                      <a:pPr lvl="0" indent="0" marL="0">
                        <a:buNone/>
                      </a:pPr>
                      <a:r>
                        <a:rPr b="1"/>
                        <a:t>Escenario</a:t>
                      </a:r>
                    </a:p>
                  </a:txBody>
                </a:tc>
                <a:tc>
                  <a:txBody>
                    <a:bodyPr/>
                    <a:lstStyle/>
                    <a:p>
                      <a:pPr lvl="0" indent="0" marL="0">
                        <a:buNone/>
                      </a:pPr>
                      <a:r>
                        <a:rPr/>
                        <a:t>¿qué situación concreta hay que provocar?</a:t>
                      </a:r>
                    </a:p>
                  </a:txBody>
                </a:tc>
                <a:tc>
                  <a:txBody>
                    <a:bodyPr/>
                    <a:lstStyle/>
                    <a:p>
                      <a:pPr lvl="0" indent="0" marL="0">
                        <a:buNone/>
                      </a:pPr>
                      <a:r>
                        <a:rPr i="1"/>
                        <a:t>“probar la ALU”</a:t>
                      </a:r>
                    </a:p>
                  </a:txBody>
                </a:tc>
              </a:tr>
              <a:tr h="0">
                <a:tc>
                  <a:txBody>
                    <a:bodyPr/>
                    <a:lstStyle/>
                    <a:p>
                      <a:pPr lvl="0" indent="0" marL="0">
                        <a:buNone/>
                      </a:pPr>
                      <a:r>
                        <a:rPr b="1"/>
                        <a:t>Estímulo</a:t>
                      </a:r>
                    </a:p>
                  </a:txBody>
                </a:tc>
                <a:tc>
                  <a:txBody>
                    <a:bodyPr/>
                    <a:lstStyle/>
                    <a:p>
                      <a:pPr lvl="0" indent="0" marL="0">
                        <a:buNone/>
                      </a:pPr>
                      <a:r>
                        <a:rPr/>
                        <a:t>¿quién la provoca: el random o un caso dirigido?</a:t>
                      </a:r>
                    </a:p>
                  </a:txBody>
                </a:tc>
                <a:tc>
                  <a:txBody>
                    <a:bodyPr/>
                    <a:lstStyle/>
                    <a:p>
                      <a:pPr lvl="0" indent="0" marL="0">
                        <a:buNone/>
                      </a:pPr>
                      <a:r>
                        <a:rPr i="1"/>
                        <a:t>“a mano”</a:t>
                      </a:r>
                    </a:p>
                  </a:txBody>
                </a:tc>
              </a:tr>
              <a:tr h="0">
                <a:tc>
                  <a:txBody>
                    <a:bodyPr/>
                    <a:lstStyle/>
                    <a:p>
                      <a:pPr lvl="0" indent="0" marL="0">
                        <a:buNone/>
                      </a:pPr>
                      <a:r>
                        <a:rPr b="1"/>
                        <a:t>Chequeo</a:t>
                      </a:r>
                    </a:p>
                  </a:txBody>
                </a:tc>
                <a:tc>
                  <a:txBody>
                    <a:bodyPr/>
                    <a:lstStyle/>
                    <a:p>
                      <a:pPr lvl="0" indent="0" marL="0">
                        <a:buNone/>
                      </a:pPr>
                      <a:r>
                        <a:rPr/>
                        <a:t>¿quién dice que estuvo bien?</a:t>
                      </a:r>
                    </a:p>
                  </a:txBody>
                </a:tc>
                <a:tc>
                  <a:txBody>
                    <a:bodyPr/>
                    <a:lstStyle/>
                    <a:p>
                      <a:pPr lvl="0" indent="0" marL="0">
                        <a:buNone/>
                      </a:pPr>
                      <a:r>
                        <a:rPr i="1"/>
                        <a:t>“se mira la onda”</a:t>
                      </a:r>
                    </a:p>
                  </a:txBody>
                </a:tc>
              </a:tr>
              <a:tr h="0">
                <a:tc>
                  <a:txBody>
                    <a:bodyPr/>
                    <a:lstStyle/>
                    <a:p>
                      <a:pPr lvl="0" indent="0" marL="0">
                        <a:buNone/>
                      </a:pPr>
                      <a:r>
                        <a:rPr b="1"/>
                        <a:t>Medida</a:t>
                      </a:r>
                    </a:p>
                  </a:txBody>
                </a:tc>
                <a:tc>
                  <a:txBody>
                    <a:bodyPr/>
                    <a:lstStyle/>
                    <a:p>
                      <a:pPr lvl="0" indent="0" marL="0">
                        <a:buNone/>
                      </a:pPr>
                      <a:r>
                        <a:rPr/>
                        <a:t>¿qué bin se llena cuando pasa?</a:t>
                      </a:r>
                    </a:p>
                  </a:txBody>
                </a:tc>
                <a:tc>
                  <a:txBody>
                    <a:bodyPr/>
                    <a:lstStyle/>
                    <a:p>
                      <a:pPr lvl="0" indent="0" marL="0">
                        <a:buNone/>
                      </a:pPr>
                      <a:r>
                        <a:rPr i="1"/>
                        <a:t>“se ve en el log”</a:t>
                      </a:r>
                    </a:p>
                  </a:txBody>
                </a:tc>
              </a:tr>
            </a:tbl>
          </a:graphicData>
        </a:graphic>
      </p:graphicFrame>
      <p:sp>
        <p:nvSpPr>
          <p:cNvPr id="3" name="Content Placeholder 2"/>
          <p:cNvSpPr>
            <a:spLocks noGrp="1"/>
          </p:cNvSpPr>
          <p:nvPr>
            <p:ph idx="1"/>
          </p:nvPr>
        </p:nvSpPr>
        <p:spPr>
          <a:xfrm>
            <a:off x="457200" y="3898900"/>
            <a:ext cx="8229600" cy="546100"/>
          </a:xfrm>
        </p:spPr>
        <p:txBody>
          <a:bodyPr/>
          <a:lstStyle/>
          <a:p>
            <a:pPr lvl="0"/>
            <a:r>
              <a:rPr/>
              <a:t>Una fila por </a:t>
            </a:r>
            <a:r>
              <a:rPr b="1"/>
              <a:t>escenario</a:t>
            </a:r>
            <a:r>
              <a:rPr/>
              <a:t>, no por feature: una feature con tres casos borde son tres filas, y se cierran de a una</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plan de verificación</a:t>
            </a:r>
          </a:p>
        </p:txBody>
      </p:sp>
      <p:sp>
        <p:nvSpPr>
          <p:cNvPr id="3" name="Content Placeholder 2"/>
          <p:cNvSpPr>
            <a:spLocks noGrp="1"/>
          </p:cNvSpPr>
          <p:nvPr>
            <p:ph idx="1"/>
          </p:nvPr>
        </p:nvSpPr>
        <p:spPr/>
        <p:txBody>
          <a:bodyPr/>
          <a:lstStyle/>
          <a:p>
            <a:pPr lvl="0" indent="0" marL="0">
              <a:spcBef>
                <a:spcPts val="3000"/>
              </a:spcBef>
              <a:buNone/>
            </a:pPr>
            <a:r>
              <a:rPr b="1" i="1"/>
              <a:t>Dos reglas que salen de las columnas</a:t>
            </a:r>
          </a:p>
          <a:p>
            <a:pPr lvl="0"/>
            <a:r>
              <a:rPr b="1"/>
              <a:t>Si la columna de chequeo dice </a:t>
            </a:r>
            <a:r>
              <a:rPr b="1" i="1"/>
              <a:t>“a ojo”</a:t>
            </a:r>
            <a:r>
              <a:rPr b="1"/>
              <a:t>, el escenario no está verificado.</a:t>
            </a:r>
            <a:r>
              <a:rPr/>
              <a:t> Está </a:t>
            </a:r>
            <a:r>
              <a:rPr i="1"/>
              <a:t>simulado</a:t>
            </a:r>
            <a:r>
              <a:rPr/>
              <a:t>, que es otra cosa</a:t>
            </a:r>
          </a:p>
          <a:p>
            <a:pPr lvl="0"/>
            <a:r>
              <a:rPr b="1"/>
              <a:t>Si la columna de medida está vacía, nadie se va a enterar de que el escenario nunca pasó.</a:t>
            </a:r>
            <a:r>
              <a:rPr/>
              <a:t> Un caso que el random no tocó y que no tiene bin es indistinguible de uno que pasó mil veces</a:t>
            </a:r>
          </a:p>
          <a:p>
            <a:pPr lvl="0"/>
            <a:r>
              <a:rPr/>
              <a:t>Y una distinción que ordena la columna de chequeo: </a:t>
            </a:r>
            <a:r>
              <a:rPr b="1"/>
              <a:t>el scoreboard chequea </a:t>
            </a:r>
            <a:r>
              <a:rPr b="1" i="1"/>
              <a:t>qué</a:t>
            </a:r>
            <a:r>
              <a:rPr b="1"/>
              <a:t> calcula el DUT; las assertions chequean </a:t>
            </a:r>
            <a:r>
              <a:rPr b="1" i="1"/>
              <a:t>cómo</a:t>
            </a:r>
            <a:r>
              <a:rPr b="1"/>
              <a:t> se habla con él</a:t>
            </a:r>
          </a:p>
        </p:txBody>
      </p:sp>
    </p:spTree>
  </p:cSl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testbench convencional</a:t>
            </a:r>
          </a:p>
        </p:txBody>
      </p:sp>
      <p:sp>
        <p:nvSpPr>
          <p:cNvPr id="3" name="Content Placeholder 2"/>
          <p:cNvSpPr>
            <a:spLocks noGrp="1"/>
          </p:cNvSpPr>
          <p:nvPr>
            <p:ph idx="1"/>
          </p:nvPr>
        </p:nvSpPr>
        <p:spPr>
          <a:xfrm>
            <a:off x="457200" y="1193800"/>
            <a:ext cx="8229600" cy="330200"/>
          </a:xfrm>
        </p:spPr>
        <p:txBody>
          <a:bodyPr/>
          <a:lstStyle/>
          <a:p>
            <a:pPr lvl="0" indent="0" marL="0">
              <a:spcBef>
                <a:spcPts val="3000"/>
              </a:spcBef>
              <a:buNone/>
            </a:pPr>
            <a:r>
              <a:rPr b="1" i="1"/>
              <a:t>El plan del VTALU, con tres columnas por llenar</a:t>
            </a:r>
          </a:p>
        </p:txBody>
      </p:sp>
      <p:graphicFrame>
        <p:nvGraphicFramePr>
          <p:cNvPr id="6" name="Content Placeholder 5"/>
          <p:cNvGraphicFramePr>
            <a:graphicFrameLocks noGrp="1"/>
          </p:cNvGraphicFramePr>
          <p:nvPr>
            <p:ph idx="1"/>
          </p:nvPr>
        </p:nvGraphicFramePr>
        <p:xfrm>
          <a:off x="457200" y="1651000"/>
          <a:ext cx="8229600" cy="14605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Feature</a:t>
                      </a:r>
                    </a:p>
                  </a:txBody>
                  <a:tcPr/>
                </a:tc>
                <a:tc>
                  <a:txBody>
                    <a:bodyPr/>
                    <a:lstStyle/>
                    <a:p>
                      <a:pPr lvl="0" indent="0" marL="0">
                        <a:buNone/>
                      </a:pPr>
                      <a:r>
                        <a:rPr/>
                        <a:t>Escenario</a:t>
                      </a:r>
                    </a:p>
                  </a:txBody>
                  <a:tcPr/>
                </a:tc>
                <a:tc>
                  <a:txBody>
                    <a:bodyPr/>
                    <a:lstStyle/>
                    <a:p>
                      <a:pPr lvl="0" indent="0" marL="0">
                        <a:buNone/>
                      </a:pPr>
                      <a:r>
                        <a:rPr/>
                        <a:t>Estímulo</a:t>
                      </a:r>
                    </a:p>
                  </a:txBody>
                  <a:tcPr/>
                </a:tc>
                <a:tc>
                  <a:txBody>
                    <a:bodyPr/>
                    <a:lstStyle/>
                    <a:p>
                      <a:pPr lvl="0" indent="0" marL="0">
                        <a:buNone/>
                      </a:pPr>
                      <a:r>
                        <a:rPr/>
                        <a:t>Chequeo</a:t>
                      </a:r>
                    </a:p>
                  </a:txBody>
                  <a:tcPr/>
                </a:tc>
                <a:tc>
                  <a:txBody>
                    <a:bodyPr/>
                    <a:lstStyle/>
                    <a:p>
                      <a:pPr lvl="0" indent="0" marL="0">
                        <a:buNone/>
                      </a:pPr>
                      <a:r>
                        <a:rPr/>
                        <a:t>Medida</a:t>
                      </a:r>
                    </a:p>
                  </a:txBody>
                  <a:tcPr/>
                </a:tc>
              </a:tr>
              <a:tr h="0">
                <a:tc>
                  <a:txBody>
                    <a:bodyPr/>
                    <a:lstStyle/>
                    <a:p>
                      <a:pPr lvl="0" indent="0" marL="0">
                        <a:buNone/>
                      </a:pPr>
                      <a:r>
                        <a:rPr/>
                        <a:t>ALU</a:t>
                      </a:r>
                    </a:p>
                  </a:txBody>
                </a:tc>
                <a:tc>
                  <a:txBody>
                    <a:bodyPr/>
                    <a:lstStyle/>
                    <a:p>
                      <a:pPr lvl="0" indent="0" marL="0">
                        <a:buNone/>
                      </a:pPr>
                      <a:r>
                        <a:rPr/>
                        <a:t>las seis operaciones</a:t>
                      </a:r>
                    </a:p>
                  </a:txBody>
                </a:tc>
                <a:tc>
                  <a:txBody>
                    <a:bodyPr/>
                    <a:lstStyle/>
                    <a:p>
                      <a:endParaRPr/>
                    </a:p>
                  </a:txBody>
                </a:tc>
                <a:tc>
                  <a:txBody>
                    <a:bodyPr/>
                    <a:lstStyle/>
                    <a:p>
                      <a:endParaRPr/>
                    </a:p>
                  </a:txBody>
                </a:tc>
                <a:tc>
                  <a:txBody>
                    <a:bodyPr/>
                    <a:lstStyle/>
                    <a:p>
                      <a:endParaRPr/>
                    </a:p>
                  </a:txBody>
                </a:tc>
              </a:tr>
              <a:tr h="0">
                <a:tc>
                  <a:txBody>
                    <a:bodyPr/>
                    <a:lstStyle/>
                    <a:p>
                      <a:pPr lvl="0" indent="0" marL="0">
                        <a:buNone/>
                      </a:pPr>
                      <a:r>
                        <a:rPr/>
                        <a:t>ALU</a:t>
                      </a:r>
                    </a:p>
                  </a:txBody>
                </a:tc>
                <a:tc>
                  <a:txBody>
                    <a:bodyPr/>
                    <a:lstStyle/>
                    <a:p>
                      <a:pPr lvl="0" indent="0" marL="0">
                        <a:buNone/>
                      </a:pPr>
                      <a:r>
                        <a:rPr/>
                        <a:t>operandos en </a:t>
                      </a:r>
                      <a:r>
                        <a:rPr>
                          <a:latin typeface="Courier"/>
                        </a:rPr>
                        <a:t>00</a:t>
                      </a:r>
                      <a:r>
                        <a:rPr/>
                        <a:t> y en </a:t>
                      </a:r>
                      <a:r>
                        <a:rPr>
                          <a:latin typeface="Courier"/>
                        </a:rPr>
                        <a:t>FF</a:t>
                      </a:r>
                    </a:p>
                  </a:txBody>
                </a:tc>
                <a:tc>
                  <a:txBody>
                    <a:bodyPr/>
                    <a:lstStyle/>
                    <a:p>
                      <a:endParaRPr/>
                    </a:p>
                  </a:txBody>
                </a:tc>
                <a:tc>
                  <a:txBody>
                    <a:bodyPr/>
                    <a:lstStyle/>
                    <a:p>
                      <a:endParaRPr/>
                    </a:p>
                  </a:txBody>
                </a:tc>
                <a:tc>
                  <a:txBody>
                    <a:bodyPr/>
                    <a:lstStyle/>
                    <a:p>
                      <a:endParaRPr/>
                    </a:p>
                  </a:txBody>
                </a:tc>
              </a:tr>
              <a:tr h="0">
                <a:tc>
                  <a:txBody>
                    <a:bodyPr/>
                    <a:lstStyle/>
                    <a:p>
                      <a:pPr lvl="0" indent="0" marL="0">
                        <a:buNone/>
                      </a:pPr>
                      <a:r>
                        <a:rPr/>
                        <a:t>reset</a:t>
                      </a:r>
                    </a:p>
                  </a:txBody>
                </a:tc>
                <a:tc>
                  <a:txBody>
                    <a:bodyPr/>
                    <a:lstStyle/>
                    <a:p>
                      <a:pPr lvl="0" indent="0" marL="0">
                        <a:buNone/>
                      </a:pPr>
                      <a:r>
                        <a:rPr/>
                        <a:t>operar después de un reset</a:t>
                      </a:r>
                    </a:p>
                  </a:txBody>
                </a:tc>
                <a:tc>
                  <a:txBody>
                    <a:bodyPr/>
                    <a:lstStyle/>
                    <a:p>
                      <a:endParaRPr/>
                    </a:p>
                  </a:txBody>
                </a:tc>
                <a:tc>
                  <a:txBody>
                    <a:bodyPr/>
                    <a:lstStyle/>
                    <a:p>
                      <a:endParaRPr/>
                    </a:p>
                  </a:txBody>
                </a:tc>
                <a:tc>
                  <a:txBody>
                    <a:bodyPr/>
                    <a:lstStyle/>
                    <a:p>
                      <a:endParaRPr/>
                    </a:p>
                  </a:txBody>
                </a:tc>
              </a:tr>
              <a:tr h="0">
                <a:tc>
                  <a:txBody>
                    <a:bodyPr/>
                    <a:lstStyle/>
                    <a:p>
                      <a:pPr lvl="0" indent="0" marL="0">
                        <a:buNone/>
                      </a:pPr>
                      <a:r>
                        <a:rPr/>
                        <a:t>mult</a:t>
                      </a:r>
                    </a:p>
                  </a:txBody>
                </a:tc>
                <a:tc>
                  <a:txBody>
                    <a:bodyPr/>
                    <a:lstStyle/>
                    <a:p>
                      <a:pPr lvl="0" indent="0" marL="0">
                        <a:buNone/>
                      </a:pPr>
                      <a:r>
                        <a:rPr/>
                        <a:t>una mult después de una de un ciclo</a:t>
                      </a:r>
                    </a:p>
                  </a:txBody>
                </a:tc>
                <a:tc>
                  <a:txBody>
                    <a:bodyPr/>
                    <a:lstStyle/>
                    <a:p>
                      <a:endParaRPr/>
                    </a:p>
                  </a:txBody>
                </a:tc>
                <a:tc>
                  <a:txBody>
                    <a:bodyPr/>
                    <a:lstStyle/>
                    <a:p>
                      <a:endParaRPr/>
                    </a:p>
                  </a:txBody>
                </a:tc>
                <a:tc>
                  <a:txBody>
                    <a:bodyPr/>
                    <a:lstStyle/>
                    <a:p>
                      <a:endParaRPr/>
                    </a:p>
                  </a:txBody>
                </a:tc>
              </a:tr>
              <a:tr h="0">
                <a:tc>
                  <a:txBody>
                    <a:bodyPr/>
                    <a:lstStyle/>
                    <a:p>
                      <a:pPr lvl="0" indent="0" marL="0">
                        <a:buNone/>
                      </a:pPr>
                      <a:r>
                        <a:rPr/>
                        <a:t>ALU</a:t>
                      </a:r>
                    </a:p>
                  </a:txBody>
                </a:tc>
                <a:tc>
                  <a:txBody>
                    <a:bodyPr/>
                    <a:lstStyle/>
                    <a:p>
                      <a:pPr lvl="0" indent="0" marL="0">
                        <a:buNone/>
                      </a:pPr>
                      <a:r>
                        <a:rPr/>
                        <a:t>la misma operación dos veces seguidas</a:t>
                      </a:r>
                    </a:p>
                  </a:txBody>
                </a:tc>
                <a:tc>
                  <a:txBody>
                    <a:bodyPr/>
                    <a:lstStyle/>
                    <a:p>
                      <a:endParaRPr/>
                    </a:p>
                  </a:txBody>
                </a:tc>
                <a:tc>
                  <a:txBody>
                    <a:bodyPr/>
                    <a:lstStyle/>
                    <a:p>
                      <a:endParaRPr/>
                    </a:p>
                  </a:txBody>
                </a:tc>
                <a:tc>
                  <a:txBody>
                    <a:bodyPr/>
                    <a:lstStyle/>
                    <a:p>
                      <a:endParaRPr/>
                    </a:p>
                  </a:txBody>
                </a:tc>
              </a:tr>
              <a:tr h="0">
                <a:tc>
                  <a:txBody>
                    <a:bodyPr/>
                    <a:lstStyle/>
                    <a:p>
                      <a:pPr lvl="0" indent="0" marL="0">
                        <a:buNone/>
                      </a:pPr>
                      <a:r>
                        <a:rPr/>
                        <a:t>sub</a:t>
                      </a:r>
                    </a:p>
                  </a:txBody>
                </a:tc>
                <a:tc>
                  <a:txBody>
                    <a:bodyPr/>
                    <a:lstStyle/>
                    <a:p>
                      <a:pPr lvl="0" indent="0" marL="0">
                        <a:buNone/>
                      </a:pPr>
                      <a:r>
                        <a:rPr/>
                        <a:t>restar de menos: </a:t>
                      </a:r>
                      <a:r>
                        <a:rPr>
                          <a:latin typeface="Courier"/>
                        </a:rPr>
                        <a:t>A &lt; B</a:t>
                      </a:r>
                      <a:r>
                        <a:rPr/>
                        <a:t>, y el </a:t>
                      </a:r>
                      <a:r>
                        <a:rPr>
                          <a:latin typeface="Courier"/>
                        </a:rPr>
                        <a:t>ovf</a:t>
                      </a:r>
                      <a:r>
                        <a:rPr/>
                        <a:t> sube</a:t>
                      </a:r>
                    </a:p>
                  </a:txBody>
                </a:tc>
                <a:tc>
                  <a:txBody>
                    <a:bodyPr/>
                    <a:lstStyle/>
                    <a:p>
                      <a:endParaRPr/>
                    </a:p>
                  </a:txBody>
                </a:tc>
                <a:tc>
                  <a:txBody>
                    <a:bodyPr/>
                    <a:lstStyle/>
                    <a:p>
                      <a:endParaRPr/>
                    </a:p>
                  </a:txBody>
                </a:tc>
                <a:tc>
                  <a:txBody>
                    <a:bodyPr/>
                    <a:lstStyle/>
                    <a:p>
                      <a:endParaRPr/>
                    </a:p>
                  </a:txBody>
                </a:tc>
              </a:tr>
            </a:tbl>
          </a:graphicData>
        </a:graphic>
      </p:graphicFrame>
      <p:sp>
        <p:nvSpPr>
          <p:cNvPr id="3" name="Content Placeholder 2"/>
          <p:cNvSpPr>
            <a:spLocks noGrp="1"/>
          </p:cNvSpPr>
          <p:nvPr>
            <p:ph idx="1"/>
          </p:nvPr>
        </p:nvSpPr>
        <p:spPr>
          <a:xfrm>
            <a:off x="457200" y="3238500"/>
            <a:ext cx="8229600" cy="1231900"/>
          </a:xfrm>
        </p:spPr>
        <p:txBody>
          <a:bodyPr/>
          <a:lstStyle/>
          <a:p>
            <a:pPr lvl="0"/>
            <a:r>
              <a:rPr/>
              <a:t>Seis filas que salen de la spec, y todavía ninguna columna de la derecha. Esta sección llena </a:t>
            </a:r>
            <a:r>
              <a:rPr b="1"/>
              <a:t>dos</a:t>
            </a:r>
            <a:r>
              <a:rPr/>
              <a:t>: el estímulo las provoca y el scoreboard dice si el resultado estuvo bien</a:t>
            </a:r>
          </a:p>
          <a:p>
            <a:pPr lvl="0"/>
            <a:r>
              <a:rPr/>
              <a:t>La tercera —</a:t>
            </a:r>
            <a:r>
              <a:rPr b="1"/>
              <a:t>qué bin se llena cuando pasa</a:t>
            </a:r>
            <a:r>
              <a:rPr/>
              <a:t>— es la sección que sigue</a:t>
            </a:r>
          </a:p>
          <a:p>
            <a:pPr lvl="0"/>
            <a:r>
              <a:rPr/>
              <a:t>El testbench tiene tres partes porque el plan tiene tres columnas por llenar</a:t>
            </a:r>
          </a:p>
        </p:txBody>
      </p:sp>
    </p:spTree>
  </p:cSl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testbench convencional</a:t>
            </a:r>
          </a:p>
        </p:txBody>
      </p:sp>
      <p:sp>
        <p:nvSpPr>
          <p:cNvPr id="3" name="Content Placeholder 2"/>
          <p:cNvSpPr>
            <a:spLocks noGrp="1"/>
          </p:cNvSpPr>
          <p:nvPr>
            <p:ph idx="1"/>
          </p:nvPr>
        </p:nvSpPr>
        <p:spPr/>
        <p:txBody>
          <a:bodyPr/>
          <a:lstStyle/>
          <a:p>
            <a:pPr lvl="0" indent="0" marL="0">
              <a:spcBef>
                <a:spcPts val="3000"/>
              </a:spcBef>
              <a:buNone/>
            </a:pPr>
            <a:r>
              <a:rPr b="1" i="1"/>
              <a:t>El estímulo: mil operaciones, y el protocolo a mano</a:t>
            </a:r>
          </a:p>
          <a:p>
            <a:pPr lvl="0" indent="0">
              <a:buNone/>
            </a:pP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a:t>
            </a:r>
            <a:br/>
            <a:r>
              <a:rPr>
                <a:latin typeface="Courier"/>
              </a:rPr>
              <a:t>         @(</a:t>
            </a:r>
            <a:r>
              <a:rPr b="1">
                <a:solidFill>
                  <a:srgbClr val="007020"/>
                </a:solidFill>
                <a:latin typeface="Courier"/>
              </a:rPr>
              <a:t>negedge</a:t>
            </a:r>
            <a:r>
              <a:rPr>
                <a:latin typeface="Courier"/>
              </a:rPr>
              <a:t> clk);</a:t>
            </a:r>
            <a:br/>
            <a:r>
              <a:rPr>
                <a:latin typeface="Courier"/>
              </a:rPr>
              <a:t>         op_set = get_op();</a:t>
            </a:r>
            <a:br/>
            <a:r>
              <a:rPr>
                <a:latin typeface="Courier"/>
              </a:rPr>
              <a:t>         A = get_data();</a:t>
            </a:r>
            <a:br/>
            <a:r>
              <a:rPr>
                <a:latin typeface="Courier"/>
              </a:rPr>
              <a:t>         B = get_data();</a:t>
            </a:r>
            <a:br/>
            <a:r>
              <a:rPr>
                <a:latin typeface="Courier"/>
              </a:rPr>
              <a:t>         </a:t>
            </a:r>
            <a:r>
              <a:rPr>
                <a:solidFill>
                  <a:srgbClr val="007020"/>
                </a:solidFill>
                <a:latin typeface="Courier"/>
              </a:rPr>
              <a:t>start</a:t>
            </a:r>
            <a:r>
              <a:rPr>
                <a:latin typeface="Courier"/>
              </a:rPr>
              <a:t> = </a:t>
            </a:r>
            <a:r>
              <a:rPr>
                <a:solidFill>
                  <a:srgbClr val="40A070"/>
                </a:solidFill>
                <a:latin typeface="Courier"/>
              </a:rPr>
              <a:t>1'b1</a:t>
            </a:r>
            <a:r>
              <a:rPr>
                <a:latin typeface="Courier"/>
              </a:rPr>
              <a:t>;</a:t>
            </a:r>
            <a:br/>
            <a:r>
              <a:rPr>
                <a:latin typeface="Courier"/>
              </a:rPr>
              <a:t>         </a:t>
            </a:r>
            <a:r>
              <a:rPr b="1">
                <a:solidFill>
                  <a:srgbClr val="007020"/>
                </a:solidFill>
                <a:latin typeface="Courier"/>
              </a:rPr>
              <a:t>case</a:t>
            </a:r>
            <a:r>
              <a:rPr>
                <a:latin typeface="Courier"/>
              </a:rPr>
              <a:t> (op_set) </a:t>
            </a:r>
            <a:r>
              <a:rPr i="1">
                <a:solidFill>
                  <a:srgbClr val="60A0B0"/>
                </a:solidFill>
                <a:latin typeface="Courier"/>
              </a:rPr>
              <a:t>// handle the start signal</a:t>
            </a:r>
            <a:br/>
            <a:r>
              <a:rPr>
                <a:latin typeface="Courier"/>
              </a:rPr>
              <a:t>           no_op: </a:t>
            </a:r>
            <a:r>
              <a:rPr b="1">
                <a:solidFill>
                  <a:srgbClr val="007020"/>
                </a:solidFill>
                <a:latin typeface="Courier"/>
              </a:rPr>
              <a:t>begin</a:t>
            </a:r>
            <a:br/>
            <a:r>
              <a:rPr>
                <a:latin typeface="Courier"/>
              </a:rPr>
              <a:t>              @(</a:t>
            </a:r>
            <a:r>
              <a:rPr b="1">
                <a:solidFill>
                  <a:srgbClr val="007020"/>
                </a:solidFill>
                <a:latin typeface="Courier"/>
              </a:rPr>
              <a:t>posedge</a:t>
            </a:r>
            <a:r>
              <a:rPr>
                <a:latin typeface="Courier"/>
              </a:rPr>
              <a:t> clk);</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end</a:t>
            </a:r>
            <a:br/>
            <a:r>
              <a:rPr>
                <a:latin typeface="Courier"/>
              </a:rPr>
              <a:t>           rst_op: </a:t>
            </a:r>
            <a:r>
              <a:rPr b="1">
                <a:solidFill>
                  <a:srgbClr val="007020"/>
                </a:solidFill>
                <a:latin typeface="Courier"/>
              </a:rPr>
              <a:t>begin</a:t>
            </a:r>
            <a:br/>
            <a:r>
              <a:rPr>
                <a:latin typeface="Courier"/>
              </a:rPr>
              <a:t>              reset_n = </a:t>
            </a:r>
            <a:r>
              <a:rPr>
                <a:solidFill>
                  <a:srgbClr val="40A070"/>
                </a:solidFill>
                <a:latin typeface="Courier"/>
              </a:rPr>
              <a:t>1'b0</a:t>
            </a:r>
            <a:r>
              <a:rPr>
                <a:latin typeface="Courier"/>
              </a:rPr>
              <a:t>;</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negedge</a:t>
            </a:r>
            <a:r>
              <a:rPr>
                <a:latin typeface="Courier"/>
              </a:rPr>
              <a:t> clk);</a:t>
            </a:r>
            <a:br/>
            <a:r>
              <a:rPr>
                <a:latin typeface="Courier"/>
              </a:rPr>
              <a:t>              reset_n = </a:t>
            </a:r>
            <a:r>
              <a:rPr>
                <a:solidFill>
                  <a:srgbClr val="40A070"/>
                </a:solidFill>
                <a:latin typeface="Courier"/>
              </a:rPr>
              <a:t>1'b1</a:t>
            </a:r>
            <a:r>
              <a:rPr>
                <a:latin typeface="Courier"/>
              </a:rPr>
              <a:t>;</a:t>
            </a:r>
            <a:br/>
            <a:r>
              <a:rPr>
                <a:latin typeface="Courier"/>
              </a:rPr>
              <a:t>           </a:t>
            </a:r>
            <a:r>
              <a:rPr b="1">
                <a:solidFill>
                  <a:srgbClr val="007020"/>
                </a:solidFill>
                <a:latin typeface="Courier"/>
              </a:rPr>
              <a:t>end</a:t>
            </a:r>
            <a:br/>
            <a:r>
              <a:rPr>
                <a:latin typeface="Courier"/>
              </a:rPr>
              <a:t>           </a:t>
            </a:r>
            <a:r>
              <a:rPr b="1">
                <a:solidFill>
                  <a:srgbClr val="007020"/>
                </a:solidFill>
                <a:latin typeface="Courier"/>
              </a:rPr>
              <a:t>default</a:t>
            </a:r>
            <a:r>
              <a:rPr>
                <a:latin typeface="Courier"/>
              </a:rPr>
              <a:t>: </a:t>
            </a:r>
            <a:r>
              <a:rPr b="1">
                <a:solidFill>
                  <a:srgbClr val="007020"/>
                </a:solidFill>
                <a:latin typeface="Courier"/>
              </a:rPr>
              <a:t>begin</a:t>
            </a:r>
            <a:br/>
            <a:r>
              <a:rPr>
                <a:latin typeface="Courier"/>
              </a:rPr>
              <a:t>              </a:t>
            </a:r>
            <a:r>
              <a:rPr i="1">
                <a:solidFill>
                  <a:srgbClr val="60A0B0"/>
                </a:solidFill>
                <a:latin typeface="Courier"/>
              </a:rPr>
              <a:t>// Wait for an EDGE with done up, not for done itself: on the</a:t>
            </a:r>
            <a:br/>
            <a:r>
              <a:rPr>
                <a:latin typeface="Courier"/>
              </a:rPr>
              <a:t>              </a:t>
            </a:r>
            <a:r>
              <a:rPr i="1">
                <a:solidFill>
                  <a:srgbClr val="60A0B0"/>
                </a:solidFill>
                <a:latin typeface="Courier"/>
              </a:rPr>
              <a:t>// one-cycle ops done is a level still up from the previous op,</a:t>
            </a:r>
            <a:br/>
            <a:r>
              <a:rPr>
                <a:latin typeface="Courier"/>
              </a:rPr>
              <a:t>              </a:t>
            </a:r>
            <a:r>
              <a:rPr i="1">
                <a:solidFill>
                  <a:srgbClr val="60A0B0"/>
                </a:solidFill>
                <a:latin typeface="Courier"/>
              </a:rPr>
              <a:t>// and a plain wait(done) drops this one without a sound.</a:t>
            </a:r>
            <a:br/>
            <a:r>
              <a:rPr>
                <a:latin typeface="Courier"/>
              </a:rPr>
              <a:t>              enviadas++;</a:t>
            </a:r>
            <a:br/>
            <a:r>
              <a:rPr>
                <a:latin typeface="Courier"/>
              </a:rPr>
              <a:t>              </a:t>
            </a:r>
            <a:r>
              <a:rPr b="1">
                <a:solidFill>
                  <a:srgbClr val="007020"/>
                </a:solidFill>
                <a:latin typeface="Courier"/>
              </a:rPr>
              <a:t>do</a:t>
            </a:r>
            <a:r>
              <a:rPr>
                <a:latin typeface="Courier"/>
              </a:rPr>
              <a:t> @(</a:t>
            </a:r>
            <a:r>
              <a:rPr b="1">
                <a:solidFill>
                  <a:srgbClr val="007020"/>
                </a:solidFill>
                <a:latin typeface="Courier"/>
              </a:rPr>
              <a:t>negedge</a:t>
            </a:r>
            <a:r>
              <a:rPr>
                <a:latin typeface="Courier"/>
              </a:rPr>
              <a:t> clk); </a:t>
            </a:r>
            <a:r>
              <a:rPr b="1">
                <a:solidFill>
                  <a:srgbClr val="007020"/>
                </a:solidFill>
                <a:latin typeface="Courier"/>
              </a:rPr>
              <a:t>while</a:t>
            </a:r>
            <a:r>
              <a:rPr>
                <a:latin typeface="Courier"/>
              </a:rPr>
              <a:t> (done == </a:t>
            </a:r>
            <a:r>
              <a:rPr>
                <a:solidFill>
                  <a:srgbClr val="40A070"/>
                </a:solidFill>
                <a:latin typeface="Courier"/>
              </a:rPr>
              <a:t>0</a:t>
            </a:r>
            <a:r>
              <a:rPr>
                <a:latin typeface="Courier"/>
              </a:rPr>
              <a:t>);</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endcase</a:t>
            </a:r>
            <a:r>
              <a:rPr>
                <a:latin typeface="Courier"/>
              </a:rPr>
              <a:t> </a:t>
            </a:r>
            <a:r>
              <a:rPr i="1">
                <a:solidFill>
                  <a:srgbClr val="60A0B0"/>
                </a:solidFill>
                <a:latin typeface="Courier"/>
              </a:rPr>
              <a:t>// case (op_set)</a:t>
            </a:r>
            <a:br/>
            <a:r>
              <a:rPr>
                <a:latin typeface="Courier"/>
              </a:rPr>
              <a:t>      </a:t>
            </a:r>
            <a:r>
              <a:rPr b="1">
                <a:solidFill>
                  <a:srgbClr val="007020"/>
                </a:solidFill>
                <a:latin typeface="Courier"/>
              </a:rPr>
              <a:t>end</a:t>
            </a:r>
            <a:br/>
            <a:r>
              <a:rPr>
                <a:latin typeface="Courier"/>
              </a:rPr>
              <a:t>      </a:t>
            </a:r>
            <a:r>
              <a:rPr b="1">
                <a:solidFill>
                  <a:srgbClr val="007020"/>
                </a:solidFill>
                <a:latin typeface="Courier"/>
              </a:rPr>
              <a:t>$finish</a:t>
            </a:r>
            <a:r>
              <a:rPr>
                <a:latin typeface="Courier"/>
              </a:rPr>
              <a:t>;</a:t>
            </a:r>
          </a:p>
          <a:p>
            <a:pPr lvl="0"/>
            <a:r>
              <a:rPr/>
              <a:t>Mil vueltas: elegir operación, elegir operandos, levantar </a:t>
            </a:r>
            <a:r>
              <a:rPr>
                <a:latin typeface="Courier"/>
              </a:rPr>
              <a:t>start</a:t>
            </a:r>
            <a:r>
              <a:rPr/>
              <a:t>, esperar </a:t>
            </a:r>
            <a:r>
              <a:rPr b="1"/>
              <a:t>un flanco con </a:t>
            </a:r>
            <a:r>
              <a:rPr b="1">
                <a:latin typeface="Courier"/>
              </a:rPr>
              <a:t>done</a:t>
            </a:r>
            <a:r>
              <a:rPr b="1"/>
              <a:t> arriba</a:t>
            </a:r>
            <a:r>
              <a:rPr/>
              <a:t>, bajar </a:t>
            </a:r>
            <a:r>
              <a:rPr>
                <a:latin typeface="Courier"/>
              </a:rPr>
              <a:t>start</a:t>
            </a:r>
          </a:p>
          <a:p>
            <a:pPr lvl="0"/>
            <a:r>
              <a:rPr/>
              <a:t>El </a:t>
            </a:r>
            <a:r>
              <a:rPr>
                <a:latin typeface="Courier"/>
              </a:rPr>
              <a:t>case</a:t>
            </a:r>
            <a:r>
              <a:rPr/>
              <a:t> está ahí por la letra chica de la spec: </a:t>
            </a:r>
            <a:r>
              <a:rPr>
                <a:latin typeface="Courier"/>
              </a:rPr>
              <a:t>no_op</a:t>
            </a:r>
            <a:r>
              <a:rPr/>
              <a:t> no levanta </a:t>
            </a:r>
            <a:r>
              <a:rPr>
                <a:latin typeface="Courier"/>
              </a:rPr>
              <a:t>done</a:t>
            </a:r>
            <a:r>
              <a:rPr/>
              <a:t>, </a:t>
            </a:r>
            <a:r>
              <a:rPr>
                <a:latin typeface="Courier"/>
              </a:rPr>
              <a:t>rst_op</a:t>
            </a:r>
            <a:r>
              <a:rPr/>
              <a:t> pulsa </a:t>
            </a:r>
            <a:r>
              <a:rPr>
                <a:latin typeface="Courier"/>
              </a:rPr>
              <a:t>reset_n</a:t>
            </a:r>
            <a:r>
              <a:rPr/>
              <a:t>, y las demás esperan</a:t>
            </a:r>
          </a:p>
          <a:p>
            <a:pPr lvl="0"/>
            <a:r>
              <a:rPr>
                <a:latin typeface="Courier"/>
              </a:rPr>
              <a:t>get_op()</a:t>
            </a:r>
            <a:r>
              <a:rPr/>
              <a:t> y </a:t>
            </a:r>
            <a:r>
              <a:rPr>
                <a:latin typeface="Courier"/>
              </a:rPr>
              <a:t>get_data()</a:t>
            </a:r>
            <a:r>
              <a:rPr/>
              <a:t> sesgan el random hacia los bordes —00 y FF— para llegar a los casos que el plan pide. Es </a:t>
            </a:r>
            <a:r>
              <a:rPr i="1"/>
              <a:t>constrained random</a:t>
            </a:r>
            <a:r>
              <a:rPr/>
              <a:t> escrito a mano</a:t>
            </a:r>
          </a:p>
          <a:p>
            <a:pPr lvl="0"/>
            <a:r>
              <a:rPr>
                <a:latin typeface="Courier"/>
              </a:rPr>
              <a:t>enviadas</a:t>
            </a:r>
            <a:r>
              <a:rPr/>
              <a:t> se cuenta acá y </a:t>
            </a:r>
            <a:r>
              <a:rPr>
                <a:latin typeface="Courier"/>
              </a:rPr>
              <a:t>chequeadas</a:t>
            </a:r>
            <a:r>
              <a:rPr/>
              <a:t> en el scoreboard, y un </a:t>
            </a:r>
            <a:r>
              <a:rPr>
                <a:latin typeface="Courier"/>
              </a:rPr>
              <a:t>final</a:t>
            </a:r>
            <a:r>
              <a:rPr/>
              <a:t> exige que sean iguales: es el testbench chequeándose a sí mismo</a:t>
            </a:r>
          </a:p>
          <a:p>
            <a:pPr lvl="0"/>
            <a:r>
              <a:rPr/>
              <a:t>Fijate quién sabe del protocolo acá: </a:t>
            </a:r>
            <a:r>
              <a:rPr b="1"/>
              <a:t>el tester</a:t>
            </a:r>
            <a:r>
              <a:rPr/>
              <a:t>. En interfaces y BFM eso se muda a la BFM y en el cuerpo del </a:t>
            </a:r>
            <a:r>
              <a:rPr>
                <a:latin typeface="Courier"/>
              </a:rPr>
              <a:t>repeat</a:t>
            </a:r>
            <a:r>
              <a:rPr/>
              <a:t> se achica a una línea</a:t>
            </a:r>
          </a:p>
        </p:txBody>
      </p:sp>
    </p:spTree>
  </p:cSl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testbench convencional</a:t>
            </a:r>
          </a:p>
        </p:txBody>
      </p:sp>
      <p:sp>
        <p:nvSpPr>
          <p:cNvPr id="3" name="Content Placeholder 2"/>
          <p:cNvSpPr>
            <a:spLocks noGrp="1"/>
          </p:cNvSpPr>
          <p:nvPr>
            <p:ph idx="1"/>
          </p:nvPr>
        </p:nvSpPr>
        <p:spPr/>
        <p:txBody>
          <a:bodyPr/>
          <a:lstStyle/>
          <a:p>
            <a:pPr lvl="0" indent="0" marL="0">
              <a:spcBef>
                <a:spcPts val="3000"/>
              </a:spcBef>
              <a:buNone/>
            </a:pPr>
            <a:r>
              <a:rPr b="1" i="1"/>
              <a:t>El self-checking: predecir y comparar</a:t>
            </a:r>
          </a:p>
          <a:p>
            <a:pPr lvl="0" indent="0">
              <a:buNone/>
            </a:pPr>
            <a:r>
              <a:rPr>
                <a:latin typeface="Courier"/>
              </a:rPr>
              <a:t>   </a:t>
            </a:r>
            <a:r>
              <a:rPr i="1">
                <a:solidFill>
                  <a:srgbClr val="60A0B0"/>
                </a:solidFill>
                <a:latin typeface="Courier"/>
              </a:rPr>
              <a:t>// Sent by the tester, compared by the scoreboard: the final block below</a:t>
            </a:r>
            <a:br/>
            <a:r>
              <a:rPr>
                <a:latin typeface="Courier"/>
              </a:rPr>
              <a:t>   </a:t>
            </a:r>
            <a:r>
              <a:rPr i="1">
                <a:solidFill>
                  <a:srgbClr val="60A0B0"/>
                </a:solidFill>
                <a:latin typeface="Courier"/>
              </a:rPr>
              <a:t>// demands that the two match.</a:t>
            </a:r>
            <a:br/>
            <a:r>
              <a:rPr>
                <a:latin typeface="Courier"/>
              </a:rPr>
              <a:t>   </a:t>
            </a:r>
            <a:r>
              <a:rPr b="1">
                <a:solidFill>
                  <a:srgbClr val="007020"/>
                </a:solidFill>
                <a:latin typeface="Courier"/>
              </a:rPr>
              <a:t>int</a:t>
            </a:r>
            <a:r>
              <a:rPr>
                <a:latin typeface="Courier"/>
              </a:rPr>
              <a:t> enviadas, chequeadas;</a:t>
            </a:r>
            <a:br/>
            <a:br/>
            <a:r>
              <a:rPr>
                <a:latin typeface="Courier"/>
              </a:rPr>
              <a:t>   </a:t>
            </a:r>
            <a:r>
              <a:rPr i="1">
                <a:solidFill>
                  <a:srgbClr val="60A0B0"/>
                </a:solidFill>
                <a:latin typeface="Courier"/>
              </a:rPr>
              <a:t>// Scoreboard loop: checks that everything came out right</a:t>
            </a:r>
            <a:br/>
            <a:r>
              <a:rPr>
                <a:latin typeface="Courier"/>
              </a:rPr>
              <a:t>   </a:t>
            </a:r>
            <a:r>
              <a:rPr b="1">
                <a:solidFill>
                  <a:srgbClr val="007020"/>
                </a:solidFill>
                <a:latin typeface="Courier"/>
              </a:rPr>
              <a:t>always</a:t>
            </a:r>
            <a:r>
              <a:rPr>
                <a:latin typeface="Courier"/>
              </a:rPr>
              <a:t> @(</a:t>
            </a:r>
            <a:r>
              <a:rPr b="1">
                <a:solidFill>
                  <a:srgbClr val="007020"/>
                </a:solidFill>
                <a:latin typeface="Courier"/>
              </a:rPr>
              <a:t>posedge</a:t>
            </a:r>
            <a:r>
              <a:rPr>
                <a:latin typeface="Courier"/>
              </a:rPr>
              <a:t> done) </a:t>
            </a:r>
            <a:r>
              <a:rPr b="1">
                <a:solidFill>
                  <a:srgbClr val="007020"/>
                </a:solidFill>
                <a:latin typeface="Courier"/>
              </a:rPr>
              <a:t>begin :</a:t>
            </a:r>
            <a:r>
              <a:rPr>
                <a:solidFill>
                  <a:srgbClr val="902000"/>
                </a:solidFill>
                <a:latin typeface="Courier"/>
              </a:rPr>
              <a:t> </a:t>
            </a:r>
            <a:r>
              <a:rPr b="1">
                <a:solidFill>
                  <a:srgbClr val="007020"/>
                </a:solidFill>
                <a:latin typeface="Courier"/>
              </a:rPr>
              <a:t>scoreboard</a:t>
            </a:r>
            <a:br/>
            <a:r>
              <a:rPr>
                <a:latin typeface="Courier"/>
              </a:rPr>
              <a:t>      </a:t>
            </a:r>
            <a:r>
              <a:rPr b="1">
                <a:solidFill>
                  <a:srgbClr val="007020"/>
                </a:solidFill>
                <a:latin typeface="Courier"/>
              </a:rPr>
              <a:t>shortint</a:t>
            </a:r>
            <a:r>
              <a:rPr>
                <a:latin typeface="Courier"/>
              </a:rPr>
              <a:t> predicted_result;</a:t>
            </a:r>
            <a:br/>
            <a:r>
              <a:rPr>
                <a:latin typeface="Courier"/>
              </a:rPr>
              <a:t>      </a:t>
            </a:r>
            <a:r>
              <a:rPr b="1">
                <a:solidFill>
                  <a:srgbClr val="007020"/>
                </a:solidFill>
                <a:latin typeface="Courier"/>
              </a:rPr>
              <a:t>bit</a:t>
            </a:r>
            <a:r>
              <a:rPr>
                <a:latin typeface="Courier"/>
              </a:rPr>
              <a:t>      predicted_ovf;</a:t>
            </a:r>
            <a:br/>
            <a:r>
              <a:rPr>
                <a:latin typeface="Courier"/>
              </a:rPr>
              <a:t>      </a:t>
            </a:r>
            <a:r>
              <a:rPr>
                <a:solidFill>
                  <a:srgbClr val="40A070"/>
                </a:solidFill>
                <a:latin typeface="Courier"/>
              </a:rPr>
              <a:t>#1</a:t>
            </a:r>
            <a:r>
              <a:rPr>
                <a:latin typeface="Courier"/>
              </a:rPr>
              <a:t>;</a:t>
            </a:r>
            <a:br/>
            <a:r>
              <a:rPr>
                <a:latin typeface="Courier"/>
              </a:rPr>
              <a:t>      </a:t>
            </a:r>
            <a:r>
              <a:rPr b="1">
                <a:solidFill>
                  <a:srgbClr val="007020"/>
                </a:solidFill>
                <a:latin typeface="Courier"/>
              </a:rPr>
              <a:t>case</a:t>
            </a:r>
            <a:r>
              <a:rPr>
                <a:latin typeface="Courier"/>
              </a:rPr>
              <a:t> (op_set)</a:t>
            </a:r>
            <a:br/>
            <a:r>
              <a:rPr>
                <a:latin typeface="Courier"/>
              </a:rPr>
              <a:t>        add_op: predicted_result = A + B;</a:t>
            </a:r>
            <a:br/>
            <a:r>
              <a:rPr>
                <a:latin typeface="Courier"/>
              </a:rPr>
              <a:t>        sub_op: predicted_result = A - B;</a:t>
            </a:r>
            <a:br/>
            <a:r>
              <a:rPr>
                <a:latin typeface="Courier"/>
              </a:rPr>
              <a:t>        and_op: predicted_result = A &amp; B;</a:t>
            </a:r>
            <a:br/>
            <a:r>
              <a:rPr>
                <a:latin typeface="Courier"/>
              </a:rPr>
              <a:t>        xor_op: predicted_result = A ^ B;</a:t>
            </a:r>
            <a:br/>
            <a:r>
              <a:rPr>
                <a:latin typeface="Courier"/>
              </a:rPr>
              <a:t>        mul_op: predicted_result = A * B;</a:t>
            </a:r>
            <a:br/>
            <a:r>
              <a:rPr>
                <a:latin typeface="Courier"/>
              </a:rPr>
              <a:t>      </a:t>
            </a:r>
            <a:r>
              <a:rPr b="1">
                <a:solidFill>
                  <a:srgbClr val="007020"/>
                </a:solidFill>
                <a:latin typeface="Courier"/>
              </a:rPr>
              <a:t>endcase</a:t>
            </a:r>
            <a:r>
              <a:rPr>
                <a:latin typeface="Courier"/>
              </a:rPr>
              <a:t> </a:t>
            </a:r>
            <a:r>
              <a:rPr i="1">
                <a:solidFill>
                  <a:srgbClr val="60A0B0"/>
                </a:solidFill>
                <a:latin typeface="Courier"/>
              </a:rPr>
              <a:t>// case (op_set)</a:t>
            </a:r>
            <a:br/>
            <a:br/>
            <a:r>
              <a:rPr>
                <a:latin typeface="Courier"/>
              </a:rPr>
              <a:t>      </a:t>
            </a:r>
            <a:r>
              <a:rPr i="1">
                <a:solidFill>
                  <a:srgbClr val="60A0B0"/>
                </a:solidFill>
                <a:latin typeface="Courier"/>
              </a:rPr>
              <a:t>// ovf belongs to sub and to nobody else: with 8-bit inputs and a 16-bit</a:t>
            </a:r>
            <a:br/>
            <a:r>
              <a:rPr>
                <a:latin typeface="Courier"/>
              </a:rPr>
              <a:t>      </a:t>
            </a:r>
            <a:r>
              <a:rPr i="1">
                <a:solidFill>
                  <a:srgbClr val="60A0B0"/>
                </a:solidFill>
                <a:latin typeface="Courier"/>
              </a:rPr>
              <a:t>// output, neither the addition nor the multiplication can overflow.</a:t>
            </a:r>
            <a:br/>
            <a:r>
              <a:rPr>
                <a:latin typeface="Courier"/>
              </a:rPr>
              <a:t>      predicted_ovf = (op_set == sub_op) &amp;&amp; (A &lt; B);</a:t>
            </a:r>
            <a:br/>
            <a:br/>
            <a:r>
              <a:rPr>
                <a:latin typeface="Courier"/>
              </a:rPr>
              <a:t>      </a:t>
            </a:r>
            <a:r>
              <a:rPr b="1">
                <a:solidFill>
                  <a:srgbClr val="007020"/>
                </a:solidFill>
                <a:latin typeface="Courier"/>
              </a:rPr>
              <a:t>if</a:t>
            </a:r>
            <a:r>
              <a:rPr>
                <a:latin typeface="Courier"/>
              </a:rPr>
              <a:t> ((op_set != no_op) &amp;&amp; (op_set != rst_op)) </a:t>
            </a:r>
            <a:r>
              <a:rPr b="1">
                <a:solidFill>
                  <a:srgbClr val="007020"/>
                </a:solidFill>
                <a:latin typeface="Courier"/>
              </a:rPr>
              <a:t>begin</a:t>
            </a:r>
            <a:br/>
            <a:r>
              <a:rPr>
                <a:latin typeface="Courier"/>
              </a:rPr>
              <a:t>        chequeadas++;</a:t>
            </a:r>
            <a:br/>
            <a:r>
              <a:rPr>
                <a:latin typeface="Courier"/>
              </a:rPr>
              <a:t>        </a:t>
            </a:r>
            <a:r>
              <a:rPr b="1">
                <a:solidFill>
                  <a:srgbClr val="007020"/>
                </a:solidFill>
                <a:latin typeface="Courier"/>
              </a:rPr>
              <a:t>if</a:t>
            </a:r>
            <a:r>
              <a:rPr>
                <a:latin typeface="Courier"/>
              </a:rPr>
              <a:t> (predicted_result != result || predicted_ovf != ovf)</a:t>
            </a:r>
            <a:br/>
            <a:r>
              <a:rPr>
                <a:latin typeface="Courier"/>
              </a:rPr>
              <a:t>          </a:t>
            </a:r>
            <a:r>
              <a:rPr b="1">
                <a:solidFill>
                  <a:srgbClr val="007020"/>
                </a:solidFill>
                <a:latin typeface="Courier"/>
              </a:rPr>
              <a:t>$error</a:t>
            </a:r>
            <a:r>
              <a:rPr>
                <a:latin typeface="Courier"/>
              </a:rPr>
              <a:t> (</a:t>
            </a:r>
            <a:r>
              <a:rPr>
                <a:solidFill>
                  <a:srgbClr val="4070A0"/>
                </a:solidFill>
                <a:latin typeface="Courier"/>
              </a:rPr>
              <a:t>"FAILED: A: %0h  B: %0h  op: %s result: %0h ovf: %0b"</a:t>
            </a:r>
            <a:r>
              <a:rPr>
                <a:latin typeface="Courier"/>
              </a:rPr>
              <a:t>,</a:t>
            </a:r>
            <a:br/>
            <a:r>
              <a:rPr>
                <a:latin typeface="Courier"/>
              </a:rPr>
              <a:t>                  A, B, op_set.name(), result, ovf);</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a:t>
            </a:r>
            <a:r>
              <a:rPr>
                <a:latin typeface="Courier"/>
              </a:rPr>
              <a:t> : scoreboard</a:t>
            </a:r>
          </a:p>
          <a:p>
            <a:pPr lvl="0"/>
            <a:r>
              <a:rPr/>
              <a:t>Un </a:t>
            </a:r>
            <a:r>
              <a:rPr>
                <a:latin typeface="Courier"/>
              </a:rPr>
              <a:t>always @(posedge done)</a:t>
            </a:r>
            <a:r>
              <a:rPr/>
              <a:t>: cada vez que el DUT dice que terminó, el scoreboard predice el resultado y lo compara</a:t>
            </a:r>
          </a:p>
          <a:p>
            <a:pPr lvl="0"/>
            <a:r>
              <a:rPr/>
              <a:t>El </a:t>
            </a:r>
            <a:r>
              <a:rPr>
                <a:latin typeface="Courier"/>
              </a:rPr>
              <a:t>#1</a:t>
            </a:r>
            <a:r>
              <a:rPr/>
              <a:t> no es un adorno: sin él se leen las señales en el mismo instante en que </a:t>
            </a:r>
            <a:r>
              <a:rPr>
                <a:latin typeface="Courier"/>
              </a:rPr>
              <a:t>done</a:t>
            </a:r>
            <a:r>
              <a:rPr/>
              <a:t> sube y se puede comer una carrera de deltas</a:t>
            </a:r>
          </a:p>
          <a:p>
            <a:pPr lvl="0"/>
            <a:r>
              <a:rPr>
                <a:latin typeface="Courier"/>
              </a:rPr>
              <a:t>no_op</a:t>
            </a:r>
            <a:r>
              <a:rPr/>
              <a:t> y </a:t>
            </a:r>
            <a:r>
              <a:rPr>
                <a:latin typeface="Courier"/>
              </a:rPr>
              <a:t>rst_op</a:t>
            </a:r>
            <a:r>
              <a:rPr/>
              <a:t> no levantan </a:t>
            </a:r>
            <a:r>
              <a:rPr>
                <a:latin typeface="Courier"/>
              </a:rPr>
              <a:t>done</a:t>
            </a:r>
            <a:r>
              <a:rPr/>
              <a:t>, así que este bloque no debería correr con ellas. El </a:t>
            </a:r>
            <a:r>
              <a:rPr>
                <a:latin typeface="Courier"/>
              </a:rPr>
              <a:t>if</a:t>
            </a:r>
            <a:r>
              <a:rPr/>
              <a:t> es defensivo —sin predicción para esas dos compararía basura— y adentro va </a:t>
            </a:r>
            <a:r>
              <a:rPr>
                <a:latin typeface="Courier"/>
              </a:rPr>
              <a:t>chequeadas++</a:t>
            </a:r>
            <a:r>
              <a:rPr/>
              <a:t>, la otra mitad del contador</a:t>
            </a:r>
          </a:p>
          <a:p>
            <a:pPr lvl="0"/>
            <a:r>
              <a:rPr/>
              <a:t>El covergroup —la tercera pata— es la sección que sigue</a:t>
            </a:r>
          </a:p>
        </p:txBody>
      </p:sp>
    </p:spTree>
  </p:cSl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testbench convencional</a:t>
            </a:r>
          </a:p>
        </p:txBody>
      </p:sp>
      <p:sp>
        <p:nvSpPr>
          <p:cNvPr id="3" name="Content Placeholder 2"/>
          <p:cNvSpPr>
            <a:spLocks noGrp="1"/>
          </p:cNvSpPr>
          <p:nvPr>
            <p:ph idx="1"/>
          </p:nvPr>
        </p:nvSpPr>
        <p:spPr/>
        <p:txBody>
          <a:bodyPr/>
          <a:lstStyle/>
          <a:p>
            <a:pPr lvl="0" indent="0" marL="0">
              <a:spcBef>
                <a:spcPts val="3000"/>
              </a:spcBef>
              <a:buNone/>
            </a:pPr>
            <a:r>
              <a:rPr b="1" i="1"/>
              <a:t>¿Cómo sabés que el scoreboard chequea algo?</a:t>
            </a:r>
          </a:p>
          <a:p>
            <a:pPr lvl="0" indent="0">
              <a:buNone/>
            </a:pPr>
            <a:r>
              <a:rPr>
                <a:latin typeface="Courier"/>
              </a:rPr>
              <a:t>FAILED: A: 15  B: ce  op: xor_op result: da ovf: 0</a:t>
            </a:r>
          </a:p>
          <a:p>
            <a:pPr lvl="0"/>
            <a:r>
              <a:rPr/>
              <a:t>Mil operaciones y ningún error. Ahora </a:t>
            </a:r>
            <a:r>
              <a:rPr b="1"/>
              <a:t>el mismo testbench con el DUT roto a propósito</a:t>
            </a:r>
            <a:r>
              <a:rPr/>
              <a:t>: </a:t>
            </a:r>
            <a:r>
              <a:rPr>
                <a:latin typeface="Courier"/>
              </a:rPr>
              <a:t>VTALU_BUG=1 bash run.sh</a:t>
            </a:r>
            <a:r>
              <a:rPr/>
              <a:t> da vuelta el bit 0 del resultado</a:t>
            </a:r>
          </a:p>
          <a:p>
            <a:pPr lvl="0"/>
            <a:r>
              <a:rPr/>
              <a:t>Falla en la primera comparación. Eso —y no el </a:t>
            </a:r>
            <a:r>
              <a:rPr>
                <a:latin typeface="Courier"/>
              </a:rPr>
              <a:t>PASS</a:t>
            </a:r>
            <a:r>
              <a:rPr/>
              <a:t> de antes— es lo que prueba que el scoreboard mira el resultado</a:t>
            </a:r>
          </a:p>
          <a:p>
            <a:pPr lvl="0"/>
            <a:r>
              <a:rPr/>
              <a:t>Un scoreboard que </a:t>
            </a:r>
            <a:r>
              <a:rPr b="1"/>
              <a:t>nunca vio un error</a:t>
            </a:r>
            <a:r>
              <a:rPr/>
              <a:t> no está probado: pudo haber comparado contra sí mismo, o no haber comparado nada</a:t>
            </a:r>
          </a:p>
          <a:p>
            <a:pPr lvl="0"/>
            <a:r>
              <a:rPr>
                <a:latin typeface="Courier"/>
              </a:rPr>
              <a:t>make mutante</a:t>
            </a:r>
            <a:r>
              <a:rPr/>
              <a:t> hace esto con los tres testbenches de los días 1 y 2, y falla si alguno </a:t>
            </a:r>
            <a:r>
              <a:rPr b="1"/>
              <a:t>no</a:t>
            </a:r>
            <a:r>
              <a:rPr/>
              <a:t> falla. Es la primera respuesta a la pregunta del día</a:t>
            </a:r>
          </a:p>
        </p:txBody>
      </p:sp>
    </p:spTree>
  </p:cSl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testbench convencional</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El testbench tiene </a:t>
            </a:r>
            <a:r>
              <a:rPr b="1"/>
              <a:t>tres partes</a:t>
            </a:r>
            <a:r>
              <a:rPr/>
              <a:t> porque el plan tiene tres columnas por llenar: estímulo, self-checking y medida. Hoy están sueltas en un archivo</a:t>
            </a:r>
          </a:p>
          <a:p>
            <a:pPr lvl="0"/>
            <a:r>
              <a:rPr/>
              <a:t>El estímulo </a:t>
            </a:r>
            <a:r>
              <a:rPr b="1"/>
              <a:t>sesga el random hacia los bordes</a:t>
            </a:r>
            <a:r>
              <a:rPr/>
              <a:t> —</a:t>
            </a:r>
            <a:r>
              <a:rPr>
                <a:latin typeface="Courier"/>
              </a:rPr>
              <a:t>00</a:t>
            </a:r>
            <a:r>
              <a:rPr/>
              <a:t> y </a:t>
            </a:r>
            <a:r>
              <a:rPr>
                <a:latin typeface="Courier"/>
              </a:rPr>
              <a:t>FF</a:t>
            </a:r>
            <a:r>
              <a:rPr/>
              <a:t>— porque el azar uniforme casi nunca los visita</a:t>
            </a:r>
          </a:p>
          <a:p>
            <a:pPr lvl="0"/>
            <a:r>
              <a:rPr/>
              <a:t>El </a:t>
            </a:r>
            <a:r>
              <a:rPr>
                <a:latin typeface="Courier"/>
              </a:rPr>
              <a:t>#1</a:t>
            </a:r>
            <a:r>
              <a:rPr/>
              <a:t> antes de leer las señales no es adorno: sin él se lee en el mismo instante en que el DUT escribe, y el resultado es indefinido</a:t>
            </a:r>
          </a:p>
          <a:p>
            <a:pPr lvl="0"/>
            <a:r>
              <a:rPr/>
              <a:t>Un </a:t>
            </a:r>
            <a:r>
              <a:rPr>
                <a:latin typeface="Courier"/>
              </a:rPr>
              <a:t>PASS</a:t>
            </a:r>
            <a:r>
              <a:rPr/>
              <a:t> no prueba nada hasta que viste el </a:t>
            </a:r>
            <a:r>
              <a:rPr>
                <a:latin typeface="Courier"/>
              </a:rPr>
              <a:t>FAILED</a:t>
            </a:r>
            <a:r>
              <a:rPr/>
              <a:t>: </a:t>
            </a:r>
            <a:r>
              <a:rPr b="1">
                <a:latin typeface="Courier"/>
              </a:rPr>
              <a:t>VTALU_BUG=1</a:t>
            </a:r>
            <a:r>
              <a:rPr/>
              <a:t> es la forma de verlo, y </a:t>
            </a:r>
            <a:r>
              <a:rPr>
                <a:latin typeface="Courier"/>
              </a:rPr>
              <a:t>make mutante</a:t>
            </a:r>
            <a:r>
              <a:rPr/>
              <a:t> la de no olvidarse</a:t>
            </a:r>
          </a:p>
          <a:p>
            <a:pPr lvl="0"/>
            <a:r>
              <a:rPr/>
              <a:t>Y lo que hay que mirar para interfaces y BFM: </a:t>
            </a:r>
            <a:r>
              <a:rPr b="1"/>
              <a:t>el tester sabe del protocolo</a:t>
            </a:r>
            <a:r>
              <a:rPr/>
              <a:t>. Mueve </a:t>
            </a:r>
            <a:r>
              <a:rPr>
                <a:latin typeface="Courier"/>
              </a:rPr>
              <a:t>start</a:t>
            </a:r>
            <a:r>
              <a:rPr/>
              <a:t> y espera </a:t>
            </a:r>
            <a:r>
              <a:rPr>
                <a:latin typeface="Courier"/>
              </a:rPr>
              <a:t>done</a:t>
            </a:r>
            <a:r>
              <a:rPr/>
              <a:t> con la mano</a:t>
            </a:r>
          </a:p>
        </p:txBody>
      </p:sp>
    </p:spTree>
  </p:cSl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p:txBody>
          <a:bodyPr/>
          <a:lstStyle/>
          <a:p>
            <a:pPr lvl="0" indent="0" marL="0">
              <a:spcBef>
                <a:spcPts val="3000"/>
              </a:spcBef>
              <a:buNone/>
            </a:pPr>
            <a:r>
              <a:rPr b="1" i="1"/>
              <a:t>¿Cuándo terminás de verificar?</a:t>
            </a:r>
          </a:p>
          <a:p>
            <a:pPr lvl="0"/>
            <a:r>
              <a:rPr i="1"/>
              <a:t>Cobertura de código</a:t>
            </a:r>
            <a:r>
              <a:rPr/>
              <a:t> —líneas, ramas, toggle— la da el simulador gratis. Dice qué RTL se </a:t>
            </a:r>
            <a:r>
              <a:rPr b="1"/>
              <a:t>ejecutó</a:t>
            </a:r>
          </a:p>
          <a:p>
            <a:pPr lvl="0"/>
            <a:r>
              <a:rPr i="1"/>
              <a:t>Cobertura funcional</a:t>
            </a:r>
            <a:r>
              <a:rPr/>
              <a:t> la escribís vos. Dice qué </a:t>
            </a:r>
            <a:r>
              <a:rPr b="1"/>
              <a:t>escenarios de la spec</a:t>
            </a:r>
            <a:r>
              <a:rPr/>
              <a:t> pasaron por el DUT</a:t>
            </a:r>
          </a:p>
          <a:p>
            <a:pPr lvl="0"/>
            <a:r>
              <a:rPr/>
              <a:t>No son lo mismo, y la primera engaña: un test que manda siempre </a:t>
            </a:r>
            <a:r>
              <a:rPr>
                <a:latin typeface="Courier"/>
              </a:rPr>
              <a:t>add_op</a:t>
            </a:r>
            <a:r>
              <a:rPr/>
              <a:t> con </a:t>
            </a:r>
            <a:r>
              <a:rPr>
                <a:latin typeface="Courier"/>
              </a:rPr>
              <a:t>A=B=8'h01</a:t>
            </a:r>
            <a:r>
              <a:rPr/>
              <a:t> ejecuta casi todas las líneas del sumador y no verificó nada</a:t>
            </a:r>
          </a:p>
          <a:p>
            <a:pPr lvl="0"/>
            <a:r>
              <a:rPr/>
              <a:t>La cobertura funcional es el </a:t>
            </a:r>
            <a:r>
              <a:rPr i="1"/>
              <a:t>contrato</a:t>
            </a:r>
            <a:r>
              <a:rPr/>
              <a:t> entre la spec y el testbench: si un caso de la spec no tiene un bin, nadie se va a enterar de que falta</a:t>
            </a:r>
          </a:p>
        </p:txBody>
      </p:sp>
    </p:spTree>
  </p:cSl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a:xfrm>
            <a:off x="457200" y="1193800"/>
            <a:ext cx="8229600" cy="914400"/>
          </a:xfrm>
        </p:spPr>
        <p:txBody>
          <a:bodyPr/>
          <a:lstStyle/>
          <a:p>
            <a:pPr lvl="0" indent="0" marL="0">
              <a:spcBef>
                <a:spcPts val="3000"/>
              </a:spcBef>
              <a:buNone/>
            </a:pPr>
            <a:r>
              <a:rPr b="1" i="1"/>
              <a:t>Del plan de verificación al covergroup</a:t>
            </a:r>
          </a:p>
          <a:p>
            <a:pPr lvl="0" indent="0" marL="0">
              <a:buNone/>
            </a:pPr>
            <a:r>
              <a:rPr/>
              <a:t>Las seis filas del plan de la sección anterior, traducidas:</a:t>
            </a:r>
          </a:p>
        </p:txBody>
      </p:sp>
      <p:graphicFrame>
        <p:nvGraphicFramePr>
          <p:cNvPr id="6" name="Content Placeholder 5"/>
          <p:cNvGraphicFramePr>
            <a:graphicFrameLocks noGrp="1"/>
          </p:cNvGraphicFramePr>
          <p:nvPr>
            <p:ph idx="1"/>
          </p:nvPr>
        </p:nvGraphicFramePr>
        <p:xfrm>
          <a:off x="457200" y="2235200"/>
          <a:ext cx="8229600" cy="17018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Del plan</a:t>
                      </a:r>
                    </a:p>
                  </a:txBody>
                  <a:tcPr/>
                </a:tc>
                <a:tc>
                  <a:txBody>
                    <a:bodyPr/>
                    <a:lstStyle/>
                    <a:p>
                      <a:pPr lvl="0" indent="0" marL="0">
                        <a:buNone/>
                      </a:pPr>
                      <a:r>
                        <a:rPr/>
                        <a:t>Cómo se mide</a:t>
                      </a:r>
                    </a:p>
                  </a:txBody>
                  <a:tcPr/>
                </a:tc>
              </a:tr>
              <a:tr h="0">
                <a:tc>
                  <a:txBody>
                    <a:bodyPr/>
                    <a:lstStyle/>
                    <a:p>
                      <a:pPr lvl="0" indent="0" marL="0">
                        <a:buNone/>
                      </a:pPr>
                      <a:r>
                        <a:rPr/>
                        <a:t>las seis operaciones</a:t>
                      </a:r>
                    </a:p>
                  </a:txBody>
                </a:tc>
                <a:tc>
                  <a:txBody>
                    <a:bodyPr/>
                    <a:lstStyle/>
                    <a:p>
                      <a:pPr lvl="0" indent="0" marL="0">
                        <a:buNone/>
                      </a:pPr>
                      <a:r>
                        <a:rPr>
                          <a:latin typeface="Courier"/>
                        </a:rPr>
                        <a:t>coverpoint op_set</a:t>
                      </a:r>
                      <a:r>
                        <a:rPr/>
                        <a:t> con un bin por operación</a:t>
                      </a:r>
                    </a:p>
                  </a:txBody>
                </a:tc>
              </a:tr>
              <a:tr h="0">
                <a:tc>
                  <a:txBody>
                    <a:bodyPr/>
                    <a:lstStyle/>
                    <a:p>
                      <a:pPr lvl="0" indent="0" marL="0">
                        <a:buNone/>
                      </a:pPr>
                      <a:r>
                        <a:rPr/>
                        <a:t>operandos en </a:t>
                      </a:r>
                      <a:r>
                        <a:rPr>
                          <a:latin typeface="Courier"/>
                        </a:rPr>
                        <a:t>00</a:t>
                      </a:r>
                      <a:r>
                        <a:rPr/>
                        <a:t> y en </a:t>
                      </a:r>
                      <a:r>
                        <a:rPr>
                          <a:latin typeface="Courier"/>
                        </a:rPr>
                        <a:t>FF</a:t>
                      </a:r>
                    </a:p>
                  </a:txBody>
                </a:tc>
                <a:tc>
                  <a:txBody>
                    <a:bodyPr/>
                    <a:lstStyle/>
                    <a:p>
                      <a:pPr lvl="0" indent="0" marL="0">
                        <a:buNone/>
                      </a:pPr>
                      <a:r>
                        <a:rPr>
                          <a:latin typeface="Courier"/>
                        </a:rPr>
                        <a:t>cross</a:t>
                      </a:r>
                      <a:r>
                        <a:rPr/>
                        <a:t> de A, B y la operación</a:t>
                      </a:r>
                    </a:p>
                  </a:txBody>
                </a:tc>
              </a:tr>
              <a:tr h="0">
                <a:tc>
                  <a:txBody>
                    <a:bodyPr/>
                    <a:lstStyle/>
                    <a:p>
                      <a:pPr lvl="0" indent="0" marL="0">
                        <a:buNone/>
                      </a:pPr>
                      <a:r>
                        <a:rPr/>
                        <a:t>operar después de un reset</a:t>
                      </a:r>
                    </a:p>
                  </a:txBody>
                </a:tc>
                <a:tc>
                  <a:txBody>
                    <a:bodyPr/>
                    <a:lstStyle/>
                    <a:p>
                      <a:pPr lvl="0" indent="0" marL="0">
                        <a:buNone/>
                      </a:pPr>
                      <a:r>
                        <a:rPr/>
                        <a:t>bin de transición </a:t>
                      </a:r>
                      <a:r>
                        <a:rPr>
                          <a:latin typeface="Courier"/>
                        </a:rPr>
                        <a:t>rst_op =&gt; op</a:t>
                      </a:r>
                    </a:p>
                  </a:txBody>
                </a:tc>
              </a:tr>
              <a:tr h="0">
                <a:tc>
                  <a:txBody>
                    <a:bodyPr/>
                    <a:lstStyle/>
                    <a:p>
                      <a:pPr lvl="0" indent="0" marL="0">
                        <a:buNone/>
                      </a:pPr>
                      <a:r>
                        <a:rPr/>
                        <a:t>una mult después de una de un ciclo</a:t>
                      </a:r>
                    </a:p>
                  </a:txBody>
                </a:tc>
                <a:tc>
                  <a:txBody>
                    <a:bodyPr/>
                    <a:lstStyle/>
                    <a:p>
                      <a:pPr lvl="0" indent="0" marL="0">
                        <a:buNone/>
                      </a:pPr>
                      <a:r>
                        <a:rPr/>
                        <a:t>bin de transición</a:t>
                      </a:r>
                    </a:p>
                  </a:txBody>
                </a:tc>
              </a:tr>
              <a:tr h="0">
                <a:tc>
                  <a:txBody>
                    <a:bodyPr/>
                    <a:lstStyle/>
                    <a:p>
                      <a:pPr lvl="0" indent="0" marL="0">
                        <a:buNone/>
                      </a:pPr>
                      <a:r>
                        <a:rPr/>
                        <a:t>la misma operación dos veces seguidas</a:t>
                      </a:r>
                    </a:p>
                  </a:txBody>
                </a:tc>
                <a:tc>
                  <a:txBody>
                    <a:bodyPr/>
                    <a:lstStyle/>
                    <a:p>
                      <a:pPr lvl="0" indent="0" marL="0">
                        <a:buNone/>
                      </a:pPr>
                      <a:r>
                        <a:rPr/>
                        <a:t>bin de repetición </a:t>
                      </a:r>
                      <a:r>
                        <a:rPr>
                          <a:latin typeface="Courier"/>
                        </a:rPr>
                        <a:t>[* 2]</a:t>
                      </a:r>
                    </a:p>
                  </a:txBody>
                </a:tc>
              </a:tr>
              <a:tr h="0">
                <a:tc>
                  <a:txBody>
                    <a:bodyPr/>
                    <a:lstStyle/>
                    <a:p>
                      <a:pPr lvl="0" indent="0" marL="0">
                        <a:buNone/>
                      </a:pPr>
                      <a:r>
                        <a:rPr/>
                        <a:t>restar de menos: </a:t>
                      </a:r>
                      <a:r>
                        <a:rPr>
                          <a:latin typeface="Courier"/>
                        </a:rPr>
                        <a:t>A &lt; B</a:t>
                      </a:r>
                      <a:r>
                        <a:rPr/>
                        <a:t>, y el </a:t>
                      </a:r>
                      <a:r>
                        <a:rPr>
                          <a:latin typeface="Courier"/>
                        </a:rPr>
                        <a:t>ovf</a:t>
                      </a:r>
                      <a:r>
                        <a:rPr/>
                        <a:t> sube</a:t>
                      </a:r>
                    </a:p>
                  </a:txBody>
                </a:tc>
                <a:tc>
                  <a:txBody>
                    <a:bodyPr/>
                    <a:lstStyle/>
                    <a:p>
                      <a:pPr lvl="0" indent="0" marL="0">
                        <a:buNone/>
                      </a:pPr>
                      <a:r>
                        <a:rPr>
                          <a:latin typeface="Courier"/>
                        </a:rPr>
                        <a:t>coverpoint borrow</a:t>
                      </a:r>
                      <a:r>
                        <a:rPr/>
                        <a:t> con el bin </a:t>
                      </a:r>
                      <a:r>
                        <a:rPr>
                          <a:latin typeface="Courier"/>
                        </a:rPr>
                        <a:t>hubo_borrow</a:t>
                      </a:r>
                    </a:p>
                  </a:txBody>
                </a:tc>
              </a:tr>
            </a:tbl>
          </a:graphicData>
        </a:graphic>
      </p:graphicFrame>
      <p:sp>
        <p:nvSpPr>
          <p:cNvPr id="3" name="Content Placeholder 2"/>
          <p:cNvSpPr>
            <a:spLocks noGrp="1"/>
          </p:cNvSpPr>
          <p:nvPr>
            <p:ph idx="1"/>
          </p:nvPr>
        </p:nvSpPr>
        <p:spPr>
          <a:xfrm>
            <a:off x="457200" y="4064000"/>
            <a:ext cx="8229600" cy="393700"/>
          </a:xfrm>
        </p:spPr>
        <p:txBody>
          <a:bodyPr/>
          <a:lstStyle/>
          <a:p>
            <a:pPr lvl="0"/>
            <a:r>
              <a:rPr/>
              <a:t>Las seis filas dejan de ser buenas intenciones: cada una es una línea de código, y el simulador te dice cuáles todavía no pasaron</a:t>
            </a:r>
          </a:p>
        </p:txBody>
      </p:sp>
    </p:spTree>
  </p:cSl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p:txBody>
          <a:bodyPr/>
          <a:lstStyle/>
          <a:p>
            <a:pPr lvl="0" indent="0" marL="0">
              <a:spcBef>
                <a:spcPts val="3000"/>
              </a:spcBef>
              <a:buNone/>
            </a:pPr>
            <a:r>
              <a:rPr b="1" i="1"/>
              <a:t>Anatomía: son tres pasos, no uno</a:t>
            </a:r>
          </a:p>
          <a:p>
            <a:pPr lvl="0" indent="0">
              <a:buNone/>
            </a:pPr>
            <a:r>
              <a:rPr b="1">
                <a:solidFill>
                  <a:srgbClr val="007020"/>
                </a:solidFill>
                <a:latin typeface="Courier"/>
              </a:rPr>
              <a:t>covergroup</a:t>
            </a:r>
            <a:r>
              <a:rPr>
                <a:latin typeface="Courier"/>
              </a:rPr>
              <a:t> op_cov;                     </a:t>
            </a:r>
            <a:r>
              <a:rPr i="1">
                <a:solidFill>
                  <a:srgbClr val="60A0B0"/>
                </a:solidFill>
                <a:latin typeface="Courier"/>
              </a:rPr>
              <a:t>// 1. QUE se mide</a:t>
            </a:r>
            <a:br/>
            <a:r>
              <a:rPr>
                <a:latin typeface="Courier"/>
              </a:rPr>
              <a:t>   </a:t>
            </a:r>
            <a:r>
              <a:rPr b="1">
                <a:solidFill>
                  <a:srgbClr val="007020"/>
                </a:solidFill>
                <a:latin typeface="Courier"/>
              </a:rPr>
              <a:t>coverpoint</a:t>
            </a:r>
            <a:r>
              <a:rPr>
                <a:latin typeface="Courier"/>
              </a:rPr>
              <a:t> op_set;</a:t>
            </a:r>
            <a:br/>
            <a:r>
              <a:rPr b="1">
                <a:solidFill>
                  <a:srgbClr val="007020"/>
                </a:solidFill>
                <a:latin typeface="Courier"/>
              </a:rPr>
              <a:t>endgroup</a:t>
            </a:r>
            <a:br/>
            <a:br/>
            <a:r>
              <a:rPr>
                <a:latin typeface="Courier"/>
              </a:rPr>
              <a:t>op_cov oc;                             </a:t>
            </a:r>
            <a:r>
              <a:rPr i="1">
                <a:solidFill>
                  <a:srgbClr val="60A0B0"/>
                </a:solidFill>
                <a:latin typeface="Courier"/>
              </a:rPr>
              <a:t>// 2. se INSTANCIA: es un tipo, como una clase</a:t>
            </a:r>
            <a:br/>
            <a:r>
              <a:rPr b="1">
                <a:solidFill>
                  <a:srgbClr val="007020"/>
                </a:solidFill>
                <a:latin typeface="Courier"/>
              </a:rPr>
              <a:t>initial</a:t>
            </a:r>
            <a:r>
              <a:rPr>
                <a:latin typeface="Courier"/>
              </a:rPr>
              <a:t> oc = </a:t>
            </a:r>
            <a:r>
              <a:rPr b="1">
                <a:solidFill>
                  <a:srgbClr val="007020"/>
                </a:solidFill>
                <a:latin typeface="Courier"/>
              </a:rPr>
              <a:t>new</a:t>
            </a:r>
            <a:r>
              <a:rPr>
                <a:latin typeface="Courier"/>
              </a:rPr>
              <a:t>();</a:t>
            </a:r>
            <a:br/>
            <a:br/>
            <a:r>
              <a:rPr b="1">
                <a:solidFill>
                  <a:srgbClr val="007020"/>
                </a:solidFill>
                <a:latin typeface="Courier"/>
              </a:rPr>
              <a:t>always</a:t>
            </a:r>
            <a:r>
              <a:rPr>
                <a:latin typeface="Courier"/>
              </a:rPr>
              <a:t> @(</a:t>
            </a:r>
            <a:r>
              <a:rPr b="1">
                <a:solidFill>
                  <a:srgbClr val="007020"/>
                </a:solidFill>
                <a:latin typeface="Courier"/>
              </a:rPr>
              <a:t>posedge</a:t>
            </a:r>
            <a:r>
              <a:rPr>
                <a:latin typeface="Courier"/>
              </a:rPr>
              <a:t> clk) oc.sample();     </a:t>
            </a:r>
            <a:r>
              <a:rPr i="1">
                <a:solidFill>
                  <a:srgbClr val="60A0B0"/>
                </a:solidFill>
                <a:latin typeface="Courier"/>
              </a:rPr>
              <a:t>// 3. CUANDO se cuenta</a:t>
            </a:r>
          </a:p>
          <a:p>
            <a:pPr lvl="0"/>
            <a:r>
              <a:rPr/>
              <a:t>Un </a:t>
            </a:r>
            <a:r>
              <a:rPr>
                <a:latin typeface="Courier"/>
              </a:rPr>
              <a:t>covergroup</a:t>
            </a:r>
            <a:r>
              <a:rPr/>
              <a:t> es un </a:t>
            </a:r>
            <a:r>
              <a:rPr b="1"/>
              <a:t>tipo</a:t>
            </a:r>
            <a:r>
              <a:rPr/>
              <a:t>: declararlo no mide nada, hay que hacerle </a:t>
            </a:r>
            <a:r>
              <a:rPr>
                <a:latin typeface="Courier"/>
              </a:rPr>
              <a:t>new()</a:t>
            </a:r>
          </a:p>
          <a:p>
            <a:pPr lvl="0"/>
            <a:r>
              <a:rPr>
                <a:latin typeface="Courier"/>
              </a:rPr>
              <a:t>sample()</a:t>
            </a:r>
            <a:r>
              <a:rPr/>
              <a:t> es el que cuenta. Sin </a:t>
            </a:r>
            <a:r>
              <a:rPr>
                <a:latin typeface="Courier"/>
              </a:rPr>
              <a:t>sample()</a:t>
            </a:r>
            <a:r>
              <a:rPr/>
              <a:t> el reporte da </a:t>
            </a:r>
            <a:r>
              <a:rPr b="1"/>
              <a:t>0 %</a:t>
            </a:r>
            <a:r>
              <a:rPr/>
              <a:t> y el código compila igual</a:t>
            </a:r>
          </a:p>
          <a:p>
            <a:pPr lvl="0"/>
            <a:r>
              <a:rPr i="1"/>
              <a:t>Dónde</a:t>
            </a:r>
            <a:r>
              <a:rPr/>
              <a:t> muestrear es una decisión de diseño. Acá, el flanco en el que </a:t>
            </a:r>
            <a:r>
              <a:rPr b="1"/>
              <a:t>lee el DUT</a:t>
            </a:r>
            <a:r>
              <a:rPr/>
              <a:t>, nunca el mismo en el que escribe el tester; cuando el TB tenga monitores va a ser </a:t>
            </a:r>
            <a:r>
              <a:rPr i="1"/>
              <a:t>“cada vez que el monitor ve un comando”</a:t>
            </a:r>
          </a:p>
        </p:txBody>
      </p:sp>
    </p:spTree>
  </p:cSl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p:txBody>
          <a:bodyPr/>
          <a:lstStyle/>
          <a:p>
            <a:pPr lvl="0" indent="0" marL="0">
              <a:spcBef>
                <a:spcPts val="3000"/>
              </a:spcBef>
              <a:buNone/>
            </a:pPr>
            <a:r>
              <a:rPr b="1" i="1"/>
              <a:t>bins: los casilleros que hay que llenar</a:t>
            </a:r>
          </a:p>
          <a:p>
            <a:pPr lvl="0" indent="0">
              <a:buNone/>
            </a:pPr>
            <a:r>
              <a:rPr b="1">
                <a:solidFill>
                  <a:srgbClr val="007020"/>
                </a:solidFill>
                <a:latin typeface="Courier"/>
              </a:rPr>
              <a:t>coverpoint</a:t>
            </a:r>
            <a:r>
              <a:rPr>
                <a:latin typeface="Courier"/>
              </a:rPr>
              <a:t> op_set;                   </a:t>
            </a:r>
            <a:r>
              <a:rPr i="1">
                <a:solidFill>
                  <a:srgbClr val="60A0B0"/>
                </a:solidFill>
                <a:latin typeface="Courier"/>
              </a:rPr>
              <a:t>// bins automaticos: uno por valor del enum</a:t>
            </a:r>
            <a:br/>
            <a:br/>
            <a:r>
              <a:rPr b="1">
                <a:solidFill>
                  <a:srgbClr val="007020"/>
                </a:solidFill>
                <a:latin typeface="Courier"/>
              </a:rPr>
              <a:t>coverpoint</a:t>
            </a:r>
            <a:r>
              <a:rPr>
                <a:latin typeface="Courier"/>
              </a:rPr>
              <a:t> op_set {</a:t>
            </a:r>
            <a:br/>
            <a:r>
              <a:rPr>
                <a:latin typeface="Courier"/>
              </a:rPr>
              <a:t>   </a:t>
            </a:r>
            <a:r>
              <a:rPr b="1">
                <a:solidFill>
                  <a:srgbClr val="007020"/>
                </a:solidFill>
                <a:latin typeface="Courier"/>
              </a:rPr>
              <a:t>bins</a:t>
            </a:r>
            <a:r>
              <a:rPr>
                <a:latin typeface="Courier"/>
              </a:rPr>
              <a:t> single_cycle[] = {[add_op : xor_op], rst_op, no_op};  </a:t>
            </a:r>
            <a:r>
              <a:rPr i="1">
                <a:solidFill>
                  <a:srgbClr val="60A0B0"/>
                </a:solidFill>
                <a:latin typeface="Courier"/>
              </a:rPr>
              <a:t>// [] -&gt; uno por valor</a:t>
            </a:r>
            <a:br/>
            <a:r>
              <a:rPr>
                <a:latin typeface="Courier"/>
              </a:rPr>
              <a:t>   </a:t>
            </a:r>
            <a:r>
              <a:rPr b="1">
                <a:solidFill>
                  <a:srgbClr val="007020"/>
                </a:solidFill>
                <a:latin typeface="Courier"/>
              </a:rPr>
              <a:t>bins</a:t>
            </a:r>
            <a:r>
              <a:rPr>
                <a:latin typeface="Courier"/>
              </a:rPr>
              <a:t> multi_cycle    = {mul_op};                            </a:t>
            </a:r>
            <a:r>
              <a:rPr i="1">
                <a:solidFill>
                  <a:srgbClr val="60A0B0"/>
                </a:solidFill>
                <a:latin typeface="Courier"/>
              </a:rPr>
              <a:t>// sin [] -&gt; uno solo</a:t>
            </a:r>
            <a:br/>
            <a:r>
              <a:rPr>
                <a:latin typeface="Courier"/>
              </a:rPr>
              <a:t>}</a:t>
            </a:r>
          </a:p>
          <a:p>
            <a:pPr lvl="0"/>
            <a:r>
              <a:rPr/>
              <a:t>Sin </a:t>
            </a:r>
            <a:r>
              <a:rPr>
                <a:latin typeface="Courier"/>
              </a:rPr>
              <a:t>{ }</a:t>
            </a:r>
            <a:r>
              <a:rPr/>
              <a:t>, SystemVerilog crea un bin por valor. Anda para un </a:t>
            </a:r>
            <a:r>
              <a:rPr>
                <a:latin typeface="Courier"/>
              </a:rPr>
              <a:t>enum</a:t>
            </a:r>
            <a:r>
              <a:rPr/>
              <a:t>; para un </a:t>
            </a:r>
            <a:r>
              <a:rPr>
                <a:latin typeface="Courier"/>
              </a:rPr>
              <a:t>int</a:t>
            </a:r>
            <a:r>
              <a:rPr/>
              <a:t> la herramienta corta el rango en </a:t>
            </a:r>
            <a:r>
              <a:rPr b="1"/>
              <a:t>64</a:t>
            </a:r>
            <a:r>
              <a:rPr/>
              <a:t> casilleros —</a:t>
            </a:r>
            <a:r>
              <a:rPr>
                <a:latin typeface="Courier"/>
              </a:rPr>
              <a:t>auto_bin_max</a:t>
            </a:r>
            <a:r>
              <a:rPr/>
              <a:t>— que no corresponden a ninguna fila del plan</a:t>
            </a:r>
          </a:p>
          <a:p>
            <a:pPr lvl="0"/>
            <a:r>
              <a:rPr/>
              <a:t>Los corchetes </a:t>
            </a:r>
            <a:r>
              <a:rPr>
                <a:latin typeface="Courier"/>
              </a:rPr>
              <a:t>[]</a:t>
            </a:r>
            <a:r>
              <a:rPr/>
              <a:t> </a:t>
            </a:r>
            <a:r>
              <a:rPr b="1"/>
              <a:t>reparten</a:t>
            </a:r>
            <a:r>
              <a:rPr/>
              <a:t>: un casillero por valor del rango. Sin ellos, todos los valores caen en el mismo casillero</a:t>
            </a:r>
          </a:p>
          <a:p>
            <a:pPr lvl="0"/>
            <a:r>
              <a:rPr/>
              <a:t>Un coverpoint está cubierto cuando </a:t>
            </a:r>
            <a:r>
              <a:rPr b="1"/>
              <a:t>todos</a:t>
            </a:r>
            <a:r>
              <a:rPr/>
              <a:t> sus bins tienen al menos un hit. Un bin que no se puede llenar te clava el número para siempre</a:t>
            </a:r>
          </a:p>
        </p:txBody>
      </p:sp>
    </p:spTree>
  </p:cSl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p:txBody>
          <a:bodyPr/>
          <a:lstStyle/>
          <a:p>
            <a:pPr lvl="0" indent="0" marL="0">
              <a:spcBef>
                <a:spcPts val="3000"/>
              </a:spcBef>
              <a:buNone/>
            </a:pPr>
            <a:r>
              <a:rPr b="1" i="1"/>
              <a:t>El covergroup del VTALU</a:t>
            </a:r>
          </a:p>
          <a:p>
            <a:pPr lvl="0" indent="0">
              <a:buNone/>
            </a:pPr>
            <a:r>
              <a:rPr>
                <a:latin typeface="Courier"/>
              </a:rPr>
              <a:t>   </a:t>
            </a:r>
            <a:r>
              <a:rPr i="1">
                <a:solidFill>
                  <a:srgbClr val="60A0B0"/>
                </a:solidFill>
                <a:latin typeface="Courier"/>
              </a:rPr>
              <a:t>//op_cov: make sure every operation, and every interaction between them, is covered</a:t>
            </a:r>
            <a:br/>
            <a:r>
              <a:rPr>
                <a:latin typeface="Courier"/>
              </a:rPr>
              <a:t>   </a:t>
            </a:r>
            <a:r>
              <a:rPr b="1">
                <a:solidFill>
                  <a:srgbClr val="007020"/>
                </a:solidFill>
                <a:latin typeface="Courier"/>
              </a:rPr>
              <a:t>covergroup</a:t>
            </a:r>
            <a:r>
              <a:rPr>
                <a:latin typeface="Courier"/>
              </a:rPr>
              <a:t> op_cov;</a:t>
            </a:r>
            <a:br/>
            <a:r>
              <a:rPr>
                <a:latin typeface="Courier"/>
              </a:rPr>
              <a:t>      </a:t>
            </a:r>
            <a:r>
              <a:rPr b="1">
                <a:solidFill>
                  <a:srgbClr val="007020"/>
                </a:solidFill>
                <a:latin typeface="Courier"/>
              </a:rPr>
              <a:t>coverpoint</a:t>
            </a:r>
            <a:r>
              <a:rPr>
                <a:latin typeface="Courier"/>
              </a:rPr>
              <a:t> op_set {</a:t>
            </a:r>
            <a:br/>
            <a:r>
              <a:rPr>
                <a:latin typeface="Courier"/>
              </a:rPr>
              <a:t>         </a:t>
            </a:r>
            <a:r>
              <a:rPr b="1">
                <a:solidFill>
                  <a:srgbClr val="007020"/>
                </a:solidFill>
                <a:latin typeface="Courier"/>
              </a:rPr>
              <a:t>bins</a:t>
            </a:r>
            <a:r>
              <a:rPr>
                <a:latin typeface="Courier"/>
              </a:rPr>
              <a:t> single_cycle[] = {[add_op : xor_op], rst_op,no_op};</a:t>
            </a:r>
            <a:br/>
            <a:r>
              <a:rPr>
                <a:latin typeface="Courier"/>
              </a:rPr>
              <a:t>         </a:t>
            </a:r>
            <a:r>
              <a:rPr b="1">
                <a:solidFill>
                  <a:srgbClr val="007020"/>
                </a:solidFill>
                <a:latin typeface="Courier"/>
              </a:rPr>
              <a:t>bins</a:t>
            </a:r>
            <a:r>
              <a:rPr>
                <a:latin typeface="Courier"/>
              </a:rPr>
              <a:t> multi_cycle = {mul_op};</a:t>
            </a:r>
            <a:br/>
            <a:br/>
            <a:r>
              <a:rPr>
                <a:latin typeface="Courier"/>
              </a:rPr>
              <a:t>         </a:t>
            </a:r>
            <a:r>
              <a:rPr i="1">
                <a:solidFill>
                  <a:srgbClr val="60A0B0"/>
                </a:solidFill>
                <a:latin typeface="Courier"/>
              </a:rPr>
              <a:t>// =&gt; are transitional coverage. From =&gt; To</a:t>
            </a:r>
            <a:br/>
            <a:r>
              <a:rPr>
                <a:latin typeface="Courier"/>
              </a:rPr>
              <a:t>         </a:t>
            </a:r>
            <a:r>
              <a:rPr i="1">
                <a:solidFill>
                  <a:srgbClr val="60A0B0"/>
                </a:solidFill>
                <a:latin typeface="Courier"/>
              </a:rPr>
              <a:t>// Transition bins. Verilator 5.052 does NOT implement them yet: any form</a:t>
            </a:r>
            <a:br/>
            <a:r>
              <a:rPr>
                <a:latin typeface="Courier"/>
              </a:rPr>
              <a:t>         </a:t>
            </a:r>
            <a:r>
              <a:rPr i="1">
                <a:solidFill>
                  <a:srgbClr val="60A0B0"/>
                </a:solidFill>
                <a:latin typeface="Courier"/>
              </a:rPr>
              <a:t>// with "=&gt;" or "[* n]" aborts with an Internal Error. Minimal repro in</a:t>
            </a:r>
            <a:br/>
            <a:r>
              <a:rPr>
                <a:latin typeface="Courier"/>
              </a:rPr>
              <a:t>         </a:t>
            </a:r>
            <a:r>
              <a:rPr i="1">
                <a:solidFill>
                  <a:srgbClr val="60A0B0"/>
                </a:solidFill>
                <a:latin typeface="Courier"/>
              </a:rPr>
              <a:t>// code/verilator/repro-cg-transition.sv. They stay because they are part</a:t>
            </a:r>
            <a:br/>
            <a:r>
              <a:rPr>
                <a:latin typeface="Courier"/>
              </a:rPr>
              <a:t>         </a:t>
            </a:r>
            <a:r>
              <a:rPr i="1">
                <a:solidFill>
                  <a:srgbClr val="60A0B0"/>
                </a:solidFill>
                <a:latin typeface="Courier"/>
              </a:rPr>
              <a:t>// of the topic; when Verilator supports them, drop the ifndef, nothing else.</a:t>
            </a:r>
            <a:br/>
            <a:r>
              <a:rPr>
                <a:solidFill>
                  <a:srgbClr val="007020"/>
                </a:solidFill>
                <a:latin typeface="Courier"/>
              </a:rPr>
              <a:t>`ifndef</a:t>
            </a:r>
            <a:r>
              <a:rPr>
                <a:latin typeface="Courier"/>
              </a:rPr>
              <a:t> VERILATOR</a:t>
            </a:r>
            <a:br/>
            <a:r>
              <a:rPr>
                <a:latin typeface="Courier"/>
              </a:rPr>
              <a:t>         </a:t>
            </a:r>
            <a:r>
              <a:rPr b="1">
                <a:solidFill>
                  <a:srgbClr val="007020"/>
                </a:solidFill>
                <a:latin typeface="Courier"/>
              </a:rPr>
              <a:t>bins</a:t>
            </a:r>
            <a:r>
              <a:rPr>
                <a:latin typeface="Courier"/>
              </a:rPr>
              <a:t> opn_rst[] = ([add_op:mul_op] =&gt; rst_op);</a:t>
            </a:r>
            <a:br/>
            <a:r>
              <a:rPr>
                <a:latin typeface="Courier"/>
              </a:rPr>
              <a:t>         </a:t>
            </a:r>
            <a:r>
              <a:rPr b="1">
                <a:solidFill>
                  <a:srgbClr val="007020"/>
                </a:solidFill>
                <a:latin typeface="Courier"/>
              </a:rPr>
              <a:t>bins</a:t>
            </a:r>
            <a:r>
              <a:rPr>
                <a:latin typeface="Courier"/>
              </a:rPr>
              <a:t> rst_opn[] = (rst_op =&gt; [add_op:mul_op]);</a:t>
            </a:r>
            <a:br/>
            <a:br/>
            <a:r>
              <a:rPr>
                <a:latin typeface="Courier"/>
              </a:rPr>
              <a:t>         </a:t>
            </a:r>
            <a:r>
              <a:rPr b="1">
                <a:solidFill>
                  <a:srgbClr val="007020"/>
                </a:solidFill>
                <a:latin typeface="Courier"/>
              </a:rPr>
              <a:t>bins</a:t>
            </a:r>
            <a:r>
              <a:rPr>
                <a:latin typeface="Courier"/>
              </a:rPr>
              <a:t> sngl_mul[] = ([add_op:xor_op],no_op =&gt; mul_op);</a:t>
            </a:r>
            <a:br/>
            <a:r>
              <a:rPr>
                <a:latin typeface="Courier"/>
              </a:rPr>
              <a:t>         </a:t>
            </a:r>
            <a:r>
              <a:rPr b="1">
                <a:solidFill>
                  <a:srgbClr val="007020"/>
                </a:solidFill>
                <a:latin typeface="Courier"/>
              </a:rPr>
              <a:t>bins</a:t>
            </a:r>
            <a:r>
              <a:rPr>
                <a:latin typeface="Courier"/>
              </a:rPr>
              <a:t> mul_sngl[] = (mul_op =&gt; [add_op:xor_op], no_op);</a:t>
            </a:r>
            <a:br/>
            <a:br/>
            <a:r>
              <a:rPr>
                <a:latin typeface="Courier"/>
              </a:rPr>
              <a:t>         </a:t>
            </a:r>
            <a:r>
              <a:rPr b="1">
                <a:solidFill>
                  <a:srgbClr val="007020"/>
                </a:solidFill>
                <a:latin typeface="Courier"/>
              </a:rPr>
              <a:t>bins</a:t>
            </a:r>
            <a:r>
              <a:rPr>
                <a:latin typeface="Courier"/>
              </a:rPr>
              <a:t> twoops[] = ([add_op:mul_op] [* </a:t>
            </a:r>
            <a:r>
              <a:rPr>
                <a:solidFill>
                  <a:srgbClr val="40A070"/>
                </a:solidFill>
                <a:latin typeface="Courier"/>
              </a:rPr>
              <a:t>2</a:t>
            </a:r>
            <a:r>
              <a:rPr>
                <a:latin typeface="Courier"/>
              </a:rPr>
              <a:t>]);</a:t>
            </a:r>
            <a:br/>
            <a:r>
              <a:rPr>
                <a:latin typeface="Courier"/>
              </a:rPr>
              <a:t>         </a:t>
            </a:r>
            <a:r>
              <a:rPr b="1">
                <a:solidFill>
                  <a:srgbClr val="007020"/>
                </a:solidFill>
                <a:latin typeface="Courier"/>
              </a:rPr>
              <a:t>bins</a:t>
            </a:r>
            <a:r>
              <a:rPr>
                <a:latin typeface="Courier"/>
              </a:rPr>
              <a:t> manymult = (mul_op [* </a:t>
            </a:r>
            <a:r>
              <a:rPr>
                <a:solidFill>
                  <a:srgbClr val="40A070"/>
                </a:solidFill>
                <a:latin typeface="Courier"/>
              </a:rPr>
              <a:t>3</a:t>
            </a:r>
            <a:r>
              <a:rPr>
                <a:latin typeface="Courier"/>
              </a:rPr>
              <a:t>:</a:t>
            </a:r>
            <a:r>
              <a:rPr>
                <a:solidFill>
                  <a:srgbClr val="40A070"/>
                </a:solidFill>
                <a:latin typeface="Courier"/>
              </a:rPr>
              <a:t>5</a:t>
            </a:r>
            <a:r>
              <a:rPr>
                <a:latin typeface="Courier"/>
              </a:rPr>
              <a:t>]);</a:t>
            </a:r>
            <a:br/>
            <a:r>
              <a:rPr>
                <a:solidFill>
                  <a:srgbClr val="007020"/>
                </a:solidFill>
                <a:latin typeface="Courier"/>
              </a:rPr>
              <a:t>`endif</a:t>
            </a:r>
            <a:br/>
            <a:r>
              <a:rPr>
                <a:latin typeface="Courier"/>
              </a:rPr>
              <a:t>      }</a:t>
            </a:r>
            <a:br/>
            <a:r>
              <a:rPr>
                <a:latin typeface="Courier"/>
              </a:rPr>
              <a:t>   </a:t>
            </a:r>
            <a:r>
              <a:rPr b="1">
                <a:solidFill>
                  <a:srgbClr val="007020"/>
                </a:solidFill>
                <a:latin typeface="Courier"/>
              </a:rPr>
              <a:t>endgroup</a:t>
            </a:r>
          </a:p>
          <a:p>
            <a:pPr lvl="0"/>
            <a:r>
              <a:rPr>
                <a:latin typeface="Courier"/>
              </a:rPr>
              <a:t>single_cycle[]</a:t>
            </a:r>
            <a:r>
              <a:rPr/>
              <a:t> genera seis bins —uno por operación—, </a:t>
            </a:r>
            <a:r>
              <a:rPr>
                <a:latin typeface="Courier"/>
              </a:rPr>
              <a:t>multi_cycle</a:t>
            </a:r>
            <a:r>
              <a:rPr/>
              <a:t> uno solo</a:t>
            </a:r>
          </a:p>
          <a:p>
            <a:pPr lvl="0"/>
            <a:r>
              <a:rPr/>
              <a:t>Lo que está entre </a:t>
            </a:r>
            <a:r>
              <a:rPr>
                <a:latin typeface="Courier"/>
              </a:rPr>
              <a:t>`ifndef VERILATOR</a:t>
            </a:r>
            <a:r>
              <a:rPr/>
              <a:t> son los bins de transición, que vienen más adelante en esta misma sección</a:t>
            </a:r>
          </a:p>
        </p:txBody>
      </p:sp>
    </p:spTree>
  </p:cSl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p:txBody>
          <a:bodyPr/>
          <a:lstStyle/>
          <a:p>
            <a:pPr lvl="0" indent="0" marL="0">
              <a:spcBef>
                <a:spcPts val="3000"/>
              </a:spcBef>
              <a:buNone/>
            </a:pPr>
            <a:r>
              <a:rPr b="1" i="1"/>
              <a:t>ignore_bins: decir en voz alta lo que no se cubre</a:t>
            </a:r>
          </a:p>
          <a:p>
            <a:pPr lvl="0" indent="0">
              <a:buNone/>
            </a:pPr>
            <a:r>
              <a:rPr>
                <a:latin typeface="Courier"/>
              </a:rPr>
              <a:t>      </a:t>
            </a:r>
            <a:r>
              <a:rPr i="1">
                <a:solidFill>
                  <a:srgbClr val="60A0B0"/>
                </a:solidFill>
                <a:latin typeface="Courier"/>
              </a:rPr>
              <a:t>// Check the corners where the inputs are all 0s or all 1s</a:t>
            </a:r>
            <a:br/>
            <a:r>
              <a:rPr>
                <a:latin typeface="Courier"/>
              </a:rPr>
              <a:t>      all_ops : </a:t>
            </a:r>
            <a:r>
              <a:rPr b="1">
                <a:solidFill>
                  <a:srgbClr val="007020"/>
                </a:solidFill>
                <a:latin typeface="Courier"/>
              </a:rPr>
              <a:t>coverpoint</a:t>
            </a:r>
            <a:r>
              <a:rPr>
                <a:latin typeface="Courier"/>
              </a:rPr>
              <a:t> op_set {</a:t>
            </a:r>
            <a:br/>
            <a:r>
              <a:rPr>
                <a:latin typeface="Courier"/>
              </a:rPr>
              <a:t>         </a:t>
            </a:r>
            <a:r>
              <a:rPr b="1">
                <a:solidFill>
                  <a:srgbClr val="007020"/>
                </a:solidFill>
                <a:latin typeface="Courier"/>
              </a:rPr>
              <a:t>ignore_bins</a:t>
            </a:r>
            <a:r>
              <a:rPr>
                <a:latin typeface="Courier"/>
              </a:rPr>
              <a:t> null_ops = {rst_op, no_op};}</a:t>
            </a:r>
            <a:br/>
            <a:br/>
            <a:r>
              <a:rPr>
                <a:latin typeface="Courier"/>
              </a:rPr>
              <a:t>      a_leg: </a:t>
            </a:r>
            <a:r>
              <a:rPr b="1">
                <a:solidFill>
                  <a:srgbClr val="007020"/>
                </a:solidFill>
                <a:latin typeface="Courier"/>
              </a:rPr>
              <a:t>coverpoint</a:t>
            </a:r>
            <a:r>
              <a:rPr>
                <a:latin typeface="Courier"/>
              </a:rPr>
              <a:t> A {</a:t>
            </a:r>
            <a:br/>
            <a:r>
              <a:rPr>
                <a:latin typeface="Courier"/>
              </a:rPr>
              <a:t>         </a:t>
            </a:r>
            <a:r>
              <a:rPr b="1">
                <a:solidFill>
                  <a:srgbClr val="007020"/>
                </a:solidFill>
                <a:latin typeface="Courier"/>
              </a:rPr>
              <a:t>bins</a:t>
            </a:r>
            <a:r>
              <a:rPr>
                <a:latin typeface="Courier"/>
              </a:rPr>
              <a:t> zeros = {</a:t>
            </a:r>
            <a:r>
              <a:rPr>
                <a:solidFill>
                  <a:srgbClr val="40A070"/>
                </a:solidFill>
                <a:latin typeface="Courier"/>
              </a:rPr>
              <a:t>8'h00</a:t>
            </a:r>
            <a:r>
              <a:rPr>
                <a:latin typeface="Courier"/>
              </a:rPr>
              <a:t>};</a:t>
            </a:r>
            <a:br/>
            <a:r>
              <a:rPr>
                <a:latin typeface="Courier"/>
              </a:rPr>
              <a:t>         </a:t>
            </a:r>
            <a:r>
              <a:rPr b="1">
                <a:solidFill>
                  <a:srgbClr val="007020"/>
                </a:solidFill>
                <a:latin typeface="Courier"/>
              </a:rPr>
              <a:t>bins</a:t>
            </a:r>
            <a:r>
              <a:rPr>
                <a:latin typeface="Courier"/>
              </a:rPr>
              <a:t> others= {[</a:t>
            </a:r>
            <a:r>
              <a:rPr>
                <a:solidFill>
                  <a:srgbClr val="40A070"/>
                </a:solidFill>
                <a:latin typeface="Courier"/>
              </a:rPr>
              <a:t>8'h01</a:t>
            </a:r>
            <a:r>
              <a:rPr>
                <a:latin typeface="Courier"/>
              </a:rPr>
              <a:t>:</a:t>
            </a:r>
            <a:r>
              <a:rPr>
                <a:solidFill>
                  <a:srgbClr val="40A070"/>
                </a:solidFill>
                <a:latin typeface="Courier"/>
              </a:rPr>
              <a:t>8'hFE</a:t>
            </a:r>
            <a:r>
              <a:rPr>
                <a:latin typeface="Courier"/>
              </a:rPr>
              <a:t>]};</a:t>
            </a:r>
            <a:br/>
            <a:r>
              <a:rPr>
                <a:latin typeface="Courier"/>
              </a:rPr>
              <a:t>         </a:t>
            </a:r>
            <a:r>
              <a:rPr b="1">
                <a:solidFill>
                  <a:srgbClr val="007020"/>
                </a:solidFill>
                <a:latin typeface="Courier"/>
              </a:rPr>
              <a:t>bins</a:t>
            </a:r>
            <a:r>
              <a:rPr>
                <a:latin typeface="Courier"/>
              </a:rPr>
              <a:t> ones  = {</a:t>
            </a:r>
            <a:r>
              <a:rPr>
                <a:solidFill>
                  <a:srgbClr val="40A070"/>
                </a:solidFill>
                <a:latin typeface="Courier"/>
              </a:rPr>
              <a:t>8'hFF</a:t>
            </a:r>
            <a:r>
              <a:rPr>
                <a:latin typeface="Courier"/>
              </a:rPr>
              <a:t>};</a:t>
            </a:r>
            <a:br/>
            <a:r>
              <a:rPr>
                <a:latin typeface="Courier"/>
              </a:rPr>
              <a:t>      }</a:t>
            </a:r>
            <a:br/>
            <a:br/>
            <a:r>
              <a:rPr>
                <a:latin typeface="Courier"/>
              </a:rPr>
              <a:t>      b_leg: </a:t>
            </a:r>
            <a:r>
              <a:rPr b="1">
                <a:solidFill>
                  <a:srgbClr val="007020"/>
                </a:solidFill>
                <a:latin typeface="Courier"/>
              </a:rPr>
              <a:t>coverpoint</a:t>
            </a:r>
            <a:r>
              <a:rPr>
                <a:latin typeface="Courier"/>
              </a:rPr>
              <a:t> B {</a:t>
            </a:r>
            <a:br/>
            <a:r>
              <a:rPr>
                <a:latin typeface="Courier"/>
              </a:rPr>
              <a:t>         </a:t>
            </a:r>
            <a:r>
              <a:rPr b="1">
                <a:solidFill>
                  <a:srgbClr val="007020"/>
                </a:solidFill>
                <a:latin typeface="Courier"/>
              </a:rPr>
              <a:t>bins</a:t>
            </a:r>
            <a:r>
              <a:rPr>
                <a:latin typeface="Courier"/>
              </a:rPr>
              <a:t> zeros = {</a:t>
            </a:r>
            <a:r>
              <a:rPr>
                <a:solidFill>
                  <a:srgbClr val="40A070"/>
                </a:solidFill>
                <a:latin typeface="Courier"/>
              </a:rPr>
              <a:t>8'h00</a:t>
            </a:r>
            <a:r>
              <a:rPr>
                <a:latin typeface="Courier"/>
              </a:rPr>
              <a:t>};</a:t>
            </a:r>
            <a:br/>
            <a:r>
              <a:rPr>
                <a:latin typeface="Courier"/>
              </a:rPr>
              <a:t>         </a:t>
            </a:r>
            <a:r>
              <a:rPr b="1">
                <a:solidFill>
                  <a:srgbClr val="007020"/>
                </a:solidFill>
                <a:latin typeface="Courier"/>
              </a:rPr>
              <a:t>bins</a:t>
            </a:r>
            <a:r>
              <a:rPr>
                <a:latin typeface="Courier"/>
              </a:rPr>
              <a:t> others= {[</a:t>
            </a:r>
            <a:r>
              <a:rPr>
                <a:solidFill>
                  <a:srgbClr val="40A070"/>
                </a:solidFill>
                <a:latin typeface="Courier"/>
              </a:rPr>
              <a:t>8'h01</a:t>
            </a:r>
            <a:r>
              <a:rPr>
                <a:latin typeface="Courier"/>
              </a:rPr>
              <a:t>:</a:t>
            </a:r>
            <a:r>
              <a:rPr>
                <a:solidFill>
                  <a:srgbClr val="40A070"/>
                </a:solidFill>
                <a:latin typeface="Courier"/>
              </a:rPr>
              <a:t>8'hFE</a:t>
            </a:r>
            <a:r>
              <a:rPr>
                <a:latin typeface="Courier"/>
              </a:rPr>
              <a:t>]};</a:t>
            </a:r>
            <a:br/>
            <a:r>
              <a:rPr>
                <a:latin typeface="Courier"/>
              </a:rPr>
              <a:t>         </a:t>
            </a:r>
            <a:r>
              <a:rPr b="1">
                <a:solidFill>
                  <a:srgbClr val="007020"/>
                </a:solidFill>
                <a:latin typeface="Courier"/>
              </a:rPr>
              <a:t>bins</a:t>
            </a:r>
            <a:r>
              <a:rPr>
                <a:latin typeface="Courier"/>
              </a:rPr>
              <a:t> ones  = {</a:t>
            </a:r>
            <a:r>
              <a:rPr>
                <a:solidFill>
                  <a:srgbClr val="40A070"/>
                </a:solidFill>
                <a:latin typeface="Courier"/>
              </a:rPr>
              <a:t>8'hFF</a:t>
            </a:r>
            <a:r>
              <a:rPr>
                <a:latin typeface="Courier"/>
              </a:rPr>
              <a:t>};</a:t>
            </a:r>
            <a:br/>
            <a:r>
              <a:rPr>
                <a:latin typeface="Courier"/>
              </a:rPr>
              <a:t>      }</a:t>
            </a:r>
            <a:br/>
            <a:r>
              <a:rPr>
                <a:latin typeface="Courier"/>
              </a:rPr>
              <a:t>      </a:t>
            </a:r>
            <a:r>
              <a:rPr i="1">
                <a:solidFill>
                  <a:srgbClr val="60A0B0"/>
                </a:solidFill>
                <a:latin typeface="Courier"/>
              </a:rPr>
              <a:t>// VTALU rev2: the borrow of the subtraction, the row of the plan that the</a:t>
            </a:r>
            <a:br/>
            <a:r>
              <a:rPr>
                <a:latin typeface="Courier"/>
              </a:rPr>
              <a:t>      </a:t>
            </a:r>
            <a:r>
              <a:rPr i="1">
                <a:solidFill>
                  <a:srgbClr val="60A0B0"/>
                </a:solidFill>
                <a:latin typeface="Courier"/>
              </a:rPr>
              <a:t>// scoreboard can only close by looking at TWO outputs. Without this bin, a</a:t>
            </a:r>
            <a:br/>
            <a:r>
              <a:rPr>
                <a:latin typeface="Courier"/>
              </a:rPr>
              <a:t>      </a:t>
            </a:r>
            <a:r>
              <a:rPr i="1">
                <a:solidFill>
                  <a:srgbClr val="60A0B0"/>
                </a:solidFill>
                <a:latin typeface="Courier"/>
              </a:rPr>
              <a:t>// subtraction that never went negative looks exactly like one that did.</a:t>
            </a:r>
            <a:br/>
            <a:r>
              <a:rPr>
                <a:latin typeface="Courier"/>
              </a:rPr>
              <a:t>      borrow: </a:t>
            </a:r>
            <a:r>
              <a:rPr b="1">
                <a:solidFill>
                  <a:srgbClr val="007020"/>
                </a:solidFill>
                <a:latin typeface="Courier"/>
              </a:rPr>
              <a:t>coverpoint</a:t>
            </a:r>
            <a:r>
              <a:rPr>
                <a:latin typeface="Courier"/>
              </a:rPr>
              <a:t> ((op_set == sub_op) &amp;&amp; (A &lt; B)) {</a:t>
            </a:r>
            <a:br/>
            <a:r>
              <a:rPr>
                <a:latin typeface="Courier"/>
              </a:rPr>
              <a:t>         </a:t>
            </a:r>
            <a:r>
              <a:rPr b="1">
                <a:solidFill>
                  <a:srgbClr val="007020"/>
                </a:solidFill>
                <a:latin typeface="Courier"/>
              </a:rPr>
              <a:t>bins</a:t>
            </a:r>
            <a:r>
              <a:rPr>
                <a:latin typeface="Courier"/>
              </a:rPr>
              <a:t> hubo_borrow = {</a:t>
            </a:r>
            <a:r>
              <a:rPr>
                <a:solidFill>
                  <a:srgbClr val="40A070"/>
                </a:solidFill>
                <a:latin typeface="Courier"/>
              </a:rPr>
              <a:t>1</a:t>
            </a:r>
            <a:r>
              <a:rPr>
                <a:latin typeface="Courier"/>
              </a:rPr>
              <a:t>};</a:t>
            </a:r>
            <a:br/>
            <a:r>
              <a:rPr>
                <a:latin typeface="Courier"/>
              </a:rPr>
              <a:t>         </a:t>
            </a:r>
            <a:r>
              <a:rPr b="1">
                <a:solidFill>
                  <a:srgbClr val="007020"/>
                </a:solidFill>
                <a:latin typeface="Courier"/>
              </a:rPr>
              <a:t>ignore_bins</a:t>
            </a:r>
            <a:r>
              <a:rPr>
                <a:latin typeface="Courier"/>
              </a:rPr>
              <a:t> resto = {</a:t>
            </a:r>
            <a:r>
              <a:rPr>
                <a:solidFill>
                  <a:srgbClr val="40A070"/>
                </a:solidFill>
                <a:latin typeface="Courier"/>
              </a:rPr>
              <a:t>0</a:t>
            </a:r>
            <a:r>
              <a:rPr>
                <a:latin typeface="Courier"/>
              </a:rPr>
              <a:t>};</a:t>
            </a:r>
            <a:br/>
            <a:r>
              <a:rPr>
                <a:latin typeface="Courier"/>
              </a:rPr>
              <a:t>      }</a:t>
            </a:r>
          </a:p>
          <a:p>
            <a:pPr lvl="0"/>
            <a:r>
              <a:rPr>
                <a:latin typeface="Courier"/>
              </a:rPr>
              <a:t>all_ops</a:t>
            </a:r>
            <a:r>
              <a:rPr/>
              <a:t> </a:t>
            </a:r>
            <a:r>
              <a:rPr b="1"/>
              <a:t>ignora</a:t>
            </a:r>
            <a:r>
              <a:rPr/>
              <a:t> </a:t>
            </a:r>
            <a:r>
              <a:rPr>
                <a:latin typeface="Courier"/>
              </a:rPr>
              <a:t>rst_op</a:t>
            </a:r>
            <a:r>
              <a:rPr/>
              <a:t> y </a:t>
            </a:r>
            <a:r>
              <a:rPr>
                <a:latin typeface="Courier"/>
              </a:rPr>
              <a:t>no_op</a:t>
            </a:r>
            <a:r>
              <a:rPr/>
              <a:t>: no tiene sentido pedir “una suma con los operandos en 0x00” cuando la operación es un reset</a:t>
            </a:r>
          </a:p>
          <a:p>
            <a:pPr lvl="0"/>
            <a:r>
              <a:rPr>
                <a:latin typeface="Courier"/>
              </a:rPr>
              <a:t>a_leg</a:t>
            </a:r>
            <a:r>
              <a:rPr/>
              <a:t> y </a:t>
            </a:r>
            <a:r>
              <a:rPr>
                <a:latin typeface="Courier"/>
              </a:rPr>
              <a:t>b_leg</a:t>
            </a:r>
            <a:r>
              <a:rPr/>
              <a:t> bajan 256 valores a los tres casilleros que importan: todo ceros, el medio, todo unos</a:t>
            </a:r>
          </a:p>
          <a:p>
            <a:pPr lvl="0"/>
            <a:r>
              <a:rPr/>
              <a:t>Un bin imposible que dejás puesto te deja la cobertura clavada abajo del 100 % y nadie sabe por qué. </a:t>
            </a:r>
            <a:r>
              <a:rPr>
                <a:latin typeface="Courier"/>
              </a:rPr>
              <a:t>ignore_bins</a:t>
            </a:r>
            <a:r>
              <a:rPr/>
              <a:t> lo vuelve una decisión escrita</a:t>
            </a:r>
          </a:p>
        </p:txBody>
      </p:sp>
    </p:spTree>
  </p:cSl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p:txBody>
          <a:bodyPr/>
          <a:lstStyle/>
          <a:p>
            <a:pPr lvl="0" indent="0" marL="0">
              <a:spcBef>
                <a:spcPts val="3000"/>
              </a:spcBef>
              <a:buNone/>
            </a:pPr>
            <a:r>
              <a:rPr b="1" i="1"/>
              <a:t>cross: las combinaciones, y cómo no ahogarse</a:t>
            </a:r>
          </a:p>
          <a:p>
            <a:pPr lvl="0" indent="0">
              <a:buNone/>
            </a:pPr>
            <a:r>
              <a:rPr>
                <a:latin typeface="Courier"/>
              </a:rPr>
              <a:t>op_00_FF : </a:t>
            </a:r>
            <a:r>
              <a:rPr b="1">
                <a:solidFill>
                  <a:srgbClr val="007020"/>
                </a:solidFill>
                <a:latin typeface="Courier"/>
              </a:rPr>
              <a:t>cross</a:t>
            </a:r>
            <a:r>
              <a:rPr>
                <a:latin typeface="Courier"/>
              </a:rPr>
              <a:t> a_leg, b_leg, all_ops;    </a:t>
            </a:r>
            <a:r>
              <a:rPr i="1">
                <a:solidFill>
                  <a:srgbClr val="60A0B0"/>
                </a:solidFill>
                <a:latin typeface="Courier"/>
              </a:rPr>
              <a:t>// 3 x 3 x 5 = 45 bins, casi todos sin sentido</a:t>
            </a:r>
          </a:p>
          <a:p>
            <a:pPr lvl="0"/>
            <a:r>
              <a:rPr/>
              <a:t>Un </a:t>
            </a:r>
            <a:r>
              <a:rPr>
                <a:latin typeface="Courier"/>
              </a:rPr>
              <a:t>cross</a:t>
            </a:r>
            <a:r>
              <a:rPr/>
              <a:t> es el </a:t>
            </a:r>
            <a:r>
              <a:rPr b="1"/>
              <a:t>producto cartesiano</a:t>
            </a:r>
            <a:r>
              <a:rPr/>
              <a:t> de sus coverpoints: crece rápido y la mayoría de las combinaciones no está en ninguna spec</a:t>
            </a:r>
          </a:p>
          <a:p>
            <a:pPr lvl="0"/>
            <a:r>
              <a:rPr>
                <a:latin typeface="Courier"/>
              </a:rPr>
              <a:t>binsof(x) intersect {v}</a:t>
            </a:r>
            <a:r>
              <a:rPr/>
              <a:t> se lee </a:t>
            </a:r>
            <a:r>
              <a:rPr i="1"/>
              <a:t>“los bins de </a:t>
            </a:r>
            <a:r>
              <a:rPr i="1">
                <a:latin typeface="Courier"/>
              </a:rPr>
              <a:t>x</a:t>
            </a:r>
            <a:r>
              <a:rPr i="1"/>
              <a:t> que contienen </a:t>
            </a:r>
            <a:r>
              <a:rPr i="1">
                <a:latin typeface="Courier"/>
              </a:rPr>
              <a:t>v</a:t>
            </a:r>
            <a:r>
              <a:rPr i="1"/>
              <a:t>”</a:t>
            </a:r>
          </a:p>
          <a:p>
            <a:pPr lvl="0"/>
            <a:r>
              <a:rPr/>
              <a:t>Se combinan con </a:t>
            </a:r>
            <a:r>
              <a:rPr>
                <a:latin typeface="Courier"/>
              </a:rPr>
              <a:t>&amp;&amp;</a:t>
            </a:r>
            <a:r>
              <a:rPr/>
              <a:t> y </a:t>
            </a:r>
            <a:r>
              <a:rPr>
                <a:latin typeface="Courier"/>
              </a:rPr>
              <a:t>||</a:t>
            </a:r>
            <a:r>
              <a:rPr/>
              <a:t>, y lo que sobra se tira con </a:t>
            </a:r>
            <a:r>
              <a:rPr>
                <a:latin typeface="Courier"/>
              </a:rPr>
              <a:t>ignore_bins</a:t>
            </a:r>
          </a:p>
          <a:p>
            <a:pPr lvl="0"/>
            <a:r>
              <a:rPr/>
              <a:t>Así los 45 bins quedan en los 11 que el plan pidió de verdad</a:t>
            </a:r>
          </a:p>
        </p:txBody>
      </p:sp>
    </p:spTree>
  </p:cSl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p:txBody>
          <a:bodyPr/>
          <a:lstStyle/>
          <a:p>
            <a:pPr lvl="0" indent="0" marL="0">
              <a:spcBef>
                <a:spcPts val="3000"/>
              </a:spcBef>
              <a:buNone/>
            </a:pPr>
            <a:r>
              <a:rPr b="1" i="1"/>
              <a:t>El cross del VTALU</a:t>
            </a:r>
          </a:p>
          <a:p>
            <a:pPr lvl="0" indent="0">
              <a:buNone/>
            </a:pPr>
            <a:r>
              <a:rPr>
                <a:latin typeface="Courier"/>
              </a:rPr>
              <a:t>         </a:t>
            </a:r>
            <a:r>
              <a:rPr b="1">
                <a:solidFill>
                  <a:srgbClr val="007020"/>
                </a:solidFill>
                <a:latin typeface="Courier"/>
              </a:rPr>
              <a:t>bins</a:t>
            </a:r>
            <a:r>
              <a:rPr>
                <a:latin typeface="Courier"/>
              </a:rPr>
              <a:t> mul_00 = </a:t>
            </a:r>
            <a:r>
              <a:rPr b="1">
                <a:solidFill>
                  <a:srgbClr val="007020"/>
                </a:solidFill>
                <a:latin typeface="Courier"/>
              </a:rPr>
              <a:t>binsof</a:t>
            </a:r>
            <a:r>
              <a:rPr>
                <a:latin typeface="Courier"/>
              </a:rPr>
              <a:t> (all_ops) </a:t>
            </a:r>
            <a:r>
              <a:rPr b="1">
                <a:solidFill>
                  <a:srgbClr val="007020"/>
                </a:solidFill>
                <a:latin typeface="Courier"/>
              </a:rPr>
              <a:t>intersect</a:t>
            </a:r>
            <a:r>
              <a:rPr>
                <a:latin typeface="Courier"/>
              </a:rPr>
              <a:t> {mul_op} &amp;&amp;</a:t>
            </a:r>
            <a:br/>
            <a:r>
              <a:rPr>
                <a:latin typeface="Courier"/>
              </a:rPr>
              <a:t>                       (</a:t>
            </a:r>
            <a:r>
              <a:rPr b="1">
                <a:solidFill>
                  <a:srgbClr val="007020"/>
                </a:solidFill>
                <a:latin typeface="Courier"/>
              </a:rPr>
              <a:t>binsof</a:t>
            </a:r>
            <a:r>
              <a:rPr>
                <a:latin typeface="Courier"/>
              </a:rPr>
              <a:t> (a_leg.zeros) || </a:t>
            </a:r>
            <a:r>
              <a:rPr b="1">
                <a:solidFill>
                  <a:srgbClr val="007020"/>
                </a:solidFill>
                <a:latin typeface="Courier"/>
              </a:rPr>
              <a:t>binsof</a:t>
            </a:r>
            <a:r>
              <a:rPr>
                <a:latin typeface="Courier"/>
              </a:rPr>
              <a:t> (b_leg.zeros));</a:t>
            </a:r>
            <a:br/>
            <a:br/>
            <a:r>
              <a:rPr>
                <a:latin typeface="Courier"/>
              </a:rPr>
              <a:t>         </a:t>
            </a:r>
            <a:r>
              <a:rPr b="1">
                <a:solidFill>
                  <a:srgbClr val="007020"/>
                </a:solidFill>
                <a:latin typeface="Courier"/>
              </a:rPr>
              <a:t>bins</a:t>
            </a:r>
            <a:r>
              <a:rPr>
                <a:latin typeface="Courier"/>
              </a:rPr>
              <a:t> mul_FF = </a:t>
            </a:r>
            <a:r>
              <a:rPr b="1">
                <a:solidFill>
                  <a:srgbClr val="007020"/>
                </a:solidFill>
                <a:latin typeface="Courier"/>
              </a:rPr>
              <a:t>binsof</a:t>
            </a:r>
            <a:r>
              <a:rPr>
                <a:latin typeface="Courier"/>
              </a:rPr>
              <a:t> (all_ops) </a:t>
            </a:r>
            <a:r>
              <a:rPr b="1">
                <a:solidFill>
                  <a:srgbClr val="007020"/>
                </a:solidFill>
                <a:latin typeface="Courier"/>
              </a:rPr>
              <a:t>intersect</a:t>
            </a:r>
            <a:r>
              <a:rPr>
                <a:latin typeface="Courier"/>
              </a:rPr>
              <a:t> {mul_op} &amp;&amp;</a:t>
            </a:r>
            <a:br/>
            <a:r>
              <a:rPr>
                <a:latin typeface="Courier"/>
              </a:rPr>
              <a:t>                       (</a:t>
            </a:r>
            <a:r>
              <a:rPr b="1">
                <a:solidFill>
                  <a:srgbClr val="007020"/>
                </a:solidFill>
                <a:latin typeface="Courier"/>
              </a:rPr>
              <a:t>binsof</a:t>
            </a:r>
            <a:r>
              <a:rPr>
                <a:latin typeface="Courier"/>
              </a:rPr>
              <a:t> (a_leg.ones) || </a:t>
            </a:r>
            <a:r>
              <a:rPr b="1">
                <a:solidFill>
                  <a:srgbClr val="007020"/>
                </a:solidFill>
                <a:latin typeface="Courier"/>
              </a:rPr>
              <a:t>binsof</a:t>
            </a:r>
            <a:r>
              <a:rPr>
                <a:latin typeface="Courier"/>
              </a:rPr>
              <a:t> (b_leg.ones));</a:t>
            </a:r>
            <a:br/>
            <a:br/>
            <a:r>
              <a:rPr>
                <a:latin typeface="Courier"/>
              </a:rPr>
              <a:t>         </a:t>
            </a:r>
            <a:r>
              <a:rPr b="1">
                <a:solidFill>
                  <a:srgbClr val="007020"/>
                </a:solidFill>
                <a:latin typeface="Courier"/>
              </a:rPr>
              <a:t>bins</a:t>
            </a:r>
            <a:r>
              <a:rPr>
                <a:latin typeface="Courier"/>
              </a:rPr>
              <a:t> mul_max = </a:t>
            </a:r>
            <a:r>
              <a:rPr b="1">
                <a:solidFill>
                  <a:srgbClr val="007020"/>
                </a:solidFill>
                <a:latin typeface="Courier"/>
              </a:rPr>
              <a:t>binsof</a:t>
            </a:r>
            <a:r>
              <a:rPr>
                <a:latin typeface="Courier"/>
              </a:rPr>
              <a:t> (all_ops) </a:t>
            </a:r>
            <a:r>
              <a:rPr b="1">
                <a:solidFill>
                  <a:srgbClr val="007020"/>
                </a:solidFill>
                <a:latin typeface="Courier"/>
              </a:rPr>
              <a:t>intersect</a:t>
            </a:r>
            <a:r>
              <a:rPr>
                <a:latin typeface="Courier"/>
              </a:rPr>
              <a:t> {mul_op} &amp;&amp;</a:t>
            </a:r>
            <a:br/>
            <a:r>
              <a:rPr>
                <a:latin typeface="Courier"/>
              </a:rPr>
              <a:t>                        (</a:t>
            </a:r>
            <a:r>
              <a:rPr b="1">
                <a:solidFill>
                  <a:srgbClr val="007020"/>
                </a:solidFill>
                <a:latin typeface="Courier"/>
              </a:rPr>
              <a:t>binsof</a:t>
            </a:r>
            <a:r>
              <a:rPr>
                <a:latin typeface="Courier"/>
              </a:rPr>
              <a:t> (a_leg.ones) &amp;&amp; </a:t>
            </a:r>
            <a:r>
              <a:rPr b="1">
                <a:solidFill>
                  <a:srgbClr val="007020"/>
                </a:solidFill>
                <a:latin typeface="Courier"/>
              </a:rPr>
              <a:t>binsof</a:t>
            </a:r>
            <a:r>
              <a:rPr>
                <a:latin typeface="Courier"/>
              </a:rPr>
              <a:t> (b_leg.ones));</a:t>
            </a:r>
            <a:br/>
            <a:br/>
            <a:r>
              <a:rPr>
                <a:latin typeface="Courier"/>
              </a:rPr>
              <a:t>         </a:t>
            </a:r>
            <a:r>
              <a:rPr b="1">
                <a:solidFill>
                  <a:srgbClr val="007020"/>
                </a:solidFill>
                <a:latin typeface="Courier"/>
              </a:rPr>
              <a:t>ignore_bins</a:t>
            </a:r>
            <a:r>
              <a:rPr>
                <a:latin typeface="Courier"/>
              </a:rPr>
              <a:t> others_only =</a:t>
            </a:r>
            <a:br/>
            <a:r>
              <a:rPr>
                <a:latin typeface="Courier"/>
              </a:rPr>
              <a:t>                         </a:t>
            </a:r>
            <a:r>
              <a:rPr b="1">
                <a:solidFill>
                  <a:srgbClr val="007020"/>
                </a:solidFill>
                <a:latin typeface="Courier"/>
              </a:rPr>
              <a:t>binsof</a:t>
            </a:r>
            <a:r>
              <a:rPr>
                <a:latin typeface="Courier"/>
              </a:rPr>
              <a:t>(a_leg.others) &amp;&amp; </a:t>
            </a:r>
            <a:r>
              <a:rPr b="1">
                <a:solidFill>
                  <a:srgbClr val="007020"/>
                </a:solidFill>
                <a:latin typeface="Courier"/>
              </a:rPr>
              <a:t>binsof</a:t>
            </a:r>
            <a:r>
              <a:rPr>
                <a:latin typeface="Courier"/>
              </a:rPr>
              <a:t>(b_leg.others);</a:t>
            </a:r>
          </a:p>
          <a:p>
            <a:pPr lvl="0"/>
            <a:r>
              <a:rPr>
                <a:latin typeface="Courier"/>
              </a:rPr>
              <a:t>mul_00</a:t>
            </a:r>
            <a:r>
              <a:rPr/>
              <a:t> se lee de corrido: </a:t>
            </a:r>
            <a:r>
              <a:rPr i="1"/>
              <a:t>una multiplicación en la que A </a:t>
            </a:r>
            <a:r>
              <a:rPr b="1" i="1"/>
              <a:t>o</a:t>
            </a:r>
            <a:r>
              <a:rPr i="1"/>
              <a:t> B valgan 0x00</a:t>
            </a:r>
            <a:r>
              <a:rPr/>
              <a:t>. Los otros ocho bins del cross son estas dos líneas con otro </a:t>
            </a:r>
            <a:r>
              <a:rPr>
                <a:latin typeface="Courier"/>
              </a:rPr>
              <a:t>op</a:t>
            </a:r>
          </a:p>
          <a:p>
            <a:pPr lvl="0"/>
            <a:r>
              <a:rPr>
                <a:latin typeface="Courier"/>
              </a:rPr>
              <a:t>mul_max</a:t>
            </a:r>
            <a:r>
              <a:rPr/>
              <a:t> es el único con </a:t>
            </a:r>
            <a:r>
              <a:rPr>
                <a:latin typeface="Courier"/>
              </a:rPr>
              <a:t>&amp;&amp;</a:t>
            </a:r>
            <a:r>
              <a:rPr/>
              <a:t>: pide las </a:t>
            </a:r>
            <a:r>
              <a:rPr b="1"/>
              <a:t>dos</a:t>
            </a:r>
            <a:r>
              <a:rPr/>
              <a:t> patas en 0xFF: el </a:t>
            </a:r>
            <a:r>
              <a:rPr b="1"/>
              <a:t>producto máximo</a:t>
            </a:r>
            <a:r>
              <a:rPr/>
              <a:t>, </a:t>
            </a:r>
            <a:r>
              <a:rPr>
                <a:latin typeface="Courier"/>
              </a:rPr>
              <a:t>FF</a:t>
            </a:r>
            <a:r>
              <a:rPr/>
              <a:t> × </a:t>
            </a:r>
            <a:r>
              <a:rPr>
                <a:latin typeface="Courier"/>
              </a:rPr>
              <a:t>FF</a:t>
            </a:r>
            <a:r>
              <a:rPr/>
              <a:t> = </a:t>
            </a:r>
            <a:r>
              <a:rPr>
                <a:latin typeface="Courier"/>
              </a:rPr>
              <a:t>FE01</a:t>
            </a:r>
            <a:r>
              <a:rPr/>
              <a:t>. No desborda — 8 bits por 8 entran en 16</a:t>
            </a:r>
          </a:p>
          <a:p>
            <a:pPr lvl="0"/>
            <a:r>
              <a:rPr/>
              <a:t>Verilator 5.052 </a:t>
            </a:r>
            <a:r>
              <a:rPr b="1"/>
              <a:t>ignora</a:t>
            </a:r>
            <a:r>
              <a:rPr/>
              <a:t> </a:t>
            </a:r>
            <a:r>
              <a:rPr>
                <a:latin typeface="Courier"/>
              </a:rPr>
              <a:t>binsof</a:t>
            </a:r>
            <a:r>
              <a:rPr/>
              <a:t> / </a:t>
            </a:r>
            <a:r>
              <a:rPr>
                <a:latin typeface="Courier"/>
              </a:rPr>
              <a:t>intersect</a:t>
            </a:r>
            <a:r>
              <a:rPr/>
              <a:t> (</a:t>
            </a:r>
            <a:r>
              <a:rPr>
                <a:latin typeface="Courier"/>
              </a:rPr>
              <a:t>%Warning-COVERIGN</a:t>
            </a:r>
            <a:r>
              <a:rPr/>
              <a:t>) y mide el cross completo: por eso el número no es el de una herramienta comercial</a:t>
            </a:r>
          </a:p>
        </p:txBody>
      </p:sp>
    </p:spTree>
  </p:cSl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p:txBody>
          <a:bodyPr/>
          <a:lstStyle/>
          <a:p>
            <a:pPr lvl="0" indent="0" marL="0">
              <a:spcBef>
                <a:spcPts val="3000"/>
              </a:spcBef>
              <a:buNone/>
            </a:pPr>
            <a:r>
              <a:rPr b="1" i="1"/>
              <a:t>Bins de transición: cuando importa el orden</a:t>
            </a:r>
          </a:p>
          <a:p>
            <a:pPr lvl="0" indent="0">
              <a:buNone/>
            </a:pPr>
            <a:r>
              <a:rPr b="1">
                <a:solidFill>
                  <a:srgbClr val="007020"/>
                </a:solidFill>
                <a:latin typeface="Courier"/>
              </a:rPr>
              <a:t>bins</a:t>
            </a:r>
            <a:r>
              <a:rPr>
                <a:latin typeface="Courier"/>
              </a:rPr>
              <a:t> opn_rst[] = ([add_op:mul_op] =&gt; rst_op);   </a:t>
            </a:r>
            <a:r>
              <a:rPr i="1">
                <a:solidFill>
                  <a:srgbClr val="60A0B0"/>
                </a:solidFill>
                <a:latin typeface="Courier"/>
              </a:rPr>
              <a:t>// A y despues B</a:t>
            </a:r>
            <a:br/>
            <a:r>
              <a:rPr b="1">
                <a:solidFill>
                  <a:srgbClr val="007020"/>
                </a:solidFill>
                <a:latin typeface="Courier"/>
              </a:rPr>
              <a:t>bins</a:t>
            </a:r>
            <a:r>
              <a:rPr>
                <a:latin typeface="Courier"/>
              </a:rPr>
              <a:t> sngl_mul[] = ([add_op:xor_op], no_op =&gt; mul_op);</a:t>
            </a:r>
            <a:br/>
            <a:r>
              <a:rPr b="1">
                <a:solidFill>
                  <a:srgbClr val="007020"/>
                </a:solidFill>
                <a:latin typeface="Courier"/>
              </a:rPr>
              <a:t>bins</a:t>
            </a:r>
            <a:r>
              <a:rPr>
                <a:latin typeface="Courier"/>
              </a:rPr>
              <a:t> twoops[]  = ([add_op:mul_op] [* </a:t>
            </a:r>
            <a:r>
              <a:rPr>
                <a:solidFill>
                  <a:srgbClr val="40A070"/>
                </a:solidFill>
                <a:latin typeface="Courier"/>
              </a:rPr>
              <a:t>2</a:t>
            </a:r>
            <a:r>
              <a:rPr>
                <a:latin typeface="Courier"/>
              </a:rPr>
              <a:t>]);       </a:t>
            </a:r>
            <a:r>
              <a:rPr i="1">
                <a:solidFill>
                  <a:srgbClr val="60A0B0"/>
                </a:solidFill>
                <a:latin typeface="Courier"/>
              </a:rPr>
              <a:t>// dos veces seguidas</a:t>
            </a:r>
            <a:br/>
            <a:r>
              <a:rPr b="1">
                <a:solidFill>
                  <a:srgbClr val="007020"/>
                </a:solidFill>
                <a:latin typeface="Courier"/>
              </a:rPr>
              <a:t>bins</a:t>
            </a:r>
            <a:r>
              <a:rPr>
                <a:latin typeface="Courier"/>
              </a:rPr>
              <a:t> manymult  = (mul_op [* </a:t>
            </a:r>
            <a:r>
              <a:rPr>
                <a:solidFill>
                  <a:srgbClr val="40A070"/>
                </a:solidFill>
                <a:latin typeface="Courier"/>
              </a:rPr>
              <a:t>3</a:t>
            </a:r>
            <a:r>
              <a:rPr>
                <a:latin typeface="Courier"/>
              </a:rPr>
              <a:t>:</a:t>
            </a:r>
            <a:r>
              <a:rPr>
                <a:solidFill>
                  <a:srgbClr val="40A070"/>
                </a:solidFill>
                <a:latin typeface="Courier"/>
              </a:rPr>
              <a:t>5</a:t>
            </a:r>
            <a:r>
              <a:rPr>
                <a:latin typeface="Courier"/>
              </a:rPr>
              <a:t>]);              </a:t>
            </a:r>
            <a:r>
              <a:rPr i="1">
                <a:solidFill>
                  <a:srgbClr val="60A0B0"/>
                </a:solidFill>
                <a:latin typeface="Courier"/>
              </a:rPr>
              <a:t>// entre 3 y 5 veces seguidas</a:t>
            </a:r>
          </a:p>
          <a:p>
            <a:pPr lvl="0"/>
            <a:r>
              <a:rPr/>
              <a:t>Tres filas del plan no son valores, son </a:t>
            </a:r>
            <a:r>
              <a:rPr b="1"/>
              <a:t>secuencias</a:t>
            </a:r>
            <a:r>
              <a:rPr/>
              <a:t>: “después de un reset”, “una mult después de una de un ciclo”</a:t>
            </a:r>
          </a:p>
          <a:p>
            <a:pPr lvl="0"/>
            <a:r>
              <a:rPr/>
              <a:t>Verilator 5.052 todavía </a:t>
            </a:r>
            <a:r>
              <a:rPr b="1"/>
              <a:t>no los compila</a:t>
            </a:r>
            <a:r>
              <a:rPr/>
              <a:t> (Internal Error). En el código están entre </a:t>
            </a:r>
            <a:r>
              <a:rPr>
                <a:latin typeface="Courier"/>
              </a:rPr>
              <a:t>`ifndef VERILATOR</a:t>
            </a:r>
            <a:r>
              <a:rPr/>
              <a:t>: son parte del tema y se leen igual</a:t>
            </a:r>
          </a:p>
          <a:p>
            <a:pPr lvl="0"/>
            <a:r>
              <a:rPr/>
              <a:t>Repro mínimo en </a:t>
            </a:r>
            <a:r>
              <a:rPr>
                <a:latin typeface="Courier"/>
              </a:rPr>
              <a:t>code/verilator/repro-cg-transition.sv</a:t>
            </a:r>
            <a:r>
              <a:rPr/>
              <a:t>. El día que Verilator los soporte, se borra el </a:t>
            </a:r>
            <a:r>
              <a:rPr>
                <a:latin typeface="Courier"/>
              </a:rPr>
              <a:t>ifndef</a:t>
            </a:r>
            <a:r>
              <a:rPr/>
              <a:t> y nada más</a:t>
            </a:r>
          </a:p>
        </p:txBody>
      </p:sp>
    </p:spTree>
  </p:cSl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p:txBody>
          <a:bodyPr/>
          <a:lstStyle/>
          <a:p>
            <a:pPr lvl="0" indent="0" marL="0">
              <a:spcBef>
                <a:spcPts val="3000"/>
              </a:spcBef>
              <a:buNone/>
            </a:pPr>
            <a:r>
              <a:rPr b="1" i="1"/>
              <a:t>Las perillas: cuándo un bin cuenta como cubierto</a:t>
            </a:r>
          </a:p>
          <a:p>
            <a:pPr lvl="0" indent="0">
              <a:buNone/>
            </a:pPr>
            <a:r>
              <a:rPr b="1">
                <a:solidFill>
                  <a:srgbClr val="007020"/>
                </a:solidFill>
                <a:latin typeface="Courier"/>
              </a:rPr>
              <a:t>coverpoint</a:t>
            </a:r>
            <a:r>
              <a:rPr>
                <a:latin typeface="Courier"/>
              </a:rPr>
              <a:t> op_set {</a:t>
            </a:r>
            <a:br/>
            <a:r>
              <a:rPr>
                <a:latin typeface="Courier"/>
              </a:rPr>
              <a:t>   option.at_least = </a:t>
            </a:r>
            <a:r>
              <a:rPr>
                <a:solidFill>
                  <a:srgbClr val="40A070"/>
                </a:solidFill>
                <a:latin typeface="Courier"/>
              </a:rPr>
              <a:t>10</a:t>
            </a:r>
            <a:r>
              <a:rPr>
                <a:latin typeface="Courier"/>
              </a:rPr>
              <a:t>;                  </a:t>
            </a:r>
            <a:r>
              <a:rPr i="1">
                <a:solidFill>
                  <a:srgbClr val="60A0B0"/>
                </a:solidFill>
                <a:latin typeface="Courier"/>
              </a:rPr>
              <a:t>// un bin cuenta recien con 10 hits</a:t>
            </a:r>
            <a:br/>
            <a:r>
              <a:rPr>
                <a:latin typeface="Courier"/>
              </a:rPr>
              <a:t>   </a:t>
            </a:r>
            <a:r>
              <a:rPr b="1">
                <a:solidFill>
                  <a:srgbClr val="007020"/>
                </a:solidFill>
                <a:latin typeface="Courier"/>
              </a:rPr>
              <a:t>bins</a:t>
            </a:r>
            <a:r>
              <a:rPr>
                <a:latin typeface="Courier"/>
              </a:rPr>
              <a:t> single[] = {[add_op:xor_op]};</a:t>
            </a:r>
            <a:br/>
            <a:r>
              <a:rPr>
                <a:latin typeface="Courier"/>
              </a:rPr>
              <a:t>}</a:t>
            </a:r>
            <a:br/>
            <a:r>
              <a:rPr b="1">
                <a:solidFill>
                  <a:srgbClr val="007020"/>
                </a:solidFill>
                <a:latin typeface="Courier"/>
              </a:rPr>
              <a:t>coverpoint</a:t>
            </a:r>
            <a:r>
              <a:rPr>
                <a:latin typeface="Courier"/>
              </a:rPr>
              <a:t> A { option.auto_bin_max = </a:t>
            </a:r>
            <a:r>
              <a:rPr>
                <a:solidFill>
                  <a:srgbClr val="40A070"/>
                </a:solidFill>
                <a:latin typeface="Courier"/>
              </a:rPr>
              <a:t>8</a:t>
            </a:r>
            <a:r>
              <a:rPr>
                <a:latin typeface="Courier"/>
              </a:rPr>
              <a:t>; } </a:t>
            </a:r>
            <a:r>
              <a:rPr i="1">
                <a:solidFill>
                  <a:srgbClr val="60A0B0"/>
                </a:solidFill>
                <a:latin typeface="Courier"/>
              </a:rPr>
              <a:t>// 8 casilleros automaticos, no 64</a:t>
            </a:r>
          </a:p>
          <a:p>
            <a:pPr lvl="0"/>
            <a:r>
              <a:rPr b="1">
                <a:latin typeface="Courier"/>
              </a:rPr>
              <a:t>option.at_least</a:t>
            </a:r>
            <a:r>
              <a:rPr/>
              <a:t> es la que más importa: por defecto vale </a:t>
            </a:r>
            <a:r>
              <a:rPr b="1"/>
              <a:t>1</a:t>
            </a:r>
            <a:r>
              <a:rPr/>
              <a:t>, así que un bin que pasó </a:t>
            </a:r>
            <a:r>
              <a:rPr b="1"/>
              <a:t>una sola vez</a:t>
            </a:r>
            <a:r>
              <a:rPr/>
              <a:t> ya figura cubierto. El caso borde que salió una vez en mil corridas no está verificado, y el 100 % dice que sí</a:t>
            </a:r>
          </a:p>
          <a:p>
            <a:pPr lvl="0"/>
            <a:r>
              <a:rPr b="1">
                <a:latin typeface="Courier"/>
              </a:rPr>
              <a:t>option.auto_bin_max</a:t>
            </a:r>
            <a:r>
              <a:rPr/>
              <a:t> acota los bins automáticos. Sin </a:t>
            </a:r>
            <a:r>
              <a:rPr>
                <a:latin typeface="Courier"/>
              </a:rPr>
              <a:t>{ }</a:t>
            </a:r>
            <a:r>
              <a:rPr/>
              <a:t> y sin esta perilla, un coverpoint de 8 bits no da 256 casilleros: da </a:t>
            </a:r>
            <a:r>
              <a:rPr b="1"/>
              <a:t>64</a:t>
            </a:r>
            <a:r>
              <a:rPr/>
              <a:t>, repartidos por la herramienta y no por la spec</a:t>
            </a:r>
          </a:p>
          <a:p>
            <a:pPr lvl="0"/>
            <a:r>
              <a:rPr b="1">
                <a:latin typeface="Courier"/>
              </a:rPr>
              <a:t>option.weight</a:t>
            </a:r>
            <a:r>
              <a:rPr/>
              <a:t> cambia cuánto pesa un coverpoint en el total, y </a:t>
            </a:r>
            <a:r>
              <a:rPr b="1">
                <a:latin typeface="Courier"/>
              </a:rPr>
              <a:t>type_option.merge_instances</a:t>
            </a:r>
            <a:r>
              <a:rPr/>
              <a:t> suma todas las instancias en un solo número en vez de reportarlas por separado</a:t>
            </a:r>
          </a:p>
          <a:p>
            <a:pPr lvl="0"/>
            <a:r>
              <a:rPr/>
              <a:t>Verilator 5.052 respeta </a:t>
            </a:r>
            <a:r>
              <a:rPr>
                <a:latin typeface="Courier"/>
              </a:rPr>
              <a:t>auto_bin_max</a:t>
            </a:r>
            <a:r>
              <a:rPr/>
              <a:t>, y </a:t>
            </a:r>
            <a:r>
              <a:rPr>
                <a:latin typeface="Courier"/>
              </a:rPr>
              <a:t>at_least</a:t>
            </a:r>
            <a:r>
              <a:rPr/>
              <a:t> </a:t>
            </a:r>
            <a:r>
              <a:rPr b="1"/>
              <a:t>sólo escrito en el coverpoint</a:t>
            </a:r>
            <a:r>
              <a:rPr/>
              <a:t>: en el covergroup lo ignora sin avisar. Está en </a:t>
            </a:r>
            <a:r>
              <a:rPr>
                <a:latin typeface="Courier"/>
              </a:rPr>
              <a:t>docs/verilator.md</a:t>
            </a:r>
          </a:p>
        </p:txBody>
      </p:sp>
    </p:spTree>
  </p:cSl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p:txBody>
          <a:bodyPr/>
          <a:lstStyle/>
          <a:p>
            <a:pPr lvl="0" indent="0" marL="0">
              <a:spcBef>
                <a:spcPts val="3000"/>
              </a:spcBef>
              <a:buNone/>
            </a:pPr>
            <a:r>
              <a:rPr b="1" i="1"/>
              <a:t>Leer el número</a:t>
            </a:r>
          </a:p>
          <a:p>
            <a:pPr lvl="0" indent="0">
              <a:buNone/>
            </a:pPr>
            <a:r>
              <a:rPr>
                <a:latin typeface="Courier"/>
              </a:rPr>
              <a:t>$ make u2/convencional</a:t>
            </a:r>
            <a:br/>
            <a:r>
              <a:rPr>
                <a:latin typeface="Courier"/>
              </a:rPr>
              <a:t>Coverage Summary:</a:t>
            </a:r>
            <a:br/>
            <a:r>
              <a:rPr>
                <a:latin typeface="Courier"/>
              </a:rPr>
              <a:t>  covergroup : 86.8% </a:t>
            </a:r>
            <a:r>
              <a:rPr b="1">
                <a:solidFill>
                  <a:srgbClr val="FF0000"/>
                </a:solidFill>
                <a:latin typeface="Courier"/>
              </a:rPr>
              <a:t>(</a:t>
            </a:r>
            <a:r>
              <a:rPr>
                <a:latin typeface="Courier"/>
              </a:rPr>
              <a:t>66/76</a:t>
            </a:r>
            <a:r>
              <a:rPr b="1">
                <a:solidFill>
                  <a:srgbClr val="007020"/>
                </a:solidFill>
                <a:latin typeface="Courier"/>
              </a:rPr>
              <a:t>)</a:t>
            </a:r>
          </a:p>
          <a:p>
            <a:pPr lvl="0"/>
            <a:r>
              <a:rPr/>
              <a:t>66 de 76 bins llenos, con </a:t>
            </a:r>
            <a:r>
              <a:rPr b="1"/>
              <a:t>1000 randomizaciones</a:t>
            </a:r>
            <a:r>
              <a:rPr/>
              <a:t> y </a:t>
            </a:r>
            <a:r>
              <a:rPr b="1"/>
              <a:t>615 operaciones al bus</a:t>
            </a:r>
            <a:r>
              <a:rPr/>
              <a:t> —el </a:t>
            </a:r>
            <a:r>
              <a:rPr>
                <a:latin typeface="Courier"/>
              </a:rPr>
              <a:t>no_op</a:t>
            </a:r>
            <a:r>
              <a:rPr/>
              <a:t> y el </a:t>
            </a:r>
            <a:r>
              <a:rPr>
                <a:latin typeface="Courier"/>
              </a:rPr>
              <a:t>rst_op</a:t>
            </a:r>
            <a:r>
              <a:rPr/>
              <a:t> se sortean y no se envían, y el testbench lo imprime justo antes del reporte de Verilator—. Las otras filas salen </a:t>
            </a:r>
            <a:r>
              <a:rPr>
                <a:latin typeface="Courier"/>
              </a:rPr>
              <a:t>0/0</a:t>
            </a:r>
            <a:r>
              <a:rPr/>
              <a:t>: </a:t>
            </a:r>
            <a:r>
              <a:rPr>
                <a:latin typeface="Courier"/>
              </a:rPr>
              <a:t>--coverage-user</a:t>
            </a:r>
            <a:r>
              <a:rPr/>
              <a:t> deja afuera la cobertura de código</a:t>
            </a:r>
          </a:p>
          <a:p>
            <a:pPr lvl="0"/>
            <a:r>
              <a:rPr/>
              <a:t>Los 10 que faltan son </a:t>
            </a:r>
            <a:r>
              <a:rPr b="1"/>
              <a:t>un solo valor</a:t>
            </a:r>
            <a:r>
              <a:rPr/>
              <a:t>: </a:t>
            </a:r>
            <a:r>
              <a:rPr>
                <a:latin typeface="Courier"/>
              </a:rPr>
              <a:t>all_ops.auto_5</a:t>
            </a:r>
            <a:r>
              <a:rPr/>
              <a:t> y sus nueve cruces. Es </a:t>
            </a:r>
            <a:r>
              <a:rPr>
                <a:latin typeface="Courier"/>
              </a:rPr>
              <a:t>3'b110</a:t>
            </a:r>
            <a:r>
              <a:rPr/>
              <a:t>, que el enum </a:t>
            </a:r>
            <a:r>
              <a:rPr b="1"/>
              <a:t>no tiene</a:t>
            </a:r>
            <a:r>
              <a:rPr/>
              <a:t> — Verilator reparte los bins automáticos por el tipo de base, </a:t>
            </a:r>
            <a:r>
              <a:rPr>
                <a:latin typeface="Courier"/>
              </a:rPr>
              <a:t>bit [2:0]</a:t>
            </a:r>
            <a:r>
              <a:rPr/>
              <a:t>, y no por miembro del enum</a:t>
            </a:r>
          </a:p>
          <a:p>
            <a:pPr lvl="0"/>
            <a:r>
              <a:rPr/>
              <a:t>O sea que ninguna fila del plan quedó sin cubrir, y en Questa esto da 100 %. El número no es la meta: la pregunta que sirve es </a:t>
            </a:r>
            <a:r>
              <a:rPr b="1"/>
              <a:t>cuál</a:t>
            </a:r>
            <a:r>
              <a:rPr/>
              <a:t> bin falta, y eso sólo lo dice el reporte por bin, </a:t>
            </a:r>
            <a:r>
              <a:rPr>
                <a:latin typeface="Courier"/>
              </a:rPr>
              <a:t>obj_dir/top/coverage.dat</a:t>
            </a:r>
          </a:p>
          <a:p>
            <a:pPr lvl="0"/>
            <a:r>
              <a:rPr/>
              <a:t>Correr → mirar qué falta → escribir el test dirigido → volver a correr. Eso se llama </a:t>
            </a:r>
            <a:r>
              <a:rPr i="1"/>
              <a:t>coverage closure</a:t>
            </a:r>
            <a:r>
              <a:rPr/>
              <a:t>, y es a lo que un verificador le dedica el día</a:t>
            </a:r>
          </a:p>
        </p:txBody>
      </p:sp>
    </p:spTree>
  </p:cSl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a:xfrm>
            <a:off x="457200" y="1193800"/>
            <a:ext cx="8229600" cy="165100"/>
          </a:xfrm>
        </p:spPr>
        <p:txBody>
          <a:bodyPr/>
          <a:lstStyle/>
          <a:p>
            <a:pPr lvl="0" indent="0" marL="0">
              <a:spcBef>
                <a:spcPts val="3000"/>
              </a:spcBef>
              <a:buNone/>
            </a:pPr>
            <a:r>
              <a:rPr b="1" i="1"/>
              <a:t>El plan de verificación, entero y en una tabla</a:t>
            </a:r>
          </a:p>
        </p:txBody>
      </p:sp>
      <p:graphicFrame>
        <p:nvGraphicFramePr>
          <p:cNvPr id="6" name="Content Placeholder 5"/>
          <p:cNvGraphicFramePr>
            <a:graphicFrameLocks noGrp="1"/>
          </p:cNvGraphicFramePr>
          <p:nvPr>
            <p:ph idx="1"/>
          </p:nvPr>
        </p:nvGraphicFramePr>
        <p:xfrm>
          <a:off x="457200" y="1485900"/>
          <a:ext cx="8229600" cy="1790700"/>
        </p:xfrm>
        <a:graphic>
          <a:graphicData uri="http://schemas.openxmlformats.org/drawingml/2006/table">
            <a:tbl>
              <a:tblPr firstRow="1" bandRow="1">
                <a:tableStyleId>{5C22544A-7EE6-4342-B048-85BDC9FD1C3A}</a:tableStyleId>
              </a:tblPr>
              <a:tblGrid>
                <a:gridCol w="1727200"/>
                <a:gridCol w="1295400"/>
                <a:gridCol w="1295400"/>
                <a:gridCol w="1295400"/>
                <a:gridCol w="1295400"/>
                <a:gridCol w="1295400"/>
              </a:tblGrid>
              <a:tr h="0">
                <a:tc>
                  <a:txBody>
                    <a:bodyPr/>
                    <a:lstStyle/>
                    <a:p>
                      <a:pPr lvl="0" indent="0" marL="0" algn="ctr">
                        <a:buNone/>
                      </a:pPr>
                      <a:r>
                        <a:rPr/>
                        <a:t>#</a:t>
                      </a:r>
                    </a:p>
                  </a:txBody>
                  <a:tcPr/>
                </a:tc>
                <a:tc>
                  <a:txBody>
                    <a:bodyPr/>
                    <a:lstStyle/>
                    <a:p>
                      <a:pPr lvl="0" indent="0" marL="0">
                        <a:buNone/>
                      </a:pPr>
                      <a:r>
                        <a:rPr/>
                        <a:t>Feature</a:t>
                      </a:r>
                    </a:p>
                  </a:txBody>
                  <a:tcPr/>
                </a:tc>
                <a:tc>
                  <a:txBody>
                    <a:bodyPr/>
                    <a:lstStyle/>
                    <a:p>
                      <a:pPr lvl="0" indent="0" marL="0">
                        <a:buNone/>
                      </a:pPr>
                      <a:r>
                        <a:rPr/>
                        <a:t>Escenario</a:t>
                      </a:r>
                    </a:p>
                  </a:txBody>
                  <a:tcPr/>
                </a:tc>
                <a:tc>
                  <a:txBody>
                    <a:bodyPr/>
                    <a:lstStyle/>
                    <a:p>
                      <a:pPr lvl="0" indent="0" marL="0">
                        <a:buNone/>
                      </a:pPr>
                      <a:r>
                        <a:rPr/>
                        <a:t>Estímulo</a:t>
                      </a:r>
                    </a:p>
                  </a:txBody>
                  <a:tcPr/>
                </a:tc>
                <a:tc>
                  <a:txBody>
                    <a:bodyPr/>
                    <a:lstStyle/>
                    <a:p>
                      <a:pPr lvl="0" indent="0" marL="0">
                        <a:buNone/>
                      </a:pPr>
                      <a:r>
                        <a:rPr/>
                        <a:t>Chequeo</a:t>
                      </a:r>
                    </a:p>
                  </a:txBody>
                  <a:tcPr/>
                </a:tc>
                <a:tc>
                  <a:txBody>
                    <a:bodyPr/>
                    <a:lstStyle/>
                    <a:p>
                      <a:pPr lvl="0" indent="0" marL="0">
                        <a:buNone/>
                      </a:pPr>
                      <a:r>
                        <a:rPr/>
                        <a:t>Medida</a:t>
                      </a:r>
                    </a:p>
                  </a:txBody>
                  <a:tcPr/>
                </a:tc>
              </a:tr>
              <a:tr h="0">
                <a:tc>
                  <a:txBody>
                    <a:bodyPr/>
                    <a:lstStyle/>
                    <a:p>
                      <a:pPr lvl="0" indent="0" marL="0" algn="ctr">
                        <a:buNone/>
                      </a:pPr>
                      <a:r>
                        <a:rPr/>
                        <a:t>1</a:t>
                      </a:r>
                    </a:p>
                  </a:txBody>
                </a:tc>
                <a:tc>
                  <a:txBody>
                    <a:bodyPr/>
                    <a:lstStyle/>
                    <a:p>
                      <a:pPr lvl="0" indent="0" marL="0">
                        <a:buNone/>
                      </a:pPr>
                      <a:r>
                        <a:rPr/>
                        <a:t>ALU</a:t>
                      </a:r>
                    </a:p>
                  </a:txBody>
                </a:tc>
                <a:tc>
                  <a:txBody>
                    <a:bodyPr/>
                    <a:lstStyle/>
                    <a:p>
                      <a:pPr lvl="0" indent="0" marL="0">
                        <a:buNone/>
                      </a:pPr>
                      <a:r>
                        <a:rPr/>
                        <a:t>las seis operaciones</a:t>
                      </a:r>
                    </a:p>
                  </a:txBody>
                </a:tc>
                <a:tc>
                  <a:txBody>
                    <a:bodyPr/>
                    <a:lstStyle/>
                    <a:p>
                      <a:pPr lvl="0" indent="0" marL="0">
                        <a:buNone/>
                      </a:pPr>
                      <a:r>
                        <a:rPr/>
                        <a:t>random</a:t>
                      </a:r>
                    </a:p>
                  </a:txBody>
                </a:tc>
                <a:tc>
                  <a:txBody>
                    <a:bodyPr/>
                    <a:lstStyle/>
                    <a:p>
                      <a:pPr lvl="0" indent="0" marL="0">
                        <a:buNone/>
                      </a:pPr>
                      <a:r>
                        <a:rPr/>
                        <a:t>scoreboard</a:t>
                      </a:r>
                    </a:p>
                  </a:txBody>
                </a:tc>
                <a:tc>
                  <a:txBody>
                    <a:bodyPr/>
                    <a:lstStyle/>
                    <a:p>
                      <a:pPr lvl="0" indent="0" marL="0">
                        <a:buNone/>
                      </a:pPr>
                      <a:r>
                        <a:rPr>
                          <a:latin typeface="Courier"/>
                        </a:rPr>
                        <a:t>coverpoint op_set</a:t>
                      </a:r>
                    </a:p>
                  </a:txBody>
                </a:tc>
              </a:tr>
              <a:tr h="0">
                <a:tc>
                  <a:txBody>
                    <a:bodyPr/>
                    <a:lstStyle/>
                    <a:p>
                      <a:pPr lvl="0" indent="0" marL="0" algn="ctr">
                        <a:buNone/>
                      </a:pPr>
                      <a:r>
                        <a:rPr/>
                        <a:t>2</a:t>
                      </a:r>
                    </a:p>
                  </a:txBody>
                </a:tc>
                <a:tc>
                  <a:txBody>
                    <a:bodyPr/>
                    <a:lstStyle/>
                    <a:p>
                      <a:pPr lvl="0" indent="0" marL="0">
                        <a:buNone/>
                      </a:pPr>
                      <a:r>
                        <a:rPr/>
                        <a:t>ALU</a:t>
                      </a:r>
                    </a:p>
                  </a:txBody>
                </a:tc>
                <a:tc>
                  <a:txBody>
                    <a:bodyPr/>
                    <a:lstStyle/>
                    <a:p>
                      <a:pPr lvl="0" indent="0" marL="0">
                        <a:buNone/>
                      </a:pPr>
                      <a:r>
                        <a:rPr/>
                        <a:t>operandos en </a:t>
                      </a:r>
                      <a:r>
                        <a:rPr>
                          <a:latin typeface="Courier"/>
                        </a:rPr>
                        <a:t>00</a:t>
                      </a:r>
                      <a:r>
                        <a:rPr/>
                        <a:t> y en </a:t>
                      </a:r>
                      <a:r>
                        <a:rPr>
                          <a:latin typeface="Courier"/>
                        </a:rPr>
                        <a:t>FF</a:t>
                      </a:r>
                    </a:p>
                  </a:txBody>
                </a:tc>
                <a:tc>
                  <a:txBody>
                    <a:bodyPr/>
                    <a:lstStyle/>
                    <a:p>
                      <a:pPr lvl="0" indent="0" marL="0">
                        <a:buNone/>
                      </a:pPr>
                      <a:r>
                        <a:rPr>
                          <a:latin typeface="Courier"/>
                        </a:rPr>
                        <a:t>dist</a:t>
                      </a:r>
                      <a:r>
                        <a:rPr/>
                        <a:t> sesgado a los bordes</a:t>
                      </a:r>
                    </a:p>
                  </a:txBody>
                </a:tc>
                <a:tc>
                  <a:txBody>
                    <a:bodyPr/>
                    <a:lstStyle/>
                    <a:p>
                      <a:pPr lvl="0" indent="0" marL="0">
                        <a:buNone/>
                      </a:pPr>
                      <a:r>
                        <a:rPr/>
                        <a:t>scoreboard</a:t>
                      </a:r>
                    </a:p>
                  </a:txBody>
                </a:tc>
                <a:tc>
                  <a:txBody>
                    <a:bodyPr/>
                    <a:lstStyle/>
                    <a:p>
                      <a:pPr lvl="0" indent="0" marL="0">
                        <a:buNone/>
                      </a:pPr>
                      <a:r>
                        <a:rPr/>
                        <a:t>cross </a:t>
                      </a:r>
                      <a:r>
                        <a:rPr>
                          <a:latin typeface="Courier"/>
                        </a:rPr>
                        <a:t>op_00_FF</a:t>
                      </a:r>
                    </a:p>
                  </a:txBody>
                </a:tc>
              </a:tr>
              <a:tr h="0">
                <a:tc>
                  <a:txBody>
                    <a:bodyPr/>
                    <a:lstStyle/>
                    <a:p>
                      <a:pPr lvl="0" indent="0" marL="0" algn="ctr">
                        <a:buNone/>
                      </a:pPr>
                      <a:r>
                        <a:rPr/>
                        <a:t>3</a:t>
                      </a:r>
                    </a:p>
                  </a:txBody>
                </a:tc>
                <a:tc>
                  <a:txBody>
                    <a:bodyPr/>
                    <a:lstStyle/>
                    <a:p>
                      <a:pPr lvl="0" indent="0" marL="0">
                        <a:buNone/>
                      </a:pPr>
                      <a:r>
                        <a:rPr/>
                        <a:t>mult</a:t>
                      </a:r>
                    </a:p>
                  </a:txBody>
                </a:tc>
                <a:tc>
                  <a:txBody>
                    <a:bodyPr/>
                    <a:lstStyle/>
                    <a:p>
                      <a:pPr lvl="0" indent="0" marL="0">
                        <a:buNone/>
                      </a:pPr>
                      <a:r>
                        <a:rPr/>
                        <a:t>producto máximo: </a:t>
                      </a:r>
                      <a:r>
                        <a:rPr>
                          <a:latin typeface="Courier"/>
                        </a:rPr>
                        <a:t>FF</a:t>
                      </a:r>
                      <a:r>
                        <a:rPr/>
                        <a:t> × </a:t>
                      </a:r>
                      <a:r>
                        <a:rPr>
                          <a:latin typeface="Courier"/>
                        </a:rPr>
                        <a:t>FF</a:t>
                      </a:r>
                    </a:p>
                  </a:txBody>
                </a:tc>
                <a:tc>
                  <a:txBody>
                    <a:bodyPr/>
                    <a:lstStyle/>
                    <a:p>
                      <a:pPr lvl="0" indent="0" marL="0">
                        <a:buNone/>
                      </a:pPr>
                      <a:r>
                        <a:rPr/>
                        <a:t>caso dirigido</a:t>
                      </a:r>
                    </a:p>
                  </a:txBody>
                </a:tc>
                <a:tc>
                  <a:txBody>
                    <a:bodyPr/>
                    <a:lstStyle/>
                    <a:p>
                      <a:pPr lvl="0" indent="0" marL="0">
                        <a:buNone/>
                      </a:pPr>
                      <a:r>
                        <a:rPr/>
                        <a:t>scoreboard, 16 bits</a:t>
                      </a:r>
                    </a:p>
                  </a:txBody>
                </a:tc>
                <a:tc>
                  <a:txBody>
                    <a:bodyPr/>
                    <a:lstStyle/>
                    <a:p>
                      <a:pPr lvl="0" indent="0" marL="0">
                        <a:buNone/>
                      </a:pPr>
                      <a:r>
                        <a:rPr/>
                        <a:t>bin </a:t>
                      </a:r>
                      <a:r>
                        <a:rPr>
                          <a:latin typeface="Courier"/>
                        </a:rPr>
                        <a:t>mul_max</a:t>
                      </a:r>
                    </a:p>
                  </a:txBody>
                </a:tc>
              </a:tr>
              <a:tr h="0">
                <a:tc>
                  <a:txBody>
                    <a:bodyPr/>
                    <a:lstStyle/>
                    <a:p>
                      <a:pPr lvl="0" indent="0" marL="0" algn="ctr">
                        <a:buNone/>
                      </a:pPr>
                      <a:r>
                        <a:rPr/>
                        <a:t>4</a:t>
                      </a:r>
                    </a:p>
                  </a:txBody>
                </a:tc>
                <a:tc>
                  <a:txBody>
                    <a:bodyPr/>
                    <a:lstStyle/>
                    <a:p>
                      <a:pPr lvl="0" indent="0" marL="0">
                        <a:buNone/>
                      </a:pPr>
                      <a:r>
                        <a:rPr/>
                        <a:t>reset</a:t>
                      </a:r>
                    </a:p>
                  </a:txBody>
                </a:tc>
                <a:tc>
                  <a:txBody>
                    <a:bodyPr/>
                    <a:lstStyle/>
                    <a:p>
                      <a:pPr lvl="0" indent="0" marL="0">
                        <a:buNone/>
                      </a:pPr>
                      <a:r>
                        <a:rPr/>
                        <a:t>operar después de un reset</a:t>
                      </a:r>
                    </a:p>
                  </a:txBody>
                </a:tc>
                <a:tc>
                  <a:txBody>
                    <a:bodyPr/>
                    <a:lstStyle/>
                    <a:p>
                      <a:pPr lvl="0" indent="0" marL="0">
                        <a:buNone/>
                      </a:pPr>
                      <a:r>
                        <a:rPr>
                          <a:latin typeface="Courier"/>
                        </a:rPr>
                        <a:t>rst_op</a:t>
                      </a:r>
                      <a:r>
                        <a:rPr/>
                        <a:t> intercalado</a:t>
                      </a:r>
                    </a:p>
                  </a:txBody>
                </a:tc>
                <a:tc>
                  <a:txBody>
                    <a:bodyPr/>
                    <a:lstStyle/>
                    <a:p>
                      <a:pPr lvl="0" indent="0" marL="0">
                        <a:buNone/>
                      </a:pPr>
                      <a:r>
                        <a:rPr/>
                        <a:t>scoreboard</a:t>
                      </a:r>
                    </a:p>
                  </a:txBody>
                </a:tc>
                <a:tc>
                  <a:txBody>
                    <a:bodyPr/>
                    <a:lstStyle/>
                    <a:p>
                      <a:pPr lvl="0" indent="0" marL="0">
                        <a:buNone/>
                      </a:pPr>
                      <a:r>
                        <a:rPr/>
                        <a:t>bin </a:t>
                      </a:r>
                      <a:r>
                        <a:rPr>
                          <a:latin typeface="Courier"/>
                        </a:rPr>
                        <a:t>rst_op =&gt; op</a:t>
                      </a:r>
                    </a:p>
                  </a:txBody>
                </a:tc>
              </a:tr>
              <a:tr h="0">
                <a:tc>
                  <a:txBody>
                    <a:bodyPr/>
                    <a:lstStyle/>
                    <a:p>
                      <a:pPr lvl="0" indent="0" marL="0" algn="ctr">
                        <a:buNone/>
                      </a:pPr>
                      <a:r>
                        <a:rPr/>
                        <a:t>5</a:t>
                      </a:r>
                    </a:p>
                  </a:txBody>
                </a:tc>
                <a:tc>
                  <a:txBody>
                    <a:bodyPr/>
                    <a:lstStyle/>
                    <a:p>
                      <a:pPr lvl="0" indent="0" marL="0">
                        <a:buNone/>
                      </a:pPr>
                      <a:r>
                        <a:rPr/>
                        <a:t>mult</a:t>
                      </a:r>
                    </a:p>
                  </a:txBody>
                </a:tc>
                <a:tc>
                  <a:txBody>
                    <a:bodyPr/>
                    <a:lstStyle/>
                    <a:p>
                      <a:pPr lvl="0" indent="0" marL="0">
                        <a:buNone/>
                      </a:pPr>
                      <a:r>
                        <a:rPr/>
                        <a:t>una mult después de una de un ciclo</a:t>
                      </a:r>
                    </a:p>
                  </a:txBody>
                </a:tc>
                <a:tc>
                  <a:txBody>
                    <a:bodyPr/>
                    <a:lstStyle/>
                    <a:p>
                      <a:pPr lvl="0" indent="0" marL="0">
                        <a:buNone/>
                      </a:pPr>
                      <a:r>
                        <a:rPr/>
                        <a:t>random</a:t>
                      </a:r>
                    </a:p>
                  </a:txBody>
                </a:tc>
                <a:tc>
                  <a:txBody>
                    <a:bodyPr/>
                    <a:lstStyle/>
                    <a:p>
                      <a:pPr lvl="0" indent="0" marL="0">
                        <a:buNone/>
                      </a:pPr>
                      <a:r>
                        <a:rPr/>
                        <a:t>scoreboard</a:t>
                      </a:r>
                    </a:p>
                  </a:txBody>
                </a:tc>
                <a:tc>
                  <a:txBody>
                    <a:bodyPr/>
                    <a:lstStyle/>
                    <a:p>
                      <a:pPr lvl="0" indent="0" marL="0">
                        <a:buNone/>
                      </a:pPr>
                      <a:r>
                        <a:rPr/>
                        <a:t>bin de transición</a:t>
                      </a:r>
                    </a:p>
                  </a:txBody>
                </a:tc>
              </a:tr>
              <a:tr h="0">
                <a:tc>
                  <a:txBody>
                    <a:bodyPr/>
                    <a:lstStyle/>
                    <a:p>
                      <a:pPr lvl="0" indent="0" marL="0" algn="ctr">
                        <a:buNone/>
                      </a:pPr>
                      <a:r>
                        <a:rPr/>
                        <a:t>6</a:t>
                      </a:r>
                    </a:p>
                  </a:txBody>
                </a:tc>
                <a:tc>
                  <a:txBody>
                    <a:bodyPr/>
                    <a:lstStyle/>
                    <a:p>
                      <a:pPr lvl="0" indent="0" marL="0">
                        <a:buNone/>
                      </a:pPr>
                      <a:r>
                        <a:rPr/>
                        <a:t>ALU</a:t>
                      </a:r>
                    </a:p>
                  </a:txBody>
                </a:tc>
                <a:tc>
                  <a:txBody>
                    <a:bodyPr/>
                    <a:lstStyle/>
                    <a:p>
                      <a:pPr lvl="0" indent="0" marL="0">
                        <a:buNone/>
                      </a:pPr>
                      <a:r>
                        <a:rPr/>
                        <a:t>la misma operación dos veces seguidas</a:t>
                      </a:r>
                    </a:p>
                  </a:txBody>
                </a:tc>
                <a:tc>
                  <a:txBody>
                    <a:bodyPr/>
                    <a:lstStyle/>
                    <a:p>
                      <a:pPr lvl="0" indent="0" marL="0">
                        <a:buNone/>
                      </a:pPr>
                      <a:r>
                        <a:rPr/>
                        <a:t>random</a:t>
                      </a:r>
                    </a:p>
                  </a:txBody>
                </a:tc>
                <a:tc>
                  <a:txBody>
                    <a:bodyPr/>
                    <a:lstStyle/>
                    <a:p>
                      <a:pPr lvl="0" indent="0" marL="0">
                        <a:buNone/>
                      </a:pPr>
                      <a:r>
                        <a:rPr/>
                        <a:t>scoreboard</a:t>
                      </a:r>
                    </a:p>
                  </a:txBody>
                </a:tc>
                <a:tc>
                  <a:txBody>
                    <a:bodyPr/>
                    <a:lstStyle/>
                    <a:p>
                      <a:pPr lvl="0" indent="0" marL="0">
                        <a:buNone/>
                      </a:pPr>
                      <a:r>
                        <a:rPr/>
                        <a:t>bin </a:t>
                      </a:r>
                      <a:r>
                        <a:rPr>
                          <a:latin typeface="Courier"/>
                        </a:rPr>
                        <a:t>[* 2]</a:t>
                      </a:r>
                    </a:p>
                  </a:txBody>
                </a:tc>
              </a:tr>
              <a:tr h="0">
                <a:tc>
                  <a:txBody>
                    <a:bodyPr/>
                    <a:lstStyle/>
                    <a:p>
                      <a:pPr lvl="0" indent="0" marL="0" algn="ctr">
                        <a:buNone/>
                      </a:pPr>
                      <a:r>
                        <a:rPr/>
                        <a:t>7</a:t>
                      </a:r>
                    </a:p>
                  </a:txBody>
                </a:tc>
                <a:tc>
                  <a:txBody>
                    <a:bodyPr/>
                    <a:lstStyle/>
                    <a:p>
                      <a:pPr lvl="0" indent="0" marL="0">
                        <a:buNone/>
                      </a:pPr>
                      <a:r>
                        <a:rPr/>
                        <a:t>sub</a:t>
                      </a:r>
                    </a:p>
                  </a:txBody>
                </a:tc>
                <a:tc>
                  <a:txBody>
                    <a:bodyPr/>
                    <a:lstStyle/>
                    <a:p>
                      <a:pPr lvl="0" indent="0" marL="0">
                        <a:buNone/>
                      </a:pPr>
                      <a:r>
                        <a:rPr/>
                        <a:t>restar de menos: </a:t>
                      </a:r>
                      <a:r>
                        <a:rPr>
                          <a:latin typeface="Courier"/>
                        </a:rPr>
                        <a:t>A &lt; B</a:t>
                      </a:r>
                      <a:r>
                        <a:rPr/>
                        <a:t>, y el </a:t>
                      </a:r>
                      <a:r>
                        <a:rPr>
                          <a:latin typeface="Courier"/>
                        </a:rPr>
                        <a:t>ovf</a:t>
                      </a:r>
                      <a:r>
                        <a:rPr/>
                        <a:t> sube</a:t>
                      </a:r>
                    </a:p>
                  </a:txBody>
                </a:tc>
                <a:tc>
                  <a:txBody>
                    <a:bodyPr/>
                    <a:lstStyle/>
                    <a:p>
                      <a:pPr lvl="0" indent="0" marL="0">
                        <a:buNone/>
                      </a:pPr>
                      <a:r>
                        <a:rPr/>
                        <a:t>random</a:t>
                      </a:r>
                    </a:p>
                  </a:txBody>
                </a:tc>
                <a:tc>
                  <a:txBody>
                    <a:bodyPr/>
                    <a:lstStyle/>
                    <a:p>
                      <a:pPr lvl="0" indent="0" marL="0">
                        <a:buNone/>
                      </a:pPr>
                      <a:r>
                        <a:rPr/>
                        <a:t>scoreboard, </a:t>
                      </a:r>
                      <a:r>
                        <a:rPr b="1"/>
                        <a:t>dos salidas</a:t>
                      </a:r>
                    </a:p>
                  </a:txBody>
                </a:tc>
                <a:tc>
                  <a:txBody>
                    <a:bodyPr/>
                    <a:lstStyle/>
                    <a:p>
                      <a:pPr lvl="0" indent="0" marL="0">
                        <a:buNone/>
                      </a:pPr>
                      <a:r>
                        <a:rPr/>
                        <a:t>bin </a:t>
                      </a:r>
                      <a:r>
                        <a:rPr>
                          <a:latin typeface="Courier"/>
                        </a:rPr>
                        <a:t>hubo_borrow</a:t>
                      </a:r>
                    </a:p>
                  </a:txBody>
                </a:tc>
              </a:tr>
              <a:tr h="0">
                <a:tc>
                  <a:txBody>
                    <a:bodyPr/>
                    <a:lstStyle/>
                    <a:p>
                      <a:pPr lvl="0" indent="0" marL="0" algn="ctr">
                        <a:buNone/>
                      </a:pPr>
                      <a:r>
                        <a:rPr/>
                        <a:t>8</a:t>
                      </a:r>
                    </a:p>
                  </a:txBody>
                </a:tc>
                <a:tc>
                  <a:txBody>
                    <a:bodyPr/>
                    <a:lstStyle/>
                    <a:p>
                      <a:pPr lvl="0" indent="0" marL="0">
                        <a:buNone/>
                      </a:pPr>
                      <a:r>
                        <a:rPr/>
                        <a:t>sub</a:t>
                      </a:r>
                    </a:p>
                  </a:txBody>
                </a:tc>
                <a:tc>
                  <a:txBody>
                    <a:bodyPr/>
                    <a:lstStyle/>
                    <a:p>
                      <a:pPr lvl="0" indent="0" marL="0">
                        <a:buNone/>
                      </a:pPr>
                      <a:r>
                        <a:rPr>
                          <a:latin typeface="Courier"/>
                        </a:rPr>
                        <a:t>A == B</a:t>
                      </a:r>
                      <a:r>
                        <a:rPr/>
                        <a:t>: el resultado es 0 y el </a:t>
                      </a:r>
                      <a:r>
                        <a:rPr>
                          <a:latin typeface="Courier"/>
                        </a:rPr>
                        <a:t>ovf</a:t>
                      </a:r>
                      <a:r>
                        <a:rPr/>
                        <a:t> </a:t>
                      </a:r>
                      <a:r>
                        <a:rPr b="1"/>
                        <a:t>no</a:t>
                      </a:r>
                      <a:r>
                        <a:rPr/>
                        <a:t> sube</a:t>
                      </a:r>
                    </a:p>
                  </a:txBody>
                </a:tc>
                <a:tc>
                  <a:txBody>
                    <a:bodyPr/>
                    <a:lstStyle/>
                    <a:p>
                      <a:pPr lvl="0" indent="0" marL="0">
                        <a:buNone/>
                      </a:pPr>
                      <a:r>
                        <a:rPr/>
                        <a:t>random</a:t>
                      </a:r>
                    </a:p>
                  </a:txBody>
                </a:tc>
                <a:tc>
                  <a:txBody>
                    <a:bodyPr/>
                    <a:lstStyle/>
                    <a:p>
                      <a:pPr lvl="0" indent="0" marL="0">
                        <a:buNone/>
                      </a:pPr>
                      <a:r>
                        <a:rPr/>
                        <a:t>scoreboard, dos salidas</a:t>
                      </a:r>
                    </a:p>
                  </a:txBody>
                </a:tc>
                <a:tc>
                  <a:txBody>
                    <a:bodyPr/>
                    <a:lstStyle/>
                    <a:p>
                      <a:pPr lvl="0" indent="0" marL="0">
                        <a:buNone/>
                      </a:pPr>
                      <a:r>
                        <a:rPr/>
                        <a:t>bin </a:t>
                      </a:r>
                      <a:r>
                        <a:rPr>
                          <a:latin typeface="Courier"/>
                        </a:rPr>
                        <a:t>sub_00</a:t>
                      </a:r>
                      <a:r>
                        <a:rPr/>
                        <a:t>/</a:t>
                      </a:r>
                      <a:r>
                        <a:rPr>
                          <a:latin typeface="Courier"/>
                        </a:rPr>
                        <a:t>sub_FF</a:t>
                      </a:r>
                    </a:p>
                  </a:txBody>
                </a:tc>
              </a:tr>
              <a:tr h="0">
                <a:tc>
                  <a:txBody>
                    <a:bodyPr/>
                    <a:lstStyle/>
                    <a:p>
                      <a:pPr lvl="0" indent="0" marL="0" algn="ctr">
                        <a:buNone/>
                      </a:pPr>
                      <a:r>
                        <a:rPr/>
                        <a:t>9</a:t>
                      </a:r>
                    </a:p>
                  </a:txBody>
                </a:tc>
                <a:tc>
                  <a:txBody>
                    <a:bodyPr/>
                    <a:lstStyle/>
                    <a:p>
                      <a:pPr lvl="0" indent="0" marL="0">
                        <a:buNone/>
                      </a:pPr>
                      <a:r>
                        <a:rPr/>
                        <a:t>ovf</a:t>
                      </a:r>
                    </a:p>
                  </a:txBody>
                </a:tc>
                <a:tc>
                  <a:txBody>
                    <a:bodyPr/>
                    <a:lstStyle/>
                    <a:p>
                      <a:pPr lvl="0" indent="0" marL="0">
                        <a:buNone/>
                      </a:pPr>
                      <a:r>
                        <a:rPr>
                          <a:latin typeface="Courier"/>
                        </a:rPr>
                        <a:t>ovf</a:t>
                      </a:r>
                      <a:r>
                        <a:rPr/>
                        <a:t> no se levanta para ninguna otra operación</a:t>
                      </a:r>
                    </a:p>
                  </a:txBody>
                </a:tc>
                <a:tc>
                  <a:txBody>
                    <a:bodyPr/>
                    <a:lstStyle/>
                    <a:p>
                      <a:pPr lvl="0" indent="0" marL="0">
                        <a:buNone/>
                      </a:pPr>
                      <a:r>
                        <a:rPr/>
                        <a:t>random</a:t>
                      </a:r>
                    </a:p>
                  </a:txBody>
                </a:tc>
                <a:tc>
                  <a:txBody>
                    <a:bodyPr/>
                    <a:lstStyle/>
                    <a:p>
                      <a:pPr lvl="0" indent="0" marL="0">
                        <a:buNone/>
                      </a:pPr>
                      <a:r>
                        <a:rPr/>
                        <a:t>assertion</a:t>
                      </a:r>
                    </a:p>
                  </a:txBody>
                </a:tc>
                <a:tc>
                  <a:txBody>
                    <a:bodyPr/>
                    <a:lstStyle/>
                    <a:p>
                      <a:pPr lvl="0" indent="0" marL="0">
                        <a:buNone/>
                      </a:pPr>
                      <a:r>
                        <a:rPr>
                          <a:latin typeface="Courier"/>
                        </a:rPr>
                        <a:t>c_ovf</a:t>
                      </a:r>
                    </a:p>
                  </a:txBody>
                </a:tc>
              </a:tr>
              <a:tr h="0">
                <a:tc>
                  <a:txBody>
                    <a:bodyPr/>
                    <a:lstStyle/>
                    <a:p>
                      <a:pPr lvl="0" indent="0" marL="0" algn="ctr">
                        <a:buNone/>
                      </a:pPr>
                      <a:r>
                        <a:rPr/>
                        <a:t>10</a:t>
                      </a:r>
                    </a:p>
                  </a:txBody>
                </a:tc>
                <a:tc>
                  <a:txBody>
                    <a:bodyPr/>
                    <a:lstStyle/>
                    <a:p>
                      <a:pPr lvl="0" indent="0" marL="0">
                        <a:buNone/>
                      </a:pPr>
                      <a:r>
                        <a:rPr/>
                        <a:t>protocolo</a:t>
                      </a:r>
                    </a:p>
                  </a:txBody>
                </a:tc>
                <a:tc>
                  <a:txBody>
                    <a:bodyPr/>
                    <a:lstStyle/>
                    <a:p>
                      <a:pPr lvl="0" indent="0" marL="0">
                        <a:buNone/>
                      </a:pPr>
                      <a:r>
                        <a:rPr/>
                        <a:t>los operandos no se tocan con </a:t>
                      </a:r>
                      <a:r>
                        <a:rPr>
                          <a:latin typeface="Courier"/>
                        </a:rPr>
                        <a:t>start</a:t>
                      </a:r>
                      <a:r>
                        <a:rPr/>
                        <a:t> arriba</a:t>
                      </a:r>
                    </a:p>
                  </a:txBody>
                </a:tc>
                <a:tc>
                  <a:txBody>
                    <a:bodyPr/>
                    <a:lstStyle/>
                    <a:p>
                      <a:pPr lvl="0" indent="0" marL="0">
                        <a:buNone/>
                      </a:pPr>
                      <a:r>
                        <a:rPr/>
                        <a:t>random</a:t>
                      </a:r>
                    </a:p>
                  </a:txBody>
                </a:tc>
                <a:tc>
                  <a:txBody>
                    <a:bodyPr/>
                    <a:lstStyle/>
                    <a:p>
                      <a:pPr lvl="0" indent="0" marL="0">
                        <a:buNone/>
                      </a:pPr>
                      <a:r>
                        <a:rPr/>
                        <a:t>assertion</a:t>
                      </a:r>
                    </a:p>
                  </a:txBody>
                </a:tc>
                <a:tc>
                  <a:txBody>
                    <a:bodyPr/>
                    <a:lstStyle/>
                    <a:p>
                      <a:pPr lvl="0" indent="0" marL="0">
                        <a:buNone/>
                      </a:pPr>
                      <a:r>
                        <a:rPr>
                          <a:latin typeface="Courier"/>
                        </a:rPr>
                        <a:t>cover property</a:t>
                      </a:r>
                    </a:p>
                  </a:txBody>
                </a:tc>
              </a:tr>
              <a:tr h="0">
                <a:tc>
                  <a:txBody>
                    <a:bodyPr/>
                    <a:lstStyle/>
                    <a:p>
                      <a:pPr lvl="0" indent="0" marL="0" algn="ctr">
                        <a:buNone/>
                      </a:pPr>
                      <a:r>
                        <a:rPr/>
                        <a:t>11</a:t>
                      </a:r>
                    </a:p>
                  </a:txBody>
                </a:tc>
                <a:tc>
                  <a:txBody>
                    <a:bodyPr/>
                    <a:lstStyle/>
                    <a:p>
                      <a:pPr lvl="0" indent="0" marL="0">
                        <a:buNone/>
                      </a:pPr>
                      <a:r>
                        <a:rPr/>
                        <a:t>protocolo</a:t>
                      </a:r>
                    </a:p>
                  </a:txBody>
                </a:tc>
                <a:tc>
                  <a:txBody>
                    <a:bodyPr/>
                    <a:lstStyle/>
                    <a:p>
                      <a:pPr lvl="0" indent="0" marL="0">
                        <a:buNone/>
                      </a:pPr>
                      <a:r>
                        <a:rPr>
                          <a:latin typeface="Courier"/>
                        </a:rPr>
                        <a:t>done</a:t>
                      </a:r>
                      <a:r>
                        <a:rPr/>
                        <a:t> llega, y antes de 5 ciclos</a:t>
                      </a:r>
                    </a:p>
                  </a:txBody>
                </a:tc>
                <a:tc>
                  <a:txBody>
                    <a:bodyPr/>
                    <a:lstStyle/>
                    <a:p>
                      <a:pPr lvl="0" indent="0" marL="0">
                        <a:buNone/>
                      </a:pPr>
                      <a:r>
                        <a:rPr/>
                        <a:t>random</a:t>
                      </a:r>
                    </a:p>
                  </a:txBody>
                </a:tc>
                <a:tc>
                  <a:txBody>
                    <a:bodyPr/>
                    <a:lstStyle/>
                    <a:p>
                      <a:pPr lvl="0" indent="0" marL="0">
                        <a:buNone/>
                      </a:pPr>
                      <a:r>
                        <a:rPr/>
                        <a:t>assertion</a:t>
                      </a:r>
                    </a:p>
                  </a:txBody>
                </a:tc>
                <a:tc>
                  <a:txBody>
                    <a:bodyPr/>
                    <a:lstStyle/>
                    <a:p>
                      <a:pPr lvl="0" indent="0" marL="0">
                        <a:buNone/>
                      </a:pPr>
                      <a:r>
                        <a:rPr>
                          <a:latin typeface="Courier"/>
                        </a:rPr>
                        <a:t>cover property</a:t>
                      </a:r>
                    </a:p>
                  </a:txBody>
                </a:tc>
              </a:tr>
              <a:tr h="0">
                <a:tc>
                  <a:txBody>
                    <a:bodyPr/>
                    <a:lstStyle/>
                    <a:p>
                      <a:pPr lvl="0" indent="0" marL="0" algn="ctr">
                        <a:buNone/>
                      </a:pPr>
                      <a:r>
                        <a:rPr/>
                        <a:t>12</a:t>
                      </a:r>
                    </a:p>
                  </a:txBody>
                </a:tc>
                <a:tc>
                  <a:txBody>
                    <a:bodyPr/>
                    <a:lstStyle/>
                    <a:p>
                      <a:pPr lvl="0" indent="0" marL="0">
                        <a:buNone/>
                      </a:pPr>
                      <a:r>
                        <a:rPr/>
                        <a:t>protocolo</a:t>
                      </a:r>
                    </a:p>
                  </a:txBody>
                </a:tc>
                <a:tc>
                  <a:txBody>
                    <a:bodyPr/>
                    <a:lstStyle/>
                    <a:p>
                      <a:pPr lvl="0" indent="0" marL="0">
                        <a:buNone/>
                      </a:pPr>
                      <a:r>
                        <a:rPr>
                          <a:latin typeface="Courier"/>
                        </a:rPr>
                        <a:t>no_op</a:t>
                      </a:r>
                      <a:r>
                        <a:rPr/>
                        <a:t> es la única que no contesta</a:t>
                      </a:r>
                    </a:p>
                  </a:txBody>
                </a:tc>
                <a:tc>
                  <a:txBody>
                    <a:bodyPr/>
                    <a:lstStyle/>
                    <a:p>
                      <a:pPr lvl="0" indent="0" marL="0">
                        <a:buNone/>
                      </a:pPr>
                      <a:r>
                        <a:rPr/>
                        <a:t>random</a:t>
                      </a:r>
                    </a:p>
                  </a:txBody>
                </a:tc>
                <a:tc>
                  <a:txBody>
                    <a:bodyPr/>
                    <a:lstStyle/>
                    <a:p>
                      <a:pPr lvl="0" indent="0" marL="0">
                        <a:buNone/>
                      </a:pPr>
                      <a:r>
                        <a:rPr/>
                        <a:t>assertion</a:t>
                      </a:r>
                    </a:p>
                  </a:txBody>
                </a:tc>
                <a:tc>
                  <a:txBody>
                    <a:bodyPr/>
                    <a:lstStyle/>
                    <a:p>
                      <a:pPr lvl="0" indent="0" marL="0">
                        <a:buNone/>
                      </a:pPr>
                      <a:r>
                        <a:rPr>
                          <a:latin typeface="Courier"/>
                        </a:rPr>
                        <a:t>cover property</a:t>
                      </a:r>
                    </a:p>
                  </a:txBody>
                </a:tc>
              </a:tr>
            </a:tbl>
          </a:graphicData>
        </a:graphic>
      </p:graphicFrame>
      <p:sp>
        <p:nvSpPr>
          <p:cNvPr id="3" name="Content Placeholder 2"/>
          <p:cNvSpPr>
            <a:spLocks noGrp="1"/>
          </p:cNvSpPr>
          <p:nvPr>
            <p:ph idx="1"/>
          </p:nvPr>
        </p:nvSpPr>
        <p:spPr>
          <a:xfrm>
            <a:off x="457200" y="3403600"/>
            <a:ext cx="8229600" cy="1054100"/>
          </a:xfrm>
        </p:spPr>
        <p:txBody>
          <a:bodyPr/>
          <a:lstStyle/>
          <a:p>
            <a:pPr lvl="0"/>
            <a:r>
              <a:rPr/>
              <a:t>Las tres columnas de la derecha son </a:t>
            </a:r>
            <a:r>
              <a:rPr b="1"/>
              <a:t>las tres partes del testbench</a:t>
            </a:r>
            <a:r>
              <a:rPr/>
              <a:t> de esta sección. Lo que las ata es el plan, y hasta ahora no lo habías visto junto</a:t>
            </a:r>
          </a:p>
          <a:p>
            <a:pPr lvl="0"/>
            <a:r>
              <a:rPr/>
              <a:t>Las dos filas de la resta son las que obligan al scoreboard a mirar </a:t>
            </a:r>
            <a:r>
              <a:rPr b="1"/>
              <a:t>dos salidas</a:t>
            </a:r>
            <a:r>
              <a:rPr/>
              <a:t>: si sólo compara </a:t>
            </a:r>
            <a:r>
              <a:rPr>
                <a:latin typeface="Courier"/>
              </a:rPr>
              <a:t>result</a:t>
            </a:r>
            <a:r>
              <a:rPr/>
              <a:t>, pasa en verde con el </a:t>
            </a:r>
            <a:r>
              <a:rPr>
                <a:latin typeface="Courier"/>
              </a:rPr>
              <a:t>ovf</a:t>
            </a:r>
            <a:r>
              <a:rPr/>
              <a:t> clavado en cero</a:t>
            </a:r>
          </a:p>
          <a:p>
            <a:pPr lvl="0"/>
            <a:r>
              <a:rPr/>
              <a:t>Las </a:t>
            </a:r>
            <a:r>
              <a:rPr b="1"/>
              <a:t>cuatro últimas</a:t>
            </a:r>
            <a:r>
              <a:rPr/>
              <a:t> no las chequea ningún scoreboard: son reglas de </a:t>
            </a:r>
            <a:r>
              <a:rPr>
                <a:latin typeface="Courier"/>
              </a:rPr>
              <a:t>ovf</a:t>
            </a:r>
            <a:r>
              <a:rPr/>
              <a:t> y de </a:t>
            </a:r>
            <a:r>
              <a:rPr b="1"/>
              <a:t>protocolo</a:t>
            </a:r>
            <a:r>
              <a:rPr/>
              <a:t>, y se chequean donde ocurren —las assertions</a:t>
            </a:r>
          </a:p>
          <a:p>
            <a:pPr lvl="0"/>
            <a:r>
              <a:rPr/>
              <a:t>Las doce filas van numeradas igual que en </a:t>
            </a:r>
            <a:r>
              <a:rPr b="1">
                <a:latin typeface="Courier"/>
              </a:rPr>
              <a:t>docs/plan-de-verificacion.md</a:t>
            </a:r>
            <a:r>
              <a:rPr/>
              <a:t>, que además dice en qué archivo vive cada una y trae la plantilla del capstone</a:t>
            </a:r>
          </a:p>
        </p:txBody>
      </p:sp>
    </p:spTree>
  </p:cSl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Cobertura funcional</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b="1"/>
              <a:t>Cobertura de código ≠ cobertura funcional.</a:t>
            </a:r>
            <a:r>
              <a:rPr/>
              <a:t> La primera mide qué RTL se ejecutó; la segunda, qué escenarios de la spec pasaron</a:t>
            </a:r>
          </a:p>
          <a:p>
            <a:pPr lvl="0"/>
            <a:r>
              <a:rPr/>
              <a:t>Un </a:t>
            </a:r>
            <a:r>
              <a:rPr>
                <a:latin typeface="Courier"/>
              </a:rPr>
              <a:t>covergroup</a:t>
            </a:r>
            <a:r>
              <a:rPr/>
              <a:t> es un </a:t>
            </a:r>
            <a:r>
              <a:rPr b="1"/>
              <a:t>tipo</a:t>
            </a:r>
            <a:r>
              <a:rPr/>
              <a:t>: hay que instanciarlo con </a:t>
            </a:r>
            <a:r>
              <a:rPr>
                <a:latin typeface="Courier"/>
              </a:rPr>
              <a:t>new()</a:t>
            </a:r>
            <a:r>
              <a:rPr/>
              <a:t> y </a:t>
            </a:r>
            <a:r>
              <a:rPr b="1"/>
              <a:t>alguien tiene que llamar a </a:t>
            </a:r>
            <a:r>
              <a:rPr b="1">
                <a:latin typeface="Courier"/>
              </a:rPr>
              <a:t>sample()</a:t>
            </a:r>
            <a:r>
              <a:rPr/>
              <a:t>. Sin eso el reporte da 0 % sin una advertencia</a:t>
            </a:r>
          </a:p>
          <a:p>
            <a:pPr lvl="0"/>
            <a:r>
              <a:rPr/>
              <a:t>Los </a:t>
            </a:r>
            <a:r>
              <a:rPr b="1"/>
              <a:t>bins</a:t>
            </a:r>
            <a:r>
              <a:rPr/>
              <a:t> son los casilleros. </a:t>
            </a:r>
            <a:r>
              <a:rPr>
                <a:latin typeface="Courier"/>
              </a:rPr>
              <a:t>[]</a:t>
            </a:r>
            <a:r>
              <a:rPr/>
              <a:t> reparte uno por valor; sin corchetes, todo el rango entra en uno solo</a:t>
            </a:r>
          </a:p>
          <a:p>
            <a:pPr lvl="0"/>
            <a:r>
              <a:rPr b="1">
                <a:latin typeface="Courier"/>
              </a:rPr>
              <a:t>ignore_bins</a:t>
            </a:r>
            <a:r>
              <a:rPr b="1"/>
              <a:t> es documentación ejecutable</a:t>
            </a:r>
            <a:r>
              <a:rPr/>
              <a:t>: dice en voz alta qué no se cubre y por qué. Un bin imposible que dejás puesto te clava el número abajo</a:t>
            </a:r>
          </a:p>
          <a:p>
            <a:pPr lvl="0"/>
            <a:r>
              <a:rPr/>
              <a:t>Un </a:t>
            </a:r>
            <a:r>
              <a:rPr b="1">
                <a:latin typeface="Courier"/>
              </a:rPr>
              <a:t>cross</a:t>
            </a:r>
            <a:r>
              <a:rPr/>
              <a:t> es el producto cartesiano y crece rapidísimo: sin acotarlo, la cobertura no cierra nunca</a:t>
            </a:r>
          </a:p>
          <a:p>
            <a:pPr lvl="0"/>
            <a:r>
              <a:rPr b="1">
                <a:latin typeface="Courier"/>
              </a:rPr>
              <a:t>option.at_least</a:t>
            </a:r>
            <a:r>
              <a:rPr b="1"/>
              <a:t> vale 1 por defecto</a:t>
            </a:r>
            <a:r>
              <a:rPr/>
              <a:t>: un bin que pasó una sola vez ya figura cubierto, y un caso raro con un hit no está verificado</a:t>
            </a:r>
          </a:p>
          <a:p>
            <a:pPr lvl="0"/>
            <a:r>
              <a:rPr/>
              <a:t>El número no es la meta. La meta es el </a:t>
            </a:r>
            <a:r>
              <a:rPr b="1"/>
              <a:t>plan</a:t>
            </a:r>
            <a:r>
              <a:rPr/>
              <a:t>; la cobertura sólo dice cuánto del plan se cumplió</a:t>
            </a:r>
          </a:p>
        </p:txBody>
      </p:sp>
    </p:spTree>
  </p:cSl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y BFM</a:t>
            </a:r>
          </a:p>
        </p:txBody>
      </p:sp>
      <p:sp>
        <p:nvSpPr>
          <p:cNvPr id="3" name="Content Placeholder 2"/>
          <p:cNvSpPr>
            <a:spLocks noGrp="1"/>
          </p:cNvSpPr>
          <p:nvPr>
            <p:ph idx="1"/>
          </p:nvPr>
        </p:nvSpPr>
        <p:spPr/>
        <p:txBody>
          <a:bodyPr/>
          <a:lstStyle/>
          <a:p>
            <a:pPr lvl="0" indent="0" marL="0">
              <a:spcBef>
                <a:spcPts val="3000"/>
              </a:spcBef>
              <a:buNone/>
            </a:pPr>
            <a:r>
              <a:rPr b="1" i="1"/>
              <a:t>Primero: las señales dejan de estar sueltas</a:t>
            </a:r>
          </a:p>
          <a:p>
            <a:pPr lvl="0" indent="0">
              <a:buNone/>
            </a:pPr>
            <a:r>
              <a:rPr b="1">
                <a:solidFill>
                  <a:srgbClr val="007020"/>
                </a:solidFill>
                <a:latin typeface="Courier"/>
              </a:rPr>
              <a:t>interface</a:t>
            </a:r>
            <a:r>
              <a:rPr>
                <a:latin typeface="Courier"/>
              </a:rPr>
              <a:t> vtalu_bfm;</a:t>
            </a:r>
            <a:br/>
            <a:r>
              <a:rPr>
                <a:latin typeface="Courier"/>
              </a:rPr>
              <a:t>   </a:t>
            </a:r>
            <a:r>
              <a:rPr i="1">
                <a:solidFill>
                  <a:srgbClr val="60A0B0"/>
                </a:solidFill>
                <a:latin typeface="Courier"/>
              </a:rPr>
              <a:t>// brings in operation_t. e.g. (no_op  = 3'b000)</a:t>
            </a:r>
            <a:br/>
            <a:r>
              <a:rPr>
                <a:latin typeface="Courier"/>
              </a:rPr>
              <a:t>   </a:t>
            </a:r>
            <a:r>
              <a:rPr b="1">
                <a:solidFill>
                  <a:srgbClr val="007020"/>
                </a:solidFill>
                <a:latin typeface="Courier"/>
              </a:rPr>
              <a:t>import</a:t>
            </a:r>
            <a:r>
              <a:rPr>
                <a:latin typeface="Courier"/>
              </a:rPr>
              <a:t> vtalu_pkg::*;</a:t>
            </a:r>
            <a:b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B;</a:t>
            </a:r>
            <a:br/>
            <a:r>
              <a:rPr>
                <a:latin typeface="Courier"/>
              </a:rPr>
              <a:t>   </a:t>
            </a:r>
            <a:r>
              <a:rPr b="1">
                <a:solidFill>
                  <a:srgbClr val="007020"/>
                </a:solidFill>
                <a:latin typeface="Courier"/>
              </a:rPr>
              <a:t>bit</a:t>
            </a:r>
            <a:r>
              <a:rPr>
                <a:latin typeface="Courier"/>
              </a:rPr>
              <a:t>                  clk;</a:t>
            </a:r>
            <a:br/>
            <a:r>
              <a:rPr>
                <a:latin typeface="Courier"/>
              </a:rPr>
              <a:t>   </a:t>
            </a:r>
            <a:r>
              <a:rPr b="1">
                <a:solidFill>
                  <a:srgbClr val="007020"/>
                </a:solidFill>
                <a:latin typeface="Courier"/>
              </a:rPr>
              <a:t>bit</a:t>
            </a:r>
            <a:r>
              <a:rPr>
                <a:latin typeface="Courier"/>
              </a:rPr>
              <a:t>                  reset_n;</a:t>
            </a:r>
            <a:br/>
            <a:r>
              <a:rPr>
                <a:latin typeface="Courier"/>
              </a:rPr>
              <a:t>   </a:t>
            </a:r>
            <a:r>
              <a:rPr b="1">
                <a:solidFill>
                  <a:srgbClr val="007020"/>
                </a:solidFill>
                <a:latin typeface="Courier"/>
              </a:rPr>
              <a:t>wire</a:t>
            </a:r>
            <a:r>
              <a:rPr>
                <a:latin typeface="Courier"/>
              </a:rPr>
              <a:t>          [ </a:t>
            </a:r>
            <a:r>
              <a:rPr>
                <a:solidFill>
                  <a:srgbClr val="40A070"/>
                </a:solidFill>
                <a:latin typeface="Courier"/>
              </a:rPr>
              <a:t>2</a:t>
            </a:r>
            <a:r>
              <a:rPr>
                <a:latin typeface="Courier"/>
              </a:rPr>
              <a:t>:</a:t>
            </a:r>
            <a:r>
              <a:rPr>
                <a:solidFill>
                  <a:srgbClr val="40A070"/>
                </a:solidFill>
                <a:latin typeface="Courier"/>
              </a:rPr>
              <a:t>0</a:t>
            </a:r>
            <a:r>
              <a:rPr>
                <a:latin typeface="Courier"/>
              </a:rPr>
              <a:t>] op;</a:t>
            </a:r>
            <a:br/>
            <a:r>
              <a:rPr>
                <a:latin typeface="Courier"/>
              </a:rPr>
              <a:t>   </a:t>
            </a:r>
            <a:r>
              <a:rPr b="1">
                <a:solidFill>
                  <a:srgbClr val="007020"/>
                </a:solidFill>
                <a:latin typeface="Courier"/>
              </a:rPr>
              <a:t>bit</a:t>
            </a:r>
            <a:r>
              <a:rPr>
                <a:latin typeface="Courier"/>
              </a:rPr>
              <a:t>                  </a:t>
            </a:r>
            <a:r>
              <a:rPr>
                <a:solidFill>
                  <a:srgbClr val="007020"/>
                </a:solidFill>
                <a:latin typeface="Courier"/>
              </a:rPr>
              <a:t>start</a:t>
            </a:r>
            <a:r>
              <a:rPr>
                <a:latin typeface="Courier"/>
              </a:rPr>
              <a:t>;</a:t>
            </a:r>
            <a:br/>
            <a:r>
              <a:rPr>
                <a:latin typeface="Courier"/>
              </a:rPr>
              <a:t>   </a:t>
            </a:r>
            <a:r>
              <a:rPr b="1">
                <a:solidFill>
                  <a:srgbClr val="007020"/>
                </a:solidFill>
                <a:latin typeface="Courier"/>
              </a:rPr>
              <a:t>wire</a:t>
            </a:r>
            <a:r>
              <a:rPr>
                <a:latin typeface="Courier"/>
              </a:rPr>
              <a:t>                 done;</a:t>
            </a:r>
            <a:br/>
            <a:r>
              <a:rPr>
                <a:latin typeface="Courier"/>
              </a:rPr>
              <a:t>   </a:t>
            </a:r>
            <a:r>
              <a:rPr b="1">
                <a:solidFill>
                  <a:srgbClr val="007020"/>
                </a:solidFill>
                <a:latin typeface="Courier"/>
              </a:rPr>
              <a:t>wire</a:t>
            </a:r>
            <a:r>
              <a:rPr>
                <a:latin typeface="Courier"/>
              </a:rPr>
              <a:t>          [</a:t>
            </a:r>
            <a:r>
              <a:rPr>
                <a:solidFill>
                  <a:srgbClr val="40A070"/>
                </a:solidFill>
                <a:latin typeface="Courier"/>
              </a:rPr>
              <a:t>15</a:t>
            </a:r>
            <a:r>
              <a:rPr>
                <a:latin typeface="Courier"/>
              </a:rPr>
              <a:t>:</a:t>
            </a:r>
            <a:r>
              <a:rPr>
                <a:solidFill>
                  <a:srgbClr val="40A070"/>
                </a:solidFill>
                <a:latin typeface="Courier"/>
              </a:rPr>
              <a:t>0</a:t>
            </a:r>
            <a:r>
              <a:rPr>
                <a:latin typeface="Courier"/>
              </a:rPr>
              <a:t>] result;</a:t>
            </a:r>
            <a:br/>
            <a:r>
              <a:rPr>
                <a:latin typeface="Courier"/>
              </a:rPr>
              <a:t>   </a:t>
            </a:r>
            <a:r>
              <a:rPr b="1">
                <a:solidFill>
                  <a:srgbClr val="007020"/>
                </a:solidFill>
                <a:latin typeface="Courier"/>
              </a:rPr>
              <a:t>wire</a:t>
            </a:r>
            <a:r>
              <a:rPr>
                <a:latin typeface="Courier"/>
              </a:rPr>
              <a:t>                 ovf;</a:t>
            </a:r>
            <a:br/>
            <a:r>
              <a:rPr>
                <a:latin typeface="Courier"/>
              </a:rPr>
              <a:t>   operation_t          op_set;</a:t>
            </a:r>
            <a:br/>
            <a:br/>
            <a:r>
              <a:rPr>
                <a:latin typeface="Courier"/>
              </a:rPr>
              <a:t>   </a:t>
            </a:r>
            <a:r>
              <a:rPr b="1">
                <a:solidFill>
                  <a:srgbClr val="007020"/>
                </a:solidFill>
                <a:latin typeface="Courier"/>
              </a:rPr>
              <a:t>assign</a:t>
            </a:r>
            <a:r>
              <a:rPr>
                <a:latin typeface="Courier"/>
              </a:rPr>
              <a:t> op = op_set;</a:t>
            </a:r>
            <a:br/>
            <a:br/>
            <a:r>
              <a:rPr>
                <a:latin typeface="Courier"/>
              </a:rPr>
              <a:t>   </a:t>
            </a:r>
            <a:r>
              <a:rPr i="1">
                <a:solidFill>
                  <a:srgbClr val="60A0B0"/>
                </a:solidFill>
                <a:latin typeface="Courier"/>
              </a:rPr>
              <a:t>// The BFM is a first step towards modularity</a:t>
            </a:r>
            <a:br/>
            <a:r>
              <a:rPr>
                <a:latin typeface="Courier"/>
              </a:rPr>
              <a:t>   </a:t>
            </a:r>
            <a:r>
              <a:rPr i="1">
                <a:solidFill>
                  <a:srgbClr val="60A0B0"/>
                </a:solidFill>
                <a:latin typeface="Courier"/>
              </a:rPr>
              <a:t>// It takes care of driving every low-level signal</a:t>
            </a:r>
            <a:br/>
            <a:r>
              <a:rPr>
                <a:latin typeface="Courier"/>
              </a:rPr>
              <a:t>   </a:t>
            </a:r>
            <a:r>
              <a:rPr i="1">
                <a:solidFill>
                  <a:srgbClr val="60A0B0"/>
                </a:solidFill>
                <a:latin typeface="Courier"/>
              </a:rPr>
              <a:t>// and keeps the protocol in one single place</a:t>
            </a:r>
            <a:br/>
            <a:br/>
            <a:r>
              <a:rPr>
                <a:latin typeface="Courier"/>
              </a:rPr>
              <a:t>   </a:t>
            </a:r>
            <a:r>
              <a:rPr i="1">
                <a:solidFill>
                  <a:srgbClr val="60A0B0"/>
                </a:solidFill>
                <a:latin typeface="Courier"/>
              </a:rPr>
              <a:t>// DUT clock</a:t>
            </a: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clk = </a:t>
            </a:r>
            <a:r>
              <a:rPr>
                <a:solidFill>
                  <a:srgbClr val="40A070"/>
                </a:solidFill>
                <a:latin typeface="Courier"/>
              </a:rPr>
              <a:t>0</a:t>
            </a:r>
            <a:r>
              <a:rPr>
                <a:latin typeface="Courier"/>
              </a:rPr>
              <a:t>;</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a:t>
            </a:r>
            <a:br/>
            <a:r>
              <a:rPr>
                <a:latin typeface="Courier"/>
              </a:rPr>
              <a:t>         </a:t>
            </a:r>
            <a:r>
              <a:rPr>
                <a:solidFill>
                  <a:srgbClr val="40A070"/>
                </a:solidFill>
                <a:latin typeface="Courier"/>
              </a:rPr>
              <a:t>#10</a:t>
            </a:r>
            <a:r>
              <a:rPr>
                <a:latin typeface="Courier"/>
              </a:rPr>
              <a:t>;</a:t>
            </a:r>
            <a:br/>
            <a:r>
              <a:rPr>
                <a:latin typeface="Courier"/>
              </a:rPr>
              <a:t>         clk = ~clk;</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a:t>
            </a:r>
          </a:p>
          <a:p>
            <a:pPr lvl="0"/>
            <a:r>
              <a:rPr/>
              <a:t>Una </a:t>
            </a:r>
            <a:r>
              <a:rPr>
                <a:latin typeface="Courier"/>
              </a:rPr>
              <a:t>interface</a:t>
            </a:r>
            <a:r>
              <a:rPr/>
              <a:t> es un </a:t>
            </a:r>
            <a:r>
              <a:rPr b="1"/>
              <a:t>bundle</a:t>
            </a:r>
            <a:r>
              <a:rPr/>
              <a:t> de señales con nombre propio. Nueve cables que antes estaban declarados en el </a:t>
            </a:r>
            <a:r>
              <a:rPr>
                <a:latin typeface="Courier"/>
              </a:rPr>
              <a:t>top</a:t>
            </a:r>
            <a:r>
              <a:rPr/>
              <a:t> ahora viven juntos</a:t>
            </a:r>
          </a:p>
          <a:p>
            <a:pPr lvl="0"/>
            <a:r>
              <a:rPr/>
              <a:t>El reloj se genera adentro: la interface no es un cable, es un modelo del bus</a:t>
            </a:r>
          </a:p>
          <a:p>
            <a:pPr lvl="0"/>
            <a:r>
              <a:rPr/>
              <a:t>Conectar el DUT pasa a ser </a:t>
            </a:r>
            <a:r>
              <a:rPr>
                <a:latin typeface="Courier"/>
              </a:rPr>
              <a:t>.A(bfm.A)</a:t>
            </a:r>
            <a:r>
              <a:rPr/>
              <a:t>, </a:t>
            </a:r>
            <a:r>
              <a:rPr>
                <a:latin typeface="Courier"/>
              </a:rPr>
              <a:t>.clk(bfm.clk)</a:t>
            </a:r>
            <a:r>
              <a:rPr/>
              <a:t>… y una señal nueva se declara </a:t>
            </a:r>
            <a:r>
              <a:rPr b="1"/>
              <a:t>una vez</a:t>
            </a:r>
            <a:r>
              <a:rPr/>
              <a:t>: los módulos que la usan la ven aparecer sin tocar sus puertos</a:t>
            </a:r>
          </a:p>
          <a:p>
            <a:pPr lvl="0"/>
            <a:r>
              <a:rPr/>
              <a:t>Lo que acá no hace falta y en un RTL ajeno vas a ver: el </a:t>
            </a:r>
            <a:r>
              <a:rPr b="1">
                <a:latin typeface="Courier"/>
              </a:rPr>
              <a:t>modport</a:t>
            </a:r>
            <a:r>
              <a:rPr/>
              <a:t>, que es la misma interface con las direcciones puestas para un lado del cable</a:t>
            </a:r>
          </a:p>
        </p:txBody>
      </p:sp>
    </p:spTree>
  </p:cSl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y BFM</a:t>
            </a:r>
          </a:p>
        </p:txBody>
      </p:sp>
      <p:sp>
        <p:nvSpPr>
          <p:cNvPr id="3" name="Content Placeholder 2"/>
          <p:cNvSpPr>
            <a:spLocks noGrp="1"/>
          </p:cNvSpPr>
          <p:nvPr>
            <p:ph idx="1"/>
          </p:nvPr>
        </p:nvSpPr>
        <p:spPr/>
        <p:txBody>
          <a:bodyPr/>
          <a:lstStyle/>
          <a:p>
            <a:pPr lvl="0" indent="0" marL="0">
              <a:spcBef>
                <a:spcPts val="3000"/>
              </a:spcBef>
              <a:buNone/>
            </a:pPr>
            <a:r>
              <a:rPr b="1" i="1"/>
              <a:t>Después: el protocolo se esconde en una task</a:t>
            </a:r>
          </a:p>
          <a:p>
            <a:pPr lvl="0" indent="0">
              <a:buNone/>
            </a:pPr>
            <a:r>
              <a:rPr>
                <a:latin typeface="Courier"/>
              </a:rPr>
              <a:t>   </a:t>
            </a:r>
            <a:r>
              <a:rPr i="1">
                <a:solidFill>
                  <a:srgbClr val="60A0B0"/>
                </a:solidFill>
                <a:latin typeface="Courier"/>
              </a:rPr>
              <a:t>// The protocol handling can now be changed in one single place.</a:t>
            </a:r>
            <a:br/>
            <a:r>
              <a:rPr>
                <a:latin typeface="Courier"/>
              </a:rPr>
              <a:t>   </a:t>
            </a:r>
            <a:r>
              <a:rPr i="1">
                <a:solidFill>
                  <a:srgbClr val="60A0B0"/>
                </a:solidFill>
                <a:latin typeface="Courier"/>
              </a:rPr>
              <a:t>// Fix it here once, and the fix propagates through the rest of the code</a:t>
            </a:r>
            <a:br/>
            <a:r>
              <a:rPr>
                <a:latin typeface="Courier"/>
              </a:rPr>
              <a:t>   </a:t>
            </a:r>
            <a:r>
              <a:rPr b="1">
                <a:solidFill>
                  <a:srgbClr val="007020"/>
                </a:solidFill>
                <a:latin typeface="Courier"/>
              </a:rPr>
              <a:t>task</a:t>
            </a:r>
            <a:r>
              <a:rPr>
                <a:latin typeface="Courier"/>
              </a:rPr>
              <a:t> send_op(</a:t>
            </a:r>
            <a:r>
              <a:rPr b="1">
                <a:solidFill>
                  <a:srgbClr val="007020"/>
                </a:solidFill>
                <a:latin typeface="Courier"/>
              </a:rPr>
              <a:t>input</a:t>
            </a:r>
            <a:r>
              <a:rPr>
                <a:latin typeface="Courier"/>
              </a:rPr>
              <a:t> </a:t>
            </a:r>
            <a:r>
              <a:rPr b="1">
                <a:solidFill>
                  <a:srgbClr val="007020"/>
                </a:solidFill>
                <a:latin typeface="Courier"/>
              </a:rPr>
              <a:t>byte</a:t>
            </a:r>
            <a:r>
              <a:rPr>
                <a:latin typeface="Courier"/>
              </a:rPr>
              <a:t> iA, </a:t>
            </a:r>
            <a:r>
              <a:rPr b="1">
                <a:solidFill>
                  <a:srgbClr val="007020"/>
                </a:solidFill>
                <a:latin typeface="Courier"/>
              </a:rPr>
              <a:t>input</a:t>
            </a:r>
            <a:r>
              <a:rPr>
                <a:latin typeface="Courier"/>
              </a:rPr>
              <a:t> </a:t>
            </a:r>
            <a:r>
              <a:rPr b="1">
                <a:solidFill>
                  <a:srgbClr val="007020"/>
                </a:solidFill>
                <a:latin typeface="Courier"/>
              </a:rPr>
              <a:t>byte</a:t>
            </a:r>
            <a:r>
              <a:rPr>
                <a:latin typeface="Courier"/>
              </a:rPr>
              <a:t> iB, </a:t>
            </a:r>
            <a:r>
              <a:rPr b="1">
                <a:solidFill>
                  <a:srgbClr val="007020"/>
                </a:solidFill>
                <a:latin typeface="Courier"/>
              </a:rPr>
              <a:t>input</a:t>
            </a:r>
            <a:r>
              <a:rPr>
                <a:latin typeface="Courier"/>
              </a:rPr>
              <a:t> operation_t iop,</a:t>
            </a:r>
            <a:br/>
            <a:r>
              <a:rPr>
                <a:latin typeface="Courier"/>
              </a:rPr>
              <a:t>                </a:t>
            </a:r>
            <a:r>
              <a:rPr b="1">
                <a:solidFill>
                  <a:srgbClr val="007020"/>
                </a:solidFill>
                <a:latin typeface="Courier"/>
              </a:rPr>
              <a:t>output</a:t>
            </a:r>
            <a:r>
              <a:rPr>
                <a:latin typeface="Courier"/>
              </a:rPr>
              <a:t> </a:t>
            </a:r>
            <a:r>
              <a:rPr b="1">
                <a:solidFill>
                  <a:srgbClr val="007020"/>
                </a:solidFill>
                <a:latin typeface="Courier"/>
              </a:rPr>
              <a:t>shortint</a:t>
            </a:r>
            <a:r>
              <a:rPr>
                <a:latin typeface="Courier"/>
              </a:rPr>
              <a:t> alu_result);</a:t>
            </a:r>
            <a:br/>
            <a:br/>
            <a:r>
              <a:rPr>
                <a:latin typeface="Courier"/>
              </a:rPr>
              <a:t>      op_set = iop;</a:t>
            </a:r>
            <a:br/>
            <a:br/>
            <a:r>
              <a:rPr>
                <a:latin typeface="Courier"/>
              </a:rPr>
              <a:t>      </a:t>
            </a:r>
            <a:r>
              <a:rPr b="1">
                <a:solidFill>
                  <a:srgbClr val="007020"/>
                </a:solidFill>
                <a:latin typeface="Courier"/>
              </a:rPr>
              <a:t>if</a:t>
            </a:r>
            <a:r>
              <a:rPr>
                <a:latin typeface="Courier"/>
              </a:rPr>
              <a:t> (iop == rst_op) </a:t>
            </a:r>
            <a:r>
              <a:rPr b="1">
                <a:solidFill>
                  <a:srgbClr val="007020"/>
                </a:solidFill>
                <a:latin typeface="Courier"/>
              </a:rPr>
              <a:t>begin</a:t>
            </a:r>
            <a:br/>
            <a:r>
              <a:rPr>
                <a:latin typeface="Courier"/>
              </a:rPr>
              <a:t>         @(</a:t>
            </a:r>
            <a:r>
              <a:rPr b="1">
                <a:solidFill>
                  <a:srgbClr val="007020"/>
                </a:solidFill>
                <a:latin typeface="Courier"/>
              </a:rPr>
              <a:t>posedge</a:t>
            </a:r>
            <a:r>
              <a:rPr>
                <a:latin typeface="Courier"/>
              </a:rPr>
              <a:t> clk);</a:t>
            </a:r>
            <a:br/>
            <a:r>
              <a:rPr>
                <a:latin typeface="Courier"/>
              </a:rPr>
              <a:t>         reset_n = </a:t>
            </a:r>
            <a:r>
              <a:rPr>
                <a:solidFill>
                  <a:srgbClr val="40A070"/>
                </a:solidFill>
                <a:latin typeface="Courier"/>
              </a:rPr>
              <a:t>1'b0</a:t>
            </a:r>
            <a:r>
              <a:rPr>
                <a:latin typeface="Courier"/>
              </a:rPr>
              <a:t>;</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posedge</a:t>
            </a:r>
            <a:r>
              <a:rPr>
                <a:latin typeface="Courier"/>
              </a:rPr>
              <a:t> clk);</a:t>
            </a:r>
            <a:br/>
            <a:r>
              <a:rPr>
                <a:latin typeface="Courier"/>
              </a:rPr>
              <a:t>         </a:t>
            </a:r>
            <a:r>
              <a:rPr>
                <a:solidFill>
                  <a:srgbClr val="40A070"/>
                </a:solidFill>
                <a:latin typeface="Courier"/>
              </a:rPr>
              <a:t>#1</a:t>
            </a:r>
            <a:r>
              <a:rPr>
                <a:latin typeface="Courier"/>
              </a:rPr>
              <a:t>;</a:t>
            </a:r>
            <a:br/>
            <a:r>
              <a:rPr>
                <a:latin typeface="Courier"/>
              </a:rPr>
              <a:t>         reset_n = </a:t>
            </a:r>
            <a:r>
              <a:rPr>
                <a:solidFill>
                  <a:srgbClr val="40A070"/>
                </a:solidFill>
                <a:latin typeface="Courier"/>
              </a:rPr>
              <a:t>1'b1</a:t>
            </a:r>
            <a:r>
              <a:rPr>
                <a:latin typeface="Courier"/>
              </a:rPr>
              <a:t>;</a:t>
            </a:r>
            <a:br/>
            <a:r>
              <a:rPr>
                <a:latin typeface="Courier"/>
              </a:rPr>
              <a:t>      </a:t>
            </a:r>
            <a:r>
              <a:rPr b="1">
                <a:solidFill>
                  <a:srgbClr val="007020"/>
                </a:solidFill>
                <a:latin typeface="Courier"/>
              </a:rPr>
              <a:t>end</a:t>
            </a:r>
            <a:r>
              <a:rPr>
                <a:latin typeface="Courier"/>
              </a:rPr>
              <a:t> </a:t>
            </a:r>
            <a:r>
              <a:rPr b="1">
                <a:solidFill>
                  <a:srgbClr val="007020"/>
                </a:solidFill>
                <a:latin typeface="Courier"/>
              </a:rPr>
              <a:t>else</a:t>
            </a:r>
            <a:r>
              <a:rPr>
                <a:latin typeface="Courier"/>
              </a:rPr>
              <a:t> </a:t>
            </a:r>
            <a:r>
              <a:rPr b="1">
                <a:solidFill>
                  <a:srgbClr val="007020"/>
                </a:solidFill>
                <a:latin typeface="Courier"/>
              </a:rPr>
              <a:t>begin</a:t>
            </a:r>
            <a:br/>
            <a:r>
              <a:rPr>
                <a:latin typeface="Courier"/>
              </a:rPr>
              <a:t>         @(</a:t>
            </a:r>
            <a:r>
              <a:rPr b="1">
                <a:solidFill>
                  <a:srgbClr val="007020"/>
                </a:solidFill>
                <a:latin typeface="Courier"/>
              </a:rPr>
              <a:t>negedge</a:t>
            </a:r>
            <a:r>
              <a:rPr>
                <a:latin typeface="Courier"/>
              </a:rPr>
              <a:t> clk);</a:t>
            </a:r>
            <a:br/>
            <a:r>
              <a:rPr>
                <a:latin typeface="Courier"/>
              </a:rPr>
              <a:t>         A = iA;</a:t>
            </a:r>
            <a:br/>
            <a:r>
              <a:rPr>
                <a:latin typeface="Courier"/>
              </a:rPr>
              <a:t>         B = iB;</a:t>
            </a:r>
            <a:br/>
            <a:r>
              <a:rPr>
                <a:latin typeface="Courier"/>
              </a:rPr>
              <a:t>         </a:t>
            </a:r>
            <a:r>
              <a:rPr>
                <a:solidFill>
                  <a:srgbClr val="007020"/>
                </a:solidFill>
                <a:latin typeface="Courier"/>
              </a:rPr>
              <a:t>start</a:t>
            </a:r>
            <a:r>
              <a:rPr>
                <a:latin typeface="Courier"/>
              </a:rPr>
              <a:t> = </a:t>
            </a:r>
            <a:r>
              <a:rPr>
                <a:solidFill>
                  <a:srgbClr val="40A070"/>
                </a:solidFill>
                <a:latin typeface="Courier"/>
              </a:rPr>
              <a:t>1'b1</a:t>
            </a:r>
            <a:r>
              <a:rPr>
                <a:latin typeface="Courier"/>
              </a:rPr>
              <a:t>;</a:t>
            </a:r>
            <a:br/>
            <a:r>
              <a:rPr>
                <a:latin typeface="Courier"/>
              </a:rPr>
              <a:t>         </a:t>
            </a:r>
            <a:r>
              <a:rPr b="1">
                <a:solidFill>
                  <a:srgbClr val="007020"/>
                </a:solidFill>
                <a:latin typeface="Courier"/>
              </a:rPr>
              <a:t>if</a:t>
            </a:r>
            <a:r>
              <a:rPr>
                <a:latin typeface="Courier"/>
              </a:rPr>
              <a:t> (iop == no_op) </a:t>
            </a:r>
            <a:r>
              <a:rPr b="1">
                <a:solidFill>
                  <a:srgbClr val="007020"/>
                </a:solidFill>
                <a:latin typeface="Courier"/>
              </a:rPr>
              <a:t>begin</a:t>
            </a:r>
            <a:br/>
            <a:r>
              <a:rPr>
                <a:latin typeface="Courier"/>
              </a:rPr>
              <a:t>            @(</a:t>
            </a:r>
            <a:r>
              <a:rPr b="1">
                <a:solidFill>
                  <a:srgbClr val="007020"/>
                </a:solidFill>
                <a:latin typeface="Courier"/>
              </a:rPr>
              <a:t>posedge</a:t>
            </a:r>
            <a:r>
              <a:rPr>
                <a:latin typeface="Courier"/>
              </a:rPr>
              <a:t> clk);</a:t>
            </a:r>
            <a:br/>
            <a:r>
              <a:rPr>
                <a:latin typeface="Courier"/>
              </a:rPr>
              <a:t>            </a:t>
            </a:r>
            <a:r>
              <a:rPr>
                <a:solidFill>
                  <a:srgbClr val="40A070"/>
                </a:solidFill>
                <a:latin typeface="Courier"/>
              </a:rPr>
              <a:t>#1</a:t>
            </a:r>
            <a:r>
              <a:rPr>
                <a:latin typeface="Courier"/>
              </a:rPr>
              <a:t>;</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end</a:t>
            </a:r>
            <a:r>
              <a:rPr>
                <a:latin typeface="Courier"/>
              </a:rPr>
              <a:t> </a:t>
            </a:r>
            <a:r>
              <a:rPr b="1">
                <a:solidFill>
                  <a:srgbClr val="007020"/>
                </a:solidFill>
                <a:latin typeface="Courier"/>
              </a:rPr>
              <a:t>else</a:t>
            </a:r>
            <a:r>
              <a:rPr>
                <a:latin typeface="Courier"/>
              </a:rPr>
              <a:t> </a:t>
            </a:r>
            <a:r>
              <a:rPr b="1">
                <a:solidFill>
                  <a:srgbClr val="007020"/>
                </a:solidFill>
                <a:latin typeface="Courier"/>
              </a:rPr>
              <a:t>begin</a:t>
            </a:r>
            <a:br/>
            <a:r>
              <a:rPr>
                <a:latin typeface="Courier"/>
              </a:rPr>
              <a:t>            </a:t>
            </a:r>
            <a:r>
              <a:rPr b="1">
                <a:solidFill>
                  <a:srgbClr val="007020"/>
                </a:solidFill>
                <a:latin typeface="Courier"/>
              </a:rPr>
              <a:t>do</a:t>
            </a:r>
            <a:r>
              <a:rPr>
                <a:latin typeface="Courier"/>
              </a:rPr>
              <a:t> @(</a:t>
            </a:r>
            <a:r>
              <a:rPr b="1">
                <a:solidFill>
                  <a:srgbClr val="007020"/>
                </a:solidFill>
                <a:latin typeface="Courier"/>
              </a:rPr>
              <a:t>negedge</a:t>
            </a:r>
            <a:r>
              <a:rPr>
                <a:latin typeface="Courier"/>
              </a:rPr>
              <a:t> clk); </a:t>
            </a:r>
            <a:r>
              <a:rPr b="1">
                <a:solidFill>
                  <a:srgbClr val="007020"/>
                </a:solidFill>
                <a:latin typeface="Courier"/>
              </a:rPr>
              <a:t>while</a:t>
            </a:r>
            <a:r>
              <a:rPr>
                <a:latin typeface="Courier"/>
              </a:rPr>
              <a:t> (done == </a:t>
            </a:r>
            <a:r>
              <a:rPr>
                <a:solidFill>
                  <a:srgbClr val="40A070"/>
                </a:solidFill>
                <a:latin typeface="Courier"/>
              </a:rPr>
              <a:t>0</a:t>
            </a:r>
            <a:r>
              <a:rPr>
                <a:latin typeface="Courier"/>
              </a:rPr>
              <a:t>);</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a:t>
            </a:r>
            <a:br/>
            <a:br/>
            <a:r>
              <a:rPr>
                <a:latin typeface="Courier"/>
              </a:rPr>
              <a:t>   </a:t>
            </a:r>
            <a:r>
              <a:rPr b="1">
                <a:solidFill>
                  <a:srgbClr val="007020"/>
                </a:solidFill>
                <a:latin typeface="Courier"/>
              </a:rPr>
              <a:t>endtask</a:t>
            </a:r>
            <a:r>
              <a:rPr>
                <a:latin typeface="Courier"/>
              </a:rPr>
              <a:t> : send_op</a:t>
            </a:r>
          </a:p>
          <a:p>
            <a:pPr lvl="0"/>
            <a:r>
              <a:rPr>
                <a:latin typeface="Courier"/>
              </a:rPr>
              <a:t>send_op(A, B, op, result)</a:t>
            </a:r>
            <a:r>
              <a:rPr/>
              <a:t> traduce </a:t>
            </a:r>
            <a:r>
              <a:rPr i="1"/>
              <a:t>“hacé una suma”</a:t>
            </a:r>
            <a:r>
              <a:rPr/>
              <a:t> al meneo de señales que el DUT espera. Eso es un </a:t>
            </a:r>
            <a:r>
              <a:rPr b="1"/>
              <a:t>Bus Functional Model</a:t>
            </a:r>
          </a:p>
          <a:p>
            <a:pPr lvl="0"/>
            <a:r>
              <a:rPr/>
              <a:t>Adentro está toda la letra chica de la spec: el pulso de </a:t>
            </a:r>
            <a:r>
              <a:rPr>
                <a:latin typeface="Courier"/>
              </a:rPr>
              <a:t>reset_n</a:t>
            </a:r>
            <a:r>
              <a:rPr/>
              <a:t>, el </a:t>
            </a:r>
            <a:r>
              <a:rPr>
                <a:latin typeface="Courier"/>
              </a:rPr>
              <a:t>no_op</a:t>
            </a:r>
            <a:r>
              <a:rPr/>
              <a:t> que no espera </a:t>
            </a:r>
            <a:r>
              <a:rPr>
                <a:latin typeface="Courier"/>
              </a:rPr>
              <a:t>done</a:t>
            </a:r>
            <a:r>
              <a:rPr/>
              <a:t>, y el </a:t>
            </a:r>
            <a:r>
              <a:rPr>
                <a:latin typeface="Courier"/>
              </a:rPr>
              <a:t>do ... while (done == 0)</a:t>
            </a:r>
            <a:r>
              <a:rPr/>
              <a:t> de las demás</a:t>
            </a:r>
          </a:p>
          <a:p>
            <a:pPr lvl="0"/>
            <a:r>
              <a:rPr/>
              <a:t>De acá en adelante </a:t>
            </a:r>
            <a:r>
              <a:rPr b="1"/>
              <a:t>nadie mueve </a:t>
            </a:r>
            <a:r>
              <a:rPr b="1">
                <a:latin typeface="Courier"/>
              </a:rPr>
              <a:t>bfm.start</a:t>
            </a:r>
            <a:r>
              <a:rPr b="1"/>
              <a:t> a mano</a:t>
            </a:r>
            <a:r>
              <a:rPr/>
              <a:t>. El que quiere una operación la pide</a:t>
            </a:r>
          </a:p>
        </p:txBody>
      </p:sp>
    </p:spTree>
  </p:cSl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y BFM</a:t>
            </a:r>
          </a:p>
        </p:txBody>
      </p:sp>
      <p:sp>
        <p:nvSpPr>
          <p:cNvPr id="3" name="Content Placeholder 2"/>
          <p:cNvSpPr>
            <a:spLocks noGrp="1"/>
          </p:cNvSpPr>
          <p:nvPr>
            <p:ph idx="1"/>
          </p:nvPr>
        </p:nvSpPr>
        <p:spPr/>
        <p:txBody>
          <a:bodyPr/>
          <a:lstStyle/>
          <a:p>
            <a:pPr lvl="0" indent="0" marL="0">
              <a:spcBef>
                <a:spcPts val="3000"/>
              </a:spcBef>
              <a:buNone/>
            </a:pPr>
            <a:r>
              <a:rPr b="1" i="1"/>
              <a:t>El top, con la BFM en el medio</a:t>
            </a:r>
          </a:p>
          <a:p>
            <a:pPr lvl="0"/>
            <a:r>
              <a:rPr/>
              <a:t>El testbench sigue partido en las mismas tres piezas —tester, scoreboard y cobertura—, y ninguna cambió de nombre</a:t>
            </a:r>
          </a:p>
          <a:p>
            <a:pPr lvl="0"/>
            <a:r>
              <a:rPr/>
              <a:t>Lo que cambió es </a:t>
            </a:r>
            <a:r>
              <a:rPr b="1"/>
              <a:t>cómo se conectan al DUT</a:t>
            </a:r>
            <a:r>
              <a:rPr/>
              <a:t>: ya no hay señales sueltas viajando, hay una sola interface que las tres comparten</a:t>
            </a:r>
          </a:p>
          <a:p>
            <a:pPr lvl="0" indent="0">
              <a:buNone/>
            </a:pPr>
            <a:r>
              <a:rPr b="1">
                <a:solidFill>
                  <a:srgbClr val="007020"/>
                </a:solidFill>
                <a:latin typeface="Courier"/>
              </a:rPr>
              <a:t>module</a:t>
            </a:r>
            <a:r>
              <a:rPr>
                <a:latin typeface="Courier"/>
              </a:rPr>
              <a:t> top;</a:t>
            </a:r>
            <a:br/>
            <a:r>
              <a:rPr>
                <a:latin typeface="Courier"/>
              </a:rPr>
              <a:t>   vtalu_bfm bfm ();</a:t>
            </a:r>
            <a:br/>
            <a:r>
              <a:rPr>
                <a:latin typeface="Courier"/>
              </a:rPr>
              <a:t>   </a:t>
            </a:r>
            <a:r>
              <a:rPr i="1">
                <a:solidFill>
                  <a:srgbClr val="60A0B0"/>
                </a:solidFill>
                <a:latin typeface="Courier"/>
              </a:rPr>
              <a:t>// Tester: generates the stimulus</a:t>
            </a:r>
            <a:br/>
            <a:r>
              <a:rPr>
                <a:latin typeface="Courier"/>
              </a:rPr>
              <a:t>   tester tester_i (bfm);</a:t>
            </a:r>
            <a:br/>
            <a:r>
              <a:rPr>
                <a:latin typeface="Courier"/>
              </a:rPr>
              <a:t>   </a:t>
            </a:r>
            <a:r>
              <a:rPr i="1">
                <a:solidFill>
                  <a:srgbClr val="60A0B0"/>
                </a:solidFill>
                <a:latin typeface="Courier"/>
              </a:rPr>
              <a:t>// Coverage: provides functional coverage</a:t>
            </a:r>
            <a:br/>
            <a:r>
              <a:rPr>
                <a:latin typeface="Courier"/>
              </a:rPr>
              <a:t>   coverage coverage_i (bfm);</a:t>
            </a:r>
            <a:br/>
            <a:r>
              <a:rPr>
                <a:latin typeface="Courier"/>
              </a:rPr>
              <a:t>   </a:t>
            </a:r>
            <a:r>
              <a:rPr i="1">
                <a:solidFill>
                  <a:srgbClr val="60A0B0"/>
                </a:solidFill>
                <a:latin typeface="Courier"/>
              </a:rPr>
              <a:t>// ScoreBoard: checks the results</a:t>
            </a:r>
            <a:br/>
            <a:r>
              <a:rPr>
                <a:latin typeface="Courier"/>
              </a:rPr>
              <a:t>   scoreboard scoreboard_i (bfm);</a:t>
            </a:r>
            <a:br/>
            <a:br/>
            <a:r>
              <a:rPr>
                <a:latin typeface="Courier"/>
              </a:rPr>
              <a:t>   vtalu DUT (</a:t>
            </a:r>
            <a:br/>
            <a:r>
              <a:rPr>
                <a:latin typeface="Courier"/>
              </a:rPr>
              <a:t>       .A(bfm.A),</a:t>
            </a:r>
            <a:br/>
            <a:r>
              <a:rPr>
                <a:latin typeface="Courier"/>
              </a:rPr>
              <a:t>       .B(bfm.B),</a:t>
            </a:r>
            <a:br/>
            <a:r>
              <a:rPr>
                <a:latin typeface="Courier"/>
              </a:rPr>
              <a:t>       .op(bfm.op),</a:t>
            </a:r>
            <a:br/>
            <a:r>
              <a:rPr>
                <a:latin typeface="Courier"/>
              </a:rPr>
              <a:t>       .clk(bfm.clk),</a:t>
            </a:r>
            <a:br/>
            <a:r>
              <a:rPr>
                <a:latin typeface="Courier"/>
              </a:rPr>
              <a:t>       .reset_n(bfm.reset_n),</a:t>
            </a:r>
            <a:br/>
            <a:r>
              <a:rPr>
                <a:latin typeface="Courier"/>
              </a:rPr>
              <a:t>       .</a:t>
            </a:r>
            <a:r>
              <a:rPr>
                <a:solidFill>
                  <a:srgbClr val="007020"/>
                </a:solidFill>
                <a:latin typeface="Courier"/>
              </a:rPr>
              <a:t>start</a:t>
            </a:r>
            <a:r>
              <a:rPr>
                <a:latin typeface="Courier"/>
              </a:rPr>
              <a:t>(bfm.</a:t>
            </a:r>
            <a:r>
              <a:rPr>
                <a:solidFill>
                  <a:srgbClr val="007020"/>
                </a:solidFill>
                <a:latin typeface="Courier"/>
              </a:rPr>
              <a:t>start</a:t>
            </a:r>
            <a:r>
              <a:rPr>
                <a:latin typeface="Courier"/>
              </a:rPr>
              <a:t>),</a:t>
            </a:r>
            <a:br/>
            <a:r>
              <a:rPr>
                <a:latin typeface="Courier"/>
              </a:rPr>
              <a:t>       .done(bfm.done),</a:t>
            </a:r>
            <a:br/>
            <a:r>
              <a:rPr>
                <a:latin typeface="Courier"/>
              </a:rPr>
              <a:t>       .ovf(bfm.ovf),</a:t>
            </a:r>
            <a:br/>
            <a:r>
              <a:rPr>
                <a:latin typeface="Courier"/>
              </a:rPr>
              <a:t>       .result(bfm.result)</a:t>
            </a:r>
            <a:br/>
            <a:r>
              <a:rPr>
                <a:latin typeface="Courier"/>
              </a:rPr>
              <a:t>   );</a:t>
            </a:r>
            <a:br/>
            <a:r>
              <a:rPr b="1">
                <a:solidFill>
                  <a:srgbClr val="007020"/>
                </a:solidFill>
                <a:latin typeface="Courier"/>
              </a:rPr>
              <a:t>endmodule</a:t>
            </a:r>
            <a:r>
              <a:rPr>
                <a:latin typeface="Courier"/>
              </a:rPr>
              <a:t> : top</a:t>
            </a:r>
          </a:p>
        </p:txBody>
      </p:sp>
    </p:spTree>
  </p:cSl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y BFM</a:t>
            </a:r>
          </a:p>
        </p:txBody>
      </p:sp>
      <p:sp>
        <p:nvSpPr>
          <p:cNvPr id="3" name="Content Placeholder 2"/>
          <p:cNvSpPr>
            <a:spLocks noGrp="1"/>
          </p:cNvSpPr>
          <p:nvPr>
            <p:ph idx="1"/>
          </p:nvPr>
        </p:nvSpPr>
        <p:spPr/>
        <p:txBody>
          <a:bodyPr/>
          <a:lstStyle/>
          <a:p>
            <a:pPr lvl="0" indent="0" marL="0">
              <a:spcBef>
                <a:spcPts val="3000"/>
              </a:spcBef>
              <a:buNone/>
            </a:pPr>
            <a:r>
              <a:rPr b="1" i="1"/>
              <a:t>Scoreboard: el mismo chequeo, ahora hablando con la BFM</a:t>
            </a:r>
          </a:p>
          <a:p>
            <a:pPr lvl="0" indent="0">
              <a:buNone/>
            </a:pPr>
            <a:r>
              <a:rPr b="1">
                <a:solidFill>
                  <a:srgbClr val="007020"/>
                </a:solidFill>
                <a:latin typeface="Courier"/>
              </a:rPr>
              <a:t>module</a:t>
            </a:r>
            <a:r>
              <a:rPr>
                <a:latin typeface="Courier"/>
              </a:rPr>
              <a:t> scoreboard (</a:t>
            </a:r>
            <a:br/>
            <a:r>
              <a:rPr>
                <a:latin typeface="Courier"/>
              </a:rPr>
              <a:t>    vtalu_bfm bfm</a:t>
            </a:r>
            <a:br/>
            <a:r>
              <a:rPr>
                <a:latin typeface="Courier"/>
              </a:rPr>
              <a:t>);</a:t>
            </a:r>
            <a:br/>
            <a:r>
              <a:rPr>
                <a:latin typeface="Courier"/>
              </a:rPr>
              <a:t>   </a:t>
            </a:r>
            <a:r>
              <a:rPr b="1">
                <a:solidFill>
                  <a:srgbClr val="007020"/>
                </a:solidFill>
                <a:latin typeface="Courier"/>
              </a:rPr>
              <a:t>import</a:t>
            </a:r>
            <a:r>
              <a:rPr>
                <a:latin typeface="Courier"/>
              </a:rPr>
              <a:t> vtalu_pkg::*;</a:t>
            </a:r>
            <a:br/>
            <a:br/>
            <a:r>
              <a:rPr>
                <a:latin typeface="Courier"/>
              </a:rPr>
              <a:t>   </a:t>
            </a:r>
            <a:r>
              <a:rPr b="1">
                <a:solidFill>
                  <a:srgbClr val="007020"/>
                </a:solidFill>
                <a:latin typeface="Courier"/>
              </a:rPr>
              <a:t>always</a:t>
            </a:r>
            <a:r>
              <a:rPr>
                <a:latin typeface="Courier"/>
              </a:rPr>
              <a:t> @(</a:t>
            </a:r>
            <a:r>
              <a:rPr b="1">
                <a:solidFill>
                  <a:srgbClr val="007020"/>
                </a:solidFill>
                <a:latin typeface="Courier"/>
              </a:rPr>
              <a:t>posedge</a:t>
            </a:r>
            <a:r>
              <a:rPr>
                <a:latin typeface="Courier"/>
              </a:rPr>
              <a:t> bfm.done) </a:t>
            </a:r>
            <a:r>
              <a:rPr b="1">
                <a:solidFill>
                  <a:srgbClr val="007020"/>
                </a:solidFill>
                <a:latin typeface="Courier"/>
              </a:rPr>
              <a:t>begin</a:t>
            </a:r>
            <a:br/>
            <a:r>
              <a:rPr>
                <a:latin typeface="Courier"/>
              </a:rPr>
              <a:t>      </a:t>
            </a:r>
            <a:r>
              <a:rPr b="1">
                <a:solidFill>
                  <a:srgbClr val="007020"/>
                </a:solidFill>
                <a:latin typeface="Courier"/>
              </a:rPr>
              <a:t>shortint</a:t>
            </a:r>
            <a:r>
              <a:rPr>
                <a:latin typeface="Courier"/>
              </a:rPr>
              <a:t> predicted_result;</a:t>
            </a:r>
            <a:br/>
            <a:r>
              <a:rPr>
                <a:latin typeface="Courier"/>
              </a:rPr>
              <a:t>      </a:t>
            </a:r>
            <a:r>
              <a:rPr b="1">
                <a:solidFill>
                  <a:srgbClr val="007020"/>
                </a:solidFill>
                <a:latin typeface="Courier"/>
              </a:rPr>
              <a:t>bit</a:t>
            </a:r>
            <a:r>
              <a:rPr>
                <a:latin typeface="Courier"/>
              </a:rPr>
              <a:t>      predicted_ovf;</a:t>
            </a:r>
            <a:br/>
            <a:r>
              <a:rPr>
                <a:latin typeface="Courier"/>
              </a:rPr>
              <a:t>      </a:t>
            </a:r>
            <a:r>
              <a:rPr>
                <a:solidFill>
                  <a:srgbClr val="40A070"/>
                </a:solidFill>
                <a:latin typeface="Courier"/>
              </a:rPr>
              <a:t>#1</a:t>
            </a:r>
            <a:r>
              <a:rPr>
                <a:latin typeface="Courier"/>
              </a:rPr>
              <a:t>;</a:t>
            </a:r>
            <a:br/>
            <a:r>
              <a:rPr>
                <a:latin typeface="Courier"/>
              </a:rPr>
              <a:t>      </a:t>
            </a:r>
            <a:r>
              <a:rPr b="1">
                <a:solidFill>
                  <a:srgbClr val="007020"/>
                </a:solidFill>
                <a:latin typeface="Courier"/>
              </a:rPr>
              <a:t>case</a:t>
            </a:r>
            <a:r>
              <a:rPr>
                <a:latin typeface="Courier"/>
              </a:rPr>
              <a:t> (bfm.op_set)</a:t>
            </a:r>
            <a:br/>
            <a:r>
              <a:rPr>
                <a:latin typeface="Courier"/>
              </a:rPr>
              <a:t>         add_op: predicted_result = bfm.A + bfm.B;</a:t>
            </a:r>
            <a:br/>
            <a:r>
              <a:rPr>
                <a:latin typeface="Courier"/>
              </a:rPr>
              <a:t>         sub_op: predicted_result = bfm.A - bfm.B;</a:t>
            </a:r>
            <a:br/>
            <a:r>
              <a:rPr>
                <a:latin typeface="Courier"/>
              </a:rPr>
              <a:t>         and_op: predicted_result = bfm.A &amp; bfm.B;</a:t>
            </a:r>
            <a:br/>
            <a:r>
              <a:rPr>
                <a:latin typeface="Courier"/>
              </a:rPr>
              <a:t>         xor_op: predicted_result = bfm.A ^ bfm.B;</a:t>
            </a:r>
            <a:br/>
            <a:r>
              <a:rPr>
                <a:latin typeface="Courier"/>
              </a:rPr>
              <a:t>         mul_op: predicted_result = bfm.A * bfm.B;</a:t>
            </a:r>
            <a:br/>
            <a:r>
              <a:rPr>
                <a:latin typeface="Courier"/>
              </a:rPr>
              <a:t>      </a:t>
            </a:r>
            <a:r>
              <a:rPr b="1">
                <a:solidFill>
                  <a:srgbClr val="007020"/>
                </a:solidFill>
                <a:latin typeface="Courier"/>
              </a:rPr>
              <a:t>endcase</a:t>
            </a:r>
            <a:r>
              <a:rPr>
                <a:latin typeface="Courier"/>
              </a:rPr>
              <a:t>  </a:t>
            </a:r>
            <a:r>
              <a:rPr i="1">
                <a:solidFill>
                  <a:srgbClr val="60A0B0"/>
                </a:solidFill>
                <a:latin typeface="Courier"/>
              </a:rPr>
              <a:t>// case (op_set)</a:t>
            </a:r>
            <a:br/>
            <a:br/>
            <a:r>
              <a:rPr>
                <a:latin typeface="Courier"/>
              </a:rPr>
              <a:t>      </a:t>
            </a:r>
            <a:r>
              <a:rPr i="1">
                <a:solidFill>
                  <a:srgbClr val="60A0B0"/>
                </a:solidFill>
                <a:latin typeface="Courier"/>
              </a:rPr>
              <a:t>// ovf belongs to sub and to nobody else: with 8-bit inputs and a 16-bit</a:t>
            </a:r>
            <a:br/>
            <a:r>
              <a:rPr>
                <a:latin typeface="Courier"/>
              </a:rPr>
              <a:t>      </a:t>
            </a:r>
            <a:r>
              <a:rPr i="1">
                <a:solidFill>
                  <a:srgbClr val="60A0B0"/>
                </a:solidFill>
                <a:latin typeface="Courier"/>
              </a:rPr>
              <a:t>// output, neither the addition nor the multiplication can overflow.</a:t>
            </a:r>
            <a:br/>
            <a:r>
              <a:rPr>
                <a:latin typeface="Courier"/>
              </a:rPr>
              <a:t>      predicted_ovf = (bfm.op_set == sub_op) &amp;&amp; (bfm.A &lt; bfm.B);</a:t>
            </a:r>
            <a:br/>
            <a:br/>
            <a:r>
              <a:rPr>
                <a:latin typeface="Courier"/>
              </a:rPr>
              <a:t>      </a:t>
            </a:r>
            <a:r>
              <a:rPr b="1">
                <a:solidFill>
                  <a:srgbClr val="007020"/>
                </a:solidFill>
                <a:latin typeface="Courier"/>
              </a:rPr>
              <a:t>if</a:t>
            </a:r>
            <a:r>
              <a:rPr>
                <a:latin typeface="Courier"/>
              </a:rPr>
              <a:t> ((bfm.op_set != no_op) &amp;&amp; (bfm.op_set != rst_op))</a:t>
            </a:r>
            <a:br/>
            <a:r>
              <a:rPr>
                <a:latin typeface="Courier"/>
              </a:rPr>
              <a:t>         </a:t>
            </a:r>
            <a:r>
              <a:rPr b="1">
                <a:solidFill>
                  <a:srgbClr val="007020"/>
                </a:solidFill>
                <a:latin typeface="Courier"/>
              </a:rPr>
              <a:t>if</a:t>
            </a:r>
            <a:r>
              <a:rPr>
                <a:latin typeface="Courier"/>
              </a:rPr>
              <a:t> (predicted_result != bfm.result || predicted_ovf != bfm.ovf)</a:t>
            </a:r>
            <a:br/>
            <a:r>
              <a:rPr>
                <a:latin typeface="Courier"/>
              </a:rPr>
              <a:t>            </a:t>
            </a:r>
            <a:r>
              <a:rPr b="1">
                <a:solidFill>
                  <a:srgbClr val="007020"/>
                </a:solidFill>
                <a:latin typeface="Courier"/>
              </a:rPr>
              <a:t>$error</a:t>
            </a:r>
            <a:r>
              <a:rPr>
                <a:latin typeface="Courier"/>
              </a:rPr>
              <a:t>(</a:t>
            </a:r>
            <a:br/>
            <a:r>
              <a:rPr>
                <a:latin typeface="Courier"/>
              </a:rPr>
              <a:t>                </a:t>
            </a:r>
            <a:r>
              <a:rPr>
                <a:solidFill>
                  <a:srgbClr val="4070A0"/>
                </a:solidFill>
                <a:latin typeface="Courier"/>
              </a:rPr>
              <a:t>"FAILED: A: %0h  B: %0h  op: %s result: %0h ovf: %0b"</a:t>
            </a:r>
            <a:r>
              <a:rPr>
                <a:latin typeface="Courier"/>
              </a:rPr>
              <a:t>,</a:t>
            </a:r>
            <a:br/>
            <a:r>
              <a:rPr>
                <a:latin typeface="Courier"/>
              </a:rPr>
              <a:t>                bfm.A,</a:t>
            </a:r>
            <a:br/>
            <a:r>
              <a:rPr>
                <a:latin typeface="Courier"/>
              </a:rPr>
              <a:t>                bfm.B,</a:t>
            </a:r>
            <a:br/>
            <a:r>
              <a:rPr>
                <a:latin typeface="Courier"/>
              </a:rPr>
              <a:t>                bfm.op_set.name(),</a:t>
            </a:r>
            <a:br/>
            <a:r>
              <a:rPr>
                <a:latin typeface="Courier"/>
              </a:rPr>
              <a:t>                bfm.result,</a:t>
            </a:r>
            <a:br/>
            <a:r>
              <a:rPr>
                <a:latin typeface="Courier"/>
              </a:rPr>
              <a:t>                bfm.ovf</a:t>
            </a:r>
            <a:br/>
            <a:r>
              <a:rPr>
                <a:latin typeface="Courier"/>
              </a:rPr>
              <a:t>            );</a:t>
            </a:r>
            <a:br/>
            <a:br/>
            <a:r>
              <a:rPr>
                <a:latin typeface="Courier"/>
              </a:rPr>
              <a:t>   </a:t>
            </a:r>
            <a:r>
              <a:rPr b="1">
                <a:solidFill>
                  <a:srgbClr val="007020"/>
                </a:solidFill>
                <a:latin typeface="Courier"/>
              </a:rPr>
              <a:t>end</a:t>
            </a:r>
            <a:br/>
            <a:r>
              <a:rPr b="1">
                <a:solidFill>
                  <a:srgbClr val="007020"/>
                </a:solidFill>
                <a:latin typeface="Courier"/>
              </a:rPr>
              <a:t>endmodule</a:t>
            </a:r>
            <a:r>
              <a:rPr>
                <a:latin typeface="Courier"/>
              </a:rPr>
              <a:t> : scoreboard</a:t>
            </a:r>
          </a:p>
          <a:p>
            <a:pPr lvl="0"/>
            <a:r>
              <a:rPr/>
              <a:t>Es el </a:t>
            </a:r>
            <a:r>
              <a:rPr>
                <a:latin typeface="Courier"/>
              </a:rPr>
              <a:t>scoreboard</a:t>
            </a:r>
            <a:r>
              <a:rPr/>
              <a:t> del testbench convencional: predice y compara con la misma lógica</a:t>
            </a:r>
          </a:p>
          <a:p>
            <a:pPr lvl="0"/>
            <a:r>
              <a:rPr/>
              <a:t>Lo único que cambió es de dónde saca las señales: antes eran variables del mismo módulo, ahora son </a:t>
            </a:r>
            <a:r>
              <a:rPr>
                <a:latin typeface="Courier"/>
              </a:rPr>
              <a:t>bfm.A</a:t>
            </a:r>
            <a:r>
              <a:rPr/>
              <a:t>, </a:t>
            </a:r>
            <a:r>
              <a:rPr>
                <a:latin typeface="Courier"/>
              </a:rPr>
              <a:t>bfm.B</a:t>
            </a:r>
            <a:r>
              <a:rPr/>
              <a:t>, </a:t>
            </a:r>
            <a:r>
              <a:rPr>
                <a:latin typeface="Courier"/>
              </a:rPr>
              <a:t>bfm.op_set</a:t>
            </a:r>
          </a:p>
          <a:p>
            <a:pPr lvl="0"/>
            <a:r>
              <a:rPr/>
              <a:t>Y por eso ahora es un </a:t>
            </a:r>
            <a:r>
              <a:rPr b="1"/>
              <a:t>módulo aparte</a:t>
            </a:r>
            <a:r>
              <a:rPr/>
              <a:t>: puede vivir en su propio archivo porque no comparte nada con el tester salvo la interface</a:t>
            </a:r>
          </a:p>
        </p:txBody>
      </p:sp>
    </p:spTree>
  </p:cSl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y BFM</a:t>
            </a:r>
          </a:p>
        </p:txBody>
      </p:sp>
      <p:sp>
        <p:nvSpPr>
          <p:cNvPr id="3" name="Content Placeholder 2"/>
          <p:cNvSpPr>
            <a:spLocks noGrp="1"/>
          </p:cNvSpPr>
          <p:nvPr>
            <p:ph idx="1"/>
          </p:nvPr>
        </p:nvSpPr>
        <p:spPr/>
        <p:txBody>
          <a:bodyPr/>
          <a:lstStyle/>
          <a:p>
            <a:pPr lvl="0" indent="0" marL="0">
              <a:spcBef>
                <a:spcPts val="3000"/>
              </a:spcBef>
              <a:buNone/>
            </a:pPr>
            <a:r>
              <a:rPr b="1" i="1"/>
              <a:t>Tester: pide operaciones, no mueve cables</a:t>
            </a:r>
          </a:p>
          <a:p>
            <a:pPr lvl="0" indent="0">
              <a:buNone/>
            </a:pP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iB;</a:t>
            </a:r>
            <a:br/>
            <a:r>
              <a:rPr>
                <a:latin typeface="Courier"/>
              </a:rPr>
              <a:t>      operation_t   op_set;</a:t>
            </a:r>
            <a:br/>
            <a:r>
              <a:rPr>
                <a:latin typeface="Courier"/>
              </a:rPr>
              <a:t>      </a:t>
            </a:r>
            <a:r>
              <a:rPr b="1">
                <a:solidFill>
                  <a:srgbClr val="007020"/>
                </a:solidFill>
                <a:latin typeface="Courier"/>
              </a:rPr>
              <a:t>shortint</a:t>
            </a:r>
            <a:r>
              <a:rPr>
                <a:latin typeface="Courier"/>
              </a:rPr>
              <a:t>      result;</a:t>
            </a:r>
            <a:br/>
            <a:br/>
            <a:r>
              <a:rPr>
                <a:latin typeface="Courier"/>
              </a:rPr>
              <a:t>      bfm.reset_alu();</a:t>
            </a:r>
            <a:b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op_set = get_op();</a:t>
            </a:r>
            <a:br/>
            <a:r>
              <a:rPr>
                <a:latin typeface="Courier"/>
              </a:rPr>
              <a:t>         iA = get_data();</a:t>
            </a:r>
            <a:br/>
            <a:r>
              <a:rPr>
                <a:latin typeface="Courier"/>
              </a:rPr>
              <a:t>         iB = get_data();</a:t>
            </a:r>
            <a:br/>
            <a:r>
              <a:rPr>
                <a:latin typeface="Courier"/>
              </a:rPr>
              <a:t>         bfm.send_op(iA, iB, op_set, result);</a:t>
            </a:r>
            <a:br/>
            <a:r>
              <a:rPr>
                <a:latin typeface="Courier"/>
              </a:rPr>
              <a:t>      </a:t>
            </a:r>
            <a:r>
              <a:rPr b="1">
                <a:solidFill>
                  <a:srgbClr val="007020"/>
                </a:solidFill>
                <a:latin typeface="Courier"/>
              </a:rPr>
              <a:t>end</a:t>
            </a:r>
            <a:r>
              <a:rPr>
                <a:latin typeface="Courier"/>
              </a:rPr>
              <a:t> : random_loop</a:t>
            </a:r>
            <a:br/>
            <a:r>
              <a:rPr>
                <a:latin typeface="Courier"/>
              </a:rPr>
              <a:t>      </a:t>
            </a:r>
            <a:r>
              <a:rPr b="1">
                <a:solidFill>
                  <a:srgbClr val="007020"/>
                </a:solidFill>
                <a:latin typeface="Courier"/>
              </a:rPr>
              <a:t>$finish</a:t>
            </a:r>
            <a:r>
              <a:rPr>
                <a:latin typeface="Courier"/>
              </a:rPr>
              <a:t>;</a:t>
            </a:r>
            <a:br/>
            <a:r>
              <a:rPr>
                <a:latin typeface="Courier"/>
              </a:rPr>
              <a:t>   </a:t>
            </a:r>
            <a:r>
              <a:rPr b="1">
                <a:solidFill>
                  <a:srgbClr val="007020"/>
                </a:solidFill>
                <a:latin typeface="Courier"/>
              </a:rPr>
              <a:t>end</a:t>
            </a:r>
            <a:r>
              <a:rPr>
                <a:latin typeface="Courier"/>
              </a:rPr>
              <a:t>  </a:t>
            </a:r>
            <a:r>
              <a:rPr i="1">
                <a:solidFill>
                  <a:srgbClr val="60A0B0"/>
                </a:solidFill>
                <a:latin typeface="Courier"/>
              </a:rPr>
              <a:t>// initial begin</a:t>
            </a:r>
          </a:p>
          <a:p>
            <a:pPr lvl="0"/>
            <a:r>
              <a:rPr/>
              <a:t>El tester ya no toca </a:t>
            </a:r>
            <a:r>
              <a:rPr>
                <a:latin typeface="Courier"/>
              </a:rPr>
              <a:t>start</a:t>
            </a:r>
            <a:r>
              <a:rPr/>
              <a:t> ni espera </a:t>
            </a:r>
            <a:r>
              <a:rPr>
                <a:latin typeface="Courier"/>
              </a:rPr>
              <a:t>done</a:t>
            </a:r>
            <a:r>
              <a:rPr/>
              <a:t>: llama a </a:t>
            </a:r>
            <a:r>
              <a:rPr>
                <a:latin typeface="Courier"/>
              </a:rPr>
              <a:t>bfm.send_op(...)</a:t>
            </a:r>
            <a:r>
              <a:rPr/>
              <a:t> y se olvida del protocolo</a:t>
            </a:r>
          </a:p>
          <a:p>
            <a:pPr lvl="0"/>
            <a:r>
              <a:rPr/>
              <a:t>El handshake quedó </a:t>
            </a:r>
            <a:r>
              <a:rPr b="1"/>
              <a:t>escrito una sola vez</a:t>
            </a:r>
            <a:r>
              <a:rPr/>
              <a:t>, adentro de la BFM. Si mañana el DUT pide dos ciclos de </a:t>
            </a:r>
            <a:r>
              <a:rPr>
                <a:latin typeface="Courier"/>
              </a:rPr>
              <a:t>start</a:t>
            </a:r>
            <a:r>
              <a:rPr/>
              <a:t>, se toca un archivo</a:t>
            </a:r>
          </a:p>
          <a:p>
            <a:pPr lvl="0"/>
            <a:r>
              <a:rPr/>
              <a:t>Ésa es la definición de </a:t>
            </a:r>
            <a:r>
              <a:rPr i="1"/>
              <a:t>Bus Functional Model</a:t>
            </a:r>
            <a:r>
              <a:rPr/>
              <a:t>: la tarea traduce </a:t>
            </a:r>
            <a:r>
              <a:rPr i="1"/>
              <a:t>“hacé una suma”</a:t>
            </a:r>
            <a:r>
              <a:rPr/>
              <a:t> al meneo de señales que el DUT espera</a:t>
            </a:r>
          </a:p>
        </p:txBody>
      </p:sp>
    </p:spTree>
  </p:cSl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y BFM</a:t>
            </a:r>
          </a:p>
        </p:txBody>
      </p:sp>
      <p:sp>
        <p:nvSpPr>
          <p:cNvPr id="3" name="Content Placeholder 2"/>
          <p:cNvSpPr>
            <a:spLocks noGrp="1"/>
          </p:cNvSpPr>
          <p:nvPr>
            <p:ph idx="1"/>
          </p:nvPr>
        </p:nvSpPr>
        <p:spPr/>
        <p:txBody>
          <a:bodyPr/>
          <a:lstStyle/>
          <a:p>
            <a:pPr lvl="0" indent="0" marL="0">
              <a:spcBef>
                <a:spcPts val="3000"/>
              </a:spcBef>
              <a:buNone/>
            </a:pPr>
            <a:r>
              <a:rPr b="1" i="1"/>
              <a:t>La regla del protocolo, escrita en el idioma del simulador</a:t>
            </a:r>
          </a:p>
          <a:p>
            <a:pPr lvl="0" indent="0">
              <a:buNone/>
            </a:pPr>
            <a:r>
              <a:rPr i="1">
                <a:solidFill>
                  <a:srgbClr val="60A0B0"/>
                </a:solidFill>
                <a:latin typeface="Courier"/>
              </a:rPr>
              <a:t>// INMEDIATA: una sentencia. Chequea el presente, donde el hilo pasa.</a:t>
            </a:r>
            <a:br/>
            <a:r>
              <a:rPr b="1">
                <a:solidFill>
                  <a:srgbClr val="007020"/>
                </a:solidFill>
                <a:latin typeface="Courier"/>
              </a:rPr>
              <a:t>assert</a:t>
            </a:r>
            <a:r>
              <a:rPr>
                <a:latin typeface="Courier"/>
              </a:rPr>
              <a:t> (op_set != no_op || done == </a:t>
            </a:r>
            <a:r>
              <a:rPr>
                <a:solidFill>
                  <a:srgbClr val="40A070"/>
                </a:solidFill>
                <a:latin typeface="Courier"/>
              </a:rPr>
              <a:t>0</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$error</a:t>
            </a:r>
            <a:r>
              <a:rPr>
                <a:latin typeface="Courier"/>
              </a:rPr>
              <a:t>(</a:t>
            </a:r>
            <a:r>
              <a:rPr>
                <a:solidFill>
                  <a:srgbClr val="4070A0"/>
                </a:solidFill>
                <a:latin typeface="Courier"/>
              </a:rPr>
              <a:t>"no_op no deberia levantar done"</a:t>
            </a:r>
            <a:r>
              <a:rPr>
                <a:latin typeface="Courier"/>
              </a:rPr>
              <a:t>);</a:t>
            </a:r>
            <a:br/>
            <a:br/>
            <a:r>
              <a:rPr i="1">
                <a:solidFill>
                  <a:srgbClr val="60A0B0"/>
                </a:solidFill>
                <a:latin typeface="Courier"/>
              </a:rPr>
              <a:t>// CONCURRENTE: una declaracion con reloj. Se enchufa una vez y</a:t>
            </a:r>
            <a:br/>
            <a:r>
              <a:rPr i="1">
                <a:solidFill>
                  <a:srgbClr val="60A0B0"/>
                </a:solidFill>
                <a:latin typeface="Courier"/>
              </a:rPr>
              <a:t>// chequea CADA flanco de la simulacion, sola, para siempre.</a:t>
            </a:r>
            <a:br/>
            <a:r>
              <a:rPr>
                <a:latin typeface="Courier"/>
              </a:rPr>
              <a:t>a_operandos_estables :</a:t>
            </a:r>
            <a:br/>
            <a:r>
              <a:rPr b="1">
                <a:solidFill>
                  <a:srgbClr val="007020"/>
                </a:solidFill>
                <a:latin typeface="Courier"/>
              </a:rPr>
              <a:t>assert</a:t>
            </a:r>
            <a:r>
              <a:rPr>
                <a:latin typeface="Courier"/>
              </a:rPr>
              <a:t> </a:t>
            </a:r>
            <a:r>
              <a:rPr b="1">
                <a:solidFill>
                  <a:srgbClr val="007020"/>
                </a:solidFill>
                <a:latin typeface="Courier"/>
              </a:rPr>
              <a:t>property</a:t>
            </a:r>
            <a:r>
              <a:rPr>
                <a:latin typeface="Courier"/>
              </a:rPr>
              <a:t> (@(</a:t>
            </a:r>
            <a:r>
              <a:rPr b="1">
                <a:solidFill>
                  <a:srgbClr val="007020"/>
                </a:solidFill>
                <a:latin typeface="Courier"/>
              </a:rPr>
              <a:t>negedge</a:t>
            </a:r>
            <a:r>
              <a:rPr>
                <a:latin typeface="Courier"/>
              </a:rPr>
              <a:t> clk) </a:t>
            </a:r>
            <a:r>
              <a:rPr>
                <a:solidFill>
                  <a:srgbClr val="007020"/>
                </a:solidFill>
                <a:latin typeface="Courier"/>
              </a:rPr>
              <a:t>start</a:t>
            </a:r>
            <a:r>
              <a:rPr>
                <a:latin typeface="Courier"/>
              </a:rPr>
              <a:t> |=&gt; </a:t>
            </a:r>
            <a:r>
              <a:rPr b="1">
                <a:solidFill>
                  <a:srgbClr val="007020"/>
                </a:solidFill>
                <a:latin typeface="Courier"/>
              </a:rPr>
              <a:t>$stable</a:t>
            </a:r>
            <a:r>
              <a:rPr>
                <a:latin typeface="Courier"/>
              </a:rPr>
              <a:t>(A) &amp;&amp; </a:t>
            </a:r>
            <a:r>
              <a:rPr b="1">
                <a:solidFill>
                  <a:srgbClr val="007020"/>
                </a:solidFill>
                <a:latin typeface="Courier"/>
              </a:rPr>
              <a:t>$stable</a:t>
            </a:r>
            <a:r>
              <a:rPr>
                <a:latin typeface="Courier"/>
              </a:rPr>
              <a:t>(B));</a:t>
            </a:r>
          </a:p>
          <a:p>
            <a:pPr lvl="0"/>
            <a:r>
              <a:rPr/>
              <a:t>La regla —</a:t>
            </a:r>
            <a:r>
              <a:rPr i="1"/>
              <a:t>mientras </a:t>
            </a:r>
            <a:r>
              <a:rPr i="1">
                <a:latin typeface="Courier"/>
              </a:rPr>
              <a:t>start</a:t>
            </a:r>
            <a:r>
              <a:rPr i="1"/>
              <a:t> está arriba, los operandos no se tocan</a:t>
            </a:r>
            <a:r>
              <a:rPr/>
              <a:t>— ya está escrita </a:t>
            </a:r>
            <a:r>
              <a:rPr b="1"/>
              <a:t>dos veces</a:t>
            </a:r>
            <a:r>
              <a:rPr/>
              <a:t>: en prosa en la spec, y encapsulada adentro de </a:t>
            </a:r>
            <a:r>
              <a:rPr>
                <a:latin typeface="Courier"/>
              </a:rPr>
              <a:t>send_op()</a:t>
            </a:r>
            <a:r>
              <a:rPr/>
              <a:t> acá</a:t>
            </a:r>
          </a:p>
          <a:p>
            <a:pPr lvl="0"/>
            <a:r>
              <a:rPr/>
              <a:t>Una </a:t>
            </a:r>
            <a:r>
              <a:rPr b="1"/>
              <a:t>assertion</a:t>
            </a:r>
            <a:r>
              <a:rPr/>
              <a:t> es esa misma frase por tercera vez, pero </a:t>
            </a:r>
            <a:r>
              <a:rPr b="1"/>
              <a:t>ejecutable</a:t>
            </a:r>
            <a:r>
              <a:rPr/>
              <a:t>: no la respeta, la </a:t>
            </a:r>
            <a:r>
              <a:rPr b="1"/>
              <a:t>chequea</a:t>
            </a:r>
          </a:p>
          <a:p>
            <a:pPr lvl="0"/>
            <a:r>
              <a:rPr/>
              <a:t>Y la chequea donde ocurre —en la interface, en el flanco exacto— y no al final, comparando resultados</a:t>
            </a:r>
          </a:p>
        </p:txBody>
      </p:sp>
    </p:spTree>
  </p:cSl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y BFM</a:t>
            </a:r>
          </a:p>
        </p:txBody>
      </p:sp>
      <p:sp>
        <p:nvSpPr>
          <p:cNvPr id="3" name="Content Placeholder 2"/>
          <p:cNvSpPr>
            <a:spLocks noGrp="1"/>
          </p:cNvSpPr>
          <p:nvPr>
            <p:ph idx="1"/>
          </p:nvPr>
        </p:nvSpPr>
        <p:spPr/>
        <p:txBody>
          <a:bodyPr/>
          <a:lstStyle/>
          <a:p>
            <a:pPr lvl="0" indent="0" marL="0">
              <a:spcBef>
                <a:spcPts val="3000"/>
              </a:spcBef>
              <a:buNone/>
            </a:pPr>
            <a:r>
              <a:rPr b="1" i="1"/>
              <a:t>Dónde se chequea cada cosa</a:t>
            </a:r>
          </a:p>
          <a:p>
            <a:pPr lvl="0"/>
            <a:r>
              <a:rPr/>
              <a:t>El </a:t>
            </a:r>
            <a:r>
              <a:rPr b="1"/>
              <a:t>scoreboard</a:t>
            </a:r>
            <a:r>
              <a:rPr/>
              <a:t> del testbench convencional chequea el </a:t>
            </a:r>
            <a:r>
              <a:rPr b="1"/>
              <a:t>resultado</a:t>
            </a:r>
            <a:r>
              <a:rPr/>
              <a:t>: </a:t>
            </a:r>
            <a:r>
              <a:rPr>
                <a:latin typeface="Courier"/>
              </a:rPr>
              <a:t>A op B</a:t>
            </a:r>
            <a:r>
              <a:rPr/>
              <a:t> contra lo que devolvió el DUT. Es la mitad que este curso desarrolla hasta el final</a:t>
            </a:r>
          </a:p>
          <a:p>
            <a:pPr lvl="0"/>
            <a:r>
              <a:rPr/>
              <a:t>Una </a:t>
            </a:r>
            <a:r>
              <a:rPr b="1"/>
              <a:t>assertion</a:t>
            </a:r>
            <a:r>
              <a:rPr/>
              <a:t> chequea el </a:t>
            </a:r>
            <a:r>
              <a:rPr b="1"/>
              <a:t>protocolo</a:t>
            </a:r>
            <a:r>
              <a:rPr/>
              <a:t>: quién se mueve, cuándo, y por cuántos ciclos. Es la otra mitad</a:t>
            </a:r>
          </a:p>
          <a:p>
            <a:pPr lvl="0"/>
            <a:r>
              <a:rPr/>
              <a:t>Un DUT que devuelve bien el </a:t>
            </a:r>
            <a:r>
              <a:rPr>
                <a:latin typeface="Courier"/>
              </a:rPr>
              <a:t>result</a:t>
            </a:r>
            <a:r>
              <a:rPr/>
              <a:t> pero baja </a:t>
            </a:r>
            <a:r>
              <a:rPr>
                <a:latin typeface="Courier"/>
              </a:rPr>
              <a:t>done</a:t>
            </a:r>
            <a:r>
              <a:rPr/>
              <a:t> un ciclo antes </a:t>
            </a:r>
            <a:r>
              <a:rPr b="1"/>
              <a:t>pasa todos los tests</a:t>
            </a:r>
            <a:r>
              <a:rPr/>
              <a:t> de los próximos seis días. Nadie lo está mirando</a:t>
            </a:r>
          </a:p>
          <a:p>
            <a:pPr lvl="0"/>
            <a:r>
              <a:rPr/>
              <a:t>Se ve entero en </a:t>
            </a:r>
            <a:r>
              <a:rPr b="1"/>
              <a:t>la sección de assertions</a:t>
            </a:r>
            <a:r>
              <a:rPr/>
              <a:t>, con el mismo VTALU y el mismo </a:t>
            </a:r>
            <a:r>
              <a:rPr>
                <a:latin typeface="Courier"/>
              </a:rPr>
              <a:t>run.sh</a:t>
            </a:r>
          </a:p>
        </p:txBody>
      </p:sp>
    </p:spTree>
  </p:cSl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y BFM</a:t>
            </a:r>
          </a:p>
        </p:txBody>
      </p:sp>
      <p:sp>
        <p:nvSpPr>
          <p:cNvPr id="3" name="Content Placeholder 2"/>
          <p:cNvSpPr>
            <a:spLocks noGrp="1"/>
          </p:cNvSpPr>
          <p:nvPr>
            <p:ph idx="1"/>
          </p:nvPr>
        </p:nvSpPr>
        <p:spPr/>
        <p:txBody>
          <a:bodyPr/>
          <a:lstStyle/>
          <a:p>
            <a:pPr lvl="0" indent="0" marL="0">
              <a:spcBef>
                <a:spcPts val="3000"/>
              </a:spcBef>
              <a:buNone/>
            </a:pPr>
            <a:r>
              <a:rPr b="1" i="1"/>
              <a:t>El agujero que deja la BFM: el temporizado</a:t>
            </a:r>
          </a:p>
          <a:p>
            <a:pPr lvl="0" indent="0">
              <a:buNone/>
            </a:pPr>
            <a:r>
              <a:rPr>
                <a:latin typeface="Courier"/>
              </a:rPr>
              <a:t>      </a:t>
            </a:r>
            <a:r>
              <a:rPr i="1">
                <a:solidFill>
                  <a:srgbClr val="60A0B0"/>
                </a:solidFill>
                <a:latin typeface="Courier"/>
              </a:rPr>
              <a:t>// 1. Sample AT the edge. The DUT always_ff updates d_out with a</a:t>
            </a:r>
            <a:br/>
            <a:r>
              <a:rPr>
                <a:latin typeface="Courier"/>
              </a:rPr>
              <a:t>      </a:t>
            </a:r>
            <a:r>
              <a:rPr i="1">
                <a:solidFill>
                  <a:srgbClr val="60A0B0"/>
                </a:solidFill>
                <a:latin typeface="Courier"/>
              </a:rPr>
              <a:t>//    nonblocking assignment, which lands after this initial already ran:</a:t>
            </a:r>
            <a:br/>
            <a:r>
              <a:rPr>
                <a:latin typeface="Courier"/>
              </a:rPr>
              <a:t>      </a:t>
            </a:r>
            <a:r>
              <a:rPr i="1">
                <a:solidFill>
                  <a:srgbClr val="60A0B0"/>
                </a:solidFill>
                <a:latin typeface="Courier"/>
              </a:rPr>
              <a:t>//    you read the OLD value.</a:t>
            </a:r>
            <a:br/>
            <a:r>
              <a:rPr>
                <a:latin typeface="Courier"/>
              </a:rPr>
              <a:t>      @(</a:t>
            </a:r>
            <a:r>
              <a:rPr b="1">
                <a:solidFill>
                  <a:srgbClr val="007020"/>
                </a:solidFill>
                <a:latin typeface="Courier"/>
              </a:rPr>
              <a:t>posedge</a:t>
            </a:r>
            <a:r>
              <a:rPr>
                <a:latin typeface="Courier"/>
              </a:rPr>
              <a:t> clk);</a:t>
            </a:r>
            <a:br/>
            <a:r>
              <a:rPr>
                <a:latin typeface="Courier"/>
              </a:rPr>
              <a:t>      en_el_flanco = d_out;</a:t>
            </a:r>
            <a:br/>
            <a:br/>
            <a:r>
              <a:rPr>
                <a:latin typeface="Courier"/>
              </a:rPr>
              <a:t>      </a:t>
            </a:r>
            <a:r>
              <a:rPr i="1">
                <a:solidFill>
                  <a:srgbClr val="60A0B0"/>
                </a:solidFill>
                <a:latin typeface="Courier"/>
              </a:rPr>
              <a:t>// 2. The same edge, one delta later. The nonblocking assignment landed</a:t>
            </a:r>
            <a:br/>
            <a:r>
              <a:rPr>
                <a:latin typeface="Courier"/>
              </a:rPr>
              <a:t>      </a:t>
            </a:r>
            <a:r>
              <a:rPr i="1">
                <a:solidFill>
                  <a:srgbClr val="60A0B0"/>
                </a:solidFill>
                <a:latin typeface="Courier"/>
              </a:rPr>
              <a:t>//    already and you read the NEW value. That "#1" is visible nowhere and</a:t>
            </a:r>
            <a:br/>
            <a:r>
              <a:rPr>
                <a:latin typeface="Courier"/>
              </a:rPr>
              <a:t>      </a:t>
            </a:r>
            <a:r>
              <a:rPr i="1">
                <a:solidFill>
                  <a:srgbClr val="60A0B0"/>
                </a:solidFill>
                <a:latin typeface="Courier"/>
              </a:rPr>
              <a:t>//    changes the result.</a:t>
            </a:r>
            <a:br/>
            <a:r>
              <a:rPr>
                <a:latin typeface="Courier"/>
              </a:rPr>
              <a:t>      @(</a:t>
            </a:r>
            <a:r>
              <a:rPr b="1">
                <a:solidFill>
                  <a:srgbClr val="007020"/>
                </a:solidFill>
                <a:latin typeface="Courier"/>
              </a:rPr>
              <a:t>posedge</a:t>
            </a:r>
            <a:r>
              <a:rPr>
                <a:latin typeface="Courier"/>
              </a:rPr>
              <a:t> clk);</a:t>
            </a:r>
            <a:br/>
            <a:r>
              <a:rPr>
                <a:latin typeface="Courier"/>
              </a:rPr>
              <a:t>      </a:t>
            </a:r>
            <a:r>
              <a:rPr>
                <a:solidFill>
                  <a:srgbClr val="40A070"/>
                </a:solidFill>
                <a:latin typeface="Courier"/>
              </a:rPr>
              <a:t>#1</a:t>
            </a:r>
            <a:r>
              <a:rPr>
                <a:latin typeface="Courier"/>
              </a:rPr>
              <a:t>;</a:t>
            </a:r>
            <a:br/>
            <a:r>
              <a:rPr>
                <a:latin typeface="Courier"/>
              </a:rPr>
              <a:t>      un_delta_despues = d_out;</a:t>
            </a:r>
            <a:br/>
            <a:br/>
            <a:r>
              <a:rPr>
                <a:latin typeface="Courier"/>
              </a:rPr>
              <a:t>      </a:t>
            </a:r>
            <a:r>
              <a:rPr i="1">
                <a:solidFill>
                  <a:srgbClr val="60A0B0"/>
                </a:solidFill>
                <a:latin typeface="Courier"/>
              </a:rPr>
              <a:t>// 3. The opposite edge: the trick the whole course BFM uses. It works,</a:t>
            </a:r>
            <a:br/>
            <a:r>
              <a:rPr>
                <a:latin typeface="Courier"/>
              </a:rPr>
              <a:t>      </a:t>
            </a:r>
            <a:r>
              <a:rPr i="1">
                <a:solidFill>
                  <a:srgbClr val="60A0B0"/>
                </a:solidFill>
                <a:latin typeface="Courier"/>
              </a:rPr>
              <a:t>//    but it asks whoever reads it to know why.</a:t>
            </a:r>
            <a:br/>
            <a:r>
              <a:rPr>
                <a:latin typeface="Courier"/>
              </a:rPr>
              <a:t>      @(</a:t>
            </a:r>
            <a:r>
              <a:rPr b="1">
                <a:solidFill>
                  <a:srgbClr val="007020"/>
                </a:solidFill>
                <a:latin typeface="Courier"/>
              </a:rPr>
              <a:t>negedge</a:t>
            </a:r>
            <a:r>
              <a:rPr>
                <a:latin typeface="Courier"/>
              </a:rPr>
              <a:t> clk);</a:t>
            </a:r>
            <a:br/>
            <a:r>
              <a:rPr>
                <a:latin typeface="Courier"/>
              </a:rPr>
              <a:t>      en_el_flanco_opuesto = d_out;</a:t>
            </a:r>
          </a:p>
          <a:p>
            <a:pPr lvl="0"/>
            <a:r>
              <a:rPr/>
              <a:t>La BFM encapsuló </a:t>
            </a:r>
            <a:r>
              <a:rPr b="1"/>
              <a:t>el protocolo</a:t>
            </a:r>
            <a:r>
              <a:rPr/>
              <a:t>. Lo que </a:t>
            </a:r>
            <a:r>
              <a:rPr b="1"/>
              <a:t>no</a:t>
            </a:r>
            <a:r>
              <a:rPr/>
              <a:t> encapsuló es </a:t>
            </a:r>
            <a:r>
              <a:rPr i="1"/>
              <a:t>cuándo</a:t>
            </a:r>
            <a:r>
              <a:rPr/>
              <a:t> se maneja y </a:t>
            </a:r>
            <a:r>
              <a:rPr i="1"/>
              <a:t>cuándo</a:t>
            </a:r>
            <a:r>
              <a:rPr/>
              <a:t> se muestrea: eso sigue decidido task por task</a:t>
            </a:r>
          </a:p>
          <a:p>
            <a:pPr lvl="0"/>
            <a:r>
              <a:rPr/>
              <a:t>Tres formas de leer el mismo dato: </a:t>
            </a:r>
            <a:r>
              <a:rPr>
                <a:latin typeface="Courier"/>
              </a:rPr>
              <a:t>0</a:t>
            </a:r>
            <a:r>
              <a:rPr/>
              <a:t>, </a:t>
            </a:r>
            <a:r>
              <a:rPr>
                <a:latin typeface="Courier"/>
              </a:rPr>
              <a:t>11</a:t>
            </a:r>
            <a:r>
              <a:rPr/>
              <a:t> y </a:t>
            </a:r>
            <a:r>
              <a:rPr>
                <a:latin typeface="Courier"/>
              </a:rPr>
              <a:t>11</a:t>
            </a:r>
            <a:r>
              <a:rPr/>
              <a:t>. Dos valores, pero </a:t>
            </a:r>
            <a:r>
              <a:rPr b="1"/>
              <a:t>tres mecanismos</a:t>
            </a:r>
            <a:r>
              <a:rPr/>
              <a:t>, y el del medio depende de un </a:t>
            </a:r>
            <a:r>
              <a:rPr>
                <a:latin typeface="Courier"/>
              </a:rPr>
              <a:t>#1</a:t>
            </a:r>
            <a:r>
              <a:rPr/>
              <a:t> que no se ve en ningún lado</a:t>
            </a:r>
          </a:p>
          <a:p>
            <a:pPr lvl="0"/>
            <a:r>
              <a:rPr/>
              <a:t>El </a:t>
            </a:r>
            <a:r>
              <a:rPr>
                <a:latin typeface="Courier"/>
              </a:rPr>
              <a:t>@(negedge clk)</a:t>
            </a:r>
            <a:r>
              <a:rPr/>
              <a:t> de nuestra BFM es la tercera. Anda — y le pide al que la lee que sepa por qué</a:t>
            </a:r>
          </a:p>
        </p:txBody>
      </p:sp>
    </p:spTree>
  </p:cSl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Interfaces y BFM</a:t>
            </a:r>
          </a:p>
        </p:txBody>
      </p:sp>
      <p:sp>
        <p:nvSpPr>
          <p:cNvPr id="4" name="Text Placeholder 3"/>
          <p:cNvSpPr>
            <a:spLocks noGrp="1"/>
          </p:cNvSpPr>
          <p:nvPr>
            <p:ph idx="2" sz="half" type="body"/>
          </p:nvPr>
        </p:nvSpPr>
        <p:spPr/>
        <p:txBody>
          <a:bodyPr/>
          <a:lstStyle/>
          <a:p>
            <a:pPr lvl="0" indent="0" marL="0">
              <a:spcBef>
                <a:spcPts val="3000"/>
              </a:spcBef>
              <a:buNone/>
            </a:pPr>
            <a:r>
              <a:rPr b="1" i="1"/>
              <a:t>Por qué el flanco solo no alcanza: las regiones</a:t>
            </a:r>
          </a:p>
        </p:txBody>
      </p:sp>
      <p:pic>
        <p:nvPicPr>
          <p:cNvPr descr="res/diagrams/interfaces-bfm_regiones.svg" id="0" name="Picture 1"/>
          <p:cNvPicPr>
            <a:picLocks noGrp="1" noChangeAspect="1"/>
          </p:cNvPicPr>
          <p:nvPr/>
        </p:nvPicPr>
        <p:blipFill>
          <a:blip r:embed="rId2"/>
          <a:stretch>
            <a:fillRect/>
          </a:stretch>
        </p:blipFill>
        <p:spPr bwMode="auto">
          <a:xfrm>
            <a:off x="3568700" y="660400"/>
            <a:ext cx="5105400" cy="29464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Las regiones de un flanco: Preponed, Active y NBA, y los tres muestreos que dan valores distintos</a:t>
            </a:r>
          </a:p>
        </p:txBody>
      </p:sp>
    </p:spTree>
  </p:cSl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Un flanco no es un instante indivisible: adentro hay </a:t>
            </a:r>
            <a:r>
              <a:rPr b="1"/>
              <a:t>regiones</a:t>
            </a:r>
            <a:r>
              <a:rPr/>
              <a:t>, en orden fijo</a:t>
            </a:r>
          </a:p>
          <a:p>
            <a:pPr lvl="0"/>
            <a:r>
              <a:rPr/>
              <a:t>El </a:t>
            </a:r>
            <a:r>
              <a:rPr>
                <a:latin typeface="Courier"/>
              </a:rPr>
              <a:t>&lt;=</a:t>
            </a:r>
            <a:r>
              <a:rPr/>
              <a:t> del </a:t>
            </a:r>
            <a:r>
              <a:rPr>
                <a:latin typeface="Courier"/>
              </a:rPr>
              <a:t>always_ff</a:t>
            </a:r>
            <a:r>
              <a:rPr/>
              <a:t> </a:t>
            </a:r>
            <a:r>
              <a:rPr b="1"/>
              <a:t>aterriza en NBA</a:t>
            </a:r>
            <a:r>
              <a:rPr/>
              <a:t>: el que lee en </a:t>
            </a:r>
            <a:r>
              <a:rPr i="1"/>
              <a:t>Active</a:t>
            </a:r>
            <a:r>
              <a:rPr/>
              <a:t> lee el viejo</a:t>
            </a:r>
          </a:p>
          <a:p>
            <a:pPr lvl="0"/>
            <a:r>
              <a:rPr/>
              <a:t>El </a:t>
            </a:r>
            <a:r>
              <a:rPr>
                <a:latin typeface="Courier"/>
              </a:rPr>
              <a:t>#1</a:t>
            </a:r>
            <a:r>
              <a:rPr/>
              <a:t> cruza el NBA, el flanco opuesto lo cruza sobrado, y SVA no necesita ninguno de los dos: muestrea en </a:t>
            </a:r>
            <a:r>
              <a:rPr i="1"/>
              <a:t>preponed</a:t>
            </a:r>
            <a:r>
              <a:rPr/>
              <a:t>, antes de todo</a:t>
            </a:r>
          </a:p>
        </p:txBody>
      </p:sp>
    </p:spTree>
  </p:cSl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y BFM</a:t>
            </a:r>
          </a:p>
        </p:txBody>
      </p:sp>
      <p:sp>
        <p:nvSpPr>
          <p:cNvPr id="3" name="Content Placeholder 2"/>
          <p:cNvSpPr>
            <a:spLocks noGrp="1"/>
          </p:cNvSpPr>
          <p:nvPr>
            <p:ph idx="1"/>
          </p:nvPr>
        </p:nvSpPr>
        <p:spPr/>
        <p:txBody>
          <a:bodyPr/>
          <a:lstStyle/>
          <a:p>
            <a:pPr lvl="0" indent="0" marL="0">
              <a:spcBef>
                <a:spcPts val="3000"/>
              </a:spcBef>
              <a:buNone/>
            </a:pPr>
            <a:r>
              <a:rPr b="1" i="1"/>
              <a:t>El clocking block: el flanco y el delta, declarados una vez</a:t>
            </a:r>
          </a:p>
          <a:p>
            <a:pPr lvl="0" indent="0">
              <a:buNone/>
            </a:pPr>
            <a:r>
              <a:rPr b="1">
                <a:solidFill>
                  <a:srgbClr val="007020"/>
                </a:solidFill>
                <a:latin typeface="Courier"/>
              </a:rPr>
              <a:t>interface</a:t>
            </a:r>
            <a:r>
              <a:rPr>
                <a:latin typeface="Courier"/>
              </a:rPr>
              <a:t> reg_bfm (</a:t>
            </a:r>
            <a:r>
              <a:rPr b="1">
                <a:solidFill>
                  <a:srgbClr val="007020"/>
                </a:solidFill>
                <a:latin typeface="Courier"/>
              </a:rPr>
              <a:t>input</a:t>
            </a:r>
            <a:r>
              <a:rPr>
                <a:latin typeface="Courier"/>
              </a:rPr>
              <a:t> </a:t>
            </a:r>
            <a:r>
              <a:rPr b="1">
                <a:solidFill>
                  <a:srgbClr val="007020"/>
                </a:solidFill>
                <a:latin typeface="Courier"/>
              </a:rPr>
              <a:t>bit</a:t>
            </a:r>
            <a:r>
              <a:rPr>
                <a:latin typeface="Courier"/>
              </a:rPr>
              <a:t> clk);</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d_in, d_out;</a:t>
            </a:r>
            <a:br/>
            <a:br/>
            <a:r>
              <a:rPr>
                <a:latin typeface="Courier"/>
              </a:rPr>
              <a:t>   </a:t>
            </a:r>
            <a:r>
              <a:rPr i="1">
                <a:solidFill>
                  <a:srgbClr val="60A0B0"/>
                </a:solidFill>
                <a:latin typeface="Courier"/>
              </a:rPr>
              <a:t>// The only two timing lines in the testbench:</a:t>
            </a:r>
            <a:br/>
            <a:r>
              <a:rPr>
                <a:latin typeface="Courier"/>
              </a:rPr>
              <a:t>   </a:t>
            </a:r>
            <a:r>
              <a:rPr i="1">
                <a:solidFill>
                  <a:srgbClr val="60A0B0"/>
                </a:solidFill>
                <a:latin typeface="Courier"/>
              </a:rPr>
              <a:t>//   input  #1step  samples the STABLE value right before the edge, which is</a:t>
            </a:r>
            <a:br/>
            <a:r>
              <a:rPr>
                <a:latin typeface="Courier"/>
              </a:rPr>
              <a:t>   </a:t>
            </a:r>
            <a:r>
              <a:rPr i="1">
                <a:solidFill>
                  <a:srgbClr val="60A0B0"/>
                </a:solidFill>
                <a:latin typeface="Courier"/>
              </a:rPr>
              <a:t>//                  what the hardware sees. Never what the nonblocking</a:t>
            </a:r>
            <a:br/>
            <a:r>
              <a:rPr>
                <a:latin typeface="Courier"/>
              </a:rPr>
              <a:t>   </a:t>
            </a:r>
            <a:r>
              <a:rPr i="1">
                <a:solidFill>
                  <a:srgbClr val="60A0B0"/>
                </a:solidFill>
                <a:latin typeface="Courier"/>
              </a:rPr>
              <a:t>//                  assignment just wrote on that same edge.</a:t>
            </a:r>
            <a:br/>
            <a:r>
              <a:rPr>
                <a:latin typeface="Courier"/>
              </a:rPr>
              <a:t>   </a:t>
            </a:r>
            <a:r>
              <a:rPr i="1">
                <a:solidFill>
                  <a:srgbClr val="60A0B0"/>
                </a:solidFill>
                <a:latin typeface="Courier"/>
              </a:rPr>
              <a:t>//   output #0      drives ON the edge, in the nonblocking region, so the DUT</a:t>
            </a:r>
            <a:br/>
            <a:r>
              <a:rPr>
                <a:latin typeface="Courier"/>
              </a:rPr>
              <a:t>   </a:t>
            </a:r>
            <a:r>
              <a:rPr i="1">
                <a:solidFill>
                  <a:srgbClr val="60A0B0"/>
                </a:solidFill>
                <a:latin typeface="Courier"/>
              </a:rPr>
              <a:t>//                  does not see it until the next edge.</a:t>
            </a:r>
            <a:br/>
            <a:r>
              <a:rPr>
                <a:latin typeface="Courier"/>
              </a:rPr>
              <a:t>   </a:t>
            </a:r>
            <a:r>
              <a:rPr b="1">
                <a:solidFill>
                  <a:srgbClr val="007020"/>
                </a:solidFill>
                <a:latin typeface="Courier"/>
              </a:rPr>
              <a:t>clocking</a:t>
            </a:r>
            <a:r>
              <a:rPr>
                <a:latin typeface="Courier"/>
              </a:rPr>
              <a:t> cb @(</a:t>
            </a:r>
            <a:r>
              <a:rPr b="1">
                <a:solidFill>
                  <a:srgbClr val="007020"/>
                </a:solidFill>
                <a:latin typeface="Courier"/>
              </a:rPr>
              <a:t>posedge</a:t>
            </a:r>
            <a:r>
              <a:rPr>
                <a:latin typeface="Courier"/>
              </a:rPr>
              <a:t> clk);</a:t>
            </a:r>
            <a:br/>
            <a:r>
              <a:rPr>
                <a:latin typeface="Courier"/>
              </a:rPr>
              <a:t>      </a:t>
            </a:r>
            <a:r>
              <a:rPr b="1">
                <a:solidFill>
                  <a:srgbClr val="007020"/>
                </a:solidFill>
                <a:latin typeface="Courier"/>
              </a:rPr>
              <a:t>default</a:t>
            </a:r>
            <a:r>
              <a:rPr>
                <a:latin typeface="Courier"/>
              </a:rPr>
              <a:t> </a:t>
            </a:r>
            <a:r>
              <a:rPr b="1">
                <a:solidFill>
                  <a:srgbClr val="007020"/>
                </a:solidFill>
                <a:latin typeface="Courier"/>
              </a:rPr>
              <a:t>input</a:t>
            </a:r>
            <a:r>
              <a:rPr>
                <a:latin typeface="Courier"/>
              </a:rPr>
              <a:t> </a:t>
            </a:r>
            <a:r>
              <a:rPr>
                <a:solidFill>
                  <a:srgbClr val="40A070"/>
                </a:solidFill>
                <a:latin typeface="Courier"/>
              </a:rPr>
              <a:t>#1</a:t>
            </a:r>
            <a:r>
              <a:rPr>
                <a:latin typeface="Courier"/>
              </a:rPr>
              <a:t>step </a:t>
            </a:r>
            <a:r>
              <a:rPr b="1">
                <a:solidFill>
                  <a:srgbClr val="007020"/>
                </a:solidFill>
                <a:latin typeface="Courier"/>
              </a:rPr>
              <a:t>output</a:t>
            </a:r>
            <a:r>
              <a:rPr>
                <a:latin typeface="Courier"/>
              </a:rPr>
              <a:t> </a:t>
            </a:r>
            <a:r>
              <a:rPr>
                <a:solidFill>
                  <a:srgbClr val="40A070"/>
                </a:solidFill>
                <a:latin typeface="Courier"/>
              </a:rPr>
              <a:t>#0</a:t>
            </a:r>
            <a:r>
              <a:rPr>
                <a:latin typeface="Courier"/>
              </a:rPr>
              <a:t>;</a:t>
            </a:r>
            <a:br/>
            <a:r>
              <a:rPr>
                <a:latin typeface="Courier"/>
              </a:rPr>
              <a:t>      </a:t>
            </a:r>
            <a:r>
              <a:rPr b="1">
                <a:solidFill>
                  <a:srgbClr val="007020"/>
                </a:solidFill>
                <a:latin typeface="Courier"/>
              </a:rPr>
              <a:t>output</a:t>
            </a:r>
            <a:r>
              <a:rPr>
                <a:latin typeface="Courier"/>
              </a:rPr>
              <a:t> d_in;</a:t>
            </a:r>
            <a:br/>
            <a:r>
              <a:rPr>
                <a:latin typeface="Courier"/>
              </a:rPr>
              <a:t>      </a:t>
            </a:r>
            <a:r>
              <a:rPr b="1">
                <a:solidFill>
                  <a:srgbClr val="007020"/>
                </a:solidFill>
                <a:latin typeface="Courier"/>
              </a:rPr>
              <a:t>input</a:t>
            </a:r>
            <a:r>
              <a:rPr>
                <a:latin typeface="Courier"/>
              </a:rPr>
              <a:t>  d_out;</a:t>
            </a:r>
            <a:br/>
            <a:r>
              <a:rPr>
                <a:latin typeface="Courier"/>
              </a:rPr>
              <a:t>   </a:t>
            </a:r>
            <a:r>
              <a:rPr b="1">
                <a:solidFill>
                  <a:srgbClr val="007020"/>
                </a:solidFill>
                <a:latin typeface="Courier"/>
              </a:rPr>
              <a:t>endclocking</a:t>
            </a:r>
            <a:br/>
            <a:br/>
            <a:r>
              <a:rPr>
                <a:latin typeface="Courier"/>
              </a:rPr>
              <a:t>   </a:t>
            </a:r>
            <a:r>
              <a:rPr b="1">
                <a:solidFill>
                  <a:srgbClr val="007020"/>
                </a:solidFill>
                <a:latin typeface="Courier"/>
              </a:rPr>
              <a:t>modport</a:t>
            </a:r>
            <a:r>
              <a:rPr>
                <a:latin typeface="Courier"/>
              </a:rPr>
              <a:t> tb (</a:t>
            </a:r>
            <a:r>
              <a:rPr b="1">
                <a:solidFill>
                  <a:srgbClr val="007020"/>
                </a:solidFill>
                <a:latin typeface="Courier"/>
              </a:rPr>
              <a:t>clocking</a:t>
            </a:r>
            <a:r>
              <a:rPr>
                <a:latin typeface="Courier"/>
              </a:rPr>
              <a:t> cb);</a:t>
            </a:r>
            <a:br/>
            <a:r>
              <a:rPr b="1">
                <a:solidFill>
                  <a:srgbClr val="007020"/>
                </a:solidFill>
                <a:latin typeface="Courier"/>
              </a:rPr>
              <a:t>endinterface</a:t>
            </a:r>
            <a:r>
              <a:rPr>
                <a:latin typeface="Courier"/>
              </a:rPr>
              <a:t> : reg_bfm</a:t>
            </a:r>
          </a:p>
          <a:p>
            <a:pPr lvl="0"/>
            <a:r>
              <a:rPr>
                <a:latin typeface="Courier"/>
              </a:rPr>
              <a:t>input #1step</a:t>
            </a:r>
            <a:r>
              <a:rPr/>
              <a:t> — muestreá el valor </a:t>
            </a:r>
            <a:r>
              <a:rPr b="1"/>
              <a:t>estable justo antes</a:t>
            </a:r>
            <a:r>
              <a:rPr/>
              <a:t> del flanco, que es el que ve el hardware. Nunca el que la no bloqueante acaba de escribir</a:t>
            </a:r>
          </a:p>
          <a:p>
            <a:pPr lvl="0"/>
            <a:r>
              <a:rPr>
                <a:latin typeface="Courier"/>
              </a:rPr>
              <a:t>output #0</a:t>
            </a:r>
            <a:r>
              <a:rPr/>
              <a:t> — manejá </a:t>
            </a:r>
            <a:r>
              <a:rPr b="1"/>
              <a:t>en</a:t>
            </a:r>
            <a:r>
              <a:rPr/>
              <a:t> el flanco, con las no bloqueantes, así el DUT no lo ve hasta el flanco siguiente</a:t>
            </a:r>
          </a:p>
          <a:p>
            <a:pPr lvl="0"/>
            <a:r>
              <a:rPr/>
              <a:t>Manejar pasa a ser </a:t>
            </a:r>
            <a:r>
              <a:rPr>
                <a:latin typeface="Courier"/>
              </a:rPr>
              <a:t>cb.d_in &lt;= valor</a:t>
            </a:r>
            <a:r>
              <a:rPr/>
              <a:t>; muestrear, leer </a:t>
            </a:r>
            <a:r>
              <a:rPr>
                <a:latin typeface="Courier"/>
              </a:rPr>
              <a:t>cb.d_out</a:t>
            </a:r>
            <a:r>
              <a:rPr/>
              <a:t>; esperar, </a:t>
            </a:r>
            <a:r>
              <a:rPr>
                <a:latin typeface="Courier"/>
              </a:rPr>
              <a:t>@(cb)</a:t>
            </a:r>
            <a:r>
              <a:rPr/>
              <a:t>. </a:t>
            </a:r>
            <a:r>
              <a:rPr b="1"/>
              <a:t>Ningún </a:t>
            </a:r>
            <a:r>
              <a:rPr b="1">
                <a:latin typeface="Courier"/>
              </a:rPr>
              <a:t>#1</a:t>
            </a:r>
            <a:r>
              <a:rPr b="1"/>
              <a:t> en ninguna task</a:t>
            </a:r>
          </a:p>
          <a:p>
            <a:pPr lvl="0"/>
            <a:r>
              <a:rPr/>
              <a:t>Y el dato leído es el mismo en cualquier momento del ciclo: la carrera se cerró por declaración, no por costumbre</a:t>
            </a:r>
          </a:p>
        </p:txBody>
      </p:sp>
    </p:spTree>
  </p:cSl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y BFM</a:t>
            </a:r>
          </a:p>
        </p:txBody>
      </p:sp>
      <p:sp>
        <p:nvSpPr>
          <p:cNvPr id="3" name="Content Placeholder 2"/>
          <p:cNvSpPr>
            <a:spLocks noGrp="1"/>
          </p:cNvSpPr>
          <p:nvPr>
            <p:ph idx="1"/>
          </p:nvPr>
        </p:nvSpPr>
        <p:spPr>
          <a:xfrm>
            <a:off x="457200" y="1193800"/>
            <a:ext cx="8229600" cy="495300"/>
          </a:xfrm>
        </p:spPr>
        <p:txBody>
          <a:bodyPr/>
          <a:lstStyle/>
          <a:p>
            <a:pPr lvl="0" indent="0" marL="0">
              <a:spcBef>
                <a:spcPts val="3000"/>
              </a:spcBef>
              <a:buNone/>
            </a:pPr>
            <a:r>
              <a:rPr b="1" i="1"/>
              <a:t>¿Son obligatorios? No — y conviene saber por qué</a:t>
            </a:r>
          </a:p>
        </p:txBody>
      </p:sp>
      <p:graphicFrame>
        <p:nvGraphicFramePr>
          <p:cNvPr id="6" name="Content Placeholder 5"/>
          <p:cNvGraphicFramePr>
            <a:graphicFrameLocks noGrp="1"/>
          </p:cNvGraphicFramePr>
          <p:nvPr>
            <p:ph idx="1"/>
          </p:nvPr>
        </p:nvGraphicFramePr>
        <p:xfrm>
          <a:off x="457200" y="1816100"/>
          <a:ext cx="8229600" cy="8001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La pregunta</a:t>
                      </a:r>
                    </a:p>
                  </a:txBody>
                  <a:tcPr/>
                </a:tc>
                <a:tc>
                  <a:txBody>
                    <a:bodyPr/>
                    <a:lstStyle/>
                    <a:p>
                      <a:pPr lvl="0" indent="0" marL="0">
                        <a:buNone/>
                      </a:pPr>
                      <a:r>
                        <a:rPr/>
                        <a:t>La respuesta</a:t>
                      </a:r>
                    </a:p>
                  </a:txBody>
                  <a:tcPr/>
                </a:tc>
              </a:tr>
              <a:tr h="0">
                <a:tc>
                  <a:txBody>
                    <a:bodyPr/>
                    <a:lstStyle/>
                    <a:p>
                      <a:pPr lvl="0" indent="0" marL="0">
                        <a:buNone/>
                      </a:pPr>
                      <a:r>
                        <a:rPr/>
                        <a:t>¿Se puede escribir un TB correcto </a:t>
                      </a:r>
                      <a:r>
                        <a:rPr b="1"/>
                        <a:t>sin</a:t>
                      </a:r>
                      <a:r>
                        <a:rPr/>
                        <a:t> clocking blocks?</a:t>
                      </a:r>
                    </a:p>
                  </a:txBody>
                </a:tc>
                <a:tc>
                  <a:txBody>
                    <a:bodyPr/>
                    <a:lstStyle/>
                    <a:p>
                      <a:pPr lvl="0" indent="0" marL="0">
                        <a:buNone/>
                      </a:pPr>
                      <a:r>
                        <a:rPr b="1"/>
                        <a:t>Sí.</a:t>
                      </a:r>
                      <a:r>
                        <a:rPr/>
                        <a:t> Con NBA en el driver y disciplina de scheduler, no hay race</a:t>
                      </a:r>
                    </a:p>
                  </a:txBody>
                </a:tc>
              </a:tr>
              <a:tr h="0">
                <a:tc>
                  <a:txBody>
                    <a:bodyPr/>
                    <a:lstStyle/>
                    <a:p>
                      <a:pPr lvl="0" indent="0" marL="0">
                        <a:buNone/>
                      </a:pPr>
                      <a:r>
                        <a:rPr/>
                        <a:t>¿Qué conviene que use </a:t>
                      </a:r>
                      <a:r>
                        <a:rPr b="1"/>
                        <a:t>un equipo</a:t>
                      </a:r>
                      <a:r>
                        <a:rPr/>
                        <a:t>?</a:t>
                      </a:r>
                    </a:p>
                  </a:txBody>
                </a:tc>
                <a:tc>
                  <a:txBody>
                    <a:bodyPr/>
                    <a:lstStyle/>
                    <a:p>
                      <a:pPr lvl="0" indent="0" marL="0">
                        <a:buNone/>
                      </a:pPr>
                      <a:r>
                        <a:rPr b="1"/>
                        <a:t>Usalos</a:t>
                      </a:r>
                      <a:r>
                        <a:rPr/>
                        <a:t> en interfaces síncronas — es lo que dice el style guide de lowRISC/OpenTitan</a:t>
                      </a:r>
                    </a:p>
                  </a:txBody>
                </a:tc>
              </a:tr>
            </a:tbl>
          </a:graphicData>
        </a:graphic>
      </p:graphicFrame>
      <p:sp>
        <p:nvSpPr>
          <p:cNvPr id="3" name="Content Placeholder 2"/>
          <p:cNvSpPr>
            <a:spLocks noGrp="1"/>
          </p:cNvSpPr>
          <p:nvPr>
            <p:ph idx="1"/>
          </p:nvPr>
        </p:nvSpPr>
        <p:spPr>
          <a:xfrm>
            <a:off x="457200" y="2743200"/>
            <a:ext cx="8229600" cy="1727200"/>
          </a:xfrm>
        </p:spPr>
        <p:txBody>
          <a:bodyPr/>
          <a:lstStyle/>
          <a:p>
            <a:pPr lvl="0"/>
            <a:r>
              <a:rPr/>
              <a:t>No son de UVM: son de </a:t>
            </a:r>
            <a:r>
              <a:rPr b="1"/>
              <a:t>SystemVerilog</a:t>
            </a:r>
            <a:r>
              <a:rPr/>
              <a:t>. UVM no los pide ni los conoce</a:t>
            </a:r>
          </a:p>
          <a:p>
            <a:pPr lvl="0"/>
            <a:r>
              <a:rPr b="1"/>
              <a:t>Dave Rich</a:t>
            </a:r>
            <a:r>
              <a:rPr/>
              <a:t> —la referencia de Verification Academy— sostiene desde 2014 que son </a:t>
            </a:r>
            <a:r>
              <a:rPr i="1"/>
              <a:t>opcionales</a:t>
            </a:r>
            <a:r>
              <a:rPr/>
              <a:t>: lo que evita la race es entender el scheduler, no el clocking block</a:t>
            </a:r>
          </a:p>
          <a:p>
            <a:pPr lvl="0"/>
            <a:r>
              <a:rPr/>
              <a:t>Las dos posturas contestan preguntas distintas: una es </a:t>
            </a:r>
            <a:r>
              <a:rPr b="1"/>
              <a:t>corrección del lenguaje</a:t>
            </a:r>
            <a:r>
              <a:rPr/>
              <a:t>, la otra es </a:t>
            </a:r>
            <a:r>
              <a:rPr b="1"/>
              <a:t>política de equipo</a:t>
            </a:r>
            <a:r>
              <a:rPr/>
              <a:t>. Las dos son correctas</a:t>
            </a:r>
          </a:p>
        </p:txBody>
      </p:sp>
    </p:spTree>
  </p:cSl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y BFM</a:t>
            </a:r>
          </a:p>
        </p:txBody>
      </p:sp>
      <p:sp>
        <p:nvSpPr>
          <p:cNvPr id="3" name="Content Placeholder 2"/>
          <p:cNvSpPr>
            <a:spLocks noGrp="1"/>
          </p:cNvSpPr>
          <p:nvPr>
            <p:ph idx="1"/>
          </p:nvPr>
        </p:nvSpPr>
        <p:spPr/>
        <p:txBody>
          <a:bodyPr/>
          <a:lstStyle/>
          <a:p>
            <a:pPr lvl="0" indent="0" marL="0">
              <a:spcBef>
                <a:spcPts val="3000"/>
              </a:spcBef>
              <a:buNone/>
            </a:pPr>
            <a:r>
              <a:rPr b="1" i="1"/>
              <a:t>El precio: dos nombres para el mismo cable</a:t>
            </a:r>
          </a:p>
          <a:p>
            <a:pPr lvl="0" indent="0">
              <a:buNone/>
            </a:pPr>
            <a:r>
              <a:rPr>
                <a:latin typeface="Courier"/>
              </a:rPr>
              <a:t>      </a:t>
            </a:r>
            <a:r>
              <a:rPr i="1">
                <a:solidFill>
                  <a:srgbClr val="60A0B0"/>
                </a:solidFill>
                <a:latin typeface="Courier"/>
              </a:rPr>
              <a:t>// The two reads, at the SAME instant, on the SAME wire.</a:t>
            </a:r>
            <a:br/>
            <a:r>
              <a:rPr>
                <a:latin typeface="Courier"/>
              </a:rPr>
              <a:t>      por_cb = bfm.cb.d_out;</a:t>
            </a:r>
            <a:br/>
            <a:r>
              <a:rPr>
                <a:latin typeface="Courier"/>
              </a:rPr>
              <a:t>      crudo  = bfm.d_out;</a:t>
            </a:r>
            <a:br/>
            <a:br/>
            <a:r>
              <a:rPr>
                <a:latin typeface="Courier"/>
              </a:rPr>
              <a:t>      </a:t>
            </a:r>
            <a:r>
              <a:rPr b="1">
                <a:solidFill>
                  <a:srgbClr val="007020"/>
                </a:solidFill>
                <a:latin typeface="Courier"/>
              </a:rPr>
              <a:t>$display</a:t>
            </a:r>
            <a:r>
              <a:rPr>
                <a:latin typeface="Courier"/>
              </a:rPr>
              <a:t>(</a:t>
            </a:r>
            <a:r>
              <a:rPr>
                <a:solidFill>
                  <a:srgbClr val="4070A0"/>
                </a:solidFill>
                <a:latin typeface="Courier"/>
              </a:rPr>
              <a:t>"at the same instant, on the same wire:"</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  bfm.cb.d_out (what the clocking block sampled) : %0d"</a:t>
            </a:r>
            <a:r>
              <a:rPr>
                <a:latin typeface="Courier"/>
              </a:rPr>
              <a:t>, por_cb);</a:t>
            </a:r>
            <a:br/>
            <a:r>
              <a:rPr>
                <a:latin typeface="Courier"/>
              </a:rPr>
              <a:t>      </a:t>
            </a:r>
            <a:r>
              <a:rPr b="1">
                <a:solidFill>
                  <a:srgbClr val="007020"/>
                </a:solidFill>
                <a:latin typeface="Courier"/>
              </a:rPr>
              <a:t>$display</a:t>
            </a:r>
            <a:r>
              <a:rPr>
                <a:latin typeface="Courier"/>
              </a:rPr>
              <a:t>(</a:t>
            </a:r>
            <a:r>
              <a:rPr>
                <a:solidFill>
                  <a:srgbClr val="4070A0"/>
                </a:solidFill>
                <a:latin typeface="Courier"/>
              </a:rPr>
              <a:t>"  bfm.d_out    (the live wire)                   : %0d"</a:t>
            </a:r>
            <a:r>
              <a:rPr>
                <a:latin typeface="Courier"/>
              </a:rPr>
              <a:t>, crudo);</a:t>
            </a:r>
            <a:br/>
            <a:r>
              <a:rPr>
                <a:latin typeface="Courier"/>
              </a:rPr>
              <a:t>      </a:t>
            </a:r>
            <a:r>
              <a:rPr b="1">
                <a:solidFill>
                  <a:srgbClr val="007020"/>
                </a:solidFill>
                <a:latin typeface="Courier"/>
              </a:rPr>
              <a:t>$display</a:t>
            </a:r>
            <a:r>
              <a:rPr>
                <a:latin typeface="Courier"/>
              </a:rPr>
              <a:t>(</a:t>
            </a:r>
            <a:r>
              <a:rPr>
                <a:solidFill>
                  <a:srgbClr val="4070A0"/>
                </a:solidFill>
                <a:latin typeface="Courier"/>
              </a:rPr>
              <a:t>""</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"They differ by one cycle, and no warning says so. A monitor that"</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"reads through the clocking block and a scoreboard that reads the"</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"raw wire do not fail every time: they fail when the data changes."</a:t>
            </a:r>
            <a:r>
              <a:rPr>
                <a:latin typeface="Courier"/>
              </a:rPr>
              <a:t>);</a:t>
            </a:r>
          </a:p>
          <a:p>
            <a:pPr lvl="0"/>
            <a:r>
              <a:rPr/>
              <a:t>Con la señal adentro de un clocking block hay </a:t>
            </a:r>
            <a:r>
              <a:rPr b="1"/>
              <a:t>dos</a:t>
            </a:r>
            <a:r>
              <a:rPr/>
              <a:t> formas de leerla: </a:t>
            </a:r>
            <a:r>
              <a:rPr>
                <a:latin typeface="Courier"/>
              </a:rPr>
              <a:t>bfm.d_out</a:t>
            </a:r>
            <a:r>
              <a:rPr/>
              <a:t> es el cable en vivo, </a:t>
            </a:r>
            <a:r>
              <a:rPr>
                <a:latin typeface="Courier"/>
              </a:rPr>
              <a:t>bfm.cb.d_out</a:t>
            </a:r>
            <a:r>
              <a:rPr/>
              <a:t> es lo que se muestreó </a:t>
            </a:r>
            <a:r>
              <a:rPr>
                <a:latin typeface="Courier"/>
              </a:rPr>
              <a:t>#1step</a:t>
            </a:r>
            <a:r>
              <a:rPr/>
              <a:t> antes del flanco</a:t>
            </a:r>
          </a:p>
          <a:p>
            <a:pPr lvl="0"/>
            <a:r>
              <a:rPr/>
              <a:t>En una señal que cambia cada ciclo </a:t>
            </a:r>
            <a:r>
              <a:rPr b="1"/>
              <a:t>difieren en un ciclo</a:t>
            </a:r>
            <a:r>
              <a:rPr/>
              <a:t>: el ejemplo imprime </a:t>
            </a:r>
            <a:r>
              <a:rPr>
                <a:latin typeface="Courier"/>
              </a:rPr>
              <a:t>3</a:t>
            </a:r>
            <a:r>
              <a:rPr/>
              <a:t> y </a:t>
            </a:r>
            <a:r>
              <a:rPr>
                <a:latin typeface="Courier"/>
              </a:rPr>
              <a:t>4</a:t>
            </a:r>
            <a:r>
              <a:rPr/>
              <a:t>, en el mismo instante y sobre el mismo cable</a:t>
            </a:r>
          </a:p>
          <a:p>
            <a:pPr lvl="0"/>
            <a:r>
              <a:rPr/>
              <a:t>Nadie avisa. Compila, corre, y el scoreboard falla </a:t>
            </a:r>
            <a:r>
              <a:rPr b="1"/>
              <a:t>sólo cuando el dato cambia</a:t>
            </a:r>
          </a:p>
          <a:p>
            <a:pPr lvl="0"/>
            <a:r>
              <a:rPr/>
              <a:t>La regla: si una señal entró al clocking block, </a:t>
            </a:r>
            <a:r>
              <a:rPr b="1"/>
              <a:t>todo el protocolo la lee por ahí</a:t>
            </a:r>
            <a:r>
              <a:rPr/>
              <a:t> — y se espera </a:t>
            </a:r>
            <a:r>
              <a:rPr>
                <a:latin typeface="Courier"/>
              </a:rPr>
              <a:t>@(bfm.cb)</a:t>
            </a:r>
            <a:r>
              <a:rPr/>
              <a:t>, no </a:t>
            </a:r>
            <a:r>
              <a:rPr>
                <a:latin typeface="Courier"/>
              </a:rPr>
              <a:t>@(posedge bfm.clk)</a:t>
            </a:r>
          </a:p>
        </p:txBody>
      </p:sp>
    </p:spTree>
  </p:cSl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y BFM</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Una </a:t>
            </a:r>
            <a:r>
              <a:rPr>
                <a:latin typeface="Courier"/>
              </a:rPr>
              <a:t>interface</a:t>
            </a:r>
            <a:r>
              <a:rPr/>
              <a:t> es un </a:t>
            </a:r>
            <a:r>
              <a:rPr b="1"/>
              <a:t>bundle de señales con nombre</a:t>
            </a:r>
            <a:r>
              <a:rPr/>
              <a:t>: agregar un cable deja de ser tocar seis port lists</a:t>
            </a:r>
          </a:p>
          <a:p>
            <a:pPr lvl="0"/>
            <a:r>
              <a:rPr/>
              <a:t>Un </a:t>
            </a:r>
            <a:r>
              <a:rPr b="1"/>
              <a:t>BFM</a:t>
            </a:r>
            <a:r>
              <a:rPr/>
              <a:t> es la interface </a:t>
            </a:r>
            <a:r>
              <a:rPr b="1"/>
              <a:t>más el protocolo</a:t>
            </a:r>
            <a:r>
              <a:rPr/>
              <a:t>: </a:t>
            </a:r>
            <a:r>
              <a:rPr>
                <a:latin typeface="Courier"/>
              </a:rPr>
              <a:t>send_op(A, B, op, result)</a:t>
            </a:r>
            <a:r>
              <a:rPr/>
              <a:t> traduce </a:t>
            </a:r>
            <a:r>
              <a:rPr i="1"/>
              <a:t>“hacé una suma”</a:t>
            </a:r>
            <a:r>
              <a:rPr/>
              <a:t> al meneo de señales</a:t>
            </a:r>
          </a:p>
          <a:p>
            <a:pPr lvl="0"/>
            <a:r>
              <a:rPr/>
              <a:t>Toda la letra chica de la spec —el pulso de reset, esperar </a:t>
            </a:r>
            <a:r>
              <a:rPr>
                <a:latin typeface="Courier"/>
              </a:rPr>
              <a:t>done</a:t>
            </a:r>
            <a:r>
              <a:rPr/>
              <a:t>, el </a:t>
            </a:r>
            <a:r>
              <a:rPr>
                <a:latin typeface="Courier"/>
              </a:rPr>
              <a:t>no_op</a:t>
            </a:r>
            <a:r>
              <a:rPr/>
              <a:t> que no responde— queda escrita </a:t>
            </a:r>
            <a:r>
              <a:rPr b="1"/>
              <a:t>una sola vez</a:t>
            </a:r>
          </a:p>
          <a:p>
            <a:pPr lvl="0"/>
            <a:r>
              <a:rPr/>
              <a:t>Desde acá </a:t>
            </a:r>
            <a:r>
              <a:rPr b="1"/>
              <a:t>nadie mueve </a:t>
            </a:r>
            <a:r>
              <a:rPr b="1">
                <a:latin typeface="Courier"/>
              </a:rPr>
              <a:t>bfm.start</a:t>
            </a:r>
            <a:r>
              <a:rPr b="1"/>
              <a:t> a mano</a:t>
            </a:r>
            <a:r>
              <a:rPr/>
              <a:t>. El que quiere una operación, la pide</a:t>
            </a:r>
          </a:p>
          <a:p>
            <a:pPr lvl="0"/>
            <a:r>
              <a:rPr/>
              <a:t>El tester, el scoreboard y la cobertura pasan a ser </a:t>
            </a:r>
            <a:r>
              <a:rPr b="1"/>
              <a:t>módulos aparte</a:t>
            </a:r>
            <a:r>
              <a:rPr/>
              <a:t>, cada uno en su archivo, conectados por la BFM</a:t>
            </a:r>
          </a:p>
          <a:p>
            <a:pPr lvl="0"/>
            <a:r>
              <a:rPr/>
              <a:t>Y esto no se abandona: el driver del agent sigue llamando a </a:t>
            </a:r>
            <a:r>
              <a:rPr b="1"/>
              <a:t>esta misma task</a:t>
            </a:r>
          </a:p>
          <a:p>
            <a:pPr lvl="0"/>
            <a:r>
              <a:rPr/>
              <a:t>La regla que el BFM </a:t>
            </a:r>
            <a:r>
              <a:rPr b="1"/>
              <a:t>cumple</a:t>
            </a:r>
            <a:r>
              <a:rPr/>
              <a:t> se puede además </a:t>
            </a:r>
            <a:r>
              <a:rPr b="1"/>
              <a:t>chequear</a:t>
            </a:r>
            <a:r>
              <a:rPr/>
              <a:t>, con una assertion que vive en esta misma interface. Ésa es la sección de assertions</a:t>
            </a:r>
          </a:p>
          <a:p>
            <a:pPr lvl="0"/>
            <a:r>
              <a:rPr/>
              <a:t>Y el </a:t>
            </a:r>
            <a:r>
              <a:rPr b="1">
                <a:latin typeface="Courier"/>
              </a:rPr>
              <a:t>clocking block</a:t>
            </a:r>
            <a:r>
              <a:rPr/>
              <a:t> cierra el último agujero: el flanco y el delta dejan de decidirse task por task y se declaran </a:t>
            </a:r>
            <a:r>
              <a:rPr b="1"/>
              <a:t>una vez</a:t>
            </a:r>
          </a:p>
        </p:txBody>
      </p:sp>
    </p:spTree>
  </p:cSl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1</a:t>
            </a:r>
          </a:p>
          <a:p>
            <a:pPr lvl="0" indent="0" marL="0">
              <a:spcBef>
                <a:spcPts val="3000"/>
              </a:spcBef>
              <a:buNone/>
            </a:pPr>
            <a:r>
              <a:rPr b="1" i="1"/>
              <a:t>1 de 7 · La pregunta del día</a:t>
            </a:r>
          </a:p>
          <a:p>
            <a:pPr lvl="0" indent="0" marL="0">
              <a:buNone/>
            </a:pPr>
            <a:r>
              <a:rPr b="1"/>
              <a:t>Mil operaciones al azar, el scoreboard no reportó ningún error y el log termina en </a:t>
            </a:r>
            <a:r>
              <a:rPr b="1">
                <a:latin typeface="Courier"/>
              </a:rPr>
              <a:t>PASS</a:t>
            </a:r>
            <a:r>
              <a:rPr b="1"/>
              <a:t>. ¿Qué te falta para decir que el DUT está verificado?</a:t>
            </a:r>
          </a:p>
          <a:p>
            <a:pPr lvl="0"/>
            <a:r>
              <a:rPr/>
              <a:t>☐ Nada: mil operaciones sin un error es un DUT verificado</a:t>
            </a:r>
          </a:p>
          <a:p>
            <a:pPr lvl="0"/>
            <a:r>
              <a:rPr/>
              <a:t>☐ Correr más semillas hasta que la cobertura de código llegue al 100 %</a:t>
            </a:r>
          </a:p>
          <a:p>
            <a:pPr lvl="0"/>
            <a:r>
              <a:rPr/>
              <a:t>☒ Saber qué habría dicho el log con un bug adentro: correrlo con el DUT mutado</a:t>
            </a:r>
          </a:p>
          <a:p>
            <a:pPr lvl="0"/>
            <a:r>
              <a:rPr/>
              <a:t>☐ Reemplazar el scoreboard por assertions, que chequean el protocolo en el flanco exacto y no al final</a:t>
            </a:r>
          </a:p>
          <a:p>
            <a:pPr lvl="0" indent="0" marL="1270000">
              <a:buNone/>
            </a:pPr>
            <a:r>
              <a:rPr sz="2000" b="1"/>
              <a:t>Verlo fallar</a:t>
            </a:r>
            <a:r>
              <a:rPr sz="2000"/>
              <a:t> — el </a:t>
            </a:r>
            <a:r>
              <a:rPr sz="2000">
                <a:latin typeface="Courier"/>
              </a:rPr>
              <a:t>PASS</a:t>
            </a:r>
            <a:r>
              <a:rPr sz="2000"/>
              <a:t> de un scoreboard que nunca vio un error no dice nada: pudo no haber comparado. </a:t>
            </a:r>
            <a:r>
              <a:rPr sz="2000">
                <a:latin typeface="Courier"/>
              </a:rPr>
              <a:t>VTALU_BUG=1</a:t>
            </a:r>
            <a:r>
              <a:rPr sz="2000"/>
              <a:t> da vuelta un bit del resultado y el testbench tiene que fallar; </a:t>
            </a:r>
            <a:r>
              <a:rPr sz="2000">
                <a:latin typeface="Courier"/>
              </a:rPr>
              <a:t>make mutante</a:t>
            </a:r>
            <a:r>
              <a:rPr sz="2000"/>
              <a:t> lo exige para los tres testbenches de los días 1 y 2.</a:t>
            </a:r>
          </a:p>
        </p:txBody>
      </p:sp>
    </p:spTree>
  </p:cSl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1</a:t>
            </a:r>
          </a:p>
          <a:p>
            <a:pPr lvl="0" indent="0" marL="0">
              <a:spcBef>
                <a:spcPts val="3000"/>
              </a:spcBef>
              <a:buNone/>
            </a:pPr>
            <a:r>
              <a:rPr b="1" i="1"/>
              <a:t>2 de 7 · La spec de la ALU</a:t>
            </a:r>
          </a:p>
          <a:p>
            <a:pPr lvl="0" indent="0" marL="0">
              <a:buNone/>
            </a:pPr>
            <a:r>
              <a:rPr b="1"/>
              <a:t>Mientras la VTALU está ejecutando una operación, ¿qué tienen que hacer </a:t>
            </a:r>
            <a:r>
              <a:rPr b="1">
                <a:latin typeface="Courier"/>
              </a:rPr>
              <a:t>start</a:t>
            </a:r>
            <a:r>
              <a:rPr b="1"/>
              <a:t> y los operandos?</a:t>
            </a:r>
          </a:p>
          <a:p>
            <a:pPr lvl="0"/>
            <a:r>
              <a:rPr/>
              <a:t>☐ </a:t>
            </a:r>
            <a:r>
              <a:rPr>
                <a:latin typeface="Courier"/>
              </a:rPr>
              <a:t>start</a:t>
            </a:r>
            <a:r>
              <a:rPr/>
              <a:t> baja enseguida: es un pulso de arranque, y el DUT ya latcheó todo</a:t>
            </a:r>
          </a:p>
          <a:p>
            <a:pPr lvl="0"/>
            <a:r>
              <a:rPr/>
              <a:t>☐ Da igual: el DUT los registra en el primer flanco</a:t>
            </a:r>
          </a:p>
          <a:p>
            <a:pPr lvl="0"/>
            <a:r>
              <a:rPr/>
              <a:t>☐ Los operandos tienen que cambiar en cada ciclo</a:t>
            </a:r>
          </a:p>
          <a:p>
            <a:pPr lvl="0"/>
            <a:r>
              <a:rPr/>
              <a:t>☒ </a:t>
            </a:r>
            <a:r>
              <a:rPr>
                <a:latin typeface="Courier"/>
              </a:rPr>
              <a:t>start</a:t>
            </a:r>
            <a:r>
              <a:rPr/>
              <a:t> en 1 y los operandos quietos hasta que sube </a:t>
            </a:r>
            <a:r>
              <a:rPr>
                <a:latin typeface="Courier"/>
              </a:rPr>
              <a:t>done</a:t>
            </a:r>
          </a:p>
          <a:p>
            <a:pPr lvl="0" indent="0" marL="1270000">
              <a:buNone/>
            </a:pPr>
            <a:r>
              <a:rPr sz="2000" b="1"/>
              <a:t>Estables hasta </a:t>
            </a:r>
            <a:r>
              <a:rPr sz="2000" b="1">
                <a:latin typeface="Courier"/>
              </a:rPr>
              <a:t>done</a:t>
            </a:r>
            <a:r>
              <a:rPr sz="2000"/>
              <a:t> — es el protocolo del DUT, y es exactamente el motivo por el que existe el BFM: encapsular esa regla en un solo lugar para que ningún test se la olvide. El primer distractor describe un protocolo real —arranque por pulso, operandos latcheados— que este DUT no tiene.</a:t>
            </a:r>
          </a:p>
        </p:txBody>
      </p:sp>
    </p:spTree>
  </p:cSl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1</a:t>
            </a:r>
          </a:p>
          <a:p>
            <a:pPr lvl="0" indent="0" marL="0">
              <a:spcBef>
                <a:spcPts val="3000"/>
              </a:spcBef>
              <a:buNone/>
            </a:pPr>
            <a:r>
              <a:rPr b="1" i="1"/>
              <a:t>3 de 7 · Cobertura funcional</a:t>
            </a:r>
          </a:p>
          <a:p>
            <a:pPr lvl="0" indent="0" marL="0">
              <a:buNone/>
            </a:pPr>
            <a:r>
              <a:rPr b="1"/>
              <a:t>El test corre 1000 operaciones al azar y la cobertura de </a:t>
            </a:r>
            <a:r>
              <a:rPr b="1" i="1"/>
              <a:t>código</a:t>
            </a:r>
            <a:r>
              <a:rPr b="1"/>
              <a:t> da 100 %. ¿Qué te dice eso sobre la verificación?</a:t>
            </a:r>
          </a:p>
          <a:p>
            <a:pPr lvl="0"/>
            <a:r>
              <a:rPr/>
              <a:t>☐ Que el DUT está verificado y el plan de verificación se puede cerrar</a:t>
            </a:r>
          </a:p>
          <a:p>
            <a:pPr lvl="0"/>
            <a:r>
              <a:rPr/>
              <a:t>☐ Que el testbench no tiene bugs</a:t>
            </a:r>
          </a:p>
          <a:p>
            <a:pPr lvl="0"/>
            <a:r>
              <a:rPr/>
              <a:t>☐ Que faltan pocos escenarios: el 100 % ya recorrió el diseño entero</a:t>
            </a:r>
          </a:p>
          <a:p>
            <a:pPr lvl="0"/>
            <a:r>
              <a:rPr/>
              <a:t>☒ Muy poco: mide el RTL que se ejecutó, no la spec</a:t>
            </a:r>
          </a:p>
          <a:p>
            <a:pPr lvl="0" indent="0" marL="1270000">
              <a:buNone/>
            </a:pPr>
            <a:r>
              <a:rPr sz="2000" b="1"/>
              <a:t>Muy poco</a:t>
            </a:r>
            <a:r>
              <a:rPr sz="2000"/>
              <a:t> — la cobertura de código mide el DUT; la funcional mide la spec. Una feature que el diseñador nunca escribió da 100 % de líneas y 0 % de lo que importa, y el reporte no te lo va a decir.</a:t>
            </a:r>
          </a:p>
        </p:txBody>
      </p:sp>
    </p:spTree>
  </p:cSl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1</a:t>
            </a:r>
          </a:p>
          <a:p>
            <a:pPr lvl="0" indent="0" marL="0">
              <a:spcBef>
                <a:spcPts val="3000"/>
              </a:spcBef>
              <a:buNone/>
            </a:pPr>
            <a:r>
              <a:rPr b="1" i="1"/>
              <a:t>4 de 7 · covergroup</a:t>
            </a:r>
          </a:p>
          <a:p>
            <a:pPr lvl="0" indent="0" marL="0">
              <a:buNone/>
            </a:pPr>
            <a:r>
              <a:rPr b="1"/>
              <a:t>Declarás un </a:t>
            </a:r>
            <a:r>
              <a:rPr b="1">
                <a:latin typeface="Courier"/>
              </a:rPr>
              <a:t>covergroup</a:t>
            </a:r>
            <a:r>
              <a:rPr b="1"/>
              <a:t>, le hacés </a:t>
            </a:r>
            <a:r>
              <a:rPr b="1">
                <a:latin typeface="Courier"/>
              </a:rPr>
              <a:t>new()</a:t>
            </a:r>
            <a:r>
              <a:rPr b="1"/>
              <a:t>, corrés mil operaciones y el reporte da 0 %. ¿Qué es lo primero que hay que mirar?</a:t>
            </a:r>
          </a:p>
          <a:p>
            <a:pPr lvl="0"/>
            <a:r>
              <a:rPr/>
              <a:t>☒ Que nadie esté llamando a </a:t>
            </a:r>
            <a:r>
              <a:rPr>
                <a:latin typeface="Courier"/>
              </a:rPr>
              <a:t>sample()</a:t>
            </a:r>
          </a:p>
          <a:p>
            <a:pPr lvl="0"/>
            <a:r>
              <a:rPr/>
              <a:t>☐ Que los bins estén mal definidos y no matcheen ningún valor</a:t>
            </a:r>
          </a:p>
          <a:p>
            <a:pPr lvl="0"/>
            <a:r>
              <a:rPr/>
              <a:t>☐ Que el DUT no esté respondiendo</a:t>
            </a:r>
          </a:p>
          <a:p>
            <a:pPr lvl="0"/>
            <a:r>
              <a:rPr/>
              <a:t>☐ Que falten </a:t>
            </a:r>
            <a:r>
              <a:rPr>
                <a:latin typeface="Courier"/>
              </a:rPr>
              <a:t>ignore_bins</a:t>
            </a:r>
          </a:p>
          <a:p>
            <a:pPr lvl="0" indent="0" marL="1270000">
              <a:buNone/>
            </a:pPr>
            <a:r>
              <a:rPr sz="2000" b="1"/>
              <a:t>El </a:t>
            </a:r>
            <a:r>
              <a:rPr sz="2000" b="1">
                <a:latin typeface="Courier"/>
              </a:rPr>
              <a:t>sample()</a:t>
            </a:r>
            <a:r>
              <a:rPr sz="2000"/>
              <a:t> — el covergroup no se muestrea solo: alguien tiene que llamarlo, en el flanco o cuando llega una transacción. Sin esa llamada el código compila, corre, y el reporte da 0 sin una sola advertencia.</a:t>
            </a:r>
          </a:p>
        </p:txBody>
      </p:sp>
    </p:spTree>
  </p:cSl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1</a:t>
            </a:r>
          </a:p>
          <a:p>
            <a:pPr lvl="0" indent="0" marL="0">
              <a:spcBef>
                <a:spcPts val="3000"/>
              </a:spcBef>
              <a:buNone/>
            </a:pPr>
            <a:r>
              <a:rPr b="1" i="1"/>
              <a:t>5 de 7 · Interfaces y BFM</a:t>
            </a:r>
          </a:p>
          <a:p>
            <a:pPr lvl="0" indent="0" marL="0">
              <a:buNone/>
            </a:pPr>
            <a:r>
              <a:rPr b="1"/>
              <a:t>¿Qué gana el testbench cuando el protocolo se mueve a un BFM?</a:t>
            </a:r>
          </a:p>
          <a:p>
            <a:pPr lvl="0"/>
            <a:r>
              <a:rPr/>
              <a:t>☒ Deja de hablar en señales y pasa a hablar en operaciones</a:t>
            </a:r>
          </a:p>
          <a:p>
            <a:pPr lvl="0"/>
            <a:r>
              <a:rPr/>
              <a:t>☐ Simula más rápido: una tarea del BFM le cuesta menos al simulador que mover cables</a:t>
            </a:r>
          </a:p>
          <a:p>
            <a:pPr lvl="0"/>
            <a:r>
              <a:rPr/>
              <a:t>☐ Se puede sintetizar el testbench</a:t>
            </a:r>
          </a:p>
          <a:p>
            <a:pPr lvl="0"/>
            <a:r>
              <a:rPr/>
              <a:t>☐ Se ahorra tener que declarar un </a:t>
            </a:r>
            <a:r>
              <a:rPr>
                <a:latin typeface="Courier"/>
              </a:rPr>
              <a:t>clk</a:t>
            </a:r>
          </a:p>
          <a:p>
            <a:pPr lvl="0" indent="0" marL="1270000">
              <a:buNone/>
            </a:pPr>
            <a:r>
              <a:rPr sz="2000" b="1"/>
              <a:t>Deja de hablar en señales</a:t>
            </a:r>
            <a:r>
              <a:rPr sz="2000"/>
              <a:t> — el BFM traduce </a:t>
            </a:r>
            <a:r>
              <a:rPr sz="2000" i="1"/>
              <a:t>una operación</a:t>
            </a:r>
            <a:r>
              <a:rPr sz="2000"/>
              <a:t> a </a:t>
            </a:r>
            <a:r>
              <a:rPr sz="2000" i="1"/>
              <a:t>un handshake de señales</a:t>
            </a:r>
            <a:r>
              <a:rPr sz="2000"/>
              <a:t>. El tester no vuelve a tocar un cable; el scoreboard y el coverage siguen leyéndolos, por la interface, hasta que un monitor les mande transactions. Es el primer paso hacia UVM.</a:t>
            </a:r>
          </a:p>
        </p:txBody>
      </p:sp>
    </p:spTree>
  </p:cSl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1</a:t>
            </a:r>
          </a:p>
          <a:p>
            <a:pPr lvl="0" indent="0" marL="0">
              <a:spcBef>
                <a:spcPts val="3000"/>
              </a:spcBef>
              <a:buNone/>
            </a:pPr>
            <a:r>
              <a:rPr b="1" i="1"/>
              <a:t>6 de 7 · El plan de verificación</a:t>
            </a:r>
          </a:p>
          <a:p>
            <a:pPr lvl="0" indent="0" marL="0">
              <a:buNone/>
            </a:pPr>
            <a:r>
              <a:rPr b="1"/>
              <a:t>En el plan de verificación, ¿qué va en la columna </a:t>
            </a:r>
            <a:r>
              <a:rPr b="1" i="1"/>
              <a:t>Medida</a:t>
            </a:r>
            <a:r>
              <a:rPr b="1"/>
              <a:t>?</a:t>
            </a:r>
          </a:p>
          <a:p>
            <a:pPr lvl="0"/>
            <a:r>
              <a:rPr/>
              <a:t>☐ Cuánto tarda el escenario en correr, para poder estimar la regresión</a:t>
            </a:r>
          </a:p>
          <a:p>
            <a:pPr lvl="0"/>
            <a:r>
              <a:rPr/>
              <a:t>☐ El nombre del archivo del testbench que cubre esa fila</a:t>
            </a:r>
          </a:p>
          <a:p>
            <a:pPr lvl="0"/>
            <a:r>
              <a:rPr/>
              <a:t>☒ Qué bin se llena cuando el escenario pasa</a:t>
            </a:r>
          </a:p>
          <a:p>
            <a:pPr lvl="0"/>
            <a:r>
              <a:rPr/>
              <a:t>☐ Cuántas veces hay que correr el test para darlo por cubierto</a:t>
            </a:r>
          </a:p>
          <a:p>
            <a:pPr lvl="0" indent="0" marL="1270000">
              <a:buNone/>
            </a:pPr>
            <a:r>
              <a:rPr sz="2000" b="1"/>
              <a:t>Qué bin se llena</a:t>
            </a:r>
            <a:r>
              <a:rPr sz="2000"/>
              <a:t> — las cinco columnas son </a:t>
            </a:r>
            <a:r>
              <a:rPr sz="2000" i="1"/>
              <a:t>Feature</a:t>
            </a:r>
            <a:r>
              <a:rPr sz="2000"/>
              <a:t>, </a:t>
            </a:r>
            <a:r>
              <a:rPr sz="2000" i="1"/>
              <a:t>Escenario</a:t>
            </a:r>
            <a:r>
              <a:rPr sz="2000"/>
              <a:t>, </a:t>
            </a:r>
            <a:r>
              <a:rPr sz="2000" i="1"/>
              <a:t>Estímulo</a:t>
            </a:r>
            <a:r>
              <a:rPr sz="2000"/>
              <a:t>, </a:t>
            </a:r>
            <a:r>
              <a:rPr sz="2000" i="1"/>
              <a:t>Chequeo</a:t>
            </a:r>
            <a:r>
              <a:rPr sz="2000"/>
              <a:t> y </a:t>
            </a:r>
            <a:r>
              <a:rPr sz="2000" i="1"/>
              <a:t>Medida</a:t>
            </a:r>
            <a:r>
              <a:rPr sz="2000"/>
              <a:t>, y ésta es la que más cuesta: obliga a decidir </a:t>
            </a:r>
            <a:r>
              <a:rPr sz="2000" b="1"/>
              <a:t>antes</a:t>
            </a:r>
            <a:r>
              <a:rPr sz="2000"/>
              <a:t> qué se va a contar. Si queda vacía, nadie se va a enterar de que el escenario nunca pasó — un caso que el random no tocó y que no tiene bin es indistinguible de uno que pasó mil veces.</a:t>
            </a:r>
          </a:p>
        </p:txBody>
      </p:sp>
    </p:spTree>
  </p:cSl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1</a:t>
            </a:r>
          </a:p>
          <a:p>
            <a:pPr lvl="0" indent="0" marL="0">
              <a:spcBef>
                <a:spcPts val="3000"/>
              </a:spcBef>
              <a:buNone/>
            </a:pPr>
            <a:r>
              <a:rPr b="1" i="1"/>
              <a:t>7 de 7 · clocking block</a:t>
            </a:r>
          </a:p>
          <a:p>
            <a:pPr lvl="0" indent="0" marL="0">
              <a:buNone/>
            </a:pPr>
            <a:r>
              <a:rPr b="1"/>
              <a:t>¿Hacen falta los clocking blocks para escribir un testbench UVM sin races?</a:t>
            </a:r>
          </a:p>
          <a:p>
            <a:pPr lvl="0"/>
            <a:r>
              <a:rPr/>
              <a:t>☐ Sí: sin clocking block, driver y DUT compiten siempre en el mismo flanco</a:t>
            </a:r>
          </a:p>
          <a:p>
            <a:pPr lvl="0"/>
            <a:r>
              <a:rPr/>
              <a:t>☐ Sí, y además son parte de la librería UVM</a:t>
            </a:r>
          </a:p>
          <a:p>
            <a:pPr lvl="0"/>
            <a:r>
              <a:rPr/>
              <a:t>☒ No: alcanza con NBA en el driver y disciplina de scheduler</a:t>
            </a:r>
          </a:p>
          <a:p>
            <a:pPr lvl="0"/>
            <a:r>
              <a:rPr/>
              <a:t>☐ No: los reemplaza el </a:t>
            </a:r>
            <a:r>
              <a:rPr>
                <a:latin typeface="Courier"/>
              </a:rPr>
              <a:t>uvm_driver</a:t>
            </a:r>
            <a:r>
              <a:rPr/>
              <a:t>, que ya muestrea en la región correcta</a:t>
            </a:r>
          </a:p>
          <a:p>
            <a:pPr lvl="0" indent="0" marL="1270000">
              <a:buNone/>
            </a:pPr>
            <a:r>
              <a:rPr sz="2000" b="1"/>
              <a:t>No hacen falta, y conviene usarlos igual</a:t>
            </a:r>
            <a:r>
              <a:rPr sz="2000"/>
              <a:t> — son de </a:t>
            </a:r>
            <a:r>
              <a:rPr sz="2000" b="1"/>
              <a:t>SystemVerilog</a:t>
            </a:r>
            <a:r>
              <a:rPr sz="2000"/>
              <a:t>, no de UVM, y ningún </a:t>
            </a:r>
            <a:r>
              <a:rPr sz="2000">
                <a:latin typeface="Courier"/>
              </a:rPr>
              <a:t>uvm_driver</a:t>
            </a:r>
            <a:r>
              <a:rPr sz="2000"/>
              <a:t> muestrea por vos. Lo que evita la race es entender el scheduler: un driver que maneja con </a:t>
            </a:r>
            <a:r>
              <a:rPr sz="2000">
                <a:latin typeface="Courier"/>
              </a:rPr>
              <a:t>&lt;=</a:t>
            </a:r>
            <a:r>
              <a:rPr sz="2000"/>
              <a:t> contra un DUT que registra con </a:t>
            </a:r>
            <a:r>
              <a:rPr sz="2000">
                <a:latin typeface="Courier"/>
              </a:rPr>
              <a:t>&lt;=</a:t>
            </a:r>
            <a:r>
              <a:rPr sz="2000"/>
              <a:t> ya es determinista. El clocking block no reemplaza ese entendimiento, lo </a:t>
            </a:r>
            <a:r>
              <a:rPr sz="2000" b="1"/>
              <a:t>encapsula</a:t>
            </a:r>
            <a:r>
              <a:rPr sz="2000"/>
              <a:t> — y ahí es donde paga: agents reutilizables, VIP, gate-level y protocolos con setup/hold en la spec.</a:t>
            </a:r>
          </a:p>
        </p:txBody>
      </p:sp>
    </p:spTree>
  </p:cSl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1 · 1 de 2</a:t>
            </a:r>
          </a:p>
        </p:txBody>
      </p:sp>
      <p:sp>
        <p:nvSpPr>
          <p:cNvPr id="3" name="Content Placeholder 2"/>
          <p:cNvSpPr>
            <a:spLocks noGrp="1"/>
          </p:cNvSpPr>
          <p:nvPr>
            <p:ph idx="1"/>
          </p:nvPr>
        </p:nvSpPr>
        <p:spPr/>
        <p:txBody>
          <a:bodyPr/>
          <a:lstStyle/>
          <a:p>
            <a:pPr lvl="0" indent="0" marL="0">
              <a:spcBef>
                <a:spcPts val="3000"/>
              </a:spcBef>
              <a:buNone/>
            </a:pPr>
            <a:r>
              <a:rPr b="1" i="1"/>
              <a:t>Una operación nueva, de punta a punta</a:t>
            </a:r>
          </a:p>
          <a:p>
            <a:pPr lvl="0" indent="0" marL="0">
              <a:buNone/>
            </a:pPr>
            <a:r>
              <a:rPr>
                <a:latin typeface="Courier"/>
              </a:rPr>
              <a:t>cd code/ejercicios/d1 &amp;&amp; bash run.sh</a:t>
            </a:r>
            <a:r>
              <a:rPr/>
              <a:t> </a:t>
            </a:r>
          </a:p>
          <a:p>
            <a:pPr lvl="0"/>
            <a:r>
              <a:rPr/>
              <a:t>La VTALU tiene un </a:t>
            </a:r>
            <a:r>
              <a:rPr b="1"/>
              <a:t>opcode libre</a:t>
            </a:r>
            <a:r>
              <a:rPr/>
              <a:t>, </a:t>
            </a:r>
            <a:r>
              <a:rPr>
                <a:latin typeface="Courier"/>
              </a:rPr>
              <a:t>3'b110</a:t>
            </a:r>
            <a:r>
              <a:rPr/>
              <a:t>. Enseñale a desplazar, y enseñale también al TB que lo tiene que verificar</a:t>
            </a:r>
          </a:p>
          <a:p>
            <a:pPr lvl="0"/>
            <a:r>
              <a:rPr/>
              <a:t>Se toca en </a:t>
            </a:r>
            <a:r>
              <a:rPr b="1"/>
              <a:t>tres</a:t>
            </a:r>
            <a:r>
              <a:rPr/>
              <a:t> lugares: el RTL, el estímulo con su chequeo, y </a:t>
            </a:r>
            <a:r>
              <a:rPr b="1"/>
              <a:t>la medida</a:t>
            </a:r>
            <a:r>
              <a:rPr/>
              <a:t> — el bin que hoy no existe</a:t>
            </a:r>
          </a:p>
          <a:p>
            <a:pPr lvl="0"/>
            <a:r>
              <a:rPr/>
              <a:t>El </a:t>
            </a:r>
            <a:r>
              <a:rPr>
                <a:latin typeface="Courier"/>
              </a:rPr>
              <a:t>run.sh</a:t>
            </a:r>
            <a:r>
              <a:rPr/>
              <a:t> falla hasta que imprime </a:t>
            </a:r>
            <a:r>
              <a:rPr>
                <a:latin typeface="Courier"/>
              </a:rPr>
              <a:t>EXERCISE OK</a:t>
            </a:r>
            <a:r>
              <a:rPr/>
              <a:t> </a:t>
            </a:r>
            <a:r>
              <a:rPr b="1"/>
              <a:t>y el reporte cierra con 77 bins cubiertos</a:t>
            </a:r>
            <a:r>
              <a:rPr/>
              <a:t>; la solución está al lado</a:t>
            </a:r>
          </a:p>
        </p:txBody>
      </p:sp>
    </p:spTree>
  </p:cSl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1 · 2 de 2</a:t>
            </a:r>
          </a:p>
        </p:txBody>
      </p:sp>
      <p:sp>
        <p:nvSpPr>
          <p:cNvPr id="3" name="Content Placeholder 2"/>
          <p:cNvSpPr>
            <a:spLocks noGrp="1"/>
          </p:cNvSpPr>
          <p:nvPr>
            <p:ph idx="1"/>
          </p:nvPr>
        </p:nvSpPr>
        <p:spPr/>
        <p:txBody>
          <a:bodyPr/>
          <a:lstStyle/>
          <a:p>
            <a:pPr lvl="0" indent="0" marL="0">
              <a:spcBef>
                <a:spcPts val="3000"/>
              </a:spcBef>
              <a:buNone/>
            </a:pPr>
            <a:r>
              <a:rPr b="1" i="1"/>
              <a:t>Las ondas: cuando el log no alcanza</a:t>
            </a:r>
          </a:p>
          <a:p>
            <a:pPr lvl="0" indent="0" marL="0">
              <a:buNone/>
            </a:pPr>
            <a:r>
              <a:rPr>
                <a:latin typeface="Courier"/>
              </a:rPr>
              <a:t>cd code/ejercicios/d1b &amp;&amp; bash run.sh</a:t>
            </a:r>
            <a:r>
              <a:rPr/>
              <a:t> </a:t>
            </a:r>
          </a:p>
          <a:p>
            <a:pPr lvl="0"/>
            <a:r>
              <a:rPr/>
              <a:t>La corrida aborta con </a:t>
            </a:r>
            <a:r>
              <a:rPr b="1"/>
              <a:t>una sola línea</a:t>
            </a:r>
            <a:r>
              <a:rPr/>
              <a:t>: </a:t>
            </a:r>
            <a:r>
              <a:rPr>
                <a:latin typeface="Courier"/>
              </a:rPr>
              <a:t>FAILED: A: e5  B: 0  op: mul_op result: fe01 ovf: 0</a:t>
            </a:r>
            <a:r>
              <a:rPr/>
              <a:t>. </a:t>
            </a:r>
            <a:r>
              <a:rPr>
                <a:latin typeface="Courier"/>
              </a:rPr>
              <a:t>e5 * 00</a:t>
            </a:r>
            <a:r>
              <a:rPr/>
              <a:t> es </a:t>
            </a:r>
            <a:r>
              <a:rPr>
                <a:latin typeface="Courier"/>
              </a:rPr>
              <a:t>0</a:t>
            </a:r>
            <a:r>
              <a:rPr/>
              <a:t>, no </a:t>
            </a:r>
            <a:r>
              <a:rPr>
                <a:latin typeface="Courier"/>
              </a:rPr>
              <a:t>fe01</a:t>
            </a:r>
            <a:r>
              <a:rPr/>
              <a:t>. El scoreboard tiene razón, y el DUT también: el que se equivocó es el </a:t>
            </a:r>
            <a:r>
              <a:rPr b="1"/>
              <a:t>handshake</a:t>
            </a:r>
            <a:r>
              <a:rPr/>
              <a:t> de la BFM</a:t>
            </a:r>
          </a:p>
          <a:p>
            <a:pPr lvl="0"/>
            <a:r>
              <a:rPr/>
              <a:t>Ahí se termina lo que el log te da. El </a:t>
            </a:r>
            <a:r>
              <a:rPr>
                <a:latin typeface="Courier"/>
              </a:rPr>
              <a:t>run.sh</a:t>
            </a:r>
            <a:r>
              <a:rPr/>
              <a:t> deja </a:t>
            </a:r>
            <a:r>
              <a:rPr b="1">
                <a:latin typeface="Courier"/>
              </a:rPr>
              <a:t>ondas.vcd</a:t>
            </a:r>
            <a:r>
              <a:rPr/>
              <a:t> al lado: </a:t>
            </a:r>
            <a:r>
              <a:rPr>
                <a:latin typeface="Courier"/>
              </a:rPr>
              <a:t>gtkwave ondas.vcd</a:t>
            </a:r>
          </a:p>
          <a:p>
            <a:pPr lvl="0"/>
            <a:r>
              <a:rPr b="1"/>
              <a:t>Etapa 1:</a:t>
            </a:r>
            <a:r>
              <a:rPr/>
              <a:t> dos tiempos que sólo están en el visor, en </a:t>
            </a:r>
            <a:r>
              <a:rPr>
                <a:latin typeface="Courier"/>
              </a:rPr>
              <a:t>respuesta.txt</a:t>
            </a:r>
            <a:r>
              <a:rPr/>
              <a:t>. </a:t>
            </a:r>
            <a:r>
              <a:rPr b="1"/>
              <a:t>Etapa 2:</a:t>
            </a:r>
            <a:r>
              <a:rPr/>
              <a:t> la línea de la BFM que los explica</a:t>
            </a:r>
          </a:p>
          <a:p>
            <a:pPr lvl="0"/>
            <a:r>
              <a:rPr/>
              <a:t>Es el único ejercicio del curso que </a:t>
            </a:r>
            <a:r>
              <a:rPr b="1"/>
              <a:t>no se resuelve leyendo el log</a:t>
            </a:r>
          </a:p>
        </p:txBody>
      </p:sp>
    </p:spTree>
  </p:cSl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Seis de cada siete, otra vez</a:t>
            </a:r>
          </a:p>
        </p:txBody>
      </p:sp>
      <p:sp>
        <p:nvSpPr>
          <p:cNvPr id="3" name="Content Placeholder 2"/>
          <p:cNvSpPr>
            <a:spLocks noGrp="1"/>
          </p:cNvSpPr>
          <p:nvPr>
            <p:ph idx="1"/>
          </p:nvPr>
        </p:nvSpPr>
        <p:spPr/>
        <p:txBody>
          <a:bodyPr/>
          <a:lstStyle/>
          <a:p>
            <a:pPr lvl="0" indent="0" marL="0">
              <a:spcBef>
                <a:spcPts val="3000"/>
              </a:spcBef>
              <a:buNone/>
            </a:pPr>
            <a:r>
              <a:rPr b="1" i="1"/>
              <a:t>Cierre del día</a:t>
            </a:r>
          </a:p>
          <a:p>
            <a:pPr lvl="0"/>
            <a:r>
              <a:rPr/>
              <a:t>La regresión que mandó el bug a fabricar dijo </a:t>
            </a:r>
            <a:r>
              <a:rPr>
                <a:latin typeface="Courier"/>
              </a:rPr>
              <a:t>PASS</a:t>
            </a:r>
            <a:r>
              <a:rPr/>
              <a:t>. Hoy tenés tres formas de saber si ese </a:t>
            </a:r>
            <a:r>
              <a:rPr>
                <a:latin typeface="Courier"/>
              </a:rPr>
              <a:t>PASS</a:t>
            </a:r>
            <a:r>
              <a:rPr/>
              <a:t> valía algo, y las tres son columnas de una tabla</a:t>
            </a:r>
          </a:p>
          <a:p>
            <a:pPr lvl="0"/>
            <a:r>
              <a:rPr b="1"/>
              <a:t>¿Qué había que probar?</a:t>
            </a:r>
            <a:r>
              <a:rPr/>
              <a:t> Un plan: una fila por escenario, escrito antes que el testbench, desde la spec</a:t>
            </a:r>
          </a:p>
          <a:p>
            <a:pPr lvl="0"/>
            <a:r>
              <a:rPr b="1"/>
              <a:t>¿Quién dijo que estuvo bien?</a:t>
            </a:r>
            <a:r>
              <a:rPr/>
              <a:t> Un scoreboard que predice y compara — y que viste fallar con un bug adentro</a:t>
            </a:r>
          </a:p>
          <a:p>
            <a:pPr lvl="0"/>
            <a:r>
              <a:rPr b="1"/>
              <a:t>¿Cuánto del plan pasó?</a:t>
            </a:r>
            <a:r>
              <a:rPr/>
              <a:t> Un </a:t>
            </a:r>
            <a:r>
              <a:rPr>
                <a:latin typeface="Courier"/>
              </a:rPr>
              <a:t>covergroup</a:t>
            </a:r>
            <a:r>
              <a:rPr/>
              <a:t> con un bin por fila, y el reporte por bin, no el porcentaje</a:t>
            </a:r>
          </a:p>
          <a:p>
            <a:pPr lvl="0"/>
            <a:r>
              <a:rPr/>
              <a:t>El tester ya pide operaciones en vez de mover cables: eso fue la BFM. Lo que todavía no se puede es </a:t>
            </a:r>
            <a:r>
              <a:rPr b="1"/>
              <a:t>cambiar el estímulo sin editar el archivo</a:t>
            </a:r>
            <a:r>
              <a:rPr/>
              <a:t>. Mañana es eso</a:t>
            </a:r>
          </a:p>
        </p:txBody>
      </p:sp>
    </p:spTree>
  </p:cSl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Ayer quedó…</a:t>
            </a:r>
          </a:p>
          <a:p>
            <a:pPr lvl="0" indent="0" marL="0">
              <a:spcBef>
                <a:spcPts val="3000"/>
              </a:spcBef>
              <a:buNone/>
            </a:pPr>
            <a:r>
              <a:rPr b="1" i="1"/>
              <a:t>Dónde dejamos el testbench</a:t>
            </a:r>
          </a:p>
          <a:p>
            <a:pPr lvl="0"/>
            <a:r>
              <a:rPr/>
              <a:t>Un testbench que </a:t>
            </a:r>
            <a:r>
              <a:rPr b="1"/>
              <a:t>anda</a:t>
            </a:r>
            <a:r>
              <a:rPr/>
              <a:t>: manda estímulo, chequea el resultado y mide cobertura funcional. El plan de verificación dice qué fila cierra cada cosa</a:t>
            </a:r>
          </a:p>
          <a:p>
            <a:pPr lvl="0"/>
            <a:r>
              <a:rPr/>
              <a:t>La BFM se llevó las señales adentro de una </a:t>
            </a:r>
            <a:r>
              <a:rPr>
                <a:latin typeface="Courier"/>
              </a:rPr>
              <a:t>interface</a:t>
            </a:r>
            <a:r>
              <a:rPr/>
              <a:t>, y el testbench pasó a llamar </a:t>
            </a:r>
            <a:r>
              <a:rPr>
                <a:latin typeface="Courier"/>
              </a:rPr>
              <a:t>send_op()</a:t>
            </a:r>
            <a:r>
              <a:rPr/>
              <a:t> en vez de mover cables</a:t>
            </a:r>
          </a:p>
          <a:p>
            <a:pPr lvl="0"/>
            <a:r>
              <a:rPr/>
              <a:t>Y quedó un problema abierto: </a:t>
            </a:r>
            <a:r>
              <a:rPr b="1"/>
              <a:t>cambiar el estímulo es editar el archivo</a:t>
            </a:r>
            <a:r>
              <a:rPr/>
              <a:t>. Un tester que sólo multiplica es copiar el que ya está y borrarle cinco líneas</a:t>
            </a:r>
          </a:p>
        </p:txBody>
      </p:sp>
    </p:spTree>
  </p:cSl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Día 2 · ≈ 4 h · unidad 3 · la OOP que UVM da por sabida</a:t>
            </a:r>
          </a:p>
          <a:p>
            <a:pPr lvl="0"/>
            <a:r>
              <a:rPr/>
              <a:t>Clases y extensiones</a:t>
            </a:r>
          </a:p>
          <a:p>
            <a:pPr lvl="0"/>
            <a:r>
              <a:rPr/>
              <a:t>Polimorfismo</a:t>
            </a:r>
          </a:p>
          <a:p>
            <a:pPr lvl="0"/>
            <a:r>
              <a:rPr/>
              <a:t>Variables y métodos estáticos</a:t>
            </a:r>
          </a:p>
          <a:p>
            <a:pPr lvl="0"/>
            <a:r>
              <a:rPr/>
              <a:t>Clases paramétricas</a:t>
            </a:r>
          </a:p>
          <a:p>
            <a:pPr lvl="0"/>
            <a:r>
              <a:rPr/>
              <a:t>El patrón factory</a:t>
            </a:r>
          </a:p>
          <a:p>
            <a:pPr lvl="0"/>
            <a:r>
              <a:rPr/>
              <a:t>Un testbench sin un solo módulo</a:t>
            </a:r>
          </a:p>
          <a:p>
            <a:pPr lvl="0" indent="0" marL="0">
              <a:buNone/>
            </a:pPr>
            <a:r>
              <a:rPr b="1"/>
              <a:t>Al final del día podés:</a:t>
            </a:r>
          </a:p>
          <a:p>
            <a:pPr lvl="0"/>
            <a:r>
              <a:rPr b="1"/>
              <a:t>Extender</a:t>
            </a:r>
            <a:r>
              <a:rPr/>
              <a:t> una clase y cambiarle el comportamiento </a:t>
            </a:r>
            <a:r>
              <a:rPr b="1"/>
              <a:t>sin copiarla</a:t>
            </a:r>
            <a:r>
              <a:rPr/>
              <a:t>, y decir qué hace </a:t>
            </a:r>
            <a:r>
              <a:rPr>
                <a:latin typeface="Courier"/>
              </a:rPr>
              <a:t>super</a:t>
            </a:r>
          </a:p>
          <a:p>
            <a:pPr lvl="0"/>
            <a:r>
              <a:rPr b="1"/>
              <a:t>Cambiar</a:t>
            </a:r>
            <a:r>
              <a:rPr/>
              <a:t> la clase que usa un testbench </a:t>
            </a:r>
            <a:r>
              <a:rPr b="1"/>
              <a:t>sin tocar</a:t>
            </a:r>
            <a:r>
              <a:rPr/>
              <a:t> el código que la usa, con una factory</a:t>
            </a:r>
          </a:p>
          <a:p>
            <a:pPr lvl="0"/>
            <a:r>
              <a:rPr b="1"/>
              <a:t>Escribir</a:t>
            </a:r>
            <a:r>
              <a:rPr/>
              <a:t> el testbench del día 1 sin un solo módulo</a:t>
            </a:r>
          </a:p>
        </p:txBody>
      </p:sp>
    </p:spTree>
  </p:cSl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Clases y extensiones</a:t>
            </a:r>
          </a:p>
        </p:txBody>
      </p:sp>
      <p:sp>
        <p:nvSpPr>
          <p:cNvPr id="3" name="Content Placeholder 2"/>
          <p:cNvSpPr>
            <a:spLocks noGrp="1"/>
          </p:cNvSpPr>
          <p:nvPr>
            <p:ph idx="1"/>
          </p:nvPr>
        </p:nvSpPr>
        <p:spPr/>
        <p:txBody>
          <a:bodyPr/>
          <a:lstStyle/>
          <a:p>
            <a:pPr lvl="0" indent="0" marL="0">
              <a:spcBef>
                <a:spcPts val="3000"/>
              </a:spcBef>
              <a:buNone/>
            </a:pPr>
            <a:r>
              <a:rPr b="1" i="1"/>
              <a:t>¿Por qué OOP en un testbench?</a:t>
            </a:r>
          </a:p>
          <a:p>
            <a:pPr lvl="0"/>
            <a:r>
              <a:rPr/>
              <a:t>El testbench convencional es un </a:t>
            </a:r>
            <a:r>
              <a:rPr b="1"/>
              <a:t>módulo</a:t>
            </a:r>
            <a:r>
              <a:rPr/>
              <a:t>: se elabora una vez, existe desde el </a:t>
            </a:r>
            <a:r>
              <a:rPr>
                <a:latin typeface="Courier"/>
              </a:rPr>
              <a:t>time 0</a:t>
            </a:r>
            <a:r>
              <a:rPr/>
              <a:t> hasta el </a:t>
            </a:r>
            <a:r>
              <a:rPr>
                <a:latin typeface="Courier"/>
              </a:rPr>
              <a:t>$finish</a:t>
            </a:r>
            <a:r>
              <a:rPr/>
              <a:t>, y siempre es el mismo</a:t>
            </a:r>
          </a:p>
          <a:p>
            <a:pPr lvl="0"/>
            <a:r>
              <a:rPr/>
              <a:t>Un estímulo no se parece en nada a eso: aparece, viaja por el testbench, se compara y se tira. Eso no es un módulo, es un </a:t>
            </a:r>
            <a:r>
              <a:rPr b="1"/>
              <a:t>objeto</a:t>
            </a:r>
          </a:p>
          <a:p>
            <a:pPr lvl="0"/>
            <a:r>
              <a:rPr/>
              <a:t>Módulos = </a:t>
            </a:r>
            <a:r>
              <a:rPr i="1"/>
              <a:t>estructura</a:t>
            </a:r>
            <a:r>
              <a:rPr/>
              <a:t>, se elaboran. Clases = </a:t>
            </a:r>
            <a:r>
              <a:rPr i="1"/>
              <a:t>datos y comportamiento</a:t>
            </a:r>
            <a:r>
              <a:rPr/>
              <a:t>, se crean y se destruyen mientras la simulación corre</a:t>
            </a:r>
          </a:p>
          <a:p>
            <a:pPr lvl="0"/>
            <a:r>
              <a:rPr/>
              <a:t>Y no es opcional: </a:t>
            </a:r>
            <a:r>
              <a:rPr b="1"/>
              <a:t>UVM es una librería de clases</a:t>
            </a:r>
            <a:r>
              <a:rPr/>
              <a:t>. </a:t>
            </a:r>
            <a:r>
              <a:rPr>
                <a:latin typeface="Courier"/>
              </a:rPr>
              <a:t>uvm_test</a:t>
            </a:r>
            <a:r>
              <a:rPr/>
              <a:t>, </a:t>
            </a:r>
            <a:r>
              <a:rPr>
                <a:latin typeface="Courier"/>
              </a:rPr>
              <a:t>uvm_component</a:t>
            </a:r>
            <a:r>
              <a:rPr/>
              <a:t>, </a:t>
            </a:r>
            <a:r>
              <a:rPr>
                <a:latin typeface="Courier"/>
              </a:rPr>
              <a:t>uvm_object</a:t>
            </a:r>
            <a:r>
              <a:rPr/>
              <a:t>. Sin esto, el resto del curso no se puede leer</a:t>
            </a:r>
          </a:p>
        </p:txBody>
      </p:sp>
    </p:spTree>
  </p:cSl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Clases y extensiones</a:t>
            </a:r>
          </a:p>
        </p:txBody>
      </p:sp>
      <p:sp>
        <p:nvSpPr>
          <p:cNvPr id="3" name="Content Placeholder 2"/>
          <p:cNvSpPr>
            <a:spLocks noGrp="1"/>
          </p:cNvSpPr>
          <p:nvPr>
            <p:ph idx="1"/>
          </p:nvPr>
        </p:nvSpPr>
        <p:spPr/>
        <p:txBody>
          <a:bodyPr/>
          <a:lstStyle/>
          <a:p>
            <a:pPr lvl="0" indent="0" marL="0">
              <a:spcBef>
                <a:spcPts val="3000"/>
              </a:spcBef>
              <a:buNone/>
            </a:pPr>
            <a:r>
              <a:rPr b="1" i="1"/>
              <a:t>Lo que una </a:t>
            </a:r>
            <a:r>
              <a:rPr b="1" i="1">
                <a:latin typeface="Courier"/>
              </a:rPr>
              <a:t>struct</a:t>
            </a:r>
            <a:r>
              <a:rPr b="1" i="1"/>
              <a:t> no puede hacer</a:t>
            </a:r>
          </a:p>
          <a:p>
            <a:pPr lvl="0" indent="0">
              <a:buNone/>
            </a:pPr>
            <a:r>
              <a:rPr b="1">
                <a:solidFill>
                  <a:srgbClr val="007020"/>
                </a:solidFill>
                <a:latin typeface="Courier"/>
              </a:rPr>
              <a:t>typedef</a:t>
            </a:r>
            <a:r>
              <a:rPr>
                <a:latin typeface="Courier"/>
              </a:rPr>
              <a:t> </a:t>
            </a:r>
            <a:r>
              <a:rPr b="1">
                <a:solidFill>
                  <a:srgbClr val="007020"/>
                </a:solidFill>
                <a:latin typeface="Courier"/>
              </a:rPr>
              <a:t>struct</a:t>
            </a:r>
            <a:r>
              <a:rPr>
                <a:latin typeface="Courier"/>
              </a:rPr>
              <a:t> {</a:t>
            </a:r>
            <a:br/>
            <a:r>
              <a:rPr>
                <a:latin typeface="Courier"/>
              </a:rPr>
              <a:t>   </a:t>
            </a:r>
            <a:r>
              <a:rPr b="1">
                <a:solidFill>
                  <a:srgbClr val="007020"/>
                </a:solidFill>
                <a:latin typeface="Courier"/>
              </a:rPr>
              <a:t>int</a:t>
            </a:r>
            <a:r>
              <a:rPr>
                <a:latin typeface="Courier"/>
              </a:rPr>
              <a:t> length;</a:t>
            </a:r>
            <a:br/>
            <a:r>
              <a:rPr>
                <a:latin typeface="Courier"/>
              </a:rPr>
              <a:t>   </a:t>
            </a:r>
            <a:r>
              <a:rPr b="1">
                <a:solidFill>
                  <a:srgbClr val="007020"/>
                </a:solidFill>
                <a:latin typeface="Courier"/>
              </a:rPr>
              <a:t>int</a:t>
            </a:r>
            <a:r>
              <a:rPr>
                <a:latin typeface="Courier"/>
              </a:rPr>
              <a:t> width;</a:t>
            </a:r>
            <a:br/>
            <a:r>
              <a:rPr>
                <a:latin typeface="Courier"/>
              </a:rPr>
              <a:t>} rectangle_struct;</a:t>
            </a:r>
            <a:br/>
            <a:br/>
            <a:r>
              <a:rPr b="1">
                <a:solidFill>
                  <a:srgbClr val="007020"/>
                </a:solidFill>
                <a:latin typeface="Courier"/>
              </a:rPr>
              <a:t>typedef</a:t>
            </a:r>
            <a:r>
              <a:rPr>
                <a:latin typeface="Courier"/>
              </a:rPr>
              <a:t> </a:t>
            </a:r>
            <a:r>
              <a:rPr b="1">
                <a:solidFill>
                  <a:srgbClr val="007020"/>
                </a:solidFill>
                <a:latin typeface="Courier"/>
              </a:rPr>
              <a:t>struct</a:t>
            </a:r>
            <a:r>
              <a:rPr>
                <a:latin typeface="Courier"/>
              </a:rPr>
              <a:t> {</a:t>
            </a:r>
            <a:r>
              <a:rPr b="1">
                <a:solidFill>
                  <a:srgbClr val="007020"/>
                </a:solidFill>
                <a:latin typeface="Courier"/>
              </a:rPr>
              <a:t>int</a:t>
            </a:r>
            <a:r>
              <a:rPr>
                <a:latin typeface="Courier"/>
              </a:rPr>
              <a:t> side;} square_struct;</a:t>
            </a:r>
            <a:br/>
            <a:br/>
            <a:r>
              <a:rPr b="1">
                <a:solidFill>
                  <a:srgbClr val="007020"/>
                </a:solidFill>
                <a:latin typeface="Courier"/>
              </a:rPr>
              <a:t>module</a:t>
            </a:r>
            <a:r>
              <a:rPr>
                <a:latin typeface="Courier"/>
              </a:rPr>
              <a:t> top_struct;</a:t>
            </a:r>
            <a:br/>
            <a:r>
              <a:rPr>
                <a:latin typeface="Courier"/>
              </a:rPr>
              <a:t>   rectangle_struct rectangle_s;</a:t>
            </a:r>
            <a:br/>
            <a:r>
              <a:rPr>
                <a:latin typeface="Courier"/>
              </a:rPr>
              <a:t>   square_struct    square_s;</a:t>
            </a: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rectangle_s.length = </a:t>
            </a:r>
            <a:r>
              <a:rPr>
                <a:solidFill>
                  <a:srgbClr val="40A070"/>
                </a:solidFill>
                <a:latin typeface="Courier"/>
              </a:rPr>
              <a:t>50</a:t>
            </a:r>
            <a:r>
              <a:rPr>
                <a:latin typeface="Courier"/>
              </a:rPr>
              <a:t>;</a:t>
            </a:r>
            <a:br/>
            <a:r>
              <a:rPr>
                <a:latin typeface="Courier"/>
              </a:rPr>
              <a:t>      rectangle_s.width = </a:t>
            </a:r>
            <a:r>
              <a:rPr>
                <a:solidFill>
                  <a:srgbClr val="40A070"/>
                </a:solidFill>
                <a:latin typeface="Courier"/>
              </a:rPr>
              <a:t>20</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"rectangle area: %0d"</a:t>
            </a:r>
            <a:r>
              <a:rPr>
                <a:latin typeface="Courier"/>
              </a:rPr>
              <a:t>, rectangle_s.length * rectangle_s.width);</a:t>
            </a:r>
            <a:br/>
            <a:r>
              <a:rPr>
                <a:latin typeface="Courier"/>
              </a:rPr>
              <a:t>      square_s.side = </a:t>
            </a:r>
            <a:r>
              <a:rPr>
                <a:solidFill>
                  <a:srgbClr val="40A070"/>
                </a:solidFill>
                <a:latin typeface="Courier"/>
              </a:rPr>
              <a:t>50</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"square area: %0d"</a:t>
            </a:r>
            <a:r>
              <a:rPr>
                <a:latin typeface="Courier"/>
              </a:rPr>
              <a:t>, square_s.side ** </a:t>
            </a:r>
            <a:r>
              <a:rPr>
                <a:solidFill>
                  <a:srgbClr val="40A070"/>
                </a:solidFill>
                <a:latin typeface="Courier"/>
              </a:rPr>
              <a:t>2</a:t>
            </a:r>
            <a:r>
              <a:rPr>
                <a:latin typeface="Courier"/>
              </a:rPr>
              <a:t>);</a:t>
            </a:r>
            <a:br/>
            <a:r>
              <a:rPr>
                <a:latin typeface="Courier"/>
              </a:rPr>
              <a:t>   </a:t>
            </a:r>
            <a:r>
              <a:rPr b="1">
                <a:solidFill>
                  <a:srgbClr val="007020"/>
                </a:solidFill>
                <a:latin typeface="Courier"/>
              </a:rPr>
              <a:t>end</a:t>
            </a:r>
            <a:br/>
            <a:r>
              <a:rPr b="1">
                <a:solidFill>
                  <a:srgbClr val="007020"/>
                </a:solidFill>
                <a:latin typeface="Courier"/>
              </a:rPr>
              <a:t>endmodule</a:t>
            </a:r>
          </a:p>
          <a:p>
            <a:pPr lvl="0"/>
            <a:r>
              <a:rPr/>
              <a:t>La </a:t>
            </a:r>
            <a:r>
              <a:rPr>
                <a:latin typeface="Courier"/>
              </a:rPr>
              <a:t>struct</a:t>
            </a:r>
            <a:r>
              <a:rPr/>
              <a:t> guarda datos y </a:t>
            </a:r>
            <a:r>
              <a:rPr b="1"/>
              <a:t>nada más</a:t>
            </a:r>
            <a:r>
              <a:rPr/>
              <a:t>: la cuenta del área hay que escribirla afuera, y de nuevo en cada lugar donde se necesite</a:t>
            </a:r>
          </a:p>
          <a:p>
            <a:pPr lvl="0"/>
            <a:r>
              <a:rPr>
                <a:latin typeface="Courier"/>
              </a:rPr>
              <a:t>square_struct</a:t>
            </a:r>
            <a:r>
              <a:rPr/>
              <a:t> no tiene ninguna relación con </a:t>
            </a:r>
            <a:r>
              <a:rPr>
                <a:latin typeface="Courier"/>
              </a:rPr>
              <a:t>rectangle_struct</a:t>
            </a:r>
            <a:r>
              <a:rPr/>
              <a:t>, aunque un cuadrado sea un caso particular de un rectángulo</a:t>
            </a:r>
          </a:p>
          <a:p>
            <a:pPr lvl="0"/>
            <a:r>
              <a:rPr/>
              <a:t>No se randomiza sola, no se compara sola, no se imprime sola</a:t>
            </a:r>
          </a:p>
        </p:txBody>
      </p:sp>
    </p:spTree>
  </p:cSl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Clases y extensiones</a:t>
            </a:r>
          </a:p>
        </p:txBody>
      </p:sp>
      <p:sp>
        <p:nvSpPr>
          <p:cNvPr id="3" name="Content Placeholder 2"/>
          <p:cNvSpPr>
            <a:spLocks noGrp="1"/>
          </p:cNvSpPr>
          <p:nvPr>
            <p:ph idx="1"/>
          </p:nvPr>
        </p:nvSpPr>
        <p:spPr/>
        <p:txBody>
          <a:bodyPr/>
          <a:lstStyle/>
          <a:p>
            <a:pPr lvl="0" indent="0" marL="0">
              <a:spcBef>
                <a:spcPts val="3000"/>
              </a:spcBef>
              <a:buNone/>
            </a:pPr>
            <a:r>
              <a:rPr b="1" i="1"/>
              <a:t>La primera clase: datos, métodos y constructor</a:t>
            </a:r>
          </a:p>
          <a:p>
            <a:pPr lvl="0" indent="0">
              <a:buNone/>
            </a:pPr>
            <a:r>
              <a:rPr b="1">
                <a:solidFill>
                  <a:srgbClr val="007020"/>
                </a:solidFill>
                <a:latin typeface="Courier"/>
              </a:rPr>
              <a:t>class</a:t>
            </a:r>
            <a:r>
              <a:rPr>
                <a:latin typeface="Courier"/>
              </a:rPr>
              <a:t> rectangle;</a:t>
            </a:r>
            <a:br/>
            <a:r>
              <a:rPr>
                <a:latin typeface="Courier"/>
              </a:rPr>
              <a:t>   </a:t>
            </a:r>
            <a:r>
              <a:rPr b="1">
                <a:solidFill>
                  <a:srgbClr val="007020"/>
                </a:solidFill>
                <a:latin typeface="Courier"/>
              </a:rPr>
              <a:t>int</a:t>
            </a:r>
            <a:r>
              <a:rPr>
                <a:latin typeface="Courier"/>
              </a:rPr>
              <a:t> length;</a:t>
            </a:r>
            <a:br/>
            <a:r>
              <a:rPr>
                <a:latin typeface="Courier"/>
              </a:rPr>
              <a:t>   </a:t>
            </a:r>
            <a:r>
              <a:rPr b="1">
                <a:solidFill>
                  <a:srgbClr val="007020"/>
                </a:solidFill>
                <a:latin typeface="Courier"/>
              </a:rPr>
              <a:t>int</a:t>
            </a:r>
            <a:r>
              <a:rPr>
                <a:latin typeface="Courier"/>
              </a:rPr>
              <a:t> width;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l, </a:t>
            </a:r>
            <a:r>
              <a:rPr b="1">
                <a:solidFill>
                  <a:srgbClr val="007020"/>
                </a:solidFill>
                <a:latin typeface="Courier"/>
              </a:rPr>
              <a:t>int</a:t>
            </a:r>
            <a:r>
              <a:rPr>
                <a:latin typeface="Courier"/>
              </a:rPr>
              <a:t> w);</a:t>
            </a:r>
            <a:br/>
            <a:r>
              <a:rPr>
                <a:latin typeface="Courier"/>
              </a:rPr>
              <a:t>      length = l;</a:t>
            </a:r>
            <a:br/>
            <a:r>
              <a:rPr>
                <a:latin typeface="Courier"/>
              </a:rPr>
              <a:t>      width = w;</a:t>
            </a:r>
            <a:br/>
            <a:r>
              <a:rPr>
                <a:latin typeface="Courier"/>
              </a:rPr>
              <a:t>   </a:t>
            </a:r>
            <a:r>
              <a:rPr b="1">
                <a:solidFill>
                  <a:srgbClr val="007020"/>
                </a:solidFill>
                <a:latin typeface="Courier"/>
              </a:rPr>
              <a:t>endfunction</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int</a:t>
            </a:r>
            <a:r>
              <a:rPr>
                <a:latin typeface="Courier"/>
              </a:rPr>
              <a:t> area;</a:t>
            </a:r>
            <a:br/>
            <a:r>
              <a:rPr>
                <a:latin typeface="Courier"/>
              </a:rPr>
              <a:t>      </a:t>
            </a:r>
            <a:r>
              <a:rPr b="1">
                <a:solidFill>
                  <a:srgbClr val="007020"/>
                </a:solidFill>
                <a:latin typeface="Courier"/>
              </a:rPr>
              <a:t>return</a:t>
            </a:r>
            <a:r>
              <a:rPr>
                <a:latin typeface="Courier"/>
              </a:rPr>
              <a:t> length * width;</a:t>
            </a:r>
            <a:br/>
            <a:r>
              <a:rPr>
                <a:latin typeface="Courier"/>
              </a:rPr>
              <a:t>   </a:t>
            </a:r>
            <a:r>
              <a:rPr b="1">
                <a:solidFill>
                  <a:srgbClr val="007020"/>
                </a:solidFill>
                <a:latin typeface="Courier"/>
              </a:rPr>
              <a:t>endfunction</a:t>
            </a:r>
            <a:br/>
            <a:r>
              <a:rPr b="1">
                <a:solidFill>
                  <a:srgbClr val="007020"/>
                </a:solidFill>
                <a:latin typeface="Courier"/>
              </a:rPr>
              <a:t>endclass</a:t>
            </a:r>
            <a:r>
              <a:rPr>
                <a:latin typeface="Courier"/>
              </a:rPr>
              <a:t> : rectangle</a:t>
            </a:r>
            <a:br/>
            <a:br/>
            <a:r>
              <a:rPr b="1">
                <a:solidFill>
                  <a:srgbClr val="007020"/>
                </a:solidFill>
                <a:latin typeface="Courier"/>
              </a:rPr>
              <a:t>module</a:t>
            </a:r>
            <a:r>
              <a:rPr>
                <a:latin typeface="Courier"/>
              </a:rPr>
              <a:t> top_rectangle;</a:t>
            </a:r>
            <a:br/>
            <a:br/>
            <a:r>
              <a:rPr>
                <a:latin typeface="Courier"/>
              </a:rPr>
              <a:t>   rectangle rectangle_h;</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br/>
            <a:r>
              <a:rPr>
                <a:latin typeface="Courier"/>
              </a:rPr>
              <a:t>      rectangle_h = </a:t>
            </a:r>
            <a:r>
              <a:rPr b="1">
                <a:solidFill>
                  <a:srgbClr val="007020"/>
                </a:solidFill>
                <a:latin typeface="Courier"/>
              </a:rPr>
              <a:t>new</a:t>
            </a:r>
            <a:r>
              <a:rPr>
                <a:solidFill>
                  <a:srgbClr val="902000"/>
                </a:solidFill>
                <a:latin typeface="Courier"/>
              </a:rPr>
              <a:t>(.l</a:t>
            </a:r>
            <a:r>
              <a:rPr>
                <a:latin typeface="Courier"/>
              </a:rPr>
              <a:t>(</a:t>
            </a:r>
            <a:r>
              <a:rPr>
                <a:solidFill>
                  <a:srgbClr val="40A070"/>
                </a:solidFill>
                <a:latin typeface="Courier"/>
              </a:rPr>
              <a:t>50</a:t>
            </a:r>
            <a:r>
              <a:rPr>
                <a:latin typeface="Courier"/>
              </a:rPr>
              <a:t>),</a:t>
            </a:r>
            <a:r>
              <a:rPr>
                <a:solidFill>
                  <a:srgbClr val="902000"/>
                </a:solidFill>
                <a:latin typeface="Courier"/>
              </a:rPr>
              <a:t> .w</a:t>
            </a:r>
            <a:r>
              <a:rPr>
                <a:latin typeface="Courier"/>
              </a:rPr>
              <a:t>(</a:t>
            </a:r>
            <a:r>
              <a:rPr>
                <a:solidFill>
                  <a:srgbClr val="40A070"/>
                </a:solidFill>
                <a:latin typeface="Courier"/>
              </a:rPr>
              <a:t>20</a:t>
            </a:r>
            <a:r>
              <a:rPr>
                <a:latin typeface="Courier"/>
              </a:rPr>
              <a:t>));</a:t>
            </a:r>
            <a:br/>
            <a:br/>
            <a:r>
              <a:rPr>
                <a:latin typeface="Courier"/>
              </a:rPr>
              <a:t>      </a:t>
            </a:r>
            <a:r>
              <a:rPr b="1">
                <a:solidFill>
                  <a:srgbClr val="007020"/>
                </a:solidFill>
                <a:latin typeface="Courier"/>
              </a:rPr>
              <a:t>$display</a:t>
            </a:r>
            <a:r>
              <a:rPr>
                <a:latin typeface="Courier"/>
              </a:rPr>
              <a:t>(</a:t>
            </a:r>
            <a:r>
              <a:rPr>
                <a:solidFill>
                  <a:srgbClr val="4070A0"/>
                </a:solidFill>
                <a:latin typeface="Courier"/>
              </a:rPr>
              <a:t>"rectangle area: %0d"</a:t>
            </a:r>
            <a:r>
              <a:rPr>
                <a:latin typeface="Courier"/>
              </a:rPr>
              <a:t>, rectangle_h.area());</a:t>
            </a:r>
            <a:br/>
            <a:br/>
            <a:r>
              <a:rPr>
                <a:latin typeface="Courier"/>
              </a:rPr>
              <a:t>   </a:t>
            </a:r>
            <a:r>
              <a:rPr b="1">
                <a:solidFill>
                  <a:srgbClr val="007020"/>
                </a:solidFill>
                <a:latin typeface="Courier"/>
              </a:rPr>
              <a:t>end</a:t>
            </a:r>
            <a:br/>
            <a:r>
              <a:rPr b="1">
                <a:solidFill>
                  <a:srgbClr val="007020"/>
                </a:solidFill>
                <a:latin typeface="Courier"/>
              </a:rPr>
              <a:t>endmodule</a:t>
            </a:r>
            <a:r>
              <a:rPr>
                <a:latin typeface="Courier"/>
              </a:rPr>
              <a:t> : top_rectangle</a:t>
            </a:r>
          </a:p>
          <a:p>
            <a:pPr lvl="0"/>
            <a:r>
              <a:rPr/>
              <a:t>La clase junta los </a:t>
            </a:r>
            <a:r>
              <a:rPr b="1"/>
              <a:t>datos</a:t>
            </a:r>
            <a:r>
              <a:rPr/>
              <a:t> (</a:t>
            </a:r>
            <a:r>
              <a:rPr>
                <a:latin typeface="Courier"/>
              </a:rPr>
              <a:t>length</a:t>
            </a:r>
            <a:r>
              <a:rPr/>
              <a:t>, </a:t>
            </a:r>
            <a:r>
              <a:rPr>
                <a:latin typeface="Courier"/>
              </a:rPr>
              <a:t>width</a:t>
            </a:r>
            <a:r>
              <a:rPr/>
              <a:t>) con </a:t>
            </a:r>
            <a:r>
              <a:rPr b="1"/>
              <a:t>lo que se hace con ellos</a:t>
            </a:r>
            <a:r>
              <a:rPr/>
              <a:t> (</a:t>
            </a:r>
            <a:r>
              <a:rPr>
                <a:latin typeface="Courier"/>
              </a:rPr>
              <a:t>area()</a:t>
            </a:r>
            <a:r>
              <a:rPr/>
              <a:t>). El área se calcula en un solo lugar</a:t>
            </a:r>
          </a:p>
          <a:p>
            <a:pPr lvl="0"/>
            <a:r>
              <a:rPr>
                <a:latin typeface="Courier"/>
              </a:rPr>
              <a:t>new()</a:t>
            </a:r>
            <a:r>
              <a:rPr/>
              <a:t> es el </a:t>
            </a:r>
            <a:r>
              <a:rPr i="1"/>
              <a:t>constructor</a:t>
            </a:r>
            <a:r>
              <a:rPr/>
              <a:t>: corre una vez, cuando se crea el objeto</a:t>
            </a:r>
          </a:p>
          <a:p>
            <a:pPr lvl="0"/>
            <a:r>
              <a:rPr>
                <a:latin typeface="Courier"/>
              </a:rPr>
              <a:t>.l(50)</a:t>
            </a:r>
            <a:r>
              <a:rPr/>
              <a:t> es pasaje de argumentos </a:t>
            </a:r>
            <a:r>
              <a:rPr b="1"/>
              <a:t>por nombre</a:t>
            </a:r>
            <a:r>
              <a:rPr/>
              <a:t>. UVM lo usa todo el tiempo</a:t>
            </a:r>
          </a:p>
        </p:txBody>
      </p:sp>
    </p:spTree>
  </p:cSl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Clases y extensiones</a:t>
            </a:r>
          </a:p>
        </p:txBody>
      </p:sp>
      <p:sp>
        <p:nvSpPr>
          <p:cNvPr id="3" name="Content Placeholder 2"/>
          <p:cNvSpPr>
            <a:spLocks noGrp="1"/>
          </p:cNvSpPr>
          <p:nvPr>
            <p:ph idx="1"/>
          </p:nvPr>
        </p:nvSpPr>
        <p:spPr/>
        <p:txBody>
          <a:bodyPr/>
          <a:lstStyle/>
          <a:p>
            <a:pPr lvl="0" indent="0" marL="0">
              <a:spcBef>
                <a:spcPts val="3000"/>
              </a:spcBef>
              <a:buNone/>
            </a:pPr>
            <a:r>
              <a:rPr b="1" i="1"/>
              <a:t>Handle y objeto no son la misma cosa</a:t>
            </a:r>
          </a:p>
          <a:p>
            <a:pPr lvl="0" indent="0">
              <a:buNone/>
            </a:pPr>
            <a:r>
              <a:rPr>
                <a:latin typeface="Courier"/>
              </a:rPr>
              <a:t>rectangle rectangle_h;               </a:t>
            </a:r>
            <a:r>
              <a:rPr i="1">
                <a:solidFill>
                  <a:srgbClr val="60A0B0"/>
                </a:solidFill>
                <a:latin typeface="Courier"/>
              </a:rPr>
              <a:t>// 1. un HANDLE. Todavia no hay objeto: vale null</a:t>
            </a:r>
            <a:br/>
            <a:r>
              <a:rPr>
                <a:latin typeface="Courier"/>
              </a:rPr>
              <a:t>rectangle_h = </a:t>
            </a:r>
            <a:r>
              <a:rPr b="1">
                <a:solidFill>
                  <a:srgbClr val="007020"/>
                </a:solidFill>
                <a:latin typeface="Courier"/>
              </a:rPr>
              <a:t>new</a:t>
            </a:r>
            <a:r>
              <a:rPr>
                <a:solidFill>
                  <a:srgbClr val="902000"/>
                </a:solidFill>
                <a:latin typeface="Courier"/>
              </a:rPr>
              <a:t>(.l</a:t>
            </a:r>
            <a:r>
              <a:rPr>
                <a:latin typeface="Courier"/>
              </a:rPr>
              <a:t>(</a:t>
            </a:r>
            <a:r>
              <a:rPr>
                <a:solidFill>
                  <a:srgbClr val="40A070"/>
                </a:solidFill>
                <a:latin typeface="Courier"/>
              </a:rPr>
              <a:t>50</a:t>
            </a:r>
            <a:r>
              <a:rPr>
                <a:latin typeface="Courier"/>
              </a:rPr>
              <a:t>),</a:t>
            </a:r>
            <a:r>
              <a:rPr>
                <a:solidFill>
                  <a:srgbClr val="902000"/>
                </a:solidFill>
                <a:latin typeface="Courier"/>
              </a:rPr>
              <a:t> .w</a:t>
            </a:r>
            <a:r>
              <a:rPr>
                <a:latin typeface="Courier"/>
              </a:rPr>
              <a:t>(</a:t>
            </a:r>
            <a:r>
              <a:rPr>
                <a:solidFill>
                  <a:srgbClr val="40A070"/>
                </a:solidFill>
                <a:latin typeface="Courier"/>
              </a:rPr>
              <a:t>20</a:t>
            </a:r>
            <a:r>
              <a:rPr>
                <a:latin typeface="Courier"/>
              </a:rPr>
              <a:t>));   </a:t>
            </a:r>
            <a:r>
              <a:rPr i="1">
                <a:solidFill>
                  <a:srgbClr val="60A0B0"/>
                </a:solidFill>
                <a:latin typeface="Courier"/>
              </a:rPr>
              <a:t>// 2. new() crea el OBJETO y devuelve su handle</a:t>
            </a:r>
          </a:p>
          <a:p>
            <a:pPr lvl="0"/>
            <a:r>
              <a:rPr/>
              <a:t>Declarar un handle </a:t>
            </a:r>
            <a:r>
              <a:rPr b="1"/>
              <a:t>no crea nada</a:t>
            </a:r>
            <a:r>
              <a:rPr/>
              <a:t>. Hasta el </a:t>
            </a:r>
            <a:r>
              <a:rPr>
                <a:latin typeface="Courier"/>
              </a:rPr>
              <a:t>new()</a:t>
            </a:r>
            <a:r>
              <a:rPr/>
              <a:t> vale </a:t>
            </a:r>
            <a:r>
              <a:rPr>
                <a:latin typeface="Courier"/>
              </a:rPr>
              <a:t>null</a:t>
            </a:r>
            <a:r>
              <a:rPr/>
              <a:t>, y usarlo ahí revienta en tiempo de simulación, no de compilación</a:t>
            </a:r>
          </a:p>
          <a:p>
            <a:pPr lvl="0"/>
            <a:r>
              <a:rPr/>
              <a:t>El handle se parece a un puntero, pero no admite aritmética: no hay </a:t>
            </a:r>
            <a:r>
              <a:rPr>
                <a:latin typeface="Courier"/>
              </a:rPr>
              <a:t>h + 1</a:t>
            </a:r>
          </a:p>
          <a:p>
            <a:pPr lvl="0"/>
            <a:r>
              <a:rPr/>
              <a:t>La memoria de una </a:t>
            </a:r>
            <a:r>
              <a:rPr>
                <a:latin typeface="Courier"/>
              </a:rPr>
              <a:t>struct</a:t>
            </a:r>
            <a:r>
              <a:rPr/>
              <a:t> la reserva el simulador apenas la ve; la de un objeto, recién en el </a:t>
            </a:r>
            <a:r>
              <a:rPr>
                <a:latin typeface="Courier"/>
              </a:rPr>
              <a:t>new()</a:t>
            </a:r>
          </a:p>
          <a:p>
            <a:pPr lvl="0"/>
            <a:r>
              <a:rPr/>
              <a:t>Y no hay </a:t>
            </a:r>
            <a:r>
              <a:rPr>
                <a:latin typeface="Courier"/>
              </a:rPr>
              <a:t>free()</a:t>
            </a:r>
            <a:r>
              <a:rPr/>
              <a:t>: cuando no queda ningún handle apuntándolo, el objeto se recolecta solo</a:t>
            </a:r>
          </a:p>
        </p:txBody>
      </p:sp>
    </p:spTree>
  </p:cSl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Clases y extensiones</a:t>
            </a:r>
          </a:p>
        </p:txBody>
      </p:sp>
      <p:sp>
        <p:nvSpPr>
          <p:cNvPr id="3" name="Content Placeholder 2"/>
          <p:cNvSpPr>
            <a:spLocks noGrp="1"/>
          </p:cNvSpPr>
          <p:nvPr>
            <p:ph idx="1"/>
          </p:nvPr>
        </p:nvSpPr>
        <p:spPr/>
        <p:txBody>
          <a:bodyPr/>
          <a:lstStyle/>
          <a:p>
            <a:pPr lvl="0" indent="0" marL="0">
              <a:spcBef>
                <a:spcPts val="3000"/>
              </a:spcBef>
              <a:buNone/>
            </a:pPr>
            <a:r>
              <a:rPr b="1" i="1"/>
              <a:t>Extender: </a:t>
            </a:r>
            <a:r>
              <a:rPr b="1" i="1">
                <a:latin typeface="Courier"/>
              </a:rPr>
              <a:t>extends</a:t>
            </a:r>
            <a:r>
              <a:rPr b="1" i="1"/>
              <a:t> y </a:t>
            </a:r>
            <a:r>
              <a:rPr b="1" i="1">
                <a:latin typeface="Courier"/>
              </a:rPr>
              <a:t>super</a:t>
            </a:r>
          </a:p>
          <a:p>
            <a:pPr lvl="0" indent="0">
              <a:buNone/>
            </a:pPr>
            <a:r>
              <a:rPr b="1">
                <a:solidFill>
                  <a:srgbClr val="007020"/>
                </a:solidFill>
                <a:latin typeface="Courier"/>
              </a:rPr>
              <a:t>class</a:t>
            </a:r>
            <a:r>
              <a:rPr>
                <a:latin typeface="Courier"/>
              </a:rPr>
              <a:t> rectangle;</a:t>
            </a:r>
            <a:br/>
            <a:r>
              <a:rPr>
                <a:latin typeface="Courier"/>
              </a:rPr>
              <a:t>   </a:t>
            </a:r>
            <a:r>
              <a:rPr i="1">
                <a:solidFill>
                  <a:srgbClr val="60A0B0"/>
                </a:solidFill>
                <a:latin typeface="Courier"/>
              </a:rPr>
              <a:t>// Data members</a:t>
            </a:r>
            <a:br/>
            <a:r>
              <a:rPr>
                <a:latin typeface="Courier"/>
              </a:rPr>
              <a:t>   </a:t>
            </a:r>
            <a:r>
              <a:rPr b="1">
                <a:solidFill>
                  <a:srgbClr val="007020"/>
                </a:solidFill>
                <a:latin typeface="Courier"/>
              </a:rPr>
              <a:t>int</a:t>
            </a:r>
            <a:r>
              <a:rPr>
                <a:latin typeface="Courier"/>
              </a:rPr>
              <a:t> length;</a:t>
            </a:r>
            <a:br/>
            <a:r>
              <a:rPr>
                <a:latin typeface="Courier"/>
              </a:rPr>
              <a:t>   </a:t>
            </a:r>
            <a:r>
              <a:rPr b="1">
                <a:solidFill>
                  <a:srgbClr val="007020"/>
                </a:solidFill>
                <a:latin typeface="Courier"/>
              </a:rPr>
              <a:t>int</a:t>
            </a:r>
            <a:r>
              <a:rPr>
                <a:latin typeface="Courier"/>
              </a:rPr>
              <a:t> width;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l, </a:t>
            </a:r>
            <a:r>
              <a:rPr b="1">
                <a:solidFill>
                  <a:srgbClr val="007020"/>
                </a:solidFill>
                <a:latin typeface="Courier"/>
              </a:rPr>
              <a:t>int</a:t>
            </a:r>
            <a:r>
              <a:rPr>
                <a:latin typeface="Courier"/>
              </a:rPr>
              <a:t> w);</a:t>
            </a:r>
            <a:br/>
            <a:r>
              <a:rPr>
                <a:latin typeface="Courier"/>
              </a:rPr>
              <a:t>      length = l;</a:t>
            </a:r>
            <a:br/>
            <a:r>
              <a:rPr>
                <a:latin typeface="Courier"/>
              </a:rPr>
              <a:t>      width = w;</a:t>
            </a:r>
            <a:br/>
            <a:r>
              <a:rPr>
                <a:latin typeface="Courier"/>
              </a:rPr>
              <a:t>   </a:t>
            </a:r>
            <a:r>
              <a:rPr b="1">
                <a:solidFill>
                  <a:srgbClr val="007020"/>
                </a:solidFill>
                <a:latin typeface="Courier"/>
              </a:rPr>
              <a:t>endfunction</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int</a:t>
            </a:r>
            <a:r>
              <a:rPr>
                <a:latin typeface="Courier"/>
              </a:rPr>
              <a:t> area();</a:t>
            </a:r>
            <a:br/>
            <a:r>
              <a:rPr>
                <a:latin typeface="Courier"/>
              </a:rPr>
              <a:t>      </a:t>
            </a:r>
            <a:r>
              <a:rPr b="1">
                <a:solidFill>
                  <a:srgbClr val="007020"/>
                </a:solidFill>
                <a:latin typeface="Courier"/>
              </a:rPr>
              <a:t>return</a:t>
            </a:r>
            <a:r>
              <a:rPr>
                <a:latin typeface="Courier"/>
              </a:rPr>
              <a:t> length * width;</a:t>
            </a:r>
            <a:br/>
            <a:r>
              <a:rPr>
                <a:latin typeface="Courier"/>
              </a:rPr>
              <a:t>   </a:t>
            </a:r>
            <a:r>
              <a:rPr b="1">
                <a:solidFill>
                  <a:srgbClr val="007020"/>
                </a:solidFill>
                <a:latin typeface="Courier"/>
              </a:rPr>
              <a:t>endfunction</a:t>
            </a:r>
            <a:br/>
            <a:r>
              <a:rPr b="1">
                <a:solidFill>
                  <a:srgbClr val="007020"/>
                </a:solidFill>
                <a:latin typeface="Courier"/>
              </a:rPr>
              <a:t>endclass</a:t>
            </a:r>
            <a:br/>
            <a:br/>
            <a:r>
              <a:rPr i="1">
                <a:solidFill>
                  <a:srgbClr val="60A0B0"/>
                </a:solidFill>
                <a:latin typeface="Courier"/>
              </a:rPr>
              <a:t>// Extending classes!</a:t>
            </a:r>
            <a:br/>
            <a:r>
              <a:rPr b="1">
                <a:solidFill>
                  <a:srgbClr val="007020"/>
                </a:solidFill>
                <a:latin typeface="Courier"/>
              </a:rPr>
              <a:t>class</a:t>
            </a:r>
            <a:r>
              <a:rPr>
                <a:latin typeface="Courier"/>
              </a:rPr>
              <a:t> square </a:t>
            </a:r>
            <a:r>
              <a:rPr b="1">
                <a:solidFill>
                  <a:srgbClr val="007020"/>
                </a:solidFill>
                <a:latin typeface="Courier"/>
              </a:rPr>
              <a:t>extends</a:t>
            </a:r>
            <a:r>
              <a:rPr>
                <a:latin typeface="Courier"/>
              </a:rPr>
              <a:t> rectangle;</a:t>
            </a:r>
            <a:br/>
            <a:r>
              <a:rPr>
                <a:latin typeface="Courier"/>
              </a:rPr>
              <a:t>   </a:t>
            </a:r>
            <a:r>
              <a:rPr i="1">
                <a:solidFill>
                  <a:srgbClr val="60A0B0"/>
                </a:solidFill>
                <a:latin typeface="Courier"/>
              </a:rPr>
              <a:t>// Override Constructor</a:t>
            </a: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side);</a:t>
            </a:r>
            <a:br/>
            <a:r>
              <a:rPr>
                <a:latin typeface="Courier"/>
              </a:rPr>
              <a:t>      </a:t>
            </a:r>
            <a:r>
              <a:rPr i="1">
                <a:solidFill>
                  <a:srgbClr val="60A0B0"/>
                </a:solidFill>
                <a:latin typeface="Courier"/>
              </a:rPr>
              <a:t>// super: the call to the parent method</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solidFill>
                  <a:srgbClr val="902000"/>
                </a:solidFill>
                <a:latin typeface="Courier"/>
              </a:rPr>
              <a:t>(.l</a:t>
            </a:r>
            <a:r>
              <a:rPr>
                <a:latin typeface="Courier"/>
              </a:rPr>
              <a:t>(side),</a:t>
            </a:r>
            <a:r>
              <a:rPr>
                <a:solidFill>
                  <a:srgbClr val="902000"/>
                </a:solidFill>
                <a:latin typeface="Courier"/>
              </a:rPr>
              <a:t> .w</a:t>
            </a:r>
            <a:r>
              <a:rPr>
                <a:latin typeface="Courier"/>
              </a:rPr>
              <a:t>(side));</a:t>
            </a:r>
            <a:br/>
            <a:r>
              <a:rPr>
                <a:latin typeface="Courier"/>
              </a:rPr>
              <a:t>   </a:t>
            </a:r>
            <a:r>
              <a:rPr b="1">
                <a:solidFill>
                  <a:srgbClr val="007020"/>
                </a:solidFill>
                <a:latin typeface="Courier"/>
              </a:rPr>
              <a:t>endfunction</a:t>
            </a:r>
            <a:br/>
            <a:br/>
            <a:r>
              <a:rPr b="1">
                <a:solidFill>
                  <a:srgbClr val="007020"/>
                </a:solidFill>
                <a:latin typeface="Courier"/>
              </a:rPr>
              <a:t>endclass</a:t>
            </a:r>
          </a:p>
          <a:p>
            <a:pPr lvl="0"/>
            <a:r>
              <a:rPr>
                <a:latin typeface="Courier"/>
              </a:rPr>
              <a:t>square extends rectangle</a:t>
            </a:r>
            <a:r>
              <a:rPr/>
              <a:t> hereda </a:t>
            </a:r>
            <a:r>
              <a:rPr>
                <a:latin typeface="Courier"/>
              </a:rPr>
              <a:t>length</a:t>
            </a:r>
            <a:r>
              <a:rPr/>
              <a:t>, </a:t>
            </a:r>
            <a:r>
              <a:rPr>
                <a:latin typeface="Courier"/>
              </a:rPr>
              <a:t>width</a:t>
            </a:r>
            <a:r>
              <a:rPr/>
              <a:t> y </a:t>
            </a:r>
            <a:r>
              <a:rPr>
                <a:latin typeface="Courier"/>
              </a:rPr>
              <a:t>area()</a:t>
            </a:r>
            <a:r>
              <a:rPr/>
              <a:t> </a:t>
            </a:r>
            <a:r>
              <a:rPr b="1"/>
              <a:t>sin copiar una línea</a:t>
            </a:r>
            <a:r>
              <a:rPr/>
              <a:t>. Un cuadrado es un rectángulo con una restricción, y el código lo dice así</a:t>
            </a:r>
          </a:p>
          <a:p>
            <a:pPr lvl="0"/>
            <a:r>
              <a:rPr/>
              <a:t>El constructor del hijo llama a </a:t>
            </a:r>
            <a:r>
              <a:rPr>
                <a:latin typeface="Courier"/>
              </a:rPr>
              <a:t>super.new()</a:t>
            </a:r>
            <a:r>
              <a:rPr/>
              <a:t>: la parte de arriba del objeto también hay que construirla, y va </a:t>
            </a:r>
            <a:r>
              <a:rPr b="1"/>
              <a:t>primero</a:t>
            </a:r>
          </a:p>
          <a:p>
            <a:pPr lvl="0"/>
            <a:r>
              <a:rPr/>
              <a:t>Extender no es copiar: si mañana </a:t>
            </a:r>
            <a:r>
              <a:rPr>
                <a:latin typeface="Courier"/>
              </a:rPr>
              <a:t>area()</a:t>
            </a:r>
            <a:r>
              <a:rPr/>
              <a:t> cambia, cambia para los dos</a:t>
            </a:r>
          </a:p>
        </p:txBody>
      </p:sp>
    </p:spTree>
  </p:cSl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Clases y extensiones</a:t>
            </a:r>
          </a:p>
        </p:txBody>
      </p:sp>
      <p:sp>
        <p:nvSpPr>
          <p:cNvPr id="3" name="Content Placeholder 2"/>
          <p:cNvSpPr>
            <a:spLocks noGrp="1"/>
          </p:cNvSpPr>
          <p:nvPr>
            <p:ph idx="1"/>
          </p:nvPr>
        </p:nvSpPr>
        <p:spPr>
          <a:xfrm>
            <a:off x="457200" y="1193800"/>
            <a:ext cx="8229600" cy="546100"/>
          </a:xfrm>
        </p:spPr>
        <p:txBody>
          <a:bodyPr/>
          <a:lstStyle/>
          <a:p>
            <a:pPr lvl="0" indent="0" marL="0">
              <a:spcBef>
                <a:spcPts val="3000"/>
              </a:spcBef>
              <a:buNone/>
            </a:pPr>
            <a:r>
              <a:rPr b="1" i="1"/>
              <a:t>Dónde reaparece todo esto</a:t>
            </a:r>
          </a:p>
        </p:txBody>
      </p:sp>
      <p:graphicFrame>
        <p:nvGraphicFramePr>
          <p:cNvPr id="6" name="Content Placeholder 5"/>
          <p:cNvGraphicFramePr>
            <a:graphicFrameLocks noGrp="1"/>
          </p:cNvGraphicFramePr>
          <p:nvPr>
            <p:ph idx="1"/>
          </p:nvPr>
        </p:nvGraphicFramePr>
        <p:xfrm>
          <a:off x="457200" y="1866900"/>
          <a:ext cx="8229600" cy="19050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Lo que acabás de ver</a:t>
                      </a:r>
                    </a:p>
                  </a:txBody>
                  <a:tcPr/>
                </a:tc>
                <a:tc>
                  <a:txBody>
                    <a:bodyPr/>
                    <a:lstStyle/>
                    <a:p>
                      <a:pPr lvl="0" indent="0" marL="0">
                        <a:buNone/>
                      </a:pPr>
                      <a:r>
                        <a:rPr/>
                        <a:t>Cómo se llama en UVM</a:t>
                      </a:r>
                    </a:p>
                  </a:txBody>
                  <a:tcPr/>
                </a:tc>
              </a:tr>
              <a:tr h="0">
                <a:tc>
                  <a:txBody>
                    <a:bodyPr/>
                    <a:lstStyle/>
                    <a:p>
                      <a:pPr lvl="0" indent="0" marL="0">
                        <a:buNone/>
                      </a:pPr>
                      <a:r>
                        <a:rPr/>
                        <a:t>clase con datos y métodos</a:t>
                      </a:r>
                    </a:p>
                  </a:txBody>
                </a:tc>
                <a:tc>
                  <a:txBody>
                    <a:bodyPr/>
                    <a:lstStyle/>
                    <a:p>
                      <a:pPr lvl="0" indent="0" marL="0">
                        <a:buNone/>
                      </a:pPr>
                      <a:r>
                        <a:rPr>
                          <a:latin typeface="Courier"/>
                        </a:rPr>
                        <a:t>uvm_object</a:t>
                      </a:r>
                      <a:r>
                        <a:rPr/>
                        <a:t> — las </a:t>
                      </a:r>
                      <a:r>
                        <a:rPr i="1"/>
                        <a:t>transactions</a:t>
                      </a:r>
                      <a:r>
                        <a:rPr/>
                        <a:t> del día 5</a:t>
                      </a:r>
                    </a:p>
                  </a:txBody>
                </a:tc>
              </a:tr>
              <a:tr h="0">
                <a:tc>
                  <a:txBody>
                    <a:bodyPr/>
                    <a:lstStyle/>
                    <a:p>
                      <a:pPr lvl="0" indent="0" marL="0">
                        <a:buNone/>
                      </a:pPr>
                      <a:r>
                        <a:rPr/>
                        <a:t>clase que además vive en el árbol del TB</a:t>
                      </a:r>
                    </a:p>
                  </a:txBody>
                </a:tc>
                <a:tc>
                  <a:txBody>
                    <a:bodyPr/>
                    <a:lstStyle/>
                    <a:p>
                      <a:pPr lvl="0" indent="0" marL="0">
                        <a:buNone/>
                      </a:pPr>
                      <a:r>
                        <a:rPr>
                          <a:latin typeface="Courier"/>
                        </a:rPr>
                        <a:t>uvm_component</a:t>
                      </a:r>
                      <a:r>
                        <a:rPr/>
                        <a:t> — driver, monitor, scoreboard</a:t>
                      </a:r>
                    </a:p>
                  </a:txBody>
                </a:tc>
              </a:tr>
              <a:tr h="0">
                <a:tc>
                  <a:txBody>
                    <a:bodyPr/>
                    <a:lstStyle/>
                    <a:p>
                      <a:pPr lvl="0" indent="0" marL="0">
                        <a:buNone/>
                      </a:pPr>
                      <a:r>
                        <a:rPr>
                          <a:latin typeface="Courier"/>
                        </a:rPr>
                        <a:t>new()</a:t>
                      </a:r>
                    </a:p>
                  </a:txBody>
                </a:tc>
                <a:tc>
                  <a:txBody>
                    <a:bodyPr/>
                    <a:lstStyle/>
                    <a:p>
                      <a:pPr lvl="0" indent="0" marL="0">
                        <a:buNone/>
                      </a:pPr>
                      <a:r>
                        <a:rPr/>
                        <a:t>el constructor, con </a:t>
                      </a:r>
                      <a:r>
                        <a:rPr>
                          <a:latin typeface="Courier"/>
                        </a:rPr>
                        <a:t>name</a:t>
                      </a:r>
                      <a:r>
                        <a:rPr/>
                        <a:t> (y </a:t>
                      </a:r>
                      <a:r>
                        <a:rPr>
                          <a:latin typeface="Courier"/>
                        </a:rPr>
                        <a:t>parent</a:t>
                      </a:r>
                      <a:r>
                        <a:rPr/>
                        <a:t> si es un component)</a:t>
                      </a:r>
                    </a:p>
                  </a:txBody>
                </a:tc>
              </a:tr>
              <a:tr h="0">
                <a:tc>
                  <a:txBody>
                    <a:bodyPr/>
                    <a:lstStyle/>
                    <a:p>
                      <a:pPr lvl="0" indent="0" marL="0">
                        <a:buNone/>
                      </a:pPr>
                      <a:r>
                        <a:rPr>
                          <a:latin typeface="Courier"/>
                        </a:rPr>
                        <a:t>extends</a:t>
                      </a:r>
                    </a:p>
                  </a:txBody>
                </a:tc>
                <a:tc>
                  <a:txBody>
                    <a:bodyPr/>
                    <a:lstStyle/>
                    <a:p>
                      <a:pPr lvl="0" indent="0" marL="0">
                        <a:buNone/>
                      </a:pPr>
                      <a:r>
                        <a:rPr/>
                        <a:t>cada test, cada tester, cada agent del curso</a:t>
                      </a:r>
                    </a:p>
                  </a:txBody>
                </a:tc>
              </a:tr>
              <a:tr h="0">
                <a:tc>
                  <a:txBody>
                    <a:bodyPr/>
                    <a:lstStyle/>
                    <a:p>
                      <a:pPr lvl="0" indent="0" marL="0">
                        <a:buNone/>
                      </a:pPr>
                      <a:r>
                        <a:rPr>
                          <a:latin typeface="Courier"/>
                        </a:rPr>
                        <a:t>super.new()</a:t>
                      </a:r>
                    </a:p>
                  </a:txBody>
                </a:tc>
                <a:tc>
                  <a:txBody>
                    <a:bodyPr/>
                    <a:lstStyle/>
                    <a:p>
                      <a:pPr lvl="0" indent="0" marL="0">
                        <a:buNone/>
                      </a:pPr>
                      <a:r>
                        <a:rPr/>
                        <a:t>la primera línea obligatoria de todo constructor de UVM</a:t>
                      </a:r>
                    </a:p>
                  </a:txBody>
                </a:tc>
              </a:tr>
            </a:tbl>
          </a:graphicData>
        </a:graphic>
      </p:graphicFrame>
      <p:sp>
        <p:nvSpPr>
          <p:cNvPr id="3" name="Content Placeholder 2"/>
          <p:cNvSpPr>
            <a:spLocks noGrp="1"/>
          </p:cNvSpPr>
          <p:nvPr>
            <p:ph idx="1"/>
          </p:nvPr>
        </p:nvSpPr>
        <p:spPr>
          <a:xfrm>
            <a:off x="457200" y="3898900"/>
            <a:ext cx="8229600" cy="546100"/>
          </a:xfrm>
        </p:spPr>
        <p:txBody>
          <a:bodyPr/>
          <a:lstStyle/>
          <a:p>
            <a:pPr lvl="0"/>
            <a:r>
              <a:rPr/>
              <a:t>Falta una pieza: guardar un objeto </a:t>
            </a:r>
            <a:r>
              <a:rPr>
                <a:latin typeface="Courier"/>
              </a:rPr>
              <a:t>square</a:t>
            </a:r>
            <a:r>
              <a:rPr/>
              <a:t> en una variable </a:t>
            </a:r>
            <a:r>
              <a:rPr>
                <a:latin typeface="Courier"/>
              </a:rPr>
              <a:t>rectangle</a:t>
            </a:r>
            <a:r>
              <a:rPr/>
              <a:t>. Eso es la unidad que sigue</a:t>
            </a:r>
          </a:p>
        </p:txBody>
      </p:sp>
    </p:spTree>
  </p:cSl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Polimorfismo</a:t>
            </a:r>
          </a:p>
        </p:txBody>
      </p:sp>
      <p:sp>
        <p:nvSpPr>
          <p:cNvPr id="4" name="Text Placeholder 3"/>
          <p:cNvSpPr>
            <a:spLocks noGrp="1"/>
          </p:cNvSpPr>
          <p:nvPr>
            <p:ph idx="2" sz="half" type="body"/>
          </p:nvPr>
        </p:nvSpPr>
        <p:spPr/>
        <p:txBody>
          <a:bodyPr/>
          <a:lstStyle/>
          <a:p>
            <a:pPr lvl="0" indent="0" marL="0">
              <a:spcBef>
                <a:spcPts val="3000"/>
              </a:spcBef>
              <a:buNone/>
            </a:pPr>
            <a:r>
              <a:rPr b="1" i="1"/>
              <a:t>Una variable </a:t>
            </a:r>
            <a:r>
              <a:rPr b="1" i="1">
                <a:latin typeface="Courier"/>
              </a:rPr>
              <a:t>trago</a:t>
            </a:r>
            <a:r>
              <a:rPr b="1" i="1"/>
              <a:t>, un objeto </a:t>
            </a:r>
            <a:r>
              <a:rPr b="1" i="1">
                <a:latin typeface="Courier"/>
              </a:rPr>
              <a:t>fernet</a:t>
            </a:r>
            <a:r>
              <a:rPr b="1" i="1"/>
              <a:t>: ¿cuál </a:t>
            </a:r>
            <a:r>
              <a:rPr b="1" i="1">
                <a:latin typeface="Courier"/>
              </a:rPr>
              <a:t>servir()</a:t>
            </a:r>
            <a:r>
              <a:rPr b="1" i="1"/>
              <a:t> corre?</a:t>
            </a:r>
          </a:p>
        </p:txBody>
      </p:sp>
      <p:pic>
        <p:nvPicPr>
          <p:cNvPr descr="res/diagrams/uml-poli.svg" id="0" name="Picture 1"/>
          <p:cNvPicPr>
            <a:picLocks noGrp="1" noChangeAspect="1"/>
          </p:cNvPicPr>
          <p:nvPr/>
        </p:nvPicPr>
        <p:blipFill>
          <a:blip r:embed="rId2"/>
          <a:stretch>
            <a:fillRect/>
          </a:stretch>
        </p:blipFill>
        <p:spPr bwMode="auto">
          <a:xfrm>
            <a:off x="3568700" y="889000"/>
            <a:ext cx="5105400" cy="25019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trago, fernet y mojito: qué servir() vive en qué clase</a:t>
            </a:r>
          </a:p>
        </p:txBody>
      </p:sp>
    </p:spTree>
  </p:cSl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Un </a:t>
            </a:r>
            <a:r>
              <a:rPr>
                <a:latin typeface="Courier"/>
              </a:rPr>
              <a:t>fernet</a:t>
            </a:r>
            <a:r>
              <a:rPr/>
              <a:t> </a:t>
            </a:r>
            <a:r>
              <a:rPr b="1"/>
              <a:t>es</a:t>
            </a:r>
            <a:r>
              <a:rPr/>
              <a:t> un </a:t>
            </a:r>
            <a:r>
              <a:rPr>
                <a:latin typeface="Courier"/>
              </a:rPr>
              <a:t>trago</a:t>
            </a:r>
            <a:r>
              <a:rPr/>
              <a:t>, así que guardarlo en una variable </a:t>
            </a:r>
            <a:r>
              <a:rPr>
                <a:latin typeface="Courier"/>
              </a:rPr>
              <a:t>trago</a:t>
            </a:r>
            <a:r>
              <a:rPr/>
              <a:t> compila y es legal</a:t>
            </a:r>
          </a:p>
          <a:p>
            <a:pPr lvl="0"/>
            <a:r>
              <a:rPr/>
              <a:t>La pregunta es la otra: cuando llamás al método por esa variable, ¿SystemVerilog mira el </a:t>
            </a:r>
            <a:r>
              <a:rPr b="1"/>
              <a:t>tipo de la variable</a:t>
            </a:r>
            <a:r>
              <a:rPr/>
              <a:t> o el </a:t>
            </a:r>
            <a:r>
              <a:rPr b="1"/>
              <a:t>tipo del objeto</a:t>
            </a:r>
            <a:r>
              <a:rPr/>
              <a:t>?</a:t>
            </a:r>
          </a:p>
          <a:p>
            <a:pPr lvl="0"/>
            <a:r>
              <a:rPr/>
              <a:t>La respuesta por defecto es la que no querés, y la palabra que la cambia es una sola</a:t>
            </a:r>
          </a:p>
        </p:txBody>
      </p:sp>
    </p:spTree>
  </p:cSl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Polimorfismo</a:t>
            </a:r>
          </a:p>
        </p:txBody>
      </p:sp>
      <p:sp>
        <p:nvSpPr>
          <p:cNvPr id="3" name="Content Placeholder 2"/>
          <p:cNvSpPr>
            <a:spLocks noGrp="1"/>
          </p:cNvSpPr>
          <p:nvPr>
            <p:ph idx="1"/>
          </p:nvPr>
        </p:nvSpPr>
        <p:spPr/>
        <p:txBody>
          <a:bodyPr/>
          <a:lstStyle/>
          <a:p>
            <a:pPr lvl="0" indent="0" marL="0">
              <a:spcBef>
                <a:spcPts val="3000"/>
              </a:spcBef>
              <a:buNone/>
            </a:pPr>
            <a:r>
              <a:rPr b="1" i="1"/>
              <a:t>Las tres clases: un </a:t>
            </a:r>
            <a:r>
              <a:rPr b="1" i="1">
                <a:latin typeface="Courier"/>
              </a:rPr>
              <a:t>trago</a:t>
            </a:r>
            <a:r>
              <a:rPr b="1" i="1"/>
              <a:t> que no se sabe servir</a:t>
            </a:r>
          </a:p>
          <a:p>
            <a:pPr lvl="0" indent="0">
              <a:buNone/>
            </a:pPr>
            <a:r>
              <a:rPr b="1">
                <a:solidFill>
                  <a:srgbClr val="007020"/>
                </a:solidFill>
                <a:latin typeface="Courier"/>
              </a:rPr>
              <a:t>class</a:t>
            </a:r>
            <a:r>
              <a:rPr>
                <a:latin typeface="Courier"/>
              </a:rPr>
              <a:t> trago;</a:t>
            </a:r>
            <a:br/>
            <a:r>
              <a:rPr>
                <a:latin typeface="Courier"/>
              </a:rPr>
              <a:t>   </a:t>
            </a:r>
            <a:r>
              <a:rPr b="1">
                <a:solidFill>
                  <a:srgbClr val="007020"/>
                </a:solidFill>
                <a:latin typeface="Courier"/>
              </a:rPr>
              <a:t>int</a:t>
            </a:r>
            <a:r>
              <a:rPr>
                <a:latin typeface="Courier"/>
              </a:rPr>
              <a:t> hielos = -</a:t>
            </a:r>
            <a:r>
              <a:rPr>
                <a:solidFill>
                  <a:srgbClr val="40A070"/>
                </a:solidFill>
                <a:latin typeface="Courier"/>
              </a:rPr>
              <a:t>1</a:t>
            </a:r>
            <a:r>
              <a:rPr>
                <a:latin typeface="Courier"/>
              </a:rPr>
              <a: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a);</a:t>
            </a:r>
            <a:br/>
            <a:r>
              <a:rPr>
                <a:latin typeface="Courier"/>
              </a:rPr>
              <a:t>      hielos = a;</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servir();</a:t>
            </a:r>
            <a:br/>
            <a:r>
              <a:rPr>
                <a:latin typeface="Courier"/>
              </a:rPr>
              <a:t>      </a:t>
            </a:r>
            <a:r>
              <a:rPr b="1">
                <a:solidFill>
                  <a:srgbClr val="007020"/>
                </a:solidFill>
                <a:latin typeface="Courier"/>
              </a:rPr>
              <a:t>$fatal</a:t>
            </a:r>
            <a:r>
              <a:rPr>
                <a:latin typeface="Courier"/>
              </a:rPr>
              <a:t>(</a:t>
            </a:r>
            <a:r>
              <a:rPr>
                <a:solidFill>
                  <a:srgbClr val="40A070"/>
                </a:solidFill>
                <a:latin typeface="Courier"/>
              </a:rPr>
              <a:t>1</a:t>
            </a:r>
            <a:r>
              <a:rPr>
                <a:latin typeface="Courier"/>
              </a:rPr>
              <a:t>, </a:t>
            </a:r>
            <a:r>
              <a:rPr>
                <a:solidFill>
                  <a:srgbClr val="4070A0"/>
                </a:solidFill>
                <a:latin typeface="Courier"/>
              </a:rPr>
              <a:t>"A generic trago cannot be served: order a real one."</a:t>
            </a:r>
            <a:r>
              <a:rPr>
                <a:latin typeface="Courier"/>
              </a:rPr>
              <a:t>);</a:t>
            </a:r>
            <a:br/>
            <a:r>
              <a:rPr>
                <a:latin typeface="Courier"/>
              </a:rPr>
              <a:t>   </a:t>
            </a:r>
            <a:r>
              <a:rPr b="1">
                <a:solidFill>
                  <a:srgbClr val="007020"/>
                </a:solidFill>
                <a:latin typeface="Courier"/>
              </a:rPr>
              <a:t>endfunction</a:t>
            </a:r>
            <a:r>
              <a:rPr>
                <a:latin typeface="Courier"/>
              </a:rPr>
              <a:t> : servir</a:t>
            </a:r>
            <a:br/>
            <a:br/>
            <a:r>
              <a:rPr b="1">
                <a:solidFill>
                  <a:srgbClr val="007020"/>
                </a:solidFill>
                <a:latin typeface="Courier"/>
              </a:rPr>
              <a:t>endclass</a:t>
            </a:r>
            <a:r>
              <a:rPr>
                <a:latin typeface="Courier"/>
              </a:rPr>
              <a:t> : trago</a:t>
            </a:r>
            <a:br/>
            <a:br/>
            <a:r>
              <a:rPr b="1">
                <a:solidFill>
                  <a:srgbClr val="007020"/>
                </a:solidFill>
                <a:latin typeface="Courier"/>
              </a:rPr>
              <a:t>class</a:t>
            </a:r>
            <a:r>
              <a:rPr>
                <a:latin typeface="Courier"/>
              </a:rPr>
              <a:t> fernet </a:t>
            </a:r>
            <a:r>
              <a:rPr b="1">
                <a:solidFill>
                  <a:srgbClr val="007020"/>
                </a:solidFill>
                <a:latin typeface="Courier"/>
              </a:rPr>
              <a:t>extends</a:t>
            </a:r>
            <a:r>
              <a:rPr>
                <a:latin typeface="Courier"/>
              </a:rPr>
              <a:t> trago;</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hielos);</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(hielos);</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servir();</a:t>
            </a:r>
            <a:br/>
            <a:r>
              <a:rPr>
                <a:latin typeface="Courier"/>
              </a:rPr>
              <a:t>      </a:t>
            </a:r>
            <a:r>
              <a:rPr b="1">
                <a:solidFill>
                  <a:srgbClr val="007020"/>
                </a:solidFill>
                <a:latin typeface="Courier"/>
              </a:rPr>
              <a:t>$display</a:t>
            </a:r>
            <a:r>
              <a:rPr>
                <a:latin typeface="Courier"/>
              </a:rPr>
              <a:t>(</a:t>
            </a:r>
            <a:r>
              <a:rPr>
                <a:solidFill>
                  <a:srgbClr val="4070A0"/>
                </a:solidFill>
                <a:latin typeface="Courier"/>
              </a:rPr>
              <a:t>"Fernet: 70/30, and the coke last"</a:t>
            </a:r>
            <a:r>
              <a:rPr>
                <a:latin typeface="Courier"/>
              </a:rPr>
              <a:t>);</a:t>
            </a:r>
            <a:br/>
            <a:r>
              <a:rPr>
                <a:latin typeface="Courier"/>
              </a:rPr>
              <a:t>   </a:t>
            </a:r>
            <a:r>
              <a:rPr b="1">
                <a:solidFill>
                  <a:srgbClr val="007020"/>
                </a:solidFill>
                <a:latin typeface="Courier"/>
              </a:rPr>
              <a:t>endfunction</a:t>
            </a:r>
            <a:r>
              <a:rPr>
                <a:latin typeface="Courier"/>
              </a:rPr>
              <a:t> : servir</a:t>
            </a:r>
            <a:br/>
            <a:br/>
            <a:r>
              <a:rPr b="1">
                <a:solidFill>
                  <a:srgbClr val="007020"/>
                </a:solidFill>
                <a:latin typeface="Courier"/>
              </a:rPr>
              <a:t>endclass</a:t>
            </a:r>
            <a:r>
              <a:rPr>
                <a:latin typeface="Courier"/>
              </a:rPr>
              <a:t> : fernet</a:t>
            </a:r>
          </a:p>
          <a:p>
            <a:pPr lvl="0"/>
            <a:r>
              <a:rPr>
                <a:latin typeface="Courier"/>
              </a:rPr>
              <a:t>trago</a:t>
            </a:r>
            <a:r>
              <a:rPr/>
              <a:t> define </a:t>
            </a:r>
            <a:r>
              <a:rPr>
                <a:latin typeface="Courier"/>
              </a:rPr>
              <a:t>servir()</a:t>
            </a:r>
            <a:r>
              <a:rPr/>
              <a:t> con un </a:t>
            </a:r>
            <a:r>
              <a:rPr>
                <a:latin typeface="Courier"/>
              </a:rPr>
              <a:t>$fatal</a:t>
            </a:r>
            <a:r>
              <a:rPr/>
              <a:t>: la clase base no sabe con qué se sirve, y lo dice fuerte</a:t>
            </a:r>
          </a:p>
          <a:p>
            <a:pPr lvl="0"/>
            <a:r>
              <a:rPr>
                <a:latin typeface="Courier"/>
              </a:rPr>
              <a:t>fernet</a:t>
            </a:r>
            <a:r>
              <a:rPr/>
              <a:t> y </a:t>
            </a:r>
            <a:r>
              <a:rPr>
                <a:latin typeface="Courier"/>
              </a:rPr>
              <a:t>mojito</a:t>
            </a:r>
            <a:r>
              <a:rPr/>
              <a:t> extienden </a:t>
            </a:r>
            <a:r>
              <a:rPr>
                <a:latin typeface="Courier"/>
              </a:rPr>
              <a:t>trago</a:t>
            </a:r>
            <a:r>
              <a:rPr/>
              <a:t> y </a:t>
            </a:r>
            <a:r>
              <a:rPr b="1"/>
              <a:t>redefinen</a:t>
            </a:r>
            <a:r>
              <a:rPr/>
              <a:t> </a:t>
            </a:r>
            <a:r>
              <a:rPr>
                <a:latin typeface="Courier"/>
              </a:rPr>
              <a:t>servir()</a:t>
            </a:r>
            <a:r>
              <a:rPr/>
              <a:t>, cada uno con el suyo</a:t>
            </a:r>
          </a:p>
          <a:p>
            <a:pPr lvl="0"/>
            <a:r>
              <a:rPr>
                <a:latin typeface="Courier"/>
              </a:rPr>
              <a:t>mojito</a:t>
            </a:r>
            <a:r>
              <a:rPr/>
              <a:t> —que no entra en pantalla— es igual que </a:t>
            </a:r>
            <a:r>
              <a:rPr>
                <a:latin typeface="Courier"/>
              </a:rPr>
              <a:t>fernet</a:t>
            </a:r>
            <a:r>
              <a:rPr/>
              <a:t>, con otro </a:t>
            </a:r>
            <a:r>
              <a:rPr>
                <a:latin typeface="Courier"/>
              </a:rPr>
              <a:t>$display</a:t>
            </a:r>
          </a:p>
        </p:txBody>
      </p:sp>
    </p:spTree>
  </p:cSl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Polimorfismo</a:t>
            </a:r>
          </a:p>
        </p:txBody>
      </p:sp>
      <p:sp>
        <p:nvSpPr>
          <p:cNvPr id="3" name="Content Placeholder 2"/>
          <p:cNvSpPr>
            <a:spLocks noGrp="1"/>
          </p:cNvSpPr>
          <p:nvPr>
            <p:ph idx="1"/>
          </p:nvPr>
        </p:nvSpPr>
        <p:spPr/>
        <p:txBody>
          <a:bodyPr/>
          <a:lstStyle/>
          <a:p>
            <a:pPr lvl="0" indent="0" marL="0">
              <a:spcBef>
                <a:spcPts val="3000"/>
              </a:spcBef>
              <a:buNone/>
            </a:pPr>
            <a:r>
              <a:rPr b="1" i="1"/>
              <a:t>Sin </a:t>
            </a:r>
            <a:r>
              <a:rPr b="1" i="1">
                <a:latin typeface="Courier"/>
              </a:rPr>
              <a:t>virtual</a:t>
            </a:r>
            <a:r>
              <a:rPr b="1" i="1"/>
              <a:t> manda la variable, y eso rompe</a:t>
            </a:r>
          </a:p>
          <a:p>
            <a:pPr lvl="0" indent="0">
              <a:buNone/>
            </a:pP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a:t>
            </a:r>
            <a:br/>
            <a:r>
              <a:rPr>
                <a:latin typeface="Courier"/>
              </a:rPr>
              <a:t>      fernet_h.servir();</a:t>
            </a:r>
            <a:br/>
            <a:r>
              <a:rPr>
                <a:latin typeface="Courier"/>
              </a:rPr>
              <a:t>      </a:t>
            </a:r>
            <a:r>
              <a:rPr b="1">
                <a:solidFill>
                  <a:srgbClr val="007020"/>
                </a:solidFill>
                <a:latin typeface="Courier"/>
              </a:rPr>
              <a:t>$display</a:t>
            </a:r>
            <a:r>
              <a:rPr>
                <a:latin typeface="Courier"/>
              </a:rPr>
              <a:t>(</a:t>
            </a:r>
            <a:r>
              <a:rPr>
                <a:solidFill>
                  <a:srgbClr val="4070A0"/>
                </a:solidFill>
                <a:latin typeface="Courier"/>
              </a:rPr>
              <a:t>"The fernet has %0d ice cubes"</a:t>
            </a:r>
            <a:r>
              <a:rPr>
                <a:latin typeface="Courier"/>
              </a:rPr>
              <a:t>, fernet_h.hielos);</a:t>
            </a:r>
            <a:br/>
            <a:br/>
            <a:r>
              <a:rPr>
                <a:latin typeface="Courier"/>
              </a:rPr>
              <a:t>      mojito_h = </a:t>
            </a:r>
            <a:r>
              <a:rPr b="1">
                <a:solidFill>
                  <a:srgbClr val="007020"/>
                </a:solidFill>
                <a:latin typeface="Courier"/>
              </a:rPr>
              <a:t>new</a:t>
            </a:r>
            <a:r>
              <a:rPr>
                <a:latin typeface="Courier"/>
              </a:rPr>
              <a:t>(</a:t>
            </a:r>
            <a:r>
              <a:rPr>
                <a:solidFill>
                  <a:srgbClr val="40A070"/>
                </a:solidFill>
                <a:latin typeface="Courier"/>
              </a:rPr>
              <a:t>1</a:t>
            </a:r>
            <a:r>
              <a:rPr>
                <a:latin typeface="Courier"/>
              </a:rPr>
              <a:t>);</a:t>
            </a:r>
            <a:br/>
            <a:r>
              <a:rPr>
                <a:latin typeface="Courier"/>
              </a:rPr>
              <a:t>      mojito_h.servir();</a:t>
            </a:r>
            <a:br/>
            <a:r>
              <a:rPr>
                <a:latin typeface="Courier"/>
              </a:rPr>
              <a:t>      </a:t>
            </a:r>
            <a:r>
              <a:rPr b="1">
                <a:solidFill>
                  <a:srgbClr val="007020"/>
                </a:solidFill>
                <a:latin typeface="Courier"/>
              </a:rPr>
              <a:t>$display</a:t>
            </a:r>
            <a:r>
              <a:rPr>
                <a:latin typeface="Courier"/>
              </a:rPr>
              <a:t>(</a:t>
            </a:r>
            <a:r>
              <a:rPr>
                <a:solidFill>
                  <a:srgbClr val="4070A0"/>
                </a:solidFill>
                <a:latin typeface="Courier"/>
              </a:rPr>
              <a:t>"The mojito has %0d ice cubes"</a:t>
            </a:r>
            <a:r>
              <a:rPr>
                <a:latin typeface="Courier"/>
              </a:rPr>
              <a:t>, mojito_h.hielos);</a:t>
            </a:r>
            <a:br/>
            <a:br/>
            <a:r>
              <a:rPr>
                <a:latin typeface="Courier"/>
              </a:rPr>
              <a:t>      </a:t>
            </a:r>
            <a:r>
              <a:rPr i="1">
                <a:solidFill>
                  <a:srgbClr val="60A0B0"/>
                </a:solidFill>
                <a:latin typeface="Courier"/>
              </a:rPr>
              <a:t>// The variable is trago, the object is fernet.</a:t>
            </a:r>
            <a:br/>
            <a:r>
              <a:rPr>
                <a:latin typeface="Courier"/>
              </a:rPr>
              <a:t>      trago_h = fernet_h;</a:t>
            </a:r>
            <a:br/>
            <a:r>
              <a:rPr>
                <a:latin typeface="Courier"/>
              </a:rPr>
              <a:t>      trago_h.servir();  </a:t>
            </a:r>
            <a:r>
              <a:rPr i="1">
                <a:solidFill>
                  <a:srgbClr val="60A0B0"/>
                </a:solidFill>
                <a:latin typeface="Courier"/>
              </a:rPr>
              <a:t>// ** Fatal: A generic trago cannot be served</a:t>
            </a:r>
            <a:br/>
            <a:r>
              <a:rPr>
                <a:latin typeface="Courier"/>
              </a:rPr>
              <a:t>      </a:t>
            </a:r>
            <a:r>
              <a:rPr b="1">
                <a:solidFill>
                  <a:srgbClr val="007020"/>
                </a:solidFill>
                <a:latin typeface="Courier"/>
              </a:rPr>
              <a:t>$display</a:t>
            </a:r>
            <a:r>
              <a:rPr>
                <a:latin typeface="Courier"/>
              </a:rPr>
              <a:t>(</a:t>
            </a:r>
            <a:r>
              <a:rPr>
                <a:solidFill>
                  <a:srgbClr val="4070A0"/>
                </a:solidFill>
                <a:latin typeface="Courier"/>
              </a:rPr>
              <a:t>"The trago has %0d ice cubes"</a:t>
            </a:r>
            <a:r>
              <a:rPr>
                <a:latin typeface="Courier"/>
              </a:rPr>
              <a:t>, trago_h.hielos);</a:t>
            </a:r>
            <a:br/>
            <a:br/>
            <a:r>
              <a:rPr>
                <a:latin typeface="Courier"/>
              </a:rPr>
              <a:t>      trago_h = mojito_h;</a:t>
            </a:r>
            <a:br/>
            <a:r>
              <a:rPr>
                <a:latin typeface="Courier"/>
              </a:rPr>
              <a:t>      trago_h.servir();</a:t>
            </a:r>
            <a:br/>
            <a:r>
              <a:rPr>
                <a:latin typeface="Courier"/>
              </a:rPr>
              <a:t>      </a:t>
            </a:r>
            <a:r>
              <a:rPr b="1">
                <a:solidFill>
                  <a:srgbClr val="007020"/>
                </a:solidFill>
                <a:latin typeface="Courier"/>
              </a:rPr>
              <a:t>$display</a:t>
            </a:r>
            <a:r>
              <a:rPr>
                <a:latin typeface="Courier"/>
              </a:rPr>
              <a:t>(</a:t>
            </a:r>
            <a:r>
              <a:rPr>
                <a:solidFill>
                  <a:srgbClr val="4070A0"/>
                </a:solidFill>
                <a:latin typeface="Courier"/>
              </a:rPr>
              <a:t>"The trago has %0d ice cubes"</a:t>
            </a:r>
            <a:r>
              <a:rPr>
                <a:latin typeface="Courier"/>
              </a:rPr>
              <a:t>, trago_h.hielos);</a:t>
            </a:r>
          </a:p>
          <a:p>
            <a:pPr lvl="0"/>
            <a:r>
              <a:rPr/>
              <a:t>Las dos primeras llamadas andan: la variable </a:t>
            </a:r>
            <a:r>
              <a:rPr>
                <a:latin typeface="Courier"/>
              </a:rPr>
              <a:t>fernet_h</a:t>
            </a:r>
            <a:r>
              <a:rPr/>
              <a:t> es de tipo </a:t>
            </a:r>
            <a:r>
              <a:rPr>
                <a:latin typeface="Courier"/>
              </a:rPr>
              <a:t>fernet</a:t>
            </a:r>
            <a:r>
              <a:rPr/>
              <a:t> y el objeto también</a:t>
            </a:r>
          </a:p>
          <a:p>
            <a:pPr lvl="0"/>
            <a:r>
              <a:rPr/>
              <a:t>La tercera </a:t>
            </a:r>
            <a:r>
              <a:rPr b="1"/>
              <a:t>explota</a:t>
            </a:r>
            <a:r>
              <a:rPr/>
              <a:t>. </a:t>
            </a:r>
            <a:r>
              <a:rPr>
                <a:latin typeface="Courier"/>
              </a:rPr>
              <a:t>trago_h</a:t>
            </a:r>
            <a:r>
              <a:rPr/>
              <a:t> apunta a un </a:t>
            </a:r>
            <a:r>
              <a:rPr>
                <a:latin typeface="Courier"/>
              </a:rPr>
              <a:t>fernet</a:t>
            </a:r>
            <a:r>
              <a:rPr/>
              <a:t>, pero como el método no es virtual, SystemVerilog resuelve en </a:t>
            </a:r>
            <a:r>
              <a:rPr b="1"/>
              <a:t>compilación</a:t>
            </a:r>
            <a:r>
              <a:rPr/>
              <a:t> por el tipo de la variable, y llama al </a:t>
            </a:r>
            <a:r>
              <a:rPr>
                <a:latin typeface="Courier"/>
              </a:rPr>
              <a:t>servir()</a:t>
            </a:r>
            <a:r>
              <a:rPr/>
              <a:t> de </a:t>
            </a:r>
            <a:r>
              <a:rPr>
                <a:latin typeface="Courier"/>
              </a:rPr>
              <a:t>trago</a:t>
            </a:r>
          </a:p>
          <a:p>
            <a:pPr lvl="0"/>
            <a:r>
              <a:rPr/>
              <a:t>Se llama </a:t>
            </a:r>
            <a:r>
              <a:rPr i="1"/>
              <a:t>static binding</a:t>
            </a:r>
            <a:r>
              <a:rPr/>
              <a:t>: la decisión de qué código correr ya está tomada antes de que exista el objeto</a:t>
            </a:r>
          </a:p>
        </p:txBody>
      </p:sp>
    </p:spTree>
  </p:cSl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Polimorfismo</a:t>
            </a:r>
          </a:p>
        </p:txBody>
      </p:sp>
      <p:sp>
        <p:nvSpPr>
          <p:cNvPr id="3" name="Content Placeholder 2"/>
          <p:cNvSpPr>
            <a:spLocks noGrp="1"/>
          </p:cNvSpPr>
          <p:nvPr>
            <p:ph idx="1"/>
          </p:nvPr>
        </p:nvSpPr>
        <p:spPr/>
        <p:txBody>
          <a:bodyPr/>
          <a:lstStyle/>
          <a:p>
            <a:pPr lvl="0" indent="0" marL="0">
              <a:spcBef>
                <a:spcPts val="3000"/>
              </a:spcBef>
              <a:buNone/>
            </a:pPr>
            <a:r>
              <a:rPr b="1" i="1"/>
              <a:t>Métodos virtuales: una palabra, y ahora manda el objeto</a:t>
            </a:r>
          </a:p>
          <a:p>
            <a:pPr lvl="0" indent="0">
              <a:buNone/>
            </a:pP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servir();</a:t>
            </a:r>
            <a:br/>
            <a:r>
              <a:rPr>
                <a:latin typeface="Courier"/>
              </a:rPr>
              <a:t>      </a:t>
            </a:r>
            <a:r>
              <a:rPr b="1">
                <a:solidFill>
                  <a:srgbClr val="007020"/>
                </a:solidFill>
                <a:latin typeface="Courier"/>
              </a:rPr>
              <a:t>$fatal</a:t>
            </a:r>
            <a:r>
              <a:rPr>
                <a:latin typeface="Courier"/>
              </a:rPr>
              <a:t>(</a:t>
            </a:r>
            <a:r>
              <a:rPr>
                <a:solidFill>
                  <a:srgbClr val="40A070"/>
                </a:solidFill>
                <a:latin typeface="Courier"/>
              </a:rPr>
              <a:t>1</a:t>
            </a:r>
            <a:r>
              <a:rPr>
                <a:latin typeface="Courier"/>
              </a:rPr>
              <a:t>, </a:t>
            </a:r>
            <a:r>
              <a:rPr>
                <a:solidFill>
                  <a:srgbClr val="4070A0"/>
                </a:solidFill>
                <a:latin typeface="Courier"/>
              </a:rPr>
              <a:t>"A generic trago cannot be served: order a real one."</a:t>
            </a:r>
            <a:r>
              <a:rPr>
                <a:latin typeface="Courier"/>
              </a:rPr>
              <a:t>);</a:t>
            </a:r>
            <a:br/>
            <a:r>
              <a:rPr>
                <a:latin typeface="Courier"/>
              </a:rPr>
              <a:t>   </a:t>
            </a:r>
            <a:r>
              <a:rPr b="1">
                <a:solidFill>
                  <a:srgbClr val="007020"/>
                </a:solidFill>
                <a:latin typeface="Courier"/>
              </a:rPr>
              <a:t>endfunction</a:t>
            </a:r>
            <a:r>
              <a:rPr>
                <a:latin typeface="Courier"/>
              </a:rPr>
              <a:t> : servir</a:t>
            </a:r>
          </a:p>
          <a:p>
            <a:pPr lvl="0"/>
            <a:r>
              <a:rPr/>
              <a:t>Es la </a:t>
            </a:r>
            <a:r>
              <a:rPr b="1"/>
              <a:t>única</a:t>
            </a:r>
            <a:r>
              <a:rPr/>
              <a:t> diferencia entre </a:t>
            </a:r>
            <a:r>
              <a:rPr>
                <a:latin typeface="Courier"/>
              </a:rPr>
              <a:t>01-sin-virtual</a:t>
            </a:r>
            <a:r>
              <a:rPr/>
              <a:t> y </a:t>
            </a:r>
            <a:r>
              <a:rPr>
                <a:latin typeface="Courier"/>
              </a:rPr>
              <a:t>02-virtual</a:t>
            </a:r>
            <a:r>
              <a:rPr/>
              <a:t>: la keyword </a:t>
            </a:r>
            <a:r>
              <a:rPr>
                <a:latin typeface="Courier"/>
              </a:rPr>
              <a:t>virtual</a:t>
            </a:r>
            <a:r>
              <a:rPr/>
              <a:t> en el método de la clase base</a:t>
            </a:r>
          </a:p>
          <a:p>
            <a:pPr lvl="0"/>
            <a:r>
              <a:rPr/>
              <a:t>Con eso la llamada se resuelve en </a:t>
            </a:r>
            <a:r>
              <a:rPr b="1"/>
              <a:t>simulación</a:t>
            </a:r>
            <a:r>
              <a:rPr/>
              <a:t>, mirando el objeto que hay adentro de la variable — </a:t>
            </a:r>
            <a:r>
              <a:rPr i="1"/>
              <a:t>dynamic binding</a:t>
            </a:r>
          </a:p>
          <a:p>
            <a:pPr lvl="0"/>
            <a:r>
              <a:rPr>
                <a:latin typeface="Courier"/>
              </a:rPr>
              <a:t>trago_h.servir()</a:t>
            </a:r>
            <a:r>
              <a:rPr/>
              <a:t> ahora sirve un fernet o un mojito, sin que el que escribe esa línea sepa cuál le va a tocar</a:t>
            </a:r>
          </a:p>
          <a:p>
            <a:pPr lvl="0"/>
            <a:r>
              <a:rPr/>
              <a:t>Ésa es toda la idea: </a:t>
            </a:r>
            <a:r>
              <a:rPr b="1"/>
              <a:t>el que usa el objeto deja de ser el que elige el tipo</a:t>
            </a:r>
          </a:p>
        </p:txBody>
      </p:sp>
    </p:spTree>
  </p:cSl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Polimorfismo</a:t>
            </a:r>
          </a:p>
        </p:txBody>
      </p:sp>
      <p:sp>
        <p:nvSpPr>
          <p:cNvPr id="3" name="Content Placeholder 2"/>
          <p:cNvSpPr>
            <a:spLocks noGrp="1"/>
          </p:cNvSpPr>
          <p:nvPr>
            <p:ph idx="1"/>
          </p:nvPr>
        </p:nvSpPr>
        <p:spPr/>
        <p:txBody>
          <a:bodyPr/>
          <a:lstStyle/>
          <a:p>
            <a:pPr lvl="0" indent="0" marL="0">
              <a:spcBef>
                <a:spcPts val="3000"/>
              </a:spcBef>
              <a:buNone/>
            </a:pPr>
            <a:r>
              <a:rPr b="1" i="1"/>
              <a:t>Clases abstractas: mover el error a la compilación</a:t>
            </a:r>
          </a:p>
          <a:p>
            <a:pPr lvl="0"/>
            <a:r>
              <a:rPr/>
              <a:t>El </a:t>
            </a:r>
            <a:r>
              <a:rPr>
                <a:latin typeface="Courier"/>
              </a:rPr>
              <a:t>$fatal</a:t>
            </a:r>
            <a:r>
              <a:rPr/>
              <a:t> de </a:t>
            </a:r>
            <a:r>
              <a:rPr>
                <a:latin typeface="Courier"/>
              </a:rPr>
              <a:t>trago</a:t>
            </a:r>
            <a:r>
              <a:rPr/>
              <a:t> se entera </a:t>
            </a:r>
            <a:r>
              <a:rPr b="1"/>
              <a:t>tarde</a:t>
            </a:r>
            <a:r>
              <a:rPr/>
              <a:t>: compila, corre, y explota en el medio de la simulación. En una regresión de la noche eso es una corrida perdida</a:t>
            </a:r>
          </a:p>
          <a:p>
            <a:pPr lvl="0"/>
            <a:r>
              <a:rPr/>
              <a:t>SystemVerilog permite declarar una </a:t>
            </a:r>
            <a:r>
              <a:rPr b="1"/>
              <a:t>abstract class</a:t>
            </a:r>
            <a:r>
              <a:rPr/>
              <a:t> —</a:t>
            </a:r>
            <a:r>
              <a:rPr>
                <a:latin typeface="Courier"/>
              </a:rPr>
              <a:t>virtual class</a:t>
            </a:r>
            <a:r>
              <a:rPr/>
              <a:t>—: sólo sirve como base, </a:t>
            </a:r>
            <a:r>
              <a:rPr b="1"/>
              <a:t>no se puede instanciar</a:t>
            </a:r>
          </a:p>
          <a:p>
            <a:pPr lvl="0"/>
            <a:r>
              <a:rPr/>
              <a:t>Adentro puede declarar </a:t>
            </a:r>
            <a:r>
              <a:rPr b="1"/>
              <a:t>pure virtual methods</a:t>
            </a:r>
            <a:r>
              <a:rPr/>
              <a:t>: métodos sin cuerpo</a:t>
            </a:r>
          </a:p>
          <a:p>
            <a:pPr lvl="0"/>
            <a:r>
              <a:rPr/>
              <a:t>Extender la clase </a:t>
            </a:r>
            <a:r>
              <a:rPr b="1"/>
              <a:t>obliga</a:t>
            </a:r>
            <a:r>
              <a:rPr/>
              <a:t> a redefinirlos. Si no, es un </a:t>
            </a:r>
            <a:r>
              <a:rPr b="1"/>
              <a:t>error de compilación</a:t>
            </a:r>
          </a:p>
          <a:p>
            <a:pPr lvl="0"/>
            <a:r>
              <a:rPr/>
              <a:t>El error no desapareció: se mudó a un momento en el que sale barato</a:t>
            </a:r>
          </a:p>
        </p:txBody>
      </p:sp>
    </p:spTree>
  </p:cSl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Polimorfismo</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pure virtual</a:t>
            </a:r>
            <a:r>
              <a:rPr b="1" i="1"/>
              <a:t>: el mismo ejemplo, sin </a:t>
            </a:r>
            <a:r>
              <a:rPr b="1" i="1">
                <a:latin typeface="Courier"/>
              </a:rPr>
              <a:t>$fatal</a:t>
            </a:r>
            <a:r>
              <a:rPr b="1" i="1"/>
              <a:t> posible</a:t>
            </a:r>
          </a:p>
          <a:p>
            <a:pPr lvl="0" indent="0">
              <a:buNone/>
            </a:pPr>
            <a:r>
              <a:rPr i="1">
                <a:solidFill>
                  <a:srgbClr val="60A0B0"/>
                </a:solidFill>
                <a:latin typeface="Courier"/>
              </a:rPr>
              <a:t>// Abstract class: it only works as a base, it cannot be instantiated.</a:t>
            </a:r>
            <a:br/>
            <a:r>
              <a:rPr b="1">
                <a:solidFill>
                  <a:srgbClr val="007020"/>
                </a:solidFill>
                <a:latin typeface="Courier"/>
              </a:rPr>
              <a:t>virtual</a:t>
            </a:r>
            <a:r>
              <a:rPr>
                <a:latin typeface="Courier"/>
              </a:rPr>
              <a:t> </a:t>
            </a:r>
            <a:r>
              <a:rPr b="1">
                <a:solidFill>
                  <a:srgbClr val="007020"/>
                </a:solidFill>
                <a:latin typeface="Courier"/>
              </a:rPr>
              <a:t>class</a:t>
            </a:r>
            <a:r>
              <a:rPr>
                <a:latin typeface="Courier"/>
              </a:rPr>
              <a:t> trago;</a:t>
            </a:r>
            <a:br/>
            <a:r>
              <a:rPr>
                <a:latin typeface="Courier"/>
              </a:rPr>
              <a:t>   </a:t>
            </a:r>
            <a:r>
              <a:rPr b="1">
                <a:solidFill>
                  <a:srgbClr val="007020"/>
                </a:solidFill>
                <a:latin typeface="Courier"/>
              </a:rPr>
              <a:t>int</a:t>
            </a:r>
            <a:r>
              <a:rPr>
                <a:latin typeface="Courier"/>
              </a:rPr>
              <a:t> hielos = -</a:t>
            </a:r>
            <a:r>
              <a:rPr>
                <a:solidFill>
                  <a:srgbClr val="40A070"/>
                </a:solidFill>
                <a:latin typeface="Courier"/>
              </a:rPr>
              <a:t>1</a:t>
            </a:r>
            <a:r>
              <a:rPr>
                <a:latin typeface="Courier"/>
              </a:rPr>
              <a: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a);</a:t>
            </a:r>
            <a:br/>
            <a:r>
              <a:rPr>
                <a:latin typeface="Courier"/>
              </a:rPr>
              <a:t>      hielos = a;</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pure virtual: no body. Extending it forces you to redefine it.</a:t>
            </a:r>
            <a:br/>
            <a:r>
              <a:rPr>
                <a:latin typeface="Courier"/>
              </a:rPr>
              <a:t>   </a:t>
            </a:r>
            <a:r>
              <a:rPr b="1">
                <a:solidFill>
                  <a:srgbClr val="007020"/>
                </a:solidFill>
                <a:latin typeface="Courier"/>
              </a:rPr>
              <a:t>pure</a:t>
            </a: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servir();</a:t>
            </a:r>
            <a:br/>
            <a:br/>
            <a:r>
              <a:rPr b="1">
                <a:solidFill>
                  <a:srgbClr val="007020"/>
                </a:solidFill>
                <a:latin typeface="Courier"/>
              </a:rPr>
              <a:t>endclass</a:t>
            </a:r>
            <a:r>
              <a:rPr>
                <a:latin typeface="Courier"/>
              </a:rPr>
              <a:t> : trago</a:t>
            </a:r>
          </a:p>
          <a:p>
            <a:pPr lvl="0"/>
            <a:r>
              <a:rPr>
                <a:latin typeface="Courier"/>
              </a:rPr>
              <a:t>virtual class trago</a:t>
            </a:r>
            <a:r>
              <a:rPr/>
              <a:t> ya no tiene un </a:t>
            </a:r>
            <a:r>
              <a:rPr>
                <a:latin typeface="Courier"/>
              </a:rPr>
              <a:t>servir()</a:t>
            </a:r>
            <a:r>
              <a:rPr/>
              <a:t> que explote: </a:t>
            </a:r>
            <a:r>
              <a:rPr b="1"/>
              <a:t>no tiene cuerpo</a:t>
            </a:r>
            <a:r>
              <a:rPr/>
              <a:t>, y por eso no hay nada que pueda correr mal</a:t>
            </a:r>
          </a:p>
          <a:p>
            <a:pPr lvl="0"/>
            <a:r>
              <a:rPr/>
              <a:t>La línea comentada del </a:t>
            </a:r>
            <a:r>
              <a:rPr>
                <a:latin typeface="Courier"/>
              </a:rPr>
              <a:t>top</a:t>
            </a:r>
            <a:r>
              <a:rPr/>
              <a:t> —</a:t>
            </a:r>
            <a:r>
              <a:rPr>
                <a:latin typeface="Courier"/>
              </a:rPr>
              <a:t>trago_h = new(3)</a:t>
            </a:r>
            <a:r>
              <a:rPr/>
              <a:t>— no compila: una clase abstracta no se instancia</a:t>
            </a:r>
          </a:p>
          <a:p>
            <a:pPr lvl="0"/>
            <a:r>
              <a:rPr/>
              <a:t>Si a </a:t>
            </a:r>
            <a:r>
              <a:rPr>
                <a:latin typeface="Courier"/>
              </a:rPr>
              <a:t>mojito</a:t>
            </a:r>
            <a:r>
              <a:rPr/>
              <a:t> le borrás el override, el compilador dice </a:t>
            </a:r>
            <a:r>
              <a:rPr i="1"/>
              <a:t>“Class ‘mojito’ extends ‘trago’ but is missing implementation for ‘servir’”</a:t>
            </a:r>
            <a:r>
              <a:rPr/>
              <a:t> y ahí termina el asunto</a:t>
            </a:r>
          </a:p>
        </p:txBody>
      </p:sp>
    </p:spTree>
  </p:cSl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Polimorfismo</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b="1"/>
              <a:t>Sin </a:t>
            </a:r>
            <a:r>
              <a:rPr b="1">
                <a:latin typeface="Courier"/>
              </a:rPr>
              <a:t>virtual</a:t>
            </a:r>
            <a:r>
              <a:rPr b="1"/>
              <a:t> manda la variable</a:t>
            </a:r>
            <a:r>
              <a:rPr/>
              <a:t>, y se decide al compilar. </a:t>
            </a:r>
            <a:r>
              <a:rPr b="1"/>
              <a:t>Con </a:t>
            </a:r>
            <a:r>
              <a:rPr b="1">
                <a:latin typeface="Courier"/>
              </a:rPr>
              <a:t>virtual</a:t>
            </a:r>
            <a:r>
              <a:rPr b="1"/>
              <a:t> manda el objeto</a:t>
            </a:r>
            <a:r>
              <a:rPr/>
              <a:t>, y se resuelve en simulación. Una palabra, y cambia todo</a:t>
            </a:r>
          </a:p>
          <a:p>
            <a:pPr lvl="0"/>
            <a:r>
              <a:rPr/>
              <a:t>La idea de fondo, que vuelve en cada sección que sigue: </a:t>
            </a:r>
            <a:r>
              <a:rPr b="1"/>
              <a:t>el que usa el objeto deja de ser el que elige el tipo</a:t>
            </a:r>
          </a:p>
          <a:p>
            <a:pPr lvl="0"/>
            <a:r>
              <a:rPr/>
              <a:t>En SystemVerilog </a:t>
            </a:r>
            <a:r>
              <a:rPr>
                <a:latin typeface="Courier"/>
              </a:rPr>
              <a:t>virtual</a:t>
            </a:r>
            <a:r>
              <a:rPr/>
              <a:t> está </a:t>
            </a:r>
            <a:r>
              <a:rPr b="1"/>
              <a:t>sobrecargado</a:t>
            </a:r>
            <a:r>
              <a:rPr/>
              <a:t>: virtual method, virtual class y virtual interface son tres cosas distintas — y en UVM vas a escribir las tres</a:t>
            </a:r>
          </a:p>
        </p:txBody>
      </p:sp>
    </p:spTree>
  </p:cSl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Variables estáticas</a:t>
            </a:r>
          </a:p>
        </p:txBody>
      </p:sp>
      <p:sp>
        <p:nvSpPr>
          <p:cNvPr id="3" name="Content Placeholder 2"/>
          <p:cNvSpPr>
            <a:spLocks noGrp="1"/>
          </p:cNvSpPr>
          <p:nvPr>
            <p:ph idx="1"/>
          </p:nvPr>
        </p:nvSpPr>
        <p:spPr/>
        <p:txBody>
          <a:bodyPr/>
          <a:lstStyle/>
          <a:p>
            <a:pPr lvl="0" indent="0" marL="0">
              <a:spcBef>
                <a:spcPts val="3000"/>
              </a:spcBef>
              <a:buNone/>
            </a:pPr>
            <a:r>
              <a:rPr b="1" i="1"/>
              <a:t>La variable global que sí podés defender</a:t>
            </a:r>
          </a:p>
          <a:p>
            <a:pPr lvl="0"/>
            <a:r>
              <a:rPr/>
              <a:t>En un testbench siempre hay algo que es </a:t>
            </a:r>
            <a:r>
              <a:rPr b="1"/>
              <a:t>uno solo</a:t>
            </a:r>
            <a:r>
              <a:rPr/>
              <a:t>: el contador de errores, la lista de transacciones en vuelo, el handle a la configuración</a:t>
            </a:r>
          </a:p>
          <a:p>
            <a:pPr lvl="0"/>
            <a:r>
              <a:rPr/>
              <a:t>La respuesta fácil es una variable global, y es la que después nadie puede debuggear: no se sabe quién la escribió, ni desde dónde, ni cuándo</a:t>
            </a:r>
          </a:p>
          <a:p>
            <a:pPr lvl="0"/>
            <a:r>
              <a:rPr>
                <a:latin typeface="Courier"/>
              </a:rPr>
              <a:t>static</a:t>
            </a:r>
            <a:r>
              <a:rPr/>
              <a:t> es la misma idea con apellido. La variable vive </a:t>
            </a:r>
            <a:r>
              <a:rPr b="1"/>
              <a:t>en la clase</a:t>
            </a:r>
            <a:r>
              <a:rPr/>
              <a:t>, no en el objeto, y para tocarla hay que nombrar la clase: </a:t>
            </a:r>
            <a:r>
              <a:rPr>
                <a:latin typeface="Courier"/>
              </a:rPr>
              <a:t>bandeja_de_fernet::vasos</a:t>
            </a:r>
          </a:p>
          <a:p>
            <a:pPr lvl="0"/>
            <a:r>
              <a:rPr/>
              <a:t>Ese </a:t>
            </a:r>
            <a:r>
              <a:rPr>
                <a:latin typeface="Courier"/>
              </a:rPr>
              <a:t>::</a:t>
            </a:r>
            <a:r>
              <a:rPr/>
              <a:t> es todo el argumento. El día que el valor sea raro, un grep te dice exactamente quién lo puso</a:t>
            </a:r>
          </a:p>
          <a:p>
            <a:pPr lvl="0"/>
            <a:r>
              <a:rPr/>
              <a:t>No es un tema suelto de OOP: la </a:t>
            </a:r>
            <a:r>
              <a:rPr b="1"/>
              <a:t>factory</a:t>
            </a:r>
            <a:r>
              <a:rPr/>
              <a:t> y el </a:t>
            </a:r>
            <a:r>
              <a:rPr b="1">
                <a:latin typeface="Courier"/>
              </a:rPr>
              <a:t>uvm_config_db</a:t>
            </a:r>
            <a:r>
              <a:rPr/>
              <a:t> son las dos variables estáticas más importantes de un testbench UVM</a:t>
            </a:r>
          </a:p>
        </p:txBody>
      </p:sp>
    </p:spTree>
  </p:cSl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Variables estáticas</a:t>
            </a:r>
          </a:p>
        </p:txBody>
      </p:sp>
      <p:sp>
        <p:nvSpPr>
          <p:cNvPr id="3" name="Content Placeholder 2"/>
          <p:cNvSpPr>
            <a:spLocks noGrp="1"/>
          </p:cNvSpPr>
          <p:nvPr>
            <p:ph idx="1"/>
          </p:nvPr>
        </p:nvSpPr>
        <p:spPr/>
        <p:txBody>
          <a:bodyPr/>
          <a:lstStyle/>
          <a:p>
            <a:pPr lvl="0"/>
            <a:r>
              <a:rPr>
                <a:latin typeface="Courier"/>
              </a:rPr>
              <a:t>bandeja_de_fernet</a:t>
            </a:r>
            <a:r>
              <a:rPr/>
              <a:t> no tiene métodos ni constructor: es una clase que existe </a:t>
            </a:r>
            <a:r>
              <a:rPr b="1"/>
              <a:t>sólo</a:t>
            </a:r>
            <a:r>
              <a:rPr/>
              <a:t> para ser el lugar donde vive la cola</a:t>
            </a:r>
          </a:p>
          <a:p>
            <a:pPr lvl="0"/>
            <a:r>
              <a:rPr/>
              <a:t>Nadie la instancia. Se la nombra con el operador </a:t>
            </a:r>
            <a:r>
              <a:rPr>
                <a:latin typeface="Courier"/>
              </a:rPr>
              <a:t>::</a:t>
            </a:r>
            <a:r>
              <a:rPr/>
              <a:t>, que le dice al compilador </a:t>
            </a:r>
            <a:r>
              <a:rPr i="1"/>
              <a:t>“buscá esta variable en el namespace de esa clase”</a:t>
            </a:r>
          </a:p>
          <a:p>
            <a:pPr lvl="0"/>
            <a:r>
              <a:rPr/>
              <a:t>Y ahí está la ventaja sobre la global: </a:t>
            </a:r>
            <a:r>
              <a:rPr>
                <a:latin typeface="Courier"/>
              </a:rPr>
              <a:t>bandeja_de_fernet::vasos</a:t>
            </a:r>
            <a:r>
              <a:rPr/>
              <a:t> dice dónde está declarada. Un </a:t>
            </a:r>
            <a:r>
              <a:rPr>
                <a:latin typeface="Courier"/>
              </a:rPr>
              <a:t>vasos</a:t>
            </a:r>
            <a:r>
              <a:rPr/>
              <a:t> suelto, no</a:t>
            </a:r>
          </a:p>
          <a:p>
            <a:pPr lvl="0" indent="0">
              <a:buNone/>
            </a:pPr>
            <a:r>
              <a:rPr b="1">
                <a:solidFill>
                  <a:srgbClr val="007020"/>
                </a:solidFill>
                <a:latin typeface="Courier"/>
              </a:rPr>
              <a:t>class</a:t>
            </a:r>
            <a:r>
              <a:rPr>
                <a:latin typeface="Courier"/>
              </a:rPr>
              <a:t> bandeja_de_fernet;</a:t>
            </a:r>
            <a:br/>
            <a:r>
              <a:rPr>
                <a:latin typeface="Courier"/>
              </a:rPr>
              <a:t>   </a:t>
            </a:r>
            <a:r>
              <a:rPr i="1">
                <a:solidFill>
                  <a:srgbClr val="60A0B0"/>
                </a:solidFill>
                <a:latin typeface="Courier"/>
              </a:rPr>
              <a:t>// Static queue</a:t>
            </a:r>
            <a:br/>
            <a:r>
              <a:rPr>
                <a:latin typeface="Courier"/>
              </a:rPr>
              <a:t>   </a:t>
            </a:r>
            <a:r>
              <a:rPr b="1">
                <a:solidFill>
                  <a:srgbClr val="007020"/>
                </a:solidFill>
                <a:latin typeface="Courier"/>
              </a:rPr>
              <a:t>static</a:t>
            </a:r>
            <a:r>
              <a:rPr>
                <a:latin typeface="Courier"/>
              </a:rPr>
              <a:t> fernet vasos[$];</a:t>
            </a:r>
            <a:br/>
            <a:br/>
            <a:r>
              <a:rPr b="1">
                <a:solidFill>
                  <a:srgbClr val="007020"/>
                </a:solidFill>
                <a:latin typeface="Courier"/>
              </a:rPr>
              <a:t>endclass</a:t>
            </a:r>
            <a:r>
              <a:rPr>
                <a:latin typeface="Courier"/>
              </a:rPr>
              <a:t> : bandeja_de_fernet</a:t>
            </a:r>
            <a:br/>
            <a:br/>
            <a:r>
              <a:rPr b="1">
                <a:solidFill>
                  <a:srgbClr val="007020"/>
                </a:solidFill>
                <a:latin typeface="Courier"/>
              </a:rPr>
              <a:t>module</a:t>
            </a:r>
            <a:r>
              <a:rPr>
                <a:latin typeface="Courier"/>
              </a:rPr>
              <a:t> top;</a:t>
            </a: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fernet 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2</a:t>
            </a:r>
            <a:r>
              <a:rPr>
                <a:latin typeface="Courier"/>
              </a:rPr>
              <a:t>, </a:t>
            </a:r>
            <a:r>
              <a:rPr>
                <a:solidFill>
                  <a:srgbClr val="4070A0"/>
                </a:solidFill>
                <a:latin typeface="Courier"/>
              </a:rPr>
              <a:t>"the one at table 7"</a:t>
            </a:r>
            <a:r>
              <a:rPr>
                <a:latin typeface="Courier"/>
              </a:rPr>
              <a:t>);</a:t>
            </a:r>
            <a:br/>
            <a:r>
              <a:rPr>
                <a:latin typeface="Courier"/>
              </a:rPr>
              <a:t>      </a:t>
            </a:r>
            <a:r>
              <a:rPr i="1">
                <a:solidFill>
                  <a:srgbClr val="60A0B0"/>
                </a:solidFill>
                <a:latin typeface="Courier"/>
              </a:rPr>
              <a:t>// :: operator</a:t>
            </a:r>
            <a:br/>
            <a:r>
              <a:rPr>
                <a:latin typeface="Courier"/>
              </a:rPr>
              <a:t>      </a:t>
            </a:r>
            <a:r>
              <a:rPr i="1">
                <a:solidFill>
                  <a:srgbClr val="60A0B0"/>
                </a:solidFill>
                <a:latin typeface="Courier"/>
              </a:rPr>
              <a:t>//----------------</a:t>
            </a:r>
            <a:br/>
            <a:r>
              <a:rPr>
                <a:latin typeface="Courier"/>
              </a:rPr>
              <a:t>      </a:t>
            </a:r>
            <a:r>
              <a:rPr i="1">
                <a:solidFill>
                  <a:srgbClr val="60A0B0"/>
                </a:solidFill>
                <a:latin typeface="Courier"/>
              </a:rPr>
              <a:t>//   The variable in the bandeja_de_fernet class is reached by</a:t>
            </a:r>
            <a:br/>
            <a:r>
              <a:rPr>
                <a:latin typeface="Courier"/>
              </a:rPr>
              <a:t>      </a:t>
            </a:r>
            <a:r>
              <a:rPr i="1">
                <a:solidFill>
                  <a:srgbClr val="60A0B0"/>
                </a:solidFill>
                <a:latin typeface="Courier"/>
              </a:rPr>
              <a:t>//   naming the class and putting the :: operator before the name</a:t>
            </a:r>
            <a:br/>
            <a:r>
              <a:rPr>
                <a:latin typeface="Courier"/>
              </a:rPr>
              <a:t>      </a:t>
            </a:r>
            <a:r>
              <a:rPr i="1">
                <a:solidFill>
                  <a:srgbClr val="60A0B0"/>
                </a:solidFill>
                <a:latin typeface="Courier"/>
              </a:rPr>
              <a:t>//   That tells the compiler we want a static variable inside</a:t>
            </a:r>
            <a:br/>
            <a:r>
              <a:rPr>
                <a:latin typeface="Courier"/>
              </a:rPr>
              <a:t>      </a:t>
            </a:r>
            <a:r>
              <a:rPr i="1">
                <a:solidFill>
                  <a:srgbClr val="60A0B0"/>
                </a:solidFill>
                <a:latin typeface="Courier"/>
              </a:rPr>
              <a:t>//   the namespace of the class</a:t>
            </a:r>
            <a:br/>
            <a:r>
              <a:rPr>
                <a:latin typeface="Courier"/>
              </a:rPr>
              <a:t>      bandeja_de_fernet::vasos.</a:t>
            </a:r>
            <a:r>
              <a:rPr>
                <a:solidFill>
                  <a:srgbClr val="007020"/>
                </a:solidFill>
                <a:latin typeface="Courier"/>
              </a:rPr>
              <a:t>push_back</a:t>
            </a:r>
            <a:r>
              <a:rPr>
                <a:latin typeface="Courier"/>
              </a:rPr>
              <a:t>(fernet_h);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3</a:t>
            </a:r>
            <a:r>
              <a:rPr>
                <a:latin typeface="Courier"/>
              </a:rPr>
              <a:t>, </a:t>
            </a:r>
            <a:r>
              <a:rPr>
                <a:solidFill>
                  <a:srgbClr val="4070A0"/>
                </a:solidFill>
                <a:latin typeface="Courier"/>
              </a:rPr>
              <a:t>"the one at table 4"</a:t>
            </a:r>
            <a:r>
              <a:rPr>
                <a:latin typeface="Courier"/>
              </a:rPr>
              <a:t>);</a:t>
            </a:r>
            <a:br/>
            <a:r>
              <a:rPr>
                <a:latin typeface="Courier"/>
              </a:rPr>
              <a:t>      bandeja_de_fernet::vasos.</a:t>
            </a:r>
            <a:r>
              <a:rPr>
                <a:solidFill>
                  <a:srgbClr val="007020"/>
                </a:solidFill>
                <a:latin typeface="Courier"/>
              </a:rPr>
              <a:t>push_back</a:t>
            </a:r>
            <a:r>
              <a:rPr>
                <a:latin typeface="Courier"/>
              </a:rPr>
              <a:t>(fernet_h);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the bar"</a:t>
            </a:r>
            <a:r>
              <a:rPr>
                <a:latin typeface="Courier"/>
              </a:rPr>
              <a:t>);</a:t>
            </a:r>
            <a:br/>
            <a:br/>
            <a:r>
              <a:rPr>
                <a:latin typeface="Courier"/>
              </a:rPr>
              <a:t>      </a:t>
            </a:r>
            <a:r>
              <a:rPr i="1">
                <a:solidFill>
                  <a:srgbClr val="60A0B0"/>
                </a:solidFill>
                <a:latin typeface="Courier"/>
              </a:rPr>
              <a:t>// class::static_variable. You know right away where it is declared</a:t>
            </a:r>
            <a:br/>
            <a:r>
              <a:rPr>
                <a:latin typeface="Courier"/>
              </a:rPr>
              <a:t>      bandeja_de_fernet::vasos.</a:t>
            </a:r>
            <a:r>
              <a:rPr>
                <a:solidFill>
                  <a:srgbClr val="007020"/>
                </a:solidFill>
                <a:latin typeface="Courier"/>
              </a:rPr>
              <a:t>push_back</a:t>
            </a:r>
            <a:r>
              <a:rPr>
                <a:latin typeface="Courier"/>
              </a:rPr>
              <a:t>(fernet_h);</a:t>
            </a:r>
            <a:br/>
            <a:br/>
            <a:r>
              <a:rPr>
                <a:latin typeface="Courier"/>
              </a:rPr>
              <a:t>      </a:t>
            </a:r>
            <a:r>
              <a:rPr b="1">
                <a:solidFill>
                  <a:srgbClr val="007020"/>
                </a:solidFill>
                <a:latin typeface="Courier"/>
              </a:rPr>
              <a:t>$display</a:t>
            </a:r>
            <a:r>
              <a:rPr>
                <a:latin typeface="Courier"/>
              </a:rPr>
              <a:t>(</a:t>
            </a:r>
            <a:r>
              <a:rPr>
                <a:solidFill>
                  <a:srgbClr val="4070A0"/>
                </a:solidFill>
                <a:latin typeface="Courier"/>
              </a:rPr>
              <a:t>"Fernets on the tray:"</a:t>
            </a:r>
            <a:r>
              <a:rPr>
                <a:latin typeface="Courier"/>
              </a:rPr>
              <a:t>);</a:t>
            </a:r>
            <a:br/>
            <a:r>
              <a:rPr>
                <a:latin typeface="Courier"/>
              </a:rPr>
              <a:t>      </a:t>
            </a:r>
            <a:r>
              <a:rPr b="1">
                <a:solidFill>
                  <a:srgbClr val="007020"/>
                </a:solidFill>
                <a:latin typeface="Courier"/>
              </a:rPr>
              <a:t>foreach</a:t>
            </a:r>
            <a:r>
              <a:rPr>
                <a:latin typeface="Courier"/>
              </a:rPr>
              <a:t> (bandeja_de_fernet::vasos[i]) </a:t>
            </a:r>
            <a:r>
              <a:rPr b="1">
                <a:solidFill>
                  <a:srgbClr val="007020"/>
                </a:solidFill>
                <a:latin typeface="Courier"/>
              </a:rPr>
              <a:t>$display</a:t>
            </a:r>
            <a:r>
              <a:rPr>
                <a:latin typeface="Courier"/>
              </a:rPr>
              <a:t>(bandeja_de_fernet::vasos[i</a:t>
            </a:r>
            <a:r>
              <a:rPr>
                <a:solidFill>
                  <a:srgbClr val="902000"/>
                </a:solidFill>
                <a:latin typeface="Courier"/>
              </a:rPr>
              <a:t>].get_name</a:t>
            </a:r>
            <a:r>
              <a:rPr>
                <a:latin typeface="Courier"/>
              </a:rPr>
              <a:t>());</a:t>
            </a:r>
            <a:br/>
            <a:r>
              <a:rPr>
                <a:latin typeface="Courier"/>
              </a:rPr>
              <a:t>   </a:t>
            </a:r>
            <a:r>
              <a:rPr b="1">
                <a:solidFill>
                  <a:srgbClr val="007020"/>
                </a:solidFill>
                <a:latin typeface="Courier"/>
              </a:rPr>
              <a:t>end</a:t>
            </a:r>
            <a:br/>
            <a:r>
              <a:rPr b="1">
                <a:solidFill>
                  <a:srgbClr val="007020"/>
                </a:solidFill>
                <a:latin typeface="Courier"/>
              </a:rPr>
              <a:t>endmodule</a:t>
            </a:r>
            <a:r>
              <a:rPr>
                <a:latin typeface="Courier"/>
              </a:rPr>
              <a:t> : top</a:t>
            </a:r>
          </a:p>
        </p:txBody>
      </p:sp>
    </p:spTree>
  </p:cSl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Variables estáticas</a:t>
            </a:r>
          </a:p>
        </p:txBody>
      </p:sp>
      <p:sp>
        <p:nvSpPr>
          <p:cNvPr id="3" name="Content Placeholder 2"/>
          <p:cNvSpPr>
            <a:spLocks noGrp="1"/>
          </p:cNvSpPr>
          <p:nvPr>
            <p:ph idx="1"/>
          </p:nvPr>
        </p:nvSpPr>
        <p:spPr/>
        <p:txBody>
          <a:bodyPr/>
          <a:lstStyle/>
          <a:p>
            <a:pPr lvl="0"/>
            <a:r>
              <a:rPr/>
              <a:t>Hay </a:t>
            </a:r>
            <a:r>
              <a:rPr b="1"/>
              <a:t>una sola</a:t>
            </a:r>
            <a:r>
              <a:rPr/>
              <a:t> copia en memoria, sin importar cuántos objetos se instancien</a:t>
            </a:r>
          </a:p>
          <a:p>
            <a:pPr lvl="0"/>
            <a:r>
              <a:rPr/>
              <a:t>Y existe aunque no se instancie ninguno: la </a:t>
            </a:r>
            <a:r>
              <a:rPr>
                <a:latin typeface="Courier"/>
              </a:rPr>
              <a:t>static</a:t>
            </a:r>
            <a:r>
              <a:rPr/>
              <a:t> no espera al </a:t>
            </a:r>
            <a:r>
              <a:rPr>
                <a:latin typeface="Courier"/>
              </a:rPr>
              <a:t>new()</a:t>
            </a:r>
          </a:p>
          <a:p>
            <a:pPr lvl="0" indent="0">
              <a:buNone/>
            </a:pPr>
            <a:r>
              <a:rPr b="1">
                <a:solidFill>
                  <a:srgbClr val="007020"/>
                </a:solidFill>
                <a:latin typeface="Courier"/>
              </a:rPr>
              <a:t>class</a:t>
            </a:r>
            <a:r>
              <a:rPr>
                <a:latin typeface="Courier"/>
              </a:rPr>
              <a:t> pepe;</a:t>
            </a:r>
            <a:br/>
            <a:r>
              <a:rPr>
                <a:latin typeface="Courier"/>
              </a:rPr>
              <a:t>   </a:t>
            </a:r>
            <a:r>
              <a:rPr b="1">
                <a:solidFill>
                  <a:srgbClr val="007020"/>
                </a:solidFill>
                <a:latin typeface="Courier"/>
              </a:rPr>
              <a:t>static</a:t>
            </a:r>
            <a:r>
              <a:rPr>
                <a:latin typeface="Courier"/>
              </a:rPr>
              <a:t>    </a:t>
            </a:r>
            <a:r>
              <a:rPr b="1">
                <a:solidFill>
                  <a:srgbClr val="007020"/>
                </a:solidFill>
                <a:latin typeface="Courier"/>
              </a:rPr>
              <a:t>int</a:t>
            </a:r>
            <a:r>
              <a:rPr>
                <a:latin typeface="Courier"/>
              </a:rPr>
              <a:t>    cant;</a:t>
            </a:r>
            <a:br/>
            <a:r>
              <a:rPr>
                <a:latin typeface="Courier"/>
              </a:rPr>
              <a:t>   </a:t>
            </a:r>
            <a:r>
              <a:rPr b="1">
                <a:solidFill>
                  <a:srgbClr val="007020"/>
                </a:solidFill>
                <a:latin typeface="Courier"/>
              </a:rPr>
              <a:t>int</a:t>
            </a:r>
            <a:r>
              <a:rPr>
                <a:latin typeface="Courier"/>
              </a:rPr>
              <a:t>    val = -</a:t>
            </a:r>
            <a:r>
              <a:rPr>
                <a:solidFill>
                  <a:srgbClr val="40A070"/>
                </a:solidFill>
                <a:latin typeface="Courier"/>
              </a:rPr>
              <a:t>1</a:t>
            </a:r>
            <a:r>
              <a:rPr>
                <a:latin typeface="Courier"/>
              </a:rPr>
              <a: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a);</a:t>
            </a:r>
            <a:br/>
            <a:r>
              <a:rPr>
                <a:latin typeface="Courier"/>
              </a:rPr>
              <a:t>      </a:t>
            </a:r>
            <a:r>
              <a:rPr i="1">
                <a:solidFill>
                  <a:srgbClr val="60A0B0"/>
                </a:solidFill>
                <a:latin typeface="Courier"/>
              </a:rPr>
              <a:t>// Static Variable</a:t>
            </a:r>
            <a:br/>
            <a:r>
              <a:rPr>
                <a:latin typeface="Courier"/>
              </a:rPr>
              <a:t>      cant++;</a:t>
            </a:r>
            <a:br/>
            <a:r>
              <a:rPr>
                <a:latin typeface="Courier"/>
              </a:rPr>
              <a:t>      val = a;</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r>
              <a:rPr>
                <a:latin typeface="Courier"/>
              </a:rPr>
              <a:t> : pepe</a:t>
            </a:r>
            <a:br/>
            <a:br/>
            <a:r>
              <a:rPr i="1">
                <a:solidFill>
                  <a:srgbClr val="60A0B0"/>
                </a:solidFill>
                <a:latin typeface="Courier"/>
              </a:rPr>
              <a:t>//----------------------------------------</a:t>
            </a:r>
            <a:br/>
            <a:r>
              <a:rPr b="1">
                <a:solidFill>
                  <a:srgbClr val="007020"/>
                </a:solidFill>
                <a:latin typeface="Courier"/>
              </a:rPr>
              <a:t>module</a:t>
            </a:r>
            <a:r>
              <a:rPr>
                <a:latin typeface="Courier"/>
              </a:rPr>
              <a:t> top_pepes;</a:t>
            </a: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pepe pepe1_h, pepe2_h;</a:t>
            </a:r>
            <a:br/>
            <a:br/>
            <a:r>
              <a:rPr>
                <a:latin typeface="Courier"/>
              </a:rPr>
              <a:t>      pepe1_h = </a:t>
            </a:r>
            <a:r>
              <a:rPr b="1">
                <a:solidFill>
                  <a:srgbClr val="007020"/>
                </a:solidFill>
                <a:latin typeface="Courier"/>
              </a:rPr>
              <a:t>new</a:t>
            </a:r>
            <a:r>
              <a:rPr>
                <a:latin typeface="Courier"/>
              </a:rPr>
              <a:t>(</a:t>
            </a:r>
            <a:r>
              <a:rPr>
                <a:solidFill>
                  <a:srgbClr val="40A070"/>
                </a:solidFill>
                <a:latin typeface="Courier"/>
              </a:rPr>
              <a:t>10</a:t>
            </a:r>
            <a:r>
              <a:rPr>
                <a:latin typeface="Courier"/>
              </a:rPr>
              <a:t>);</a:t>
            </a:r>
            <a:br/>
            <a:r>
              <a:rPr>
                <a:latin typeface="Courier"/>
              </a:rPr>
              <a:t>      pepe2_h = </a:t>
            </a:r>
            <a:r>
              <a:rPr b="1">
                <a:solidFill>
                  <a:srgbClr val="007020"/>
                </a:solidFill>
                <a:latin typeface="Courier"/>
              </a:rPr>
              <a:t>new</a:t>
            </a:r>
            <a:r>
              <a:rPr>
                <a:latin typeface="Courier"/>
              </a:rPr>
              <a:t>(</a:t>
            </a:r>
            <a:r>
              <a:rPr>
                <a:solidFill>
                  <a:srgbClr val="40A070"/>
                </a:solidFill>
                <a:latin typeface="Courier"/>
              </a:rPr>
              <a:t>254654</a:t>
            </a:r>
            <a:r>
              <a:rPr>
                <a:latin typeface="Courier"/>
              </a:rPr>
              <a:t>);</a:t>
            </a:r>
            <a:br/>
            <a:br/>
            <a:r>
              <a:rPr>
                <a:latin typeface="Courier"/>
              </a:rPr>
              <a:t>      </a:t>
            </a:r>
            <a:r>
              <a:rPr b="1">
                <a:solidFill>
                  <a:srgbClr val="007020"/>
                </a:solidFill>
                <a:latin typeface="Courier"/>
              </a:rPr>
              <a:t>$display</a:t>
            </a:r>
            <a:r>
              <a:rPr>
                <a:latin typeface="Courier"/>
              </a:rPr>
              <a:t>(</a:t>
            </a:r>
            <a:r>
              <a:rPr>
                <a:solidFill>
                  <a:srgbClr val="4070A0"/>
                </a:solidFill>
                <a:latin typeface="Courier"/>
              </a:rPr>
              <a:t>"PEPE1 VAL = %0d"</a:t>
            </a:r>
            <a:r>
              <a:rPr>
                <a:latin typeface="Courier"/>
              </a:rPr>
              <a:t>, pepe1_h.val);</a:t>
            </a:r>
            <a:br/>
            <a:r>
              <a:rPr>
                <a:latin typeface="Courier"/>
              </a:rPr>
              <a:t>      </a:t>
            </a:r>
            <a:r>
              <a:rPr b="1">
                <a:solidFill>
                  <a:srgbClr val="007020"/>
                </a:solidFill>
                <a:latin typeface="Courier"/>
              </a:rPr>
              <a:t>$display</a:t>
            </a:r>
            <a:r>
              <a:rPr>
                <a:latin typeface="Courier"/>
              </a:rPr>
              <a:t>(</a:t>
            </a:r>
            <a:r>
              <a:rPr>
                <a:solidFill>
                  <a:srgbClr val="4070A0"/>
                </a:solidFill>
                <a:latin typeface="Courier"/>
              </a:rPr>
              <a:t>"PEPE2 VAL = %0d"</a:t>
            </a:r>
            <a:r>
              <a:rPr>
                <a:latin typeface="Courier"/>
              </a:rPr>
              <a:t>, pepe2_h.val);</a:t>
            </a:r>
            <a:br/>
            <a:br/>
            <a:r>
              <a:rPr>
                <a:latin typeface="Courier"/>
              </a:rPr>
              <a:t>      </a:t>
            </a:r>
            <a:r>
              <a:rPr i="1">
                <a:solidFill>
                  <a:srgbClr val="60A0B0"/>
                </a:solidFill>
                <a:latin typeface="Courier"/>
              </a:rPr>
              <a:t>// There is only one copy of a static variable in memory,</a:t>
            </a:r>
            <a:br/>
            <a:r>
              <a:rPr>
                <a:latin typeface="Courier"/>
              </a:rPr>
              <a:t>      </a:t>
            </a:r>
            <a:r>
              <a:rPr i="1">
                <a:solidFill>
                  <a:srgbClr val="60A0B0"/>
                </a:solidFill>
                <a:latin typeface="Courier"/>
              </a:rPr>
              <a:t>// no matter how many instances of the class exist</a:t>
            </a:r>
            <a:br/>
            <a:r>
              <a:rPr>
                <a:latin typeface="Courier"/>
              </a:rPr>
              <a:t>      </a:t>
            </a:r>
            <a:r>
              <a:rPr b="1">
                <a:solidFill>
                  <a:srgbClr val="007020"/>
                </a:solidFill>
                <a:latin typeface="Courier"/>
              </a:rPr>
              <a:t>$display</a:t>
            </a:r>
            <a:r>
              <a:rPr>
                <a:latin typeface="Courier"/>
              </a:rPr>
              <a:t>(</a:t>
            </a:r>
            <a:r>
              <a:rPr>
                <a:solidFill>
                  <a:srgbClr val="4070A0"/>
                </a:solidFill>
                <a:latin typeface="Courier"/>
              </a:rPr>
              <a:t>"NUMBER OF PEPES = %0d"</a:t>
            </a:r>
            <a:r>
              <a:rPr>
                <a:latin typeface="Courier"/>
              </a:rPr>
              <a:t>, pepe::cant);</a:t>
            </a:r>
            <a:br/>
            <a:br/>
            <a:r>
              <a:rPr>
                <a:latin typeface="Courier"/>
              </a:rPr>
              <a:t>   </a:t>
            </a:r>
            <a:r>
              <a:rPr b="1">
                <a:solidFill>
                  <a:srgbClr val="007020"/>
                </a:solidFill>
                <a:latin typeface="Courier"/>
              </a:rPr>
              <a:t>end</a:t>
            </a:r>
            <a:br/>
            <a:r>
              <a:rPr b="1">
                <a:solidFill>
                  <a:srgbClr val="007020"/>
                </a:solidFill>
                <a:latin typeface="Courier"/>
              </a:rPr>
              <a:t>endmodule</a:t>
            </a:r>
            <a:r>
              <a:rPr>
                <a:latin typeface="Courier"/>
              </a:rPr>
              <a:t> : top_pepes</a:t>
            </a:r>
          </a:p>
          <a:p>
            <a:pPr lvl="0" indent="0" marL="0">
              <a:buNone/>
            </a:pPr>
            <a:r>
              <a:rPr b="1" i="1"/>
              <a:t>¿Y el encapsulamiento?</a:t>
            </a:r>
            <a:r>
              <a:rPr/>
              <a:t> </a:t>
            </a:r>
          </a:p>
        </p:txBody>
      </p:sp>
    </p:spTree>
  </p:cSl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Variables estáticas</a:t>
            </a:r>
          </a:p>
        </p:txBody>
      </p:sp>
      <p:sp>
        <p:nvSpPr>
          <p:cNvPr id="3" name="Content Placeholder 2"/>
          <p:cNvSpPr>
            <a:spLocks noGrp="1"/>
          </p:cNvSpPr>
          <p:nvPr>
            <p:ph idx="1"/>
          </p:nvPr>
        </p:nvSpPr>
        <p:spPr/>
        <p:txBody>
          <a:bodyPr/>
          <a:lstStyle/>
          <a:p>
            <a:pPr lvl="0" indent="0" marL="0">
              <a:spcBef>
                <a:spcPts val="3000"/>
              </a:spcBef>
              <a:buNone/>
            </a:pPr>
            <a:r>
              <a:rPr b="1" i="1"/>
              <a:t>Métodos estáticos</a:t>
            </a:r>
          </a:p>
          <a:p>
            <a:pPr lvl="0"/>
            <a:r>
              <a:rPr/>
              <a:t>En los dos ejemplos anteriores la cola estaba a la vista, así que el día que se cambia por otra estructura hay que salir a corregir todo el testbench</a:t>
            </a:r>
          </a:p>
          <a:p>
            <a:pPr lvl="0"/>
            <a:r>
              <a:rPr/>
              <a:t>La versión que se defiende en un code review son dos palabras: la variable </a:t>
            </a:r>
            <a:r>
              <a:rPr>
                <a:latin typeface="Courier"/>
              </a:rPr>
              <a:t>protected</a:t>
            </a:r>
            <a:r>
              <a:rPr/>
              <a:t>, y </a:t>
            </a:r>
            <a:r>
              <a:rPr b="1"/>
              <a:t>métodos de acceso estáticos</a:t>
            </a:r>
            <a:r>
              <a:rPr/>
              <a:t> que sean la única puerta</a:t>
            </a:r>
          </a:p>
          <a:p>
            <a:pPr lvl="0"/>
            <a:r>
              <a:rPr/>
              <a:t>Es lo mismo que hace UVM con la factory: nadie toca el diccionario de tipos, se le pide con </a:t>
            </a:r>
            <a:r>
              <a:rPr>
                <a:latin typeface="Courier"/>
              </a:rPr>
              <a:t>type_id::create()</a:t>
            </a:r>
          </a:p>
          <a:p>
            <a:pPr lvl="0" indent="0">
              <a:buNone/>
            </a:pPr>
            <a:r>
              <a:rPr b="1">
                <a:solidFill>
                  <a:srgbClr val="007020"/>
                </a:solidFill>
                <a:latin typeface="Courier"/>
              </a:rPr>
              <a:t>class</a:t>
            </a:r>
            <a:r>
              <a:rPr>
                <a:latin typeface="Courier"/>
              </a:rPr>
              <a:t> bandeja_de_fernet;</a:t>
            </a:r>
            <a:br/>
            <a:br/>
            <a:r>
              <a:rPr>
                <a:latin typeface="Courier"/>
              </a:rPr>
              <a:t>   </a:t>
            </a:r>
            <a:r>
              <a:rPr b="1">
                <a:solidFill>
                  <a:srgbClr val="007020"/>
                </a:solidFill>
                <a:latin typeface="Courier"/>
              </a:rPr>
              <a:t>protected</a:t>
            </a:r>
            <a:r>
              <a:rPr>
                <a:latin typeface="Courier"/>
              </a:rPr>
              <a:t> </a:t>
            </a:r>
            <a:r>
              <a:rPr b="1">
                <a:solidFill>
                  <a:srgbClr val="007020"/>
                </a:solidFill>
                <a:latin typeface="Courier"/>
              </a:rPr>
              <a:t>static</a:t>
            </a:r>
            <a:r>
              <a:rPr>
                <a:latin typeface="Courier"/>
              </a:rPr>
              <a:t> fernet vasos[$];</a:t>
            </a:r>
            <a:br/>
            <a:br/>
            <a:r>
              <a:rPr>
                <a:latin typeface="Courier"/>
              </a:rPr>
              <a:t>   </a:t>
            </a:r>
            <a:r>
              <a:rPr b="1">
                <a:solidFill>
                  <a:srgbClr val="007020"/>
                </a:solidFill>
                <a:latin typeface="Courier"/>
              </a:rPr>
              <a:t>static</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bandeja_fernet(fernet l);</a:t>
            </a:r>
            <a:br/>
            <a:r>
              <a:rPr>
                <a:latin typeface="Courier"/>
              </a:rPr>
              <a:t>      vasos.</a:t>
            </a:r>
            <a:r>
              <a:rPr>
                <a:solidFill>
                  <a:srgbClr val="007020"/>
                </a:solidFill>
                <a:latin typeface="Courier"/>
              </a:rPr>
              <a:t>push_back</a:t>
            </a:r>
            <a:r>
              <a:rPr>
                <a:latin typeface="Courier"/>
              </a:rPr>
              <a:t>(l);</a:t>
            </a:r>
            <a:br/>
            <a:r>
              <a:rPr>
                <a:latin typeface="Courier"/>
              </a:rPr>
              <a:t>   </a:t>
            </a:r>
            <a:r>
              <a:rPr b="1">
                <a:solidFill>
                  <a:srgbClr val="007020"/>
                </a:solidFill>
                <a:latin typeface="Courier"/>
              </a:rPr>
              <a:t>endfunction</a:t>
            </a:r>
            <a:r>
              <a:rPr>
                <a:latin typeface="Courier"/>
              </a:rPr>
              <a:t> : bandeja_fernet</a:t>
            </a:r>
            <a:br/>
            <a:br/>
            <a:r>
              <a:rPr>
                <a:latin typeface="Courier"/>
              </a:rPr>
              <a:t>   </a:t>
            </a:r>
            <a:r>
              <a:rPr b="1">
                <a:solidFill>
                  <a:srgbClr val="007020"/>
                </a:solidFill>
                <a:latin typeface="Courier"/>
              </a:rPr>
              <a:t>static</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lista_fernets();</a:t>
            </a:r>
            <a:br/>
            <a:r>
              <a:rPr>
                <a:latin typeface="Courier"/>
              </a:rPr>
              <a:t>      </a:t>
            </a:r>
            <a:r>
              <a:rPr b="1">
                <a:solidFill>
                  <a:srgbClr val="007020"/>
                </a:solidFill>
                <a:latin typeface="Courier"/>
              </a:rPr>
              <a:t>$display</a:t>
            </a:r>
            <a:r>
              <a:rPr>
                <a:latin typeface="Courier"/>
              </a:rPr>
              <a:t>(</a:t>
            </a:r>
            <a:r>
              <a:rPr>
                <a:solidFill>
                  <a:srgbClr val="4070A0"/>
                </a:solidFill>
                <a:latin typeface="Courier"/>
              </a:rPr>
              <a:t>"Fernets on the tray:"</a:t>
            </a:r>
            <a:r>
              <a:rPr>
                <a:latin typeface="Courier"/>
              </a:rPr>
              <a:t>);</a:t>
            </a:r>
            <a:br/>
            <a:r>
              <a:rPr>
                <a:latin typeface="Courier"/>
              </a:rPr>
              <a:t>      </a:t>
            </a:r>
            <a:r>
              <a:rPr b="1">
                <a:solidFill>
                  <a:srgbClr val="007020"/>
                </a:solidFill>
                <a:latin typeface="Courier"/>
              </a:rPr>
              <a:t>foreach</a:t>
            </a:r>
            <a:r>
              <a:rPr>
                <a:latin typeface="Courier"/>
              </a:rPr>
              <a:t> (vasos[i]) </a:t>
            </a:r>
            <a:r>
              <a:rPr b="1">
                <a:solidFill>
                  <a:srgbClr val="007020"/>
                </a:solidFill>
                <a:latin typeface="Courier"/>
              </a:rPr>
              <a:t>$display</a:t>
            </a:r>
            <a:r>
              <a:rPr>
                <a:latin typeface="Courier"/>
              </a:rPr>
              <a:t>(vasos[i</a:t>
            </a:r>
            <a:r>
              <a:rPr>
                <a:solidFill>
                  <a:srgbClr val="902000"/>
                </a:solidFill>
                <a:latin typeface="Courier"/>
              </a:rPr>
              <a:t>].get_name</a:t>
            </a:r>
            <a:r>
              <a:rPr>
                <a:latin typeface="Courier"/>
              </a:rPr>
              <a:t>());</a:t>
            </a:r>
            <a:br/>
            <a:r>
              <a:rPr>
                <a:latin typeface="Courier"/>
              </a:rPr>
              <a:t>   </a:t>
            </a:r>
            <a:r>
              <a:rPr b="1">
                <a:solidFill>
                  <a:srgbClr val="007020"/>
                </a:solidFill>
                <a:latin typeface="Courier"/>
              </a:rPr>
              <a:t>endfunction</a:t>
            </a:r>
            <a:r>
              <a:rPr>
                <a:latin typeface="Courier"/>
              </a:rPr>
              <a:t> : lista_fernets</a:t>
            </a:r>
            <a:br/>
            <a:br/>
            <a:r>
              <a:rPr b="1">
                <a:solidFill>
                  <a:srgbClr val="007020"/>
                </a:solidFill>
                <a:latin typeface="Courier"/>
              </a:rPr>
              <a:t>endclass</a:t>
            </a:r>
            <a:r>
              <a:rPr>
                <a:latin typeface="Courier"/>
              </a:rPr>
              <a:t> : bandeja_de_fernet</a:t>
            </a:r>
            <a:br/>
            <a:br/>
            <a:r>
              <a:rPr b="1">
                <a:solidFill>
                  <a:srgbClr val="007020"/>
                </a:solidFill>
                <a:latin typeface="Courier"/>
              </a:rPr>
              <a:t>module</a:t>
            </a:r>
            <a:r>
              <a:rPr>
                <a:latin typeface="Courier"/>
              </a:rPr>
              <a:t> top;</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fernet 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2</a:t>
            </a:r>
            <a:r>
              <a:rPr>
                <a:latin typeface="Courier"/>
              </a:rPr>
              <a:t>, </a:t>
            </a:r>
            <a:r>
              <a:rPr>
                <a:solidFill>
                  <a:srgbClr val="4070A0"/>
                </a:solidFill>
                <a:latin typeface="Courier"/>
              </a:rPr>
              <a:t>"the one at table 7"</a:t>
            </a:r>
            <a:r>
              <a:rPr>
                <a:latin typeface="Courier"/>
              </a:rPr>
              <a:t>);</a:t>
            </a:r>
            <a:br/>
            <a:r>
              <a:rPr>
                <a:latin typeface="Courier"/>
              </a:rPr>
              <a:t>      bandeja_de_fernet::bandeja_fernet(fernet_h);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3</a:t>
            </a:r>
            <a:r>
              <a:rPr>
                <a:latin typeface="Courier"/>
              </a:rPr>
              <a:t>, </a:t>
            </a:r>
            <a:r>
              <a:rPr>
                <a:solidFill>
                  <a:srgbClr val="4070A0"/>
                </a:solidFill>
                <a:latin typeface="Courier"/>
              </a:rPr>
              <a:t>"the one at table 4"</a:t>
            </a:r>
            <a:r>
              <a:rPr>
                <a:latin typeface="Courier"/>
              </a:rPr>
              <a:t>);</a:t>
            </a:r>
            <a:br/>
            <a:r>
              <a:rPr>
                <a:latin typeface="Courier"/>
              </a:rPr>
              <a:t>      bandeja_de_fernet::bandeja_fernet(fernet_h);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the bar"</a:t>
            </a:r>
            <a:r>
              <a:rPr>
                <a:latin typeface="Courier"/>
              </a:rPr>
              <a:t>);</a:t>
            </a:r>
            <a:br/>
            <a:r>
              <a:rPr>
                <a:latin typeface="Courier"/>
              </a:rPr>
              <a:t>      bandeja_de_fernet::bandeja_fernet(fernet_h);</a:t>
            </a:r>
            <a:br/>
            <a:r>
              <a:rPr>
                <a:latin typeface="Courier"/>
              </a:rPr>
              <a:t>      bandeja_de_fernet::lista_fernets();</a:t>
            </a:r>
            <a:br/>
            <a:r>
              <a:rPr>
                <a:latin typeface="Courier"/>
              </a:rPr>
              <a:t>   </a:t>
            </a:r>
            <a:r>
              <a:rPr b="1">
                <a:solidFill>
                  <a:srgbClr val="007020"/>
                </a:solidFill>
                <a:latin typeface="Courier"/>
              </a:rPr>
              <a:t>end</a:t>
            </a:r>
            <a:br/>
            <a:br/>
            <a:r>
              <a:rPr b="1">
                <a:solidFill>
                  <a:srgbClr val="007020"/>
                </a:solidFill>
                <a:latin typeface="Courier"/>
              </a:rPr>
              <a:t>endmodule</a:t>
            </a:r>
            <a:r>
              <a:rPr>
                <a:latin typeface="Courier"/>
              </a:rPr>
              <a:t> : top</a:t>
            </a:r>
          </a:p>
        </p:txBody>
      </p:sp>
    </p:spTree>
  </p:cSl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Variables estáticas</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b="1"/>
              <a:t>Una sola copia</a:t>
            </a:r>
            <a:r>
              <a:rPr/>
              <a:t> por más objetos que instancies, </a:t>
            </a:r>
            <a:r>
              <a:rPr b="1"/>
              <a:t>existe aunque no instancies ninguno</a:t>
            </a:r>
            <a:r>
              <a:rPr/>
              <a:t>, y para tocarla hay que nombrar la clase con </a:t>
            </a:r>
            <a:r>
              <a:rPr>
                <a:latin typeface="Courier"/>
              </a:rPr>
              <a:t>::</a:t>
            </a:r>
          </a:p>
          <a:p>
            <a:pPr lvl="0"/>
            <a:r>
              <a:rPr/>
              <a:t>Ese </a:t>
            </a:r>
            <a:r>
              <a:rPr>
                <a:latin typeface="Courier"/>
              </a:rPr>
              <a:t>::</a:t>
            </a:r>
            <a:r>
              <a:rPr/>
              <a:t> es todo el argumento: el día que el valor sea raro, un </a:t>
            </a:r>
            <a:r>
              <a:rPr>
                <a:latin typeface="Courier"/>
              </a:rPr>
              <a:t>grep</a:t>
            </a:r>
            <a:r>
              <a:rPr/>
              <a:t> te dice quién lo puso. Pero </a:t>
            </a:r>
            <a:r>
              <a:rPr>
                <a:latin typeface="Courier"/>
              </a:rPr>
              <a:t>static</a:t>
            </a:r>
            <a:r>
              <a:rPr/>
              <a:t> resuelve </a:t>
            </a:r>
            <a:r>
              <a:rPr i="1"/>
              <a:t>dónde vive</a:t>
            </a:r>
            <a:r>
              <a:rPr/>
              <a:t>, no </a:t>
            </a:r>
            <a:r>
              <a:rPr i="1"/>
              <a:t>quién lo toca</a:t>
            </a:r>
            <a:r>
              <a:rPr/>
              <a:t> — eso es </a:t>
            </a:r>
            <a:r>
              <a:rPr>
                <a:latin typeface="Courier"/>
              </a:rPr>
              <a:t>protected</a:t>
            </a:r>
            <a:r>
              <a:rPr/>
              <a:t> más métodos de acceso estáticos</a:t>
            </a:r>
          </a:p>
          <a:p>
            <a:pPr lvl="0"/>
            <a:r>
              <a:rPr/>
              <a:t>Dónde reaparece: </a:t>
            </a:r>
            <a:r>
              <a:rPr>
                <a:latin typeface="Courier"/>
              </a:rPr>
              <a:t>uvm_config_db#(T)::set(...)</a:t>
            </a:r>
            <a:r>
              <a:rPr/>
              <a:t> y </a:t>
            </a:r>
            <a:r>
              <a:rPr>
                <a:latin typeface="Courier"/>
              </a:rPr>
              <a:t>type_id::create()</a:t>
            </a:r>
            <a:r>
              <a:rPr/>
              <a:t>, las dos estáticas más importantes de un testbench UVM</a:t>
            </a:r>
          </a:p>
        </p:txBody>
      </p:sp>
    </p:spTree>
  </p:cSl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Clases paramétricas</a:t>
            </a:r>
          </a:p>
        </p:txBody>
      </p:sp>
      <p:sp>
        <p:nvSpPr>
          <p:cNvPr id="3" name="Content Placeholder 2"/>
          <p:cNvSpPr>
            <a:spLocks noGrp="1"/>
          </p:cNvSpPr>
          <p:nvPr>
            <p:ph idx="1"/>
          </p:nvPr>
        </p:nvSpPr>
        <p:spPr/>
        <p:txBody>
          <a:bodyPr/>
          <a:lstStyle/>
          <a:p>
            <a:pPr lvl="0" indent="0" marL="0">
              <a:spcBef>
                <a:spcPts val="3000"/>
              </a:spcBef>
              <a:buNone/>
            </a:pPr>
            <a:r>
              <a:rPr b="1" i="1"/>
              <a:t>No es una clase: es un molde</a:t>
            </a:r>
          </a:p>
          <a:p>
            <a:pPr lvl="0"/>
            <a:r>
              <a:rPr/>
              <a:t>La </a:t>
            </a:r>
            <a:r>
              <a:rPr>
                <a:latin typeface="Courier"/>
              </a:rPr>
              <a:t>bandeja_de_fernet</a:t>
            </a:r>
            <a:r>
              <a:rPr/>
              <a:t> de la sección anterior sirve para fernets. Para mojitos hay que escribir otra igual, con una palabra cambiada</a:t>
            </a:r>
          </a:p>
          <a:p>
            <a:pPr lvl="0"/>
            <a:r>
              <a:rPr/>
              <a:t>Eso ya lo resolviste en RTL y no le decís OOP: una FIFO no se copia por cada ancho de dato, se parametriza. </a:t>
            </a:r>
            <a:r>
              <a:rPr>
                <a:latin typeface="Courier"/>
              </a:rPr>
              <a:t>#(.awidth(8), .dwidth(16))</a:t>
            </a:r>
          </a:p>
          <a:p>
            <a:pPr lvl="0"/>
            <a:r>
              <a:rPr/>
              <a:t>Una clase paramétrica es lo mismo, con </a:t>
            </a:r>
            <a:r>
              <a:rPr b="1"/>
              <a:t>tipos</a:t>
            </a:r>
            <a:r>
              <a:rPr/>
              <a:t> en vez de números: </a:t>
            </a:r>
            <a:r>
              <a:rPr>
                <a:latin typeface="Courier"/>
              </a:rPr>
              <a:t>bandeja #(fernet)</a:t>
            </a:r>
            <a:r>
              <a:rPr/>
              <a:t> y </a:t>
            </a:r>
            <a:r>
              <a:rPr>
                <a:latin typeface="Courier"/>
              </a:rPr>
              <a:t>bandeja #(mojito)</a:t>
            </a:r>
          </a:p>
          <a:p>
            <a:pPr lvl="0"/>
            <a:r>
              <a:rPr/>
              <a:t>Y hay una consecuencia que sorprende: cada </a:t>
            </a:r>
            <a:r>
              <a:rPr>
                <a:latin typeface="Courier"/>
              </a:rPr>
              <a:t>#(...)</a:t>
            </a:r>
            <a:r>
              <a:rPr/>
              <a:t> distinto es una </a:t>
            </a:r>
            <a:r>
              <a:rPr b="1"/>
              <a:t>clase distinta</a:t>
            </a:r>
            <a:r>
              <a:rPr/>
              <a:t>, generada en compilación. No comparten nada, ni siquiera lo </a:t>
            </a:r>
            <a:r>
              <a:rPr>
                <a:latin typeface="Courier"/>
              </a:rPr>
              <a:t>static</a:t>
            </a:r>
          </a:p>
          <a:p>
            <a:pPr lvl="0"/>
            <a:r>
              <a:rPr/>
              <a:t>Por qué importa: cada </a:t>
            </a:r>
            <a:r>
              <a:rPr>
                <a:latin typeface="Courier"/>
              </a:rPr>
              <a:t>#(...)</a:t>
            </a:r>
            <a:r>
              <a:rPr/>
              <a:t> que veas en el resto del curso es esto. </a:t>
            </a:r>
            <a:r>
              <a:rPr>
                <a:latin typeface="Courier"/>
              </a:rPr>
              <a:t>uvm_analysis_port #(T)</a:t>
            </a:r>
            <a:r>
              <a:rPr/>
              <a:t>, </a:t>
            </a:r>
            <a:r>
              <a:rPr>
                <a:latin typeface="Courier"/>
              </a:rPr>
              <a:t>uvm_subscriber #(T)</a:t>
            </a:r>
            <a:r>
              <a:rPr/>
              <a:t>, </a:t>
            </a:r>
            <a:r>
              <a:rPr>
                <a:latin typeface="Courier"/>
              </a:rPr>
              <a:t>uvm_sequence #(T)</a:t>
            </a:r>
          </a:p>
        </p:txBody>
      </p:sp>
    </p:spTree>
  </p:cSl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Clases paramétricas</a:t>
            </a:r>
          </a:p>
        </p:txBody>
      </p:sp>
      <p:sp>
        <p:nvSpPr>
          <p:cNvPr id="3" name="Content Placeholder 2"/>
          <p:cNvSpPr>
            <a:spLocks noGrp="1"/>
          </p:cNvSpPr>
          <p:nvPr>
            <p:ph idx="1"/>
          </p:nvPr>
        </p:nvSpPr>
        <p:spPr/>
        <p:txBody>
          <a:bodyPr/>
          <a:lstStyle/>
          <a:p>
            <a:pPr lvl="0"/>
            <a:r>
              <a:rPr/>
              <a:t>Antes de la sintaxis nueva, el parámetro que ya conocés: una RAM que no se copia por cada ancho, se instancia con </a:t>
            </a:r>
            <a:r>
              <a:rPr>
                <a:latin typeface="Courier"/>
              </a:rPr>
              <a:t>#(.awidth(8), .dwidth(16))</a:t>
            </a:r>
          </a:p>
          <a:p>
            <a:pPr lvl="0"/>
            <a:r>
              <a:rPr/>
              <a:t>Cada instanciación con parámetros distintos produce </a:t>
            </a:r>
            <a:r>
              <a:rPr b="1"/>
              <a:t>hardware distinto</a:t>
            </a:r>
            <a:r>
              <a:rPr/>
              <a:t>, y nadie lo discute</a:t>
            </a:r>
          </a:p>
          <a:p>
            <a:pPr lvl="0"/>
            <a:r>
              <a:rPr/>
              <a:t>Las </a:t>
            </a:r>
            <a:r>
              <a:rPr i="1"/>
              <a:t>parameterized class definitions</a:t>
            </a:r>
            <a:r>
              <a:rPr/>
              <a:t> son eso mismo del lado del software, con una diferencia: el parámetro puede ser un </a:t>
            </a:r>
            <a:r>
              <a:rPr b="1"/>
              <a:t>tipo</a:t>
            </a:r>
          </a:p>
          <a:p>
            <a:pPr lvl="0" indent="0">
              <a:buNone/>
            </a:pPr>
            <a:r>
              <a:rPr b="1">
                <a:solidFill>
                  <a:srgbClr val="007020"/>
                </a:solidFill>
                <a:latin typeface="Courier"/>
              </a:rPr>
              <a:t>module</a:t>
            </a:r>
            <a:r>
              <a:rPr>
                <a:latin typeface="Courier"/>
              </a:rPr>
              <a:t> RAM #(</a:t>
            </a:r>
            <a:br/>
            <a:r>
              <a:rPr>
                <a:latin typeface="Courier"/>
              </a:rPr>
              <a:t>    awidth,</a:t>
            </a:r>
            <a:br/>
            <a:r>
              <a:rPr>
                <a:latin typeface="Courier"/>
              </a:rPr>
              <a:t>    dwidth</a:t>
            </a:r>
            <a:br/>
            <a:r>
              <a:rPr>
                <a:latin typeface="Courier"/>
              </a:rPr>
              <a:t>) (</a:t>
            </a:r>
            <a:br/>
            <a:r>
              <a:rPr>
                <a:latin typeface="Courier"/>
              </a:rPr>
              <a:t>    </a:t>
            </a:r>
            <a:r>
              <a:rPr b="1">
                <a:solidFill>
                  <a:srgbClr val="007020"/>
                </a:solidFill>
                <a:latin typeface="Courier"/>
              </a:rPr>
              <a:t>input</a:t>
            </a:r>
            <a:r>
              <a:rPr>
                <a:latin typeface="Courier"/>
              </a:rPr>
              <a:t> </a:t>
            </a:r>
            <a:r>
              <a:rPr b="1">
                <a:solidFill>
                  <a:srgbClr val="007020"/>
                </a:solidFill>
                <a:latin typeface="Courier"/>
              </a:rPr>
              <a:t>wire</a:t>
            </a:r>
            <a:r>
              <a:rPr>
                <a:latin typeface="Courier"/>
              </a:rPr>
              <a:t> [awidth</a:t>
            </a:r>
            <a:r>
              <a:rPr>
                <a:solidFill>
                  <a:srgbClr val="40A070"/>
                </a:solidFill>
                <a:latin typeface="Courier"/>
              </a:rPr>
              <a:t>-1</a:t>
            </a:r>
            <a:r>
              <a:rPr>
                <a:latin typeface="Courier"/>
              </a:rPr>
              <a:t>:</a:t>
            </a:r>
            <a:r>
              <a:rPr>
                <a:solidFill>
                  <a:srgbClr val="40A070"/>
                </a:solidFill>
                <a:latin typeface="Courier"/>
              </a:rPr>
              <a:t>0</a:t>
            </a:r>
            <a:r>
              <a:rPr>
                <a:latin typeface="Courier"/>
              </a:rPr>
              <a:t>] address,</a:t>
            </a:r>
            <a:br/>
            <a:r>
              <a:rPr>
                <a:latin typeface="Courier"/>
              </a:rPr>
              <a:t>    </a:t>
            </a:r>
            <a:r>
              <a:rPr b="1">
                <a:solidFill>
                  <a:srgbClr val="007020"/>
                </a:solidFill>
                <a:latin typeface="Courier"/>
              </a:rPr>
              <a:t>inout</a:t>
            </a:r>
            <a:r>
              <a:rPr>
                <a:latin typeface="Courier"/>
              </a:rPr>
              <a:t> </a:t>
            </a:r>
            <a:r>
              <a:rPr b="1">
                <a:solidFill>
                  <a:srgbClr val="007020"/>
                </a:solidFill>
                <a:latin typeface="Courier"/>
              </a:rPr>
              <a:t>wire</a:t>
            </a:r>
            <a:r>
              <a:rPr>
                <a:latin typeface="Courier"/>
              </a:rPr>
              <a:t> [dwidth</a:t>
            </a:r>
            <a:r>
              <a:rPr>
                <a:solidFill>
                  <a:srgbClr val="40A070"/>
                </a:solidFill>
                <a:latin typeface="Courier"/>
              </a:rPr>
              <a:t>-1</a:t>
            </a:r>
            <a:r>
              <a:rPr>
                <a:latin typeface="Courier"/>
              </a:rPr>
              <a:t>:</a:t>
            </a:r>
            <a:r>
              <a:rPr>
                <a:solidFill>
                  <a:srgbClr val="40A070"/>
                </a:solidFill>
                <a:latin typeface="Courier"/>
              </a:rPr>
              <a:t>0</a:t>
            </a:r>
            <a:r>
              <a:rPr>
                <a:latin typeface="Courier"/>
              </a:rPr>
              <a:t>] </a:t>
            </a:r>
            <a:r>
              <a:rPr>
                <a:solidFill>
                  <a:srgbClr val="007020"/>
                </a:solidFill>
                <a:latin typeface="Courier"/>
              </a:rPr>
              <a:t>data</a:t>
            </a:r>
            <a:r>
              <a:rPr>
                <a:latin typeface="Courier"/>
              </a:rPr>
              <a:t>,</a:t>
            </a:r>
            <a:br/>
            <a:r>
              <a:rPr>
                <a:latin typeface="Courier"/>
              </a:rPr>
              <a:t>    </a:t>
            </a:r>
            <a:r>
              <a:rPr b="1">
                <a:solidFill>
                  <a:srgbClr val="007020"/>
                </a:solidFill>
                <a:latin typeface="Courier"/>
              </a:rPr>
              <a:t>input</a:t>
            </a:r>
            <a:r>
              <a:rPr>
                <a:latin typeface="Courier"/>
              </a:rPr>
              <a:t> we</a:t>
            </a:r>
            <a:br/>
            <a:r>
              <a:rPr>
                <a:latin typeface="Courier"/>
              </a:rPr>
              <a:t>);</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$display</a:t>
            </a:r>
            <a:r>
              <a:rPr>
                <a:latin typeface="Courier"/>
              </a:rPr>
              <a:t>(</a:t>
            </a:r>
            <a:r>
              <a:rPr>
                <a:solidFill>
                  <a:srgbClr val="4070A0"/>
                </a:solidFill>
                <a:latin typeface="Courier"/>
              </a:rPr>
              <a:t>"awidth: %0d  dwidth %0d"</a:t>
            </a:r>
            <a:r>
              <a:rPr>
                <a:latin typeface="Courier"/>
              </a:rPr>
              <a:t>, awidth, dwidth);</a:t>
            </a:r>
            <a:br/>
            <a:r>
              <a:rPr>
                <a:latin typeface="Courier"/>
              </a:rPr>
              <a:t>   </a:t>
            </a:r>
            <a:r>
              <a:rPr i="1">
                <a:solidFill>
                  <a:srgbClr val="60A0B0"/>
                </a:solidFill>
                <a:latin typeface="Courier"/>
              </a:rPr>
              <a:t>// code to implement RAM</a:t>
            </a:r>
            <a:br/>
            <a:br/>
            <a:r>
              <a:rPr>
                <a:latin typeface="Courier"/>
              </a:rPr>
              <a:t>   </a:t>
            </a:r>
            <a:r>
              <a:rPr i="1">
                <a:solidFill>
                  <a:srgbClr val="60A0B0"/>
                </a:solidFill>
                <a:latin typeface="Courier"/>
              </a:rPr>
              <a:t>//...</a:t>
            </a:r>
            <a:br/>
            <a:br/>
            <a:r>
              <a:rPr b="1">
                <a:solidFill>
                  <a:srgbClr val="007020"/>
                </a:solidFill>
                <a:latin typeface="Courier"/>
              </a:rPr>
              <a:t>endmodule</a:t>
            </a:r>
            <a:r>
              <a:rPr>
                <a:latin typeface="Courier"/>
              </a:rPr>
              <a:t>  </a:t>
            </a:r>
            <a:r>
              <a:rPr i="1">
                <a:solidFill>
                  <a:srgbClr val="60A0B0"/>
                </a:solidFill>
                <a:latin typeface="Courier"/>
              </a:rPr>
              <a:t>// RAM</a:t>
            </a:r>
            <a:br/>
            <a:br/>
            <a:r>
              <a:rPr b="1">
                <a:solidFill>
                  <a:srgbClr val="007020"/>
                </a:solidFill>
                <a:latin typeface="Courier"/>
              </a:rPr>
              <a:t>module</a:t>
            </a:r>
            <a:r>
              <a:rPr>
                <a:latin typeface="Courier"/>
              </a:rPr>
              <a:t> top;</a:t>
            </a:r>
            <a:br/>
            <a:r>
              <a:rPr>
                <a:latin typeface="Courier"/>
              </a:rPr>
              <a:t>   </a:t>
            </a:r>
            <a:r>
              <a:rPr b="1">
                <a:solidFill>
                  <a:srgbClr val="007020"/>
                </a:solidFill>
                <a:latin typeface="Courier"/>
              </a:rPr>
              <a:t>wire</a:t>
            </a:r>
            <a:r>
              <a:rPr>
                <a:latin typeface="Courier"/>
              </a:rPr>
              <a:t> [ </a:t>
            </a:r>
            <a:r>
              <a:rPr>
                <a:solidFill>
                  <a:srgbClr val="40A070"/>
                </a:solidFill>
                <a:latin typeface="Courier"/>
              </a:rPr>
              <a:t>7</a:t>
            </a:r>
            <a:r>
              <a:rPr>
                <a:latin typeface="Courier"/>
              </a:rPr>
              <a:t>:</a:t>
            </a:r>
            <a:r>
              <a:rPr>
                <a:solidFill>
                  <a:srgbClr val="40A070"/>
                </a:solidFill>
                <a:latin typeface="Courier"/>
              </a:rPr>
              <a:t>0</a:t>
            </a:r>
            <a:r>
              <a:rPr>
                <a:latin typeface="Courier"/>
              </a:rPr>
              <a:t>] address;</a:t>
            </a:r>
            <a:br/>
            <a:r>
              <a:rPr>
                <a:latin typeface="Courier"/>
              </a:rPr>
              <a:t>   </a:t>
            </a:r>
            <a:r>
              <a:rPr b="1">
                <a:solidFill>
                  <a:srgbClr val="007020"/>
                </a:solidFill>
                <a:latin typeface="Courier"/>
              </a:rPr>
              <a:t>wire</a:t>
            </a:r>
            <a:r>
              <a:rPr>
                <a:latin typeface="Courier"/>
              </a:rPr>
              <a:t> [</a:t>
            </a:r>
            <a:r>
              <a:rPr>
                <a:solidFill>
                  <a:srgbClr val="40A070"/>
                </a:solidFill>
                <a:latin typeface="Courier"/>
              </a:rPr>
              <a:t>15</a:t>
            </a:r>
            <a:r>
              <a:rPr>
                <a:latin typeface="Courier"/>
              </a:rPr>
              <a:t>:</a:t>
            </a:r>
            <a:r>
              <a:rPr>
                <a:solidFill>
                  <a:srgbClr val="40A070"/>
                </a:solidFill>
                <a:latin typeface="Courier"/>
              </a:rPr>
              <a:t>0</a:t>
            </a:r>
            <a:r>
              <a:rPr>
                <a:latin typeface="Courier"/>
              </a:rPr>
              <a:t>] </a:t>
            </a:r>
            <a:r>
              <a:rPr>
                <a:solidFill>
                  <a:srgbClr val="007020"/>
                </a:solidFill>
                <a:latin typeface="Courier"/>
              </a:rPr>
              <a:t>data</a:t>
            </a:r>
            <a:r>
              <a:rPr>
                <a:latin typeface="Courier"/>
              </a:rPr>
              <a:t>;</a:t>
            </a:r>
            <a:br/>
            <a:r>
              <a:rPr>
                <a:latin typeface="Courier"/>
              </a:rPr>
              <a:t>   </a:t>
            </a:r>
            <a:r>
              <a:rPr b="1">
                <a:solidFill>
                  <a:srgbClr val="007020"/>
                </a:solidFill>
                <a:latin typeface="Courier"/>
              </a:rPr>
              <a:t>wire</a:t>
            </a:r>
            <a:r>
              <a:rPr>
                <a:latin typeface="Courier"/>
              </a:rPr>
              <a:t>        write_enable;</a:t>
            </a:r>
            <a:br/>
            <a:r>
              <a:rPr>
                <a:latin typeface="Courier"/>
              </a:rPr>
              <a:t>   RAM #(</a:t>
            </a:r>
            <a:br/>
            <a:r>
              <a:rPr>
                <a:latin typeface="Courier"/>
              </a:rPr>
              <a:t>       .awidth(</a:t>
            </a:r>
            <a:r>
              <a:rPr>
                <a:solidFill>
                  <a:srgbClr val="40A070"/>
                </a:solidFill>
                <a:latin typeface="Courier"/>
              </a:rPr>
              <a:t>8</a:t>
            </a:r>
            <a:r>
              <a:rPr>
                <a:latin typeface="Courier"/>
              </a:rPr>
              <a:t>),</a:t>
            </a:r>
            <a:br/>
            <a:r>
              <a:rPr>
                <a:latin typeface="Courier"/>
              </a:rPr>
              <a:t>       .dwidth(</a:t>
            </a:r>
            <a:r>
              <a:rPr>
                <a:solidFill>
                  <a:srgbClr val="40A070"/>
                </a:solidFill>
                <a:latin typeface="Courier"/>
              </a:rPr>
              <a:t>16</a:t>
            </a:r>
            <a:r>
              <a:rPr>
                <a:latin typeface="Courier"/>
              </a:rPr>
              <a:t>)</a:t>
            </a:r>
            <a:br/>
            <a:r>
              <a:rPr>
                <a:latin typeface="Courier"/>
              </a:rPr>
              <a:t>   ) my_ram (</a:t>
            </a:r>
            <a:br/>
            <a:r>
              <a:rPr>
                <a:latin typeface="Courier"/>
              </a:rPr>
              <a:t>       address,</a:t>
            </a:r>
            <a:br/>
            <a:r>
              <a:rPr>
                <a:latin typeface="Courier"/>
              </a:rPr>
              <a:t>       </a:t>
            </a:r>
            <a:r>
              <a:rPr>
                <a:solidFill>
                  <a:srgbClr val="007020"/>
                </a:solidFill>
                <a:latin typeface="Courier"/>
              </a:rPr>
              <a:t>data</a:t>
            </a:r>
            <a:r>
              <a:rPr>
                <a:latin typeface="Courier"/>
              </a:rPr>
              <a:t>,</a:t>
            </a:r>
            <a:br/>
            <a:r>
              <a:rPr>
                <a:latin typeface="Courier"/>
              </a:rPr>
              <a:t>       write_enable</a:t>
            </a:r>
            <a:br/>
            <a:r>
              <a:rPr>
                <a:latin typeface="Courier"/>
              </a:rPr>
              <a:t>   );</a:t>
            </a:r>
            <a:br/>
            <a:r>
              <a:rPr b="1">
                <a:solidFill>
                  <a:srgbClr val="007020"/>
                </a:solidFill>
                <a:latin typeface="Courier"/>
              </a:rPr>
              <a:t>endmodule</a:t>
            </a:r>
            <a:r>
              <a:rPr>
                <a:latin typeface="Courier"/>
              </a:rPr>
              <a:t>  </a:t>
            </a:r>
            <a:r>
              <a:rPr i="1">
                <a:solidFill>
                  <a:srgbClr val="60A0B0"/>
                </a:solidFill>
                <a:latin typeface="Courier"/>
              </a:rPr>
              <a:t>// top</a:t>
            </a:r>
          </a:p>
        </p:txBody>
      </p:sp>
    </p:spTree>
  </p:cSl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Clases paramétricas</a:t>
            </a:r>
          </a:p>
        </p:txBody>
      </p:sp>
      <p:sp>
        <p:nvSpPr>
          <p:cNvPr id="3" name="Content Placeholder 2"/>
          <p:cNvSpPr>
            <a:spLocks noGrp="1"/>
          </p:cNvSpPr>
          <p:nvPr>
            <p:ph idx="1"/>
          </p:nvPr>
        </p:nvSpPr>
        <p:spPr/>
        <p:txBody>
          <a:bodyPr/>
          <a:lstStyle/>
          <a:p>
            <a:pPr lvl="0"/>
            <a:r>
              <a:rPr/>
              <a:t>Versión con métodos estáticos: la bandeja no se instancia, se le pide con </a:t>
            </a:r>
            <a:r>
              <a:rPr>
                <a:latin typeface="Courier"/>
              </a:rPr>
              <a:t>::</a:t>
            </a:r>
          </a:p>
          <a:p>
            <a:pPr lvl="0"/>
            <a:r>
              <a:rPr/>
              <a:t>La cola es </a:t>
            </a:r>
            <a:r>
              <a:rPr>
                <a:latin typeface="Courier"/>
              </a:rPr>
              <a:t>static</a:t>
            </a:r>
            <a:r>
              <a:rPr/>
              <a:t> y aun así hay </a:t>
            </a:r>
            <a:r>
              <a:rPr b="1"/>
              <a:t>dos</a:t>
            </a:r>
            <a:r>
              <a:rPr/>
              <a:t>: </a:t>
            </a:r>
            <a:r>
              <a:rPr>
                <a:latin typeface="Courier"/>
              </a:rPr>
              <a:t>bandeja#(fernet)</a:t>
            </a:r>
            <a:r>
              <a:rPr/>
              <a:t> y </a:t>
            </a:r>
            <a:r>
              <a:rPr>
                <a:latin typeface="Courier"/>
              </a:rPr>
              <a:t>bandeja#(mojito)</a:t>
            </a:r>
            <a:r>
              <a:rPr/>
              <a:t> son dos clases distintas, cada una con la suya</a:t>
            </a:r>
          </a:p>
          <a:p>
            <a:pPr lvl="0" indent="0">
              <a:buNone/>
            </a:pPr>
            <a:r>
              <a:rPr i="1">
                <a:solidFill>
                  <a:srgbClr val="60A0B0"/>
                </a:solidFill>
                <a:latin typeface="Courier"/>
              </a:rPr>
              <a:t>// Parameterized class</a:t>
            </a:r>
            <a:br/>
            <a:r>
              <a:rPr i="1">
                <a:solidFill>
                  <a:srgbClr val="60A0B0"/>
                </a:solidFill>
                <a:latin typeface="Courier"/>
              </a:rPr>
              <a:t>// the T (type) parameter is what says which</a:t>
            </a:r>
            <a:br/>
            <a:r>
              <a:rPr i="1">
                <a:solidFill>
                  <a:srgbClr val="60A0B0"/>
                </a:solidFill>
                <a:latin typeface="Courier"/>
              </a:rPr>
              <a:t>// kind of queue this is.</a:t>
            </a:r>
            <a:br/>
            <a:r>
              <a:rPr b="1">
                <a:solidFill>
                  <a:srgbClr val="007020"/>
                </a:solidFill>
                <a:latin typeface="Courier"/>
              </a:rPr>
              <a:t>class</a:t>
            </a:r>
            <a:r>
              <a:rPr>
                <a:latin typeface="Courier"/>
              </a:rPr>
              <a:t> bandeja #(</a:t>
            </a:r>
            <a:br/>
            <a:r>
              <a:rPr>
                <a:latin typeface="Courier"/>
              </a:rPr>
              <a:t>    </a:t>
            </a:r>
            <a:r>
              <a:rPr b="1">
                <a:solidFill>
                  <a:srgbClr val="007020"/>
                </a:solidFill>
                <a:latin typeface="Courier"/>
              </a:rPr>
              <a:t>type</a:t>
            </a:r>
            <a:r>
              <a:rPr>
                <a:latin typeface="Courier"/>
              </a:rPr>
              <a:t> T</a:t>
            </a:r>
            <a:br/>
            <a:r>
              <a:rPr>
                <a:latin typeface="Courier"/>
              </a:rPr>
              <a:t>);</a:t>
            </a:r>
            <a:br/>
            <a:br/>
            <a:r>
              <a:rPr>
                <a:latin typeface="Courier"/>
              </a:rPr>
              <a:t>   </a:t>
            </a:r>
            <a:r>
              <a:rPr b="1">
                <a:solidFill>
                  <a:srgbClr val="007020"/>
                </a:solidFill>
                <a:latin typeface="Courier"/>
              </a:rPr>
              <a:t>protected</a:t>
            </a:r>
            <a:r>
              <a:rPr>
                <a:latin typeface="Courier"/>
              </a:rPr>
              <a:t> </a:t>
            </a:r>
            <a:r>
              <a:rPr b="1">
                <a:solidFill>
                  <a:srgbClr val="007020"/>
                </a:solidFill>
                <a:latin typeface="Courier"/>
              </a:rPr>
              <a:t>static</a:t>
            </a:r>
            <a:r>
              <a:rPr>
                <a:latin typeface="Courier"/>
              </a:rPr>
              <a:t> T vasos[$];</a:t>
            </a:r>
            <a:br/>
            <a:br/>
            <a:r>
              <a:rPr>
                <a:latin typeface="Courier"/>
              </a:rPr>
              <a:t>   </a:t>
            </a:r>
            <a:r>
              <a:rPr b="1">
                <a:solidFill>
                  <a:srgbClr val="007020"/>
                </a:solidFill>
                <a:latin typeface="Courier"/>
              </a:rPr>
              <a:t>static</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bandeja_trago(T l);</a:t>
            </a:r>
            <a:br/>
            <a:r>
              <a:rPr>
                <a:latin typeface="Courier"/>
              </a:rPr>
              <a:t>      vasos.</a:t>
            </a:r>
            <a:r>
              <a:rPr>
                <a:solidFill>
                  <a:srgbClr val="007020"/>
                </a:solidFill>
                <a:latin typeface="Courier"/>
              </a:rPr>
              <a:t>push_back</a:t>
            </a:r>
            <a:r>
              <a:rPr>
                <a:latin typeface="Courier"/>
              </a:rPr>
              <a:t>(l);</a:t>
            </a:r>
            <a:br/>
            <a:r>
              <a:rPr>
                <a:latin typeface="Courier"/>
              </a:rPr>
              <a:t>   </a:t>
            </a:r>
            <a:r>
              <a:rPr b="1">
                <a:solidFill>
                  <a:srgbClr val="007020"/>
                </a:solidFill>
                <a:latin typeface="Courier"/>
              </a:rPr>
              <a:t>endfunction</a:t>
            </a:r>
            <a:r>
              <a:rPr>
                <a:latin typeface="Courier"/>
              </a:rPr>
              <a:t> : bandeja_trago</a:t>
            </a:r>
            <a:br/>
            <a:br/>
            <a:r>
              <a:rPr>
                <a:latin typeface="Courier"/>
              </a:rPr>
              <a:t>   </a:t>
            </a:r>
            <a:r>
              <a:rPr b="1">
                <a:solidFill>
                  <a:srgbClr val="007020"/>
                </a:solidFill>
                <a:latin typeface="Courier"/>
              </a:rPr>
              <a:t>static</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lista_tragos();</a:t>
            </a:r>
            <a:br/>
            <a:r>
              <a:rPr>
                <a:latin typeface="Courier"/>
              </a:rPr>
              <a:t>      </a:t>
            </a:r>
            <a:r>
              <a:rPr b="1">
                <a:solidFill>
                  <a:srgbClr val="007020"/>
                </a:solidFill>
                <a:latin typeface="Courier"/>
              </a:rPr>
              <a:t>$display</a:t>
            </a:r>
            <a:r>
              <a:rPr>
                <a:latin typeface="Courier"/>
              </a:rPr>
              <a:t>(</a:t>
            </a:r>
            <a:r>
              <a:rPr>
                <a:solidFill>
                  <a:srgbClr val="4070A0"/>
                </a:solidFill>
                <a:latin typeface="Courier"/>
              </a:rPr>
              <a:t>"Drinks on the tray:"</a:t>
            </a:r>
            <a:r>
              <a:rPr>
                <a:latin typeface="Courier"/>
              </a:rPr>
              <a:t>);</a:t>
            </a:r>
            <a:br/>
            <a:r>
              <a:rPr>
                <a:latin typeface="Courier"/>
              </a:rPr>
              <a:t>      </a:t>
            </a:r>
            <a:r>
              <a:rPr b="1">
                <a:solidFill>
                  <a:srgbClr val="007020"/>
                </a:solidFill>
                <a:latin typeface="Courier"/>
              </a:rPr>
              <a:t>foreach</a:t>
            </a:r>
            <a:r>
              <a:rPr>
                <a:latin typeface="Courier"/>
              </a:rPr>
              <a:t> (vasos[i]) </a:t>
            </a:r>
            <a:r>
              <a:rPr b="1">
                <a:solidFill>
                  <a:srgbClr val="007020"/>
                </a:solidFill>
                <a:latin typeface="Courier"/>
              </a:rPr>
              <a:t>$display</a:t>
            </a:r>
            <a:r>
              <a:rPr>
                <a:latin typeface="Courier"/>
              </a:rPr>
              <a:t>(vasos[i</a:t>
            </a:r>
            <a:r>
              <a:rPr>
                <a:solidFill>
                  <a:srgbClr val="902000"/>
                </a:solidFill>
                <a:latin typeface="Courier"/>
              </a:rPr>
              <a:t>].get_name</a:t>
            </a:r>
            <a:r>
              <a:rPr>
                <a:latin typeface="Courier"/>
              </a:rPr>
              <a:t>());</a:t>
            </a:r>
            <a:br/>
            <a:r>
              <a:rPr>
                <a:latin typeface="Courier"/>
              </a:rPr>
              <a:t>   </a:t>
            </a:r>
            <a:r>
              <a:rPr b="1">
                <a:solidFill>
                  <a:srgbClr val="007020"/>
                </a:solidFill>
                <a:latin typeface="Courier"/>
              </a:rPr>
              <a:t>endfunction</a:t>
            </a:r>
            <a:r>
              <a:rPr>
                <a:latin typeface="Courier"/>
              </a:rPr>
              <a:t> : lista_tragos</a:t>
            </a:r>
            <a:br/>
            <a:br/>
            <a:r>
              <a:rPr b="1">
                <a:solidFill>
                  <a:srgbClr val="007020"/>
                </a:solidFill>
                <a:latin typeface="Courier"/>
              </a:rPr>
              <a:t>endclass</a:t>
            </a:r>
            <a:r>
              <a:rPr>
                <a:latin typeface="Courier"/>
              </a:rPr>
              <a:t> : bandeja</a:t>
            </a:r>
            <a:br/>
            <a:br/>
            <a:r>
              <a:rPr b="1">
                <a:solidFill>
                  <a:srgbClr val="007020"/>
                </a:solidFill>
                <a:latin typeface="Courier"/>
              </a:rPr>
              <a:t>module</a:t>
            </a:r>
            <a:r>
              <a:rPr>
                <a:latin typeface="Courier"/>
              </a:rPr>
              <a:t> top;</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fernet fernet_h;</a:t>
            </a:r>
            <a:br/>
            <a:r>
              <a:rPr>
                <a:latin typeface="Courier"/>
              </a:rPr>
              <a:t>      mojito mojito_h;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the bar"</a:t>
            </a:r>
            <a:r>
              <a:rPr>
                <a:latin typeface="Courier"/>
              </a:rPr>
              <a:t>);</a:t>
            </a:r>
            <a:br/>
            <a:r>
              <a:rPr>
                <a:latin typeface="Courier"/>
              </a:rPr>
              <a:t>      bandeja#(fernet)::bandeja_trago(fernet_h);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table 4"</a:t>
            </a:r>
            <a:r>
              <a:rPr>
                <a:latin typeface="Courier"/>
              </a:rPr>
              <a:t>);</a:t>
            </a:r>
            <a:br/>
            <a:r>
              <a:rPr>
                <a:latin typeface="Courier"/>
              </a:rPr>
              <a:t>      bandeja#(fernet)::bandeja_trago(fernet_h);</a:t>
            </a:r>
            <a:br/>
            <a:br/>
            <a:r>
              <a:rPr>
                <a:latin typeface="Courier"/>
              </a:rPr>
              <a:t>      mojito_h = </a:t>
            </a:r>
            <a:r>
              <a:rPr b="1">
                <a:solidFill>
                  <a:srgbClr val="007020"/>
                </a:solidFill>
                <a:latin typeface="Courier"/>
              </a:rPr>
              <a:t>new</a:t>
            </a:r>
            <a:r>
              <a:rPr>
                <a:latin typeface="Courier"/>
              </a:rPr>
              <a:t>(</a:t>
            </a:r>
            <a:r>
              <a:rPr>
                <a:solidFill>
                  <a:srgbClr val="40A070"/>
                </a:solidFill>
                <a:latin typeface="Courier"/>
              </a:rPr>
              <a:t>1</a:t>
            </a:r>
            <a:r>
              <a:rPr>
                <a:latin typeface="Courier"/>
              </a:rPr>
              <a:t>, </a:t>
            </a:r>
            <a:r>
              <a:rPr>
                <a:solidFill>
                  <a:srgbClr val="4070A0"/>
                </a:solidFill>
                <a:latin typeface="Courier"/>
              </a:rPr>
              <a:t>"the one at table 7"</a:t>
            </a:r>
            <a:r>
              <a:rPr>
                <a:latin typeface="Courier"/>
              </a:rPr>
              <a:t>);</a:t>
            </a:r>
            <a:br/>
            <a:r>
              <a:rPr>
                <a:latin typeface="Courier"/>
              </a:rPr>
              <a:t>      bandeja#(mojito)::bandeja_trago(mojito_h);</a:t>
            </a:r>
            <a:br/>
            <a:r>
              <a:rPr>
                <a:latin typeface="Courier"/>
              </a:rPr>
              <a:t>      mojito_h = </a:t>
            </a:r>
            <a:r>
              <a:rPr b="1">
                <a:solidFill>
                  <a:srgbClr val="007020"/>
                </a:solidFill>
                <a:latin typeface="Courier"/>
              </a:rPr>
              <a:t>new</a:t>
            </a:r>
            <a:r>
              <a:rPr>
                <a:latin typeface="Courier"/>
              </a:rPr>
              <a:t>(</a:t>
            </a:r>
            <a:r>
              <a:rPr>
                <a:solidFill>
                  <a:srgbClr val="40A070"/>
                </a:solidFill>
                <a:latin typeface="Courier"/>
              </a:rPr>
              <a:t>1</a:t>
            </a:r>
            <a:r>
              <a:rPr>
                <a:latin typeface="Courier"/>
              </a:rPr>
              <a:t>, </a:t>
            </a:r>
            <a:r>
              <a:rPr>
                <a:solidFill>
                  <a:srgbClr val="4070A0"/>
                </a:solidFill>
                <a:latin typeface="Courier"/>
              </a:rPr>
              <a:t>"the one at the counter"</a:t>
            </a:r>
            <a:r>
              <a:rPr>
                <a:latin typeface="Courier"/>
              </a:rPr>
              <a:t>);</a:t>
            </a:r>
            <a:br/>
            <a:r>
              <a:rPr>
                <a:latin typeface="Courier"/>
              </a:rPr>
              <a:t>      bandeja#(mojito)::bandeja_trago(mojito_h);</a:t>
            </a:r>
            <a:br/>
            <a:br/>
            <a:r>
              <a:rPr>
                <a:latin typeface="Courier"/>
              </a:rPr>
              <a:t>      </a:t>
            </a:r>
            <a:r>
              <a:rPr b="1">
                <a:solidFill>
                  <a:srgbClr val="007020"/>
                </a:solidFill>
                <a:latin typeface="Courier"/>
              </a:rPr>
              <a:t>$display</a:t>
            </a:r>
            <a:r>
              <a:rPr>
                <a:latin typeface="Courier"/>
              </a:rPr>
              <a:t>(</a:t>
            </a:r>
            <a:r>
              <a:rPr>
                <a:solidFill>
                  <a:srgbClr val="4070A0"/>
                </a:solidFill>
                <a:latin typeface="Courier"/>
              </a:rPr>
              <a:t>"-- Fernets --"</a:t>
            </a:r>
            <a:r>
              <a:rPr>
                <a:latin typeface="Courier"/>
              </a:rPr>
              <a:t>);</a:t>
            </a:r>
            <a:br/>
            <a:r>
              <a:rPr>
                <a:latin typeface="Courier"/>
              </a:rPr>
              <a:t>      bandeja#(fernet)::lista_tragos();</a:t>
            </a:r>
            <a:br/>
            <a:r>
              <a:rPr>
                <a:latin typeface="Courier"/>
              </a:rPr>
              <a:t>      </a:t>
            </a:r>
            <a:r>
              <a:rPr b="1">
                <a:solidFill>
                  <a:srgbClr val="007020"/>
                </a:solidFill>
                <a:latin typeface="Courier"/>
              </a:rPr>
              <a:t>$display</a:t>
            </a:r>
            <a:r>
              <a:rPr>
                <a:latin typeface="Courier"/>
              </a:rPr>
              <a:t>(</a:t>
            </a:r>
            <a:r>
              <a:rPr>
                <a:solidFill>
                  <a:srgbClr val="4070A0"/>
                </a:solidFill>
                <a:latin typeface="Courier"/>
              </a:rPr>
              <a:t>"-- Mojitos --"</a:t>
            </a:r>
            <a:r>
              <a:rPr>
                <a:latin typeface="Courier"/>
              </a:rPr>
              <a:t>);</a:t>
            </a:r>
            <a:br/>
            <a:r>
              <a:rPr>
                <a:latin typeface="Courier"/>
              </a:rPr>
              <a:t>      bandeja#(mojito)::lista_tragos();</a:t>
            </a:r>
            <a:br/>
            <a:r>
              <a:rPr>
                <a:latin typeface="Courier"/>
              </a:rPr>
              <a:t>   </a:t>
            </a:r>
            <a:r>
              <a:rPr b="1">
                <a:solidFill>
                  <a:srgbClr val="007020"/>
                </a:solidFill>
                <a:latin typeface="Courier"/>
              </a:rPr>
              <a:t>end</a:t>
            </a:r>
            <a:br/>
            <a:br/>
            <a:r>
              <a:rPr b="1">
                <a:solidFill>
                  <a:srgbClr val="007020"/>
                </a:solidFill>
                <a:latin typeface="Courier"/>
              </a:rPr>
              <a:t>endmodule</a:t>
            </a:r>
            <a:r>
              <a:rPr>
                <a:latin typeface="Courier"/>
              </a:rPr>
              <a:t> : top</a:t>
            </a:r>
          </a:p>
        </p:txBody>
      </p:sp>
    </p:spTree>
  </p:cSl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Clases paramétricas</a:t>
            </a:r>
          </a:p>
        </p:txBody>
      </p:sp>
      <p:sp>
        <p:nvSpPr>
          <p:cNvPr id="3" name="Content Placeholder 2"/>
          <p:cNvSpPr>
            <a:spLocks noGrp="1"/>
          </p:cNvSpPr>
          <p:nvPr>
            <p:ph idx="1"/>
          </p:nvPr>
        </p:nvSpPr>
        <p:spPr/>
        <p:txBody>
          <a:bodyPr/>
          <a:lstStyle/>
          <a:p>
            <a:pPr lvl="0" indent="0" marL="0">
              <a:spcBef>
                <a:spcPts val="3000"/>
              </a:spcBef>
              <a:buNone/>
            </a:pPr>
            <a:r>
              <a:rPr b="1" i="1"/>
              <a:t>Variables con parámetros</a:t>
            </a:r>
          </a:p>
          <a:p>
            <a:pPr lvl="0"/>
            <a:r>
              <a:rPr/>
              <a:t>Acá la bandeja se instancia como cualquier objeto y hay que tener el handle para usarla — deja de verse desde todo el testbench</a:t>
            </a:r>
          </a:p>
          <a:p>
            <a:pPr lvl="0"/>
            <a:r>
              <a:rPr/>
              <a:t>Hace exactamente lo mismo que la versión anterior. Lo que cambia es el alcance, y ésa es la decisión: </a:t>
            </a:r>
            <a:r>
              <a:rPr b="1">
                <a:latin typeface="Courier"/>
              </a:rPr>
              <a:t>static</a:t>
            </a:r>
            <a:r>
              <a:rPr b="1"/>
              <a:t> cuando de verdad hay uno solo, instanciado cuando puede haber más de uno</a:t>
            </a:r>
          </a:p>
          <a:p>
            <a:pPr lvl="0" indent="0">
              <a:buNone/>
            </a:pPr>
            <a:r>
              <a:rPr b="1">
                <a:solidFill>
                  <a:srgbClr val="007020"/>
                </a:solidFill>
                <a:latin typeface="Courier"/>
              </a:rPr>
              <a:t>module</a:t>
            </a:r>
            <a:r>
              <a:rPr>
                <a:latin typeface="Courier"/>
              </a:rPr>
              <a:t> top;</a:t>
            </a:r>
            <a:br/>
            <a:br/>
            <a:r>
              <a:rPr>
                <a:latin typeface="Courier"/>
              </a:rPr>
              <a:t>   </a:t>
            </a:r>
            <a:r>
              <a:rPr i="1">
                <a:solidFill>
                  <a:srgbClr val="60A0B0"/>
                </a:solidFill>
                <a:latin typeface="Courier"/>
              </a:rPr>
              <a:t>// Since bandeja is not static, it has to be instantiated</a:t>
            </a:r>
            <a:br/>
            <a:r>
              <a:rPr>
                <a:latin typeface="Courier"/>
              </a:rPr>
              <a:t>   </a:t>
            </a:r>
            <a:r>
              <a:rPr i="1">
                <a:solidFill>
                  <a:srgbClr val="60A0B0"/>
                </a:solidFill>
                <a:latin typeface="Courier"/>
              </a:rPr>
              <a:t>// the parameter is a variable type</a:t>
            </a:r>
            <a:br/>
            <a:r>
              <a:rPr>
                <a:latin typeface="Courier"/>
              </a:rPr>
              <a:t>   </a:t>
            </a:r>
            <a:r>
              <a:rPr i="1">
                <a:solidFill>
                  <a:srgbClr val="60A0B0"/>
                </a:solidFill>
                <a:latin typeface="Courier"/>
              </a:rPr>
              <a:t>// Using a type that does not have the get_name()</a:t>
            </a:r>
            <a:br/>
            <a:r>
              <a:rPr>
                <a:latin typeface="Courier"/>
              </a:rPr>
              <a:t>   </a:t>
            </a:r>
            <a:r>
              <a:rPr i="1">
                <a:solidFill>
                  <a:srgbClr val="60A0B0"/>
                </a:solidFill>
                <a:latin typeface="Courier"/>
              </a:rPr>
              <a:t>// method is a syntax error</a:t>
            </a:r>
            <a:br/>
            <a:r>
              <a:rPr>
                <a:latin typeface="Courier"/>
              </a:rPr>
              <a:t>   fernet fernet_h;</a:t>
            </a:r>
            <a:br/>
            <a:r>
              <a:rPr>
                <a:latin typeface="Courier"/>
              </a:rPr>
              <a:t>   mojito mojito_h;</a:t>
            </a:r>
            <a:br/>
            <a:br/>
            <a:r>
              <a:rPr>
                <a:latin typeface="Courier"/>
              </a:rPr>
              <a:t>   bandeja #(fernet) bandeja_de_fernet;</a:t>
            </a:r>
            <a:br/>
            <a:r>
              <a:rPr>
                <a:latin typeface="Courier"/>
              </a:rPr>
              <a:t>   bandeja #(mojito) bandeja_de_mojito;</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bandeja_de_fernet = </a:t>
            </a:r>
            <a:r>
              <a:rPr b="1">
                <a:solidFill>
                  <a:srgbClr val="007020"/>
                </a:solidFill>
                <a:latin typeface="Courier"/>
              </a:rPr>
              <a:t>new</a:t>
            </a:r>
            <a:r>
              <a:rPr>
                <a:latin typeface="Courier"/>
              </a:rPr>
              <a:t>();</a:t>
            </a:r>
            <a:b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the bar"</a:t>
            </a:r>
            <a:r>
              <a:rPr>
                <a:latin typeface="Courier"/>
              </a:rPr>
              <a:t>);</a:t>
            </a:r>
            <a:br/>
            <a:r>
              <a:rPr>
                <a:latin typeface="Courier"/>
              </a:rPr>
              <a:t>      bandeja_de_fernet.bandeja_trago(fernet_h);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table 4"</a:t>
            </a:r>
            <a:r>
              <a:rPr>
                <a:latin typeface="Courier"/>
              </a:rPr>
              <a:t>);</a:t>
            </a:r>
            <a:br/>
            <a:r>
              <a:rPr>
                <a:latin typeface="Courier"/>
              </a:rPr>
              <a:t>      bandeja_de_fernet.bandeja_trago(fernet_h);</a:t>
            </a:r>
            <a:br/>
            <a:br/>
            <a:r>
              <a:rPr>
                <a:latin typeface="Courier"/>
              </a:rPr>
              <a:t>      bandeja_de_mojito = </a:t>
            </a:r>
            <a:r>
              <a:rPr b="1">
                <a:solidFill>
                  <a:srgbClr val="007020"/>
                </a:solidFill>
                <a:latin typeface="Courier"/>
              </a:rPr>
              <a:t>new</a:t>
            </a:r>
            <a:r>
              <a:rPr>
                <a:latin typeface="Courier"/>
              </a:rPr>
              <a:t>();</a:t>
            </a:r>
            <a:br/>
            <a:r>
              <a:rPr>
                <a:latin typeface="Courier"/>
              </a:rPr>
              <a:t>      mojito_h = </a:t>
            </a:r>
            <a:r>
              <a:rPr b="1">
                <a:solidFill>
                  <a:srgbClr val="007020"/>
                </a:solidFill>
                <a:latin typeface="Courier"/>
              </a:rPr>
              <a:t>new</a:t>
            </a:r>
            <a:r>
              <a:rPr>
                <a:latin typeface="Courier"/>
              </a:rPr>
              <a:t>(</a:t>
            </a:r>
            <a:r>
              <a:rPr>
                <a:solidFill>
                  <a:srgbClr val="40A070"/>
                </a:solidFill>
                <a:latin typeface="Courier"/>
              </a:rPr>
              <a:t>1</a:t>
            </a:r>
            <a:r>
              <a:rPr>
                <a:latin typeface="Courier"/>
              </a:rPr>
              <a:t>, </a:t>
            </a:r>
            <a:r>
              <a:rPr>
                <a:solidFill>
                  <a:srgbClr val="4070A0"/>
                </a:solidFill>
                <a:latin typeface="Courier"/>
              </a:rPr>
              <a:t>"the one at table 7"</a:t>
            </a:r>
            <a:r>
              <a:rPr>
                <a:latin typeface="Courier"/>
              </a:rPr>
              <a:t>);</a:t>
            </a:r>
            <a:br/>
            <a:r>
              <a:rPr>
                <a:latin typeface="Courier"/>
              </a:rPr>
              <a:t>      bandeja_de_mojito.bandeja_trago(mojito_h);</a:t>
            </a:r>
            <a:br/>
            <a:br/>
            <a:r>
              <a:rPr>
                <a:latin typeface="Courier"/>
              </a:rPr>
              <a:t>      mojito_h = </a:t>
            </a:r>
            <a:r>
              <a:rPr b="1">
                <a:solidFill>
                  <a:srgbClr val="007020"/>
                </a:solidFill>
                <a:latin typeface="Courier"/>
              </a:rPr>
              <a:t>new</a:t>
            </a:r>
            <a:r>
              <a:rPr>
                <a:latin typeface="Courier"/>
              </a:rPr>
              <a:t>(</a:t>
            </a:r>
            <a:r>
              <a:rPr>
                <a:solidFill>
                  <a:srgbClr val="40A070"/>
                </a:solidFill>
                <a:latin typeface="Courier"/>
              </a:rPr>
              <a:t>1</a:t>
            </a:r>
            <a:r>
              <a:rPr>
                <a:latin typeface="Courier"/>
              </a:rPr>
              <a:t>, </a:t>
            </a:r>
            <a:r>
              <a:rPr>
                <a:solidFill>
                  <a:srgbClr val="4070A0"/>
                </a:solidFill>
                <a:latin typeface="Courier"/>
              </a:rPr>
              <a:t>"the one on the sidewalk"</a:t>
            </a:r>
            <a:r>
              <a:rPr>
                <a:latin typeface="Courier"/>
              </a:rPr>
              <a:t>);</a:t>
            </a:r>
            <a:br/>
            <a:r>
              <a:rPr>
                <a:latin typeface="Courier"/>
              </a:rPr>
              <a:t>      bandeja_de_mojito.bandeja_trago(mojito_h);</a:t>
            </a:r>
            <a:br/>
            <a:br/>
            <a:r>
              <a:rPr>
                <a:latin typeface="Courier"/>
              </a:rPr>
              <a:t>      </a:t>
            </a:r>
            <a:r>
              <a:rPr b="1">
                <a:solidFill>
                  <a:srgbClr val="007020"/>
                </a:solidFill>
                <a:latin typeface="Courier"/>
              </a:rPr>
              <a:t>$display</a:t>
            </a:r>
            <a:r>
              <a:rPr>
                <a:latin typeface="Courier"/>
              </a:rPr>
              <a:t>(</a:t>
            </a:r>
            <a:r>
              <a:rPr>
                <a:solidFill>
                  <a:srgbClr val="4070A0"/>
                </a:solidFill>
                <a:latin typeface="Courier"/>
              </a:rPr>
              <a:t>"-- Fernets --"</a:t>
            </a:r>
            <a:r>
              <a:rPr>
                <a:latin typeface="Courier"/>
              </a:rPr>
              <a:t>);</a:t>
            </a:r>
            <a:br/>
            <a:r>
              <a:rPr>
                <a:latin typeface="Courier"/>
              </a:rPr>
              <a:t>      bandeja_de_fernet.lista_tragos();</a:t>
            </a:r>
            <a:br/>
            <a:r>
              <a:rPr>
                <a:latin typeface="Courier"/>
              </a:rPr>
              <a:t>      </a:t>
            </a:r>
            <a:r>
              <a:rPr b="1">
                <a:solidFill>
                  <a:srgbClr val="007020"/>
                </a:solidFill>
                <a:latin typeface="Courier"/>
              </a:rPr>
              <a:t>$display</a:t>
            </a:r>
            <a:r>
              <a:rPr>
                <a:latin typeface="Courier"/>
              </a:rPr>
              <a:t>(</a:t>
            </a:r>
            <a:r>
              <a:rPr>
                <a:solidFill>
                  <a:srgbClr val="4070A0"/>
                </a:solidFill>
                <a:latin typeface="Courier"/>
              </a:rPr>
              <a:t>"-- Mojitos --"</a:t>
            </a:r>
            <a:r>
              <a:rPr>
                <a:latin typeface="Courier"/>
              </a:rPr>
              <a:t>);</a:t>
            </a:r>
            <a:br/>
            <a:r>
              <a:rPr>
                <a:latin typeface="Courier"/>
              </a:rPr>
              <a:t>      bandeja_de_mojito.lista_tragos();</a:t>
            </a:r>
            <a:br/>
            <a:r>
              <a:rPr>
                <a:latin typeface="Courier"/>
              </a:rPr>
              <a:t>   </a:t>
            </a:r>
            <a:r>
              <a:rPr b="1">
                <a:solidFill>
                  <a:srgbClr val="007020"/>
                </a:solidFill>
                <a:latin typeface="Courier"/>
              </a:rPr>
              <a:t>end</a:t>
            </a:r>
            <a:br/>
            <a:br/>
            <a:r>
              <a:rPr b="1">
                <a:solidFill>
                  <a:srgbClr val="007020"/>
                </a:solidFill>
                <a:latin typeface="Courier"/>
              </a:rPr>
              <a:t>endmodule</a:t>
            </a:r>
            <a:r>
              <a:rPr>
                <a:latin typeface="Courier"/>
              </a:rPr>
              <a:t> : top</a:t>
            </a:r>
          </a:p>
        </p:txBody>
      </p:sp>
    </p:spTree>
  </p:cSl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Clases paramétricas</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Una clase paramétrica </a:t>
            </a:r>
            <a:r>
              <a:rPr b="1"/>
              <a:t>no es una clase</a:t>
            </a:r>
            <a:r>
              <a:rPr/>
              <a:t>: es la receta. Y cada </a:t>
            </a:r>
            <a:r>
              <a:rPr>
                <a:latin typeface="Courier"/>
              </a:rPr>
              <a:t>#(...)</a:t>
            </a:r>
            <a:r>
              <a:rPr/>
              <a:t> distinto es una </a:t>
            </a:r>
            <a:r>
              <a:rPr b="1"/>
              <a:t>clase distinta</a:t>
            </a:r>
            <a:r>
              <a:rPr/>
              <a:t>, que no comparte nada con las otras — </a:t>
            </a:r>
            <a:r>
              <a:rPr b="1"/>
              <a:t>ni siquiera lo </a:t>
            </a:r>
            <a:r>
              <a:rPr b="1">
                <a:latin typeface="Courier"/>
              </a:rPr>
              <a:t>static</a:t>
            </a:r>
          </a:p>
          <a:p>
            <a:pPr lvl="0"/>
            <a:r>
              <a:rPr/>
              <a:t>El límite: se resuelve </a:t>
            </a:r>
            <a:r>
              <a:rPr b="1"/>
              <a:t>al compilar</a:t>
            </a:r>
            <a:r>
              <a:rPr/>
              <a:t>, así que el tipo tiene que conocerse ahí. Elegir en runtime es la sección que sigue</a:t>
            </a:r>
          </a:p>
          <a:p>
            <a:pPr lvl="0"/>
            <a:r>
              <a:rPr/>
              <a:t>Dónde reaparece: </a:t>
            </a:r>
            <a:r>
              <a:rPr>
                <a:latin typeface="Courier"/>
              </a:rPr>
              <a:t>uvm_analysis_port #(T)</a:t>
            </a:r>
            <a:r>
              <a:rPr/>
              <a:t>, </a:t>
            </a:r>
            <a:r>
              <a:rPr>
                <a:latin typeface="Courier"/>
              </a:rPr>
              <a:t>uvm_subscriber #(T)</a:t>
            </a:r>
            <a:r>
              <a:rPr/>
              <a:t>, </a:t>
            </a:r>
            <a:r>
              <a:rPr>
                <a:latin typeface="Courier"/>
              </a:rPr>
              <a:t>uvm_sequence #(T)</a:t>
            </a:r>
            <a:r>
              <a:rPr/>
              <a:t> — cada </a:t>
            </a:r>
            <a:r>
              <a:rPr>
                <a:latin typeface="Courier"/>
              </a:rPr>
              <a:t>#(...)</a:t>
            </a:r>
            <a:r>
              <a:rPr/>
              <a:t> del resto del curso es esto</a:t>
            </a:r>
          </a:p>
        </p:txBody>
      </p:sp>
    </p:spTree>
  </p:cSl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patrón factory</a:t>
            </a:r>
          </a:p>
        </p:txBody>
      </p:sp>
      <p:sp>
        <p:nvSpPr>
          <p:cNvPr id="3" name="Content Placeholder 2"/>
          <p:cNvSpPr>
            <a:spLocks noGrp="1"/>
          </p:cNvSpPr>
          <p:nvPr>
            <p:ph idx="1"/>
          </p:nvPr>
        </p:nvSpPr>
        <p:spPr/>
        <p:txBody>
          <a:bodyPr/>
          <a:lstStyle/>
          <a:p>
            <a:pPr lvl="0" indent="0" marL="0">
              <a:spcBef>
                <a:spcPts val="3000"/>
              </a:spcBef>
              <a:buNone/>
            </a:pPr>
            <a:r>
              <a:rPr b="1" i="1"/>
              <a:t>¿Quién decide el tipo?</a:t>
            </a:r>
          </a:p>
          <a:p>
            <a:pPr lvl="0"/>
            <a:r>
              <a:rPr/>
              <a:t>Cada </a:t>
            </a:r>
            <a:r>
              <a:rPr>
                <a:latin typeface="Courier"/>
              </a:rPr>
              <a:t>new()</a:t>
            </a:r>
            <a:r>
              <a:rPr/>
              <a:t> que escribís es una decisión </a:t>
            </a:r>
            <a:r>
              <a:rPr b="1"/>
              <a:t>hardcodeada</a:t>
            </a:r>
            <a:r>
              <a:rPr/>
              <a:t>: esa línea siempre va a construir esa clase, y para cambiarla hay que editarla y recompilar</a:t>
            </a:r>
          </a:p>
          <a:p>
            <a:pPr lvl="0"/>
            <a:r>
              <a:rPr/>
              <a:t>En un testbench eso no escala. Querés el mismo </a:t>
            </a:r>
            <a:r>
              <a:rPr>
                <a:latin typeface="Courier"/>
              </a:rPr>
              <a:t>env</a:t>
            </a:r>
            <a:r>
              <a:rPr/>
              <a:t> mandando sumas hoy y multiplicaciones mañana, elegido por línea de comandos</a:t>
            </a:r>
          </a:p>
          <a:p>
            <a:pPr lvl="0"/>
            <a:r>
              <a:rPr/>
              <a:t>Las clases paramétricas de la unidad anterior tampoco alcanzan: el </a:t>
            </a:r>
            <a:r>
              <a:rPr>
                <a:latin typeface="Courier"/>
              </a:rPr>
              <a:t>#(...)</a:t>
            </a:r>
            <a:r>
              <a:rPr/>
              <a:t> se resuelve al compilar, y acá hay que decidir </a:t>
            </a:r>
            <a:r>
              <a:rPr b="1"/>
              <a:t>en runtime</a:t>
            </a:r>
          </a:p>
          <a:p>
            <a:pPr lvl="0"/>
            <a:r>
              <a:rPr/>
              <a:t>La factory es la respuesta: en vez de construir vos, le </a:t>
            </a:r>
            <a:r>
              <a:rPr b="1"/>
              <a:t>pedís</a:t>
            </a:r>
            <a:r>
              <a:rPr/>
              <a:t> el objeto a alguien que sabe qué tipo entregar</a:t>
            </a:r>
          </a:p>
          <a:p>
            <a:pPr lvl="0"/>
            <a:r>
              <a:rPr/>
              <a:t>Es el patrón más visible de UVM, y con él se entienden </a:t>
            </a:r>
            <a:r>
              <a:rPr>
                <a:latin typeface="Courier"/>
              </a:rPr>
              <a:t>type_id::create()</a:t>
            </a:r>
            <a:r>
              <a:rPr/>
              <a:t> y </a:t>
            </a:r>
            <a:r>
              <a:rPr>
                <a:latin typeface="Courier"/>
              </a:rPr>
              <a:t>set_type_override()</a:t>
            </a:r>
            <a:r>
              <a:rPr/>
              <a:t>, que van a estar en cada archivo del resto del curso</a:t>
            </a:r>
          </a:p>
        </p:txBody>
      </p:sp>
    </p:spTree>
  </p:cSl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patrón factory</a:t>
            </a:r>
          </a:p>
        </p:txBody>
      </p:sp>
      <p:sp>
        <p:nvSpPr>
          <p:cNvPr id="3" name="Content Placeholder 2"/>
          <p:cNvSpPr>
            <a:spLocks noGrp="1"/>
          </p:cNvSpPr>
          <p:nvPr>
            <p:ph idx="1"/>
          </p:nvPr>
        </p:nvSpPr>
        <p:spPr/>
        <p:txBody>
          <a:bodyPr/>
          <a:lstStyle/>
          <a:p>
            <a:pPr lvl="0"/>
            <a:r>
              <a:rPr/>
              <a:t>Un patrón de diseño, no una feature del lenguaje: una clase cuyo único trabajo es </a:t>
            </a:r>
            <a:r>
              <a:rPr b="1"/>
              <a:t>construir objetos por vos</a:t>
            </a:r>
          </a:p>
          <a:p>
            <a:pPr lvl="0"/>
            <a:r>
              <a:rPr/>
              <a:t>Le pedís un objeto describiendo cuál querés —un string, un enum— y te lo devuelve ya construido, del subtipo que corresponda</a:t>
            </a:r>
          </a:p>
          <a:p>
            <a:pPr lvl="0"/>
            <a:r>
              <a:rPr/>
              <a:t>Antes de la solución, el problema. Mirá qué pasa cuando el </a:t>
            </a:r>
            <a:r>
              <a:rPr>
                <a:latin typeface="Courier"/>
              </a:rPr>
              <a:t>new()</a:t>
            </a:r>
            <a:r>
              <a:rPr/>
              <a:t> está escrito en el lugar donde se usa el objeto:</a:t>
            </a:r>
          </a:p>
          <a:p>
            <a:pPr lvl="0" indent="0">
              <a:buNone/>
            </a:pPr>
            <a:r>
              <a:rPr i="1">
                <a:solidFill>
                  <a:srgbClr val="60A0B0"/>
                </a:solidFill>
                <a:latin typeface="Courier"/>
              </a:rPr>
              <a:t>// ILLUSTRATION -- not compiled. In the previous example, new() gets called every</a:t>
            </a:r>
            <a:br/>
            <a:r>
              <a:rPr i="1">
                <a:solidFill>
                  <a:srgbClr val="60A0B0"/>
                </a:solidFill>
                <a:latin typeface="Courier"/>
              </a:rPr>
              <a:t>// time an object is needed: building a new set of drinks means editing the source.</a:t>
            </a:r>
            <a:br/>
            <a:r>
              <a:rPr>
                <a:latin typeface="Courier"/>
              </a:rPr>
              <a:t>bandeja_de_fernet = </a:t>
            </a:r>
            <a:r>
              <a:rPr b="1">
                <a:solidFill>
                  <a:srgbClr val="007020"/>
                </a:solidFill>
                <a:latin typeface="Courier"/>
              </a:rPr>
              <a:t>new</a:t>
            </a:r>
            <a:r>
              <a:rPr>
                <a:latin typeface="Courier"/>
              </a:rPr>
              <a:t>();</a:t>
            </a:r>
            <a:br/>
            <a:r>
              <a:rPr>
                <a:latin typeface="Courier"/>
              </a:rPr>
              <a:t>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the bar"</a:t>
            </a:r>
            <a:r>
              <a:rPr>
                <a:latin typeface="Courier"/>
              </a:rPr>
              <a:t>);</a:t>
            </a:r>
            <a:br/>
            <a:r>
              <a:rPr>
                <a:latin typeface="Courier"/>
              </a:rPr>
              <a:t>bandeja_de_fernet.bandeja_trago(fernet_h);</a:t>
            </a:r>
            <a:br/>
            <a:r>
              <a:rPr>
                <a:latin typeface="Courier"/>
              </a:rPr>
              <a:t>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table 4"</a:t>
            </a:r>
            <a:r>
              <a:rPr>
                <a:latin typeface="Courier"/>
              </a:rPr>
              <a:t>);</a:t>
            </a:r>
            <a:br/>
            <a:r>
              <a:rPr>
                <a:latin typeface="Courier"/>
              </a:rPr>
              <a:t>bandeja_de_fernet.bandeja_trago(fernet_h);</a:t>
            </a:r>
            <a:br/>
            <a:br/>
            <a:r>
              <a:rPr>
                <a:latin typeface="Courier"/>
              </a:rPr>
              <a:t>bandeja_de_mojito = </a:t>
            </a:r>
            <a:r>
              <a:rPr b="1">
                <a:solidFill>
                  <a:srgbClr val="007020"/>
                </a:solidFill>
                <a:latin typeface="Courier"/>
              </a:rPr>
              <a:t>new</a:t>
            </a:r>
            <a:r>
              <a:rPr>
                <a:latin typeface="Courier"/>
              </a:rPr>
              <a:t>();</a:t>
            </a:r>
            <a:br/>
            <a:r>
              <a:rPr>
                <a:latin typeface="Courier"/>
              </a:rPr>
              <a:t>mojito_h = </a:t>
            </a:r>
            <a:r>
              <a:rPr b="1">
                <a:solidFill>
                  <a:srgbClr val="007020"/>
                </a:solidFill>
                <a:latin typeface="Courier"/>
              </a:rPr>
              <a:t>new</a:t>
            </a:r>
            <a:r>
              <a:rPr>
                <a:latin typeface="Courier"/>
              </a:rPr>
              <a:t>(</a:t>
            </a:r>
            <a:r>
              <a:rPr>
                <a:solidFill>
                  <a:srgbClr val="40A070"/>
                </a:solidFill>
                <a:latin typeface="Courier"/>
              </a:rPr>
              <a:t>1</a:t>
            </a:r>
            <a:r>
              <a:rPr>
                <a:latin typeface="Courier"/>
              </a:rPr>
              <a:t>, </a:t>
            </a:r>
            <a:r>
              <a:rPr>
                <a:solidFill>
                  <a:srgbClr val="4070A0"/>
                </a:solidFill>
                <a:latin typeface="Courier"/>
              </a:rPr>
              <a:t>"the one at table 7"</a:t>
            </a:r>
            <a:r>
              <a:rPr>
                <a:latin typeface="Courier"/>
              </a:rPr>
              <a:t>);</a:t>
            </a:r>
            <a:br/>
            <a:r>
              <a:rPr>
                <a:latin typeface="Courier"/>
              </a:rPr>
              <a:t>bandeja_de_mojito.bandeja_trago(mojito_h);</a:t>
            </a:r>
            <a:br/>
            <a:br/>
            <a:r>
              <a:rPr>
                <a:latin typeface="Courier"/>
              </a:rPr>
              <a:t>mojito_h = </a:t>
            </a:r>
            <a:r>
              <a:rPr b="1">
                <a:solidFill>
                  <a:srgbClr val="007020"/>
                </a:solidFill>
                <a:latin typeface="Courier"/>
              </a:rPr>
              <a:t>new</a:t>
            </a:r>
            <a:r>
              <a:rPr>
                <a:latin typeface="Courier"/>
              </a:rPr>
              <a:t>(</a:t>
            </a:r>
            <a:r>
              <a:rPr>
                <a:solidFill>
                  <a:srgbClr val="40A070"/>
                </a:solidFill>
                <a:latin typeface="Courier"/>
              </a:rPr>
              <a:t>1</a:t>
            </a:r>
            <a:r>
              <a:rPr>
                <a:latin typeface="Courier"/>
              </a:rPr>
              <a:t>, </a:t>
            </a:r>
            <a:r>
              <a:rPr>
                <a:solidFill>
                  <a:srgbClr val="4070A0"/>
                </a:solidFill>
                <a:latin typeface="Courier"/>
              </a:rPr>
              <a:t>"the one on the sidewalk"</a:t>
            </a:r>
            <a:r>
              <a:rPr>
                <a:latin typeface="Courier"/>
              </a:rPr>
              <a:t>);</a:t>
            </a:r>
            <a:br/>
            <a:r>
              <a:rPr>
                <a:latin typeface="Courier"/>
              </a:rPr>
              <a:t>bandeja_de_mojito.bandeja_trago(mojito_h);</a:t>
            </a:r>
            <a:br/>
            <a:br/>
            <a:r>
              <a:rPr i="1">
                <a:solidFill>
                  <a:srgbClr val="60A0B0"/>
                </a:solidFill>
                <a:latin typeface="Courier"/>
              </a:rPr>
              <a:t>// Consider the case where a set of random drinks has to be read from a file</a:t>
            </a:r>
            <a:br/>
            <a:r>
              <a:rPr i="1">
                <a:solidFill>
                  <a:srgbClr val="60A0B0"/>
                </a:solidFill>
                <a:latin typeface="Courier"/>
              </a:rPr>
              <a:t>// dynamically.</a:t>
            </a:r>
            <a:br/>
            <a:r>
              <a:rPr i="1">
                <a:solidFill>
                  <a:srgbClr val="60A0B0"/>
                </a:solidFill>
                <a:latin typeface="Courier"/>
              </a:rPr>
              <a:t>//    --&gt; Doing that with NON hardcoded code is impossible</a:t>
            </a:r>
            <a:br/>
            <a:r>
              <a:rPr i="1">
                <a:solidFill>
                  <a:srgbClr val="60A0B0"/>
                </a:solidFill>
                <a:latin typeface="Courier"/>
              </a:rPr>
              <a:t>//        You would need a script that generates the source, recompile it...</a:t>
            </a:r>
          </a:p>
          <a:p>
            <a:pPr lvl="0" indent="0" marL="1270000">
              <a:buNone/>
            </a:pPr>
            <a:r>
              <a:rPr sz="2000" i="1"/>
              <a:t>La idea es crear datos de tipos aleatorios sin cambiar el código.</a:t>
            </a:r>
          </a:p>
        </p:txBody>
      </p:sp>
    </p:spTree>
  </p:cSl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patrón factory</a:t>
            </a:r>
          </a:p>
        </p:txBody>
      </p:sp>
      <p:pic>
        <p:nvPicPr>
          <p:cNvPr descr="res/diagrams/factory_diagram.svg" id="0" name="Picture 1"/>
          <p:cNvPicPr>
            <a:picLocks noGrp="1" noChangeAspect="1"/>
          </p:cNvPicPr>
          <p:nvPr/>
        </p:nvPicPr>
        <p:blipFill>
          <a:blip r:embed="rId2"/>
          <a:stretch>
            <a:fillRect/>
          </a:stretch>
        </p:blipFill>
        <p:spPr bwMode="auto">
          <a:xfrm>
            <a:off x="1981200" y="1193800"/>
            <a:ext cx="5194300" cy="2882900"/>
          </a:xfrm>
          <a:prstGeom prst="rect">
            <a:avLst/>
          </a:prstGeom>
          <a:noFill/>
          <a:ln w="9525">
            <a:noFill/>
            <a:headEnd/>
            <a:tailEnd/>
          </a:ln>
        </p:spPr>
      </p:pic>
      <p:sp>
        <p:nvSpPr>
          <p:cNvPr id="1" name="TextBox 3"/>
          <p:cNvSpPr txBox="1"/>
          <p:nvPr>
            <p:ph idx="1"/>
          </p:nvPr>
        </p:nvSpPr>
        <p:spPr>
          <a:xfrm>
            <a:off x="457200" y="4076700"/>
            <a:ext cx="8229600" cy="508000"/>
          </a:xfrm>
          <a:prstGeom prst="rect">
            <a:avLst/>
          </a:prstGeom>
          <a:noFill/>
        </p:spPr>
        <p:txBody>
          <a:bodyPr/>
          <a:lstStyle/>
          <a:p>
            <a:pPr lvl="0" indent="0" marL="0" algn="ctr">
              <a:buNone/>
            </a:pPr>
            <a:r>
              <a:rPr/>
              <a:t>cantina fabrica fernet y mojito, y devuelve un handle trago</a:t>
            </a:r>
          </a:p>
        </p:txBody>
      </p:sp>
    </p:spTree>
  </p:cSl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indent="0" marL="0">
              <a:buNone/>
            </a:pPr>
          </a:p>
          <a:p>
            <a:pPr lvl="0"/>
            <a:r>
              <a:rPr b="1"/>
              <a:t>La factory</a:t>
            </a:r>
            <a:r>
              <a:rPr/>
              <a:t> es el método de arriba: recibe un argumento y devuelve un objeto del tipo que ese argumento pide</a:t>
            </a:r>
          </a:p>
          <a:p>
            <a:pPr lvl="0"/>
            <a:r>
              <a:rPr b="1"/>
              <a:t>El polimorfismo</a:t>
            </a:r>
            <a:r>
              <a:rPr/>
              <a:t> es lo que la hace posible: </a:t>
            </a:r>
            <a:r>
              <a:rPr>
                <a:latin typeface="Courier"/>
              </a:rPr>
              <a:t>fernet</a:t>
            </a:r>
            <a:r>
              <a:rPr/>
              <a:t> y </a:t>
            </a:r>
            <a:r>
              <a:rPr>
                <a:latin typeface="Courier"/>
              </a:rPr>
              <a:t>mojito</a:t>
            </a:r>
            <a:r>
              <a:rPr/>
              <a:t> extienden </a:t>
            </a:r>
            <a:r>
              <a:rPr>
                <a:latin typeface="Courier"/>
              </a:rPr>
              <a:t>trago</a:t>
            </a:r>
            <a:r>
              <a:rPr/>
              <a:t>, así que los dos entran en una variable </a:t>
            </a:r>
            <a:r>
              <a:rPr>
                <a:latin typeface="Courier"/>
              </a:rPr>
              <a:t>trago</a:t>
            </a:r>
          </a:p>
          <a:p>
            <a:pPr lvl="0"/>
            <a:r>
              <a:rPr/>
              <a:t>Sin lo segundo no hay dónde poner lo que devuelve lo primero. Son las dos mitades de la misma herramienta</a:t>
            </a:r>
          </a:p>
        </p:txBody>
      </p:sp>
    </p:spTree>
  </p:cSl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patrón factory</a:t>
            </a:r>
          </a:p>
        </p:txBody>
      </p:sp>
      <p:sp>
        <p:nvSpPr>
          <p:cNvPr id="3" name="Content Placeholder 2"/>
          <p:cNvSpPr>
            <a:spLocks noGrp="1"/>
          </p:cNvSpPr>
          <p:nvPr>
            <p:ph idx="1"/>
          </p:nvPr>
        </p:nvSpPr>
        <p:spPr/>
        <p:txBody>
          <a:bodyPr/>
          <a:lstStyle/>
          <a:p>
            <a:pPr lvl="0"/>
            <a:r>
              <a:rPr>
                <a:latin typeface="Courier"/>
              </a:rPr>
              <a:t>virtual</a:t>
            </a:r>
            <a:r>
              <a:rPr/>
              <a:t> alcanza mientras uses métodos que la clase base ya declara. Pero </a:t>
            </a:r>
            <a:r>
              <a:rPr>
                <a:latin typeface="Courier"/>
              </a:rPr>
              <a:t>fernet</a:t>
            </a:r>
            <a:r>
              <a:rPr/>
              <a:t> agrega un campo propio —</a:t>
            </a:r>
            <a:r>
              <a:rPr>
                <a:latin typeface="Courier"/>
              </a:rPr>
              <a:t>sin_hielo</a:t>
            </a:r>
            <a:r>
              <a:rPr/>
              <a:t>— que </a:t>
            </a:r>
            <a:r>
              <a:rPr>
                <a:latin typeface="Courier"/>
              </a:rPr>
              <a:t>trago</a:t>
            </a:r>
            <a:r>
              <a:rPr/>
              <a:t> no conoce</a:t>
            </a:r>
          </a:p>
          <a:p>
            <a:pPr lvl="0"/>
            <a:r>
              <a:rPr/>
              <a:t>Para llegar a él hay que bajar el handle a su tipo real, y eso es </a:t>
            </a:r>
            <a:r>
              <a:rPr>
                <a:latin typeface="Courier"/>
              </a:rPr>
              <a:t>$cast</a:t>
            </a:r>
            <a:r>
              <a:rPr/>
              <a:t>: convierte la variable del segundo argumento a la clase del primero</a:t>
            </a:r>
          </a:p>
          <a:p>
            <a:pPr lvl="0"/>
            <a:r>
              <a:rPr/>
              <a:t>Chequea </a:t>
            </a:r>
            <a:r>
              <a:rPr b="1"/>
              <a:t>en runtime</a:t>
            </a:r>
            <a:r>
              <a:rPr/>
              <a:t> y devuelve 0 si no da, así que nunca va solo: siempre adentro de un </a:t>
            </a:r>
            <a:r>
              <a:rPr>
                <a:latin typeface="Courier"/>
              </a:rPr>
              <a:t>if</a:t>
            </a:r>
            <a:r>
              <a:rPr/>
              <a:t> con su </a:t>
            </a:r>
            <a:r>
              <a:rPr>
                <a:latin typeface="Courier"/>
              </a:rPr>
              <a:t>$fatal</a:t>
            </a:r>
          </a:p>
          <a:p>
            <a:pPr lvl="0" indent="0">
              <a:buNone/>
            </a:pPr>
            <a:r>
              <a:rPr i="1">
                <a:solidFill>
                  <a:srgbClr val="60A0B0"/>
                </a:solidFill>
                <a:latin typeface="Courier"/>
              </a:rPr>
              <a:t>//*********************************************************************</a:t>
            </a:r>
            <a:br/>
            <a:r>
              <a:rPr i="1">
                <a:solidFill>
                  <a:srgbClr val="60A0B0"/>
                </a:solidFill>
                <a:latin typeface="Courier"/>
              </a:rPr>
              <a:t>// Part of the factory Class!</a:t>
            </a:r>
            <a:br/>
            <a:r>
              <a:rPr i="1">
                <a:solidFill>
                  <a:srgbClr val="60A0B0"/>
                </a:solidFill>
                <a:latin typeface="Courier"/>
              </a:rPr>
              <a:t>//*********************************************************************</a:t>
            </a:r>
            <a:br/>
            <a:r>
              <a:rPr b="1">
                <a:solidFill>
                  <a:srgbClr val="007020"/>
                </a:solidFill>
                <a:latin typeface="Courier"/>
              </a:rPr>
              <a:t>class</a:t>
            </a:r>
            <a:r>
              <a:rPr>
                <a:latin typeface="Courier"/>
              </a:rPr>
              <a:t> cantina;</a:t>
            </a:r>
            <a:br/>
            <a:br/>
            <a:r>
              <a:rPr>
                <a:latin typeface="Courier"/>
              </a:rPr>
              <a:t>   </a:t>
            </a:r>
            <a:r>
              <a:rPr i="1">
                <a:solidFill>
                  <a:srgbClr val="60A0B0"/>
                </a:solidFill>
                <a:latin typeface="Courier"/>
              </a:rPr>
              <a:t>// Static method that builds the drinks</a:t>
            </a:r>
            <a:br/>
            <a:r>
              <a:rPr>
                <a:latin typeface="Courier"/>
              </a:rPr>
              <a:t>   </a:t>
            </a:r>
            <a:r>
              <a:rPr b="1">
                <a:solidFill>
                  <a:srgbClr val="007020"/>
                </a:solidFill>
                <a:latin typeface="Courier"/>
              </a:rPr>
              <a:t>static</a:t>
            </a:r>
            <a:r>
              <a:rPr>
                <a:latin typeface="Courier"/>
              </a:rPr>
              <a:t> </a:t>
            </a:r>
            <a:r>
              <a:rPr b="1">
                <a:solidFill>
                  <a:srgbClr val="007020"/>
                </a:solidFill>
                <a:latin typeface="Courier"/>
              </a:rPr>
              <a:t>function</a:t>
            </a:r>
            <a:r>
              <a:rPr>
                <a:latin typeface="Courier"/>
              </a:rPr>
              <a:t> trago hacer_trago(</a:t>
            </a:r>
            <a:r>
              <a:rPr b="1">
                <a:solidFill>
                  <a:srgbClr val="007020"/>
                </a:solidFill>
                <a:latin typeface="Courier"/>
              </a:rPr>
              <a:t>string</a:t>
            </a:r>
            <a:r>
              <a:rPr>
                <a:latin typeface="Courier"/>
              </a:rPr>
              <a:t> pedido, </a:t>
            </a:r>
            <a:r>
              <a:rPr b="1">
                <a:solidFill>
                  <a:srgbClr val="007020"/>
                </a:solidFill>
                <a:latin typeface="Courier"/>
              </a:rPr>
              <a:t>int</a:t>
            </a:r>
            <a:r>
              <a:rPr>
                <a:latin typeface="Courier"/>
              </a:rPr>
              <a:t> hielos, </a:t>
            </a:r>
            <a:r>
              <a:rPr b="1">
                <a:solidFill>
                  <a:srgbClr val="007020"/>
                </a:solidFill>
                <a:latin typeface="Courier"/>
              </a:rPr>
              <a:t>string</a:t>
            </a:r>
            <a:r>
              <a:rPr>
                <a:latin typeface="Courier"/>
              </a:rPr>
              <a:t> name);</a:t>
            </a:r>
            <a:br/>
            <a:r>
              <a:rPr>
                <a:latin typeface="Courier"/>
              </a:rPr>
              <a:t>      mojito nuevo_mojito;</a:t>
            </a:r>
            <a:br/>
            <a:r>
              <a:rPr>
                <a:latin typeface="Courier"/>
              </a:rPr>
              <a:t>      fernet nuevo_fernet;</a:t>
            </a:r>
            <a:br/>
            <a:r>
              <a:rPr>
                <a:latin typeface="Courier"/>
              </a:rPr>
              <a:t>      </a:t>
            </a:r>
            <a:r>
              <a:rPr b="1">
                <a:solidFill>
                  <a:srgbClr val="007020"/>
                </a:solidFill>
                <a:latin typeface="Courier"/>
              </a:rPr>
              <a:t>case</a:t>
            </a:r>
            <a:r>
              <a:rPr>
                <a:latin typeface="Courier"/>
              </a:rPr>
              <a:t> (pedido)</a:t>
            </a:r>
            <a:br/>
            <a:r>
              <a:rPr>
                <a:latin typeface="Courier"/>
              </a:rPr>
              <a:t>         </a:t>
            </a:r>
            <a:r>
              <a:rPr>
                <a:solidFill>
                  <a:srgbClr val="4070A0"/>
                </a:solidFill>
                <a:latin typeface="Courier"/>
              </a:rPr>
              <a:t>"fernet"</a:t>
            </a:r>
            <a:r>
              <a:rPr>
                <a:latin typeface="Courier"/>
              </a:rPr>
              <a:t>: </a:t>
            </a:r>
            <a:r>
              <a:rPr b="1">
                <a:solidFill>
                  <a:srgbClr val="007020"/>
                </a:solidFill>
                <a:latin typeface="Courier"/>
              </a:rPr>
              <a:t>begin</a:t>
            </a:r>
            <a:br/>
            <a:r>
              <a:rPr>
                <a:latin typeface="Courier"/>
              </a:rPr>
              <a:t>            nuevo_fernet = </a:t>
            </a:r>
            <a:r>
              <a:rPr b="1">
                <a:solidFill>
                  <a:srgbClr val="007020"/>
                </a:solidFill>
                <a:latin typeface="Courier"/>
              </a:rPr>
              <a:t>new</a:t>
            </a:r>
            <a:r>
              <a:rPr>
                <a:latin typeface="Courier"/>
              </a:rPr>
              <a:t>(hielos, name);</a:t>
            </a:r>
            <a:br/>
            <a:r>
              <a:rPr>
                <a:latin typeface="Courier"/>
              </a:rPr>
              <a:t>            </a:t>
            </a:r>
            <a:r>
              <a:rPr b="1">
                <a:solidFill>
                  <a:srgbClr val="007020"/>
                </a:solidFill>
                <a:latin typeface="Courier"/>
              </a:rPr>
              <a:t>return</a:t>
            </a:r>
            <a:r>
              <a:rPr>
                <a:latin typeface="Courier"/>
              </a:rPr>
              <a:t> nuevo_fernet;</a:t>
            </a:r>
            <a:br/>
            <a:r>
              <a:rPr>
                <a:latin typeface="Courier"/>
              </a:rPr>
              <a:t>         </a:t>
            </a:r>
            <a:r>
              <a:rPr b="1">
                <a:solidFill>
                  <a:srgbClr val="007020"/>
                </a:solidFill>
                <a:latin typeface="Courier"/>
              </a:rPr>
              <a:t>end</a:t>
            </a:r>
            <a:br/>
            <a:br/>
            <a:r>
              <a:rPr>
                <a:latin typeface="Courier"/>
              </a:rPr>
              <a:t>         </a:t>
            </a:r>
            <a:r>
              <a:rPr>
                <a:solidFill>
                  <a:srgbClr val="4070A0"/>
                </a:solidFill>
                <a:latin typeface="Courier"/>
              </a:rPr>
              <a:t>"mojito"</a:t>
            </a:r>
            <a:r>
              <a:rPr>
                <a:latin typeface="Courier"/>
              </a:rPr>
              <a:t>: </a:t>
            </a:r>
            <a:r>
              <a:rPr b="1">
                <a:solidFill>
                  <a:srgbClr val="007020"/>
                </a:solidFill>
                <a:latin typeface="Courier"/>
              </a:rPr>
              <a:t>begin</a:t>
            </a:r>
            <a:br/>
            <a:r>
              <a:rPr>
                <a:latin typeface="Courier"/>
              </a:rPr>
              <a:t>            nuevo_mojito = </a:t>
            </a:r>
            <a:r>
              <a:rPr b="1">
                <a:solidFill>
                  <a:srgbClr val="007020"/>
                </a:solidFill>
                <a:latin typeface="Courier"/>
              </a:rPr>
              <a:t>new</a:t>
            </a:r>
            <a:r>
              <a:rPr>
                <a:latin typeface="Courier"/>
              </a:rPr>
              <a:t>(hielos, name);</a:t>
            </a:r>
            <a:br/>
            <a:r>
              <a:rPr>
                <a:latin typeface="Courier"/>
              </a:rPr>
              <a:t>            </a:t>
            </a:r>
            <a:r>
              <a:rPr b="1">
                <a:solidFill>
                  <a:srgbClr val="007020"/>
                </a:solidFill>
                <a:latin typeface="Courier"/>
              </a:rPr>
              <a:t>return</a:t>
            </a:r>
            <a:r>
              <a:rPr>
                <a:latin typeface="Courier"/>
              </a:rPr>
              <a:t> nuevo_mojito;</a:t>
            </a:r>
            <a:br/>
            <a:r>
              <a:rPr>
                <a:latin typeface="Courier"/>
              </a:rPr>
              <a:t>         </a:t>
            </a:r>
            <a:r>
              <a:rPr b="1">
                <a:solidFill>
                  <a:srgbClr val="007020"/>
                </a:solidFill>
                <a:latin typeface="Courier"/>
              </a:rPr>
              <a:t>end</a:t>
            </a:r>
            <a:br/>
            <a:br/>
            <a:r>
              <a:rPr>
                <a:latin typeface="Courier"/>
              </a:rPr>
              <a:t>         </a:t>
            </a:r>
            <a:r>
              <a:rPr b="1">
                <a:solidFill>
                  <a:srgbClr val="007020"/>
                </a:solidFill>
                <a:latin typeface="Courier"/>
              </a:rPr>
              <a:t>default</a:t>
            </a:r>
            <a:r>
              <a:rPr>
                <a:latin typeface="Courier"/>
              </a:rPr>
              <a:t>: </a:t>
            </a:r>
            <a:r>
              <a:rPr b="1">
                <a:solidFill>
                  <a:srgbClr val="007020"/>
                </a:solidFill>
                <a:latin typeface="Courier"/>
              </a:rPr>
              <a:t>begin</a:t>
            </a:r>
            <a:br/>
            <a:r>
              <a:rPr>
                <a:latin typeface="Courier"/>
              </a:rPr>
              <a:t>            </a:t>
            </a:r>
            <a:r>
              <a:rPr b="1">
                <a:solidFill>
                  <a:srgbClr val="007020"/>
                </a:solidFill>
                <a:latin typeface="Courier"/>
              </a:rPr>
              <a:t>$fatal</a:t>
            </a:r>
            <a:r>
              <a:rPr>
                <a:latin typeface="Courier"/>
              </a:rPr>
              <a:t>(</a:t>
            </a:r>
            <a:r>
              <a:rPr>
                <a:solidFill>
                  <a:srgbClr val="40A070"/>
                </a:solidFill>
                <a:latin typeface="Courier"/>
              </a:rPr>
              <a:t>1</a:t>
            </a:r>
            <a:r>
              <a:rPr>
                <a:latin typeface="Courier"/>
              </a:rPr>
              <a:t>, {</a:t>
            </a:r>
            <a:r>
              <a:rPr>
                <a:solidFill>
                  <a:srgbClr val="4070A0"/>
                </a:solidFill>
                <a:latin typeface="Courier"/>
              </a:rPr>
              <a:t>"No such drink: "</a:t>
            </a:r>
            <a:r>
              <a:rPr>
                <a:latin typeface="Courier"/>
              </a:rPr>
              <a:t>, pedido});</a:t>
            </a:r>
            <a:br/>
            <a:r>
              <a:rPr>
                <a:latin typeface="Courier"/>
              </a:rPr>
              <a:t>            </a:t>
            </a:r>
            <a:r>
              <a:rPr b="1">
                <a:solidFill>
                  <a:srgbClr val="007020"/>
                </a:solidFill>
                <a:latin typeface="Courier"/>
              </a:rPr>
              <a:t>return</a:t>
            </a:r>
            <a:r>
              <a:rPr>
                <a:latin typeface="Courier"/>
              </a:rPr>
              <a:t> </a:t>
            </a:r>
            <a:r>
              <a:rPr b="1">
                <a:solidFill>
                  <a:srgbClr val="007020"/>
                </a:solidFill>
                <a:latin typeface="Courier"/>
              </a:rPr>
              <a:t>null</a:t>
            </a:r>
            <a:r>
              <a:rPr>
                <a:latin typeface="Courier"/>
              </a:rPr>
              <a:t>;</a:t>
            </a:r>
            <a:br/>
            <a:r>
              <a:rPr>
                <a:latin typeface="Courier"/>
              </a:rPr>
              <a:t>         </a:t>
            </a:r>
            <a:r>
              <a:rPr b="1">
                <a:solidFill>
                  <a:srgbClr val="007020"/>
                </a:solidFill>
                <a:latin typeface="Courier"/>
              </a:rPr>
              <a:t>end</a:t>
            </a:r>
            <a:br/>
            <a:br/>
            <a:r>
              <a:rPr>
                <a:latin typeface="Courier"/>
              </a:rPr>
              <a:t>      </a:t>
            </a:r>
            <a:r>
              <a:rPr b="1">
                <a:solidFill>
                  <a:srgbClr val="007020"/>
                </a:solidFill>
                <a:latin typeface="Courier"/>
              </a:rPr>
              <a:t>endcase</a:t>
            </a:r>
            <a:r>
              <a:rPr>
                <a:latin typeface="Courier"/>
              </a:rPr>
              <a:t>  </a:t>
            </a:r>
            <a:r>
              <a:rPr i="1">
                <a:solidFill>
                  <a:srgbClr val="60A0B0"/>
                </a:solidFill>
                <a:latin typeface="Courier"/>
              </a:rPr>
              <a:t>// case (pedido)</a:t>
            </a:r>
            <a:br/>
            <a:br/>
            <a:r>
              <a:rPr>
                <a:latin typeface="Courier"/>
              </a:rPr>
              <a:t>   </a:t>
            </a:r>
            <a:r>
              <a:rPr b="1">
                <a:solidFill>
                  <a:srgbClr val="007020"/>
                </a:solidFill>
                <a:latin typeface="Courier"/>
              </a:rPr>
              <a:t>endfunction</a:t>
            </a:r>
            <a:r>
              <a:rPr>
                <a:latin typeface="Courier"/>
              </a:rPr>
              <a:t> : hacer_trago</a:t>
            </a:r>
            <a:br/>
            <a:br/>
            <a:r>
              <a:rPr b="1">
                <a:solidFill>
                  <a:srgbClr val="007020"/>
                </a:solidFill>
                <a:latin typeface="Courier"/>
              </a:rPr>
              <a:t>endclass</a:t>
            </a:r>
            <a:r>
              <a:rPr>
                <a:latin typeface="Courier"/>
              </a:rPr>
              <a:t> : cantina</a:t>
            </a:r>
          </a:p>
          <a:p>
            <a:pPr lvl="0"/>
            <a:r>
              <a:rPr/>
              <a:t>Y el </a:t>
            </a:r>
            <a:r>
              <a:rPr>
                <a:latin typeface="Courier"/>
              </a:rPr>
              <a:t>$cast</a:t>
            </a:r>
            <a:r>
              <a:rPr/>
              <a:t> en uso, en el </a:t>
            </a:r>
            <a:r>
              <a:rPr>
                <a:latin typeface="Courier"/>
              </a:rPr>
              <a:t>top</a:t>
            </a:r>
            <a:r>
              <a:rPr/>
              <a:t>: la factory siempre devuelve un </a:t>
            </a:r>
            <a:r>
              <a:rPr>
                <a:latin typeface="Courier"/>
              </a:rPr>
              <a:t>trago</a:t>
            </a:r>
            <a:r>
              <a:rPr/>
              <a:t>, y para llegar a </a:t>
            </a:r>
            <a:r>
              <a:rPr>
                <a:latin typeface="Courier"/>
              </a:rPr>
              <a:t>sin_hielo</a:t>
            </a:r>
            <a:r>
              <a:rPr/>
              <a:t> hay que bajarlo a </a:t>
            </a:r>
            <a:r>
              <a:rPr>
                <a:latin typeface="Courier"/>
              </a:rPr>
              <a:t>fernet</a:t>
            </a:r>
          </a:p>
          <a:p>
            <a:pPr lvl="0" indent="0">
              <a:buNone/>
            </a:pPr>
            <a:r>
              <a:rPr>
                <a:latin typeface="Courier"/>
              </a:rPr>
              <a:t>      </a:t>
            </a:r>
            <a:r>
              <a:rPr i="1">
                <a:solidFill>
                  <a:srgbClr val="60A0B0"/>
                </a:solidFill>
                <a:latin typeface="Courier"/>
              </a:rPr>
              <a:t>// Using the factory!</a:t>
            </a:r>
            <a:br/>
            <a:r>
              <a:rPr>
                <a:latin typeface="Courier"/>
              </a:rPr>
              <a:t>      trago_h = cantina::hacer_trago(</a:t>
            </a:r>
            <a:r>
              <a:rPr>
                <a:solidFill>
                  <a:srgbClr val="4070A0"/>
                </a:solidFill>
                <a:latin typeface="Courier"/>
              </a:rPr>
              <a:t>"fernet"</a:t>
            </a:r>
            <a:r>
              <a:rPr>
                <a:latin typeface="Courier"/>
              </a:rPr>
              <a:t>, </a:t>
            </a:r>
            <a:r>
              <a:rPr>
                <a:solidFill>
                  <a:srgbClr val="40A070"/>
                </a:solidFill>
                <a:latin typeface="Courier"/>
              </a:rPr>
              <a:t>15</a:t>
            </a:r>
            <a:r>
              <a:rPr>
                <a:latin typeface="Courier"/>
              </a:rPr>
              <a:t>, </a:t>
            </a:r>
            <a:r>
              <a:rPr>
                <a:solidFill>
                  <a:srgbClr val="4070A0"/>
                </a:solidFill>
                <a:latin typeface="Courier"/>
              </a:rPr>
              <a:t>"the one at the bar"</a:t>
            </a:r>
            <a:r>
              <a:rPr>
                <a:latin typeface="Courier"/>
              </a:rPr>
              <a:t>);</a:t>
            </a:r>
            <a:br/>
            <a:r>
              <a:rPr>
                <a:latin typeface="Courier"/>
              </a:rPr>
              <a:t>      trago_h.servir();</a:t>
            </a:r>
            <a:br/>
            <a:br/>
            <a:r>
              <a:rPr>
                <a:latin typeface="Courier"/>
              </a:rPr>
              <a:t>      </a:t>
            </a:r>
            <a:r>
              <a:rPr i="1">
                <a:solidFill>
                  <a:srgbClr val="60A0B0"/>
                </a:solidFill>
                <a:latin typeface="Courier"/>
              </a:rPr>
              <a:t>// Reaching a member of fernet (derived from trago) through a trago variable</a:t>
            </a:r>
            <a:br/>
            <a:r>
              <a:rPr>
                <a:latin typeface="Courier"/>
              </a:rPr>
              <a:t>      </a:t>
            </a:r>
            <a:r>
              <a:rPr i="1">
                <a:solidFill>
                  <a:srgbClr val="60A0B0"/>
                </a:solidFill>
                <a:latin typeface="Courier"/>
              </a:rPr>
              <a:t>// requires casting it to fernet.</a:t>
            </a:r>
            <a:br/>
            <a:r>
              <a:rPr>
                <a:latin typeface="Courier"/>
              </a:rPr>
              <a:t>      </a:t>
            </a:r>
            <a:r>
              <a:rPr b="1">
                <a:solidFill>
                  <a:srgbClr val="007020"/>
                </a:solidFill>
                <a:latin typeface="Courier"/>
              </a:rPr>
              <a:t>if</a:t>
            </a:r>
            <a:r>
              <a:rPr>
                <a:latin typeface="Courier"/>
              </a:rPr>
              <a:t> (!</a:t>
            </a:r>
            <a:r>
              <a:rPr b="1">
                <a:solidFill>
                  <a:srgbClr val="007020"/>
                </a:solidFill>
                <a:latin typeface="Courier"/>
              </a:rPr>
              <a:t>$cast</a:t>
            </a:r>
            <a:r>
              <a:rPr>
                <a:latin typeface="Courier"/>
              </a:rPr>
              <a:t>(fernet_h, trago_h)) </a:t>
            </a:r>
            <a:r>
              <a:rPr b="1">
                <a:solidFill>
                  <a:srgbClr val="007020"/>
                </a:solidFill>
                <a:latin typeface="Courier"/>
              </a:rPr>
              <a:t>$fatal</a:t>
            </a:r>
            <a:r>
              <a:rPr>
                <a:latin typeface="Courier"/>
              </a:rPr>
              <a:t>(</a:t>
            </a:r>
            <a:r>
              <a:rPr>
                <a:solidFill>
                  <a:srgbClr val="40A070"/>
                </a:solidFill>
                <a:latin typeface="Courier"/>
              </a:rPr>
              <a:t>1</a:t>
            </a:r>
            <a:r>
              <a:rPr>
                <a:latin typeface="Courier"/>
              </a:rPr>
              <a:t>, </a:t>
            </a:r>
            <a:r>
              <a:rPr>
                <a:solidFill>
                  <a:srgbClr val="4070A0"/>
                </a:solidFill>
                <a:latin typeface="Courier"/>
              </a:rPr>
              <a:t>"Could not cast trago_h to fernet_h"</a:t>
            </a:r>
            <a:r>
              <a:rPr>
                <a:latin typeface="Courier"/>
              </a:rPr>
              <a:t>);</a:t>
            </a:r>
            <a:br/>
            <a:br/>
            <a:r>
              <a:rPr>
                <a:latin typeface="Courier"/>
              </a:rPr>
              <a:t>      </a:t>
            </a:r>
            <a:r>
              <a:rPr b="1">
                <a:solidFill>
                  <a:srgbClr val="007020"/>
                </a:solidFill>
                <a:latin typeface="Courier"/>
              </a:rPr>
              <a:t>if</a:t>
            </a:r>
            <a:r>
              <a:rPr>
                <a:latin typeface="Courier"/>
              </a:rPr>
              <a:t> (fernet_h.sin_hielo) </a:t>
            </a:r>
            <a:r>
              <a:rPr b="1">
                <a:solidFill>
                  <a:srgbClr val="007020"/>
                </a:solidFill>
                <a:latin typeface="Courier"/>
              </a:rPr>
              <a:t>$display</a:t>
            </a:r>
            <a:r>
              <a:rPr>
                <a:latin typeface="Courier"/>
              </a:rPr>
              <a:t>(</a:t>
            </a:r>
            <a:r>
              <a:rPr>
                <a:solidFill>
                  <a:srgbClr val="4070A0"/>
                </a:solidFill>
                <a:latin typeface="Courier"/>
              </a:rPr>
              <a:t>"And on top of that it comes warm!"</a:t>
            </a:r>
            <a:r>
              <a:rPr>
                <a:latin typeface="Courier"/>
              </a:rPr>
              <a:t>);</a:t>
            </a:r>
            <a:br/>
            <a:r>
              <a:rPr>
                <a:latin typeface="Courier"/>
              </a:rPr>
              <a:t>      bandeja#(fernet)::bandeja_trago(fernet_h);</a:t>
            </a:r>
            <a:br/>
            <a:br/>
            <a:r>
              <a:rPr>
                <a:latin typeface="Courier"/>
              </a:rPr>
              <a:t>      </a:t>
            </a:r>
            <a:r>
              <a:rPr b="1">
                <a:solidFill>
                  <a:srgbClr val="007020"/>
                </a:solidFill>
                <a:latin typeface="Courier"/>
              </a:rPr>
              <a:t>if</a:t>
            </a:r>
            <a:r>
              <a:rPr>
                <a:latin typeface="Courier"/>
              </a:rPr>
              <a:t> (!</a:t>
            </a:r>
            <a:r>
              <a:rPr b="1">
                <a:solidFill>
                  <a:srgbClr val="007020"/>
                </a:solidFill>
                <a:latin typeface="Courier"/>
              </a:rPr>
              <a:t>$cast</a:t>
            </a:r>
            <a:r>
              <a:rPr>
                <a:latin typeface="Courier"/>
              </a:rPr>
              <a:t>(fernet_h, cantina::hacer_trago(</a:t>
            </a:r>
            <a:r>
              <a:rPr>
                <a:solidFill>
                  <a:srgbClr val="4070A0"/>
                </a:solidFill>
                <a:latin typeface="Courier"/>
              </a:rPr>
              <a:t>"fernet"</a:t>
            </a:r>
            <a:r>
              <a:rPr>
                <a:latin typeface="Courier"/>
              </a:rPr>
              <a:t>, </a:t>
            </a:r>
            <a:r>
              <a:rPr>
                <a:solidFill>
                  <a:srgbClr val="40A070"/>
                </a:solidFill>
                <a:latin typeface="Courier"/>
              </a:rPr>
              <a:t>2</a:t>
            </a:r>
            <a:r>
              <a:rPr>
                <a:latin typeface="Courier"/>
              </a:rPr>
              <a:t>, </a:t>
            </a:r>
            <a:r>
              <a:rPr>
                <a:solidFill>
                  <a:srgbClr val="4070A0"/>
                </a:solidFill>
                <a:latin typeface="Courier"/>
              </a:rPr>
              <a:t>"the one at table 4"</a:t>
            </a:r>
            <a:r>
              <a:rPr>
                <a:latin typeface="Courier"/>
              </a:rPr>
              <a:t>)))</a:t>
            </a:r>
            <a:br/>
            <a:r>
              <a:rPr>
                <a:latin typeface="Courier"/>
              </a:rPr>
              <a:t>         </a:t>
            </a:r>
            <a:r>
              <a:rPr b="1">
                <a:solidFill>
                  <a:srgbClr val="007020"/>
                </a:solidFill>
                <a:latin typeface="Courier"/>
              </a:rPr>
              <a:t>$fatal</a:t>
            </a:r>
            <a:r>
              <a:rPr>
                <a:latin typeface="Courier"/>
              </a:rPr>
              <a:t>(</a:t>
            </a:r>
            <a:r>
              <a:rPr>
                <a:solidFill>
                  <a:srgbClr val="40A070"/>
                </a:solidFill>
                <a:latin typeface="Courier"/>
              </a:rPr>
              <a:t>1</a:t>
            </a:r>
            <a:r>
              <a:rPr>
                <a:latin typeface="Courier"/>
              </a:rPr>
              <a:t>, </a:t>
            </a:r>
            <a:r>
              <a:rPr>
                <a:solidFill>
                  <a:srgbClr val="4070A0"/>
                </a:solidFill>
                <a:latin typeface="Courier"/>
              </a:rPr>
              <a:t>"Could not cast the cantina drink to fernet_h"</a:t>
            </a:r>
            <a:r>
              <a:rPr>
                <a:latin typeface="Courier"/>
              </a:rPr>
              <a:t>);</a:t>
            </a:r>
          </a:p>
        </p:txBody>
      </p:sp>
    </p:spTree>
  </p:cSl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patrón factory</a:t>
            </a:r>
          </a:p>
        </p:txBody>
      </p:sp>
      <p:sp>
        <p:nvSpPr>
          <p:cNvPr id="3" name="Content Placeholder 2"/>
          <p:cNvSpPr>
            <a:spLocks noGrp="1"/>
          </p:cNvSpPr>
          <p:nvPr>
            <p:ph idx="1"/>
          </p:nvPr>
        </p:nvSpPr>
        <p:spPr/>
        <p:txBody>
          <a:bodyPr/>
          <a:lstStyle/>
          <a:p>
            <a:pPr lvl="0" indent="0" marL="0">
              <a:spcBef>
                <a:spcPts val="3000"/>
              </a:spcBef>
              <a:buNone/>
            </a:pPr>
            <a:r>
              <a:rPr b="1" i="1"/>
              <a:t>Python Style</a:t>
            </a:r>
          </a:p>
          <a:p>
            <a:pPr lvl="0" indent="0">
              <a:buNone/>
            </a:pPr>
            <a:r>
              <a:rPr b="1">
                <a:solidFill>
                  <a:srgbClr val="007020"/>
                </a:solidFill>
                <a:latin typeface="Courier"/>
              </a:rPr>
              <a:t>class</a:t>
            </a:r>
            <a:r>
              <a:rPr>
                <a:latin typeface="Courier"/>
              </a:rPr>
              <a:t> Trago:</a:t>
            </a:r>
            <a:br/>
            <a:r>
              <a:rPr>
                <a:latin typeface="Courier"/>
              </a:rPr>
              <a:t>    </a:t>
            </a:r>
            <a:r>
              <a:rPr i="1">
                <a:solidFill>
                  <a:srgbClr val="60A0B0"/>
                </a:solidFill>
                <a:latin typeface="Courier"/>
              </a:rPr>
              <a:t>"""Factory class that builds a Trago."""</a:t>
            </a:r>
            <a:br/>
            <a:br/>
            <a:r>
              <a:rPr>
                <a:latin typeface="Courier"/>
              </a:rPr>
              <a:t>    </a:t>
            </a:r>
            <a:r>
              <a:rPr>
                <a:solidFill>
                  <a:srgbClr val="7D9029"/>
                </a:solidFill>
                <a:latin typeface="Courier"/>
              </a:rPr>
              <a:t>@staticmethod</a:t>
            </a:r>
            <a:br/>
            <a:r>
              <a:rPr>
                <a:latin typeface="Courier"/>
              </a:rPr>
              <a:t>    </a:t>
            </a:r>
            <a:r>
              <a:rPr b="1">
                <a:solidFill>
                  <a:srgbClr val="007020"/>
                </a:solidFill>
                <a:latin typeface="Courier"/>
              </a:rPr>
              <a:t>def</a:t>
            </a:r>
            <a:r>
              <a:rPr>
                <a:latin typeface="Courier"/>
              </a:rPr>
              <a:t> factory(kind):</a:t>
            </a:r>
            <a:br/>
            <a:r>
              <a:rPr>
                <a:latin typeface="Courier"/>
              </a:rPr>
              <a:t>        </a:t>
            </a:r>
            <a:r>
              <a:rPr i="1">
                <a:solidFill>
                  <a:srgbClr val="60A0B0"/>
                </a:solidFill>
                <a:latin typeface="Courier"/>
              </a:rPr>
              <a:t>"""Factory Method."""</a:t>
            </a:r>
            <a:br/>
            <a:r>
              <a:rPr>
                <a:latin typeface="Courier"/>
              </a:rPr>
              <a:t>        </a:t>
            </a:r>
            <a:r>
              <a:rPr b="1">
                <a:solidFill>
                  <a:srgbClr val="007020"/>
                </a:solidFill>
                <a:latin typeface="Courier"/>
              </a:rPr>
              <a:t>if</a:t>
            </a:r>
            <a:r>
              <a:rPr>
                <a:latin typeface="Courier"/>
              </a:rPr>
              <a:t> kind </a:t>
            </a:r>
            <a:r>
              <a:rPr>
                <a:solidFill>
                  <a:srgbClr val="666666"/>
                </a:solidFill>
                <a:latin typeface="Courier"/>
              </a:rPr>
              <a:t>==</a:t>
            </a:r>
            <a:r>
              <a:rPr>
                <a:latin typeface="Courier"/>
              </a:rPr>
              <a:t> </a:t>
            </a:r>
            <a:r>
              <a:rPr>
                <a:solidFill>
                  <a:srgbClr val="4070A0"/>
                </a:solidFill>
                <a:latin typeface="Courier"/>
              </a:rPr>
              <a:t>"CubaLibre"</a:t>
            </a:r>
            <a:r>
              <a:rPr>
                <a:latin typeface="Courier"/>
              </a:rPr>
              <a:t>:</a:t>
            </a:r>
            <a:br/>
            <a:r>
              <a:rPr>
                <a:latin typeface="Courier"/>
              </a:rPr>
              <a:t>            </a:t>
            </a:r>
            <a:r>
              <a:rPr b="1">
                <a:solidFill>
                  <a:srgbClr val="007020"/>
                </a:solidFill>
                <a:latin typeface="Courier"/>
              </a:rPr>
              <a:t>return</a:t>
            </a:r>
            <a:r>
              <a:rPr>
                <a:latin typeface="Courier"/>
              </a:rPr>
              <a:t> CubaLibre()</a:t>
            </a:r>
            <a:br/>
            <a:r>
              <a:rPr>
                <a:latin typeface="Courier"/>
              </a:rPr>
              <a:t>        </a:t>
            </a:r>
            <a:r>
              <a:rPr b="1">
                <a:solidFill>
                  <a:srgbClr val="007020"/>
                </a:solidFill>
                <a:latin typeface="Courier"/>
              </a:rPr>
              <a:t>if</a:t>
            </a:r>
            <a:r>
              <a:rPr>
                <a:latin typeface="Courier"/>
              </a:rPr>
              <a:t> kind </a:t>
            </a:r>
            <a:r>
              <a:rPr>
                <a:solidFill>
                  <a:srgbClr val="666666"/>
                </a:solidFill>
                <a:latin typeface="Courier"/>
              </a:rPr>
              <a:t>==</a:t>
            </a:r>
            <a:r>
              <a:rPr>
                <a:latin typeface="Courier"/>
              </a:rPr>
              <a:t> </a:t>
            </a:r>
            <a:r>
              <a:rPr>
                <a:solidFill>
                  <a:srgbClr val="4070A0"/>
                </a:solidFill>
                <a:latin typeface="Courier"/>
              </a:rPr>
              <a:t>"Fernet"</a:t>
            </a:r>
            <a:r>
              <a:rPr>
                <a:latin typeface="Courier"/>
              </a:rPr>
              <a:t>:</a:t>
            </a:r>
            <a:br/>
            <a:r>
              <a:rPr>
                <a:latin typeface="Courier"/>
              </a:rPr>
              <a:t>            </a:t>
            </a:r>
            <a:r>
              <a:rPr b="1">
                <a:solidFill>
                  <a:srgbClr val="007020"/>
                </a:solidFill>
                <a:latin typeface="Courier"/>
              </a:rPr>
              <a:t>return</a:t>
            </a:r>
            <a:r>
              <a:rPr>
                <a:latin typeface="Courier"/>
              </a:rPr>
              <a:t> Fernet()</a:t>
            </a:r>
            <a:br/>
            <a:r>
              <a:rPr>
                <a:latin typeface="Courier"/>
              </a:rPr>
              <a:t>        </a:t>
            </a:r>
            <a:r>
              <a:rPr b="1">
                <a:solidFill>
                  <a:srgbClr val="007020"/>
                </a:solidFill>
                <a:latin typeface="Courier"/>
              </a:rPr>
              <a:t>if</a:t>
            </a:r>
            <a:r>
              <a:rPr>
                <a:latin typeface="Courier"/>
              </a:rPr>
              <a:t> kind </a:t>
            </a:r>
            <a:r>
              <a:rPr>
                <a:solidFill>
                  <a:srgbClr val="666666"/>
                </a:solidFill>
                <a:latin typeface="Courier"/>
              </a:rPr>
              <a:t>==</a:t>
            </a:r>
            <a:r>
              <a:rPr>
                <a:latin typeface="Courier"/>
              </a:rPr>
              <a:t> </a:t>
            </a:r>
            <a:r>
              <a:rPr>
                <a:solidFill>
                  <a:srgbClr val="4070A0"/>
                </a:solidFill>
                <a:latin typeface="Courier"/>
              </a:rPr>
              <a:t>"Mojito"</a:t>
            </a:r>
            <a:r>
              <a:rPr>
                <a:latin typeface="Courier"/>
              </a:rPr>
              <a:t>:</a:t>
            </a:r>
            <a:br/>
            <a:r>
              <a:rPr>
                <a:latin typeface="Courier"/>
              </a:rPr>
              <a:t>            </a:t>
            </a:r>
            <a:r>
              <a:rPr b="1">
                <a:solidFill>
                  <a:srgbClr val="007020"/>
                </a:solidFill>
                <a:latin typeface="Courier"/>
              </a:rPr>
              <a:t>return</a:t>
            </a:r>
            <a:r>
              <a:rPr>
                <a:latin typeface="Courier"/>
              </a:rPr>
              <a:t> Mojito()</a:t>
            </a:r>
            <a:br/>
            <a:r>
              <a:rPr>
                <a:latin typeface="Courier"/>
              </a:rPr>
              <a:t>        </a:t>
            </a:r>
            <a:r>
              <a:rPr b="1">
                <a:solidFill>
                  <a:srgbClr val="007020"/>
                </a:solidFill>
                <a:latin typeface="Courier"/>
              </a:rPr>
              <a:t>if</a:t>
            </a:r>
            <a:r>
              <a:rPr>
                <a:latin typeface="Courier"/>
              </a:rPr>
              <a:t> kind </a:t>
            </a:r>
            <a:r>
              <a:rPr>
                <a:solidFill>
                  <a:srgbClr val="666666"/>
                </a:solidFill>
                <a:latin typeface="Courier"/>
              </a:rPr>
              <a:t>==</a:t>
            </a:r>
            <a:r>
              <a:rPr>
                <a:latin typeface="Courier"/>
              </a:rPr>
              <a:t> </a:t>
            </a:r>
            <a:r>
              <a:rPr>
                <a:solidFill>
                  <a:srgbClr val="4070A0"/>
                </a:solidFill>
                <a:latin typeface="Courier"/>
              </a:rPr>
              <a:t>"Whiscola"</a:t>
            </a:r>
            <a:r>
              <a:rPr>
                <a:latin typeface="Courier"/>
              </a:rPr>
              <a:t>:</a:t>
            </a:r>
            <a:br/>
            <a:r>
              <a:rPr>
                <a:latin typeface="Courier"/>
              </a:rPr>
              <a:t>            </a:t>
            </a:r>
            <a:r>
              <a:rPr b="1">
                <a:solidFill>
                  <a:srgbClr val="007020"/>
                </a:solidFill>
                <a:latin typeface="Courier"/>
              </a:rPr>
              <a:t>return</a:t>
            </a:r>
            <a:r>
              <a:rPr>
                <a:latin typeface="Courier"/>
              </a:rPr>
              <a:t> Whiscola()</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4070A0"/>
                </a:solidFill>
                <a:latin typeface="Courier"/>
              </a:rPr>
              <a:t>"No such trago: "</a:t>
            </a:r>
            <a:r>
              <a:rPr>
                <a:latin typeface="Courier"/>
              </a:rPr>
              <a:t> </a:t>
            </a:r>
            <a:r>
              <a:rPr>
                <a:solidFill>
                  <a:srgbClr val="666666"/>
                </a:solidFill>
                <a:latin typeface="Courier"/>
              </a:rPr>
              <a:t>+</a:t>
            </a:r>
            <a:r>
              <a:rPr>
                <a:latin typeface="Courier"/>
              </a:rPr>
              <a:t> kind)</a:t>
            </a:r>
          </a:p>
          <a:p>
            <a:pPr lvl="0"/>
            <a:r>
              <a:rPr/>
              <a:t>La misma fábrica, en un lenguaje que no tiene nada que ver con hardware: un método estático con un </a:t>
            </a:r>
            <a:r>
              <a:rPr>
                <a:latin typeface="Courier"/>
              </a:rPr>
              <a:t>if</a:t>
            </a:r>
            <a:r>
              <a:rPr/>
              <a:t> por tipo y un </a:t>
            </a:r>
            <a:r>
              <a:rPr>
                <a:latin typeface="Courier"/>
              </a:rPr>
              <a:t>raise</a:t>
            </a:r>
            <a:r>
              <a:rPr/>
              <a:t> para lo que no existe</a:t>
            </a:r>
          </a:p>
          <a:p>
            <a:pPr lvl="0"/>
            <a:r>
              <a:rPr/>
              <a:t>Y la misma molestia: agregar un trago obliga a </a:t>
            </a:r>
            <a:r>
              <a:rPr b="1"/>
              <a:t>editar la fábrica</a:t>
            </a:r>
          </a:p>
          <a:p>
            <a:pPr lvl="0"/>
            <a:r>
              <a:rPr/>
              <a:t>El archivo completo está en </a:t>
            </a:r>
            <a:r>
              <a:rPr>
                <a:latin typeface="Courier"/>
              </a:rPr>
              <a:t>code/u3/factory/factory.py</a:t>
            </a:r>
            <a:r>
              <a:rPr/>
              <a:t> y se corre con </a:t>
            </a:r>
            <a:r>
              <a:rPr>
                <a:latin typeface="Courier"/>
              </a:rPr>
              <a:t>python3</a:t>
            </a:r>
            <a:r>
              <a:rPr/>
              <a:t>: genera veinte tragos al azar y los sirve a todos igual</a:t>
            </a:r>
          </a:p>
        </p:txBody>
      </p:sp>
    </p:spTree>
  </p:cSl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patrón factory</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Cada </a:t>
            </a:r>
            <a:r>
              <a:rPr>
                <a:latin typeface="Courier"/>
              </a:rPr>
              <a:t>new()</a:t>
            </a:r>
            <a:r>
              <a:rPr/>
              <a:t> es una </a:t>
            </a:r>
            <a:r>
              <a:rPr b="1"/>
              <a:t>decisión hardcodeada</a:t>
            </a:r>
            <a:r>
              <a:rPr/>
              <a:t>. La factory la mueve a runtime: en vez de construir, </a:t>
            </a:r>
            <a:r>
              <a:rPr b="1"/>
              <a:t>pedís</a:t>
            </a:r>
            <a:r>
              <a:rPr/>
              <a:t> el objeto a alguien que sabe qué tipo entregar</a:t>
            </a:r>
          </a:p>
          <a:p>
            <a:pPr lvl="0"/>
            <a:r>
              <a:rPr b="1"/>
              <a:t>No funciona sin polimorfismo</a:t>
            </a:r>
            <a:r>
              <a:rPr/>
              <a:t> —hacen falta alguien que fabrique y una variable base donde guardarlo— y el </a:t>
            </a:r>
            <a:r>
              <a:rPr b="1">
                <a:latin typeface="Courier"/>
              </a:rPr>
              <a:t>$cast</a:t>
            </a:r>
            <a:r>
              <a:rPr b="1"/>
              <a:t> devuelve 0</a:t>
            </a:r>
            <a:r>
              <a:rPr/>
              <a:t> en vez de abortar, así que nunca va solo: siempre adentro de un </a:t>
            </a:r>
            <a:r>
              <a:rPr>
                <a:latin typeface="Courier"/>
              </a:rPr>
              <a:t>if</a:t>
            </a:r>
            <a:r>
              <a:rPr/>
              <a:t> con su </a:t>
            </a:r>
            <a:r>
              <a:rPr>
                <a:latin typeface="Courier"/>
              </a:rPr>
              <a:t>$fatal</a:t>
            </a:r>
          </a:p>
          <a:p>
            <a:pPr lvl="0"/>
            <a:r>
              <a:rPr/>
              <a:t>Dónde reaparece: </a:t>
            </a:r>
            <a:r>
              <a:rPr>
                <a:latin typeface="Courier"/>
              </a:rPr>
              <a:t>`uvm_component_utils</a:t>
            </a:r>
            <a:r>
              <a:rPr/>
              <a:t> </a:t>
            </a:r>
            <a:r>
              <a:rPr b="1"/>
              <a:t>registra la clase sola</a:t>
            </a:r>
            <a:r>
              <a:rPr/>
              <a:t> —el </a:t>
            </a:r>
            <a:r>
              <a:rPr>
                <a:latin typeface="Courier"/>
              </a:rPr>
              <a:t>case</a:t>
            </a:r>
            <a:r>
              <a:rPr/>
              <a:t> que acabás de escribir a mano— y </a:t>
            </a:r>
            <a:r>
              <a:rPr>
                <a:latin typeface="Courier"/>
              </a:rPr>
              <a:t>+UVM_TESTNAME</a:t>
            </a:r>
            <a:r>
              <a:rPr/>
              <a:t> la elige desde la línea de comandos</a:t>
            </a:r>
          </a:p>
        </p:txBody>
      </p:sp>
    </p:spTree>
  </p:cSl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testbench sin un solo módulo</a:t>
            </a:r>
          </a:p>
        </p:txBody>
      </p:sp>
      <p:sp>
        <p:nvSpPr>
          <p:cNvPr id="3" name="Content Placeholder 2"/>
          <p:cNvSpPr>
            <a:spLocks noGrp="1"/>
          </p:cNvSpPr>
          <p:nvPr>
            <p:ph idx="1"/>
          </p:nvPr>
        </p:nvSpPr>
        <p:spPr/>
        <p:txBody>
          <a:bodyPr/>
          <a:lstStyle/>
          <a:p>
            <a:pPr lvl="0" indent="0" marL="0">
              <a:spcBef>
                <a:spcPts val="3000"/>
              </a:spcBef>
              <a:buNone/>
            </a:pPr>
            <a:r>
              <a:rPr b="1" i="1"/>
              <a:t>El mismo testbench, sin un solo módulo</a:t>
            </a:r>
          </a:p>
          <a:p>
            <a:pPr lvl="0"/>
            <a:r>
              <a:rPr/>
              <a:t>Esta sección </a:t>
            </a:r>
            <a:r>
              <a:rPr b="1"/>
              <a:t>no agrega ninguna funcionalidad</a:t>
            </a:r>
            <a:r>
              <a:rPr/>
              <a:t>: verifica lo mismo que el testbench de interfaces y BFM</a:t>
            </a:r>
          </a:p>
          <a:p>
            <a:pPr lvl="0"/>
            <a:r>
              <a:rPr/>
              <a:t>Lo que cambia es de qué está hecho. Los tres módulos —tester, scoreboard, coverage— pasan a ser tres </a:t>
            </a:r>
            <a:r>
              <a:rPr b="1"/>
              <a:t>clases</a:t>
            </a:r>
            <a:r>
              <a:rPr/>
              <a:t>, y el </a:t>
            </a:r>
            <a:r>
              <a:rPr>
                <a:latin typeface="Courier"/>
              </a:rPr>
              <a:t>initial</a:t>
            </a:r>
            <a:r>
              <a:rPr/>
              <a:t> pasa a ser un método</a:t>
            </a:r>
          </a:p>
          <a:p>
            <a:pPr lvl="0"/>
            <a:r>
              <a:rPr/>
              <a:t>Aparece la pieza que los une: una clase </a:t>
            </a:r>
            <a:r>
              <a:rPr>
                <a:latin typeface="Courier"/>
              </a:rPr>
              <a:t>testbench</a:t>
            </a:r>
            <a:r>
              <a:rPr/>
              <a:t> que instancia a las otras, les pasa la BFM y lanza sus threads. Nadie la instancia por vos</a:t>
            </a:r>
          </a:p>
          <a:p>
            <a:pPr lvl="0"/>
            <a:r>
              <a:rPr/>
              <a:t>Es la </a:t>
            </a:r>
            <a:r>
              <a:rPr b="1"/>
              <a:t>última versión sin UVM</a:t>
            </a:r>
            <a:r>
              <a:rPr/>
              <a:t>, y por eso vale mirarla con atención: todo lo que hace a mano esta clase, desde los tests lo va a hacer la librería</a:t>
            </a:r>
          </a:p>
          <a:p>
            <a:pPr lvl="0"/>
            <a:r>
              <a:rPr/>
              <a:t>La pregunta con la que hay que salir de la sección: </a:t>
            </a:r>
            <a:r>
              <a:rPr i="1"/>
              <a:t>¿qué parte reemplaza a qué?</a:t>
            </a:r>
          </a:p>
        </p:txBody>
      </p:sp>
    </p:spTree>
  </p:cSl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Un testbench sin un solo módulo</a:t>
            </a:r>
          </a:p>
        </p:txBody>
      </p:sp>
      <p:sp>
        <p:nvSpPr>
          <p:cNvPr id="4" name="Text Placeholder 3"/>
          <p:cNvSpPr>
            <a:spLocks noGrp="1"/>
          </p:cNvSpPr>
          <p:nvPr>
            <p:ph idx="2" sz="half" type="body"/>
          </p:nvPr>
        </p:nvSpPr>
        <p:spPr/>
        <p:txBody>
          <a:bodyPr/>
          <a:lstStyle/>
          <a:p>
            <a:pPr lvl="0"/>
            <a:r>
              <a:rPr/>
              <a:t>Un testbench de módulos funciona hasta que hay que reusarlo: para cambiar el estímulo hay que editar el módulo, y para tener dos versiones hay que copiarlo</a:t>
            </a:r>
          </a:p>
          <a:p>
            <a:pPr lvl="0"/>
            <a:r>
              <a:rPr/>
              <a:t>Con clases, cambiar el estímulo es </a:t>
            </a:r>
            <a:r>
              <a:rPr b="1"/>
              <a:t>extender una clase</a:t>
            </a:r>
            <a:r>
              <a:rPr/>
              <a:t>, y las dos versiones conviven. Eso es todo lo que compra la OOP acá</a:t>
            </a:r>
          </a:p>
          <a:p>
            <a:pPr lvl="0" indent="0" marL="0">
              <a:spcBef>
                <a:spcPts val="3000"/>
              </a:spcBef>
              <a:buNone/>
            </a:pPr>
            <a:r>
              <a:rPr b="1" i="1"/>
              <a:t>El VTALU TB, pieza por pieza</a:t>
            </a:r>
          </a:p>
          <a:p>
            <a:pPr lvl="0"/>
            <a:r>
              <a:rPr/>
              <a:t>top: Instancia la clase testbench</a:t>
            </a:r>
          </a:p>
          <a:p>
            <a:pPr lvl="0"/>
            <a:r>
              <a:rPr/>
              <a:t>testbench: Top-Level Class</a:t>
            </a:r>
          </a:p>
          <a:p>
            <a:pPr lvl="0"/>
            <a:r>
              <a:rPr/>
              <a:t>tester: Genera los estímulos</a:t>
            </a:r>
          </a:p>
          <a:p>
            <a:pPr lvl="0"/>
            <a:r>
              <a:rPr/>
              <a:t>scoreboard: Chequea que la VTALU está funcionando</a:t>
            </a:r>
          </a:p>
          <a:p>
            <a:pPr lvl="0"/>
            <a:r>
              <a:rPr/>
              <a:t>coverage: Captura la información de cobertura funcional</a:t>
            </a:r>
          </a:p>
        </p:txBody>
      </p:sp>
      <p:pic>
        <p:nvPicPr>
          <p:cNvPr descr="res/diagrams/tb-en-objetos_arbol.svg" id="0" name="Picture 1"/>
          <p:cNvPicPr>
            <a:picLocks noGrp="1" noChangeAspect="1"/>
          </p:cNvPicPr>
          <p:nvPr/>
        </p:nvPicPr>
        <p:blipFill>
          <a:blip r:embed="rId2"/>
          <a:stretch>
            <a:fillRect/>
          </a:stretch>
        </p:blipFill>
        <p:spPr bwMode="auto">
          <a:xfrm>
            <a:off x="3568700" y="571500"/>
            <a:ext cx="5105400" cy="31369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El árbol de objetos del testbench sin módulos: el top elabora, y adentro viven la clase testbench y sus tres piezas</a:t>
            </a:r>
          </a:p>
        </p:txBody>
      </p:sp>
    </p:spTree>
  </p:cSl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testbench sin un solo módulo</a:t>
            </a:r>
          </a:p>
        </p:txBody>
      </p:sp>
      <p:sp>
        <p:nvSpPr>
          <p:cNvPr id="3" name="Content Placeholder 2"/>
          <p:cNvSpPr>
            <a:spLocks noGrp="1"/>
          </p:cNvSpPr>
          <p:nvPr>
            <p:ph idx="1"/>
          </p:nvPr>
        </p:nvSpPr>
        <p:spPr/>
        <p:txBody>
          <a:bodyPr/>
          <a:lstStyle/>
          <a:p>
            <a:pPr lvl="0" indent="0" marL="0">
              <a:spcBef>
                <a:spcPts val="3000"/>
              </a:spcBef>
              <a:buNone/>
            </a:pPr>
            <a:r>
              <a:rPr b="1" i="1"/>
              <a:t>El top: lo único que sigue siendo un módulo</a:t>
            </a:r>
          </a:p>
          <a:p>
            <a:pPr lvl="0"/>
            <a:r>
              <a:rPr/>
              <a:t>El </a:t>
            </a:r>
            <a:r>
              <a:rPr>
                <a:latin typeface="Courier"/>
              </a:rPr>
              <a:t>top</a:t>
            </a:r>
            <a:r>
              <a:rPr/>
              <a:t> sigue siendo un módulo, y va a seguir siéndolo hasta el final del curso: las clases no se elaboran, alguien tiene que existir antes del tiempo 0</a:t>
            </a:r>
          </a:p>
          <a:p>
            <a:pPr lvl="0"/>
            <a:r>
              <a:rPr/>
              <a:t>Importa el package con las clases, instancia el DUT y la BFM, y declara el handle al </a:t>
            </a:r>
            <a:r>
              <a:rPr>
                <a:latin typeface="Courier"/>
              </a:rPr>
              <a:t>testbench</a:t>
            </a:r>
          </a:p>
          <a:p>
            <a:pPr lvl="0"/>
            <a:r>
              <a:rPr/>
              <a:t>Adentro del </a:t>
            </a:r>
            <a:r>
              <a:rPr>
                <a:latin typeface="Courier"/>
              </a:rPr>
              <a:t>initial</a:t>
            </a:r>
            <a:r>
              <a:rPr/>
              <a:t>, dos líneas: </a:t>
            </a:r>
            <a:r>
              <a:rPr>
                <a:latin typeface="Courier"/>
              </a:rPr>
              <a:t>new(bfm)</a:t>
            </a:r>
            <a:r>
              <a:rPr/>
              <a:t> y </a:t>
            </a:r>
            <a:r>
              <a:rPr>
                <a:latin typeface="Courier"/>
              </a:rPr>
              <a:t>execute()</a:t>
            </a:r>
          </a:p>
          <a:p>
            <a:pPr lvl="0" indent="0">
              <a:buNone/>
            </a:pPr>
            <a:r>
              <a:rPr b="1">
                <a:solidFill>
                  <a:srgbClr val="007020"/>
                </a:solidFill>
                <a:latin typeface="Courier"/>
              </a:rPr>
              <a:t>module</a:t>
            </a:r>
            <a:r>
              <a:rPr>
                <a:latin typeface="Courier"/>
              </a:rPr>
              <a:t> top;</a:t>
            </a:r>
            <a:br/>
            <a:br/>
            <a:r>
              <a:rPr>
                <a:latin typeface="Courier"/>
              </a:rPr>
              <a:t>   </a:t>
            </a:r>
            <a:r>
              <a:rPr i="1">
                <a:solidFill>
                  <a:srgbClr val="60A0B0"/>
                </a:solidFill>
                <a:latin typeface="Courier"/>
              </a:rPr>
              <a:t>// Class definitions and shared resources are kept in a package</a:t>
            </a:r>
            <a:br/>
            <a:r>
              <a:rPr>
                <a:latin typeface="Courier"/>
              </a:rPr>
              <a:t>   </a:t>
            </a:r>
            <a:r>
              <a:rPr b="1">
                <a:solidFill>
                  <a:srgbClr val="007020"/>
                </a:solidFill>
                <a:latin typeface="Courier"/>
              </a:rPr>
              <a:t>import</a:t>
            </a:r>
            <a:r>
              <a:rPr>
                <a:latin typeface="Courier"/>
              </a:rPr>
              <a:t> vtalu_pkg::*;</a:t>
            </a:r>
            <a:br/>
            <a:r>
              <a:rPr>
                <a:latin typeface="Courier"/>
              </a:rPr>
              <a:t>   </a:t>
            </a:r>
            <a:r>
              <a:rPr i="1">
                <a:solidFill>
                  <a:srgbClr val="60A0B0"/>
                </a:solidFill>
                <a:latin typeface="Courier"/>
              </a:rPr>
              <a:t>// The macros are defined in common too. UVM does this as well</a:t>
            </a:r>
            <a:br/>
            <a:r>
              <a:rPr>
                <a:latin typeface="Courier"/>
              </a:rPr>
              <a:t>   </a:t>
            </a:r>
            <a:r>
              <a:rPr>
                <a:solidFill>
                  <a:srgbClr val="007020"/>
                </a:solidFill>
                <a:latin typeface="Courier"/>
              </a:rPr>
              <a:t>`include</a:t>
            </a:r>
            <a:r>
              <a:rPr>
                <a:latin typeface="Courier"/>
              </a:rPr>
              <a:t> </a:t>
            </a:r>
            <a:r>
              <a:rPr>
                <a:solidFill>
                  <a:srgbClr val="4070A0"/>
                </a:solidFill>
                <a:latin typeface="Courier"/>
              </a:rPr>
              <a:t>"vtalu_macros.svh"</a:t>
            </a:r>
            <a:br/>
            <a:br/>
            <a:r>
              <a:rPr>
                <a:latin typeface="Courier"/>
              </a:rPr>
              <a:t>   </a:t>
            </a:r>
            <a:r>
              <a:rPr i="1">
                <a:solidFill>
                  <a:srgbClr val="60A0B0"/>
                </a:solidFill>
                <a:latin typeface="Courier"/>
              </a:rPr>
              <a:t>// The DUT and the BFM get instantiated</a:t>
            </a:r>
            <a:br/>
            <a:r>
              <a:rPr>
                <a:latin typeface="Courier"/>
              </a:rPr>
              <a:t>   vtalu DUT (</a:t>
            </a:r>
            <a:br/>
            <a:r>
              <a:rPr>
                <a:latin typeface="Courier"/>
              </a:rPr>
              <a:t>       .A(bfm.A),</a:t>
            </a:r>
            <a:br/>
            <a:r>
              <a:rPr>
                <a:latin typeface="Courier"/>
              </a:rPr>
              <a:t>       .B(bfm.B),</a:t>
            </a:r>
            <a:br/>
            <a:r>
              <a:rPr>
                <a:latin typeface="Courier"/>
              </a:rPr>
              <a:t>       .op(bfm.op_set),</a:t>
            </a:r>
            <a:br/>
            <a:r>
              <a:rPr>
                <a:latin typeface="Courier"/>
              </a:rPr>
              <a:t>       .clk(bfm.clk),</a:t>
            </a:r>
            <a:br/>
            <a:r>
              <a:rPr>
                <a:latin typeface="Courier"/>
              </a:rPr>
              <a:t>       .reset_n(bfm.reset_n),</a:t>
            </a:r>
            <a:br/>
            <a:r>
              <a:rPr>
                <a:latin typeface="Courier"/>
              </a:rPr>
              <a:t>       .</a:t>
            </a:r>
            <a:r>
              <a:rPr>
                <a:solidFill>
                  <a:srgbClr val="007020"/>
                </a:solidFill>
                <a:latin typeface="Courier"/>
              </a:rPr>
              <a:t>start</a:t>
            </a:r>
            <a:r>
              <a:rPr>
                <a:latin typeface="Courier"/>
              </a:rPr>
              <a:t>(bfm.</a:t>
            </a:r>
            <a:r>
              <a:rPr>
                <a:solidFill>
                  <a:srgbClr val="007020"/>
                </a:solidFill>
                <a:latin typeface="Courier"/>
              </a:rPr>
              <a:t>start</a:t>
            </a:r>
            <a:r>
              <a:rPr>
                <a:latin typeface="Courier"/>
              </a:rPr>
              <a:t>),</a:t>
            </a:r>
            <a:br/>
            <a:r>
              <a:rPr>
                <a:latin typeface="Courier"/>
              </a:rPr>
              <a:t>       .done(bfm.done),</a:t>
            </a:r>
            <a:br/>
            <a:r>
              <a:rPr>
                <a:latin typeface="Courier"/>
              </a:rPr>
              <a:t>       .ovf(bfm.ovf),</a:t>
            </a:r>
            <a:br/>
            <a:r>
              <a:rPr>
                <a:latin typeface="Courier"/>
              </a:rPr>
              <a:t>       .result(bfm.result)</a:t>
            </a:r>
            <a:br/>
            <a:r>
              <a:rPr>
                <a:latin typeface="Courier"/>
              </a:rPr>
              <a:t>   );</a:t>
            </a:r>
            <a:br/>
            <a:br/>
            <a:r>
              <a:rPr>
                <a:latin typeface="Courier"/>
              </a:rPr>
              <a:t>   vtalu_bfm bfm ();</a:t>
            </a:r>
            <a:br/>
            <a:br/>
            <a:r>
              <a:rPr>
                <a:latin typeface="Courier"/>
              </a:rPr>
              <a:t>   </a:t>
            </a:r>
            <a:r>
              <a:rPr i="1">
                <a:solidFill>
                  <a:srgbClr val="60A0B0"/>
                </a:solidFill>
                <a:latin typeface="Courier"/>
              </a:rPr>
              <a:t>// A variable to hold our TB</a:t>
            </a:r>
            <a:br/>
            <a:r>
              <a:rPr>
                <a:latin typeface="Courier"/>
              </a:rPr>
              <a:t>   testbench testbench_h;</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a:t>
            </a:r>
            <a:r>
              <a:rPr i="1">
                <a:solidFill>
                  <a:srgbClr val="60A0B0"/>
                </a:solidFill>
                <a:latin typeface="Courier"/>
              </a:rPr>
              <a:t>// The testbench object gets built and launched</a:t>
            </a:r>
            <a:br/>
            <a:r>
              <a:rPr>
                <a:latin typeface="Courier"/>
              </a:rPr>
              <a:t>      testbench_h = </a:t>
            </a:r>
            <a:r>
              <a:rPr b="1">
                <a:solidFill>
                  <a:srgbClr val="007020"/>
                </a:solidFill>
                <a:latin typeface="Courier"/>
              </a:rPr>
              <a:t>new</a:t>
            </a:r>
            <a:r>
              <a:rPr>
                <a:latin typeface="Courier"/>
              </a:rPr>
              <a:t>(bfm);</a:t>
            </a:r>
            <a:br/>
            <a:r>
              <a:rPr>
                <a:latin typeface="Courier"/>
              </a:rPr>
              <a:t>      testbench_h.execute();</a:t>
            </a:r>
            <a:br/>
            <a:r>
              <a:rPr>
                <a:latin typeface="Courier"/>
              </a:rPr>
              <a:t>   </a:t>
            </a:r>
            <a:r>
              <a:rPr b="1">
                <a:solidFill>
                  <a:srgbClr val="007020"/>
                </a:solidFill>
                <a:latin typeface="Courier"/>
              </a:rPr>
              <a:t>end</a:t>
            </a:r>
            <a:br/>
            <a:br/>
            <a:r>
              <a:rPr b="1">
                <a:solidFill>
                  <a:srgbClr val="007020"/>
                </a:solidFill>
                <a:latin typeface="Courier"/>
              </a:rPr>
              <a:t>endmodule</a:t>
            </a:r>
            <a:r>
              <a:rPr>
                <a:latin typeface="Courier"/>
              </a:rPr>
              <a:t> : top</a:t>
            </a:r>
          </a:p>
        </p:txBody>
      </p:sp>
    </p:spTree>
  </p:cSl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testbench sin un solo módulo</a:t>
            </a:r>
          </a:p>
        </p:txBody>
      </p:sp>
      <p:sp>
        <p:nvSpPr>
          <p:cNvPr id="3" name="Content Placeholder 2"/>
          <p:cNvSpPr>
            <a:spLocks noGrp="1"/>
          </p:cNvSpPr>
          <p:nvPr>
            <p:ph idx="1"/>
          </p:nvPr>
        </p:nvSpPr>
        <p:spPr/>
        <p:txBody>
          <a:bodyPr/>
          <a:lstStyle/>
          <a:p>
            <a:pPr lvl="0" indent="0" marL="0">
              <a:spcBef>
                <a:spcPts val="3000"/>
              </a:spcBef>
              <a:buNone/>
            </a:pPr>
            <a:r>
              <a:rPr b="1" i="1"/>
              <a:t>La clase </a:t>
            </a:r>
            <a:r>
              <a:rPr b="1" i="1">
                <a:latin typeface="Courier"/>
              </a:rPr>
              <a:t>testbench</a:t>
            </a:r>
            <a:r>
              <a:rPr b="1" i="1"/>
              <a:t>: quien arma y arranca</a:t>
            </a:r>
          </a:p>
          <a:p>
            <a:pPr lvl="0"/>
            <a:r>
              <a:rPr/>
              <a:t>Hay </a:t>
            </a:r>
            <a:r>
              <a:rPr b="1"/>
              <a:t>un</a:t>
            </a:r>
            <a:r>
              <a:rPr/>
              <a:t> objeto arriba de todo que instancia a los demás, les pasa lo que necesitan y lanza sus threads. Todo testbench OOP tiene uno</a:t>
            </a:r>
          </a:p>
          <a:p>
            <a:pPr lvl="0"/>
            <a:r>
              <a:rPr/>
              <a:t>Acá lo escribimos a mano: tres </a:t>
            </a:r>
            <a:r>
              <a:rPr>
                <a:latin typeface="Courier"/>
              </a:rPr>
              <a:t>new()</a:t>
            </a:r>
            <a:r>
              <a:rPr/>
              <a:t> y un </a:t>
            </a:r>
            <a:r>
              <a:rPr>
                <a:latin typeface="Courier"/>
              </a:rPr>
              <a:t>fork ... join_none</a:t>
            </a:r>
          </a:p>
          <a:p>
            <a:pPr lvl="0"/>
            <a:r>
              <a:rPr/>
              <a:t>Desde el </a:t>
            </a:r>
            <a:r>
              <a:rPr>
                <a:latin typeface="Courier"/>
              </a:rPr>
              <a:t>env</a:t>
            </a:r>
            <a:r>
              <a:rPr/>
              <a:t> esa clase se va a llamar </a:t>
            </a:r>
            <a:r>
              <a:rPr>
                <a:latin typeface="Courier"/>
              </a:rPr>
              <a:t>uvm_env</a:t>
            </a:r>
            <a:r>
              <a:rPr/>
              <a:t>, los </a:t>
            </a:r>
            <a:r>
              <a:rPr>
                <a:latin typeface="Courier"/>
              </a:rPr>
              <a:t>new()</a:t>
            </a:r>
            <a:r>
              <a:rPr/>
              <a:t> van a ser </a:t>
            </a:r>
            <a:r>
              <a:rPr>
                <a:latin typeface="Courier"/>
              </a:rPr>
              <a:t>type_id::create()</a:t>
            </a:r>
            <a:r>
              <a:rPr/>
              <a:t> en el </a:t>
            </a:r>
            <a:r>
              <a:rPr>
                <a:latin typeface="Courier"/>
              </a:rPr>
              <a:t>build_phase</a:t>
            </a:r>
            <a:r>
              <a:rPr/>
              <a:t>, y el </a:t>
            </a:r>
            <a:r>
              <a:rPr>
                <a:latin typeface="Courier"/>
              </a:rPr>
              <a:t>fork</a:t>
            </a:r>
            <a:r>
              <a:rPr/>
              <a:t> lo va a hacer UVM sola</a:t>
            </a:r>
          </a:p>
          <a:p>
            <a:pPr lvl="0" indent="0">
              <a:buNone/>
            </a:pPr>
            <a:r>
              <a:rPr b="1">
                <a:solidFill>
                  <a:srgbClr val="007020"/>
                </a:solidFill>
                <a:latin typeface="Courier"/>
              </a:rPr>
              <a:t>class</a:t>
            </a:r>
            <a:r>
              <a:rPr>
                <a:latin typeface="Courier"/>
              </a:rPr>
              <a:t> testbench;</a:t>
            </a:r>
            <a:br/>
            <a:br/>
            <a:r>
              <a:rPr>
                <a:latin typeface="Courier"/>
              </a:rPr>
              <a:t>   </a:t>
            </a:r>
            <a:r>
              <a:rPr i="1">
                <a:solidFill>
                  <a:srgbClr val="60A0B0"/>
                </a:solidFill>
                <a:latin typeface="Courier"/>
              </a:rPr>
              <a:t>// virtual: the object-world equivalent of a module's port list. It tells</a:t>
            </a:r>
            <a:br/>
            <a:r>
              <a:rPr>
                <a:latin typeface="Courier"/>
              </a:rPr>
              <a:t>   </a:t>
            </a:r>
            <a:r>
              <a:rPr i="1">
                <a:solidFill>
                  <a:srgbClr val="60A0B0"/>
                </a:solidFill>
                <a:latin typeface="Courier"/>
              </a:rPr>
              <a:t>// the compiler that this variable is going to receive a handle to an</a:t>
            </a:r>
            <a:br/>
            <a:r>
              <a:rPr>
                <a:latin typeface="Courier"/>
              </a:rPr>
              <a:t>   </a:t>
            </a:r>
            <a:r>
              <a:rPr i="1">
                <a:solidFill>
                  <a:srgbClr val="60A0B0"/>
                </a:solidFill>
                <a:latin typeface="Courier"/>
              </a:rPr>
              <a:t>// interface at some point in the future. See the slide in the TB-in-objects section.</a:t>
            </a:r>
            <a:br/>
            <a:r>
              <a:rPr>
                <a:latin typeface="Courier"/>
              </a:rPr>
              <a:t>   </a:t>
            </a:r>
            <a:r>
              <a:rPr b="1">
                <a:solidFill>
                  <a:srgbClr val="007020"/>
                </a:solidFill>
                <a:latin typeface="Courier"/>
              </a:rPr>
              <a:t>virtual</a:t>
            </a:r>
            <a:r>
              <a:rPr>
                <a:latin typeface="Courier"/>
              </a:rPr>
              <a:t> vtalu_bfm bfm;</a:t>
            </a:r>
            <a:br/>
            <a:br/>
            <a:r>
              <a:rPr>
                <a:latin typeface="Courier"/>
              </a:rPr>
              <a:t>   tester    tester_h;</a:t>
            </a:r>
            <a:br/>
            <a:r>
              <a:rPr>
                <a:latin typeface="Courier"/>
              </a:rPr>
              <a:t>   coverage  coverage_h;</a:t>
            </a:r>
            <a:br/>
            <a:r>
              <a:rPr>
                <a:latin typeface="Courier"/>
              </a:rPr>
              <a:t>   scoreboard scoreboard_h;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virtual</a:t>
            </a:r>
            <a:r>
              <a:rPr>
                <a:latin typeface="Courier"/>
              </a:rPr>
              <a:t> vtalu_bfm b);</a:t>
            </a:r>
            <a:br/>
            <a:r>
              <a:rPr>
                <a:latin typeface="Courier"/>
              </a:rPr>
              <a:t>      bfm = b;</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task</a:t>
            </a:r>
            <a:r>
              <a:rPr>
                <a:latin typeface="Courier"/>
              </a:rPr>
              <a:t> execute();</a:t>
            </a:r>
            <a:br/>
            <a:r>
              <a:rPr>
                <a:latin typeface="Courier"/>
              </a:rPr>
              <a:t>      tester_h = </a:t>
            </a:r>
            <a:r>
              <a:rPr b="1">
                <a:solidFill>
                  <a:srgbClr val="007020"/>
                </a:solidFill>
                <a:latin typeface="Courier"/>
              </a:rPr>
              <a:t>new</a:t>
            </a:r>
            <a:r>
              <a:rPr>
                <a:latin typeface="Courier"/>
              </a:rPr>
              <a:t>(bfm);</a:t>
            </a:r>
            <a:br/>
            <a:r>
              <a:rPr>
                <a:latin typeface="Courier"/>
              </a:rPr>
              <a:t>      coverage_h = </a:t>
            </a:r>
            <a:r>
              <a:rPr b="1">
                <a:solidFill>
                  <a:srgbClr val="007020"/>
                </a:solidFill>
                <a:latin typeface="Courier"/>
              </a:rPr>
              <a:t>new</a:t>
            </a:r>
            <a:r>
              <a:rPr>
                <a:latin typeface="Courier"/>
              </a:rPr>
              <a:t>(bfm);</a:t>
            </a:r>
            <a:br/>
            <a:r>
              <a:rPr>
                <a:latin typeface="Courier"/>
              </a:rPr>
              <a:t>      scoreboard_h = </a:t>
            </a:r>
            <a:r>
              <a:rPr b="1">
                <a:solidFill>
                  <a:srgbClr val="007020"/>
                </a:solidFill>
                <a:latin typeface="Courier"/>
              </a:rPr>
              <a:t>new</a:t>
            </a:r>
            <a:r>
              <a:rPr>
                <a:latin typeface="Courier"/>
              </a:rPr>
              <a:t>(bfm);</a:t>
            </a:r>
            <a:br/>
            <a:br/>
            <a:r>
              <a:rPr>
                <a:latin typeface="Courier"/>
              </a:rPr>
              <a:t>      </a:t>
            </a:r>
            <a:r>
              <a:rPr i="1">
                <a:solidFill>
                  <a:srgbClr val="60A0B0"/>
                </a:solidFill>
                <a:latin typeface="Courier"/>
              </a:rPr>
              <a:t>// One thread per object. join_none: execute() returns and the three go on.</a:t>
            </a:r>
            <a:br/>
            <a:r>
              <a:rPr>
                <a:latin typeface="Courier"/>
              </a:rPr>
              <a:t>      </a:t>
            </a:r>
            <a:r>
              <a:rPr b="1">
                <a:solidFill>
                  <a:srgbClr val="007020"/>
                </a:solidFill>
                <a:latin typeface="Courier"/>
              </a:rPr>
              <a:t>fork</a:t>
            </a:r>
            <a:br/>
            <a:r>
              <a:rPr>
                <a:latin typeface="Courier"/>
              </a:rPr>
              <a:t>         tester_h.execute();</a:t>
            </a:r>
            <a:br/>
            <a:r>
              <a:rPr>
                <a:latin typeface="Courier"/>
              </a:rPr>
              <a:t>         coverage_h.execute();</a:t>
            </a:r>
            <a:br/>
            <a:r>
              <a:rPr>
                <a:latin typeface="Courier"/>
              </a:rPr>
              <a:t>         scoreboard_h.execute();</a:t>
            </a:r>
            <a:br/>
            <a:r>
              <a:rPr>
                <a:latin typeface="Courier"/>
              </a:rPr>
              <a:t>      </a:t>
            </a:r>
            <a:r>
              <a:rPr b="1">
                <a:solidFill>
                  <a:srgbClr val="007020"/>
                </a:solidFill>
                <a:latin typeface="Courier"/>
              </a:rPr>
              <a:t>join_none</a:t>
            </a:r>
            <a:br/>
            <a:r>
              <a:rPr>
                <a:latin typeface="Courier"/>
              </a:rPr>
              <a:t>   </a:t>
            </a:r>
            <a:r>
              <a:rPr b="1">
                <a:solidFill>
                  <a:srgbClr val="007020"/>
                </a:solidFill>
                <a:latin typeface="Courier"/>
              </a:rPr>
              <a:t>endtask</a:t>
            </a:r>
            <a:r>
              <a:rPr>
                <a:latin typeface="Courier"/>
              </a:rPr>
              <a:t> : execute</a:t>
            </a:r>
            <a:br/>
            <a:r>
              <a:rPr b="1">
                <a:solidFill>
                  <a:srgbClr val="007020"/>
                </a:solidFill>
                <a:latin typeface="Courier"/>
              </a:rPr>
              <a:t>endclass</a:t>
            </a:r>
            <a:r>
              <a:rPr>
                <a:latin typeface="Courier"/>
              </a:rPr>
              <a:t> : testbench</a:t>
            </a:r>
          </a:p>
        </p:txBody>
      </p:sp>
    </p:spTree>
  </p:cSl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testbench sin un solo módulo</a:t>
            </a:r>
          </a:p>
        </p:txBody>
      </p:sp>
      <p:sp>
        <p:nvSpPr>
          <p:cNvPr id="3" name="Content Placeholder 2"/>
          <p:cNvSpPr>
            <a:spLocks noGrp="1"/>
          </p:cNvSpPr>
          <p:nvPr>
            <p:ph idx="1"/>
          </p:nvPr>
        </p:nvSpPr>
        <p:spPr/>
        <p:txBody>
          <a:bodyPr/>
          <a:lstStyle/>
          <a:p>
            <a:pPr lvl="0" indent="0" marL="0">
              <a:spcBef>
                <a:spcPts val="3000"/>
              </a:spcBef>
              <a:buNone/>
            </a:pPr>
            <a:r>
              <a:rPr b="1" i="1"/>
              <a:t>La clase </a:t>
            </a:r>
            <a:r>
              <a:rPr b="1" i="1">
                <a:latin typeface="Courier"/>
              </a:rPr>
              <a:t>tester</a:t>
            </a:r>
            <a:r>
              <a:rPr b="1" i="1"/>
              <a:t>: el estímulo, sin cables</a:t>
            </a:r>
          </a:p>
          <a:p>
            <a:pPr lvl="0"/>
            <a:r>
              <a:rPr/>
              <a:t>Manda mil operaciones al azar, con el mismo sesgo a los bordes del testbench convencional: el objetivo sigue siendo llenar los bins del covergroup</a:t>
            </a:r>
          </a:p>
          <a:p>
            <a:pPr lvl="0"/>
            <a:r>
              <a:rPr/>
              <a:t>Contra la versión modular cambian dos cosas y nada más:</a:t>
            </a:r>
          </a:p>
          <a:p>
            <a:pPr lvl="1"/>
            <a:r>
              <a:rPr/>
              <a:t>la BFM llega por una </a:t>
            </a:r>
            <a:r>
              <a:rPr b="1"/>
              <a:t>variable</a:t>
            </a:r>
            <a:r>
              <a:rPr/>
              <a:t> —una </a:t>
            </a:r>
            <a:r>
              <a:rPr i="1"/>
              <a:t>virtual interface</a:t>
            </a:r>
            <a:r>
              <a:rPr/>
              <a:t>— en vez de por una port list</a:t>
            </a:r>
          </a:p>
          <a:p>
            <a:pPr lvl="1"/>
            <a:r>
              <a:rPr/>
              <a:t>el </a:t>
            </a:r>
            <a:r>
              <a:rPr>
                <a:latin typeface="Courier"/>
              </a:rPr>
              <a:t>initial</a:t>
            </a:r>
            <a:r>
              <a:rPr/>
              <a:t> es ahora un método, </a:t>
            </a:r>
            <a:r>
              <a:rPr>
                <a:latin typeface="Courier"/>
              </a:rPr>
              <a:t>execute()</a:t>
            </a:r>
            <a:r>
              <a:rPr/>
              <a:t>, que alguien tiene que llamar</a:t>
            </a:r>
          </a:p>
          <a:p>
            <a:pPr lvl="0" indent="0">
              <a:buNone/>
            </a:pPr>
            <a:r>
              <a:rPr>
                <a:latin typeface="Courier"/>
              </a:rPr>
              <a:t>   </a:t>
            </a:r>
            <a:r>
              <a:rPr i="1">
                <a:solidFill>
                  <a:srgbClr val="60A0B0"/>
                </a:solidFill>
                <a:latin typeface="Courier"/>
              </a:rPr>
              <a:t>// The initial block is replaced by an execute() task</a:t>
            </a:r>
            <a:br/>
            <a:r>
              <a:rPr>
                <a:latin typeface="Courier"/>
              </a:rPr>
              <a:t>   </a:t>
            </a:r>
            <a:r>
              <a:rPr b="1">
                <a:solidFill>
                  <a:srgbClr val="007020"/>
                </a:solidFill>
                <a:latin typeface="Courier"/>
              </a:rPr>
              <a:t>task</a:t>
            </a:r>
            <a:r>
              <a:rPr>
                <a:latin typeface="Courier"/>
              </a:rPr>
              <a:t> execute();</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iB;</a:t>
            </a:r>
            <a:br/>
            <a:r>
              <a:rPr>
                <a:latin typeface="Courier"/>
              </a:rPr>
              <a:t>      </a:t>
            </a:r>
            <a:r>
              <a:rPr b="1">
                <a:solidFill>
                  <a:srgbClr val="007020"/>
                </a:solidFill>
                <a:latin typeface="Courier"/>
              </a:rPr>
              <a:t>shortint</a:t>
            </a:r>
            <a:r>
              <a:rPr>
                <a:latin typeface="Courier"/>
              </a:rPr>
              <a:t> </a:t>
            </a:r>
            <a:r>
              <a:rPr b="1">
                <a:solidFill>
                  <a:srgbClr val="007020"/>
                </a:solidFill>
                <a:latin typeface="Courier"/>
              </a:rPr>
              <a:t>unsigned</a:t>
            </a:r>
            <a:r>
              <a:rPr>
                <a:latin typeface="Courier"/>
              </a:rPr>
              <a:t> result;</a:t>
            </a:r>
            <a:br/>
            <a:r>
              <a:rPr>
                <a:latin typeface="Courier"/>
              </a:rPr>
              <a:t>      operation_t       op_set;</a:t>
            </a:r>
            <a:br/>
            <a:r>
              <a:rPr>
                <a:latin typeface="Courier"/>
              </a:rPr>
              <a:t>      bfm.reset_alu();</a:t>
            </a:r>
            <a:br/>
            <a:r>
              <a:rPr>
                <a:latin typeface="Courier"/>
              </a:rPr>
              <a:t>      op_set = rst_op;</a:t>
            </a:r>
            <a:br/>
            <a:r>
              <a:rPr>
                <a:latin typeface="Courier"/>
              </a:rPr>
              <a:t>      iA = get_data();</a:t>
            </a:r>
            <a:br/>
            <a:r>
              <a:rPr>
                <a:latin typeface="Courier"/>
              </a:rPr>
              <a:t>      iB = get_data();</a:t>
            </a:r>
            <a:br/>
            <a:r>
              <a:rPr>
                <a:latin typeface="Courier"/>
              </a:rPr>
              <a:t>      bfm.send_op(iA, iB, op_set, result);</a:t>
            </a:r>
            <a:br/>
            <a:r>
              <a:rPr>
                <a:latin typeface="Courier"/>
              </a:rPr>
              <a:t>      op_set = mul_op;</a:t>
            </a:r>
            <a:br/>
            <a:r>
              <a:rPr>
                <a:latin typeface="Courier"/>
              </a:rPr>
              <a:t>      bfm.send_op(iA, iB, op_set, result);</a:t>
            </a:r>
            <a:br/>
            <a:r>
              <a:rPr>
                <a:latin typeface="Courier"/>
              </a:rPr>
              <a:t>      bfm.send_op(iA, iB, op_set, result);</a:t>
            </a:r>
            <a:br/>
            <a:r>
              <a:rPr>
                <a:latin typeface="Courier"/>
              </a:rPr>
              <a:t>      op_set = rst_op;</a:t>
            </a:r>
            <a:br/>
            <a:r>
              <a:rPr>
                <a:latin typeface="Courier"/>
              </a:rPr>
              <a:t>      bfm.send_op(iA, iB, op_set, result);</a:t>
            </a:r>
            <a:b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op_set = get_op();</a:t>
            </a:r>
            <a:br/>
            <a:r>
              <a:rPr>
                <a:latin typeface="Courier"/>
              </a:rPr>
              <a:t>         iA = get_data();</a:t>
            </a:r>
            <a:br/>
            <a:r>
              <a:rPr>
                <a:latin typeface="Courier"/>
              </a:rPr>
              <a:t>         iB = get_data();</a:t>
            </a:r>
            <a:br/>
            <a:r>
              <a:rPr>
                <a:latin typeface="Courier"/>
              </a:rPr>
              <a:t>         bfm.send_op(iA, iB, op_set, result);</a:t>
            </a:r>
            <a:br/>
            <a:r>
              <a:rPr>
                <a:latin typeface="Courier"/>
              </a:rPr>
              <a:t>         </a:t>
            </a:r>
            <a:r>
              <a:rPr b="1">
                <a:solidFill>
                  <a:srgbClr val="007020"/>
                </a:solidFill>
                <a:latin typeface="Courier"/>
              </a:rPr>
              <a:t>$display</a:t>
            </a:r>
            <a:r>
              <a:rPr>
                <a:latin typeface="Courier"/>
              </a:rPr>
              <a:t>(</a:t>
            </a:r>
            <a:r>
              <a:rPr>
                <a:solidFill>
                  <a:srgbClr val="4070A0"/>
                </a:solidFill>
                <a:latin typeface="Courier"/>
              </a:rPr>
              <a:t>"%2h %6s %2h = %4h"</a:t>
            </a:r>
            <a:r>
              <a:rPr>
                <a:latin typeface="Courier"/>
              </a:rPr>
              <a:t>, iA, op_set.name(), iB, result);</a:t>
            </a:r>
            <a:br/>
            <a:r>
              <a:rPr>
                <a:latin typeface="Courier"/>
              </a:rPr>
              <a:t>      </a:t>
            </a:r>
            <a:r>
              <a:rPr b="1">
                <a:solidFill>
                  <a:srgbClr val="007020"/>
                </a:solidFill>
                <a:latin typeface="Courier"/>
              </a:rPr>
              <a:t>end</a:t>
            </a:r>
            <a:r>
              <a:rPr>
                <a:latin typeface="Courier"/>
              </a:rPr>
              <a:t> : random_loop</a:t>
            </a:r>
            <a:br/>
            <a:r>
              <a:rPr>
                <a:latin typeface="Courier"/>
              </a:rPr>
              <a:t>      </a:t>
            </a:r>
            <a:r>
              <a:rPr b="1">
                <a:solidFill>
                  <a:srgbClr val="007020"/>
                </a:solidFill>
                <a:latin typeface="Courier"/>
              </a:rPr>
              <a:t>$finish</a:t>
            </a:r>
            <a:r>
              <a:rPr>
                <a:latin typeface="Courier"/>
              </a:rPr>
              <a:t>;</a:t>
            </a:r>
            <a:br/>
            <a:r>
              <a:rPr>
                <a:latin typeface="Courier"/>
              </a:rPr>
              <a:t>   </a:t>
            </a:r>
            <a:r>
              <a:rPr b="1">
                <a:solidFill>
                  <a:srgbClr val="007020"/>
                </a:solidFill>
                <a:latin typeface="Courier"/>
              </a:rPr>
              <a:t>endtask</a:t>
            </a:r>
            <a:r>
              <a:rPr>
                <a:latin typeface="Courier"/>
              </a:rPr>
              <a:t> : execute</a:t>
            </a:r>
          </a:p>
        </p:txBody>
      </p:sp>
    </p:spTree>
  </p:cSl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testbench sin un solo módulo</a:t>
            </a:r>
          </a:p>
        </p:txBody>
      </p:sp>
      <p:sp>
        <p:nvSpPr>
          <p:cNvPr id="3" name="Content Placeholder 2"/>
          <p:cNvSpPr>
            <a:spLocks noGrp="1"/>
          </p:cNvSpPr>
          <p:nvPr>
            <p:ph idx="1"/>
          </p:nvPr>
        </p:nvSpPr>
        <p:spPr/>
        <p:txBody>
          <a:bodyPr/>
          <a:lstStyle/>
          <a:p>
            <a:pPr lvl="0" indent="0" marL="0">
              <a:spcBef>
                <a:spcPts val="3000"/>
              </a:spcBef>
              <a:buNone/>
            </a:pPr>
            <a:r>
              <a:rPr b="1" i="1"/>
              <a:t>El scoreboard: el </a:t>
            </a:r>
            <a:r>
              <a:rPr b="1" i="1">
                <a:latin typeface="Courier"/>
              </a:rPr>
              <a:t>always</a:t>
            </a:r>
            <a:r>
              <a:rPr b="1" i="1"/>
              <a:t> se volvió una task</a:t>
            </a:r>
          </a:p>
          <a:p>
            <a:pPr lvl="0"/>
            <a:r>
              <a:rPr/>
              <a:t>La lista de sensibilidad no existe en una clase. Lo que la reemplaza es un </a:t>
            </a:r>
            <a:r>
              <a:rPr>
                <a:latin typeface="Courier"/>
              </a:rPr>
              <a:t>forever</a:t>
            </a:r>
            <a:r>
              <a:rPr/>
              <a:t> con la espera adentro — misma semántica, escrita como código secuencial</a:t>
            </a:r>
          </a:p>
          <a:p>
            <a:pPr lvl="0" indent="0">
              <a:buNone/>
            </a:pPr>
            <a:r>
              <a:rPr>
                <a:latin typeface="Courier"/>
              </a:rPr>
              <a:t>   </a:t>
            </a:r>
            <a:r>
              <a:rPr i="1">
                <a:solidFill>
                  <a:srgbClr val="60A0B0"/>
                </a:solidFill>
                <a:latin typeface="Courier"/>
              </a:rPr>
              <a:t>// The always @(posedge done) of the modular version, as a forever loop: an</a:t>
            </a:r>
            <a:br/>
            <a:r>
              <a:rPr>
                <a:latin typeface="Courier"/>
              </a:rPr>
              <a:t>   </a:t>
            </a:r>
            <a:r>
              <a:rPr i="1">
                <a:solidFill>
                  <a:srgbClr val="60A0B0"/>
                </a:solidFill>
                <a:latin typeface="Courier"/>
              </a:rPr>
              <a:t>// object has no sensitivity list, it has a task that blocks.</a:t>
            </a:r>
            <a:br/>
            <a:r>
              <a:rPr>
                <a:latin typeface="Courier"/>
              </a:rPr>
              <a:t>   </a:t>
            </a:r>
            <a:r>
              <a:rPr b="1">
                <a:solidFill>
                  <a:srgbClr val="007020"/>
                </a:solidFill>
                <a:latin typeface="Courier"/>
              </a:rPr>
              <a:t>task</a:t>
            </a:r>
            <a:r>
              <a:rPr>
                <a:latin typeface="Courier"/>
              </a:rPr>
              <a:t> execute();</a:t>
            </a:r>
            <a:br/>
            <a:r>
              <a:rPr>
                <a:latin typeface="Courier"/>
              </a:rPr>
              <a:t>      </a:t>
            </a:r>
            <a:r>
              <a:rPr b="1">
                <a:solidFill>
                  <a:srgbClr val="007020"/>
                </a:solidFill>
                <a:latin typeface="Courier"/>
              </a:rPr>
              <a:t>shortint</a:t>
            </a:r>
            <a:r>
              <a:rPr>
                <a:latin typeface="Courier"/>
              </a:rPr>
              <a:t> predicted_result;</a:t>
            </a:r>
            <a:br/>
            <a:r>
              <a:rPr>
                <a:latin typeface="Courier"/>
              </a:rPr>
              <a:t>      </a:t>
            </a:r>
            <a:r>
              <a:rPr b="1">
                <a:solidFill>
                  <a:srgbClr val="007020"/>
                </a:solidFill>
                <a:latin typeface="Courier"/>
              </a:rPr>
              <a:t>bit</a:t>
            </a:r>
            <a:r>
              <a:rPr>
                <a:latin typeface="Courier"/>
              </a:rPr>
              <a:t>      predicted_ovf;</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self_checker</a:t>
            </a:r>
            <a:br/>
            <a:r>
              <a:rPr>
                <a:latin typeface="Courier"/>
              </a:rPr>
              <a:t>         @(</a:t>
            </a:r>
            <a:r>
              <a:rPr b="1">
                <a:solidFill>
                  <a:srgbClr val="007020"/>
                </a:solidFill>
                <a:latin typeface="Courier"/>
              </a:rPr>
              <a:t>posedge</a:t>
            </a:r>
            <a:r>
              <a:rPr>
                <a:latin typeface="Courier"/>
              </a:rPr>
              <a:t> bfm.done) </a:t>
            </a:r>
            <a:r>
              <a:rPr>
                <a:solidFill>
                  <a:srgbClr val="40A070"/>
                </a:solidFill>
                <a:latin typeface="Courier"/>
              </a:rPr>
              <a:t>#1</a:t>
            </a:r>
            <a:r>
              <a:rPr>
                <a:latin typeface="Courier"/>
              </a:rPr>
              <a:t>;</a:t>
            </a:r>
            <a:br/>
            <a:r>
              <a:rPr>
                <a:latin typeface="Courier"/>
              </a:rPr>
              <a:t>         </a:t>
            </a:r>
            <a:r>
              <a:rPr b="1">
                <a:solidFill>
                  <a:srgbClr val="007020"/>
                </a:solidFill>
                <a:latin typeface="Courier"/>
              </a:rPr>
              <a:t>case</a:t>
            </a:r>
            <a:r>
              <a:rPr>
                <a:latin typeface="Courier"/>
              </a:rPr>
              <a:t> (bfm.op_set)</a:t>
            </a:r>
            <a:br/>
            <a:r>
              <a:rPr>
                <a:latin typeface="Courier"/>
              </a:rPr>
              <a:t>            add_op: predicted_result = bfm.A + bfm.B;</a:t>
            </a:r>
            <a:br/>
            <a:r>
              <a:rPr>
                <a:latin typeface="Courier"/>
              </a:rPr>
              <a:t>            sub_op: predicted_result = bfm.A - bfm.B;</a:t>
            </a:r>
            <a:br/>
            <a:r>
              <a:rPr>
                <a:latin typeface="Courier"/>
              </a:rPr>
              <a:t>            and_op: predicted_result = bfm.A &amp; bfm.B;</a:t>
            </a:r>
            <a:br/>
            <a:r>
              <a:rPr>
                <a:latin typeface="Courier"/>
              </a:rPr>
              <a:t>            xor_op: predicted_result = bfm.A ^ bfm.B;</a:t>
            </a:r>
            <a:br/>
            <a:r>
              <a:rPr>
                <a:latin typeface="Courier"/>
              </a:rPr>
              <a:t>            mul_op: predicted_result = bfm.A * bfm.B;</a:t>
            </a:r>
            <a:br/>
            <a:r>
              <a:rPr>
                <a:latin typeface="Courier"/>
              </a:rPr>
              <a:t>         </a:t>
            </a:r>
            <a:r>
              <a:rPr b="1">
                <a:solidFill>
                  <a:srgbClr val="007020"/>
                </a:solidFill>
                <a:latin typeface="Courier"/>
              </a:rPr>
              <a:t>endcase</a:t>
            </a:r>
            <a:r>
              <a:rPr>
                <a:latin typeface="Courier"/>
              </a:rPr>
              <a:t>  </a:t>
            </a:r>
            <a:r>
              <a:rPr i="1">
                <a:solidFill>
                  <a:srgbClr val="60A0B0"/>
                </a:solidFill>
                <a:latin typeface="Courier"/>
              </a:rPr>
              <a:t>// case (op_set)</a:t>
            </a:r>
            <a:br/>
            <a:br/>
            <a:r>
              <a:rPr>
                <a:latin typeface="Courier"/>
              </a:rPr>
              <a:t>         </a:t>
            </a:r>
            <a:r>
              <a:rPr i="1">
                <a:solidFill>
                  <a:srgbClr val="60A0B0"/>
                </a:solidFill>
                <a:latin typeface="Courier"/>
              </a:rPr>
              <a:t>// ovf belongs to sub and to nobody else: with 8-bit inputs and a 16-bit</a:t>
            </a:r>
            <a:br/>
            <a:r>
              <a:rPr>
                <a:latin typeface="Courier"/>
              </a:rPr>
              <a:t>         </a:t>
            </a:r>
            <a:r>
              <a:rPr i="1">
                <a:solidFill>
                  <a:srgbClr val="60A0B0"/>
                </a:solidFill>
                <a:latin typeface="Courier"/>
              </a:rPr>
              <a:t>// output, neither the addition nor the multiplication can overflow.</a:t>
            </a:r>
            <a:br/>
            <a:r>
              <a:rPr>
                <a:latin typeface="Courier"/>
              </a:rPr>
              <a:t>         predicted_ovf = (bfm.op_set == sub_op) &amp;&amp; (bfm.A &lt; bfm.B);</a:t>
            </a:r>
            <a:br/>
            <a:br/>
            <a:r>
              <a:rPr>
                <a:latin typeface="Courier"/>
              </a:rPr>
              <a:t>         </a:t>
            </a:r>
            <a:r>
              <a:rPr b="1">
                <a:solidFill>
                  <a:srgbClr val="007020"/>
                </a:solidFill>
                <a:latin typeface="Courier"/>
              </a:rPr>
              <a:t>if</a:t>
            </a:r>
            <a:r>
              <a:rPr>
                <a:latin typeface="Courier"/>
              </a:rPr>
              <a:t> ((bfm.op_set != no_op) &amp;&amp; (bfm.op_set != rst_op))</a:t>
            </a:r>
            <a:br/>
            <a:r>
              <a:rPr>
                <a:latin typeface="Courier"/>
              </a:rPr>
              <a:t>            </a:t>
            </a:r>
            <a:r>
              <a:rPr b="1">
                <a:solidFill>
                  <a:srgbClr val="007020"/>
                </a:solidFill>
                <a:latin typeface="Courier"/>
              </a:rPr>
              <a:t>if</a:t>
            </a:r>
            <a:r>
              <a:rPr>
                <a:latin typeface="Courier"/>
              </a:rPr>
              <a:t> (predicted_result != bfm.result || predicted_ovf != bfm.ovf)</a:t>
            </a:r>
            <a:br/>
            <a:r>
              <a:rPr>
                <a:latin typeface="Courier"/>
              </a:rPr>
              <a:t>               </a:t>
            </a:r>
            <a:r>
              <a:rPr b="1">
                <a:solidFill>
                  <a:srgbClr val="007020"/>
                </a:solidFill>
                <a:latin typeface="Courier"/>
              </a:rPr>
              <a:t>$error</a:t>
            </a:r>
            <a:r>
              <a:rPr>
                <a:latin typeface="Courier"/>
              </a:rPr>
              <a:t>(</a:t>
            </a:r>
            <a:br/>
            <a:r>
              <a:rPr>
                <a:latin typeface="Courier"/>
              </a:rPr>
              <a:t>                   </a:t>
            </a:r>
            <a:r>
              <a:rPr>
                <a:solidFill>
                  <a:srgbClr val="4070A0"/>
                </a:solidFill>
                <a:latin typeface="Courier"/>
              </a:rPr>
              <a:t>"FAILED: A: %0h  B: %0h  op: %s result: %0h ovf: %0b"</a:t>
            </a:r>
            <a:r>
              <a:rPr>
                <a:latin typeface="Courier"/>
              </a:rPr>
              <a:t>,</a:t>
            </a:r>
            <a:br/>
            <a:r>
              <a:rPr>
                <a:latin typeface="Courier"/>
              </a:rPr>
              <a:t>                   bfm.A,</a:t>
            </a:r>
            <a:br/>
            <a:r>
              <a:rPr>
                <a:latin typeface="Courier"/>
              </a:rPr>
              <a:t>                   bfm.B,</a:t>
            </a:r>
            <a:br/>
            <a:r>
              <a:rPr>
                <a:latin typeface="Courier"/>
              </a:rPr>
              <a:t>                   bfm.op_set.name(),</a:t>
            </a:r>
            <a:br/>
            <a:r>
              <a:rPr>
                <a:latin typeface="Courier"/>
              </a:rPr>
              <a:t>                   bfm.result,</a:t>
            </a:r>
            <a:br/>
            <a:r>
              <a:rPr>
                <a:latin typeface="Courier"/>
              </a:rPr>
              <a:t>                   bfm.ovf</a:t>
            </a:r>
            <a:br/>
            <a:r>
              <a:rPr>
                <a:latin typeface="Courier"/>
              </a:rPr>
              <a:t>               );</a:t>
            </a:r>
            <a:br/>
            <a:br/>
            <a:r>
              <a:rPr>
                <a:latin typeface="Courier"/>
              </a:rPr>
              <a:t>      </a:t>
            </a:r>
            <a:r>
              <a:rPr b="1">
                <a:solidFill>
                  <a:srgbClr val="007020"/>
                </a:solidFill>
                <a:latin typeface="Courier"/>
              </a:rPr>
              <a:t>end</a:t>
            </a:r>
            <a:r>
              <a:rPr>
                <a:latin typeface="Courier"/>
              </a:rPr>
              <a:t> : self_checker</a:t>
            </a:r>
            <a:br/>
            <a:r>
              <a:rPr>
                <a:latin typeface="Courier"/>
              </a:rPr>
              <a:t>   </a:t>
            </a:r>
            <a:r>
              <a:rPr b="1">
                <a:solidFill>
                  <a:srgbClr val="007020"/>
                </a:solidFill>
                <a:latin typeface="Courier"/>
              </a:rPr>
              <a:t>endtask</a:t>
            </a:r>
            <a:r>
              <a:rPr>
                <a:latin typeface="Courier"/>
              </a:rPr>
              <a:t> : execute</a:t>
            </a:r>
          </a:p>
        </p:txBody>
      </p:sp>
    </p:spTree>
  </p:cSl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testbench sin un solo módulo</a:t>
            </a:r>
          </a:p>
        </p:txBody>
      </p:sp>
      <p:sp>
        <p:nvSpPr>
          <p:cNvPr id="3" name="Content Placeholder 2"/>
          <p:cNvSpPr>
            <a:spLocks noGrp="1"/>
          </p:cNvSpPr>
          <p:nvPr>
            <p:ph idx="1"/>
          </p:nvPr>
        </p:nvSpPr>
        <p:spPr/>
        <p:txBody>
          <a:bodyPr/>
          <a:lstStyle/>
          <a:p>
            <a:pPr lvl="0" indent="0" marL="0">
              <a:spcBef>
                <a:spcPts val="3000"/>
              </a:spcBef>
              <a:buNone/>
            </a:pPr>
            <a:r>
              <a:rPr b="1" i="1"/>
              <a:t>La clase </a:t>
            </a:r>
            <a:r>
              <a:rPr b="1" i="1">
                <a:latin typeface="Courier"/>
              </a:rPr>
              <a:t>coverage</a:t>
            </a:r>
            <a:r>
              <a:rPr b="1" i="1"/>
              <a:t>: el covergroup adentro de un objeto</a:t>
            </a:r>
          </a:p>
          <a:p>
            <a:pPr lvl="0" indent="0">
              <a:buNone/>
            </a:pPr>
            <a:r>
              <a:rPr>
                <a:latin typeface="Courier"/>
              </a:rPr>
              <a:t>  </a:t>
            </a:r>
            <a:r>
              <a:rPr i="1">
                <a:solidFill>
                  <a:srgbClr val="60A0B0"/>
                </a:solidFill>
                <a:latin typeface="Courier"/>
              </a:rPr>
              <a:t>// In a class, we don't need to declare variables to hold the covergroups, but we do need</a:t>
            </a:r>
            <a:br/>
            <a:r>
              <a:rPr>
                <a:latin typeface="Courier"/>
              </a:rPr>
              <a:t>  </a:t>
            </a:r>
            <a:r>
              <a:rPr i="1">
                <a:solidFill>
                  <a:srgbClr val="60A0B0"/>
                </a:solidFill>
                <a:latin typeface="Courier"/>
              </a:rPr>
              <a:t>// to call a constructor to create them.</a:t>
            </a: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 (</a:t>
            </a:r>
            <a:r>
              <a:rPr b="1">
                <a:solidFill>
                  <a:srgbClr val="007020"/>
                </a:solidFill>
                <a:latin typeface="Courier"/>
              </a:rPr>
              <a:t>virtual</a:t>
            </a:r>
            <a:r>
              <a:rPr>
                <a:latin typeface="Courier"/>
              </a:rPr>
              <a:t> vtalu_bfm b);</a:t>
            </a:r>
            <a:br/>
            <a:r>
              <a:rPr>
                <a:latin typeface="Courier"/>
              </a:rPr>
              <a:t>     op_cov = </a:t>
            </a:r>
            <a:r>
              <a:rPr b="1">
                <a:solidFill>
                  <a:srgbClr val="007020"/>
                </a:solidFill>
                <a:latin typeface="Courier"/>
              </a:rPr>
              <a:t>new</a:t>
            </a:r>
            <a:r>
              <a:rPr>
                <a:latin typeface="Courier"/>
              </a:rPr>
              <a:t>();</a:t>
            </a:r>
            <a:br/>
            <a:r>
              <a:rPr>
                <a:latin typeface="Courier"/>
              </a:rPr>
              <a:t>     zeros_or_ones_on_ops = </a:t>
            </a:r>
            <a:r>
              <a:rPr b="1">
                <a:solidFill>
                  <a:srgbClr val="007020"/>
                </a:solidFill>
                <a:latin typeface="Courier"/>
              </a:rPr>
              <a:t>new</a:t>
            </a:r>
            <a:r>
              <a:rPr>
                <a:latin typeface="Courier"/>
              </a:rPr>
              <a:t>();</a:t>
            </a:r>
            <a:br/>
            <a:r>
              <a:rPr>
                <a:latin typeface="Courier"/>
              </a:rPr>
              <a:t>     bfm = b;</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task</a:t>
            </a:r>
            <a:r>
              <a:rPr>
                <a:latin typeface="Courier"/>
              </a:rPr>
              <a:t> execute();</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sampling_block</a:t>
            </a:r>
            <a:br/>
            <a:r>
              <a:rPr>
                <a:latin typeface="Courier"/>
              </a:rPr>
              <a:t>         @(</a:t>
            </a:r>
            <a:r>
              <a:rPr b="1">
                <a:solidFill>
                  <a:srgbClr val="007020"/>
                </a:solidFill>
                <a:latin typeface="Courier"/>
              </a:rPr>
              <a:t>negedge</a:t>
            </a:r>
            <a:r>
              <a:rPr>
                <a:latin typeface="Courier"/>
              </a:rPr>
              <a:t> bfm.clk);</a:t>
            </a:r>
            <a:br/>
            <a:r>
              <a:rPr>
                <a:latin typeface="Courier"/>
              </a:rPr>
              <a:t>         A = bfm.A;</a:t>
            </a:r>
            <a:br/>
            <a:r>
              <a:rPr>
                <a:latin typeface="Courier"/>
              </a:rPr>
              <a:t>         B = bfm.B;</a:t>
            </a:r>
            <a:br/>
            <a:r>
              <a:rPr>
                <a:latin typeface="Courier"/>
              </a:rPr>
              <a:t>         op_set = bfm.op_set;</a:t>
            </a:r>
            <a:br/>
            <a:r>
              <a:rPr>
                <a:latin typeface="Courier"/>
              </a:rPr>
              <a:t>         op_cov.sample();</a:t>
            </a:r>
            <a:br/>
            <a:r>
              <a:rPr>
                <a:latin typeface="Courier"/>
              </a:rPr>
              <a:t>         zeros_or_ones_on_ops.sample();</a:t>
            </a:r>
            <a:br/>
            <a:r>
              <a:rPr>
                <a:latin typeface="Courier"/>
              </a:rPr>
              <a:t>      </a:t>
            </a:r>
            <a:r>
              <a:rPr b="1">
                <a:solidFill>
                  <a:srgbClr val="007020"/>
                </a:solidFill>
                <a:latin typeface="Courier"/>
              </a:rPr>
              <a:t>end</a:t>
            </a:r>
            <a:r>
              <a:rPr>
                <a:latin typeface="Courier"/>
              </a:rPr>
              <a:t> : sampling_block</a:t>
            </a:r>
            <a:br/>
            <a:r>
              <a:rPr>
                <a:latin typeface="Courier"/>
              </a:rPr>
              <a:t>   </a:t>
            </a:r>
            <a:r>
              <a:rPr b="1">
                <a:solidFill>
                  <a:srgbClr val="007020"/>
                </a:solidFill>
                <a:latin typeface="Courier"/>
              </a:rPr>
              <a:t>endtask</a:t>
            </a:r>
            <a:r>
              <a:rPr>
                <a:latin typeface="Courier"/>
              </a:rPr>
              <a:t> : execute</a:t>
            </a:r>
          </a:p>
          <a:p>
            <a:pPr lvl="0"/>
            <a:r>
              <a:rPr/>
              <a:t>El covergroup es </a:t>
            </a:r>
            <a:r>
              <a:rPr b="1"/>
              <a:t>el mismo</a:t>
            </a:r>
            <a:r>
              <a:rPr/>
              <a:t> del testbench convencional, línea por línea. Lo que cambió es dónde vive</a:t>
            </a:r>
          </a:p>
          <a:p>
            <a:pPr lvl="0"/>
            <a:r>
              <a:rPr/>
              <a:t>En un módulo, declarar el covergroup alcanzaba. En una clase hay que construirlo: el </a:t>
            </a:r>
            <a:r>
              <a:rPr>
                <a:latin typeface="Courier"/>
              </a:rPr>
              <a:t>new()</a:t>
            </a:r>
            <a:r>
              <a:rPr/>
              <a:t> de la clase hace </a:t>
            </a:r>
            <a:r>
              <a:rPr>
                <a:latin typeface="Courier"/>
              </a:rPr>
              <a:t>op_cov = new()</a:t>
            </a:r>
          </a:p>
          <a:p>
            <a:pPr lvl="0"/>
            <a:r>
              <a:rPr/>
              <a:t>El </a:t>
            </a:r>
            <a:r>
              <a:rPr>
                <a:latin typeface="Courier"/>
              </a:rPr>
              <a:t>execute()</a:t>
            </a:r>
            <a:r>
              <a:rPr/>
              <a:t> es el </a:t>
            </a:r>
            <a:r>
              <a:rPr>
                <a:latin typeface="Courier"/>
              </a:rPr>
              <a:t>always @(negedge clk)</a:t>
            </a:r>
            <a:r>
              <a:rPr/>
              <a:t> de antes, escrito como </a:t>
            </a:r>
            <a:r>
              <a:rPr>
                <a:latin typeface="Courier"/>
              </a:rPr>
              <a:t>forever</a:t>
            </a:r>
            <a:r>
              <a:rPr/>
              <a:t>: copia las señales de la BFM y llama a </a:t>
            </a:r>
            <a:r>
              <a:rPr>
                <a:latin typeface="Courier"/>
              </a:rPr>
              <a:t>sample()</a:t>
            </a:r>
          </a:p>
        </p:txBody>
      </p:sp>
    </p:spTree>
  </p:cSl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testbench sin un solo módulo</a:t>
            </a:r>
          </a:p>
        </p:txBody>
      </p:sp>
      <p:sp>
        <p:nvSpPr>
          <p:cNvPr id="3" name="Content Placeholder 2"/>
          <p:cNvSpPr>
            <a:spLocks noGrp="1"/>
          </p:cNvSpPr>
          <p:nvPr>
            <p:ph idx="1"/>
          </p:nvPr>
        </p:nvSpPr>
        <p:spPr>
          <a:xfrm>
            <a:off x="457200" y="1193800"/>
            <a:ext cx="8229600" cy="330200"/>
          </a:xfrm>
        </p:spPr>
        <p:txBody>
          <a:bodyPr/>
          <a:lstStyle/>
          <a:p>
            <a:pPr lvl="0" indent="0" marL="0">
              <a:spcBef>
                <a:spcPts val="3000"/>
              </a:spcBef>
              <a:buNone/>
            </a:pPr>
            <a:r>
              <a:rPr b="1" i="1"/>
              <a:t>El mapa del día 3: qué reemplaza a qué</a:t>
            </a:r>
          </a:p>
        </p:txBody>
      </p:sp>
      <p:graphicFrame>
        <p:nvGraphicFramePr>
          <p:cNvPr id="6" name="Content Placeholder 5"/>
          <p:cNvGraphicFramePr>
            <a:graphicFrameLocks noGrp="1"/>
          </p:cNvGraphicFramePr>
          <p:nvPr>
            <p:ph idx="1"/>
          </p:nvPr>
        </p:nvGraphicFramePr>
        <p:xfrm>
          <a:off x="457200" y="1651000"/>
          <a:ext cx="8229600" cy="14605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Acá, a mano</a:t>
                      </a:r>
                    </a:p>
                  </a:txBody>
                  <a:tcPr/>
                </a:tc>
                <a:tc>
                  <a:txBody>
                    <a:bodyPr/>
                    <a:lstStyle/>
                    <a:p>
                      <a:pPr lvl="0" indent="0" marL="0">
                        <a:buNone/>
                      </a:pPr>
                      <a:r>
                        <a:rPr/>
                        <a:t>Desde los tests</a:t>
                      </a:r>
                    </a:p>
                  </a:txBody>
                  <a:tcPr/>
                </a:tc>
              </a:tr>
              <a:tr h="0">
                <a:tc>
                  <a:txBody>
                    <a:bodyPr/>
                    <a:lstStyle/>
                    <a:p>
                      <a:pPr lvl="0" indent="0" marL="0">
                        <a:buNone/>
                      </a:pPr>
                      <a:r>
                        <a:rPr>
                          <a:latin typeface="Courier"/>
                        </a:rPr>
                        <a:t>testbench.execute()</a:t>
                      </a:r>
                      <a:r>
                        <a:rPr/>
                        <a:t> con tres </a:t>
                      </a:r>
                      <a:r>
                        <a:rPr>
                          <a:latin typeface="Courier"/>
                        </a:rPr>
                        <a:t>new()</a:t>
                      </a:r>
                    </a:p>
                  </a:txBody>
                </a:tc>
                <a:tc>
                  <a:txBody>
                    <a:bodyPr/>
                    <a:lstStyle/>
                    <a:p>
                      <a:pPr lvl="0" indent="0" marL="0">
                        <a:buNone/>
                      </a:pPr>
                      <a:r>
                        <a:rPr/>
                        <a:t>el </a:t>
                      </a:r>
                      <a:r>
                        <a:rPr>
                          <a:latin typeface="Courier"/>
                        </a:rPr>
                        <a:t>build_phase</a:t>
                      </a:r>
                      <a:r>
                        <a:rPr/>
                        <a:t> del </a:t>
                      </a:r>
                      <a:r>
                        <a:rPr>
                          <a:latin typeface="Courier"/>
                        </a:rPr>
                        <a:t>env</a:t>
                      </a:r>
                    </a:p>
                  </a:txBody>
                </a:tc>
              </a:tr>
              <a:tr h="0">
                <a:tc>
                  <a:txBody>
                    <a:bodyPr/>
                    <a:lstStyle/>
                    <a:p>
                      <a:pPr lvl="0" indent="0" marL="0">
                        <a:buNone/>
                      </a:pPr>
                      <a:r>
                        <a:rPr/>
                        <a:t>pasar la BFM por el constructor</a:t>
                      </a:r>
                    </a:p>
                  </a:txBody>
                </a:tc>
                <a:tc>
                  <a:txBody>
                    <a:bodyPr/>
                    <a:lstStyle/>
                    <a:p>
                      <a:pPr lvl="0" indent="0" marL="0">
                        <a:buNone/>
                      </a:pPr>
                      <a:r>
                        <a:rPr>
                          <a:latin typeface="Courier"/>
                        </a:rPr>
                        <a:t>uvm_config_db</a:t>
                      </a:r>
                    </a:p>
                  </a:txBody>
                </a:tc>
              </a:tr>
              <a:tr h="0">
                <a:tc>
                  <a:txBody>
                    <a:bodyPr/>
                    <a:lstStyle/>
                    <a:p>
                      <a:pPr lvl="0" indent="0" marL="0">
                        <a:buNone/>
                      </a:pPr>
                      <a:r>
                        <a:rPr>
                          <a:latin typeface="Courier"/>
                        </a:rPr>
                        <a:t>fork ... join_none</a:t>
                      </a:r>
                    </a:p>
                  </a:txBody>
                </a:tc>
                <a:tc>
                  <a:txBody>
                    <a:bodyPr/>
                    <a:lstStyle/>
                    <a:p>
                      <a:pPr lvl="0" indent="0" marL="0">
                        <a:buNone/>
                      </a:pPr>
                      <a:r>
                        <a:rPr/>
                        <a:t>UVM corre un </a:t>
                      </a:r>
                      <a:r>
                        <a:rPr>
                          <a:latin typeface="Courier"/>
                        </a:rPr>
                        <a:t>run_phase</a:t>
                      </a:r>
                      <a:r>
                        <a:rPr/>
                        <a:t> por componente</a:t>
                      </a:r>
                    </a:p>
                  </a:txBody>
                </a:tc>
              </a:tr>
              <a:tr h="0">
                <a:tc>
                  <a:txBody>
                    <a:bodyPr/>
                    <a:lstStyle/>
                    <a:p>
                      <a:pPr lvl="0" indent="0" marL="0">
                        <a:buNone/>
                      </a:pPr>
                      <a:r>
                        <a:rPr>
                          <a:latin typeface="Courier"/>
                        </a:rPr>
                        <a:t>$finish</a:t>
                      </a:r>
                      <a:r>
                        <a:rPr/>
                        <a:t> adentro del tester</a:t>
                      </a:r>
                    </a:p>
                  </a:txBody>
                </a:tc>
                <a:tc>
                  <a:txBody>
                    <a:bodyPr/>
                    <a:lstStyle/>
                    <a:p>
                      <a:pPr lvl="0" indent="0" marL="0">
                        <a:buNone/>
                      </a:pPr>
                      <a:r>
                        <a:rPr/>
                        <a:t>objections</a:t>
                      </a:r>
                    </a:p>
                  </a:txBody>
                </a:tc>
              </a:tr>
              <a:tr h="0">
                <a:tc>
                  <a:txBody>
                    <a:bodyPr/>
                    <a:lstStyle/>
                    <a:p>
                      <a:pPr lvl="0" indent="0" marL="0">
                        <a:buNone/>
                      </a:pPr>
                      <a:r>
                        <a:rPr/>
                        <a:t>elegir el tester editando el código</a:t>
                      </a:r>
                    </a:p>
                  </a:txBody>
                </a:tc>
                <a:tc>
                  <a:txBody>
                    <a:bodyPr/>
                    <a:lstStyle/>
                    <a:p>
                      <a:pPr lvl="0" indent="0" marL="0">
                        <a:buNone/>
                      </a:pPr>
                      <a:r>
                        <a:rPr>
                          <a:latin typeface="Courier"/>
                        </a:rPr>
                        <a:t>set_type_override</a:t>
                      </a:r>
                      <a:r>
                        <a:rPr/>
                        <a:t> de la factory</a:t>
                      </a:r>
                    </a:p>
                  </a:txBody>
                </a:tc>
              </a:tr>
              <a:tr h="0">
                <a:tc>
                  <a:txBody>
                    <a:bodyPr/>
                    <a:lstStyle/>
                    <a:p>
                      <a:pPr lvl="0" indent="0" marL="0">
                        <a:buNone/>
                      </a:pPr>
                      <a:r>
                        <a:rPr>
                          <a:latin typeface="Courier"/>
                        </a:rPr>
                        <a:t>$display</a:t>
                      </a:r>
                      <a:r>
                        <a:rPr/>
                        <a:t> que se pone y se borra</a:t>
                      </a:r>
                    </a:p>
                  </a:txBody>
                </a:tc>
                <a:tc>
                  <a:txBody>
                    <a:bodyPr/>
                    <a:lstStyle/>
                    <a:p>
                      <a:pPr lvl="0" indent="0" marL="0">
                        <a:buNone/>
                      </a:pPr>
                      <a:r>
                        <a:rPr>
                          <a:latin typeface="Courier"/>
                        </a:rPr>
                        <a:t>`uvm_info</a:t>
                      </a:r>
                      <a:r>
                        <a:rPr/>
                        <a:t> y el techo de verbosidad</a:t>
                      </a:r>
                    </a:p>
                  </a:txBody>
                </a:tc>
              </a:tr>
            </a:tbl>
          </a:graphicData>
        </a:graphic>
      </p:graphicFrame>
      <p:sp>
        <p:nvSpPr>
          <p:cNvPr id="3" name="Content Placeholder 2"/>
          <p:cNvSpPr>
            <a:spLocks noGrp="1"/>
          </p:cNvSpPr>
          <p:nvPr>
            <p:ph idx="1"/>
          </p:nvPr>
        </p:nvSpPr>
        <p:spPr>
          <a:xfrm>
            <a:off x="457200" y="3238500"/>
            <a:ext cx="8229600" cy="1231900"/>
          </a:xfrm>
        </p:spPr>
        <p:txBody>
          <a:bodyPr/>
          <a:lstStyle/>
          <a:p>
            <a:pPr lvl="0"/>
            <a:r>
              <a:rPr/>
              <a:t>Éste es el testbench </a:t>
            </a:r>
            <a:r>
              <a:rPr b="1"/>
              <a:t>completo</a:t>
            </a:r>
            <a:r>
              <a:rPr/>
              <a:t>, sin UVM y sin nada que falte. Funciona</a:t>
            </a:r>
          </a:p>
          <a:p>
            <a:pPr lvl="0"/>
            <a:r>
              <a:rPr/>
              <a:t>Todo lo que viene en el día 3 reemplaza una fila de esta tabla, </a:t>
            </a:r>
            <a:r>
              <a:rPr b="1"/>
              <a:t>y nada más</a:t>
            </a:r>
          </a:p>
          <a:p>
            <a:pPr lvl="0"/>
            <a:r>
              <a:rPr/>
              <a:t>Volvemos a esta slide al cerrar el día, para tacharlas</a:t>
            </a:r>
          </a:p>
        </p:txBody>
      </p:sp>
    </p:spTree>
  </p:cSl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testbench sin un solo módulo</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El testbench del día 1 </a:t>
            </a:r>
            <a:r>
              <a:rPr b="1"/>
              <a:t>sin un solo módulo</a:t>
            </a:r>
            <a:r>
              <a:rPr/>
              <a:t>: las mismas tres piezas, más la clase que las une —</a:t>
            </a:r>
            <a:r>
              <a:rPr>
                <a:latin typeface="Courier"/>
              </a:rPr>
              <a:t>testbench</a:t>
            </a:r>
            <a:r>
              <a:rPr/>
              <a:t>—, que es el antepasado directo del </a:t>
            </a:r>
            <a:r>
              <a:rPr>
                <a:latin typeface="Courier"/>
              </a:rPr>
              <a:t>uvm_env</a:t>
            </a:r>
          </a:p>
          <a:p>
            <a:pPr lvl="0"/>
            <a:r>
              <a:rPr/>
              <a:t>El </a:t>
            </a:r>
            <a:r>
              <a:rPr>
                <a:latin typeface="Courier"/>
              </a:rPr>
              <a:t>top</a:t>
            </a:r>
            <a:r>
              <a:rPr/>
              <a:t> sigue siendo un </a:t>
            </a:r>
            <a:r>
              <a:rPr b="1"/>
              <a:t>módulo</a:t>
            </a:r>
            <a:r>
              <a:rPr/>
              <a:t> y lo va a ser hasta el final, y la BFM llega por una </a:t>
            </a:r>
            <a:r>
              <a:rPr b="1"/>
              <a:t>virtual interface</a:t>
            </a:r>
            <a:r>
              <a:rPr/>
              <a:t>: es la única forma que tiene una clase de tocar señales</a:t>
            </a:r>
          </a:p>
          <a:p>
            <a:pPr lvl="0"/>
            <a:r>
              <a:rPr/>
              <a:t>Es la </a:t>
            </a:r>
            <a:r>
              <a:rPr b="1"/>
              <a:t>última versión sin UVM</a:t>
            </a:r>
            <a:r>
              <a:rPr/>
              <a:t>. De acá en adelante, cada pieza que escribimos a mano tiene una clase de la librería que la reemplaza — </a:t>
            </a:r>
            <a:r>
              <a:rPr>
                <a:latin typeface="Courier"/>
              </a:rPr>
              <a:t>execute()</a:t>
            </a:r>
            <a:r>
              <a:rPr/>
              <a:t> va a ser el </a:t>
            </a:r>
            <a:r>
              <a:rPr>
                <a:latin typeface="Courier"/>
              </a:rPr>
              <a:t>run_phase</a:t>
            </a:r>
          </a:p>
        </p:txBody>
      </p:sp>
    </p:spTree>
  </p:cSl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2</a:t>
            </a:r>
          </a:p>
          <a:p>
            <a:pPr lvl="0" indent="0" marL="0">
              <a:spcBef>
                <a:spcPts val="3000"/>
              </a:spcBef>
              <a:buNone/>
            </a:pPr>
            <a:r>
              <a:rPr b="1" i="1"/>
              <a:t>1 de 8 · Handle y objeto</a:t>
            </a:r>
          </a:p>
          <a:p>
            <a:pPr lvl="0" indent="0" marL="0">
              <a:buNone/>
            </a:pPr>
            <a:r>
              <a:rPr b="1">
                <a:latin typeface="Courier"/>
              </a:rPr>
              <a:t>rectangle rectangle_h;</a:t>
            </a:r>
            <a:r>
              <a:rPr b="1"/>
              <a:t> — después de esa línea, ¿cuántos objetos hay?</a:t>
            </a:r>
          </a:p>
          <a:p>
            <a:pPr lvl="0"/>
            <a:r>
              <a:rPr/>
              <a:t>☒ Ninguno: </a:t>
            </a:r>
            <a:r>
              <a:rPr>
                <a:latin typeface="Courier"/>
              </a:rPr>
              <a:t>rectangle_h</a:t>
            </a:r>
            <a:r>
              <a:rPr/>
              <a:t> vale </a:t>
            </a:r>
            <a:r>
              <a:rPr>
                <a:latin typeface="Courier"/>
              </a:rPr>
              <a:t>null</a:t>
            </a:r>
            <a:r>
              <a:rPr/>
              <a:t> hasta que alguien llame a </a:t>
            </a:r>
            <a:r>
              <a:rPr>
                <a:latin typeface="Courier"/>
              </a:rPr>
              <a:t>new()</a:t>
            </a:r>
          </a:p>
          <a:p>
            <a:pPr lvl="0"/>
            <a:r>
              <a:rPr/>
              <a:t>☐ Uno, con </a:t>
            </a:r>
            <a:r>
              <a:rPr>
                <a:latin typeface="Courier"/>
              </a:rPr>
              <a:t>length</a:t>
            </a:r>
            <a:r>
              <a:rPr/>
              <a:t> y </a:t>
            </a:r>
            <a:r>
              <a:rPr>
                <a:latin typeface="Courier"/>
              </a:rPr>
              <a:t>width</a:t>
            </a:r>
            <a:r>
              <a:rPr/>
              <a:t> en 0</a:t>
            </a:r>
          </a:p>
          <a:p>
            <a:pPr lvl="0"/>
            <a:r>
              <a:rPr/>
              <a:t>☐ Uno a medio construir: los campos existen pero el constructor no corrió</a:t>
            </a:r>
          </a:p>
          <a:p>
            <a:pPr lvl="0"/>
            <a:r>
              <a:rPr/>
              <a:t>☐ Depende de si la clase tiene constructor</a:t>
            </a:r>
          </a:p>
          <a:p>
            <a:pPr lvl="0" indent="0" marL="1270000">
              <a:buNone/>
            </a:pPr>
            <a:r>
              <a:rPr sz="2000" b="1"/>
              <a:t>Ninguno</a:t>
            </a:r>
            <a:r>
              <a:rPr sz="2000"/>
              <a:t> — declarar un handle no reserva nada. Ahí está la diferencia con una </a:t>
            </a:r>
            <a:r>
              <a:rPr sz="2000">
                <a:latin typeface="Courier"/>
              </a:rPr>
              <a:t>struct</a:t>
            </a:r>
            <a:r>
              <a:rPr sz="2000"/>
              <a:t>, que el simulador reserva apenas la ve. Y usar el handle antes del </a:t>
            </a:r>
            <a:r>
              <a:rPr sz="2000">
                <a:latin typeface="Courier"/>
              </a:rPr>
              <a:t>new()</a:t>
            </a:r>
            <a:r>
              <a:rPr sz="2000"/>
              <a:t> no falla al compilar: revienta en medio de la simulación.</a:t>
            </a:r>
          </a:p>
        </p:txBody>
      </p:sp>
    </p:spTree>
  </p:cSl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2</a:t>
            </a:r>
          </a:p>
          <a:p>
            <a:pPr lvl="0" indent="0" marL="0">
              <a:spcBef>
                <a:spcPts val="3000"/>
              </a:spcBef>
              <a:buNone/>
            </a:pPr>
            <a:r>
              <a:rPr b="1" i="1"/>
              <a:t>2 de 8 · Polimorfismo</a:t>
            </a:r>
          </a:p>
          <a:p>
            <a:pPr lvl="0" indent="0" marL="0">
              <a:buNone/>
            </a:pPr>
            <a:r>
              <a:rPr b="1"/>
              <a:t>Una variable de tipo </a:t>
            </a:r>
            <a:r>
              <a:rPr b="1">
                <a:latin typeface="Courier"/>
              </a:rPr>
              <a:t>trago</a:t>
            </a:r>
            <a:r>
              <a:rPr b="1"/>
              <a:t> guarda un objeto </a:t>
            </a:r>
            <a:r>
              <a:rPr b="1">
                <a:latin typeface="Courier"/>
              </a:rPr>
              <a:t>fernet</a:t>
            </a:r>
            <a:r>
              <a:rPr b="1"/>
              <a:t>. Si </a:t>
            </a:r>
            <a:r>
              <a:rPr b="1">
                <a:latin typeface="Courier"/>
              </a:rPr>
              <a:t>servir()</a:t>
            </a:r>
            <a:r>
              <a:rPr b="1"/>
              <a:t> no es </a:t>
            </a:r>
            <a:r>
              <a:rPr b="1">
                <a:latin typeface="Courier"/>
              </a:rPr>
              <a:t>virtual</a:t>
            </a:r>
            <a:r>
              <a:rPr b="1"/>
              <a:t>, ¿qué se ejecuta?</a:t>
            </a:r>
          </a:p>
          <a:p>
            <a:pPr lvl="0"/>
            <a:r>
              <a:rPr/>
              <a:t>☐ El </a:t>
            </a:r>
            <a:r>
              <a:rPr>
                <a:latin typeface="Courier"/>
              </a:rPr>
              <a:t>servir()</a:t>
            </a:r>
            <a:r>
              <a:rPr/>
              <a:t> de </a:t>
            </a:r>
            <a:r>
              <a:rPr>
                <a:latin typeface="Courier"/>
              </a:rPr>
              <a:t>fernet</a:t>
            </a:r>
          </a:p>
          <a:p>
            <a:pPr lvl="0"/>
            <a:r>
              <a:rPr/>
              <a:t>☐ Error de compilación</a:t>
            </a:r>
          </a:p>
          <a:p>
            <a:pPr lvl="0"/>
            <a:r>
              <a:rPr/>
              <a:t>☒ El </a:t>
            </a:r>
            <a:r>
              <a:rPr>
                <a:latin typeface="Courier"/>
              </a:rPr>
              <a:t>servir()</a:t>
            </a:r>
            <a:r>
              <a:rPr/>
              <a:t> de </a:t>
            </a:r>
            <a:r>
              <a:rPr>
                <a:latin typeface="Courier"/>
              </a:rPr>
              <a:t>trago</a:t>
            </a:r>
          </a:p>
          <a:p>
            <a:pPr lvl="0"/>
            <a:r>
              <a:rPr/>
              <a:t>☐ Los dos, primero el de la clase base</a:t>
            </a:r>
          </a:p>
          <a:p>
            <a:pPr lvl="0" indent="0" marL="1270000">
              <a:buNone/>
            </a:pPr>
            <a:r>
              <a:rPr sz="2000" b="1"/>
              <a:t>El de </a:t>
            </a:r>
            <a:r>
              <a:rPr sz="2000" b="1">
                <a:latin typeface="Courier"/>
              </a:rPr>
              <a:t>trago</a:t>
            </a:r>
            <a:r>
              <a:rPr sz="2000"/>
              <a:t> — sin </a:t>
            </a:r>
            <a:r>
              <a:rPr sz="2000">
                <a:latin typeface="Courier"/>
              </a:rPr>
              <a:t>virtual</a:t>
            </a:r>
            <a:r>
              <a:rPr sz="2000"/>
              <a:t>, SystemVerilog mira el </a:t>
            </a:r>
            <a:r>
              <a:rPr sz="2000" b="1"/>
              <a:t>tipo de la variable</a:t>
            </a:r>
            <a:r>
              <a:rPr sz="2000"/>
              <a:t>, no el del objeto. Es literal lo que imprime </a:t>
            </a:r>
            <a:r>
              <a:rPr sz="2000">
                <a:latin typeface="Courier"/>
              </a:rPr>
              <a:t>code/u3/polimorfismo/01-sin-virtual</a:t>
            </a:r>
            <a:r>
              <a:rPr sz="2000"/>
              <a:t>: </a:t>
            </a:r>
            <a:r>
              <a:rPr sz="2000" i="1"/>
              <a:t>“A generic trago cannot be served”</a:t>
            </a:r>
            <a:r>
              <a:rPr sz="2000"/>
              <a:t>.</a:t>
            </a:r>
          </a:p>
        </p:txBody>
      </p:sp>
    </p:spTree>
  </p:cSl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2</a:t>
            </a:r>
          </a:p>
          <a:p>
            <a:pPr lvl="0" indent="0" marL="0">
              <a:spcBef>
                <a:spcPts val="3000"/>
              </a:spcBef>
              <a:buNone/>
            </a:pPr>
            <a:r>
              <a:rPr b="1" i="1"/>
              <a:t>3 de 8 · Clases abstractas</a:t>
            </a:r>
          </a:p>
          <a:p>
            <a:pPr lvl="0" indent="0" marL="0">
              <a:buNone/>
            </a:pPr>
            <a:r>
              <a:rPr b="1"/>
              <a:t>¿Qué gano usando una clase abstracta con métodos </a:t>
            </a:r>
            <a:r>
              <a:rPr b="1">
                <a:latin typeface="Courier"/>
              </a:rPr>
              <a:t>pure virtual</a:t>
            </a:r>
            <a:r>
              <a:rPr b="1"/>
              <a:t> en vez de una clase base cuyo método hace </a:t>
            </a:r>
            <a:r>
              <a:rPr b="1">
                <a:latin typeface="Courier"/>
              </a:rPr>
              <a:t>$fatal</a:t>
            </a:r>
            <a:r>
              <a:rPr b="1"/>
              <a:t>?</a:t>
            </a:r>
          </a:p>
          <a:p>
            <a:pPr lvl="0"/>
            <a:r>
              <a:rPr/>
              <a:t>☐ Nada, es cuestión de estilo</a:t>
            </a:r>
          </a:p>
          <a:p>
            <a:pPr lvl="0"/>
            <a:r>
              <a:rPr/>
              <a:t>☒ Que el error pasa de la simulación al compilador</a:t>
            </a:r>
          </a:p>
          <a:p>
            <a:pPr lvl="0"/>
            <a:r>
              <a:rPr/>
              <a:t>☐ Que se puede instanciar la clase base</a:t>
            </a:r>
          </a:p>
          <a:p>
            <a:pPr lvl="0"/>
            <a:r>
              <a:rPr/>
              <a:t>☐ Que el simulador puede elegir el override más específico en tiempo de ejecución</a:t>
            </a:r>
          </a:p>
          <a:p>
            <a:pPr lvl="0" indent="0" marL="1270000">
              <a:buNone/>
            </a:pPr>
            <a:r>
              <a:rPr sz="2000" b="1"/>
              <a:t>El error pasa al compilador</a:t>
            </a:r>
            <a:r>
              <a:rPr sz="2000"/>
              <a:t> — con </a:t>
            </a:r>
            <a:r>
              <a:rPr sz="2000">
                <a:latin typeface="Courier"/>
              </a:rPr>
              <a:t>$fatal</a:t>
            </a:r>
            <a:r>
              <a:rPr sz="2000"/>
              <a:t> te enterás a mitad de la simulación de que faltaba un override. Con </a:t>
            </a:r>
            <a:r>
              <a:rPr sz="2000">
                <a:latin typeface="Courier"/>
              </a:rPr>
              <a:t>pure virtual</a:t>
            </a:r>
            <a:r>
              <a:rPr sz="2000"/>
              <a:t> no compila. Atajar antes siempre es más barato.</a:t>
            </a:r>
          </a:p>
        </p:txBody>
      </p:sp>
    </p:spTree>
  </p:cSl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2</a:t>
            </a:r>
          </a:p>
          <a:p>
            <a:pPr lvl="0" indent="0" marL="0">
              <a:spcBef>
                <a:spcPts val="3000"/>
              </a:spcBef>
              <a:buNone/>
            </a:pPr>
            <a:r>
              <a:rPr b="1" i="1"/>
              <a:t>4 de 8 · Variables estáticas</a:t>
            </a:r>
          </a:p>
          <a:p>
            <a:pPr lvl="0" indent="0" marL="0">
              <a:buNone/>
            </a:pPr>
            <a:r>
              <a:rPr b="1"/>
              <a:t>Instancio 10 objetos de una clase que tiene una variable </a:t>
            </a:r>
            <a:r>
              <a:rPr b="1">
                <a:latin typeface="Courier"/>
              </a:rPr>
              <a:t>static</a:t>
            </a:r>
            <a:r>
              <a:rPr b="1"/>
              <a:t>. ¿Cuántas copias hay en memoria?</a:t>
            </a:r>
          </a:p>
          <a:p>
            <a:pPr lvl="0"/>
            <a:r>
              <a:rPr/>
              <a:t>☐ 10, una por objeto</a:t>
            </a:r>
          </a:p>
          <a:p>
            <a:pPr lvl="0"/>
            <a:r>
              <a:rPr/>
              <a:t>☐ 0 hasta que alguien la escribe: la memoria se reserva en el primer acceso</a:t>
            </a:r>
          </a:p>
          <a:p>
            <a:pPr lvl="0"/>
            <a:r>
              <a:rPr/>
              <a:t>☒ 1, compartida por todas las instancias</a:t>
            </a:r>
          </a:p>
          <a:p>
            <a:pPr lvl="0"/>
            <a:r>
              <a:rPr/>
              <a:t>☐ Depende del simulador</a:t>
            </a:r>
          </a:p>
          <a:p>
            <a:pPr lvl="0" indent="0" marL="1270000">
              <a:buNone/>
            </a:pPr>
            <a:r>
              <a:rPr sz="2000" b="1"/>
              <a:t>Una sola</a:t>
            </a:r>
            <a:r>
              <a:rPr sz="2000"/>
              <a:t> — y existe aunque no instancies ningún objeto. Eso es lo que la hace útil para datos globales del TB, y lo que la hace peligrosa si la dejás pública.</a:t>
            </a:r>
          </a:p>
        </p:txBody>
      </p:sp>
    </p:spTree>
  </p:cSl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2</a:t>
            </a:r>
          </a:p>
          <a:p>
            <a:pPr lvl="0" indent="0" marL="0">
              <a:spcBef>
                <a:spcPts val="3000"/>
              </a:spcBef>
              <a:buNone/>
            </a:pPr>
            <a:r>
              <a:rPr b="1" i="1"/>
              <a:t>5 de 8 · Métodos estáticos</a:t>
            </a:r>
          </a:p>
          <a:p>
            <a:pPr lvl="0" indent="0" marL="0">
              <a:buNone/>
            </a:pPr>
            <a:r>
              <a:rPr b="1"/>
              <a:t>¿Por qué conviene declarar </a:t>
            </a:r>
            <a:r>
              <a:rPr b="1">
                <a:latin typeface="Courier"/>
              </a:rPr>
              <a:t>protected</a:t>
            </a:r>
            <a:r>
              <a:rPr b="1"/>
              <a:t> la variable estática y exponerla con métodos estáticos?</a:t>
            </a:r>
          </a:p>
          <a:p>
            <a:pPr lvl="0"/>
            <a:r>
              <a:rPr/>
              <a:t>☒ Para poder cambiar la estructura de datos sin tocar a quien la usa</a:t>
            </a:r>
          </a:p>
          <a:p>
            <a:pPr lvl="0"/>
            <a:r>
              <a:rPr/>
              <a:t>☐ Porque una </a:t>
            </a:r>
            <a:r>
              <a:rPr>
                <a:latin typeface="Courier"/>
              </a:rPr>
              <a:t>static</a:t>
            </a:r>
            <a:r>
              <a:rPr/>
              <a:t> sin </a:t>
            </a:r>
            <a:r>
              <a:rPr>
                <a:latin typeface="Courier"/>
              </a:rPr>
              <a:t>protected</a:t>
            </a:r>
            <a:r>
              <a:rPr/>
              <a:t> se reserva una vez por instancia</a:t>
            </a:r>
          </a:p>
          <a:p>
            <a:pPr lvl="0"/>
            <a:r>
              <a:rPr/>
              <a:t>☐ Para que ocupe menos memoria</a:t>
            </a:r>
          </a:p>
          <a:p>
            <a:pPr lvl="0"/>
            <a:r>
              <a:rPr/>
              <a:t>☐ Porque UVM lo exige</a:t>
            </a:r>
          </a:p>
          <a:p>
            <a:pPr lvl="0" indent="0" marL="1270000">
              <a:buNone/>
            </a:pPr>
            <a:r>
              <a:rPr sz="2000" b="1"/>
              <a:t>Para poder cambiarla después</a:t>
            </a:r>
            <a:r>
              <a:rPr sz="2000"/>
              <a:t> — si la cola está a la vista, el día que la cambiás por otra estructura tenés que salir a corregir todos los lugares que la tocaban. Encapsular es poder cambiar de opinión.</a:t>
            </a:r>
          </a:p>
        </p:txBody>
      </p:sp>
    </p:spTree>
  </p:cSld>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2</a:t>
            </a:r>
          </a:p>
          <a:p>
            <a:pPr lvl="0" indent="0" marL="0">
              <a:spcBef>
                <a:spcPts val="3000"/>
              </a:spcBef>
              <a:buNone/>
            </a:pPr>
            <a:r>
              <a:rPr b="1" i="1"/>
              <a:t>6 de 8 · Clases paramétricas</a:t>
            </a:r>
          </a:p>
          <a:p>
            <a:pPr lvl="0" indent="0" marL="0">
              <a:buNone/>
            </a:pPr>
            <a:r>
              <a:rPr b="1">
                <a:latin typeface="Courier"/>
              </a:rPr>
              <a:t>bandeja#(fernet)</a:t>
            </a:r>
            <a:r>
              <a:rPr b="1"/>
              <a:t> y </a:t>
            </a:r>
            <a:r>
              <a:rPr b="1">
                <a:latin typeface="Courier"/>
              </a:rPr>
              <a:t>bandeja#(mojito)</a:t>
            </a:r>
            <a:r>
              <a:rPr b="1"/>
              <a:t> tienen adentro una queue </a:t>
            </a:r>
            <a:r>
              <a:rPr b="1">
                <a:latin typeface="Courier"/>
              </a:rPr>
              <a:t>static</a:t>
            </a:r>
            <a:r>
              <a:rPr b="1"/>
              <a:t>. ¿Comparten la queue?</a:t>
            </a:r>
          </a:p>
          <a:p>
            <a:pPr lvl="0"/>
            <a:r>
              <a:rPr/>
              <a:t>☐ Sí, </a:t>
            </a:r>
            <a:r>
              <a:rPr>
                <a:latin typeface="Courier"/>
              </a:rPr>
              <a:t>static</a:t>
            </a:r>
            <a:r>
              <a:rPr/>
              <a:t> es una sola para todos</a:t>
            </a:r>
          </a:p>
          <a:p>
            <a:pPr lvl="0"/>
            <a:r>
              <a:rPr/>
              <a:t>☐ Sí: el parámetro cambia el tipo de los métodos, no el almacenamiento estático</a:t>
            </a:r>
          </a:p>
          <a:p>
            <a:pPr lvl="0"/>
            <a:r>
              <a:rPr/>
              <a:t>☐ Depende de si se instancian o no</a:t>
            </a:r>
          </a:p>
          <a:p>
            <a:pPr lvl="0"/>
            <a:r>
              <a:rPr/>
              <a:t>☒ No: cada especialización es una clase distinta, con su propia queue</a:t>
            </a:r>
          </a:p>
          <a:p>
            <a:pPr lvl="0" indent="0" marL="1270000">
              <a:buNone/>
            </a:pPr>
            <a:r>
              <a:rPr sz="2000" b="1"/>
              <a:t>No la comparten</a:t>
            </a:r>
            <a:r>
              <a:rPr sz="2000"/>
              <a:t> — SystemVerilog genera </a:t>
            </a:r>
            <a:r>
              <a:rPr sz="2000" b="1"/>
              <a:t>una clase por combinación de parámetros</a:t>
            </a:r>
            <a:r>
              <a:rPr sz="2000"/>
              <a:t>. </a:t>
            </a:r>
            <a:r>
              <a:rPr sz="2000">
                <a:latin typeface="Courier"/>
              </a:rPr>
              <a:t>static</a:t>
            </a:r>
            <a:r>
              <a:rPr sz="2000"/>
              <a:t> es único dentro de cada una de esas clases, no entre todas. UVM se apoya en esto todo el tiempo.</a:t>
            </a:r>
          </a:p>
        </p:txBody>
      </p:sp>
    </p:spTree>
  </p:cSl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2</a:t>
            </a:r>
          </a:p>
          <a:p>
            <a:pPr lvl="0" indent="0" marL="0">
              <a:spcBef>
                <a:spcPts val="3000"/>
              </a:spcBef>
              <a:buNone/>
            </a:pPr>
            <a:r>
              <a:rPr b="1" i="1"/>
              <a:t>7 de 8 · El patrón factory</a:t>
            </a:r>
          </a:p>
          <a:p>
            <a:pPr lvl="0" indent="0" marL="0">
              <a:buNone/>
            </a:pPr>
            <a:r>
              <a:rPr b="1"/>
              <a:t>¿Qué problema resuelve el patrón factory?</a:t>
            </a:r>
          </a:p>
          <a:p>
            <a:pPr lvl="0"/>
            <a:r>
              <a:rPr/>
              <a:t>☐ Crear objetos más rápido</a:t>
            </a:r>
          </a:p>
          <a:p>
            <a:pPr lvl="0"/>
            <a:r>
              <a:rPr/>
              <a:t>☒ Decidir en tiempo de ejecución qué subtipo construir</a:t>
            </a:r>
          </a:p>
          <a:p>
            <a:pPr lvl="0"/>
            <a:r>
              <a:rPr/>
              <a:t>☐ Evitar tener que declarar clases</a:t>
            </a:r>
          </a:p>
          <a:p>
            <a:pPr lvl="0"/>
            <a:r>
              <a:rPr/>
              <a:t>☐ Centralizar los </a:t>
            </a:r>
            <a:r>
              <a:rPr>
                <a:latin typeface="Courier"/>
              </a:rPr>
              <a:t>new()</a:t>
            </a:r>
            <a:r>
              <a:rPr/>
              <a:t> en una sola clase, para poder contarlos y liberarlos</a:t>
            </a:r>
          </a:p>
          <a:p>
            <a:pPr lvl="0" indent="0" marL="1270000">
              <a:buNone/>
            </a:pPr>
            <a:r>
              <a:rPr sz="2000" b="1"/>
              <a:t>Decidir el subtipo en runtime</a:t>
            </a:r>
            <a:r>
              <a:rPr sz="2000"/>
              <a:t> — sin hardcodear el </a:t>
            </a:r>
            <a:r>
              <a:rPr sz="2000">
                <a:latin typeface="Courier"/>
              </a:rPr>
              <a:t>new</a:t>
            </a:r>
            <a:r>
              <a:rPr sz="2000"/>
              <a:t>: le pedís un objeto a la fábrica y ella decide cuál. Es la pieza que después te va a dejar cambiar el estímulo de un test entero sin tocar el código del </a:t>
            </a:r>
            <a:r>
              <a:rPr sz="2000">
                <a:latin typeface="Courier"/>
              </a:rPr>
              <a:t>env</a:t>
            </a:r>
            <a:r>
              <a:rPr sz="2000"/>
              <a:t>.</a:t>
            </a:r>
          </a:p>
        </p:txBody>
      </p:sp>
    </p:spTree>
  </p:cSl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2</a:t>
            </a:r>
          </a:p>
          <a:p>
            <a:pPr lvl="0" indent="0" marL="0">
              <a:spcBef>
                <a:spcPts val="3000"/>
              </a:spcBef>
              <a:buNone/>
            </a:pPr>
            <a:r>
              <a:rPr b="1" i="1"/>
              <a:t>8 de 8 · $cast</a:t>
            </a:r>
          </a:p>
          <a:p>
            <a:pPr lvl="0" indent="0" marL="0">
              <a:buNone/>
            </a:pPr>
            <a:r>
              <a:rPr b="1"/>
              <a:t>¿Cuándo tiene éxito un </a:t>
            </a:r>
            <a:r>
              <a:rPr b="1">
                <a:latin typeface="Courier"/>
              </a:rPr>
              <a:t>$cast(destino, origen)</a:t>
            </a:r>
            <a:r>
              <a:rPr b="1"/>
              <a:t>?</a:t>
            </a:r>
          </a:p>
          <a:p>
            <a:pPr lvl="0"/>
            <a:r>
              <a:rPr/>
              <a:t>☐ Siempre: convierte cualquier clase en cualquier otra</a:t>
            </a:r>
          </a:p>
          <a:p>
            <a:pPr lvl="0"/>
            <a:r>
              <a:rPr/>
              <a:t>☐ Sólo entre clases sin herencia</a:t>
            </a:r>
          </a:p>
          <a:p>
            <a:pPr lvl="0"/>
            <a:r>
              <a:rPr/>
              <a:t>☐ Cuando las dos clases tienen los mismos campos, aunque no estén emparentadas</a:t>
            </a:r>
          </a:p>
          <a:p>
            <a:pPr lvl="0"/>
            <a:r>
              <a:rPr/>
              <a:t>☒ Sólo si el objeto de </a:t>
            </a:r>
            <a:r>
              <a:rPr>
                <a:latin typeface="Courier"/>
              </a:rPr>
              <a:t>origen</a:t>
            </a:r>
            <a:r>
              <a:rPr/>
              <a:t> es de la clase de </a:t>
            </a:r>
            <a:r>
              <a:rPr>
                <a:latin typeface="Courier"/>
              </a:rPr>
              <a:t>destino</a:t>
            </a:r>
            <a:r>
              <a:rPr/>
              <a:t> o de una derivada</a:t>
            </a:r>
          </a:p>
          <a:p>
            <a:pPr lvl="0" indent="0" marL="1270000">
              <a:buNone/>
            </a:pPr>
            <a:r>
              <a:rPr sz="2000" b="1"/>
              <a:t>Sólo si el objeto lo permite</a:t>
            </a:r>
            <a:r>
              <a:rPr sz="2000"/>
              <a:t> — </a:t>
            </a:r>
            <a:r>
              <a:rPr sz="2000">
                <a:latin typeface="Courier"/>
              </a:rPr>
              <a:t>$cast</a:t>
            </a:r>
            <a:r>
              <a:rPr sz="2000"/>
              <a:t> chequea </a:t>
            </a:r>
            <a:r>
              <a:rPr sz="2000" b="1"/>
              <a:t>en runtime</a:t>
            </a:r>
            <a:r>
              <a:rPr sz="2000"/>
              <a:t> y devuelve 0 si no da. Por eso la factory de UVM es más cómoda que la </a:t>
            </a:r>
            <a:r>
              <a:rPr sz="2000">
                <a:latin typeface="Courier"/>
              </a:rPr>
              <a:t>cantina</a:t>
            </a:r>
            <a:r>
              <a:rPr sz="2000"/>
              <a:t> de la sección: el </a:t>
            </a:r>
            <a:r>
              <a:rPr sz="2000">
                <a:latin typeface="Courier"/>
              </a:rPr>
              <a:t>type_id::create()</a:t>
            </a:r>
            <a:r>
              <a:rPr sz="2000"/>
              <a:t> devuelve el tipo correcto y te ahorra el casteo.</a:t>
            </a:r>
          </a:p>
        </p:txBody>
      </p:sp>
    </p:spTree>
  </p:cSl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2</a:t>
            </a:r>
          </a:p>
        </p:txBody>
      </p:sp>
      <p:sp>
        <p:nvSpPr>
          <p:cNvPr id="3" name="Content Placeholder 2"/>
          <p:cNvSpPr>
            <a:spLocks noGrp="1"/>
          </p:cNvSpPr>
          <p:nvPr>
            <p:ph idx="1"/>
          </p:nvPr>
        </p:nvSpPr>
        <p:spPr/>
        <p:txBody>
          <a:bodyPr/>
          <a:lstStyle/>
          <a:p>
            <a:pPr lvl="0" indent="0" marL="0">
              <a:spcBef>
                <a:spcPts val="3000"/>
              </a:spcBef>
              <a:buNone/>
            </a:pPr>
            <a:r>
              <a:rPr b="1" i="1"/>
              <a:t>Un tester que sólo multiplica</a:t>
            </a:r>
          </a:p>
          <a:p>
            <a:pPr lvl="0" indent="0" marL="0">
              <a:buNone/>
            </a:pPr>
            <a:r>
              <a:rPr>
                <a:latin typeface="Courier"/>
              </a:rPr>
              <a:t>cd code/ejercicios/d2 &amp;&amp; bash run.sh</a:t>
            </a:r>
            <a:r>
              <a:rPr/>
              <a:t> </a:t>
            </a:r>
          </a:p>
          <a:p>
            <a:pPr lvl="0"/>
            <a:r>
              <a:rPr/>
              <a:t>Extendé </a:t>
            </a:r>
            <a:r>
              <a:rPr>
                <a:latin typeface="Courier"/>
              </a:rPr>
              <a:t>tester</a:t>
            </a:r>
            <a:r>
              <a:rPr/>
              <a:t>, redefiní </a:t>
            </a:r>
            <a:r>
              <a:rPr>
                <a:latin typeface="Courier"/>
              </a:rPr>
              <a:t>get_op()</a:t>
            </a:r>
            <a:r>
              <a:rPr/>
              <a:t>, y que el testbench lo instancie</a:t>
            </a:r>
          </a:p>
          <a:p>
            <a:pPr lvl="0"/>
            <a:r>
              <a:rPr/>
              <a:t>Va a seguir mandando operaciones al azar. </a:t>
            </a:r>
            <a:r>
              <a:rPr b="1"/>
              <a:t>Ahí empieza el ejercicio</a:t>
            </a:r>
          </a:p>
          <a:p>
            <a:pPr lvl="0"/>
            <a:r>
              <a:rPr/>
              <a:t>Pista: polimorfismo</a:t>
            </a:r>
          </a:p>
        </p:txBody>
      </p:sp>
    </p:spTree>
  </p:cSld>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Ayer quedó…</a:t>
            </a:r>
          </a:p>
          <a:p>
            <a:pPr lvl="0" indent="0" marL="0">
              <a:spcBef>
                <a:spcPts val="3000"/>
              </a:spcBef>
              <a:buNone/>
            </a:pPr>
            <a:r>
              <a:rPr b="1" i="1"/>
              <a:t>Dónde dejamos el testbench</a:t>
            </a:r>
          </a:p>
          <a:p>
            <a:pPr lvl="0"/>
            <a:r>
              <a:rPr/>
              <a:t>El testbench del día 1 </a:t>
            </a:r>
            <a:r>
              <a:rPr b="1"/>
              <a:t>sin un solo módulo</a:t>
            </a:r>
            <a:r>
              <a:rPr/>
              <a:t>: tres clases, una que las une, y un </a:t>
            </a:r>
            <a:r>
              <a:rPr>
                <a:latin typeface="Courier"/>
              </a:rPr>
              <a:t>top</a:t>
            </a:r>
            <a:r>
              <a:rPr/>
              <a:t> que sólo instancia el DUT y la BFM</a:t>
            </a:r>
          </a:p>
          <a:p>
            <a:pPr lvl="0"/>
            <a:r>
              <a:rPr/>
              <a:t>La BFM entra a las clases por una </a:t>
            </a:r>
            <a:r>
              <a:rPr b="1"/>
              <a:t>virtual interface</a:t>
            </a:r>
            <a:r>
              <a:rPr/>
              <a:t>, que es la única forma que tiene una clase de tocar señales</a:t>
            </a:r>
          </a:p>
          <a:p>
            <a:pPr lvl="0"/>
            <a:r>
              <a:rPr/>
              <a:t>Y la factory ya está escrita </a:t>
            </a:r>
            <a:r>
              <a:rPr b="1"/>
              <a:t>a mano</a:t>
            </a:r>
            <a:r>
              <a:rPr/>
              <a:t>: un </a:t>
            </a:r>
            <a:r>
              <a:rPr>
                <a:latin typeface="Courier"/>
              </a:rPr>
              <a:t>case</a:t>
            </a:r>
            <a:r>
              <a:rPr/>
              <a:t> que hay que editar cada vez que aparece un tipo nuevo. Hoy aparece la que no hay que editar</a:t>
            </a:r>
          </a:p>
        </p:txBody>
      </p:sp>
    </p:spTree>
  </p:cSld>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Día 3 · ≈ 4 h 30 · unidad 4 · entra UVM</a:t>
            </a:r>
          </a:p>
          <a:p>
            <a:pPr lvl="0"/>
            <a:r>
              <a:rPr/>
              <a:t>Tests</a:t>
            </a:r>
          </a:p>
          <a:p>
            <a:pPr lvl="0"/>
            <a:r>
              <a:rPr/>
              <a:t>Components y fases</a:t>
            </a:r>
          </a:p>
          <a:p>
            <a:pPr lvl="0"/>
            <a:r>
              <a:rPr/>
              <a:t>El env: estructura y estímulo</a:t>
            </a:r>
          </a:p>
          <a:p>
            <a:pPr lvl="0"/>
            <a:r>
              <a:rPr/>
              <a:t>Reporting: verbosidad y </a:t>
            </a:r>
            <a:r>
              <a:rPr i="1"/>
              <a:t>actions</a:t>
            </a:r>
          </a:p>
          <a:p>
            <a:pPr lvl="0" indent="0" marL="0">
              <a:buNone/>
            </a:pPr>
            <a:r>
              <a:rPr b="1"/>
              <a:t>Al final del día podés:</a:t>
            </a:r>
          </a:p>
          <a:p>
            <a:pPr lvl="0"/>
            <a:r>
              <a:rPr b="1"/>
              <a:t>Explicar</a:t>
            </a:r>
            <a:r>
              <a:rPr/>
              <a:t> por qué una simulación de UVM termina en </a:t>
            </a:r>
            <a:r>
              <a:rPr>
                <a:latin typeface="Courier"/>
              </a:rPr>
              <a:t>t=0</a:t>
            </a:r>
            <a:r>
              <a:rPr/>
              <a:t> si nadie levanta un objection</a:t>
            </a:r>
          </a:p>
          <a:p>
            <a:pPr lvl="0"/>
            <a:r>
              <a:rPr b="1"/>
              <a:t>Decir</a:t>
            </a:r>
            <a:r>
              <a:rPr/>
              <a:t> por qué </a:t>
            </a:r>
            <a:r>
              <a:rPr>
                <a:latin typeface="Courier"/>
              </a:rPr>
              <a:t>build_phase</a:t>
            </a:r>
            <a:r>
              <a:rPr/>
              <a:t> corre de arriba hacia abajo y </a:t>
            </a:r>
            <a:r>
              <a:rPr>
                <a:latin typeface="Courier"/>
              </a:rPr>
              <a:t>connect_phase</a:t>
            </a:r>
            <a:r>
              <a:rPr/>
              <a:t> al revés</a:t>
            </a:r>
          </a:p>
          <a:p>
            <a:pPr lvl="0"/>
            <a:r>
              <a:rPr b="1"/>
              <a:t>Hacer</a:t>
            </a:r>
            <a:r>
              <a:rPr/>
              <a:t> que un scoreboard que falla diga </a:t>
            </a:r>
            <a:r>
              <a:rPr b="1"/>
              <a:t>algo más</a:t>
            </a:r>
            <a:r>
              <a:rPr/>
              <a:t> que “falló”</a:t>
            </a:r>
          </a:p>
        </p:txBody>
      </p:sp>
    </p:spTree>
  </p:cSld>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Compilar una vez, elegir el test por línea de comandos</a:t>
            </a:r>
          </a:p>
          <a:p>
            <a:pPr lvl="0"/>
            <a:r>
              <a:rPr/>
              <a:t>El testbench en objetos tiene el estímulo </a:t>
            </a:r>
            <a:r>
              <a:rPr b="1"/>
              <a:t>adentro</a:t>
            </a:r>
            <a:r>
              <a:rPr/>
              <a:t>: cambiar de test es cambiar código y volver a compilar</a:t>
            </a:r>
          </a:p>
          <a:p>
            <a:pPr lvl="0"/>
            <a:r>
              <a:rPr/>
              <a:t>Mil tests a cinco minutos de compilación cada uno son </a:t>
            </a:r>
            <a:r>
              <a:rPr b="1"/>
              <a:t>5000 minutos</a:t>
            </a:r>
            <a:r>
              <a:rPr/>
              <a:t>: tres días y medio de máquina para no correr nada nuevo</a:t>
            </a:r>
          </a:p>
          <a:p>
            <a:pPr lvl="0"/>
            <a:r>
              <a:rPr/>
              <a:t>UVM da vuelta el orden: el testbench se compila </a:t>
            </a:r>
            <a:r>
              <a:rPr b="1"/>
              <a:t>una vez</a:t>
            </a:r>
            <a:r>
              <a:rPr/>
              <a:t>, y el test que corre se elige al arrancar la simulación</a:t>
            </a:r>
          </a:p>
          <a:p>
            <a:pPr lvl="0" indent="0">
              <a:buNone/>
            </a:pPr>
            <a:r>
              <a:rPr>
                <a:latin typeface="Courier"/>
              </a:rPr>
              <a:t>$ ./obj_dir/top/sim +UVM_TESTNAME=random_test</a:t>
            </a:r>
            <a:br/>
            <a:r>
              <a:rPr>
                <a:latin typeface="Courier"/>
              </a:rPr>
              <a:t>$ ./obj_dir/top/sim +UVM_TESTNAME=add_test     </a:t>
            </a:r>
            <a:r>
              <a:rPr i="1">
                <a:solidFill>
                  <a:srgbClr val="60A0B0"/>
                </a:solidFill>
                <a:latin typeface="Courier"/>
              </a:rPr>
              <a:t># el mismo binario</a:t>
            </a:r>
          </a:p>
          <a:p>
            <a:pPr lvl="0"/>
            <a:r>
              <a:rPr/>
              <a:t>Eso es lo que se cobra en esta unidad, y lo que se paga con la ceremonia que viene: registro en la factory, constructor con firma fija y fases</a:t>
            </a:r>
          </a:p>
        </p:txBody>
      </p:sp>
    </p:spTree>
  </p:cSld>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El top: instanciar, publicar la interface, arrancar</a:t>
            </a:r>
          </a:p>
          <a:p>
            <a:pPr lvl="0" indent="0">
              <a:buNone/>
            </a:pP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a:t>
            </a:r>
            <a:r>
              <a:rPr i="1">
                <a:solidFill>
                  <a:srgbClr val="60A0B0"/>
                </a:solidFill>
                <a:latin typeface="Courier"/>
              </a:rPr>
              <a:t>// null and "*": from the root and visible to the whole tree. See the</a:t>
            </a:r>
            <a:br/>
            <a:r>
              <a:rPr>
                <a:latin typeface="Courier"/>
              </a:rPr>
              <a:t>      </a:t>
            </a:r>
            <a:r>
              <a:rPr i="1">
                <a:solidFill>
                  <a:srgbClr val="60A0B0"/>
                </a:solidFill>
                <a:latin typeface="Courier"/>
              </a:rPr>
              <a:t>// uvm_config_db slide.</a:t>
            </a:r>
            <a:b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set</a:t>
            </a:r>
            <a:r>
              <a:rPr>
                <a:latin typeface="Courier"/>
              </a:rPr>
              <a:t>(</a:t>
            </a:r>
            <a:r>
              <a:rPr b="1">
                <a:solidFill>
                  <a:srgbClr val="007020"/>
                </a:solidFill>
                <a:latin typeface="Courier"/>
              </a:rPr>
              <a:t>null</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br/>
            <a:r>
              <a:rPr>
                <a:latin typeface="Courier"/>
              </a:rPr>
              <a:t>      </a:t>
            </a:r>
            <a:r>
              <a:rPr i="1">
                <a:solidFill>
                  <a:srgbClr val="60A0B0"/>
                </a:solidFill>
                <a:latin typeface="Courier"/>
              </a:rPr>
              <a:t>// UVM reads +UVM_TESTNAME, and builds THAT test with the factory.</a:t>
            </a:r>
            <a:br/>
            <a:r>
              <a:rPr>
                <a:latin typeface="Courier"/>
              </a:rPr>
              <a:t>      run_test();</a:t>
            </a:r>
          </a:p>
          <a:p>
            <a:pPr lvl="0"/>
            <a:r>
              <a:rPr/>
              <a:t>El </a:t>
            </a:r>
            <a:r>
              <a:rPr>
                <a:latin typeface="Courier"/>
              </a:rPr>
              <a:t>top</a:t>
            </a:r>
            <a:r>
              <a:rPr/>
              <a:t> sigue siendo un </a:t>
            </a:r>
            <a:r>
              <a:rPr b="1"/>
              <a:t>módulo</a:t>
            </a:r>
            <a:r>
              <a:rPr/>
              <a:t>: instancia el BFM y el DUT igual que antes. Lo único nuevo son estas dos líneas</a:t>
            </a:r>
          </a:p>
          <a:p>
            <a:pPr lvl="0"/>
            <a:r>
              <a:rPr>
                <a:latin typeface="Courier"/>
              </a:rPr>
              <a:t>run_test()</a:t>
            </a:r>
            <a:r>
              <a:rPr/>
              <a:t> sin argumento significa </a:t>
            </a:r>
            <a:r>
              <a:rPr i="1"/>
              <a:t>“el que diga </a:t>
            </a:r>
            <a:r>
              <a:rPr i="1">
                <a:latin typeface="Courier"/>
              </a:rPr>
              <a:t>+UVM_TESTNAME</a:t>
            </a:r>
            <a:r>
              <a:rPr i="1"/>
              <a:t>”</a:t>
            </a:r>
            <a:r>
              <a:rPr/>
              <a:t>. Con un argumento —</a:t>
            </a:r>
            <a:r>
              <a:rPr>
                <a:latin typeface="Courier"/>
              </a:rPr>
              <a:t>run_test("random_test")</a:t>
            </a:r>
            <a:r>
              <a:rPr/>
              <a:t>— ése pasa a ser el </a:t>
            </a:r>
            <a:r>
              <a:rPr b="1"/>
              <a:t>default</a:t>
            </a:r>
            <a:r>
              <a:rPr/>
              <a:t>, y </a:t>
            </a:r>
            <a:r>
              <a:rPr>
                <a:latin typeface="Courier"/>
              </a:rPr>
              <a:t>+UVM_TESTNAME</a:t>
            </a:r>
            <a:r>
              <a:rPr/>
              <a:t> lo sigue pisando desde la línea de comandos</a:t>
            </a:r>
          </a:p>
          <a:p>
            <a:pPr lvl="0"/>
            <a:r>
              <a:rPr/>
              <a:t>Antes de </a:t>
            </a:r>
            <a:r>
              <a:rPr>
                <a:latin typeface="Courier"/>
              </a:rPr>
              <a:t>run_test()</a:t>
            </a:r>
            <a:r>
              <a:rPr/>
              <a:t> no hay ningún objeto de UVM vivo: por eso el </a:t>
            </a:r>
            <a:r>
              <a:rPr>
                <a:latin typeface="Courier"/>
              </a:rPr>
              <a:t>set</a:t>
            </a:r>
            <a:r>
              <a:rPr/>
              <a:t> va acá</a:t>
            </a:r>
          </a:p>
        </p:txBody>
      </p:sp>
    </p:spTree>
  </p:cSld>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uvm_config_db: el buzón del testbench</a:t>
            </a:r>
          </a:p>
          <a:p>
            <a:pPr lvl="0"/>
            <a:r>
              <a:rPr/>
              <a:t>Base de datos global y </a:t>
            </a:r>
            <a:r>
              <a:rPr b="1"/>
              <a:t>tipada</a:t>
            </a:r>
            <a:r>
              <a:rPr/>
              <a:t>: el </a:t>
            </a:r>
            <a:r>
              <a:rPr>
                <a:latin typeface="Courier"/>
              </a:rPr>
              <a:t>#(...)</a:t>
            </a:r>
            <a:r>
              <a:rPr/>
              <a:t> es parte de la llave</a:t>
            </a:r>
          </a:p>
          <a:p>
            <a:pPr lvl="0"/>
            <a:r>
              <a:rPr/>
              <a:t>Cuatro argumentos: </a:t>
            </a:r>
            <a:r>
              <a:rPr i="1"/>
              <a:t>ámbito</a:t>
            </a:r>
            <a:r>
              <a:rPr/>
              <a:t> (</a:t>
            </a:r>
            <a:r>
              <a:rPr>
                <a:latin typeface="Courier"/>
              </a:rPr>
              <a:t>cntxt</a:t>
            </a:r>
            <a:r>
              <a:rPr/>
              <a:t>, </a:t>
            </a:r>
            <a:r>
              <a:rPr>
                <a:latin typeface="Courier"/>
              </a:rPr>
              <a:t>inst_name</a:t>
            </a:r>
            <a:r>
              <a:rPr/>
              <a:t>), </a:t>
            </a:r>
            <a:r>
              <a:rPr i="1"/>
              <a:t>nombre</a:t>
            </a:r>
            <a:r>
              <a:rPr/>
              <a:t> y </a:t>
            </a:r>
            <a:r>
              <a:rPr i="1"/>
              <a:t>dato</a:t>
            </a:r>
          </a:p>
          <a:p>
            <a:pPr lvl="0"/>
            <a:r>
              <a:rPr/>
              <a:t>El </a:t>
            </a:r>
            <a:r>
              <a:rPr b="1"/>
              <a:t>ámbito</a:t>
            </a:r>
            <a:r>
              <a:rPr/>
              <a:t> es una ruta jerárquica, y ahí está toda la gracia</a:t>
            </a:r>
          </a:p>
          <a:p>
            <a:pPr lvl="0" indent="0">
              <a:buNone/>
            </a:pPr>
            <a:r>
              <a:rPr i="1">
                <a:solidFill>
                  <a:srgbClr val="60A0B0"/>
                </a:solidFill>
                <a:latin typeface="Courier"/>
              </a:rPr>
              <a:t>// ILLUSTRATION -- not compiled. The two halves of the config_db, side by side:</a:t>
            </a:r>
            <a:br/>
            <a:r>
              <a:rPr i="1">
                <a:solidFill>
                  <a:srgbClr val="60A0B0"/>
                </a:solidFill>
                <a:latin typeface="Courier"/>
              </a:rPr>
              <a:t>// the set() lives in top.sv and the get() in tb_classes/driver.svh.</a:t>
            </a:r>
            <a:br/>
            <a:r>
              <a:rPr i="1">
                <a:solidFill>
                  <a:srgbClr val="60A0B0"/>
                </a:solidFill>
                <a:latin typeface="Courier"/>
              </a:rPr>
              <a:t>// -- IN THE TOP -- top is a module, not a uvm_component ---------------------</a:t>
            </a:r>
            <a:br/>
            <a:r>
              <a:rPr i="1">
                <a:solidFill>
                  <a:srgbClr val="60A0B0"/>
                </a:solidFill>
                <a:latin typeface="Courier"/>
              </a:rPr>
              <a:t>//   cntxt = null : the scope starts at the UVM root</a:t>
            </a:r>
            <a:br/>
            <a:r>
              <a:rPr i="1">
                <a:solidFill>
                  <a:srgbClr val="60A0B0"/>
                </a:solidFill>
                <a:latin typeface="Courier"/>
              </a:rPr>
              <a:t>//   inst  = "*"  : visible to the whole component tree</a:t>
            </a:r>
            <a:br/>
            <a:r>
              <a:rPr>
                <a:latin typeface="Courier"/>
              </a:rPr>
              <a:t>uvm_config_db #(</a:t>
            </a:r>
            <a:r>
              <a:rPr b="1">
                <a:solidFill>
                  <a:srgbClr val="007020"/>
                </a:solidFill>
                <a:latin typeface="Courier"/>
              </a:rPr>
              <a:t>virtual</a:t>
            </a:r>
            <a:r>
              <a:rPr>
                <a:latin typeface="Courier"/>
              </a:rPr>
              <a:t> vtalu_bfm)::</a:t>
            </a:r>
            <a:r>
              <a:rPr>
                <a:solidFill>
                  <a:srgbClr val="007020"/>
                </a:solidFill>
                <a:latin typeface="Courier"/>
              </a:rPr>
              <a:t>set</a:t>
            </a:r>
            <a:r>
              <a:rPr>
                <a:latin typeface="Courier"/>
              </a:rPr>
              <a:t>(</a:t>
            </a:r>
            <a:r>
              <a:rPr b="1">
                <a:solidFill>
                  <a:srgbClr val="007020"/>
                </a:solidFill>
                <a:latin typeface="Courier"/>
              </a:rPr>
              <a:t>null</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br/>
            <a:r>
              <a:rPr i="1">
                <a:solidFill>
                  <a:srgbClr val="60A0B0"/>
                </a:solidFill>
                <a:latin typeface="Courier"/>
              </a:rPr>
              <a:t>// -- IN A COMPONENT -- always inside build_phase ----------------------------</a:t>
            </a:r>
            <a:br/>
            <a:r>
              <a:rPr i="1">
                <a:solidFill>
                  <a:srgbClr val="60A0B0"/>
                </a:solidFill>
                <a:latin typeface="Courier"/>
              </a:rPr>
              <a:t>//   cntxt = this : the scope is the hierarchical path of THIS component</a:t>
            </a:r>
            <a:br/>
            <a:r>
              <a:rPr i="1">
                <a:solidFill>
                  <a:srgbClr val="60A0B0"/>
                </a:solidFill>
                <a:latin typeface="Courier"/>
              </a:rPr>
              <a:t>//   inst  = ""   : with no suffix, the path is exactly the component's</a:t>
            </a:r>
            <a:br/>
            <a:r>
              <a:rPr b="1">
                <a:solidFill>
                  <a:srgbClr val="007020"/>
                </a:solidFill>
                <a:latin typeface="Courier"/>
              </a:rPr>
              <a:t>if</a:t>
            </a:r>
            <a:r>
              <a:rPr>
                <a:latin typeface="Courier"/>
              </a:rPr>
              <a:t> (!uvm_config_db #(</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r>
              <a:rPr>
                <a:latin typeface="Courier"/>
              </a:rPr>
              <a:t>  </a:t>
            </a:r>
            <a:r>
              <a:rPr>
                <a:solidFill>
                  <a:srgbClr val="007020"/>
                </a:solidFill>
                <a:latin typeface="Courier"/>
              </a:rPr>
              <a:t>`uvm_fatal</a:t>
            </a:r>
            <a:r>
              <a:rPr>
                <a:latin typeface="Courier"/>
              </a:rPr>
              <a:t>(</a:t>
            </a:r>
            <a:r>
              <a:rPr>
                <a:solidFill>
                  <a:srgbClr val="4070A0"/>
                </a:solidFill>
                <a:latin typeface="Courier"/>
              </a:rPr>
              <a:t>"DRIVER"</a:t>
            </a:r>
            <a:r>
              <a:rPr>
                <a:latin typeface="Courier"/>
              </a:rPr>
              <a:t>, </a:t>
            </a:r>
            <a:r>
              <a:rPr>
                <a:solidFill>
                  <a:srgbClr val="4070A0"/>
                </a:solidFill>
                <a:latin typeface="Courier"/>
              </a:rPr>
              <a:t>"Failed to get BFM"</a:t>
            </a:r>
            <a:r>
              <a:rPr>
                <a:latin typeface="Courier"/>
              </a:rPr>
              <a:t>)</a:t>
            </a:r>
            <a:br/>
            <a:br/>
            <a:r>
              <a:rPr i="1">
                <a:solidFill>
                  <a:srgbClr val="60A0B0"/>
                </a:solidFill>
                <a:latin typeface="Courier"/>
              </a:rPr>
              <a:t>// The 3rd argument ("bfm") is the NAME of the datum inside the database.</a:t>
            </a:r>
            <a:br/>
            <a:r>
              <a:rPr i="1">
                <a:solidFill>
                  <a:srgbClr val="60A0B0"/>
                </a:solidFill>
                <a:latin typeface="Courier"/>
              </a:rPr>
              <a:t>// If the string in the set and the one in the get are not identical, this still</a:t>
            </a:r>
            <a:br/>
            <a:r>
              <a:rPr i="1">
                <a:solidFill>
                  <a:srgbClr val="60A0B0"/>
                </a:solidFill>
                <a:latin typeface="Courier"/>
              </a:rPr>
              <a:t>// compiles and blows up at run time with a null pointer.</a:t>
            </a:r>
          </a:p>
        </p:txBody>
      </p:sp>
    </p:spTree>
  </p:cSld>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Un test en tres partes: 1 · registrarlo</a:t>
            </a:r>
          </a:p>
          <a:p>
            <a:pPr lvl="0" indent="0">
              <a:buNone/>
            </a:pPr>
            <a:r>
              <a:rPr b="1">
                <a:solidFill>
                  <a:srgbClr val="007020"/>
                </a:solidFill>
                <a:latin typeface="Courier"/>
              </a:rPr>
              <a:t>class</a:t>
            </a:r>
            <a:r>
              <a:rPr>
                <a:latin typeface="Courier"/>
              </a:rPr>
              <a:t> random_test </a:t>
            </a:r>
            <a:r>
              <a:rPr b="1">
                <a:solidFill>
                  <a:srgbClr val="007020"/>
                </a:solidFill>
                <a:latin typeface="Courier"/>
              </a:rPr>
              <a:t>extends</a:t>
            </a:r>
            <a:r>
              <a:rPr>
                <a:latin typeface="Courier"/>
              </a:rPr>
              <a:t> uvm_test;</a:t>
            </a:r>
            <a:br/>
            <a:r>
              <a:rPr>
                <a:latin typeface="Courier"/>
              </a:rPr>
              <a:t>   </a:t>
            </a:r>
            <a:r>
              <a:rPr>
                <a:solidFill>
                  <a:srgbClr val="007020"/>
                </a:solidFill>
                <a:latin typeface="Courier"/>
              </a:rPr>
              <a:t>`uvm_component_utils</a:t>
            </a:r>
            <a:r>
              <a:rPr>
                <a:latin typeface="Courier"/>
              </a:rPr>
              <a:t>(random_test);</a:t>
            </a:r>
            <a:br/>
            <a:br/>
            <a:r>
              <a:rPr>
                <a:latin typeface="Courier"/>
              </a:rPr>
              <a:t>   </a:t>
            </a:r>
            <a:r>
              <a:rPr b="1">
                <a:solidFill>
                  <a:srgbClr val="007020"/>
                </a:solidFill>
                <a:latin typeface="Courier"/>
              </a:rPr>
              <a:t>virtual</a:t>
            </a:r>
            <a:r>
              <a:rPr>
                <a:latin typeface="Courier"/>
              </a:rPr>
              <a:t> vtalu_bfm bfm;</a:t>
            </a:r>
          </a:p>
          <a:p>
            <a:pPr lvl="0"/>
            <a:r>
              <a:rPr>
                <a:latin typeface="Courier"/>
              </a:rPr>
              <a:t>random_test</a:t>
            </a:r>
            <a:r>
              <a:rPr/>
              <a:t> extiende </a:t>
            </a:r>
            <a:r>
              <a:rPr>
                <a:latin typeface="Courier"/>
              </a:rPr>
              <a:t>uvm_test</a:t>
            </a:r>
            <a:r>
              <a:rPr/>
              <a:t>, que extiende </a:t>
            </a:r>
            <a:r>
              <a:rPr>
                <a:latin typeface="Courier"/>
              </a:rPr>
              <a:t>uvm_component</a:t>
            </a:r>
            <a:r>
              <a:rPr/>
              <a:t>: es un nodo del árbol, no un objeto suelto</a:t>
            </a:r>
          </a:p>
          <a:p>
            <a:pPr lvl="0"/>
            <a:r>
              <a:rPr/>
              <a:t>La macro </a:t>
            </a:r>
            <a:r>
              <a:rPr>
                <a:latin typeface="Courier"/>
              </a:rPr>
              <a:t>`uvm_component_utils</a:t>
            </a:r>
            <a:r>
              <a:rPr/>
              <a:t> lo </a:t>
            </a:r>
            <a:r>
              <a:rPr b="1"/>
              <a:t>inscribe en la factory</a:t>
            </a:r>
            <a:r>
              <a:rPr/>
              <a:t>. Sin esa línea, </a:t>
            </a:r>
            <a:r>
              <a:rPr>
                <a:latin typeface="Courier"/>
              </a:rPr>
              <a:t>+UVM_TESTNAME=random_test</a:t>
            </a:r>
            <a:r>
              <a:rPr/>
              <a:t> no encuentra nada y UVM aborta</a:t>
            </a:r>
          </a:p>
          <a:p>
            <a:pPr lvl="0"/>
            <a:r>
              <a:rPr/>
              <a:t>El handle a la virtual interface se </a:t>
            </a:r>
            <a:r>
              <a:rPr b="1"/>
              <a:t>declara</a:t>
            </a:r>
            <a:r>
              <a:rPr/>
              <a:t> acá y se </a:t>
            </a:r>
            <a:r>
              <a:rPr b="1"/>
              <a:t>llena</a:t>
            </a:r>
            <a:r>
              <a:rPr/>
              <a:t> en el </a:t>
            </a:r>
            <a:r>
              <a:rPr>
                <a:latin typeface="Courier"/>
              </a:rPr>
              <a:t>build_phase</a:t>
            </a:r>
            <a:r>
              <a:rPr/>
              <a:t>: son dos momentos distintos</a:t>
            </a:r>
          </a:p>
        </p:txBody>
      </p:sp>
    </p:spTree>
  </p:cSld>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2 · el constructor y el </a:t>
            </a:r>
            <a:r>
              <a:rPr b="1" i="1">
                <a:latin typeface="Courier"/>
              </a:rPr>
              <a:t>build_phase</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The get goes in build_phase and not in the constructor: when the</a:t>
            </a:r>
            <a:br/>
            <a:r>
              <a:rPr>
                <a:latin typeface="Courier"/>
              </a:rPr>
              <a:t>   </a:t>
            </a:r>
            <a:r>
              <a:rPr i="1">
                <a:solidFill>
                  <a:srgbClr val="60A0B0"/>
                </a:solidFill>
                <a:latin typeface="Courier"/>
              </a:rPr>
              <a:t>// constructor runs, the tree does not exist yet.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r>
              <a:rPr>
                <a:latin typeface="Courier"/>
              </a:rPr>
              <a:t>         </a:t>
            </a:r>
            <a:r>
              <a:rPr>
                <a:solidFill>
                  <a:srgbClr val="007020"/>
                </a:solidFill>
                <a:latin typeface="Courier"/>
              </a:rPr>
              <a:t>`uvm_fatal</a:t>
            </a:r>
            <a:r>
              <a:rPr>
                <a:latin typeface="Courier"/>
              </a:rPr>
              <a:t>(</a:t>
            </a:r>
            <a:r>
              <a:rPr>
                <a:solidFill>
                  <a:srgbClr val="4070A0"/>
                </a:solidFill>
                <a:latin typeface="Courier"/>
              </a:rPr>
              <a:t>"RANDOM TEST"</a:t>
            </a:r>
            <a:r>
              <a:rPr>
                <a:latin typeface="Courier"/>
              </a:rPr>
              <a:t>, </a:t>
            </a:r>
            <a:r>
              <a:rPr>
                <a:solidFill>
                  <a:srgbClr val="4070A0"/>
                </a:solidFill>
                <a:latin typeface="Courier"/>
              </a:rPr>
              <a:t>"Failed to get BFM"</a:t>
            </a:r>
            <a:r>
              <a:rPr>
                <a:latin typeface="Courier"/>
              </a:rPr>
              <a:t>)</a:t>
            </a:r>
            <a:br/>
            <a:r>
              <a:rPr>
                <a:latin typeface="Courier"/>
              </a:rPr>
              <a:t>   </a:t>
            </a:r>
            <a:r>
              <a:rPr b="1">
                <a:solidFill>
                  <a:srgbClr val="007020"/>
                </a:solidFill>
                <a:latin typeface="Courier"/>
              </a:rPr>
              <a:t>endfunction</a:t>
            </a:r>
            <a:r>
              <a:rPr>
                <a:latin typeface="Courier"/>
              </a:rPr>
              <a:t> : build_phase</a:t>
            </a:r>
          </a:p>
          <a:p>
            <a:pPr lvl="0"/>
            <a:r>
              <a:rPr/>
              <a:t>El constructor de un </a:t>
            </a:r>
            <a:r>
              <a:rPr>
                <a:latin typeface="Courier"/>
              </a:rPr>
              <a:t>uvm_component</a:t>
            </a:r>
            <a:r>
              <a:rPr/>
              <a:t> tiene </a:t>
            </a:r>
            <a:r>
              <a:rPr b="1"/>
              <a:t>firma fija</a:t>
            </a:r>
            <a:r>
              <a:rPr/>
              <a:t>: </a:t>
            </a:r>
            <a:r>
              <a:rPr>
                <a:latin typeface="Courier"/>
              </a:rPr>
              <a:t>name</a:t>
            </a:r>
            <a:r>
              <a:rPr/>
              <a:t> y </a:t>
            </a:r>
            <a:r>
              <a:rPr>
                <a:latin typeface="Courier"/>
              </a:rPr>
              <a:t>parent</a:t>
            </a:r>
            <a:r>
              <a:rPr/>
              <a:t>, en ese orden, y </a:t>
            </a:r>
            <a:r>
              <a:rPr>
                <a:latin typeface="Courier"/>
              </a:rPr>
              <a:t>super.new(name, parent)</a:t>
            </a:r>
            <a:r>
              <a:rPr/>
              <a:t> como primera línea</a:t>
            </a:r>
          </a:p>
          <a:p>
            <a:pPr lvl="0"/>
            <a:r>
              <a:rPr/>
              <a:t>El </a:t>
            </a:r>
            <a:r>
              <a:rPr>
                <a:latin typeface="Courier"/>
              </a:rPr>
              <a:t>get</a:t>
            </a:r>
            <a:r>
              <a:rPr/>
              <a:t> del config_db va en </a:t>
            </a:r>
            <a:r>
              <a:rPr>
                <a:latin typeface="Courier"/>
              </a:rPr>
              <a:t>build_phase</a:t>
            </a:r>
            <a:r>
              <a:rPr/>
              <a:t>, </a:t>
            </a:r>
            <a:r>
              <a:rPr b="1"/>
              <a:t>no</a:t>
            </a:r>
            <a:r>
              <a:rPr/>
              <a:t> en el constructor: cuando corre el constructor el árbol todavía se está armando</a:t>
            </a:r>
          </a:p>
          <a:p>
            <a:pPr lvl="0"/>
            <a:r>
              <a:rPr>
                <a:latin typeface="Courier"/>
              </a:rPr>
              <a:t>if (!get(...)) uvm_fatal</a:t>
            </a:r>
            <a:r>
              <a:rPr/>
              <a:t>: el </a:t>
            </a:r>
            <a:r>
              <a:rPr>
                <a:latin typeface="Courier"/>
              </a:rPr>
              <a:t>get</a:t>
            </a:r>
            <a:r>
              <a:rPr/>
              <a:t> devuelve un bit. Ignorarlo deja el handle en </a:t>
            </a:r>
            <a:r>
              <a:rPr>
                <a:latin typeface="Courier"/>
              </a:rPr>
              <a:t>null</a:t>
            </a:r>
            <a:r>
              <a:rPr/>
              <a:t> y la falla aparece cien líneas después, en otro archivo</a:t>
            </a:r>
          </a:p>
        </p:txBody>
      </p:sp>
    </p:spTree>
  </p:cSld>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3 · el </a:t>
            </a:r>
            <a:r>
              <a:rPr b="1" i="1">
                <a:latin typeface="Courier"/>
              </a:rPr>
              <a:t>run_phase</a:t>
            </a:r>
            <a:r>
              <a:rPr b="1" i="1"/>
              <a:t>: acá pasa la simulación</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random_tester random_tester_h;</a:t>
            </a:r>
            <a:br/>
            <a:r>
              <a:rPr>
                <a:latin typeface="Courier"/>
              </a:rPr>
              <a:t>      coverage      coverage_h;</a:t>
            </a:r>
            <a:br/>
            <a:r>
              <a:rPr>
                <a:latin typeface="Courier"/>
              </a:rPr>
              <a:t>      scoreboard    scoreboard_h;</a:t>
            </a:r>
            <a:br/>
            <a:br/>
            <a:r>
              <a:rPr>
                <a:latin typeface="Courier"/>
              </a:rPr>
              <a:t>      phase.raise_objection(</a:t>
            </a:r>
            <a:r>
              <a:rPr b="1">
                <a:solidFill>
                  <a:srgbClr val="007020"/>
                </a:solidFill>
                <a:latin typeface="Courier"/>
              </a:rPr>
              <a:t>this</a:t>
            </a:r>
            <a:r>
              <a:rPr>
                <a:latin typeface="Courier"/>
              </a:rPr>
              <a:t>);</a:t>
            </a:r>
            <a:br/>
            <a:br/>
            <a:r>
              <a:rPr>
                <a:latin typeface="Courier"/>
              </a:rPr>
              <a:t>      random_tester_h = </a:t>
            </a:r>
            <a:r>
              <a:rPr b="1">
                <a:solidFill>
                  <a:srgbClr val="007020"/>
                </a:solidFill>
                <a:latin typeface="Courier"/>
              </a:rPr>
              <a:t>new</a:t>
            </a:r>
            <a:r>
              <a:rPr>
                <a:latin typeface="Courier"/>
              </a:rPr>
              <a:t>(bfm);</a:t>
            </a:r>
            <a:br/>
            <a:r>
              <a:rPr>
                <a:latin typeface="Courier"/>
              </a:rPr>
              <a:t>      coverage_h = </a:t>
            </a:r>
            <a:r>
              <a:rPr b="1">
                <a:solidFill>
                  <a:srgbClr val="007020"/>
                </a:solidFill>
                <a:latin typeface="Courier"/>
              </a:rPr>
              <a:t>new</a:t>
            </a:r>
            <a:r>
              <a:rPr>
                <a:latin typeface="Courier"/>
              </a:rPr>
              <a:t>(bfm);</a:t>
            </a:r>
            <a:br/>
            <a:r>
              <a:rPr>
                <a:latin typeface="Courier"/>
              </a:rPr>
              <a:t>      scoreboard_h = </a:t>
            </a:r>
            <a:r>
              <a:rPr b="1">
                <a:solidFill>
                  <a:srgbClr val="007020"/>
                </a:solidFill>
                <a:latin typeface="Courier"/>
              </a:rPr>
              <a:t>new</a:t>
            </a:r>
            <a:r>
              <a:rPr>
                <a:latin typeface="Courier"/>
              </a:rPr>
              <a:t>(bfm);</a:t>
            </a:r>
            <a:br/>
            <a:br/>
            <a:r>
              <a:rPr>
                <a:latin typeface="Courier"/>
              </a:rPr>
              <a:t>      </a:t>
            </a:r>
            <a:r>
              <a:rPr b="1">
                <a:solidFill>
                  <a:srgbClr val="007020"/>
                </a:solidFill>
                <a:latin typeface="Courier"/>
              </a:rPr>
              <a:t>fork</a:t>
            </a:r>
            <a:br/>
            <a:r>
              <a:rPr>
                <a:latin typeface="Courier"/>
              </a:rPr>
              <a:t>         coverage_h.execute();</a:t>
            </a:r>
            <a:br/>
            <a:r>
              <a:rPr>
                <a:latin typeface="Courier"/>
              </a:rPr>
              <a:t>         scoreboard_h.execute();</a:t>
            </a:r>
            <a:br/>
            <a:r>
              <a:rPr>
                <a:latin typeface="Courier"/>
              </a:rPr>
              <a:t>      </a:t>
            </a:r>
            <a:r>
              <a:rPr b="1">
                <a:solidFill>
                  <a:srgbClr val="007020"/>
                </a:solidFill>
                <a:latin typeface="Courier"/>
              </a:rPr>
              <a:t>join_none</a:t>
            </a:r>
            <a:br/>
            <a:br/>
            <a:r>
              <a:rPr>
                <a:latin typeface="Courier"/>
              </a:rPr>
              <a:t>      random_tester_h.execute();</a:t>
            </a:r>
            <a:b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a:p>
            <a:pPr lvl="0"/>
            <a:r>
              <a:rPr/>
              <a:t>Es el mismo cuerpo que el </a:t>
            </a:r>
            <a:r>
              <a:rPr>
                <a:latin typeface="Courier"/>
              </a:rPr>
              <a:t>execute()</a:t>
            </a:r>
            <a:r>
              <a:rPr/>
              <a:t> del testbench en objetos: tester, coverage y scoreboard, con los dos observadores en </a:t>
            </a:r>
            <a:r>
              <a:rPr>
                <a:latin typeface="Courier"/>
              </a:rPr>
              <a:t>fork ... join_none</a:t>
            </a:r>
          </a:p>
          <a:p>
            <a:pPr lvl="0"/>
            <a:r>
              <a:rPr/>
              <a:t>Lo que cambia es </a:t>
            </a:r>
            <a:r>
              <a:rPr b="1"/>
              <a:t>quién lo llama</a:t>
            </a:r>
            <a:r>
              <a:rPr/>
              <a:t>: antes lo llamaba el módulo </a:t>
            </a:r>
            <a:r>
              <a:rPr>
                <a:latin typeface="Courier"/>
              </a:rPr>
              <a:t>top</a:t>
            </a:r>
            <a:r>
              <a:rPr/>
              <a:t>, ahora lo llama UVM cuando le toca a la fase de run</a:t>
            </a:r>
          </a:p>
          <a:p>
            <a:pPr lvl="0"/>
            <a:r>
              <a:rPr/>
              <a:t>Las dos líneas nuevas son el </a:t>
            </a:r>
            <a:r>
              <a:rPr>
                <a:latin typeface="Courier"/>
              </a:rPr>
              <a:t>raise</a:t>
            </a:r>
            <a:r>
              <a:rPr/>
              <a:t> y el </a:t>
            </a:r>
            <a:r>
              <a:rPr>
                <a:latin typeface="Courier"/>
              </a:rPr>
              <a:t>drop</a:t>
            </a:r>
            <a:r>
              <a:rPr/>
              <a:t> de la objection, que son las que deciden cuándo termina todo</a:t>
            </a:r>
          </a:p>
        </p:txBody>
      </p:sp>
    </p:spTree>
  </p:cSld>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Objections: quién decide cuándo termina</a:t>
            </a:r>
          </a:p>
          <a:p>
            <a:pPr lvl="0" indent="0">
              <a:buNone/>
            </a:pPr>
            <a:r>
              <a:rPr b="1">
                <a:solidFill>
                  <a:srgbClr val="007020"/>
                </a:solidFill>
                <a:latin typeface="Courier"/>
              </a:rPr>
              <a:t>task</a:t>
            </a:r>
            <a:r>
              <a:rPr>
                <a:latin typeface="Courier"/>
              </a:rPr>
              <a:t> run_phase(uvm_phase phase);</a:t>
            </a:r>
            <a:br/>
            <a:r>
              <a:rPr>
                <a:latin typeface="Courier"/>
              </a:rPr>
              <a:t>   phase.raise_objection(</a:t>
            </a:r>
            <a:r>
              <a:rPr b="1">
                <a:solidFill>
                  <a:srgbClr val="007020"/>
                </a:solidFill>
                <a:latin typeface="Courier"/>
              </a:rPr>
              <a:t>this</a:t>
            </a:r>
            <a:r>
              <a:rPr>
                <a:latin typeface="Courier"/>
              </a:rPr>
              <a:t>);    </a:t>
            </a:r>
            <a:r>
              <a:rPr i="1">
                <a:solidFill>
                  <a:srgbClr val="60A0B0"/>
                </a:solidFill>
                <a:latin typeface="Courier"/>
              </a:rPr>
              <a:t>// "todavia tengo trabajo"</a:t>
            </a:r>
            <a:br/>
            <a:r>
              <a:rPr>
                <a:latin typeface="Courier"/>
              </a:rPr>
              <a:t>   ...                             </a:t>
            </a:r>
            <a:r>
              <a:rPr i="1">
                <a:solidFill>
                  <a:srgbClr val="60A0B0"/>
                </a:solidFill>
                <a:latin typeface="Courier"/>
              </a:rPr>
              <a:t>// el estimulo</a:t>
            </a:r>
            <a:br/>
            <a:r>
              <a:rPr>
                <a:latin typeface="Courier"/>
              </a:rPr>
              <a:t>   phase.drop_objection(</a:t>
            </a:r>
            <a:r>
              <a:rPr b="1">
                <a:solidFill>
                  <a:srgbClr val="007020"/>
                </a:solidFill>
                <a:latin typeface="Courier"/>
              </a:rPr>
              <a:t>this</a:t>
            </a:r>
            <a:r>
              <a:rPr>
                <a:latin typeface="Courier"/>
              </a:rPr>
              <a:t>);     </a:t>
            </a:r>
            <a:r>
              <a:rPr i="1">
                <a:solidFill>
                  <a:srgbClr val="60A0B0"/>
                </a:solidFill>
                <a:latin typeface="Courier"/>
              </a:rPr>
              <a:t>// "listo, por mi que termine"</a:t>
            </a:r>
            <a:br/>
            <a:r>
              <a:rPr b="1">
                <a:solidFill>
                  <a:srgbClr val="007020"/>
                </a:solidFill>
                <a:latin typeface="Courier"/>
              </a:rPr>
              <a:t>endtask</a:t>
            </a:r>
          </a:p>
          <a:p>
            <a:pPr lvl="0"/>
            <a:r>
              <a:rPr/>
              <a:t>Todos los </a:t>
            </a:r>
            <a:r>
              <a:rPr>
                <a:latin typeface="Courier"/>
              </a:rPr>
              <a:t>run_phase</a:t>
            </a:r>
            <a:r>
              <a:rPr/>
              <a:t> corren </a:t>
            </a:r>
            <a:r>
              <a:rPr b="1"/>
              <a:t>en paralelo</a:t>
            </a:r>
            <a:r>
              <a:rPr/>
              <a:t>: ninguno puede decidir solo cuándo terminar. UVM cuenta, y la fase termina cuando cae la </a:t>
            </a:r>
            <a:r>
              <a:rPr b="1"/>
              <a:t>última</a:t>
            </a:r>
            <a:r>
              <a:rPr/>
              <a:t> objection</a:t>
            </a:r>
          </a:p>
          <a:p>
            <a:pPr lvl="0"/>
            <a:r>
              <a:rPr/>
              <a:t>Sin </a:t>
            </a:r>
            <a:r>
              <a:rPr>
                <a:latin typeface="Courier"/>
              </a:rPr>
              <a:t>raise_objection</a:t>
            </a:r>
            <a:r>
              <a:rPr/>
              <a:t> la simulación se termina en el </a:t>
            </a:r>
            <a:r>
              <a:rPr b="1"/>
              <a:t>tiempo 0</a:t>
            </a:r>
            <a:r>
              <a:rPr/>
              <a:t>, y el test pasa con 0 errores sin haber mandado un estímulo</a:t>
            </a:r>
          </a:p>
          <a:p>
            <a:pPr lvl="0"/>
            <a:r>
              <a:rPr/>
              <a:t>Sin </a:t>
            </a:r>
            <a:r>
              <a:rPr>
                <a:latin typeface="Courier"/>
              </a:rPr>
              <a:t>drop_objection</a:t>
            </a:r>
            <a:r>
              <a:rPr/>
              <a:t> no termina nunca: no hay error, la simulación sigue corriendo sola</a:t>
            </a:r>
          </a:p>
          <a:p>
            <a:pPr lvl="0"/>
            <a:r>
              <a:rPr/>
              <a:t>Los dos síntomas son </a:t>
            </a:r>
            <a:r>
              <a:rPr b="1"/>
              <a:t>mudos</a:t>
            </a:r>
            <a:r>
              <a:rPr/>
              <a:t>, y por eso existen dos plusargs: </a:t>
            </a:r>
            <a:r>
              <a:rPr>
                <a:latin typeface="Courier"/>
              </a:rPr>
              <a:t>+UVM_OBJECTION_TRACE</a:t>
            </a:r>
            <a:r>
              <a:rPr/>
              <a:t> dice quién la levantó y quién la bajó, y </a:t>
            </a:r>
            <a:r>
              <a:rPr>
                <a:latin typeface="Courier"/>
              </a:rPr>
              <a:t>+UVM_TIMEOUT</a:t>
            </a:r>
            <a:r>
              <a:rPr/>
              <a:t> le pone un techo a la corrida</a:t>
            </a:r>
          </a:p>
        </p:txBody>
      </p:sp>
    </p:spTree>
  </p:cSld>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El final que no es el final: </a:t>
            </a:r>
            <a:r>
              <a:rPr b="1" i="1">
                <a:latin typeface="Courier"/>
              </a:rPr>
              <a:t>drain_time</a:t>
            </a:r>
          </a:p>
          <a:p>
            <a:pPr lvl="0"/>
            <a:r>
              <a:rPr/>
              <a:t>La objection dice </a:t>
            </a:r>
            <a:r>
              <a:rPr i="1"/>
              <a:t>“terminé de </a:t>
            </a:r>
            <a:r>
              <a:rPr b="1" i="1"/>
              <a:t>mandar</a:t>
            </a:r>
            <a:r>
              <a:rPr i="1"/>
              <a:t>”</a:t>
            </a:r>
            <a:r>
              <a:rPr/>
              <a:t>. No dice </a:t>
            </a:r>
            <a:r>
              <a:rPr i="1"/>
              <a:t>“terminé de </a:t>
            </a:r>
            <a:r>
              <a:rPr b="1" i="1"/>
              <a:t>comparar</a:t>
            </a:r>
            <a:r>
              <a:rPr i="1"/>
              <a:t>”</a:t>
            </a:r>
            <a:r>
              <a:rPr/>
              <a:t>: entre las dos hay un scoreboard con una FIFO adentro y resultados que el DUT todavía no contestó</a:t>
            </a:r>
          </a:p>
          <a:p>
            <a:pPr lvl="0"/>
            <a:r>
              <a:rPr/>
              <a:t>Cuando cae la última objection la fase corta </a:t>
            </a:r>
            <a:r>
              <a:rPr b="1"/>
              <a:t>en ese instante</a:t>
            </a:r>
            <a:r>
              <a:rPr/>
              <a:t>: lo que quedó en vuelo no llega, nadie lo compara, y el resumen dice </a:t>
            </a:r>
            <a:r>
              <a:rPr>
                <a:latin typeface="Courier"/>
              </a:rPr>
              <a:t>UVM_ERROR : 0</a:t>
            </a:r>
          </a:p>
          <a:p>
            <a:pPr lvl="0" indent="0">
              <a:buNone/>
            </a:pPr>
            <a:r>
              <a:rPr b="1">
                <a:solidFill>
                  <a:srgbClr val="007020"/>
                </a:solidFill>
                <a:latin typeface="Courier"/>
              </a:rPr>
              <a:t>task</a:t>
            </a:r>
            <a:r>
              <a:rPr>
                <a:latin typeface="Courier"/>
              </a:rPr>
              <a:t> run_phase(uvm_phase phase);</a:t>
            </a:r>
            <a:br/>
            <a:r>
              <a:rPr>
                <a:latin typeface="Courier"/>
              </a:rPr>
              <a:t>   phase.get_objection(</a:t>
            </a:r>
            <a:r>
              <a:rPr>
                <a:solidFill>
                  <a:srgbClr val="902000"/>
                </a:solidFill>
                <a:latin typeface="Courier"/>
              </a:rPr>
              <a:t>).set_drain_time</a:t>
            </a:r>
            <a:r>
              <a:rPr>
                <a:latin typeface="Courier"/>
              </a:rPr>
              <a:t>(</a:t>
            </a:r>
            <a:r>
              <a:rPr b="1">
                <a:solidFill>
                  <a:srgbClr val="007020"/>
                </a:solidFill>
                <a:latin typeface="Courier"/>
              </a:rPr>
              <a:t>this</a:t>
            </a:r>
            <a:r>
              <a:rPr>
                <a:latin typeface="Courier"/>
              </a:rPr>
              <a:t>, </a:t>
            </a:r>
            <a:r>
              <a:rPr>
                <a:solidFill>
                  <a:srgbClr val="40A070"/>
                </a:solidFill>
                <a:latin typeface="Courier"/>
              </a:rPr>
              <a:t>200</a:t>
            </a:r>
            <a:r>
              <a:rPr>
                <a:latin typeface="Courier"/>
              </a:rPr>
              <a:t>ns);  </a:t>
            </a:r>
            <a:r>
              <a:rPr i="1">
                <a:solidFill>
                  <a:srgbClr val="60A0B0"/>
                </a:solidFill>
                <a:latin typeface="Courier"/>
              </a:rPr>
              <a:t>// un colchon tras el ultimo drop</a:t>
            </a:r>
            <a:br/>
            <a:r>
              <a:rPr>
                <a:latin typeface="Courier"/>
              </a:rPr>
              <a:t>   phase.raise_objection(</a:t>
            </a:r>
            <a:r>
              <a:rPr b="1">
                <a:solidFill>
                  <a:srgbClr val="007020"/>
                </a:solidFill>
                <a:latin typeface="Courier"/>
              </a:rPr>
              <a:t>this</a:t>
            </a:r>
            <a:r>
              <a:rPr>
                <a:latin typeface="Courier"/>
              </a:rPr>
              <a:t>);</a:t>
            </a:r>
            <a:br/>
            <a:r>
              <a:rPr>
                <a:latin typeface="Courier"/>
              </a:rPr>
              <a:t>   ...                                                 </a:t>
            </a:r>
            <a:r>
              <a:rPr i="1">
                <a:solidFill>
                  <a:srgbClr val="60A0B0"/>
                </a:solidFill>
                <a:latin typeface="Courier"/>
              </a:rPr>
              <a:t>// el estimulo</a:t>
            </a:r>
            <a:br/>
            <a:r>
              <a:rPr>
                <a:latin typeface="Courier"/>
              </a:rPr>
              <a:t>   phase.drop_objection(</a:t>
            </a:r>
            <a:r>
              <a:rPr b="1">
                <a:solidFill>
                  <a:srgbClr val="007020"/>
                </a:solidFill>
                <a:latin typeface="Courier"/>
              </a:rPr>
              <a:t>this</a:t>
            </a:r>
            <a:r>
              <a:rPr>
                <a:latin typeface="Courier"/>
              </a:rPr>
              <a:t>);</a:t>
            </a:r>
            <a:br/>
            <a:r>
              <a:rPr b="1">
                <a:solidFill>
                  <a:srgbClr val="007020"/>
                </a:solidFill>
                <a:latin typeface="Courier"/>
              </a:rPr>
              <a:t>endtask</a:t>
            </a:r>
          </a:p>
          <a:p>
            <a:pPr lvl="0"/>
            <a:r>
              <a:rPr/>
              <a:t>El </a:t>
            </a:r>
            <a:r>
              <a:rPr>
                <a:latin typeface="Courier"/>
              </a:rPr>
              <a:t>drain_time</a:t>
            </a:r>
            <a:r>
              <a:rPr/>
              <a:t> es un número elegido a ojo. La versión con criterio es </a:t>
            </a:r>
            <a:r>
              <a:rPr b="1">
                <a:latin typeface="Courier"/>
              </a:rPr>
              <a:t>phase_ready_to_end()</a:t>
            </a:r>
            <a:r>
              <a:rPr/>
              <a:t>: UVM la llama cuando cayó la última objection, y el componente que todavía tiene trabajo levanta una más y la fase sigue</a:t>
            </a:r>
          </a:p>
          <a:p>
            <a:pPr lvl="0"/>
            <a:r>
              <a:rPr/>
              <a:t>Es </a:t>
            </a:r>
            <a:r>
              <a:rPr b="1"/>
              <a:t>el</a:t>
            </a:r>
            <a:r>
              <a:rPr/>
              <a:t> bug de la segunda semana, y es mudo: no hay error, no hay cuelgue, y las últimas transacciones nunca se compararon</a:t>
            </a:r>
          </a:p>
        </p:txBody>
      </p:sp>
    </p:spTree>
  </p:cSld>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Tests</a:t>
            </a:r>
          </a:p>
        </p:txBody>
      </p:sp>
      <p:sp>
        <p:nvSpPr>
          <p:cNvPr id="4" name="Text Placeholder 3"/>
          <p:cNvSpPr>
            <a:spLocks noGrp="1"/>
          </p:cNvSpPr>
          <p:nvPr>
            <p:ph idx="2" sz="half" type="body"/>
          </p:nvPr>
        </p:nvSpPr>
        <p:spPr/>
        <p:txBody>
          <a:bodyPr/>
          <a:lstStyle/>
          <a:p>
            <a:pPr lvl="0" indent="0" marL="0">
              <a:spcBef>
                <a:spcPts val="3000"/>
              </a:spcBef>
              <a:buNone/>
            </a:pPr>
            <a:r>
              <a:rPr b="1" i="1"/>
              <a:t>La línea de tiempo, de punta a punta</a:t>
            </a:r>
          </a:p>
        </p:txBody>
      </p:sp>
      <p:pic>
        <p:nvPicPr>
          <p:cNvPr descr="res/diagrams/tests_objections.svg" id="0" name="Picture 1"/>
          <p:cNvPicPr>
            <a:picLocks noGrp="1" noChangeAspect="1"/>
          </p:cNvPicPr>
          <p:nvPr/>
        </p:nvPicPr>
        <p:blipFill>
          <a:blip r:embed="rId2"/>
          <a:stretch>
            <a:fillRect/>
          </a:stretch>
        </p:blipFill>
        <p:spPr bwMode="auto">
          <a:xfrm>
            <a:off x="3568700" y="723900"/>
            <a:ext cx="5105400" cy="28321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Línea de tiempo de una objection: raise, estímulo, drop, drain_time y fin de la fase, con las transacciones en vuelo</a:t>
            </a:r>
          </a:p>
        </p:txBody>
      </p:sp>
    </p:spTree>
  </p:cSld>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latin typeface="Courier"/>
              </a:rPr>
              <a:t>raise</a:t>
            </a:r>
            <a:r>
              <a:rPr/>
              <a:t> y </a:t>
            </a:r>
            <a:r>
              <a:rPr>
                <a:latin typeface="Courier"/>
              </a:rPr>
              <a:t>drop</a:t>
            </a:r>
            <a:r>
              <a:rPr/>
              <a:t> marcan </a:t>
            </a:r>
            <a:r>
              <a:rPr b="1"/>
              <a:t>el estímulo</a:t>
            </a:r>
            <a:r>
              <a:rPr/>
              <a:t>, y nada más que el estímulo</a:t>
            </a:r>
          </a:p>
          <a:p>
            <a:pPr lvl="0"/>
            <a:r>
              <a:rPr/>
              <a:t>Lo que quedó en vuelo no entra en esa cuenta: son las tres cajas vacías</a:t>
            </a:r>
          </a:p>
          <a:p>
            <a:pPr lvl="0"/>
            <a:r>
              <a:rPr/>
              <a:t>El </a:t>
            </a:r>
            <a:r>
              <a:rPr>
                <a:latin typeface="Courier"/>
              </a:rPr>
              <a:t>drain_time</a:t>
            </a:r>
            <a:r>
              <a:rPr/>
              <a:t> es el tiempo que se regala para que esas respuestas lleguen</a:t>
            </a:r>
          </a:p>
          <a:p>
            <a:pPr lvl="0"/>
            <a:r>
              <a:rPr/>
              <a:t>Sin </a:t>
            </a:r>
            <a:r>
              <a:rPr>
                <a:latin typeface="Courier"/>
              </a:rPr>
              <a:t>raise</a:t>
            </a:r>
            <a:r>
              <a:rPr/>
              <a:t> no hay nada entre las marcas; sin </a:t>
            </a:r>
            <a:r>
              <a:rPr>
                <a:latin typeface="Courier"/>
              </a:rPr>
              <a:t>drop</a:t>
            </a:r>
            <a:r>
              <a:rPr/>
              <a:t>, la línea no termina nunca</a:t>
            </a:r>
          </a:p>
        </p:txBody>
      </p:sp>
    </p:spTree>
  </p:cSld>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El segundo test: lo mismo, con otro tester</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add_tester add_tester_h;</a:t>
            </a:r>
            <a:br/>
            <a:r>
              <a:rPr>
                <a:latin typeface="Courier"/>
              </a:rPr>
              <a:t>      coverage   coverage_h;</a:t>
            </a:r>
            <a:br/>
            <a:r>
              <a:rPr>
                <a:latin typeface="Courier"/>
              </a:rPr>
              <a:t>      scoreboard scoreboard_h;</a:t>
            </a:r>
            <a:br/>
            <a:br/>
            <a:r>
              <a:rPr>
                <a:latin typeface="Courier"/>
              </a:rPr>
              <a:t>      phase.raise_objection(</a:t>
            </a:r>
            <a:r>
              <a:rPr b="1">
                <a:solidFill>
                  <a:srgbClr val="007020"/>
                </a:solidFill>
                <a:latin typeface="Courier"/>
              </a:rPr>
              <a:t>this</a:t>
            </a:r>
            <a:r>
              <a:rPr>
                <a:latin typeface="Courier"/>
              </a:rPr>
              <a:t>);</a:t>
            </a:r>
            <a:br/>
            <a:br/>
            <a:r>
              <a:rPr>
                <a:latin typeface="Courier"/>
              </a:rPr>
              <a:t>      add_tester_h = </a:t>
            </a:r>
            <a:r>
              <a:rPr b="1">
                <a:solidFill>
                  <a:srgbClr val="007020"/>
                </a:solidFill>
                <a:latin typeface="Courier"/>
              </a:rPr>
              <a:t>new</a:t>
            </a:r>
            <a:r>
              <a:rPr>
                <a:latin typeface="Courier"/>
              </a:rPr>
              <a:t>(bfm);</a:t>
            </a:r>
            <a:br/>
            <a:r>
              <a:rPr>
                <a:latin typeface="Courier"/>
              </a:rPr>
              <a:t>      coverage_h = </a:t>
            </a:r>
            <a:r>
              <a:rPr b="1">
                <a:solidFill>
                  <a:srgbClr val="007020"/>
                </a:solidFill>
                <a:latin typeface="Courier"/>
              </a:rPr>
              <a:t>new</a:t>
            </a:r>
            <a:r>
              <a:rPr>
                <a:latin typeface="Courier"/>
              </a:rPr>
              <a:t>(bfm);</a:t>
            </a:r>
            <a:br/>
            <a:r>
              <a:rPr>
                <a:latin typeface="Courier"/>
              </a:rPr>
              <a:t>      scoreboard_h = </a:t>
            </a:r>
            <a:r>
              <a:rPr b="1">
                <a:solidFill>
                  <a:srgbClr val="007020"/>
                </a:solidFill>
                <a:latin typeface="Courier"/>
              </a:rPr>
              <a:t>new</a:t>
            </a:r>
            <a:r>
              <a:rPr>
                <a:latin typeface="Courier"/>
              </a:rPr>
              <a:t>(bfm);</a:t>
            </a:r>
            <a:br/>
            <a:br/>
            <a:r>
              <a:rPr>
                <a:latin typeface="Courier"/>
              </a:rPr>
              <a:t>      </a:t>
            </a:r>
            <a:r>
              <a:rPr b="1">
                <a:solidFill>
                  <a:srgbClr val="007020"/>
                </a:solidFill>
                <a:latin typeface="Courier"/>
              </a:rPr>
              <a:t>fork</a:t>
            </a:r>
            <a:br/>
            <a:r>
              <a:rPr>
                <a:latin typeface="Courier"/>
              </a:rPr>
              <a:t>         coverage_h.execute();</a:t>
            </a:r>
            <a:br/>
            <a:r>
              <a:rPr>
                <a:latin typeface="Courier"/>
              </a:rPr>
              <a:t>         scoreboard_h.execute();</a:t>
            </a:r>
            <a:br/>
            <a:r>
              <a:rPr>
                <a:latin typeface="Courier"/>
              </a:rPr>
              <a:t>      </a:t>
            </a:r>
            <a:r>
              <a:rPr b="1">
                <a:solidFill>
                  <a:srgbClr val="007020"/>
                </a:solidFill>
                <a:latin typeface="Courier"/>
              </a:rPr>
              <a:t>join_none</a:t>
            </a:r>
            <a:br/>
            <a:br/>
            <a:r>
              <a:rPr>
                <a:latin typeface="Courier"/>
              </a:rPr>
              <a:t>      add_tester_h.execute();</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a:p>
            <a:pPr lvl="0"/>
            <a:r>
              <a:rPr>
                <a:latin typeface="Courier"/>
              </a:rPr>
              <a:t>add_test</a:t>
            </a:r>
            <a:r>
              <a:rPr/>
              <a:t> es </a:t>
            </a:r>
            <a:r>
              <a:rPr>
                <a:latin typeface="Courier"/>
              </a:rPr>
              <a:t>random_test</a:t>
            </a:r>
            <a:r>
              <a:rPr/>
              <a:t> con </a:t>
            </a:r>
            <a:r>
              <a:rPr b="1"/>
              <a:t>una línea distinta</a:t>
            </a:r>
            <a:r>
              <a:rPr/>
              <a:t>: </a:t>
            </a:r>
            <a:r>
              <a:rPr>
                <a:latin typeface="Courier"/>
              </a:rPr>
              <a:t>add_tester</a:t>
            </a:r>
            <a:r>
              <a:rPr/>
              <a:t> en lugar de </a:t>
            </a:r>
            <a:r>
              <a:rPr>
                <a:latin typeface="Courier"/>
              </a:rPr>
              <a:t>random_tester</a:t>
            </a:r>
            <a:r>
              <a:rPr/>
              <a:t>. Todo lo demás se repite tal cual</a:t>
            </a:r>
          </a:p>
          <a:p>
            <a:pPr lvl="0"/>
            <a:r>
              <a:rPr/>
              <a:t>Esa repetición es real y es fea, y es la deuda que paga los components: cuando el testbench sea un árbol de components, el test va a construir un </a:t>
            </a:r>
            <a:r>
              <a:rPr>
                <a:latin typeface="Courier"/>
              </a:rPr>
              <a:t>env</a:t>
            </a:r>
            <a:r>
              <a:rPr/>
              <a:t> y no va a tocar el estímulo</a:t>
            </a:r>
          </a:p>
          <a:p>
            <a:pPr lvl="0"/>
            <a:r>
              <a:rPr/>
              <a:t>Por ahora vale la pena que se vea copiada: es el problema que motiva lo que sigue</a:t>
            </a:r>
          </a:p>
        </p:txBody>
      </p:sp>
    </p:spTree>
  </p:cSld>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Cómo se corre, y qué imprime</a:t>
            </a:r>
          </a:p>
          <a:p>
            <a:pPr lvl="0" indent="0">
              <a:buNone/>
            </a:pPr>
            <a:r>
              <a:rPr>
                <a:solidFill>
                  <a:srgbClr val="008000"/>
                </a:solidFill>
                <a:latin typeface="Courier"/>
              </a:rPr>
              <a:t>set</a:t>
            </a:r>
            <a:r>
              <a:rPr>
                <a:latin typeface="Courier"/>
              </a:rPr>
              <a:t> </a:t>
            </a:r>
            <a:r>
              <a:rPr>
                <a:solidFill>
                  <a:srgbClr val="7D9029"/>
                </a:solidFill>
                <a:latin typeface="Courier"/>
              </a:rPr>
              <a:t>-e</a:t>
            </a:r>
            <a:br/>
            <a:r>
              <a:rPr>
                <a:solidFill>
                  <a:srgbClr val="008000"/>
                </a:solidFill>
                <a:latin typeface="Courier"/>
              </a:rPr>
              <a:t>.</a:t>
            </a:r>
            <a:r>
              <a:rPr>
                <a:latin typeface="Courier"/>
              </a:rPr>
              <a:t> </a:t>
            </a:r>
            <a:r>
              <a:rPr>
                <a:solidFill>
                  <a:srgbClr val="4070A0"/>
                </a:solidFill>
                <a:latin typeface="Courier"/>
              </a:rPr>
              <a:t>"</a:t>
            </a:r>
            <a:r>
              <a:rPr>
                <a:solidFill>
                  <a:srgbClr val="19177C"/>
                </a:solidFill>
                <a:latin typeface="Courier"/>
              </a:rPr>
              <a:t>$(</a:t>
            </a:r>
            <a:r>
              <a:rPr>
                <a:solidFill>
                  <a:srgbClr val="06287E"/>
                </a:solidFill>
                <a:latin typeface="Courier"/>
              </a:rPr>
              <a:t>dirname</a:t>
            </a:r>
            <a:r>
              <a:rPr>
                <a:latin typeface="Courier"/>
              </a:rPr>
              <a:t> </a:t>
            </a:r>
            <a:r>
              <a:rPr>
                <a:solidFill>
                  <a:srgbClr val="4070A0"/>
                </a:solidFill>
                <a:latin typeface="Courier"/>
              </a:rPr>
              <a:t>"</a:t>
            </a:r>
            <a:r>
              <a:rPr>
                <a:solidFill>
                  <a:srgbClr val="19177C"/>
                </a:solidFill>
                <a:latin typeface="Courier"/>
              </a:rPr>
              <a:t>${BASH_SOURCE</a:t>
            </a:r>
            <a:r>
              <a:rPr>
                <a:solidFill>
                  <a:srgbClr val="666666"/>
                </a:solidFill>
                <a:latin typeface="Courier"/>
              </a:rPr>
              <a:t>[</a:t>
            </a:r>
            <a:r>
              <a:rPr>
                <a:solidFill>
                  <a:srgbClr val="40A070"/>
                </a:solidFill>
                <a:latin typeface="Courier"/>
              </a:rPr>
              <a:t>0</a:t>
            </a:r>
            <a:r>
              <a:rPr>
                <a:solidFill>
                  <a:srgbClr val="666666"/>
                </a:solidFill>
                <a:latin typeface="Courier"/>
              </a:rPr>
              <a:t>]</a:t>
            </a:r>
            <a:r>
              <a:rPr>
                <a:solidFill>
                  <a:srgbClr val="19177C"/>
                </a:solidFill>
                <a:latin typeface="Courier"/>
              </a:rPr>
              <a:t>}</a:t>
            </a:r>
            <a:r>
              <a:rPr>
                <a:solidFill>
                  <a:srgbClr val="4070A0"/>
                </a:solidFill>
                <a:latin typeface="Courier"/>
              </a:rPr>
              <a:t>"</a:t>
            </a:r>
            <a:r>
              <a:rPr>
                <a:solidFill>
                  <a:srgbClr val="19177C"/>
                </a:solidFill>
                <a:latin typeface="Courier"/>
              </a:rPr>
              <a:t>)</a:t>
            </a:r>
            <a:r>
              <a:rPr>
                <a:solidFill>
                  <a:srgbClr val="4070A0"/>
                </a:solidFill>
                <a:latin typeface="Courier"/>
              </a:rPr>
              <a:t>/../../verilator/common.sh"</a:t>
            </a:r>
            <a:br/>
            <a:r>
              <a:rPr>
                <a:latin typeface="Courier"/>
              </a:rPr>
              <a:t>vlt_uvm top </a:t>
            </a:r>
            <a:r>
              <a:rPr>
                <a:solidFill>
                  <a:srgbClr val="7D9029"/>
                </a:solidFill>
                <a:latin typeface="Courier"/>
              </a:rPr>
              <a:t>--coverage-user</a:t>
            </a:r>
            <a:r>
              <a:rPr>
                <a:latin typeface="Courier"/>
              </a:rPr>
              <a:t> </a:t>
            </a:r>
            <a:r>
              <a:rPr>
                <a:solidFill>
                  <a:srgbClr val="7D9029"/>
                </a:solidFill>
                <a:latin typeface="Courier"/>
              </a:rPr>
              <a:t>-Wno-fatal</a:t>
            </a:r>
            <a:r>
              <a:rPr>
                <a:latin typeface="Courier"/>
              </a:rPr>
              <a:t> </a:t>
            </a:r>
            <a:r>
              <a:rPr>
                <a:solidFill>
                  <a:srgbClr val="7D9029"/>
                </a:solidFill>
                <a:latin typeface="Courier"/>
              </a:rPr>
              <a:t>-f</a:t>
            </a:r>
            <a:r>
              <a:rPr>
                <a:latin typeface="Courier"/>
              </a:rPr>
              <a:t> dut.f </a:t>
            </a:r>
            <a:r>
              <a:rPr>
                <a:solidFill>
                  <a:srgbClr val="7D9029"/>
                </a:solidFill>
                <a:latin typeface="Courier"/>
              </a:rPr>
              <a:t>-f</a:t>
            </a:r>
            <a:r>
              <a:rPr>
                <a:latin typeface="Courier"/>
              </a:rPr>
              <a:t> tb.f</a:t>
            </a:r>
            <a:br/>
            <a:r>
              <a:rPr>
                <a:latin typeface="Courier"/>
              </a:rPr>
              <a:t>run_sim +UVM_TESTNAME=random_test</a:t>
            </a:r>
            <a:br/>
            <a:r>
              <a:rPr>
                <a:latin typeface="Courier"/>
              </a:rPr>
              <a:t>run_sim +UVM_TESTNAME=add_test</a:t>
            </a:r>
            <a:br/>
            <a:r>
              <a:rPr>
                <a:latin typeface="Courier"/>
              </a:rPr>
              <a:t>cov_report</a:t>
            </a:r>
          </a:p>
          <a:p>
            <a:pPr lvl="0" indent="0">
              <a:buNone/>
            </a:pPr>
            <a:r>
              <a:rPr>
                <a:latin typeface="Courier"/>
              </a:rPr>
              <a:t>UVM_INFO @ 0: reporter [RNTST] Running test random_test...
UVM_INFO $UVM_HOME/src/base/uvm_report_server.svh(1009) @ 46340: reporter [UVM/REPORT/SERVER] 
--- UVM Report Summary ---
** Report counts by severity
UVM_INFO :    1
UVM_WARNING :    0
UVM_ERROR :    0
UVM_FATAL :    0
** Report counts by id
[RNTST]     1
- $UVM_HOME/src/base/uvm_root.svh:633: Verilog $finish
- S i m u l a t i o n   R e p o r t: Verilator 5.052 2026-09-05
- Verilator: $finish at 46ns</a:t>
            </a:r>
          </a:p>
          <a:p>
            <a:pPr lvl="0"/>
            <a:r>
              <a:rPr/>
              <a:t>Un solo </a:t>
            </a:r>
            <a:r>
              <a:rPr>
                <a:latin typeface="Courier"/>
              </a:rPr>
              <a:t>vlt_uvm</a:t>
            </a:r>
            <a:r>
              <a:rPr/>
              <a:t>, dos </a:t>
            </a:r>
            <a:r>
              <a:rPr>
                <a:latin typeface="Courier"/>
              </a:rPr>
              <a:t>run_sim</a:t>
            </a:r>
            <a:r>
              <a:rPr/>
              <a:t>: </a:t>
            </a:r>
            <a:r>
              <a:rPr b="1"/>
              <a:t>una compilación, dos tests</a:t>
            </a:r>
            <a:r>
              <a:rPr/>
              <a:t>. Eso es todo lo que promete la unidad, y acá está hecho</a:t>
            </a:r>
          </a:p>
          <a:p>
            <a:pPr lvl="0"/>
            <a:r>
              <a:rPr>
                <a:latin typeface="Courier"/>
              </a:rPr>
              <a:t>[RNTST] Running test random_test...</a:t>
            </a:r>
            <a:r>
              <a:rPr/>
              <a:t> es UVM diciendo qué encontró en la factory con el nombre que le pasaste</a:t>
            </a:r>
          </a:p>
          <a:p>
            <a:pPr lvl="0"/>
            <a:r>
              <a:rPr/>
              <a:t>El </a:t>
            </a:r>
            <a:r>
              <a:rPr i="1"/>
              <a:t>Report Summary</a:t>
            </a:r>
            <a:r>
              <a:rPr/>
              <a:t> con </a:t>
            </a:r>
            <a:r>
              <a:rPr>
                <a:latin typeface="Courier"/>
              </a:rPr>
              <a:t>UVM_ERROR : 0</a:t>
            </a:r>
            <a:r>
              <a:rPr/>
              <a:t> es el veredicto: reporting lo desarma y explica de dónde sale cada fila</a:t>
            </a:r>
          </a:p>
        </p:txBody>
      </p:sp>
    </p:spTree>
  </p:cSld>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El testbench se compila </a:t>
            </a:r>
            <a:r>
              <a:rPr b="1"/>
              <a:t>una vez</a:t>
            </a:r>
            <a:r>
              <a:rPr/>
              <a:t> y el test se elige por línea de comandos: </a:t>
            </a:r>
            <a:r>
              <a:rPr>
                <a:latin typeface="Courier"/>
              </a:rPr>
              <a:t>+UVM_TESTNAME=random_test</a:t>
            </a:r>
            <a:r>
              <a:rPr/>
              <a:t>. Ése es todo el negocio de la sección</a:t>
            </a:r>
          </a:p>
          <a:p>
            <a:pPr lvl="0"/>
            <a:r>
              <a:rPr/>
              <a:t>La cuenta que lo justifica: mil tests a cinco minutos de compilación cada uno son </a:t>
            </a:r>
            <a:r>
              <a:rPr b="1"/>
              <a:t>tres días y medio</a:t>
            </a:r>
            <a:r>
              <a:rPr/>
              <a:t> de esperar a que compile</a:t>
            </a:r>
          </a:p>
          <a:p>
            <a:pPr lvl="0"/>
            <a:r>
              <a:rPr/>
              <a:t>El </a:t>
            </a:r>
            <a:r>
              <a:rPr>
                <a:latin typeface="Courier"/>
              </a:rPr>
              <a:t>top</a:t>
            </a:r>
            <a:r>
              <a:rPr/>
              <a:t> sigue siendo un módulo. Publica la BFM en el </a:t>
            </a:r>
            <a:r>
              <a:rPr>
                <a:latin typeface="Courier"/>
              </a:rPr>
              <a:t>uvm_config_db</a:t>
            </a:r>
            <a:r>
              <a:rPr/>
              <a:t> </a:t>
            </a:r>
            <a:r>
              <a:rPr b="1"/>
              <a:t>antes</a:t>
            </a:r>
            <a:r>
              <a:rPr/>
              <a:t> de </a:t>
            </a:r>
            <a:r>
              <a:rPr>
                <a:latin typeface="Courier"/>
              </a:rPr>
              <a:t>run_test()</a:t>
            </a:r>
            <a:r>
              <a:rPr/>
              <a:t>, porque antes de esa línea no hay un solo objeto de UVM vivo</a:t>
            </a:r>
          </a:p>
          <a:p>
            <a:pPr lvl="0"/>
            <a:r>
              <a:rPr/>
              <a:t>El </a:t>
            </a:r>
            <a:r>
              <a:rPr b="1">
                <a:latin typeface="Courier"/>
              </a:rPr>
              <a:t>uvm_config_db</a:t>
            </a:r>
            <a:r>
              <a:rPr/>
              <a:t> es una base de datos global y </a:t>
            </a:r>
            <a:r>
              <a:rPr b="1"/>
              <a:t>tipada</a:t>
            </a:r>
            <a:r>
              <a:rPr/>
              <a:t>: el </a:t>
            </a:r>
            <a:r>
              <a:rPr>
                <a:latin typeface="Courier"/>
              </a:rPr>
              <a:t>#(...)</a:t>
            </a:r>
            <a:r>
              <a:rPr/>
              <a:t> es parte de la llave, y el ámbito es una </a:t>
            </a:r>
            <a:r>
              <a:rPr b="1"/>
              <a:t>ruta jerárquica</a:t>
            </a:r>
          </a:p>
          <a:p>
            <a:pPr lvl="0"/>
            <a:r>
              <a:rPr/>
              <a:t>Un test se registra con </a:t>
            </a:r>
            <a:r>
              <a:rPr>
                <a:latin typeface="Courier"/>
              </a:rPr>
              <a:t>`uvm_component_utils</a:t>
            </a:r>
            <a:r>
              <a:rPr/>
              <a:t>. Sin esa línea, la factory no lo encuentra y UVM aborta</a:t>
            </a:r>
          </a:p>
          <a:p>
            <a:pPr lvl="0"/>
            <a:r>
              <a:rPr/>
              <a:t>La virtual interface se </a:t>
            </a:r>
            <a:r>
              <a:rPr b="1"/>
              <a:t>declara</a:t>
            </a:r>
            <a:r>
              <a:rPr/>
              <a:t> en la clase y se </a:t>
            </a:r>
            <a:r>
              <a:rPr b="1"/>
              <a:t>llena</a:t>
            </a:r>
            <a:r>
              <a:rPr/>
              <a:t> en el </a:t>
            </a:r>
            <a:r>
              <a:rPr>
                <a:latin typeface="Courier"/>
              </a:rPr>
              <a:t>build_phase</a:t>
            </a:r>
            <a:r>
              <a:rPr/>
              <a:t>: son dos momentos distintos, y confundirlos deja un </a:t>
            </a:r>
            <a:r>
              <a:rPr>
                <a:latin typeface="Courier"/>
              </a:rPr>
              <a:t>null</a:t>
            </a:r>
          </a:p>
          <a:p>
            <a:pPr lvl="0"/>
            <a:r>
              <a:rPr/>
              <a:t>La objection dice cuándo el test terminó de </a:t>
            </a:r>
            <a:r>
              <a:rPr b="1"/>
              <a:t>mandar</a:t>
            </a:r>
            <a:r>
              <a:rPr/>
              <a:t>, no cuándo el scoreboard terminó de </a:t>
            </a:r>
            <a:r>
              <a:rPr b="1"/>
              <a:t>comparar</a:t>
            </a:r>
            <a:r>
              <a:rPr/>
              <a:t>. Esa diferencia se paga con </a:t>
            </a:r>
            <a:r>
              <a:rPr>
                <a:latin typeface="Courier"/>
              </a:rPr>
              <a:t>drain_time</a:t>
            </a:r>
            <a:r>
              <a:rPr/>
              <a:t>, o bien con </a:t>
            </a:r>
            <a:r>
              <a:rPr>
                <a:latin typeface="Courier"/>
              </a:rPr>
              <a:t>phase_ready_to_end()</a:t>
            </a:r>
          </a:p>
        </p:txBody>
      </p:sp>
    </p:spTree>
  </p:cSld>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y fases</a:t>
            </a:r>
          </a:p>
        </p:txBody>
      </p:sp>
      <p:sp>
        <p:nvSpPr>
          <p:cNvPr id="3" name="Content Placeholder 2"/>
          <p:cNvSpPr>
            <a:spLocks noGrp="1"/>
          </p:cNvSpPr>
          <p:nvPr>
            <p:ph idx="1"/>
          </p:nvPr>
        </p:nvSpPr>
        <p:spPr/>
        <p:txBody>
          <a:bodyPr/>
          <a:lstStyle/>
          <a:p>
            <a:pPr lvl="0" indent="0" marL="0">
              <a:spcBef>
                <a:spcPts val="3000"/>
              </a:spcBef>
              <a:buNone/>
            </a:pPr>
            <a:r>
              <a:rPr b="1" i="1"/>
              <a:t>Un component es lo que está en el árbol, y al árbol lo recorre UVM</a:t>
            </a:r>
          </a:p>
          <a:p>
            <a:pPr lvl="0"/>
            <a:r>
              <a:rPr/>
              <a:t>Un testbench tiene tres cosas distintas: la </a:t>
            </a:r>
            <a:r>
              <a:rPr b="1"/>
              <a:t>estructura</a:t>
            </a:r>
            <a:r>
              <a:rPr/>
              <a:t> —qué partes hay y cómo se conectan—, las </a:t>
            </a:r>
            <a:r>
              <a:rPr b="1"/>
              <a:t>secuencias</a:t>
            </a:r>
            <a:r>
              <a:rPr/>
              <a:t> —qué comandos, en qué orden— y los </a:t>
            </a:r>
            <a:r>
              <a:rPr b="1"/>
              <a:t>datos</a:t>
            </a:r>
            <a:r>
              <a:rPr/>
              <a:t>. Esta unidad es la primera; los datos son el día 5 y las secuencias el día 6</a:t>
            </a:r>
          </a:p>
          <a:p>
            <a:pPr lvl="0"/>
            <a:r>
              <a:rPr/>
              <a:t>En los tests el test hacía </a:t>
            </a:r>
            <a:r>
              <a:rPr>
                <a:latin typeface="Courier"/>
              </a:rPr>
              <a:t>new()</a:t>
            </a:r>
            <a:r>
              <a:rPr/>
              <a:t> de tres objetos sueltos y los llamaba él mismo. Eso no es una estructura: es una función larga</a:t>
            </a:r>
          </a:p>
          <a:p>
            <a:pPr lvl="0"/>
            <a:r>
              <a:rPr/>
              <a:t>Un </a:t>
            </a:r>
            <a:r>
              <a:rPr>
                <a:latin typeface="Courier"/>
              </a:rPr>
              <a:t>uvm_component</a:t>
            </a:r>
            <a:r>
              <a:rPr/>
              <a:t> es un </a:t>
            </a:r>
            <a:r>
              <a:rPr b="1"/>
              <a:t>nodo con nombre y con padre</a:t>
            </a:r>
            <a:r>
              <a:rPr/>
              <a:t>. UVM arma el árbol completo y después lo recorre entero llamando </a:t>
            </a:r>
            <a:r>
              <a:rPr b="1"/>
              <a:t>fases</a:t>
            </a:r>
            <a:r>
              <a:rPr/>
              <a:t>, en un orden que garantiza</a:t>
            </a:r>
          </a:p>
          <a:p>
            <a:pPr lvl="0"/>
            <a:r>
              <a:rPr/>
              <a:t>Convertir una clase en component son cuatro pasos, siempre los mismos:</a:t>
            </a:r>
          </a:p>
          <a:p>
            <a:pPr lvl="1" indent="-342900" marL="685800">
              <a:buAutoNum type="arabicPeriod"/>
            </a:pPr>
            <a:r>
              <a:rPr/>
              <a:t>extender </a:t>
            </a:r>
            <a:r>
              <a:rPr>
                <a:latin typeface="Courier"/>
              </a:rPr>
              <a:t>uvm_component</a:t>
            </a:r>
            <a:r>
              <a:rPr/>
              <a:t> o una hija suya</a:t>
            </a:r>
          </a:p>
          <a:p>
            <a:pPr lvl="1" indent="-342900" marL="685800">
              <a:buAutoNum type="arabicPeriod"/>
            </a:pPr>
            <a:r>
              <a:rPr/>
              <a:t>registrarla con </a:t>
            </a:r>
            <a:r>
              <a:rPr>
                <a:latin typeface="Courier"/>
              </a:rPr>
              <a:t>`uvm_component_utils()</a:t>
            </a:r>
          </a:p>
          <a:p>
            <a:pPr lvl="1" indent="-342900" marL="685800">
              <a:buAutoNum type="arabicPeriod"/>
            </a:pPr>
            <a:r>
              <a:rPr/>
              <a:t>el constructor mínimo: </a:t>
            </a:r>
            <a:r>
              <a:rPr>
                <a:latin typeface="Courier"/>
              </a:rPr>
              <a:t>(string name, uvm_component parent)</a:t>
            </a:r>
          </a:p>
          <a:p>
            <a:pPr lvl="1" indent="-342900" marL="685800">
              <a:buAutoNum type="arabicPeriod"/>
            </a:pPr>
            <a:r>
              <a:rPr/>
              <a:t>override de las fases que le hagan falta</a:t>
            </a:r>
          </a:p>
        </p:txBody>
      </p:sp>
    </p:spTree>
  </p:cSld>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y fases</a:t>
            </a:r>
          </a:p>
        </p:txBody>
      </p:sp>
      <p:sp>
        <p:nvSpPr>
          <p:cNvPr id="3" name="Content Placeholder 2"/>
          <p:cNvSpPr>
            <a:spLocks noGrp="1"/>
          </p:cNvSpPr>
          <p:nvPr>
            <p:ph idx="1"/>
          </p:nvPr>
        </p:nvSpPr>
        <p:spPr/>
        <p:txBody>
          <a:bodyPr/>
          <a:lstStyle/>
          <a:p>
            <a:pPr lvl="0" indent="0" marL="0">
              <a:spcBef>
                <a:spcPts val="3000"/>
              </a:spcBef>
              <a:buNone/>
            </a:pPr>
            <a:r>
              <a:rPr b="1" i="1"/>
              <a:t>Intro UVM phases</a:t>
            </a:r>
          </a:p>
          <a:p>
            <a:pPr lvl="0"/>
            <a:r>
              <a:rPr/>
              <a:t>Todos los uvm components tienen estos phase methods por herencia</a:t>
            </a:r>
          </a:p>
          <a:p>
            <a:pPr lvl="0"/>
            <a:r>
              <a:rPr/>
              <a:t>UVM crea el TB y va llamando estos métodos en orden</a:t>
            </a:r>
          </a:p>
          <a:p>
            <a:pPr lvl="0"/>
            <a:r>
              <a:rPr/>
              <a:t>Las fases son </a:t>
            </a:r>
            <a:r>
              <a:rPr i="1"/>
              <a:t>métodos</a:t>
            </a:r>
            <a:r>
              <a:rPr/>
              <a:t>: se overridean como cualquier otro método virtual. Si además conviene llamar a </a:t>
            </a:r>
            <a:r>
              <a:rPr>
                <a:latin typeface="Courier"/>
              </a:rPr>
              <a:t>super</a:t>
            </a:r>
            <a:r>
              <a:rPr/>
              <a:t>, es tema de la slide que sigue</a:t>
            </a:r>
          </a:p>
          <a:p>
            <a:pPr lvl="0"/>
            <a:r>
              <a:rPr i="1"/>
              <a:t>function void build_phase(uvm_phase phase):</a:t>
            </a:r>
            <a:r>
              <a:rPr/>
              <a:t> UVM crea el TB (top-down). Los componentes UVM se instancian en este método. Si tratás de instanciarlos en otro lado es error</a:t>
            </a:r>
          </a:p>
          <a:p>
            <a:pPr lvl="0"/>
            <a:r>
              <a:rPr i="1"/>
              <a:t>function void connect_phase(uvm_phase phase):</a:t>
            </a:r>
            <a:r>
              <a:rPr/>
              <a:t> Conexión de componentes</a:t>
            </a:r>
          </a:p>
          <a:p>
            <a:pPr lvl="0"/>
            <a:r>
              <a:rPr i="1"/>
              <a:t>function void end_of_elaboration_phase(uvm_phase phase):</a:t>
            </a:r>
            <a:r>
              <a:rPr/>
              <a:t> UVM lo llama una vez que creó y conectó todos los componentes</a:t>
            </a:r>
          </a:p>
          <a:p>
            <a:pPr lvl="0"/>
            <a:r>
              <a:rPr i="1"/>
              <a:t>task run_phase(uvm_phase phase):</a:t>
            </a:r>
            <a:r>
              <a:rPr/>
              <a:t> UVM ejecuta esta task en su propio thread. Todos los run_phase se ejecutan simultáneamente</a:t>
            </a:r>
          </a:p>
          <a:p>
            <a:pPr lvl="0"/>
            <a:r>
              <a:rPr i="1"/>
              <a:t>function void report_phase(uvm_phase phase):</a:t>
            </a:r>
            <a:r>
              <a:rPr/>
              <a:t> Se ejecuta cuando se termina la última objection del test. Muestra Resultados</a:t>
            </a:r>
          </a:p>
        </p:txBody>
      </p:sp>
    </p:spTree>
  </p:cSld>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Components y fases</a:t>
            </a:r>
          </a:p>
        </p:txBody>
      </p:sp>
      <p:sp>
        <p:nvSpPr>
          <p:cNvPr id="4" name="Text Placeholder 3"/>
          <p:cNvSpPr>
            <a:spLocks noGrp="1"/>
          </p:cNvSpPr>
          <p:nvPr>
            <p:ph idx="2" sz="half" type="body"/>
          </p:nvPr>
        </p:nvSpPr>
        <p:spPr/>
        <p:txBody>
          <a:bodyPr/>
          <a:lstStyle/>
          <a:p>
            <a:pPr lvl="0" indent="0" marL="0">
              <a:spcBef>
                <a:spcPts val="3000"/>
              </a:spcBef>
              <a:buNone/>
            </a:pPr>
            <a:r>
              <a:rPr b="1" i="1"/>
              <a:t>El árbol, dos veces: una baja y la otra sube</a:t>
            </a:r>
          </a:p>
        </p:txBody>
      </p:sp>
      <p:pic>
        <p:nvPicPr>
          <p:cNvPr descr="res/diagrams/components_fases.svg" id="0" name="Picture 1"/>
          <p:cNvPicPr>
            <a:picLocks noGrp="1" noChangeAspect="1"/>
          </p:cNvPicPr>
          <p:nvPr/>
        </p:nvPicPr>
        <p:blipFill>
          <a:blip r:embed="rId2"/>
          <a:stretch>
            <a:fillRect/>
          </a:stretch>
        </p:blipFill>
        <p:spPr bwMode="auto">
          <a:xfrm>
            <a:off x="3568700" y="546100"/>
            <a:ext cx="5105400" cy="3175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El árbol recorrido dos veces: build_phase baja y connect_phase sube, y el orden real en que se construye un hijo</a:t>
            </a:r>
          </a:p>
        </p:txBody>
      </p:sp>
    </p:spTree>
  </p:cSld>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latin typeface="Courier"/>
              </a:rPr>
              <a:t>build_phase</a:t>
            </a:r>
            <a:r>
              <a:rPr/>
              <a:t> baja porque el padre tiene que existir para crear a sus hijos</a:t>
            </a:r>
          </a:p>
          <a:p>
            <a:pPr lvl="0"/>
            <a:r>
              <a:rPr>
                <a:latin typeface="Courier"/>
              </a:rPr>
              <a:t>connect_phase</a:t>
            </a:r>
            <a:r>
              <a:rPr/>
              <a:t> sube por lo contrario: el otro extremo ya tiene que estar</a:t>
            </a:r>
          </a:p>
          <a:p>
            <a:pPr lvl="0"/>
            <a:r>
              <a:rPr/>
              <a:t>El hijo se </a:t>
            </a:r>
            <a:r>
              <a:rPr b="1"/>
              <a:t>crea</a:t>
            </a:r>
            <a:r>
              <a:rPr/>
              <a:t> adentro del build del padre; su propio build corre después</a:t>
            </a:r>
          </a:p>
          <a:p>
            <a:pPr lvl="0"/>
            <a:r>
              <a:rPr/>
              <a:t>Por eso el </a:t>
            </a:r>
            <a:r>
              <a:rPr>
                <a:latin typeface="Courier"/>
              </a:rPr>
              <a:t>set()</a:t>
            </a:r>
            <a:r>
              <a:rPr/>
              <a:t> del </a:t>
            </a:r>
            <a:r>
              <a:rPr>
                <a:latin typeface="Courier"/>
              </a:rPr>
              <a:t>config_db</a:t>
            </a:r>
            <a:r>
              <a:rPr/>
              <a:t> va </a:t>
            </a:r>
            <a:r>
              <a:rPr b="1"/>
              <a:t>antes</a:t>
            </a:r>
            <a:r>
              <a:rPr/>
              <a:t> del </a:t>
            </a:r>
            <a:r>
              <a:rPr>
                <a:latin typeface="Courier"/>
              </a:rPr>
              <a:t>create()</a:t>
            </a:r>
            <a:r>
              <a:rPr/>
              <a:t> que lo construye</a:t>
            </a:r>
          </a:p>
        </p:txBody>
      </p:sp>
    </p:spTree>
  </p:cSld>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y fases</a:t>
            </a:r>
          </a:p>
        </p:txBody>
      </p:sp>
      <p:sp>
        <p:nvSpPr>
          <p:cNvPr id="3" name="Content Placeholder 2"/>
          <p:cNvSpPr>
            <a:spLocks noGrp="1"/>
          </p:cNvSpPr>
          <p:nvPr>
            <p:ph idx="1"/>
          </p:nvPr>
        </p:nvSpPr>
        <p:spPr/>
        <p:txBody>
          <a:bodyPr/>
          <a:lstStyle/>
          <a:p>
            <a:pPr lvl="0" indent="0" marL="0">
              <a:spcBef>
                <a:spcPts val="3000"/>
              </a:spcBef>
              <a:buNone/>
            </a:pPr>
            <a:r>
              <a:rPr b="1" i="1"/>
              <a:t>¿Y el </a:t>
            </a:r>
            <a:r>
              <a:rPr b="1" i="1">
                <a:latin typeface="Courier"/>
              </a:rPr>
              <a:t>super.build_phase()</a:t>
            </a:r>
            <a:r>
              <a:rPr b="1" i="1"/>
              <a:t>?</a:t>
            </a:r>
          </a:p>
          <a:p>
            <a:pPr lvl="0" indent="0">
              <a:buNone/>
            </a:pPr>
            <a:r>
              <a:rPr i="1">
                <a:solidFill>
                  <a:srgbClr val="60A0B0"/>
                </a:solidFill>
                <a:latin typeface="Courier"/>
              </a:rPr>
              <a:t>// uvm_component.svh:2385-2393 — uvm-core 2020.3.1, con el return; elidido</a:t>
            </a:r>
            <a:br/>
            <a:r>
              <a:rPr b="1">
                <a:solidFill>
                  <a:srgbClr val="007020"/>
                </a:solidFill>
                <a:latin typeface="Courier"/>
              </a:rPr>
              <a:t>function</a:t>
            </a:r>
            <a:r>
              <a:rPr>
                <a:latin typeface="Courier"/>
              </a:rPr>
              <a:t> </a:t>
            </a:r>
            <a:r>
              <a:rPr b="1">
                <a:solidFill>
                  <a:srgbClr val="007020"/>
                </a:solidFill>
                <a:latin typeface="Courier"/>
              </a:rPr>
              <a:t>void</a:t>
            </a:r>
            <a:r>
              <a:rPr>
                <a:latin typeface="Courier"/>
              </a:rPr>
              <a:t> uvm_component::build_phase(uvm_phase phase);</a:t>
            </a:r>
            <a:br/>
            <a:r>
              <a:rPr>
                <a:latin typeface="Courier"/>
              </a:rPr>
              <a:t>   build();            </a:t>
            </a:r>
            <a:r>
              <a:rPr i="1">
                <a:solidFill>
                  <a:srgbClr val="60A0B0"/>
                </a:solidFill>
                <a:latin typeface="Courier"/>
              </a:rPr>
              <a:t>// -&gt; apply_config_settings(): la config automatica</a:t>
            </a:r>
            <a:br/>
            <a:r>
              <a:rPr b="1">
                <a:solidFill>
                  <a:srgbClr val="007020"/>
                </a:solidFill>
                <a:latin typeface="Courier"/>
              </a:rPr>
              <a:t>endfunction</a:t>
            </a:r>
            <a:br/>
            <a:br/>
            <a:r>
              <a:rPr b="1">
                <a:solidFill>
                  <a:srgbClr val="007020"/>
                </a:solidFill>
                <a:latin typeface="Courier"/>
              </a:rPr>
              <a:t>function</a:t>
            </a:r>
            <a:r>
              <a:rPr>
                <a:latin typeface="Courier"/>
              </a:rPr>
              <a:t> </a:t>
            </a:r>
            <a:r>
              <a:rPr b="1">
                <a:solidFill>
                  <a:srgbClr val="007020"/>
                </a:solidFill>
                <a:latin typeface="Courier"/>
              </a:rPr>
              <a:t>void</a:t>
            </a:r>
            <a:r>
              <a:rPr>
                <a:latin typeface="Courier"/>
              </a:rPr>
              <a:t> uvm_component::connect_phase(uvm_phase phase);</a:t>
            </a:r>
            <a:br/>
            <a:r>
              <a:rPr>
                <a:latin typeface="Courier"/>
              </a:rPr>
              <a:t>   connect();          </a:t>
            </a:r>
            <a:r>
              <a:rPr i="1">
                <a:solidFill>
                  <a:srgbClr val="60A0B0"/>
                </a:solidFill>
                <a:latin typeface="Courier"/>
              </a:rPr>
              <a:t>// -&gt; return;  esta vacia, igual que las demas</a:t>
            </a:r>
            <a:br/>
            <a:r>
              <a:rPr b="1">
                <a:solidFill>
                  <a:srgbClr val="007020"/>
                </a:solidFill>
                <a:latin typeface="Courier"/>
              </a:rPr>
              <a:t>endfunction</a:t>
            </a:r>
          </a:p>
          <a:p>
            <a:pPr lvl="0"/>
            <a:r>
              <a:rPr>
                <a:latin typeface="Courier"/>
              </a:rPr>
              <a:t>build_phase</a:t>
            </a:r>
            <a:r>
              <a:rPr/>
              <a:t> es la </a:t>
            </a:r>
            <a:r>
              <a:rPr b="1"/>
              <a:t>única</a:t>
            </a:r>
            <a:r>
              <a:rPr/>
              <a:t> fase que hace algo en </a:t>
            </a:r>
            <a:r>
              <a:rPr>
                <a:latin typeface="Courier"/>
              </a:rPr>
              <a:t>uvm_component</a:t>
            </a:r>
            <a:r>
              <a:rPr/>
              <a:t>: aplica los campos registrados con </a:t>
            </a:r>
            <a:r>
              <a:rPr>
                <a:latin typeface="Courier"/>
              </a:rPr>
              <a:t>`uvm_field_*</a:t>
            </a:r>
            <a:r>
              <a:rPr/>
              <a:t>. El curso no usa esas macros</a:t>
            </a:r>
          </a:p>
          <a:p>
            <a:pPr lvl="0"/>
            <a:r>
              <a:rPr/>
              <a:t>Ojo, hay </a:t>
            </a:r>
            <a:r>
              <a:rPr b="1"/>
              <a:t>dos </a:t>
            </a:r>
            <a:r>
              <a:rPr b="1">
                <a:latin typeface="Courier"/>
              </a:rPr>
              <a:t>super</a:t>
            </a:r>
            <a:r>
              <a:rPr b="1"/>
              <a:t> distintos</a:t>
            </a:r>
            <a:r>
              <a:rPr/>
              <a:t>: ése, y el de una clase base </a:t>
            </a:r>
            <a:r>
              <a:rPr b="1"/>
              <a:t>tuya</a:t>
            </a:r>
            <a:r>
              <a:rPr/>
              <a:t>, que construye lo que vos escribiste. El segundo el curso </a:t>
            </a:r>
            <a:r>
              <a:rPr b="1"/>
              <a:t>sí</a:t>
            </a:r>
            <a:r>
              <a:rPr/>
              <a:t> lo llama</a:t>
            </a:r>
          </a:p>
          <a:p>
            <a:pPr lvl="0"/>
            <a:r>
              <a:rPr/>
              <a:t>Afuera: </a:t>
            </a:r>
            <a:r>
              <a:rPr b="1"/>
              <a:t>ponelo siempre, salvo que puedas nombrar por qué en tu caso es un no-op</a:t>
            </a:r>
            <a:r>
              <a:rPr/>
              <a:t>. De más no cuesta nada; de menos —un </a:t>
            </a:r>
            <a:r>
              <a:rPr>
                <a:latin typeface="Courier"/>
              </a:rPr>
              <a:t>`uvm_field_*</a:t>
            </a:r>
            <a:r>
              <a:rPr/>
              <a:t>, o heredar de </a:t>
            </a:r>
            <a:r>
              <a:rPr>
                <a:latin typeface="Courier"/>
              </a:rPr>
              <a:t>uvm_agent</a:t>
            </a:r>
            <a:r>
              <a:rPr/>
              <a:t>— el campo queda en su default y </a:t>
            </a:r>
            <a:r>
              <a:rPr b="1"/>
              <a:t>nadie te avisa</a:t>
            </a:r>
          </a:p>
          <a:p>
            <a:pPr lvl="0"/>
            <a:r>
              <a:rPr/>
              <a:t>Y el orden importa: lo que tenga que estar decidido </a:t>
            </a:r>
            <a:r>
              <a:rPr i="1"/>
              <a:t>antes</a:t>
            </a:r>
            <a:r>
              <a:rPr/>
              <a:t> de construir los hijos va antes del </a:t>
            </a:r>
            <a:r>
              <a:rPr>
                <a:latin typeface="Courier"/>
              </a:rPr>
              <a:t>super</a:t>
            </a:r>
            <a:r>
              <a:rPr/>
              <a:t>. El </a:t>
            </a:r>
            <a:r>
              <a:rPr>
                <a:latin typeface="Courier"/>
              </a:rPr>
              <a:t>set_type_override</a:t>
            </a:r>
            <a:r>
              <a:rPr/>
              <a:t> de </a:t>
            </a:r>
            <a:r>
              <a:rPr>
                <a:latin typeface="Courier"/>
              </a:rPr>
              <a:t>add_test</a:t>
            </a:r>
            <a:r>
              <a:rPr/>
              <a:t> es eso</a:t>
            </a:r>
          </a:p>
        </p:txBody>
      </p:sp>
    </p:spTree>
  </p:cSld>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y fases</a:t>
            </a:r>
          </a:p>
        </p:txBody>
      </p:sp>
      <p:sp>
        <p:nvSpPr>
          <p:cNvPr id="3" name="Content Placeholder 2"/>
          <p:cNvSpPr>
            <a:spLocks noGrp="1"/>
          </p:cNvSpPr>
          <p:nvPr>
            <p:ph idx="1"/>
          </p:nvPr>
        </p:nvSpPr>
        <p:spPr>
          <a:xfrm>
            <a:off x="457200" y="1193800"/>
            <a:ext cx="8229600" cy="355600"/>
          </a:xfrm>
        </p:spPr>
        <p:txBody>
          <a:bodyPr/>
          <a:lstStyle/>
          <a:p>
            <a:pPr lvl="0" indent="0" marL="0">
              <a:spcBef>
                <a:spcPts val="3000"/>
              </a:spcBef>
              <a:buNone/>
            </a:pPr>
            <a:r>
              <a:rPr b="1" i="1"/>
              <a:t>El cuadro completo: son nueve, no cinco</a:t>
            </a:r>
          </a:p>
        </p:txBody>
      </p:sp>
      <p:graphicFrame>
        <p:nvGraphicFramePr>
          <p:cNvPr id="6" name="Content Placeholder 5"/>
          <p:cNvGraphicFramePr>
            <a:graphicFrameLocks noGrp="1"/>
          </p:cNvGraphicFramePr>
          <p:nvPr>
            <p:ph idx="1"/>
          </p:nvPr>
        </p:nvGraphicFramePr>
        <p:xfrm>
          <a:off x="457200" y="1676400"/>
          <a:ext cx="8229600" cy="22987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Fase</a:t>
                      </a:r>
                    </a:p>
                  </a:txBody>
                  <a:tcPr/>
                </a:tc>
                <a:tc>
                  <a:txBody>
                    <a:bodyPr/>
                    <a:lstStyle/>
                    <a:p>
                      <a:pPr lvl="0" indent="0" marL="0">
                        <a:buNone/>
                      </a:pPr>
                      <a:r>
                        <a:rPr/>
                        <a:t>Para qué</a:t>
                      </a:r>
                    </a:p>
                  </a:txBody>
                  <a:tcPr/>
                </a:tc>
                <a:tc>
                  <a:txBody>
                    <a:bodyPr/>
                    <a:lstStyle/>
                    <a:p>
                      <a:pPr lvl="0" indent="0" marL="0">
                        <a:buNone/>
                      </a:pPr>
                      <a:r>
                        <a:rPr/>
                        <a:t>Orden</a:t>
                      </a:r>
                    </a:p>
                  </a:txBody>
                  <a:tcPr/>
                </a:tc>
              </a:tr>
              <a:tr h="0">
                <a:tc>
                  <a:txBody>
                    <a:bodyPr/>
                    <a:lstStyle/>
                    <a:p>
                      <a:pPr lvl="0" indent="0" marL="0">
                        <a:buNone/>
                      </a:pPr>
                      <a:r>
                        <a:rPr>
                          <a:latin typeface="Courier"/>
                        </a:rPr>
                        <a:t>build_phase</a:t>
                      </a:r>
                    </a:p>
                  </a:txBody>
                </a:tc>
                <a:tc>
                  <a:txBody>
                    <a:bodyPr/>
                    <a:lstStyle/>
                    <a:p>
                      <a:pPr lvl="0" indent="0" marL="0">
                        <a:buNone/>
                      </a:pPr>
                      <a:r>
                        <a:rPr/>
                        <a:t>instanciar los componentes</a:t>
                      </a:r>
                    </a:p>
                  </a:txBody>
                </a:tc>
                <a:tc>
                  <a:txBody>
                    <a:bodyPr/>
                    <a:lstStyle/>
                    <a:p>
                      <a:pPr lvl="0" indent="0" marL="0">
                        <a:buNone/>
                      </a:pPr>
                      <a:r>
                        <a:rPr b="1"/>
                        <a:t>top-down</a:t>
                      </a:r>
                    </a:p>
                  </a:txBody>
                </a:tc>
              </a:tr>
              <a:tr h="0">
                <a:tc>
                  <a:txBody>
                    <a:bodyPr/>
                    <a:lstStyle/>
                    <a:p>
                      <a:pPr lvl="0" indent="0" marL="0">
                        <a:buNone/>
                      </a:pPr>
                      <a:r>
                        <a:rPr>
                          <a:latin typeface="Courier"/>
                        </a:rPr>
                        <a:t>connect_phase</a:t>
                      </a:r>
                    </a:p>
                  </a:txBody>
                </a:tc>
                <a:tc>
                  <a:txBody>
                    <a:bodyPr/>
                    <a:lstStyle/>
                    <a:p>
                      <a:pPr lvl="0" indent="0" marL="0">
                        <a:buNone/>
                      </a:pPr>
                      <a:r>
                        <a:rPr/>
                        <a:t>conectar los ports</a:t>
                      </a:r>
                    </a:p>
                  </a:txBody>
                </a:tc>
                <a:tc>
                  <a:txBody>
                    <a:bodyPr/>
                    <a:lstStyle/>
                    <a:p>
                      <a:pPr lvl="0" indent="0" marL="0">
                        <a:buNone/>
                      </a:pPr>
                      <a:r>
                        <a:rPr/>
                        <a:t>bottom-up</a:t>
                      </a:r>
                    </a:p>
                  </a:txBody>
                </a:tc>
              </a:tr>
              <a:tr h="0">
                <a:tc>
                  <a:txBody>
                    <a:bodyPr/>
                    <a:lstStyle/>
                    <a:p>
                      <a:pPr lvl="0" indent="0" marL="0">
                        <a:buNone/>
                      </a:pPr>
                      <a:r>
                        <a:rPr>
                          <a:latin typeface="Courier"/>
                        </a:rPr>
                        <a:t>end_of_elaboration_phase</a:t>
                      </a:r>
                    </a:p>
                  </a:txBody>
                </a:tc>
                <a:tc>
                  <a:txBody>
                    <a:bodyPr/>
                    <a:lstStyle/>
                    <a:p>
                      <a:pPr lvl="0" indent="0" marL="0">
                        <a:buNone/>
                      </a:pPr>
                      <a:r>
                        <a:rPr/>
                        <a:t>jerarquía lista, antes de simular</a:t>
                      </a:r>
                    </a:p>
                  </a:txBody>
                </a:tc>
                <a:tc>
                  <a:txBody>
                    <a:bodyPr/>
                    <a:lstStyle/>
                    <a:p>
                      <a:pPr lvl="0" indent="0" marL="0">
                        <a:buNone/>
                      </a:pPr>
                      <a:r>
                        <a:rPr/>
                        <a:t>bottom-up</a:t>
                      </a:r>
                    </a:p>
                  </a:txBody>
                </a:tc>
              </a:tr>
              <a:tr h="0">
                <a:tc>
                  <a:txBody>
                    <a:bodyPr/>
                    <a:lstStyle/>
                    <a:p>
                      <a:pPr lvl="0" indent="0" marL="0">
                        <a:buNone/>
                      </a:pPr>
                      <a:r>
                        <a:rPr>
                          <a:latin typeface="Courier"/>
                        </a:rPr>
                        <a:t>start_of_simulation_phase</a:t>
                      </a:r>
                    </a:p>
                  </a:txBody>
                </a:tc>
                <a:tc>
                  <a:txBody>
                    <a:bodyPr/>
                    <a:lstStyle/>
                    <a:p>
                      <a:pPr lvl="0" indent="0" marL="0">
                        <a:buNone/>
                      </a:pPr>
                      <a:r>
                        <a:rPr/>
                        <a:t>último aviso antes del tiempo 0</a:t>
                      </a:r>
                    </a:p>
                  </a:txBody>
                </a:tc>
                <a:tc>
                  <a:txBody>
                    <a:bodyPr/>
                    <a:lstStyle/>
                    <a:p>
                      <a:pPr lvl="0" indent="0" marL="0">
                        <a:buNone/>
                      </a:pPr>
                      <a:r>
                        <a:rPr/>
                        <a:t>bottom-up</a:t>
                      </a:r>
                    </a:p>
                  </a:txBody>
                </a:tc>
              </a:tr>
              <a:tr h="0">
                <a:tc>
                  <a:txBody>
                    <a:bodyPr/>
                    <a:lstStyle/>
                    <a:p>
                      <a:pPr lvl="0" indent="0" marL="0">
                        <a:buNone/>
                      </a:pPr>
                      <a:r>
                        <a:rPr>
                          <a:latin typeface="Courier"/>
                        </a:rPr>
                        <a:t>run_phase</a:t>
                      </a:r>
                    </a:p>
                  </a:txBody>
                </a:tc>
                <a:tc>
                  <a:txBody>
                    <a:bodyPr/>
                    <a:lstStyle/>
                    <a:p>
                      <a:pPr lvl="0" indent="0" marL="0">
                        <a:buNone/>
                      </a:pPr>
                      <a:r>
                        <a:rPr b="1"/>
                        <a:t>task</a:t>
                      </a:r>
                      <a:r>
                        <a:rPr/>
                        <a:t>: acá pasa la simulación</a:t>
                      </a:r>
                    </a:p>
                  </a:txBody>
                </a:tc>
                <a:tc>
                  <a:txBody>
                    <a:bodyPr/>
                    <a:lstStyle/>
                    <a:p>
                      <a:pPr lvl="0" indent="0" marL="0">
                        <a:buNone/>
                      </a:pPr>
                      <a:r>
                        <a:rPr/>
                        <a:t>un thread c/u</a:t>
                      </a:r>
                    </a:p>
                  </a:txBody>
                </a:tc>
              </a:tr>
              <a:tr h="0">
                <a:tc>
                  <a:txBody>
                    <a:bodyPr/>
                    <a:lstStyle/>
                    <a:p>
                      <a:pPr lvl="0" indent="0" marL="0">
                        <a:buNone/>
                      </a:pPr>
                      <a:r>
                        <a:rPr>
                          <a:latin typeface="Courier"/>
                        </a:rPr>
                        <a:t>extract_phase</a:t>
                      </a:r>
                    </a:p>
                  </a:txBody>
                </a:tc>
                <a:tc>
                  <a:txBody>
                    <a:bodyPr/>
                    <a:lstStyle/>
                    <a:p>
                      <a:pPr lvl="0" indent="0" marL="0">
                        <a:buNone/>
                      </a:pPr>
                      <a:r>
                        <a:rPr/>
                        <a:t>juntar los datos de la corrida</a:t>
                      </a:r>
                    </a:p>
                  </a:txBody>
                </a:tc>
                <a:tc>
                  <a:txBody>
                    <a:bodyPr/>
                    <a:lstStyle/>
                    <a:p>
                      <a:pPr lvl="0" indent="0" marL="0">
                        <a:buNone/>
                      </a:pPr>
                      <a:r>
                        <a:rPr/>
                        <a:t>bottom-up</a:t>
                      </a:r>
                    </a:p>
                  </a:txBody>
                </a:tc>
              </a:tr>
              <a:tr h="0">
                <a:tc>
                  <a:txBody>
                    <a:bodyPr/>
                    <a:lstStyle/>
                    <a:p>
                      <a:pPr lvl="0" indent="0" marL="0">
                        <a:buNone/>
                      </a:pPr>
                      <a:r>
                        <a:rPr>
                          <a:latin typeface="Courier"/>
                        </a:rPr>
                        <a:t>check_phase</a:t>
                      </a:r>
                    </a:p>
                  </a:txBody>
                </a:tc>
                <a:tc>
                  <a:txBody>
                    <a:bodyPr/>
                    <a:lstStyle/>
                    <a:p>
                      <a:pPr lvl="0" indent="0" marL="0">
                        <a:buNone/>
                      </a:pPr>
                      <a:r>
                        <a:rPr/>
                        <a:t>decidir si pasó o no</a:t>
                      </a:r>
                    </a:p>
                  </a:txBody>
                </a:tc>
                <a:tc>
                  <a:txBody>
                    <a:bodyPr/>
                    <a:lstStyle/>
                    <a:p>
                      <a:pPr lvl="0" indent="0" marL="0">
                        <a:buNone/>
                      </a:pPr>
                      <a:r>
                        <a:rPr/>
                        <a:t>bottom-up</a:t>
                      </a:r>
                    </a:p>
                  </a:txBody>
                </a:tc>
              </a:tr>
              <a:tr h="0">
                <a:tc>
                  <a:txBody>
                    <a:bodyPr/>
                    <a:lstStyle/>
                    <a:p>
                      <a:pPr lvl="0" indent="0" marL="0">
                        <a:buNone/>
                      </a:pPr>
                      <a:r>
                        <a:rPr>
                          <a:latin typeface="Courier"/>
                        </a:rPr>
                        <a:t>report_phase</a:t>
                      </a:r>
                    </a:p>
                  </a:txBody>
                </a:tc>
                <a:tc>
                  <a:txBody>
                    <a:bodyPr/>
                    <a:lstStyle/>
                    <a:p>
                      <a:pPr lvl="0" indent="0" marL="0">
                        <a:buNone/>
                      </a:pPr>
                      <a:r>
                        <a:rPr/>
                        <a:t>imprimir el veredicto</a:t>
                      </a:r>
                    </a:p>
                  </a:txBody>
                </a:tc>
                <a:tc>
                  <a:txBody>
                    <a:bodyPr/>
                    <a:lstStyle/>
                    <a:p>
                      <a:pPr lvl="0" indent="0" marL="0">
                        <a:buNone/>
                      </a:pPr>
                      <a:r>
                        <a:rPr/>
                        <a:t>bottom-up</a:t>
                      </a:r>
                    </a:p>
                  </a:txBody>
                </a:tc>
              </a:tr>
              <a:tr h="0">
                <a:tc>
                  <a:txBody>
                    <a:bodyPr/>
                    <a:lstStyle/>
                    <a:p>
                      <a:pPr lvl="0" indent="0" marL="0">
                        <a:buNone/>
                      </a:pPr>
                      <a:r>
                        <a:rPr>
                          <a:latin typeface="Courier"/>
                        </a:rPr>
                        <a:t>final_phase</a:t>
                      </a:r>
                    </a:p>
                  </a:txBody>
                </a:tc>
                <a:tc>
                  <a:txBody>
                    <a:bodyPr/>
                    <a:lstStyle/>
                    <a:p>
                      <a:pPr lvl="0" indent="0" marL="0">
                        <a:buNone/>
                      </a:pPr>
                      <a:r>
                        <a:rPr/>
                        <a:t>cerrar archivos y salir</a:t>
                      </a:r>
                    </a:p>
                  </a:txBody>
                </a:tc>
                <a:tc>
                  <a:txBody>
                    <a:bodyPr/>
                    <a:lstStyle/>
                    <a:p>
                      <a:pPr lvl="0" indent="0" marL="0">
                        <a:buNone/>
                      </a:pPr>
                      <a:r>
                        <a:rPr b="1"/>
                        <a:t>top-down</a:t>
                      </a:r>
                    </a:p>
                  </a:txBody>
                </a:tc>
              </a:tr>
            </a:tbl>
          </a:graphicData>
        </a:graphic>
      </p:graphicFrame>
      <p:sp>
        <p:nvSpPr>
          <p:cNvPr id="3" name="Content Placeholder 2"/>
          <p:cNvSpPr>
            <a:spLocks noGrp="1"/>
          </p:cNvSpPr>
          <p:nvPr>
            <p:ph idx="1"/>
          </p:nvPr>
        </p:nvSpPr>
        <p:spPr>
          <a:xfrm>
            <a:off x="457200" y="4102100"/>
            <a:ext cx="8229600" cy="355600"/>
          </a:xfrm>
        </p:spPr>
        <p:txBody>
          <a:bodyPr/>
          <a:lstStyle/>
          <a:p>
            <a:pPr lvl="0"/>
            <a:r>
              <a:rPr/>
              <a:t>El curso usa cinco. Las otras cuatro existen, están vacías, y las vas a ver</a:t>
            </a:r>
          </a:p>
        </p:txBody>
      </p:sp>
    </p:spTree>
  </p:cSld>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Components y fases</a:t>
            </a:r>
          </a:p>
        </p:txBody>
      </p:sp>
      <p:sp>
        <p:nvSpPr>
          <p:cNvPr id="4" name="Text Placeholder 3"/>
          <p:cNvSpPr>
            <a:spLocks noGrp="1"/>
          </p:cNvSpPr>
          <p:nvPr>
            <p:ph idx="2" sz="half" type="body"/>
          </p:nvPr>
        </p:nvSpPr>
        <p:spPr/>
        <p:txBody>
          <a:bodyPr/>
          <a:lstStyle/>
          <a:p>
            <a:pPr lvl="0" indent="0" marL="0">
              <a:spcBef>
                <a:spcPts val="3000"/>
              </a:spcBef>
              <a:buNone/>
            </a:pPr>
            <a:r>
              <a:rPr b="1" i="1"/>
              <a:t>Y adentro del </a:t>
            </a:r>
            <a:r>
              <a:rPr b="1" i="1">
                <a:latin typeface="Courier"/>
              </a:rPr>
              <a:t>run_phase</a:t>
            </a:r>
            <a:r>
              <a:rPr b="1" i="1"/>
              <a:t>, un cronograma</a:t>
            </a:r>
          </a:p>
        </p:txBody>
      </p:sp>
      <p:pic>
        <p:nvPicPr>
          <p:cNvPr descr="res/diagrams/components_runtime.svg" id="0" name="Picture 1"/>
          <p:cNvPicPr>
            <a:picLocks noGrp="1" noChangeAspect="1"/>
          </p:cNvPicPr>
          <p:nvPr/>
        </p:nvPicPr>
        <p:blipFill>
          <a:blip r:embed="rId2"/>
          <a:stretch>
            <a:fillRect/>
          </a:stretch>
        </p:blipFill>
        <p:spPr bwMode="auto">
          <a:xfrm>
            <a:off x="3568700" y="1003300"/>
            <a:ext cx="5105400" cy="2273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Las doce fases runtime corriendo en paralelo con run_phase, y dónde se engancha la default_sequence</a:t>
            </a:r>
          </a:p>
        </p:txBody>
      </p:sp>
    </p:spTree>
  </p:cSld>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Las doce son </a:t>
            </a:r>
            <a:r>
              <a:rPr>
                <a:latin typeface="Courier"/>
              </a:rPr>
              <a:t>task</a:t>
            </a:r>
            <a:r>
              <a:rPr/>
              <a:t>, corren </a:t>
            </a:r>
            <a:r>
              <a:rPr b="1"/>
              <a:t>en paralelo</a:t>
            </a:r>
            <a:r>
              <a:rPr/>
              <a:t> con </a:t>
            </a:r>
            <a:r>
              <a:rPr>
                <a:latin typeface="Courier"/>
              </a:rPr>
              <a:t>run_phase</a:t>
            </a:r>
            <a:r>
              <a:rPr/>
              <a:t>, y están para coordinar componentes de equipos distintos sin banderas a mano</a:t>
            </a:r>
          </a:p>
          <a:p>
            <a:pPr lvl="0"/>
            <a:r>
              <a:rPr/>
              <a:t>El curso usa </a:t>
            </a:r>
            <a:r>
              <a:rPr>
                <a:latin typeface="Courier"/>
              </a:rPr>
              <a:t>run_phase</a:t>
            </a:r>
            <a:r>
              <a:rPr/>
              <a:t> y nada más — con un solo agent no hay nada que coordinar. Pero el </a:t>
            </a:r>
            <a:r>
              <a:rPr>
                <a:latin typeface="Courier"/>
              </a:rPr>
              <a:t>default_sequence</a:t>
            </a:r>
            <a:r>
              <a:rPr/>
              <a:t> del día 6 se engancha a </a:t>
            </a:r>
            <a:r>
              <a:rPr b="1">
                <a:latin typeface="Courier"/>
              </a:rPr>
              <a:t>main_phase</a:t>
            </a:r>
          </a:p>
        </p:txBody>
      </p:sp>
    </p:spTree>
  </p:cSld>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y fases</a:t>
            </a:r>
          </a:p>
        </p:txBody>
      </p:sp>
      <p:sp>
        <p:nvSpPr>
          <p:cNvPr id="3" name="Content Placeholder 2"/>
          <p:cNvSpPr>
            <a:spLocks noGrp="1"/>
          </p:cNvSpPr>
          <p:nvPr>
            <p:ph idx="1"/>
          </p:nvPr>
        </p:nvSpPr>
        <p:spPr/>
        <p:txBody>
          <a:bodyPr/>
          <a:lstStyle/>
          <a:p>
            <a:pPr lvl="0" indent="0" marL="0">
              <a:spcBef>
                <a:spcPts val="3000"/>
              </a:spcBef>
              <a:buNone/>
            </a:pPr>
            <a:r>
              <a:rPr b="1" i="1"/>
              <a:t>El scoreboard, ahora como component</a:t>
            </a:r>
          </a:p>
          <a:p>
            <a:pPr lvl="0" indent="0">
              <a:buNone/>
            </a:pPr>
            <a:r>
              <a:rPr i="1">
                <a:solidFill>
                  <a:srgbClr val="60A0B0"/>
                </a:solidFill>
                <a:latin typeface="Courier"/>
              </a:rPr>
              <a:t>// The scoreboard of the TB in objects, now as a uvm_component. The four steps</a:t>
            </a:r>
            <a:br/>
            <a:r>
              <a:rPr i="1">
                <a:solidFill>
                  <a:srgbClr val="60A0B0"/>
                </a:solidFill>
                <a:latin typeface="Courier"/>
              </a:rPr>
              <a:t>// --extend, register, constructor, phases-- are in the slides of the components section.</a:t>
            </a:r>
            <a:br/>
            <a:r>
              <a:rPr b="1">
                <a:solidFill>
                  <a:srgbClr val="007020"/>
                </a:solidFill>
                <a:latin typeface="Courier"/>
              </a:rPr>
              <a:t>class</a:t>
            </a:r>
            <a:r>
              <a:rPr>
                <a:latin typeface="Courier"/>
              </a:rPr>
              <a:t> scoreboard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(scoreboard);</a:t>
            </a:r>
            <a:br/>
            <a:br/>
            <a:r>
              <a:rPr>
                <a:latin typeface="Courier"/>
              </a:rPr>
              <a:t>   </a:t>
            </a:r>
            <a:r>
              <a:rPr b="1">
                <a:solidFill>
                  <a:srgbClr val="007020"/>
                </a:solidFill>
                <a:latin typeface="Courier"/>
              </a:rPr>
              <a:t>virtual</a:t>
            </a:r>
            <a:r>
              <a:rPr>
                <a:latin typeface="Courier"/>
              </a:rPr>
              <a:t> vtalu_bfm bfm;</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Self-sufficient: the component asks the config_db for the BFM. Before, the</a:t>
            </a:r>
            <a:br/>
            <a:r>
              <a:rPr>
                <a:latin typeface="Courier"/>
              </a:rPr>
              <a:t>   </a:t>
            </a:r>
            <a:r>
              <a:rPr i="1">
                <a:solidFill>
                  <a:srgbClr val="60A0B0"/>
                </a:solidFill>
                <a:latin typeface="Courier"/>
              </a:rPr>
              <a:t>// test passed it in through the constructor, and the test had to receive it</a:t>
            </a:r>
            <a:br/>
            <a:r>
              <a:rPr>
                <a:latin typeface="Courier"/>
              </a:rPr>
              <a:t>   </a:t>
            </a:r>
            <a:r>
              <a:rPr i="1">
                <a:solidFill>
                  <a:srgbClr val="60A0B0"/>
                </a:solidFill>
                <a:latin typeface="Courier"/>
              </a:rPr>
              <a:t>// only to hand it out.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r>
              <a:rPr>
                <a:latin typeface="Courier"/>
              </a:rPr>
              <a:t>         </a:t>
            </a:r>
            <a:r>
              <a:rPr>
                <a:solidFill>
                  <a:srgbClr val="007020"/>
                </a:solidFill>
                <a:latin typeface="Courier"/>
              </a:rPr>
              <a:t>`uvm_fatal</a:t>
            </a:r>
            <a:r>
              <a:rPr>
                <a:latin typeface="Courier"/>
              </a:rPr>
              <a:t>(</a:t>
            </a:r>
            <a:r>
              <a:rPr>
                <a:solidFill>
                  <a:srgbClr val="4070A0"/>
                </a:solidFill>
                <a:latin typeface="Courier"/>
              </a:rPr>
              <a:t>"SCOREBOARD"</a:t>
            </a:r>
            <a:r>
              <a:rPr>
                <a:latin typeface="Courier"/>
              </a:rPr>
              <a:t>, </a:t>
            </a:r>
            <a:r>
              <a:rPr>
                <a:solidFill>
                  <a:srgbClr val="4070A0"/>
                </a:solidFill>
                <a:latin typeface="Courier"/>
              </a:rPr>
              <a:t>"Failed to get BFM"</a:t>
            </a:r>
            <a:r>
              <a:rPr>
                <a:latin typeface="Courier"/>
              </a:rPr>
              <a:t>)</a:t>
            </a:r>
            <a:br/>
            <a:r>
              <a:rPr>
                <a:latin typeface="Courier"/>
              </a:rPr>
              <a:t>   </a:t>
            </a:r>
            <a:r>
              <a:rPr b="1">
                <a:solidFill>
                  <a:srgbClr val="007020"/>
                </a:solidFill>
                <a:latin typeface="Courier"/>
              </a:rPr>
              <a:t>endfunction</a:t>
            </a:r>
            <a:r>
              <a:rPr>
                <a:latin typeface="Courier"/>
              </a:rPr>
              <a:t> : build_phase</a:t>
            </a:r>
          </a:p>
          <a:p>
            <a:pPr lvl="0"/>
            <a:r>
              <a:rPr/>
              <a:t>Los cuatro pasos, en orden: extiende </a:t>
            </a:r>
            <a:r>
              <a:rPr>
                <a:latin typeface="Courier"/>
              </a:rPr>
              <a:t>uvm_component</a:t>
            </a:r>
            <a:r>
              <a:rPr/>
              <a:t>, se registra, constructor </a:t>
            </a:r>
            <a:r>
              <a:rPr>
                <a:latin typeface="Courier"/>
              </a:rPr>
              <a:t>(name, parent)</a:t>
            </a:r>
            <a:r>
              <a:rPr/>
              <a:t>, y override de </a:t>
            </a:r>
            <a:r>
              <a:rPr>
                <a:latin typeface="Courier"/>
              </a:rPr>
              <a:t>build_phase</a:t>
            </a:r>
          </a:p>
          <a:p>
            <a:pPr lvl="0"/>
            <a:r>
              <a:rPr/>
              <a:t>El cambio de fondo no se ve en el diff: antes el </a:t>
            </a:r>
            <a:r>
              <a:rPr b="1"/>
              <a:t>test</a:t>
            </a:r>
            <a:r>
              <a:rPr/>
              <a:t> recibía la BFM y se la pasaba al scoreboard por el constructor. Ahora el scoreboard </a:t>
            </a:r>
            <a:r>
              <a:rPr b="1"/>
              <a:t>se la pide solo</a:t>
            </a:r>
            <a:r>
              <a:rPr/>
              <a:t> al config_db</a:t>
            </a:r>
          </a:p>
          <a:p>
            <a:pPr lvl="0"/>
            <a:r>
              <a:rPr/>
              <a:t>El </a:t>
            </a:r>
            <a:r>
              <a:rPr>
                <a:latin typeface="Courier"/>
              </a:rPr>
              <a:t>run_phase</a:t>
            </a:r>
            <a:r>
              <a:rPr/>
              <a:t> es el </a:t>
            </a:r>
            <a:r>
              <a:rPr>
                <a:latin typeface="Courier"/>
              </a:rPr>
              <a:t>execute()</a:t>
            </a:r>
            <a:r>
              <a:rPr/>
              <a:t> del testbench en objetos sin tocar una coma: el chequeo no cambió, cambió quién lo arranca</a:t>
            </a:r>
          </a:p>
        </p:txBody>
      </p:sp>
    </p:spTree>
  </p:cSld>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y fases</a:t>
            </a:r>
          </a:p>
        </p:txBody>
      </p:sp>
      <p:sp>
        <p:nvSpPr>
          <p:cNvPr id="3" name="Content Placeholder 2"/>
          <p:cNvSpPr>
            <a:spLocks noGrp="1"/>
          </p:cNvSpPr>
          <p:nvPr>
            <p:ph idx="1"/>
          </p:nvPr>
        </p:nvSpPr>
        <p:spPr/>
        <p:txBody>
          <a:bodyPr/>
          <a:lstStyle/>
          <a:p>
            <a:pPr lvl="0" indent="0" marL="0">
              <a:spcBef>
                <a:spcPts val="3000"/>
              </a:spcBef>
              <a:buNone/>
            </a:pPr>
            <a:r>
              <a:rPr b="1" i="1"/>
              <a:t>El test construye el árbol y se va</a:t>
            </a:r>
          </a:p>
          <a:p>
            <a:pPr lvl="0" indent="0">
              <a:buNone/>
            </a:pPr>
            <a:r>
              <a:rPr b="1">
                <a:solidFill>
                  <a:srgbClr val="007020"/>
                </a:solidFill>
                <a:latin typeface="Courier"/>
              </a:rPr>
              <a:t>class</a:t>
            </a:r>
            <a:r>
              <a:rPr>
                <a:latin typeface="Courier"/>
              </a:rPr>
              <a:t> random_test </a:t>
            </a:r>
            <a:r>
              <a:rPr b="1">
                <a:solidFill>
                  <a:srgbClr val="007020"/>
                </a:solidFill>
                <a:latin typeface="Courier"/>
              </a:rPr>
              <a:t>extends</a:t>
            </a:r>
            <a:r>
              <a:rPr>
                <a:latin typeface="Courier"/>
              </a:rPr>
              <a:t> uvm_test;</a:t>
            </a:r>
            <a:br/>
            <a:r>
              <a:rPr>
                <a:latin typeface="Courier"/>
              </a:rPr>
              <a:t>   </a:t>
            </a:r>
            <a:r>
              <a:rPr>
                <a:solidFill>
                  <a:srgbClr val="007020"/>
                </a:solidFill>
                <a:latin typeface="Courier"/>
              </a:rPr>
              <a:t>`uvm_component_utils</a:t>
            </a:r>
            <a:r>
              <a:rPr>
                <a:latin typeface="Courier"/>
              </a:rPr>
              <a:t>(random_test);</a:t>
            </a:r>
            <a:br/>
            <a:br/>
            <a:r>
              <a:rPr>
                <a:latin typeface="Courier"/>
              </a:rPr>
              <a:t>   random_tester tester_h;</a:t>
            </a:r>
            <a:br/>
            <a:r>
              <a:rPr>
                <a:latin typeface="Courier"/>
              </a:rPr>
              <a:t>   coverage      coverage_h;</a:t>
            </a:r>
            <a:br/>
            <a:r>
              <a:rPr>
                <a:latin typeface="Courier"/>
              </a:rPr>
              <a:t>   scoreboard    scoreboard_h;</a:t>
            </a:r>
            <a:br/>
            <a:br/>
            <a:r>
              <a:rPr>
                <a:latin typeface="Courier"/>
              </a:rPr>
              <a:t>   </a:t>
            </a:r>
            <a:r>
              <a:rPr i="1">
                <a:solidFill>
                  <a:srgbClr val="60A0B0"/>
                </a:solidFill>
                <a:latin typeface="Courier"/>
              </a:rPr>
              <a:t>// Components get instantiated in build_phase, never in the constructor.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tester_h = </a:t>
            </a:r>
            <a:r>
              <a:rPr b="1">
                <a:solidFill>
                  <a:srgbClr val="007020"/>
                </a:solidFill>
                <a:latin typeface="Courier"/>
              </a:rPr>
              <a:t>new</a:t>
            </a:r>
            <a:r>
              <a:rPr>
                <a:latin typeface="Courier"/>
              </a:rPr>
              <a:t>(</a:t>
            </a:r>
            <a:r>
              <a:rPr>
                <a:solidFill>
                  <a:srgbClr val="4070A0"/>
                </a:solidFill>
                <a:latin typeface="Courier"/>
              </a:rPr>
              <a:t>"tester_h"</a:t>
            </a:r>
            <a:r>
              <a:rPr>
                <a:latin typeface="Courier"/>
              </a:rPr>
              <a:t>, </a:t>
            </a:r>
            <a:r>
              <a:rPr b="1">
                <a:solidFill>
                  <a:srgbClr val="007020"/>
                </a:solidFill>
                <a:latin typeface="Courier"/>
              </a:rPr>
              <a:t>this</a:t>
            </a:r>
            <a:r>
              <a:rPr>
                <a:latin typeface="Courier"/>
              </a:rPr>
              <a:t>);</a:t>
            </a:r>
            <a:br/>
            <a:r>
              <a:rPr>
                <a:latin typeface="Courier"/>
              </a:rPr>
              <a:t>      coverage_h = </a:t>
            </a:r>
            <a:r>
              <a:rPr b="1">
                <a:solidFill>
                  <a:srgbClr val="007020"/>
                </a:solidFill>
                <a:latin typeface="Courier"/>
              </a:rPr>
              <a:t>new</a:t>
            </a:r>
            <a:r>
              <a:rPr>
                <a:latin typeface="Courier"/>
              </a:rPr>
              <a:t>(</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a:t>
            </a:r>
            <a:r>
              <a:rPr b="1">
                <a:solidFill>
                  <a:srgbClr val="007020"/>
                </a:solidFill>
                <a:latin typeface="Courier"/>
              </a:rPr>
              <a:t>new</a:t>
            </a:r>
            <a:r>
              <a:rPr>
                <a:latin typeface="Courier"/>
              </a:rPr>
              <a:t>(</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No run_phase: the test's job ends once the tree is built.</a:t>
            </a:r>
            <a:br/>
            <a:br/>
            <a:r>
              <a:rPr b="1">
                <a:solidFill>
                  <a:srgbClr val="007020"/>
                </a:solidFill>
                <a:latin typeface="Courier"/>
              </a:rPr>
              <a:t>endclass</a:t>
            </a:r>
          </a:p>
          <a:p>
            <a:pPr lvl="0"/>
            <a:r>
              <a:rPr/>
              <a:t>Los tres </a:t>
            </a:r>
            <a:r>
              <a:rPr>
                <a:latin typeface="Courier"/>
              </a:rPr>
              <a:t>new("nombre", this)</a:t>
            </a:r>
            <a:r>
              <a:rPr/>
              <a:t> son lo que crea el árbol: </a:t>
            </a:r>
            <a:r>
              <a:rPr>
                <a:latin typeface="Courier"/>
              </a:rPr>
              <a:t>this</a:t>
            </a:r>
            <a:r>
              <a:rPr/>
              <a:t> es el padre, y el string es el nombre que va a salir en </a:t>
            </a:r>
            <a:r>
              <a:rPr>
                <a:latin typeface="Courier"/>
              </a:rPr>
              <a:t>print_topology</a:t>
            </a:r>
            <a:r>
              <a:rPr/>
              <a:t> y en cada mensaje</a:t>
            </a:r>
          </a:p>
          <a:p>
            <a:pPr lvl="0"/>
            <a:r>
              <a:rPr/>
              <a:t>Van en </a:t>
            </a:r>
            <a:r>
              <a:rPr>
                <a:latin typeface="Courier"/>
              </a:rPr>
              <a:t>build_phase</a:t>
            </a:r>
            <a:r>
              <a:rPr/>
              <a:t> </a:t>
            </a:r>
            <a:r>
              <a:rPr b="1"/>
              <a:t>y en ningún otro lado</a:t>
            </a:r>
            <a:r>
              <a:rPr/>
              <a:t>. En el constructor todavía no hay jerarquía; después de </a:t>
            </a:r>
            <a:r>
              <a:rPr>
                <a:latin typeface="Courier"/>
              </a:rPr>
              <a:t>build_phase</a:t>
            </a:r>
            <a:r>
              <a:rPr/>
              <a:t>, UVM ya siguió</a:t>
            </a:r>
          </a:p>
          <a:p>
            <a:pPr lvl="0"/>
            <a:r>
              <a:rPr>
                <a:latin typeface="Courier"/>
              </a:rPr>
              <a:t>random_test</a:t>
            </a:r>
            <a:r>
              <a:rPr/>
              <a:t> </a:t>
            </a:r>
            <a:r>
              <a:rPr b="1"/>
              <a:t>no tiene </a:t>
            </a:r>
            <a:r>
              <a:rPr b="1">
                <a:latin typeface="Courier"/>
              </a:rPr>
              <a:t>run_phase</a:t>
            </a:r>
            <a:r>
              <a:rPr/>
              <a:t>: su trabajo terminó cuando el árbol quedó armado. Los tres hijos tienen el suyo, y corren en paralelo</a:t>
            </a:r>
          </a:p>
        </p:txBody>
      </p:sp>
    </p:spTree>
  </p:cSld>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y fases</a:t>
            </a:r>
          </a:p>
        </p:txBody>
      </p:sp>
      <p:sp>
        <p:nvSpPr>
          <p:cNvPr id="3" name="Content Placeholder 2"/>
          <p:cNvSpPr>
            <a:spLocks noGrp="1"/>
          </p:cNvSpPr>
          <p:nvPr>
            <p:ph idx="1"/>
          </p:nvPr>
        </p:nvSpPr>
        <p:spPr/>
        <p:txBody>
          <a:bodyPr/>
          <a:lstStyle/>
          <a:p>
            <a:pPr lvl="0" indent="0" marL="0">
              <a:spcBef>
                <a:spcPts val="3000"/>
              </a:spcBef>
              <a:buNone/>
            </a:pPr>
            <a:r>
              <a:rPr b="1" i="1"/>
              <a:t>El segundo test: hereda, y aun así copia</a:t>
            </a:r>
          </a:p>
          <a:p>
            <a:pPr lvl="0" indent="0">
              <a:buNone/>
            </a:pPr>
            <a:r>
              <a:rPr i="1">
                <a:solidFill>
                  <a:srgbClr val="60A0B0"/>
                </a:solidFill>
                <a:latin typeface="Courier"/>
              </a:rPr>
              <a:t>// add_test extends random_test, redeclares tester_h with another type and</a:t>
            </a:r>
            <a:br/>
            <a:r>
              <a:rPr i="1">
                <a:solidFill>
                  <a:srgbClr val="60A0B0"/>
                </a:solidFill>
                <a:latin typeface="Courier"/>
              </a:rPr>
              <a:t>// REWRITES the whole build_phase. That duplication is the problem the env section solves</a:t>
            </a:r>
            <a:br/>
            <a:r>
              <a:rPr i="1">
                <a:solidFill>
                  <a:srgbClr val="60A0B0"/>
                </a:solidFill>
                <a:latin typeface="Courier"/>
              </a:rPr>
              <a:t>// with the factory override.</a:t>
            </a:r>
            <a:br/>
            <a:br/>
            <a:r>
              <a:rPr b="1">
                <a:solidFill>
                  <a:srgbClr val="007020"/>
                </a:solidFill>
                <a:latin typeface="Courier"/>
              </a:rPr>
              <a:t>class</a:t>
            </a:r>
            <a:r>
              <a:rPr>
                <a:latin typeface="Courier"/>
              </a:rPr>
              <a:t> add_test </a:t>
            </a:r>
            <a:r>
              <a:rPr b="1">
                <a:solidFill>
                  <a:srgbClr val="007020"/>
                </a:solidFill>
                <a:latin typeface="Courier"/>
              </a:rPr>
              <a:t>extends</a:t>
            </a:r>
            <a:r>
              <a:rPr>
                <a:latin typeface="Courier"/>
              </a:rPr>
              <a:t> random_test;</a:t>
            </a:r>
            <a:br/>
            <a:r>
              <a:rPr>
                <a:latin typeface="Courier"/>
              </a:rPr>
              <a:t>   </a:t>
            </a:r>
            <a:r>
              <a:rPr>
                <a:solidFill>
                  <a:srgbClr val="007020"/>
                </a:solidFill>
                <a:latin typeface="Courier"/>
              </a:rPr>
              <a:t>`uvm_component_utils</a:t>
            </a:r>
            <a:r>
              <a:rPr>
                <a:latin typeface="Courier"/>
              </a:rPr>
              <a:t>(add_test);</a:t>
            </a:r>
            <a:br/>
            <a:br/>
            <a:r>
              <a:rPr>
                <a:latin typeface="Courier"/>
              </a:rPr>
              <a:t>   add_tester tester_h;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tester_h = </a:t>
            </a:r>
            <a:r>
              <a:rPr b="1">
                <a:solidFill>
                  <a:srgbClr val="007020"/>
                </a:solidFill>
                <a:latin typeface="Courier"/>
              </a:rPr>
              <a:t>new</a:t>
            </a:r>
            <a:r>
              <a:rPr>
                <a:latin typeface="Courier"/>
              </a:rPr>
              <a:t>(</a:t>
            </a:r>
            <a:r>
              <a:rPr>
                <a:solidFill>
                  <a:srgbClr val="4070A0"/>
                </a:solidFill>
                <a:latin typeface="Courier"/>
              </a:rPr>
              <a:t>"tester_h"</a:t>
            </a:r>
            <a:r>
              <a:rPr>
                <a:latin typeface="Courier"/>
              </a:rPr>
              <a:t>, </a:t>
            </a:r>
            <a:r>
              <a:rPr b="1">
                <a:solidFill>
                  <a:srgbClr val="007020"/>
                </a:solidFill>
                <a:latin typeface="Courier"/>
              </a:rPr>
              <a:t>this</a:t>
            </a:r>
            <a:r>
              <a:rPr>
                <a:latin typeface="Courier"/>
              </a:rPr>
              <a:t>);</a:t>
            </a:r>
            <a:br/>
            <a:r>
              <a:rPr>
                <a:latin typeface="Courier"/>
              </a:rPr>
              <a:t>      coverage_h = </a:t>
            </a:r>
            <a:r>
              <a:rPr b="1">
                <a:solidFill>
                  <a:srgbClr val="007020"/>
                </a:solidFill>
                <a:latin typeface="Courier"/>
              </a:rPr>
              <a:t>new</a:t>
            </a:r>
            <a:r>
              <a:rPr>
                <a:latin typeface="Courier"/>
              </a:rPr>
              <a:t>(</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a:t>
            </a:r>
            <a:r>
              <a:rPr b="1">
                <a:solidFill>
                  <a:srgbClr val="007020"/>
                </a:solidFill>
                <a:latin typeface="Courier"/>
              </a:rPr>
              <a:t>new</a:t>
            </a:r>
            <a:r>
              <a:rPr>
                <a:latin typeface="Courier"/>
              </a:rPr>
              <a:t>(</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br/>
            <a:br/>
            <a:r>
              <a:rPr b="1">
                <a:solidFill>
                  <a:srgbClr val="007020"/>
                </a:solidFill>
                <a:latin typeface="Courier"/>
              </a:rPr>
              <a:t>endclass</a:t>
            </a:r>
          </a:p>
          <a:p>
            <a:pPr lvl="0"/>
            <a:r>
              <a:rPr>
                <a:latin typeface="Courier"/>
              </a:rPr>
              <a:t>add_test</a:t>
            </a:r>
            <a:r>
              <a:rPr/>
              <a:t> extiende </a:t>
            </a:r>
            <a:r>
              <a:rPr>
                <a:latin typeface="Courier"/>
              </a:rPr>
              <a:t>random_test</a:t>
            </a:r>
            <a:r>
              <a:rPr/>
              <a:t>, así que hereda </a:t>
            </a:r>
            <a:r>
              <a:rPr>
                <a:latin typeface="Courier"/>
              </a:rPr>
              <a:t>coverage_h</a:t>
            </a:r>
            <a:r>
              <a:rPr/>
              <a:t> y </a:t>
            </a:r>
            <a:r>
              <a:rPr>
                <a:latin typeface="Courier"/>
              </a:rPr>
              <a:t>scoreboard_h</a:t>
            </a:r>
            <a:r>
              <a:rPr/>
              <a:t>. Sólo redeclara </a:t>
            </a:r>
            <a:r>
              <a:rPr>
                <a:latin typeface="Courier"/>
              </a:rPr>
              <a:t>tester_h</a:t>
            </a:r>
            <a:r>
              <a:rPr/>
              <a:t>, con otro tipo</a:t>
            </a:r>
          </a:p>
          <a:p>
            <a:pPr lvl="0"/>
            <a:r>
              <a:rPr/>
              <a:t>Pero el </a:t>
            </a:r>
            <a:r>
              <a:rPr>
                <a:latin typeface="Courier"/>
              </a:rPr>
              <a:t>build_phase</a:t>
            </a:r>
            <a:r>
              <a:rPr/>
              <a:t> está </a:t>
            </a:r>
            <a:r>
              <a:rPr b="1"/>
              <a:t>escrito de nuevo entero</a:t>
            </a:r>
            <a:r>
              <a:rPr/>
              <a:t>, y las tres líneas son idénticas salvo una. Heredar la clase no alcanzó para heredar la estructura</a:t>
            </a:r>
          </a:p>
          <a:p>
            <a:pPr lvl="0"/>
            <a:r>
              <a:rPr/>
              <a:t>Y hay algo peor escondido: </a:t>
            </a:r>
            <a:r>
              <a:rPr>
                <a:latin typeface="Courier"/>
              </a:rPr>
              <a:t>add_tester tester_h;</a:t>
            </a:r>
            <a:r>
              <a:rPr/>
              <a:t> </a:t>
            </a:r>
            <a:r>
              <a:rPr b="1"/>
              <a:t>tapa</a:t>
            </a:r>
            <a:r>
              <a:rPr/>
              <a:t> al </a:t>
            </a:r>
            <a:r>
              <a:rPr>
                <a:latin typeface="Courier"/>
              </a:rPr>
              <a:t>tester_h</a:t>
            </a:r>
            <a:r>
              <a:rPr/>
              <a:t> de la clase base. Son dos variables distintas con el mismo nombre</a:t>
            </a:r>
          </a:p>
          <a:p>
            <a:pPr lvl="0"/>
            <a:r>
              <a:rPr/>
              <a:t>Es el mismo problema de los tests, disfrazado. El env lo resuelve de verdad: </a:t>
            </a:r>
            <a:r>
              <a:rPr b="1"/>
              <a:t>una</a:t>
            </a:r>
            <a:r>
              <a:rPr/>
              <a:t> estructura, y la factory sustituye la pieza que cambia</a:t>
            </a:r>
          </a:p>
        </p:txBody>
      </p:sp>
    </p:spTree>
  </p:cSld>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y fases</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Un </a:t>
            </a:r>
            <a:r>
              <a:rPr>
                <a:latin typeface="Courier"/>
              </a:rPr>
              <a:t>uvm_component</a:t>
            </a:r>
            <a:r>
              <a:rPr/>
              <a:t> es un </a:t>
            </a:r>
            <a:r>
              <a:rPr b="1"/>
              <a:t>nodo con nombre y con padre</a:t>
            </a:r>
            <a:r>
              <a:rPr/>
              <a:t>. UVM arma el árbol con esos dos datos y después lo recorre solo</a:t>
            </a:r>
          </a:p>
          <a:p>
            <a:pPr lvl="0"/>
            <a:r>
              <a:rPr/>
              <a:t>Convertir una clase en component son </a:t>
            </a:r>
            <a:r>
              <a:rPr b="1"/>
              <a:t>cuatro pasos, siempre los mismos</a:t>
            </a:r>
            <a:r>
              <a:rPr/>
              <a:t>: extender, registrar con la macro, el constructor de dos argumentos, y las fases</a:t>
            </a:r>
          </a:p>
          <a:p>
            <a:pPr lvl="0"/>
            <a:r>
              <a:rPr/>
              <a:t>Las </a:t>
            </a:r>
            <a:r>
              <a:rPr b="1"/>
              <a:t>fases</a:t>
            </a:r>
            <a:r>
              <a:rPr/>
              <a:t> son métodos virtuales que UVM llama </a:t>
            </a:r>
            <a:r>
              <a:rPr b="1"/>
              <a:t>en orden</a:t>
            </a:r>
            <a:r>
              <a:rPr/>
              <a:t>: </a:t>
            </a:r>
            <a:r>
              <a:rPr>
                <a:latin typeface="Courier"/>
              </a:rPr>
              <a:t>build_phase</a:t>
            </a:r>
            <a:r>
              <a:rPr/>
              <a:t> (top-down), </a:t>
            </a:r>
            <a:r>
              <a:rPr>
                <a:latin typeface="Courier"/>
              </a:rPr>
              <a:t>connect_phase</a:t>
            </a:r>
            <a:r>
              <a:rPr/>
              <a:t>, </a:t>
            </a:r>
            <a:r>
              <a:rPr>
                <a:latin typeface="Courier"/>
              </a:rPr>
              <a:t>end_of_elaboration_phase</a:t>
            </a:r>
            <a:r>
              <a:rPr/>
              <a:t>, </a:t>
            </a:r>
            <a:r>
              <a:rPr>
                <a:latin typeface="Courier"/>
              </a:rPr>
              <a:t>run_phase</a:t>
            </a:r>
            <a:r>
              <a:rPr/>
              <a:t>, </a:t>
            </a:r>
            <a:r>
              <a:rPr>
                <a:latin typeface="Courier"/>
              </a:rPr>
              <a:t>report_phase</a:t>
            </a:r>
          </a:p>
          <a:p>
            <a:pPr lvl="0"/>
            <a:r>
              <a:rPr/>
              <a:t>Los componentes se instancian </a:t>
            </a:r>
            <a:r>
              <a:rPr b="1"/>
              <a:t>en el </a:t>
            </a:r>
            <a:r>
              <a:rPr b="1">
                <a:latin typeface="Courier"/>
              </a:rPr>
              <a:t>build_phase</a:t>
            </a:r>
            <a:r>
              <a:rPr b="1"/>
              <a:t> y en ningún otro lado</a:t>
            </a:r>
          </a:p>
          <a:p>
            <a:pPr lvl="0"/>
            <a:r>
              <a:rPr/>
              <a:t>Todos los </a:t>
            </a:r>
            <a:r>
              <a:rPr>
                <a:latin typeface="Courier"/>
              </a:rPr>
              <a:t>run_phase</a:t>
            </a:r>
            <a:r>
              <a:rPr/>
              <a:t> corren </a:t>
            </a:r>
            <a:r>
              <a:rPr b="1"/>
              <a:t>en paralelo</a:t>
            </a:r>
            <a:r>
              <a:rPr/>
              <a:t>, cada uno en su thread. Ninguno decide solo cuándo termina la simulación: eso son las </a:t>
            </a:r>
            <a:r>
              <a:rPr b="1"/>
              <a:t>objections</a:t>
            </a:r>
          </a:p>
          <a:p>
            <a:pPr lvl="0"/>
            <a:r>
              <a:rPr/>
              <a:t>Hay </a:t>
            </a:r>
            <a:r>
              <a:rPr b="1"/>
              <a:t>dos </a:t>
            </a:r>
            <a:r>
              <a:rPr b="1">
                <a:latin typeface="Courier"/>
              </a:rPr>
              <a:t>super.build_phase()</a:t>
            </a:r>
            <a:r>
              <a:rPr/>
              <a:t>: el de </a:t>
            </a:r>
            <a:r>
              <a:rPr>
                <a:latin typeface="Courier"/>
              </a:rPr>
              <a:t>uvm_component</a:t>
            </a:r>
            <a:r>
              <a:rPr/>
              <a:t> y el de tu clase base. </a:t>
            </a:r>
            <a:r>
              <a:rPr b="1"/>
              <a:t>Ponelo siempre, salvo que puedas nombrar por qué en tu caso es un no-op</a:t>
            </a:r>
          </a:p>
        </p:txBody>
      </p:sp>
    </p:spTree>
  </p:cSld>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env: estructura y estímulo</a:t>
            </a:r>
          </a:p>
        </p:txBody>
      </p:sp>
      <p:sp>
        <p:nvSpPr>
          <p:cNvPr id="3" name="Content Placeholder 2"/>
          <p:cNvSpPr>
            <a:spLocks noGrp="1"/>
          </p:cNvSpPr>
          <p:nvPr>
            <p:ph idx="1"/>
          </p:nvPr>
        </p:nvSpPr>
        <p:spPr/>
        <p:txBody>
          <a:bodyPr/>
          <a:lstStyle/>
          <a:p>
            <a:pPr lvl="0" indent="0" marL="0">
              <a:spcBef>
                <a:spcPts val="3000"/>
              </a:spcBef>
              <a:buNone/>
            </a:pPr>
            <a:r>
              <a:rPr b="1" i="1"/>
              <a:t>Dos cosas que cambian por motivos distintos</a:t>
            </a:r>
          </a:p>
          <a:p>
            <a:pPr lvl="0"/>
            <a:r>
              <a:rPr/>
              <a:t>Un testbench tiene </a:t>
            </a:r>
            <a:r>
              <a:rPr b="1"/>
              <a:t>estructura</a:t>
            </a:r>
            <a:r>
              <a:rPr/>
              <a:t> —qué componentes hay y cómo se conectan— y </a:t>
            </a:r>
            <a:r>
              <a:rPr b="1"/>
              <a:t>estímulo</a:t>
            </a:r>
            <a:r>
              <a:rPr/>
              <a:t> —qué se le manda al DUT—</a:t>
            </a:r>
          </a:p>
          <a:p>
            <a:pPr lvl="0"/>
            <a:r>
              <a:rPr/>
              <a:t>Cambian por motivos distintos y a ritmos distintos: la estructura cambia cuando cambia el diseño; el estímulo, cada vez que escribís un test</a:t>
            </a:r>
          </a:p>
          <a:p>
            <a:pPr lvl="0"/>
            <a:r>
              <a:rPr/>
              <a:t>Hasta los components están pegados: </a:t>
            </a:r>
            <a:r>
              <a:rPr>
                <a:latin typeface="Courier"/>
              </a:rPr>
              <a:t>add_test</a:t>
            </a:r>
            <a:r>
              <a:rPr/>
              <a:t> es una copia de </a:t>
            </a:r>
            <a:r>
              <a:rPr>
                <a:latin typeface="Courier"/>
              </a:rPr>
              <a:t>random_test</a:t>
            </a:r>
            <a:r>
              <a:rPr/>
              <a:t> con una línea cambiada. Diez tests son diez copias, y un cambio en la estructura son diez ediciones</a:t>
            </a:r>
          </a:p>
          <a:p>
            <a:pPr lvl="0"/>
            <a:r>
              <a:rPr/>
              <a:t>Esta sección los separa en dos clases: el </a:t>
            </a:r>
            <a:r>
              <a:rPr b="1">
                <a:latin typeface="Courier"/>
              </a:rPr>
              <a:t>uvm_env</a:t>
            </a:r>
            <a:r>
              <a:rPr/>
              <a:t> se queda con la estructura, el </a:t>
            </a:r>
            <a:r>
              <a:rPr b="1">
                <a:latin typeface="Courier"/>
              </a:rPr>
              <a:t>uvm_test</a:t>
            </a:r>
            <a:r>
              <a:rPr/>
              <a:t> con el estímulo</a:t>
            </a:r>
          </a:p>
          <a:p>
            <a:pPr lvl="0"/>
            <a:r>
              <a:rPr/>
              <a:t>Y la pieza que lo hace posible es la </a:t>
            </a:r>
            <a:r>
              <a:rPr b="1"/>
              <a:t>factory</a:t>
            </a:r>
            <a:r>
              <a:rPr/>
              <a:t>: el </a:t>
            </a:r>
            <a:r>
              <a:rPr>
                <a:latin typeface="Courier"/>
              </a:rPr>
              <a:t>env</a:t>
            </a:r>
            <a:r>
              <a:rPr/>
              <a:t> pide un </a:t>
            </a:r>
            <a:r>
              <a:rPr>
                <a:latin typeface="Courier"/>
              </a:rPr>
              <a:t>base_tester</a:t>
            </a:r>
            <a:r>
              <a:rPr/>
              <a:t> genérico, y cada test le dice a la factory cuál entregar</a:t>
            </a:r>
          </a:p>
        </p:txBody>
      </p:sp>
    </p:spTree>
  </p:cSld>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El env: estructura y estímulo</a:t>
            </a:r>
          </a:p>
        </p:txBody>
      </p:sp>
      <p:sp>
        <p:nvSpPr>
          <p:cNvPr id="4" name="Text Placeholder 3"/>
          <p:cNvSpPr>
            <a:spLocks noGrp="1"/>
          </p:cNvSpPr>
          <p:nvPr>
            <p:ph idx="2" sz="half" type="body"/>
          </p:nvPr>
        </p:nvSpPr>
        <p:spPr/>
        <p:txBody>
          <a:bodyPr/>
          <a:lstStyle/>
          <a:p>
            <a:pPr lvl="0" indent="0" marL="0">
              <a:spcBef>
                <a:spcPts val="3000"/>
              </a:spcBef>
              <a:buNone/>
            </a:pPr>
            <a:r>
              <a:rPr b="1" i="1"/>
              <a:t>Intractable vs. adaptable</a:t>
            </a:r>
          </a:p>
          <a:p>
            <a:pPr lvl="0" indent="0" marL="1270000">
              <a:buNone/>
            </a:pPr>
            <a:r>
              <a:rPr sz="2000"/>
              <a:t>“Jugar al fútbol es muy simple, pero jugar un fútbol simple es lo más difícil que hay.” — </a:t>
            </a:r>
            <a:r>
              <a:rPr sz="2000" b="1"/>
              <a:t>Johan Cruyff</a:t>
            </a:r>
          </a:p>
        </p:txBody>
      </p:sp>
      <p:pic>
        <p:nvPicPr>
          <p:cNvPr descr="res/funs/simple-es-dificil.svg" id="0" name="Picture 1"/>
          <p:cNvPicPr>
            <a:picLocks noGrp="1" noChangeAspect="1"/>
          </p:cNvPicPr>
          <p:nvPr/>
        </p:nvPicPr>
        <p:blipFill>
          <a:blip r:embed="rId2"/>
          <a:stretch>
            <a:fillRect/>
          </a:stretch>
        </p:blipFill>
        <p:spPr bwMode="auto">
          <a:xfrm>
            <a:off x="3568700" y="1003300"/>
            <a:ext cx="5105400" cy="2273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La misma jugada: enredada y simple</a:t>
            </a:r>
          </a:p>
        </p:txBody>
      </p:sp>
    </p:spTree>
  </p:cSld>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i="1"/>
              <a:t>Intractable</a:t>
            </a:r>
            <a:r>
              <a:rPr/>
              <a:t> es el código que sale rápido y después no se deja tocar. El criterio no es estético: </a:t>
            </a:r>
            <a:r>
              <a:rPr b="1"/>
              <a:t>otra persona lo va a modificar</a:t>
            </a:r>
            <a:r>
              <a:rPr/>
              <a:t>, y esa persona vas a ser vos dentro de un año, sin acordarte de nada</a:t>
            </a:r>
          </a:p>
          <a:p>
            <a:pPr lvl="0"/>
            <a:r>
              <a:rPr/>
              <a:t>Tres reglas para dar vuelta el TB del VTALU: </a:t>
            </a:r>
            <a:r>
              <a:rPr b="1"/>
              <a:t>una clase, una cosa</a:t>
            </a:r>
            <a:r>
              <a:rPr/>
              <a:t>; </a:t>
            </a:r>
            <a:r>
              <a:rPr b="1"/>
              <a:t>nada hardcodeado</a:t>
            </a:r>
            <a:r>
              <a:rPr/>
              <a:t>; </a:t>
            </a:r>
            <a:r>
              <a:rPr b="1"/>
              <a:t>programar contra la interface</a:t>
            </a:r>
            <a:r>
              <a:rPr/>
              <a:t>, no contra la implementación</a:t>
            </a:r>
          </a:p>
        </p:txBody>
      </p:sp>
    </p:spTree>
  </p:cSld>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El env: estructura y estímulo</a:t>
            </a:r>
          </a:p>
        </p:txBody>
      </p:sp>
      <p:sp>
        <p:nvSpPr>
          <p:cNvPr id="4" name="Text Placeholder 3"/>
          <p:cNvSpPr>
            <a:spLocks noGrp="1"/>
          </p:cNvSpPr>
          <p:nvPr>
            <p:ph idx="2" sz="half" type="body"/>
          </p:nvPr>
        </p:nvSpPr>
        <p:spPr/>
        <p:txBody>
          <a:bodyPr/>
          <a:lstStyle/>
          <a:p>
            <a:pPr lvl="0" indent="0" marL="0">
              <a:spcBef>
                <a:spcPts val="3000"/>
              </a:spcBef>
              <a:buNone/>
            </a:pPr>
            <a:r>
              <a:rPr b="1" i="1"/>
              <a:t>El problema: dos tests, dos veces el mismo </a:t>
            </a:r>
            <a:r>
              <a:rPr b="1" i="1">
                <a:latin typeface="Courier"/>
              </a:rPr>
              <a:t>build_phase()</a:t>
            </a:r>
          </a:p>
        </p:txBody>
      </p:sp>
      <p:pic>
        <p:nvPicPr>
          <p:cNvPr descr="res/diagrams/env_intract_sol_1.svg" id="0" name="Picture 1"/>
          <p:cNvPicPr>
            <a:picLocks noGrp="1" noChangeAspect="1"/>
          </p:cNvPicPr>
          <p:nvPr/>
        </p:nvPicPr>
        <p:blipFill>
          <a:blip r:embed="rId2"/>
          <a:stretch>
            <a:fillRect/>
          </a:stretch>
        </p:blipFill>
        <p:spPr bwMode="auto">
          <a:xfrm>
            <a:off x="3568700" y="711200"/>
            <a:ext cx="5105400" cy="2870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random_test y add_test escriben el mismo build_phase()</a:t>
            </a:r>
          </a:p>
        </p:txBody>
      </p:sp>
    </p:spTree>
  </p:cSld>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Hoy hay dos tests: </a:t>
            </a:r>
            <a:r>
              <a:rPr>
                <a:latin typeface="Courier"/>
              </a:rPr>
              <a:t>random_test</a:t>
            </a:r>
            <a:r>
              <a:rPr/>
              <a:t> construye un </a:t>
            </a:r>
            <a:r>
              <a:rPr>
                <a:latin typeface="Courier"/>
              </a:rPr>
              <a:t>random_tester</a:t>
            </a:r>
            <a:r>
              <a:rPr/>
              <a:t>, </a:t>
            </a:r>
            <a:r>
              <a:rPr>
                <a:latin typeface="Courier"/>
              </a:rPr>
              <a:t>add_test</a:t>
            </a:r>
            <a:r>
              <a:rPr/>
              <a:t> un </a:t>
            </a:r>
            <a:r>
              <a:rPr>
                <a:latin typeface="Courier"/>
              </a:rPr>
              <a:t>add_tester</a:t>
            </a:r>
            <a:r>
              <a:rPr/>
              <a:t>. Todo lo demás —coverage y scoreboard— lo construyen igual</a:t>
            </a:r>
          </a:p>
          <a:p>
            <a:pPr lvl="0"/>
            <a:r>
              <a:rPr>
                <a:latin typeface="Courier"/>
              </a:rPr>
              <a:t>add_test</a:t>
            </a:r>
            <a:r>
              <a:rPr/>
              <a:t> </a:t>
            </a:r>
            <a:r>
              <a:rPr b="1"/>
              <a:t>hereda</a:t>
            </a:r>
            <a:r>
              <a:rPr/>
              <a:t> de </a:t>
            </a:r>
            <a:r>
              <a:rPr>
                <a:latin typeface="Courier"/>
              </a:rPr>
              <a:t>random_test</a:t>
            </a:r>
            <a:r>
              <a:rPr/>
              <a:t> y le </a:t>
            </a:r>
            <a:r>
              <a:rPr b="1"/>
              <a:t>reescribe el </a:t>
            </a:r>
            <a:r>
              <a:rPr b="1">
                <a:latin typeface="Courier"/>
              </a:rPr>
              <a:t>build_phase()</a:t>
            </a:r>
            <a:r>
              <a:rPr b="1"/>
              <a:t> entero</a:t>
            </a:r>
            <a:r>
              <a:rPr/>
              <a:t>: los tres </a:t>
            </a:r>
            <a:r>
              <a:rPr>
                <a:latin typeface="Courier"/>
              </a:rPr>
              <a:t>new()</a:t>
            </a:r>
            <a:r>
              <a:rPr/>
              <a:t> son idénticos y están escritos dos veces</a:t>
            </a:r>
          </a:p>
          <a:p>
            <a:pPr lvl="0"/>
            <a:r>
              <a:rPr/>
              <a:t>Los testers, en cambio, no duplican nada: </a:t>
            </a:r>
            <a:r>
              <a:rPr>
                <a:latin typeface="Courier"/>
              </a:rPr>
              <a:t>add_tester extends random_tester</a:t>
            </a:r>
            <a:r>
              <a:rPr/>
              <a:t> y sólo redefine </a:t>
            </a:r>
            <a:r>
              <a:rPr>
                <a:latin typeface="Courier"/>
              </a:rPr>
              <a:t>get_op()</a:t>
            </a:r>
            <a:r>
              <a:rPr/>
              <a:t>. El </a:t>
            </a:r>
            <a:r>
              <a:rPr>
                <a:latin typeface="Courier"/>
              </a:rPr>
              <a:t>run_phase()</a:t>
            </a:r>
            <a:r>
              <a:rPr/>
              <a:t> está escrito </a:t>
            </a:r>
            <a:r>
              <a:rPr b="1"/>
              <a:t>una sola vez</a:t>
            </a:r>
            <a:r>
              <a:rPr/>
              <a:t>, en </a:t>
            </a:r>
            <a:r>
              <a:rPr>
                <a:latin typeface="Courier"/>
              </a:rPr>
              <a:t>random_tester</a:t>
            </a:r>
            <a:r>
              <a:rPr/>
              <a:t>, y se hereda</a:t>
            </a:r>
          </a:p>
          <a:p>
            <a:pPr lvl="0"/>
            <a:r>
              <a:rPr/>
              <a:t>O sea: la escalera de herencia ya está bien resuelta abajo, en los testers, y mal resuelta arriba, en los tests. Las dos slides que siguen muestran cómo quedó abajo; el resto de la sección lo aplica arriba</a:t>
            </a:r>
          </a:p>
          <a:p>
            <a:pPr lvl="0"/>
            <a:r>
              <a:rPr/>
              <a:t>Duplicar el </a:t>
            </a:r>
            <a:r>
              <a:rPr>
                <a:latin typeface="Courier"/>
              </a:rPr>
              <a:t>build_phase</a:t>
            </a:r>
            <a:r>
              <a:rPr/>
              <a:t> no es feo, es caro: diez tests son diez copias, y un cambio en la estructura son diez ediciones</a:t>
            </a:r>
          </a:p>
        </p:txBody>
      </p:sp>
    </p:spTree>
  </p:cSld>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El env: estructura y estímulo</a:t>
            </a:r>
          </a:p>
        </p:txBody>
      </p:sp>
      <p:sp>
        <p:nvSpPr>
          <p:cNvPr id="4" name="Text Placeholder 3"/>
          <p:cNvSpPr>
            <a:spLocks noGrp="1"/>
          </p:cNvSpPr>
          <p:nvPr>
            <p:ph idx="2" sz="half" type="body"/>
          </p:nvPr>
        </p:nvSpPr>
        <p:spPr/>
        <p:txBody>
          <a:bodyPr/>
          <a:lstStyle/>
          <a:p>
            <a:pPr lvl="0" indent="0" marL="0">
              <a:spcBef>
                <a:spcPts val="3000"/>
              </a:spcBef>
              <a:buNone/>
            </a:pPr>
            <a:r>
              <a:rPr b="1" i="1"/>
              <a:t>La salida: una clase abstracta, y el estímulo en las hijas</a:t>
            </a:r>
          </a:p>
        </p:txBody>
      </p:sp>
      <p:pic>
        <p:nvPicPr>
          <p:cNvPr descr="res/diagrams/env_using_virtual_class.svg" id="0" name="Picture 1"/>
          <p:cNvPicPr>
            <a:picLocks noGrp="1" noChangeAspect="1"/>
          </p:cNvPicPr>
          <p:nvPr/>
        </p:nvPicPr>
        <p:blipFill>
          <a:blip r:embed="rId2"/>
          <a:stretch>
            <a:fillRect/>
          </a:stretch>
        </p:blipFill>
        <p:spPr bwMode="auto">
          <a:xfrm>
            <a:off x="3568700" y="711200"/>
            <a:ext cx="5105400" cy="2870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base_tester abstracta con run_phase() compartido y métodos pure virtual</a:t>
            </a:r>
          </a:p>
        </p:txBody>
      </p:sp>
    </p:spTree>
  </p:cSld>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latin typeface="Courier"/>
              </a:rPr>
              <a:t>base_tester</a:t>
            </a:r>
            <a:r>
              <a:rPr/>
              <a:t> es una clase </a:t>
            </a:r>
            <a:r>
              <a:rPr b="1"/>
              <a:t>abstracta</a:t>
            </a:r>
            <a:r>
              <a:rPr/>
              <a:t>: escribe el </a:t>
            </a:r>
            <a:r>
              <a:rPr>
                <a:latin typeface="Courier"/>
              </a:rPr>
              <a:t>run_phase()</a:t>
            </a:r>
            <a:r>
              <a:rPr/>
              <a:t> una sola vez —mil operaciones— y lo arma llamando a </a:t>
            </a:r>
            <a:r>
              <a:rPr>
                <a:latin typeface="Courier"/>
              </a:rPr>
              <a:t>get_op()</a:t>
            </a:r>
            <a:r>
              <a:rPr/>
              <a:t> y </a:t>
            </a:r>
            <a:r>
              <a:rPr>
                <a:latin typeface="Courier"/>
              </a:rPr>
              <a:t>get_data()</a:t>
            </a:r>
          </a:p>
          <a:p>
            <a:pPr lvl="0"/>
            <a:r>
              <a:rPr/>
              <a:t>Esos dos métodos son </a:t>
            </a:r>
            <a:r>
              <a:rPr>
                <a:latin typeface="Courier"/>
              </a:rPr>
              <a:t>pure virtual</a:t>
            </a:r>
            <a:r>
              <a:rPr/>
              <a:t>, así que la clase no se puede instanciar y toda hija está </a:t>
            </a:r>
            <a:r>
              <a:rPr b="1"/>
              <a:t>obligada</a:t>
            </a:r>
            <a:r>
              <a:rPr/>
              <a:t> a definirlos. La que se olvide, no compila</a:t>
            </a:r>
          </a:p>
          <a:p>
            <a:pPr lvl="0"/>
            <a:r>
              <a:rPr/>
              <a:t>Pero todavía queda código repetido: los dos testers randomizan los operandos igual, y eso es señal de que falta un escalón en la jerarquía</a:t>
            </a:r>
          </a:p>
        </p:txBody>
      </p:sp>
    </p:spTree>
  </p:cSld>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El env: estructura y estímulo</a:t>
            </a:r>
          </a:p>
        </p:txBody>
      </p:sp>
      <p:sp>
        <p:nvSpPr>
          <p:cNvPr id="4" name="Text Placeholder 3"/>
          <p:cNvSpPr>
            <a:spLocks noGrp="1"/>
          </p:cNvSpPr>
          <p:nvPr>
            <p:ph idx="2" sz="half" type="body"/>
          </p:nvPr>
        </p:nvSpPr>
        <p:spPr/>
        <p:txBody>
          <a:bodyPr/>
          <a:lstStyle/>
          <a:p>
            <a:pPr lvl="0" indent="0" marL="0">
              <a:spcBef>
                <a:spcPts val="3000"/>
              </a:spcBef>
              <a:buNone/>
            </a:pPr>
            <a:r>
              <a:rPr b="1" i="1"/>
              <a:t>El resultado: la jerarquía de tres pisos</a:t>
            </a:r>
          </a:p>
        </p:txBody>
      </p:sp>
      <p:pic>
        <p:nvPicPr>
          <p:cNvPr descr="res/diagrams/env_adaptable_sol.svg" id="0" name="Picture 1"/>
          <p:cNvPicPr>
            <a:picLocks noGrp="1" noChangeAspect="1"/>
          </p:cNvPicPr>
          <p:nvPr/>
        </p:nvPicPr>
        <p:blipFill>
          <a:blip r:embed="rId2"/>
          <a:stretch>
            <a:fillRect/>
          </a:stretch>
        </p:blipFill>
        <p:spPr bwMode="auto">
          <a:xfrm>
            <a:off x="3568700" y="711200"/>
            <a:ext cx="5105400" cy="2870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random_tester como base y add_tester heredando de él</a:t>
            </a:r>
          </a:p>
        </p:txBody>
      </p:sp>
    </p:spTree>
  </p:cSld>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latin typeface="Courier"/>
              </a:rPr>
              <a:t>base_tester</a:t>
            </a:r>
            <a:r>
              <a:rPr/>
              <a:t> pone el </a:t>
            </a:r>
            <a:r>
              <a:rPr>
                <a:latin typeface="Courier"/>
              </a:rPr>
              <a:t>run_phase()</a:t>
            </a:r>
            <a:r>
              <a:rPr/>
              <a:t> y declara </a:t>
            </a:r>
            <a:r>
              <a:rPr>
                <a:latin typeface="Courier"/>
              </a:rPr>
              <a:t>get_op()</a:t>
            </a:r>
            <a:r>
              <a:rPr/>
              <a:t> y </a:t>
            </a:r>
            <a:r>
              <a:rPr>
                <a:latin typeface="Courier"/>
              </a:rPr>
              <a:t>get_data()</a:t>
            </a:r>
            <a:r>
              <a:rPr/>
              <a:t> como </a:t>
            </a:r>
            <a:r>
              <a:rPr>
                <a:latin typeface="Courier"/>
              </a:rPr>
              <a:t>pure virtual</a:t>
            </a:r>
            <a:r>
              <a:rPr/>
              <a:t>. Nadie lo instancia</a:t>
            </a:r>
          </a:p>
          <a:p>
            <a:pPr lvl="0"/>
            <a:r>
              <a:rPr>
                <a:latin typeface="Courier"/>
              </a:rPr>
              <a:t>random_tester</a:t>
            </a:r>
            <a:r>
              <a:rPr/>
              <a:t> baja un escalón y define las dos: operación al azar, operandos al azar</a:t>
            </a:r>
          </a:p>
          <a:p>
            <a:pPr lvl="0"/>
            <a:r>
              <a:rPr>
                <a:latin typeface="Courier"/>
              </a:rPr>
              <a:t>add_tester</a:t>
            </a:r>
            <a:r>
              <a:rPr/>
              <a:t> </a:t>
            </a:r>
            <a:r>
              <a:rPr b="1"/>
              <a:t>hereda de </a:t>
            </a:r>
            <a:r>
              <a:rPr b="1">
                <a:latin typeface="Courier"/>
              </a:rPr>
              <a:t>random_tester</a:t>
            </a:r>
            <a:r>
              <a:rPr/>
              <a:t>, no de </a:t>
            </a:r>
            <a:r>
              <a:rPr>
                <a:latin typeface="Courier"/>
              </a:rPr>
              <a:t>base_tester</a:t>
            </a:r>
            <a:r>
              <a:rPr/>
              <a:t>: se queda con los operandos random y sólo redefine </a:t>
            </a:r>
            <a:r>
              <a:rPr>
                <a:latin typeface="Courier"/>
              </a:rPr>
              <a:t>get_op()</a:t>
            </a:r>
          </a:p>
          <a:p>
            <a:pPr lvl="0"/>
            <a:r>
              <a:rPr/>
              <a:t>Y el mismo escalón sirve para todos los que vengan: </a:t>
            </a:r>
            <a:r>
              <a:rPr>
                <a:latin typeface="Courier"/>
              </a:rPr>
              <a:t>xor_tester</a:t>
            </a:r>
            <a:r>
              <a:rPr/>
              <a:t>, </a:t>
            </a:r>
            <a:r>
              <a:rPr>
                <a:latin typeface="Courier"/>
              </a:rPr>
              <a:t>mult_tester</a:t>
            </a:r>
            <a:r>
              <a:rPr/>
              <a:t>, </a:t>
            </a:r>
            <a:r>
              <a:rPr>
                <a:latin typeface="Courier"/>
              </a:rPr>
              <a:t>maxmult_tester</a:t>
            </a:r>
            <a:r>
              <a:rPr/>
              <a:t>. Cada uno, una línea útil</a:t>
            </a:r>
          </a:p>
        </p:txBody>
      </p:sp>
    </p:spTree>
  </p:cSld>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El env: estructura y estímulo</a:t>
            </a:r>
          </a:p>
          <a:p>
            <a:pPr lvl="0" indent="0" marL="0">
              <a:spcBef>
                <a:spcPts val="3000"/>
              </a:spcBef>
              <a:buNone/>
            </a:pPr>
            <a:r>
              <a:rPr b="1" i="1"/>
              <a:t>add_tester</a:t>
            </a:r>
          </a:p>
          <a:p>
            <a:pPr lvl="0"/>
            <a:r>
              <a:rPr/>
              <a:t>El resultado es que </a:t>
            </a:r>
            <a:r>
              <a:rPr i="1"/>
              <a:t>add_tester</a:t>
            </a:r>
            <a:r>
              <a:rPr/>
              <a:t> es muy simple: hereda de </a:t>
            </a:r>
            <a:r>
              <a:rPr i="1"/>
              <a:t>random_tester</a:t>
            </a:r>
            <a:r>
              <a:rPr/>
              <a:t> y sólo redefine </a:t>
            </a:r>
            <a:r>
              <a:rPr i="1"/>
              <a:t>get_op()</a:t>
            </a:r>
          </a:p>
          <a:p>
            <a:pPr lvl="0" indent="0">
              <a:buNone/>
            </a:pPr>
            <a:r>
              <a:rPr b="1">
                <a:solidFill>
                  <a:srgbClr val="007020"/>
                </a:solidFill>
                <a:latin typeface="Courier"/>
              </a:rPr>
              <a:t>class</a:t>
            </a:r>
            <a:r>
              <a:rPr>
                <a:latin typeface="Courier"/>
              </a:rPr>
              <a:t> add_tester </a:t>
            </a:r>
            <a:r>
              <a:rPr b="1">
                <a:solidFill>
                  <a:srgbClr val="007020"/>
                </a:solidFill>
                <a:latin typeface="Courier"/>
              </a:rPr>
              <a:t>extends</a:t>
            </a:r>
            <a:r>
              <a:rPr>
                <a:latin typeface="Courier"/>
              </a:rPr>
              <a:t> random_tester;</a:t>
            </a:r>
            <a:br/>
            <a:r>
              <a:rPr>
                <a:latin typeface="Courier"/>
              </a:rPr>
              <a:t>   </a:t>
            </a:r>
            <a:r>
              <a:rPr>
                <a:solidFill>
                  <a:srgbClr val="007020"/>
                </a:solidFill>
                <a:latin typeface="Courier"/>
              </a:rPr>
              <a:t>`uvm_component_utils</a:t>
            </a:r>
            <a:r>
              <a:rPr>
                <a:latin typeface="Courier"/>
              </a:rPr>
              <a:t>(add_tester)</a:t>
            </a:r>
            <a:br/>
            <a:br/>
            <a:r>
              <a:rPr>
                <a:latin typeface="Courier"/>
              </a:rPr>
              <a:t>   </a:t>
            </a:r>
            <a:r>
              <a:rPr b="1">
                <a:solidFill>
                  <a:srgbClr val="007020"/>
                </a:solidFill>
                <a:latin typeface="Courier"/>
              </a:rPr>
              <a:t>function</a:t>
            </a:r>
            <a:r>
              <a:rPr>
                <a:latin typeface="Courier"/>
              </a:rPr>
              <a:t> operation_t get_op();</a:t>
            </a:r>
            <a:br/>
            <a:r>
              <a:rPr>
                <a:latin typeface="Courier"/>
              </a:rPr>
              <a:t>      </a:t>
            </a:r>
            <a:r>
              <a:rPr b="1">
                <a:solidFill>
                  <a:srgbClr val="007020"/>
                </a:solidFill>
                <a:latin typeface="Courier"/>
              </a:rPr>
              <a:t>return</a:t>
            </a:r>
            <a:r>
              <a:rPr>
                <a:latin typeface="Courier"/>
              </a:rPr>
              <a:t> add_op;</a:t>
            </a:r>
            <a:br/>
            <a:r>
              <a:rPr>
                <a:latin typeface="Courier"/>
              </a:rPr>
              <a:t>   </a:t>
            </a:r>
            <a:r>
              <a:rPr b="1">
                <a:solidFill>
                  <a:srgbClr val="007020"/>
                </a:solidFill>
                <a:latin typeface="Courier"/>
              </a:rPr>
              <a:t>endfunction</a:t>
            </a:r>
            <a:r>
              <a:rPr>
                <a:latin typeface="Courier"/>
              </a:rPr>
              <a:t> : get_op</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r>
              <a:rPr>
                <a:latin typeface="Courier"/>
              </a:rPr>
              <a:t> : add_tester</a:t>
            </a:r>
          </a:p>
        </p:txBody>
      </p:sp>
    </p:spTree>
  </p:cSld>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env: estructura y estímulo</a:t>
            </a:r>
          </a:p>
        </p:txBody>
      </p:sp>
      <p:sp>
        <p:nvSpPr>
          <p:cNvPr id="3" name="Content Placeholder 2"/>
          <p:cNvSpPr>
            <a:spLocks noGrp="1"/>
          </p:cNvSpPr>
          <p:nvPr>
            <p:ph idx="1"/>
          </p:nvPr>
        </p:nvSpPr>
        <p:spPr/>
        <p:txBody>
          <a:bodyPr/>
          <a:lstStyle/>
          <a:p>
            <a:pPr lvl="0" indent="0" marL="0">
              <a:spcBef>
                <a:spcPts val="3000"/>
              </a:spcBef>
              <a:buNone/>
            </a:pPr>
            <a:r>
              <a:rPr b="1" i="1"/>
              <a:t>La otra mitad: quién instancia a quién</a:t>
            </a:r>
          </a:p>
          <a:p>
            <a:pPr lvl="0"/>
            <a:r>
              <a:rPr/>
              <a:t>Los testers ya están bien repartidos. Falta la otra mitad: </a:t>
            </a:r>
            <a:r>
              <a:rPr b="1"/>
              <a:t>quién los instancia</a:t>
            </a:r>
          </a:p>
          <a:p>
            <a:pPr lvl="0"/>
            <a:r>
              <a:rPr/>
              <a:t>La salida obvia es una familia de </a:t>
            </a:r>
            <a:r>
              <a:rPr>
                <a:latin typeface="Courier"/>
              </a:rPr>
              <a:t>uvm_test</a:t>
            </a:r>
            <a:r>
              <a:rPr/>
              <a:t>, uno por tester. Y es la mala: mirá el </a:t>
            </a:r>
            <a:r>
              <a:rPr>
                <a:latin typeface="Courier"/>
              </a:rPr>
              <a:t>random_test</a:t>
            </a:r>
            <a:r>
              <a:rPr/>
              <a:t> de abajo</a:t>
            </a:r>
          </a:p>
          <a:p>
            <a:pPr lvl="0"/>
            <a:r>
              <a:rPr/>
              <a:t>Instancia los tres componentes </a:t>
            </a:r>
            <a:r>
              <a:rPr b="1"/>
              <a:t>y</a:t>
            </a:r>
            <a:r>
              <a:rPr/>
              <a:t> elige el tester. Cada test nuevo copia esa estructura entera para cambiar una línea</a:t>
            </a:r>
          </a:p>
          <a:p>
            <a:pPr lvl="0" indent="0">
              <a:buNone/>
            </a:pPr>
            <a:r>
              <a:rPr b="1">
                <a:solidFill>
                  <a:srgbClr val="007020"/>
                </a:solidFill>
                <a:latin typeface="Courier"/>
              </a:rPr>
              <a:t>class</a:t>
            </a:r>
            <a:r>
              <a:rPr>
                <a:latin typeface="Courier"/>
              </a:rPr>
              <a:t> random_test </a:t>
            </a:r>
            <a:r>
              <a:rPr b="1">
                <a:solidFill>
                  <a:srgbClr val="007020"/>
                </a:solidFill>
                <a:latin typeface="Courier"/>
              </a:rPr>
              <a:t>extends</a:t>
            </a:r>
            <a:r>
              <a:rPr>
                <a:latin typeface="Courier"/>
              </a:rPr>
              <a:t> uvm_test;</a:t>
            </a:r>
            <a:br/>
            <a:r>
              <a:rPr>
                <a:latin typeface="Courier"/>
              </a:rPr>
              <a:t>   </a:t>
            </a:r>
            <a:r>
              <a:rPr>
                <a:solidFill>
                  <a:srgbClr val="007020"/>
                </a:solidFill>
                <a:latin typeface="Courier"/>
              </a:rPr>
              <a:t>`uvm_component_utils</a:t>
            </a:r>
            <a:r>
              <a:rPr>
                <a:latin typeface="Courier"/>
              </a:rPr>
              <a:t>(random_test);</a:t>
            </a:r>
            <a:br/>
            <a:br/>
            <a:r>
              <a:rPr>
                <a:latin typeface="Courier"/>
              </a:rPr>
              <a:t>   random_tester tester_h;</a:t>
            </a:r>
            <a:br/>
            <a:r>
              <a:rPr>
                <a:latin typeface="Courier"/>
              </a:rPr>
              <a:t>   coverage      coverage_h;</a:t>
            </a:r>
            <a:br/>
            <a:r>
              <a:rPr>
                <a:latin typeface="Courier"/>
              </a:rPr>
              <a:t>   scoreboard    scoreboard_h;</a:t>
            </a:r>
            <a:br/>
            <a:br/>
            <a:r>
              <a:rPr>
                <a:latin typeface="Courier"/>
              </a:rPr>
              <a:t>   </a:t>
            </a:r>
            <a:r>
              <a:rPr i="1">
                <a:solidFill>
                  <a:srgbClr val="60A0B0"/>
                </a:solidFill>
                <a:latin typeface="Courier"/>
              </a:rPr>
              <a:t>// Components get instantiated in build_phase, never in the constructor.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tester_h = </a:t>
            </a:r>
            <a:r>
              <a:rPr b="1">
                <a:solidFill>
                  <a:srgbClr val="007020"/>
                </a:solidFill>
                <a:latin typeface="Courier"/>
              </a:rPr>
              <a:t>new</a:t>
            </a:r>
            <a:r>
              <a:rPr>
                <a:latin typeface="Courier"/>
              </a:rPr>
              <a:t>(</a:t>
            </a:r>
            <a:r>
              <a:rPr>
                <a:solidFill>
                  <a:srgbClr val="4070A0"/>
                </a:solidFill>
                <a:latin typeface="Courier"/>
              </a:rPr>
              <a:t>"tester_h"</a:t>
            </a:r>
            <a:r>
              <a:rPr>
                <a:latin typeface="Courier"/>
              </a:rPr>
              <a:t>, </a:t>
            </a:r>
            <a:r>
              <a:rPr b="1">
                <a:solidFill>
                  <a:srgbClr val="007020"/>
                </a:solidFill>
                <a:latin typeface="Courier"/>
              </a:rPr>
              <a:t>this</a:t>
            </a:r>
            <a:r>
              <a:rPr>
                <a:latin typeface="Courier"/>
              </a:rPr>
              <a:t>);</a:t>
            </a:r>
            <a:br/>
            <a:r>
              <a:rPr>
                <a:latin typeface="Courier"/>
              </a:rPr>
              <a:t>      coverage_h = </a:t>
            </a:r>
            <a:r>
              <a:rPr b="1">
                <a:solidFill>
                  <a:srgbClr val="007020"/>
                </a:solidFill>
                <a:latin typeface="Courier"/>
              </a:rPr>
              <a:t>new</a:t>
            </a:r>
            <a:r>
              <a:rPr>
                <a:latin typeface="Courier"/>
              </a:rPr>
              <a:t>(</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a:t>
            </a:r>
            <a:r>
              <a:rPr b="1">
                <a:solidFill>
                  <a:srgbClr val="007020"/>
                </a:solidFill>
                <a:latin typeface="Courier"/>
              </a:rPr>
              <a:t>new</a:t>
            </a:r>
            <a:r>
              <a:rPr>
                <a:latin typeface="Courier"/>
              </a:rPr>
              <a:t>(</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No run_phase: the test's job ends once the tree is built.</a:t>
            </a:r>
            <a:br/>
            <a:br/>
            <a:r>
              <a:rPr b="1">
                <a:solidFill>
                  <a:srgbClr val="007020"/>
                </a:solidFill>
                <a:latin typeface="Courier"/>
              </a:rPr>
              <a:t>endclass</a:t>
            </a:r>
          </a:p>
          <a:p>
            <a:pPr lvl="0"/>
            <a:r>
              <a:rPr/>
              <a:t>El </a:t>
            </a:r>
            <a:r>
              <a:rPr>
                <a:latin typeface="Courier"/>
              </a:rPr>
              <a:t>random_test</a:t>
            </a:r>
            <a:r>
              <a:rPr/>
              <a:t> hace </a:t>
            </a:r>
            <a:r>
              <a:rPr b="1"/>
              <a:t>dos</a:t>
            </a:r>
            <a:r>
              <a:rPr/>
              <a:t> cosas: arma la estructura del testbench </a:t>
            </a:r>
            <a:r>
              <a:rPr i="1"/>
              <a:t>y</a:t>
            </a:r>
            <a:r>
              <a:rPr/>
              <a:t> elige qué estímulo mandar. Son dos motivos de cambio en una sola clase</a:t>
            </a:r>
          </a:p>
          <a:p>
            <a:pPr lvl="0"/>
            <a:r>
              <a:rPr/>
              <a:t>UVM parte eso en dos: la estructura se muda a un </a:t>
            </a:r>
            <a:r>
              <a:rPr>
                <a:latin typeface="Courier"/>
              </a:rPr>
              <a:t>uvm_env</a:t>
            </a:r>
            <a:r>
              <a:rPr/>
              <a:t>, y al test le queda sólo elegir el estímulo</a:t>
            </a:r>
          </a:p>
          <a:p>
            <a:pPr lvl="0"/>
            <a:r>
              <a:rPr/>
              <a:t>Un </a:t>
            </a:r>
            <a:r>
              <a:rPr>
                <a:latin typeface="Courier"/>
              </a:rPr>
              <a:t>env</a:t>
            </a:r>
            <a:r>
              <a:rPr/>
              <a:t> típico define </a:t>
            </a:r>
            <a:r>
              <a:rPr b="1"/>
              <a:t>dos</a:t>
            </a:r>
            <a:r>
              <a:rPr/>
              <a:t> métodos y nada más: </a:t>
            </a:r>
            <a:r>
              <a:rPr>
                <a:latin typeface="Courier"/>
              </a:rPr>
              <a:t>build_phase</a:t>
            </a:r>
            <a:r>
              <a:rPr/>
              <a:t> para instanciar y </a:t>
            </a:r>
            <a:r>
              <a:rPr>
                <a:latin typeface="Courier"/>
              </a:rPr>
              <a:t>connect_phase</a:t>
            </a:r>
            <a:r>
              <a:rPr/>
              <a:t> para conectar</a:t>
            </a:r>
          </a:p>
        </p:txBody>
      </p:sp>
    </p:spTree>
  </p:cSld>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El env: estructura y estímulo</a:t>
            </a:r>
          </a:p>
        </p:txBody>
      </p:sp>
      <p:sp>
        <p:nvSpPr>
          <p:cNvPr id="4" name="Text Placeholder 3"/>
          <p:cNvSpPr>
            <a:spLocks noGrp="1"/>
          </p:cNvSpPr>
          <p:nvPr>
            <p:ph idx="2" sz="half" type="body"/>
          </p:nvPr>
        </p:nvSpPr>
        <p:spPr/>
        <p:txBody>
          <a:bodyPr/>
          <a:lstStyle/>
          <a:p>
            <a:pPr lvl="0" indent="0" marL="0">
              <a:spcBef>
                <a:spcPts val="3000"/>
              </a:spcBef>
              <a:buNone/>
            </a:pPr>
            <a:r>
              <a:rPr b="1" i="1"/>
              <a:t>El mapa después de separar</a:t>
            </a:r>
          </a:p>
        </p:txBody>
      </p:sp>
      <p:pic>
        <p:nvPicPr>
          <p:cNvPr descr="res/diagrams/env_struct_level.svg" id="0" name="Picture 1"/>
          <p:cNvPicPr>
            <a:picLocks noGrp="1" noChangeAspect="1"/>
          </p:cNvPicPr>
          <p:nvPr/>
        </p:nvPicPr>
        <p:blipFill>
          <a:blip r:embed="rId2"/>
          <a:stretch>
            <a:fillRect/>
          </a:stretch>
        </p:blipFill>
        <p:spPr bwMode="auto">
          <a:xfrm>
            <a:off x="3568700" y="749300"/>
            <a:ext cx="5105400" cy="2781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El diagrama de clases antes y después de separar estructura de estímulo con uvm_env</a:t>
            </a:r>
          </a:p>
        </p:txBody>
      </p:sp>
    </p:spTree>
  </p:cSld>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Dos jerarquías paralelas, y ésa es toda la sección: a la izquierda los tests —el estímulo—, a la derecha el </a:t>
            </a:r>
            <a:r>
              <a:rPr>
                <a:latin typeface="Courier"/>
              </a:rPr>
              <a:t>env</a:t>
            </a:r>
            <a:r>
              <a:rPr/>
              <a:t> y sus componentes —la estructura—</a:t>
            </a:r>
          </a:p>
          <a:p>
            <a:pPr lvl="0"/>
            <a:r>
              <a:rPr/>
              <a:t>El </a:t>
            </a:r>
            <a:r>
              <a:rPr>
                <a:latin typeface="Courier"/>
              </a:rPr>
              <a:t>env</a:t>
            </a:r>
            <a:r>
              <a:rPr/>
              <a:t> es </a:t>
            </a:r>
            <a:r>
              <a:rPr b="1"/>
              <a:t>uno solo</a:t>
            </a:r>
            <a:r>
              <a:rPr/>
              <a:t> y no se toca. Los tests son muchos y cambian siempre</a:t>
            </a:r>
          </a:p>
          <a:p>
            <a:pPr lvl="0"/>
            <a:r>
              <a:rPr/>
              <a:t>Lo único que los une es la factory: el test dice </a:t>
            </a:r>
            <a:r>
              <a:rPr i="1"/>
              <a:t>“cuando pidan un </a:t>
            </a:r>
            <a:r>
              <a:rPr i="1">
                <a:latin typeface="Courier"/>
              </a:rPr>
              <a:t>base_tester</a:t>
            </a:r>
            <a:r>
              <a:rPr i="1"/>
              <a:t>, dales éste”</a:t>
            </a:r>
          </a:p>
        </p:txBody>
      </p:sp>
    </p:spTree>
  </p:cSld>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El env: estructura y estímulo</a:t>
            </a:r>
          </a:p>
          <a:p>
            <a:pPr lvl="0" indent="0" marL="0">
              <a:spcBef>
                <a:spcPts val="3000"/>
              </a:spcBef>
              <a:buNone/>
            </a:pPr>
            <a:r>
              <a:rPr b="1" i="1"/>
              <a:t>La clase </a:t>
            </a:r>
            <a:r>
              <a:rPr b="1" i="1">
                <a:latin typeface="Courier"/>
              </a:rPr>
              <a:t>env</a:t>
            </a:r>
            <a:r>
              <a:rPr b="1" i="1"/>
              <a:t>: instanciar y conectar, nada más</a:t>
            </a:r>
          </a:p>
          <a:p>
            <a:pPr lvl="0"/>
            <a:r>
              <a:rPr/>
              <a:t>El </a:t>
            </a:r>
            <a:r>
              <a:rPr>
                <a:latin typeface="Courier"/>
              </a:rPr>
              <a:t>env</a:t>
            </a:r>
            <a:r>
              <a:rPr/>
              <a:t> define la estructura del testbench: instancia los componentes y después los conecta. Es </a:t>
            </a:r>
            <a:r>
              <a:rPr b="1"/>
              <a:t>uno solo</a:t>
            </a:r>
            <a:r>
              <a:rPr/>
              <a:t>, y no cambia de un test a otro</a:t>
            </a:r>
          </a:p>
          <a:p>
            <a:pPr lvl="0"/>
            <a:r>
              <a:rPr/>
              <a:t>Los tests, en cambio, son muchos y cambian siempre. Ésa es toda la división</a:t>
            </a:r>
          </a:p>
          <a:p>
            <a:pPr lvl="0"/>
            <a:r>
              <a:rPr/>
              <a:t>El </a:t>
            </a:r>
            <a:r>
              <a:rPr>
                <a:latin typeface="Courier"/>
              </a:rPr>
              <a:t>build_phase()</a:t>
            </a:r>
            <a:r>
              <a:rPr/>
              <a:t> no usa </a:t>
            </a:r>
            <a:r>
              <a:rPr>
                <a:latin typeface="Courier"/>
              </a:rPr>
              <a:t>new()</a:t>
            </a:r>
            <a:r>
              <a:rPr/>
              <a:t>: cada componente se pide con </a:t>
            </a:r>
            <a:r>
              <a:rPr>
                <a:latin typeface="Courier"/>
              </a:rPr>
              <a:t>type_id::create()</a:t>
            </a:r>
            <a:r>
              <a:rPr/>
              <a:t>, que es la fórmula de la factory de la slide que sigue</a:t>
            </a:r>
          </a:p>
          <a:p>
            <a:pPr lvl="0" indent="0">
              <a:buNone/>
            </a:pPr>
            <a:r>
              <a:rPr i="1">
                <a:solidFill>
                  <a:srgbClr val="60A0B0"/>
                </a:solidFill>
                <a:latin typeface="Courier"/>
              </a:rPr>
              <a:t>// The structure of the TB, and nothing else: it instantiates the components and</a:t>
            </a:r>
            <a:br/>
            <a:r>
              <a:rPr i="1">
                <a:solidFill>
                  <a:srgbClr val="60A0B0"/>
                </a:solidFill>
                <a:latin typeface="Courier"/>
              </a:rPr>
              <a:t>// connects them. Which tester arrives is the test's call, with a factory override.</a:t>
            </a:r>
            <a:br/>
            <a:r>
              <a:rPr b="1">
                <a:solidFill>
                  <a:srgbClr val="007020"/>
                </a:solidFill>
                <a:latin typeface="Courier"/>
              </a:rPr>
              <a:t>class</a:t>
            </a:r>
            <a:r>
              <a:rPr>
                <a:latin typeface="Courier"/>
              </a:rPr>
              <a:t> env </a:t>
            </a:r>
            <a:r>
              <a:rPr b="1">
                <a:solidFill>
                  <a:srgbClr val="007020"/>
                </a:solidFill>
                <a:latin typeface="Courier"/>
              </a:rPr>
              <a:t>extends</a:t>
            </a:r>
            <a:r>
              <a:rPr>
                <a:latin typeface="Courier"/>
              </a:rPr>
              <a:t> uvm_env;</a:t>
            </a:r>
            <a:br/>
            <a:r>
              <a:rPr>
                <a:latin typeface="Courier"/>
              </a:rPr>
              <a:t>   </a:t>
            </a:r>
            <a:r>
              <a:rPr>
                <a:solidFill>
                  <a:srgbClr val="007020"/>
                </a:solidFill>
                <a:latin typeface="Courier"/>
              </a:rPr>
              <a:t>`uvm_component_utils</a:t>
            </a:r>
            <a:r>
              <a:rPr>
                <a:latin typeface="Courier"/>
              </a:rPr>
              <a:t>(env);</a:t>
            </a:r>
            <a:br/>
            <a:br/>
            <a:r>
              <a:rPr>
                <a:latin typeface="Courier"/>
              </a:rPr>
              <a:t>   base_tester tester_h;</a:t>
            </a:r>
            <a:br/>
            <a:r>
              <a:rPr>
                <a:latin typeface="Courier"/>
              </a:rPr>
              <a:t>   coverage    coverage_h;</a:t>
            </a:r>
            <a:br/>
            <a:r>
              <a:rPr>
                <a:latin typeface="Courier"/>
              </a:rPr>
              <a:t>   scoreboard  scoreboard_h;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i="1">
                <a:solidFill>
                  <a:srgbClr val="60A0B0"/>
                </a:solidFill>
                <a:latin typeface="Courier"/>
              </a:rPr>
              <a:t>// base_tester is abstract and this works anyway: create() does not build</a:t>
            </a:r>
            <a:br/>
            <a:r>
              <a:rPr>
                <a:latin typeface="Courier"/>
              </a:rPr>
              <a:t>      </a:t>
            </a:r>
            <a:r>
              <a:rPr i="1">
                <a:solidFill>
                  <a:srgbClr val="60A0B0"/>
                </a:solidFill>
                <a:latin typeface="Courier"/>
              </a:rPr>
              <a:t>// it, it asks the factory what to hand out when somebody asks for a base_tester.</a:t>
            </a:r>
            <a:br/>
            <a:r>
              <a:rPr>
                <a:latin typeface="Courier"/>
              </a:rPr>
              <a:t>      tester_h = base_tester::type_id::create(</a:t>
            </a:r>
            <a:r>
              <a:rPr>
                <a:solidFill>
                  <a:srgbClr val="4070A0"/>
                </a:solidFill>
                <a:latin typeface="Courier"/>
              </a:rPr>
              <a:t>"tester_h"</a:t>
            </a:r>
            <a:r>
              <a:rPr>
                <a:latin typeface="Courier"/>
              </a:rPr>
              <a:t>, </a:t>
            </a:r>
            <a:r>
              <a:rPr b="1">
                <a:solidFill>
                  <a:srgbClr val="007020"/>
                </a:solidFill>
                <a:latin typeface="Courier"/>
              </a:rPr>
              <a:t>this</a:t>
            </a:r>
            <a:r>
              <a:rPr>
                <a:latin typeface="Courier"/>
              </a:rPr>
              <a:t>);</a:t>
            </a:r>
            <a:br/>
            <a:r>
              <a:rPr>
                <a:latin typeface="Courier"/>
              </a:rPr>
              <a:t>      coverage_h = coverage::type_id::create(</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scoreboard::type_id::create(</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p>
        </p:txBody>
      </p:sp>
    </p:spTree>
  </p:cSld>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env: estructura y estímulo</a:t>
            </a:r>
          </a:p>
        </p:txBody>
      </p:sp>
      <p:sp>
        <p:nvSpPr>
          <p:cNvPr id="3" name="Content Placeholder 2"/>
          <p:cNvSpPr>
            <a:spLocks noGrp="1"/>
          </p:cNvSpPr>
          <p:nvPr>
            <p:ph idx="1"/>
          </p:nvPr>
        </p:nvSpPr>
        <p:spPr/>
        <p:txBody>
          <a:bodyPr/>
          <a:lstStyle/>
          <a:p>
            <a:pPr lvl="0" indent="0" marL="0">
              <a:spcBef>
                <a:spcPts val="3000"/>
              </a:spcBef>
              <a:buNone/>
            </a:pPr>
            <a:r>
              <a:rPr b="1" i="1"/>
              <a:t>La factory de UVM: la clase se anota sola</a:t>
            </a:r>
          </a:p>
          <a:p>
            <a:pPr lvl="0"/>
            <a:r>
              <a:rPr/>
              <a:t>La factory tenía dos molestias: había que castear el resultado, y había que editar el </a:t>
            </a:r>
            <a:r>
              <a:rPr>
                <a:latin typeface="Courier"/>
              </a:rPr>
              <a:t>case</a:t>
            </a:r>
            <a:r>
              <a:rPr/>
              <a:t> de la fábrica para agregar un tipo</a:t>
            </a:r>
          </a:p>
          <a:p>
            <a:pPr lvl="0"/>
            <a:r>
              <a:rPr/>
              <a:t>La de UVM no tiene ninguna de las dos. Una clase se registra </a:t>
            </a:r>
            <a:r>
              <a:rPr b="1"/>
              <a:t>sola</a:t>
            </a:r>
            <a:r>
              <a:rPr/>
              <a:t>, con una macro en su primera línea:</a:t>
            </a:r>
          </a:p>
          <a:p>
            <a:pPr lvl="1"/>
            <a:r>
              <a:rPr>
                <a:latin typeface="Courier"/>
              </a:rPr>
              <a:t>`uvm_component_utils()</a:t>
            </a:r>
            <a:r>
              <a:rPr/>
              <a:t> para lo que va en el árbol</a:t>
            </a:r>
          </a:p>
          <a:p>
            <a:pPr lvl="1"/>
            <a:r>
              <a:rPr>
                <a:latin typeface="Courier"/>
              </a:rPr>
              <a:t>`uvm_object_utils()</a:t>
            </a:r>
            <a:r>
              <a:rPr/>
              <a:t> para lo que no —las transactions—</a:t>
            </a:r>
          </a:p>
          <a:p>
            <a:pPr lvl="0"/>
            <a:r>
              <a:rPr/>
              <a:t>Y devuelve un objeto </a:t>
            </a:r>
            <a:r>
              <a:rPr b="1"/>
              <a:t>del tipo correcto</a:t>
            </a:r>
            <a:r>
              <a:rPr/>
              <a:t>, sin castear: </a:t>
            </a:r>
            <a:r>
              <a:rPr>
                <a:latin typeface="Courier"/>
              </a:rPr>
              <a:t>type_id</a:t>
            </a:r>
            <a:r>
              <a:rPr/>
              <a:t> es una clase distinta por cada clase registrada, así que el tipo lo pone el compilador</a:t>
            </a:r>
          </a:p>
        </p:txBody>
      </p:sp>
    </p:spTree>
  </p:cSld>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El env: estructura y estímulo</a:t>
            </a:r>
          </a:p>
        </p:txBody>
      </p:sp>
      <p:sp>
        <p:nvSpPr>
          <p:cNvPr id="4" name="Text Placeholder 3"/>
          <p:cNvSpPr>
            <a:spLocks noGrp="1"/>
          </p:cNvSpPr>
          <p:nvPr>
            <p:ph idx="2" sz="half" type="body"/>
          </p:nvPr>
        </p:nvSpPr>
        <p:spPr/>
        <p:txBody>
          <a:bodyPr/>
          <a:lstStyle/>
          <a:p>
            <a:pPr lvl="0" indent="0" marL="0">
              <a:spcBef>
                <a:spcPts val="3000"/>
              </a:spcBef>
              <a:buNone/>
            </a:pPr>
            <a:r>
              <a:rPr b="1" i="1"/>
              <a:t>La fórmula, leída de izquierda a derecha</a:t>
            </a:r>
          </a:p>
        </p:txBody>
      </p:sp>
      <p:pic>
        <p:nvPicPr>
          <p:cNvPr descr="res/diagrams/env_uvm_incantation.svg" id="0" name="Picture 1"/>
          <p:cNvPicPr>
            <a:picLocks noGrp="1" noChangeAspect="1"/>
          </p:cNvPicPr>
          <p:nvPr/>
        </p:nvPicPr>
        <p:blipFill>
          <a:blip r:embed="rId2"/>
          <a:stretch>
            <a:fillRect/>
          </a:stretch>
        </p:blipFill>
        <p:spPr bwMode="auto">
          <a:xfrm>
            <a:off x="3568700" y="876300"/>
            <a:ext cx="5105400" cy="25146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Anatomía de la línea tipo::type_id::create(nombre, this)</a:t>
            </a:r>
          </a:p>
        </p:txBody>
      </p:sp>
    </p:spTree>
  </p:cSld>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Es el patrón </a:t>
            </a:r>
            <a:r>
              <a:rPr i="1"/>
              <a:t>static member/method</a:t>
            </a:r>
            <a:r>
              <a:rPr/>
              <a:t> de las variables estáticas, tal cual: </a:t>
            </a:r>
            <a:r>
              <a:rPr>
                <a:latin typeface="Courier"/>
              </a:rPr>
              <a:t>type_id</a:t>
            </a:r>
            <a:r>
              <a:rPr/>
              <a:t> es un miembro static de la clase, y </a:t>
            </a:r>
            <a:r>
              <a:rPr>
                <a:latin typeface="Courier"/>
              </a:rPr>
              <a:t>create()</a:t>
            </a:r>
            <a:r>
              <a:rPr/>
              <a:t> un método static de ese miembro</a:t>
            </a:r>
          </a:p>
          <a:p>
            <a:pPr lvl="0"/>
            <a:r>
              <a:rPr/>
              <a:t>Los dos argumentos son los de siempre: el </a:t>
            </a:r>
            <a:r>
              <a:rPr b="1"/>
              <a:t>nombre</a:t>
            </a:r>
            <a:r>
              <a:rPr/>
              <a:t> que va a salir en la topología, y el </a:t>
            </a:r>
            <a:r>
              <a:rPr b="1"/>
              <a:t>padre</a:t>
            </a:r>
            <a:r>
              <a:rPr/>
              <a:t> que lo cuelga del árbol</a:t>
            </a:r>
          </a:p>
          <a:p>
            <a:pPr lvl="0"/>
            <a:r>
              <a:rPr/>
              <a:t>La clase mal escrita y la que no existe se ven al </a:t>
            </a:r>
            <a:r>
              <a:rPr b="1"/>
              <a:t>compilar</a:t>
            </a:r>
            <a:r>
              <a:rPr/>
              <a:t>. La que se olvidó el </a:t>
            </a:r>
            <a:r>
              <a:rPr>
                <a:latin typeface="Courier"/>
              </a:rPr>
              <a:t>`uvm_component_utils</a:t>
            </a:r>
            <a:r>
              <a:rPr/>
              <a:t>, sólo si </a:t>
            </a:r>
            <a:r>
              <a:rPr b="1"/>
              <a:t>ningún ancestro</a:t>
            </a:r>
            <a:r>
              <a:rPr/>
              <a:t> está registrado: si hereda de una registrada, el </a:t>
            </a:r>
            <a:r>
              <a:rPr>
                <a:latin typeface="Courier"/>
              </a:rPr>
              <a:t>type_id</a:t>
            </a:r>
            <a:r>
              <a:rPr/>
              <a:t> se </a:t>
            </a:r>
            <a:r>
              <a:rPr b="1"/>
              <a:t>hereda</a:t>
            </a:r>
            <a:r>
              <a:rPr/>
              <a:t> y no hay error</a:t>
            </a:r>
          </a:p>
        </p:txBody>
      </p:sp>
    </p:spTree>
  </p:cSld>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env: estructura y estímulo</a:t>
            </a:r>
          </a:p>
        </p:txBody>
      </p:sp>
      <p:sp>
        <p:nvSpPr>
          <p:cNvPr id="3" name="Content Placeholder 2"/>
          <p:cNvSpPr>
            <a:spLocks noGrp="1"/>
          </p:cNvSpPr>
          <p:nvPr>
            <p:ph idx="1"/>
          </p:nvPr>
        </p:nvSpPr>
        <p:spPr/>
        <p:txBody>
          <a:bodyPr/>
          <a:lstStyle/>
          <a:p>
            <a:pPr lvl="0" indent="0" marL="0">
              <a:spcBef>
                <a:spcPts val="3000"/>
              </a:spcBef>
              <a:buNone/>
            </a:pPr>
            <a:r>
              <a:rPr b="1" i="1"/>
              <a:t>La objeción que salta sola: </a:t>
            </a:r>
            <a:r>
              <a:rPr b="1" i="1">
                <a:latin typeface="Courier"/>
              </a:rPr>
              <a:t>base_tester</a:t>
            </a:r>
            <a:r>
              <a:rPr b="1" i="1"/>
              <a:t> es abstracta</a:t>
            </a:r>
          </a:p>
          <a:p>
            <a:pPr lvl="0"/>
            <a:r>
              <a:rPr/>
              <a:t>Ahora la objeción que salta sola: </a:t>
            </a:r>
            <a:r>
              <a:rPr>
                <a:latin typeface="Courier"/>
              </a:rPr>
              <a:t>tester_h</a:t>
            </a:r>
            <a:r>
              <a:rPr/>
              <a:t> es de tipo </a:t>
            </a:r>
            <a:r>
              <a:rPr>
                <a:latin typeface="Courier"/>
              </a:rPr>
              <a:t>base_tester</a:t>
            </a:r>
            <a:r>
              <a:rPr/>
              <a:t>, que es una clase </a:t>
            </a:r>
            <a:r>
              <a:rPr b="1"/>
              <a:t>abstracta</a:t>
            </a:r>
            <a:r>
              <a:rPr/>
              <a:t>. Y esto compila, corre y anda. ¿Por qué?</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i="1">
                <a:solidFill>
                  <a:srgbClr val="60A0B0"/>
                </a:solidFill>
                <a:latin typeface="Courier"/>
              </a:rPr>
              <a:t>// base_tester is abstract and this works anyway: create() does not build</a:t>
            </a:r>
            <a:br/>
            <a:r>
              <a:rPr>
                <a:latin typeface="Courier"/>
              </a:rPr>
              <a:t>      </a:t>
            </a:r>
            <a:r>
              <a:rPr i="1">
                <a:solidFill>
                  <a:srgbClr val="60A0B0"/>
                </a:solidFill>
                <a:latin typeface="Courier"/>
              </a:rPr>
              <a:t>// it, it asks the factory what to hand out when somebody asks for a base_tester.</a:t>
            </a:r>
            <a:br/>
            <a:r>
              <a:rPr>
                <a:latin typeface="Courier"/>
              </a:rPr>
              <a:t>      tester_h = base_tester::type_id::create(</a:t>
            </a:r>
            <a:r>
              <a:rPr>
                <a:solidFill>
                  <a:srgbClr val="4070A0"/>
                </a:solidFill>
                <a:latin typeface="Courier"/>
              </a:rPr>
              <a:t>"tester_h"</a:t>
            </a:r>
            <a:r>
              <a:rPr>
                <a:latin typeface="Courier"/>
              </a:rPr>
              <a:t>, </a:t>
            </a:r>
            <a:r>
              <a:rPr b="1">
                <a:solidFill>
                  <a:srgbClr val="007020"/>
                </a:solidFill>
                <a:latin typeface="Courier"/>
              </a:rPr>
              <a:t>this</a:t>
            </a:r>
            <a:r>
              <a:rPr>
                <a:latin typeface="Courier"/>
              </a:rPr>
              <a:t>);</a:t>
            </a:r>
            <a:br/>
            <a:r>
              <a:rPr>
                <a:latin typeface="Courier"/>
              </a:rPr>
              <a:t>      coverage_h = coverage::type_id::create(</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scoreboard::type_id::create(</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p>
          <a:p>
            <a:pPr lvl="0"/>
            <a:r>
              <a:rPr/>
              <a:t>Porque </a:t>
            </a:r>
            <a:r>
              <a:rPr>
                <a:latin typeface="Courier"/>
              </a:rPr>
              <a:t>base_tester</a:t>
            </a:r>
            <a:r>
              <a:rPr/>
              <a:t> acá no es un molde: es un </a:t>
            </a:r>
            <a:r>
              <a:rPr b="1"/>
              <a:t>formulario de pedido</a:t>
            </a:r>
            <a:r>
              <a:rPr/>
              <a:t>. El </a:t>
            </a:r>
            <a:r>
              <a:rPr>
                <a:latin typeface="Courier"/>
              </a:rPr>
              <a:t>env</a:t>
            </a:r>
            <a:r>
              <a:rPr/>
              <a:t> no construye un </a:t>
            </a:r>
            <a:r>
              <a:rPr>
                <a:latin typeface="Courier"/>
              </a:rPr>
              <a:t>base_tester</a:t>
            </a:r>
            <a:r>
              <a:rPr/>
              <a:t>, le pide uno a la factory</a:t>
            </a:r>
          </a:p>
          <a:p>
            <a:pPr lvl="0"/>
            <a:r>
              <a:rPr/>
              <a:t>La factory devuelve un objeto de alguna clase </a:t>
            </a:r>
            <a:r>
              <a:rPr b="1"/>
              <a:t>derivada</a:t>
            </a:r>
            <a:r>
              <a:rPr/>
              <a:t>, y cuál es lo decide un </a:t>
            </a:r>
            <a:r>
              <a:rPr>
                <a:latin typeface="Courier"/>
              </a:rPr>
              <a:t>set_type_override</a:t>
            </a:r>
            <a:r>
              <a:rPr/>
              <a:t> hecho </a:t>
            </a:r>
            <a:r>
              <a:rPr b="1"/>
              <a:t>antes</a:t>
            </a:r>
            <a:r>
              <a:rPr/>
              <a:t> de que corra el </a:t>
            </a:r>
            <a:r>
              <a:rPr>
                <a:latin typeface="Courier"/>
              </a:rPr>
              <a:t>build_phase</a:t>
            </a:r>
          </a:p>
          <a:p>
            <a:pPr lvl="0"/>
            <a:r>
              <a:rPr/>
              <a:t>Ese override lo hace el </a:t>
            </a:r>
            <a:r>
              <a:rPr b="1"/>
              <a:t>test</a:t>
            </a:r>
            <a:r>
              <a:rPr/>
              <a:t>, que es el que instancia el </a:t>
            </a:r>
            <a:r>
              <a:rPr>
                <a:latin typeface="Courier"/>
              </a:rPr>
              <a:t>env</a:t>
            </a:r>
            <a:r>
              <a:rPr/>
              <a:t>. La estructura no se entera de qué tester le tocó</a:t>
            </a:r>
          </a:p>
        </p:txBody>
      </p:sp>
    </p:spTree>
  </p:cSld>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env: estructura y estímulo</a:t>
            </a:r>
          </a:p>
        </p:txBody>
      </p:sp>
      <p:sp>
        <p:nvSpPr>
          <p:cNvPr id="3" name="Content Placeholder 2"/>
          <p:cNvSpPr>
            <a:spLocks noGrp="1"/>
          </p:cNvSpPr>
          <p:nvPr>
            <p:ph idx="1"/>
          </p:nvPr>
        </p:nvSpPr>
        <p:spPr/>
        <p:txBody>
          <a:bodyPr/>
          <a:lstStyle/>
          <a:p>
            <a:pPr lvl="0" indent="0" marL="0">
              <a:spcBef>
                <a:spcPts val="3000"/>
              </a:spcBef>
              <a:buNone/>
            </a:pPr>
            <a:r>
              <a:rPr b="1" i="1"/>
              <a:t>El override: cambiar la pieza sin tocar el plano</a:t>
            </a:r>
          </a:p>
          <a:p>
            <a:pPr lvl="0"/>
            <a:r>
              <a:rPr/>
              <a:t>En los components, </a:t>
            </a:r>
            <a:r>
              <a:rPr>
                <a:latin typeface="Courier"/>
              </a:rPr>
              <a:t>add_test</a:t>
            </a:r>
            <a:r>
              <a:rPr/>
              <a:t> era </a:t>
            </a:r>
            <a:r>
              <a:rPr>
                <a:latin typeface="Courier"/>
              </a:rPr>
              <a:t>random_test</a:t>
            </a:r>
            <a:r>
              <a:rPr/>
              <a:t> copiado con una línea cambiada. La copia era el problema, no la solución</a:t>
            </a:r>
          </a:p>
          <a:p>
            <a:pPr lvl="0"/>
            <a:r>
              <a:rPr/>
              <a:t>Un </a:t>
            </a:r>
            <a:r>
              <a:rPr>
                <a:latin typeface="Courier"/>
              </a:rPr>
              <a:t>add_tester</a:t>
            </a:r>
            <a:r>
              <a:rPr/>
              <a:t> </a:t>
            </a:r>
            <a:r>
              <a:rPr b="1"/>
              <a:t>es</a:t>
            </a:r>
            <a:r>
              <a:rPr/>
              <a:t> un </a:t>
            </a:r>
            <a:r>
              <a:rPr>
                <a:latin typeface="Courier"/>
              </a:rPr>
              <a:t>base_tester</a:t>
            </a:r>
            <a:r>
              <a:rPr/>
              <a:t>, así que sirve en cualquier lugar donde el código pida un </a:t>
            </a:r>
            <a:r>
              <a:rPr>
                <a:latin typeface="Courier"/>
              </a:rPr>
              <a:t>base_tester</a:t>
            </a:r>
            <a:r>
              <a:rPr/>
              <a:t> — eso es polimorfismo</a:t>
            </a:r>
          </a:p>
          <a:p>
            <a:pPr lvl="0"/>
            <a:r>
              <a:rPr/>
              <a:t>Entonces no hace falta tocar el </a:t>
            </a:r>
            <a:r>
              <a:rPr>
                <a:latin typeface="Courier"/>
              </a:rPr>
              <a:t>env</a:t>
            </a:r>
            <a:r>
              <a:rPr/>
              <a:t>: alcanza con decirle a la factory </a:t>
            </a:r>
            <a:r>
              <a:rPr i="1"/>
              <a:t>“cuando te pidan un </a:t>
            </a:r>
            <a:r>
              <a:rPr i="1">
                <a:latin typeface="Courier"/>
              </a:rPr>
              <a:t>base_tester</a:t>
            </a:r>
            <a:r>
              <a:rPr i="1"/>
              <a:t>, entregá un </a:t>
            </a:r>
            <a:r>
              <a:rPr i="1">
                <a:latin typeface="Courier"/>
              </a:rPr>
              <a:t>add_tester</a:t>
            </a:r>
            <a:r>
              <a:rPr i="1"/>
              <a:t>”</a:t>
            </a:r>
          </a:p>
          <a:p>
            <a:pPr lvl="0"/>
            <a:r>
              <a:rPr/>
              <a:t>Eso es el </a:t>
            </a:r>
            <a:r>
              <a:rPr b="1"/>
              <a:t>factory override</a:t>
            </a:r>
            <a:r>
              <a:rPr/>
              <a:t>, y es lo único que un test tiene que hacer</a:t>
            </a:r>
          </a:p>
        </p:txBody>
      </p:sp>
    </p:spTree>
  </p:cSld>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El env: estructura y estímulo</a:t>
            </a:r>
          </a:p>
        </p:txBody>
      </p:sp>
      <p:sp>
        <p:nvSpPr>
          <p:cNvPr id="4" name="Text Placeholder 3"/>
          <p:cNvSpPr>
            <a:spLocks noGrp="1"/>
          </p:cNvSpPr>
          <p:nvPr>
            <p:ph idx="2" sz="half" type="body"/>
          </p:nvPr>
        </p:nvSpPr>
        <p:spPr/>
        <p:txBody>
          <a:bodyPr/>
          <a:lstStyle/>
          <a:p>
            <a:pPr lvl="0" indent="0" marL="0">
              <a:spcBef>
                <a:spcPts val="3000"/>
              </a:spcBef>
              <a:buNone/>
            </a:pPr>
            <a:r>
              <a:rPr b="1" i="1"/>
              <a:t>El override de la factory</a:t>
            </a:r>
          </a:p>
        </p:txBody>
      </p:sp>
      <p:pic>
        <p:nvPicPr>
          <p:cNvPr descr="res/diagrams/env_uvm_incantation_2.svg" id="0" name="Picture 1"/>
          <p:cNvPicPr>
            <a:picLocks noGrp="1" noChangeAspect="1"/>
          </p:cNvPicPr>
          <p:nvPr/>
        </p:nvPicPr>
        <p:blipFill>
          <a:blip r:embed="rId2"/>
          <a:stretch>
            <a:fillRect/>
          </a:stretch>
        </p:blipFill>
        <p:spPr bwMode="auto">
          <a:xfrm>
            <a:off x="3568700" y="990600"/>
            <a:ext cx="5105400" cy="2286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Anatomía del factory override con set_type_override()</a:t>
            </a:r>
          </a:p>
        </p:txBody>
      </p:sp>
    </p:spTree>
  </p:cSld>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El método static </a:t>
            </a:r>
            <a:r>
              <a:rPr i="1"/>
              <a:t>set_type_override()</a:t>
            </a:r>
            <a:r>
              <a:rPr/>
              <a:t> le dice a la factory que cuando vea un pedido por una </a:t>
            </a:r>
            <a:r>
              <a:rPr i="1"/>
              <a:t>base_class_name</a:t>
            </a:r>
            <a:r>
              <a:rPr/>
              <a:t> retorne un objeto del tipo </a:t>
            </a:r>
            <a:r>
              <a:rPr i="1"/>
              <a:t>new_class_name</a:t>
            </a:r>
          </a:p>
          <a:p>
            <a:pPr lvl="0"/>
            <a:r>
              <a:rPr/>
              <a:t>Esta feature es la que nos permite separar la estructura del TB (</a:t>
            </a:r>
            <a:r>
              <a:rPr i="1"/>
              <a:t>uvm_env</a:t>
            </a:r>
            <a:r>
              <a:rPr/>
              <a:t>) del tipo de estímulo generado (</a:t>
            </a:r>
            <a:r>
              <a:rPr i="1"/>
              <a:t>uvm_test</a:t>
            </a:r>
            <a:r>
              <a:rPr/>
              <a:t>)</a:t>
            </a:r>
          </a:p>
        </p:txBody>
      </p:sp>
    </p:spTree>
  </p:cSld>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env: estructura y estímulo</a:t>
            </a:r>
          </a:p>
        </p:txBody>
      </p:sp>
      <p:sp>
        <p:nvSpPr>
          <p:cNvPr id="3" name="Content Placeholder 2"/>
          <p:cNvSpPr>
            <a:spLocks noGrp="1"/>
          </p:cNvSpPr>
          <p:nvPr>
            <p:ph idx="1"/>
          </p:nvPr>
        </p:nvSpPr>
        <p:spPr/>
        <p:txBody>
          <a:bodyPr/>
          <a:lstStyle/>
          <a:p>
            <a:pPr lvl="0" indent="0" marL="0">
              <a:spcBef>
                <a:spcPts val="3000"/>
              </a:spcBef>
              <a:buNone/>
            </a:pPr>
            <a:r>
              <a:rPr b="1" i="1"/>
              <a:t>El override de la factory, en el test</a:t>
            </a:r>
          </a:p>
          <a:p>
            <a:pPr lvl="0" indent="0">
              <a:buNone/>
            </a:pPr>
            <a:r>
              <a:rPr b="1">
                <a:solidFill>
                  <a:srgbClr val="007020"/>
                </a:solidFill>
                <a:latin typeface="Courier"/>
              </a:rPr>
              <a:t>class</a:t>
            </a:r>
            <a:r>
              <a:rPr>
                <a:latin typeface="Courier"/>
              </a:rPr>
              <a:t> random_test </a:t>
            </a:r>
            <a:r>
              <a:rPr b="1">
                <a:solidFill>
                  <a:srgbClr val="007020"/>
                </a:solidFill>
                <a:latin typeface="Courier"/>
              </a:rPr>
              <a:t>extends</a:t>
            </a:r>
            <a:r>
              <a:rPr>
                <a:latin typeface="Courier"/>
              </a:rPr>
              <a:t> uvm_test;</a:t>
            </a:r>
            <a:br/>
            <a:r>
              <a:rPr>
                <a:latin typeface="Courier"/>
              </a:rPr>
              <a:t>   </a:t>
            </a:r>
            <a:r>
              <a:rPr>
                <a:solidFill>
                  <a:srgbClr val="007020"/>
                </a:solidFill>
                <a:latin typeface="Courier"/>
              </a:rPr>
              <a:t>`uvm_component_utils</a:t>
            </a:r>
            <a:r>
              <a:rPr>
                <a:latin typeface="Courier"/>
              </a:rPr>
              <a:t>(random_test);</a:t>
            </a:r>
            <a:br/>
            <a:br/>
            <a:r>
              <a:rPr>
                <a:latin typeface="Courier"/>
              </a:rPr>
              <a:t>   env env_h;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base_tester::type_id::set_type_override(random_tester::get_type());</a:t>
            </a:r>
            <a:br/>
            <a:r>
              <a:rPr>
                <a:latin typeface="Courier"/>
              </a:rPr>
              <a:t>      env_h = env::type_id::create(</a:t>
            </a:r>
            <a:r>
              <a:rPr>
                <a:solidFill>
                  <a:srgbClr val="4070A0"/>
                </a:solidFill>
                <a:latin typeface="Courier"/>
              </a:rPr>
              <a:t>"env_h"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p>
          <a:p>
            <a:pPr lvl="0"/>
            <a:r>
              <a:rPr/>
              <a:t>Vemos que esta versión es más adaptable</a:t>
            </a:r>
          </a:p>
          <a:p>
            <a:pPr lvl="0"/>
            <a:r>
              <a:rPr/>
              <a:t>Todos los tests hacen un override de base_tester en función del tester que necesitan para sus estímulos</a:t>
            </a:r>
          </a:p>
          <a:p>
            <a:pPr lvl="0"/>
            <a:r>
              <a:rPr/>
              <a:t>La clase env crea el objeto; ponerlo en ejecución es cosa de UVM</a:t>
            </a:r>
          </a:p>
          <a:p>
            <a:pPr lvl="0"/>
            <a:r>
              <a:rPr/>
              <a:t>Ahora la clase test hace una cosa bien (generar estímulos) y la clase env hace otra cosa muy bien (crear la estructura)</a:t>
            </a:r>
          </a:p>
        </p:txBody>
      </p:sp>
    </p:spTree>
  </p:cSld>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env: estructura y estímulo</a:t>
            </a:r>
          </a:p>
        </p:txBody>
      </p:sp>
      <p:sp>
        <p:nvSpPr>
          <p:cNvPr id="3" name="Content Placeholder 2"/>
          <p:cNvSpPr>
            <a:spLocks noGrp="1"/>
          </p:cNvSpPr>
          <p:nvPr>
            <p:ph idx="1"/>
          </p:nvPr>
        </p:nvSpPr>
        <p:spPr/>
        <p:txBody>
          <a:bodyPr/>
          <a:lstStyle/>
          <a:p>
            <a:pPr lvl="0" indent="0" marL="0">
              <a:spcBef>
                <a:spcPts val="3000"/>
              </a:spcBef>
              <a:buNone/>
            </a:pPr>
            <a:r>
              <a:rPr b="1" i="1"/>
              <a:t>Por instancia, y la perilla para ver qué quedó puesto</a:t>
            </a:r>
          </a:p>
          <a:p>
            <a:pPr lvl="0" indent="0">
              <a:buNone/>
            </a:pPr>
            <a:r>
              <a:rPr>
                <a:latin typeface="Courier"/>
              </a:rPr>
              <a:t>base_tester::type_id::set_type_override(add_tester::get_type());          </a:t>
            </a:r>
            <a:r>
              <a:rPr i="1">
                <a:solidFill>
                  <a:srgbClr val="60A0B0"/>
                </a:solidFill>
                <a:latin typeface="Courier"/>
              </a:rPr>
              <a:t>// TODOS</a:t>
            </a:r>
            <a:br/>
            <a:r>
              <a:rPr>
                <a:latin typeface="Courier"/>
              </a:rPr>
              <a:t>base_tester::type_id::set_inst_override(mult_tester::get_type(),</a:t>
            </a:r>
            <a:br/>
            <a:r>
              <a:rPr>
                <a:latin typeface="Courier"/>
              </a:rPr>
              <a:t>                                        </a:t>
            </a:r>
            <a:r>
              <a:rPr>
                <a:solidFill>
                  <a:srgbClr val="4070A0"/>
                </a:solidFill>
                <a:latin typeface="Courier"/>
              </a:rPr>
              <a:t>"uvm_test_top.env_h.t2_h"</a:t>
            </a:r>
            <a:r>
              <a:rPr>
                <a:latin typeface="Courier"/>
              </a:rPr>
              <a:t>);      </a:t>
            </a:r>
            <a:r>
              <a:rPr i="1">
                <a:solidFill>
                  <a:srgbClr val="60A0B0"/>
                </a:solidFill>
                <a:latin typeface="Courier"/>
              </a:rPr>
              <a:t>// uno solo</a:t>
            </a:r>
            <a:br/>
            <a:br/>
            <a:r>
              <a:rPr>
                <a:latin typeface="Courier"/>
              </a:rPr>
              <a:t>uvm_coreservice_t::</a:t>
            </a:r>
            <a:r>
              <a:rPr>
                <a:solidFill>
                  <a:srgbClr val="007020"/>
                </a:solidFill>
                <a:latin typeface="Courier"/>
              </a:rPr>
              <a:t>get</a:t>
            </a:r>
            <a:r>
              <a:rPr>
                <a:latin typeface="Courier"/>
              </a:rPr>
              <a:t>(</a:t>
            </a:r>
            <a:r>
              <a:rPr>
                <a:solidFill>
                  <a:srgbClr val="902000"/>
                </a:solidFill>
                <a:latin typeface="Courier"/>
              </a:rPr>
              <a:t>).get_factory</a:t>
            </a:r>
            <a:r>
              <a:rPr>
                <a:latin typeface="Courier"/>
              </a:rPr>
              <a:t>(</a:t>
            </a:r>
            <a:r>
              <a:rPr>
                <a:solidFill>
                  <a:srgbClr val="902000"/>
                </a:solidFill>
                <a:latin typeface="Courier"/>
              </a:rPr>
              <a:t>).print</a:t>
            </a:r>
            <a:r>
              <a:rPr>
                <a:latin typeface="Courier"/>
              </a:rPr>
              <a:t>(</a:t>
            </a:r>
            <a:r>
              <a:rPr>
                <a:solidFill>
                  <a:srgbClr val="40A070"/>
                </a:solidFill>
                <a:latin typeface="Courier"/>
              </a:rPr>
              <a:t>0</a:t>
            </a:r>
            <a:r>
              <a:rPr>
                <a:latin typeface="Courier"/>
              </a:rPr>
              <a:t>);   </a:t>
            </a:r>
            <a:r>
              <a:rPr i="1">
                <a:solidFill>
                  <a:srgbClr val="60A0B0"/>
                </a:solidFill>
                <a:latin typeface="Courier"/>
              </a:rPr>
              <a:t>// qué overrides hay puestos</a:t>
            </a:r>
          </a:p>
          <a:p>
            <a:pPr lvl="0" indent="0">
              <a:buNone/>
            </a:pPr>
            <a:r>
              <a:rPr>
                <a:latin typeface="Courier"/>
              </a:rPr>
              <a:t>Instance Overrides:
  Requested Type  Override Path            Override Type
  base_tester     uvm_test_top.env_h.t2_h  mult_tester
  base_tester     env_h.t3_h               mult_tester   &lt;- registrado y NO aplicó
Type Overrides:
  base_tester     add_tester</a:t>
            </a:r>
          </a:p>
          <a:p>
            <a:pPr lvl="0"/>
            <a:r>
              <a:rPr>
                <a:latin typeface="Courier"/>
              </a:rPr>
              <a:t>set_inst_override</a:t>
            </a:r>
            <a:r>
              <a:rPr/>
              <a:t> cambia </a:t>
            </a:r>
            <a:r>
              <a:rPr b="1"/>
              <a:t>una ruta</a:t>
            </a:r>
            <a:r>
              <a:rPr/>
              <a:t>, no un tipo. Y donde coinciden los dos, gana el de instancia</a:t>
            </a:r>
          </a:p>
          <a:p>
            <a:pPr lvl="0"/>
            <a:r>
              <a:rPr/>
              <a:t>La ruta es </a:t>
            </a:r>
            <a:r>
              <a:rPr b="1"/>
              <a:t>absoluta y arranca en </a:t>
            </a:r>
            <a:r>
              <a:rPr b="1">
                <a:latin typeface="Courier"/>
              </a:rPr>
              <a:t>uvm_test_top</a:t>
            </a:r>
            <a:r>
              <a:rPr/>
              <a:t>. Medido: </a:t>
            </a:r>
            <a:r>
              <a:rPr>
                <a:latin typeface="Courier"/>
              </a:rPr>
              <a:t>"env_h.t3_h"</a:t>
            </a:r>
            <a:r>
              <a:rPr/>
              <a:t> se registra igual, no da error, y </a:t>
            </a:r>
            <a:r>
              <a:rPr>
                <a:latin typeface="Courier"/>
              </a:rPr>
              <a:t>t3_h</a:t>
            </a:r>
            <a:r>
              <a:rPr/>
              <a:t> sale </a:t>
            </a:r>
            <a:r>
              <a:rPr>
                <a:latin typeface="Courier"/>
              </a:rPr>
              <a:t>add_tester</a:t>
            </a:r>
          </a:p>
          <a:p>
            <a:pPr lvl="0"/>
            <a:r>
              <a:rPr>
                <a:latin typeface="Courier"/>
              </a:rPr>
              <a:t>factory.print(0)</a:t>
            </a:r>
            <a:r>
              <a:rPr/>
              <a:t> es la contraparte de </a:t>
            </a:r>
            <a:r>
              <a:rPr>
                <a:latin typeface="Courier"/>
              </a:rPr>
              <a:t>uvm_top.print_topology()</a:t>
            </a:r>
            <a:r>
              <a:rPr/>
              <a:t>: uno dice lo que </a:t>
            </a:r>
            <a:r>
              <a:rPr b="1"/>
              <a:t>pediste</a:t>
            </a:r>
            <a:r>
              <a:rPr/>
              <a:t>, el otro lo que </a:t>
            </a:r>
            <a:r>
              <a:rPr b="1"/>
              <a:t>salió</a:t>
            </a:r>
            <a:r>
              <a:rPr/>
              <a:t>. Cuando no coinciden, el bug está en el medio</a:t>
            </a:r>
          </a:p>
          <a:p>
            <a:pPr lvl="0"/>
            <a:r>
              <a:rPr/>
              <a:t>Con </a:t>
            </a:r>
            <a:r>
              <a:rPr>
                <a:latin typeface="Courier"/>
              </a:rPr>
              <a:t>*</a:t>
            </a:r>
            <a:r>
              <a:rPr/>
              <a:t> anda: </a:t>
            </a:r>
            <a:r>
              <a:rPr>
                <a:latin typeface="Courier"/>
              </a:rPr>
              <a:t>"*.env_h.t4_h"</a:t>
            </a:r>
            <a:r>
              <a:rPr/>
              <a:t> aplica. Es el rodeo cuando el test no sabe dónde lo van a instanciar</a:t>
            </a:r>
          </a:p>
        </p:txBody>
      </p:sp>
    </p:spTree>
  </p:cSld>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env: estructura y estímulo</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Un testbench tiene </a:t>
            </a:r>
            <a:r>
              <a:rPr b="1"/>
              <a:t>estructura</a:t>
            </a:r>
            <a:r>
              <a:rPr/>
              <a:t> —qué componentes hay y cómo se conectan— y </a:t>
            </a:r>
            <a:r>
              <a:rPr b="1"/>
              <a:t>estímulo</a:t>
            </a:r>
            <a:r>
              <a:rPr/>
              <a:t> —qué se manda—. Cambian por motivos distintos y a ritmos distintos</a:t>
            </a:r>
          </a:p>
          <a:p>
            <a:pPr lvl="0"/>
            <a:r>
              <a:rPr/>
              <a:t>Hasta los components estaban pegados: </a:t>
            </a:r>
            <a:r>
              <a:rPr>
                <a:latin typeface="Courier"/>
              </a:rPr>
              <a:t>add_test</a:t>
            </a:r>
            <a:r>
              <a:rPr/>
              <a:t> era una copia de </a:t>
            </a:r>
            <a:r>
              <a:rPr>
                <a:latin typeface="Courier"/>
              </a:rPr>
              <a:t>random_test</a:t>
            </a:r>
            <a:r>
              <a:rPr/>
              <a:t> con una línea cambiada. Duplicar el bucle no es feo, es </a:t>
            </a:r>
            <a:r>
              <a:rPr b="1"/>
              <a:t>caro</a:t>
            </a:r>
          </a:p>
          <a:p>
            <a:pPr lvl="0"/>
            <a:r>
              <a:rPr/>
              <a:t>El </a:t>
            </a:r>
            <a:r>
              <a:rPr b="1">
                <a:latin typeface="Courier"/>
              </a:rPr>
              <a:t>uvm_env</a:t>
            </a:r>
            <a:r>
              <a:rPr/>
              <a:t> se queda con la estructura; el </a:t>
            </a:r>
            <a:r>
              <a:rPr b="1"/>
              <a:t>test</a:t>
            </a:r>
            <a:r>
              <a:rPr/>
              <a:t> sólo dice qué estímulo quiere. Un test nuevo deja de tocar el env</a:t>
            </a:r>
          </a:p>
          <a:p>
            <a:pPr lvl="0"/>
            <a:r>
              <a:rPr/>
              <a:t>La pieza que lo hace posible es la </a:t>
            </a:r>
            <a:r>
              <a:rPr b="1"/>
              <a:t>factory</a:t>
            </a:r>
            <a:r>
              <a:rPr/>
              <a:t>: el env pide un </a:t>
            </a:r>
            <a:r>
              <a:rPr>
                <a:latin typeface="Courier"/>
              </a:rPr>
              <a:t>base_tester</a:t>
            </a:r>
            <a:r>
              <a:rPr/>
              <a:t> y el test decide cuál llega, con </a:t>
            </a:r>
            <a:r>
              <a:rPr>
                <a:latin typeface="Courier"/>
              </a:rPr>
              <a:t>set_type_override</a:t>
            </a:r>
          </a:p>
          <a:p>
            <a:pPr lvl="0"/>
            <a:r>
              <a:rPr/>
              <a:t>La clase abstracta </a:t>
            </a:r>
            <a:r>
              <a:rPr>
                <a:latin typeface="Courier"/>
              </a:rPr>
              <a:t>base_tester</a:t>
            </a:r>
            <a:r>
              <a:rPr/>
              <a:t> tiene el </a:t>
            </a:r>
            <a:r>
              <a:rPr>
                <a:latin typeface="Courier"/>
              </a:rPr>
              <a:t>run_phase</a:t>
            </a:r>
            <a:r>
              <a:rPr/>
              <a:t> </a:t>
            </a:r>
            <a:r>
              <a:rPr b="1"/>
              <a:t>escrito una sola vez</a:t>
            </a:r>
            <a:r>
              <a:rPr/>
              <a:t>; lo único que cada tester redefine es </a:t>
            </a:r>
            <a:r>
              <a:rPr>
                <a:latin typeface="Courier"/>
              </a:rPr>
              <a:t>get_op()</a:t>
            </a:r>
            <a:r>
              <a:rPr/>
              <a:t> y </a:t>
            </a:r>
            <a:r>
              <a:rPr>
                <a:latin typeface="Courier"/>
              </a:rPr>
              <a:t>get_data()</a:t>
            </a:r>
          </a:p>
          <a:p>
            <a:pPr lvl="0"/>
            <a:r>
              <a:rPr/>
              <a:t>Las tres reglas para escribir código adaptable: </a:t>
            </a:r>
            <a:r>
              <a:rPr b="1"/>
              <a:t>una clase, una cosa</a:t>
            </a:r>
            <a:r>
              <a:rPr/>
              <a:t>; nada de copiar y pegar estructura; y programar contra la </a:t>
            </a:r>
            <a:r>
              <a:rPr b="1"/>
              <a:t>clase base</a:t>
            </a:r>
          </a:p>
        </p:txBody>
      </p:sp>
    </p:spTree>
  </p:cSld>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El 47 % del tiempo se va acá</a:t>
            </a:r>
          </a:p>
          <a:p>
            <a:pPr lvl="0"/>
            <a:r>
              <a:rPr/>
              <a:t>El gráfico de tendencias del día 1 decía que casi la mitad del tiempo de un verificador se va en </a:t>
            </a:r>
            <a:r>
              <a:rPr b="1"/>
              <a:t>debug</a:t>
            </a:r>
            <a:r>
              <a:rPr/>
              <a:t>. Esta sección es sobre esa mitad</a:t>
            </a:r>
          </a:p>
          <a:p>
            <a:pPr lvl="0"/>
            <a:r>
              <a:rPr/>
              <a:t>Un scoreboard que sólo dice </a:t>
            </a:r>
            <a:r>
              <a:rPr>
                <a:latin typeface="Courier"/>
              </a:rPr>
              <a:t>FAIL</a:t>
            </a:r>
            <a:r>
              <a:rPr/>
              <a:t> te deja justo ahí: sabés que algo está mal y no sabés qué componente, en qué momento, ni con qué datos</a:t>
            </a:r>
          </a:p>
          <a:p>
            <a:pPr lvl="0"/>
            <a:r>
              <a:rPr/>
              <a:t>La reacción natural es llenar el código de </a:t>
            </a:r>
            <a:r>
              <a:rPr>
                <a:latin typeface="Courier"/>
              </a:rPr>
              <a:t>$display</a:t>
            </a:r>
            <a:r>
              <a:rPr/>
              <a:t>, y después borrarlos. Y volver a ponerlos la semana que viene</a:t>
            </a:r>
          </a:p>
          <a:p>
            <a:pPr lvl="0"/>
            <a:r>
              <a:rPr/>
              <a:t>UVM lo resuelve al revés: los mensajes </a:t>
            </a:r>
            <a:r>
              <a:rPr b="1"/>
              <a:t>se dejan puestos</a:t>
            </a:r>
            <a:r>
              <a:rPr/>
              <a:t> y se filtran. Cada uno trae solo el tiempo, la ruta jerárquica del componente y el archivo</a:t>
            </a:r>
          </a:p>
          <a:p>
            <a:pPr lvl="0"/>
            <a:r>
              <a:rPr/>
              <a:t>Y hay dos perillas distintas, que se confunden todo el tiempo: la </a:t>
            </a:r>
            <a:r>
              <a:rPr b="1"/>
              <a:t>verbosidad</a:t>
            </a:r>
            <a:r>
              <a:rPr/>
              <a:t> filtra </a:t>
            </a:r>
            <a:r>
              <a:rPr>
                <a:latin typeface="Courier"/>
              </a:rPr>
              <a:t>`uvm_info</a:t>
            </a:r>
            <a:r>
              <a:rPr/>
              <a:t>; las </a:t>
            </a:r>
            <a:r>
              <a:rPr b="1"/>
              <a:t>actions</a:t>
            </a:r>
            <a:r>
              <a:rPr/>
              <a:t> controlan warnings, errores y fatales</a:t>
            </a:r>
          </a:p>
        </p:txBody>
      </p:sp>
    </p:spTree>
  </p:cSld>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Lo que </a:t>
            </a:r>
            <a:r>
              <a:rPr b="1" i="1">
                <a:latin typeface="Courier"/>
              </a:rPr>
              <a:t>$display</a:t>
            </a:r>
            <a:r>
              <a:rPr b="1" i="1"/>
              <a:t> no puede hacer</a:t>
            </a:r>
          </a:p>
          <a:p>
            <a:pPr lvl="0"/>
            <a:r>
              <a:rPr/>
              <a:t>Mil operaciones por test, decenas de tests por regresión: un </a:t>
            </a:r>
            <a:r>
              <a:rPr>
                <a:latin typeface="Courier"/>
              </a:rPr>
              <a:t>$display</a:t>
            </a:r>
            <a:r>
              <a:rPr/>
              <a:t> por transacción y el log deja de ser legible antes del primer café</a:t>
            </a:r>
          </a:p>
          <a:p>
            <a:pPr lvl="0"/>
            <a:r>
              <a:rPr/>
              <a:t>Y con </a:t>
            </a:r>
            <a:r>
              <a:rPr>
                <a:latin typeface="Courier"/>
              </a:rPr>
              <a:t>$display</a:t>
            </a:r>
            <a:r>
              <a:rPr/>
              <a:t> la única forma de bajar el ruido es </a:t>
            </a:r>
            <a:r>
              <a:rPr b="1"/>
              <a:t>borrar líneas</a:t>
            </a:r>
            <a:r>
              <a:rPr/>
              <a:t>, o sea perder justo lo que vas a necesitar la próxima vez</a:t>
            </a:r>
          </a:p>
          <a:p>
            <a:pPr lvl="0"/>
            <a:r>
              <a:rPr/>
              <a:t>UVM reemplaza el </a:t>
            </a:r>
            <a:r>
              <a:rPr>
                <a:latin typeface="Courier"/>
              </a:rPr>
              <a:t>$display</a:t>
            </a:r>
            <a:r>
              <a:rPr/>
              <a:t> por cuatro macros que traen dos cosas gratis: contexto —tiempo, componente, archivo— y un </a:t>
            </a:r>
            <a:r>
              <a:rPr b="1"/>
              <a:t>filtro</a:t>
            </a:r>
            <a:r>
              <a:rPr/>
              <a:t> que se maneja desde afuera</a:t>
            </a:r>
          </a:p>
        </p:txBody>
      </p:sp>
    </p:spTree>
  </p:cSld>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Las macros de reporting</a:t>
            </a:r>
          </a:p>
          <a:p>
            <a:pPr lvl="0"/>
            <a:r>
              <a:rPr/>
              <a:t>Son cuatro y se diferencian por la </a:t>
            </a:r>
            <a:r>
              <a:rPr b="1"/>
              <a:t>severidad</a:t>
            </a:r>
            <a:r>
              <a:rPr/>
              <a:t>: </a:t>
            </a:r>
            <a:r>
              <a:rPr>
                <a:latin typeface="Courier"/>
              </a:rPr>
              <a:t>`uvm_info</a:t>
            </a:r>
            <a:r>
              <a:rPr/>
              <a:t>, </a:t>
            </a:r>
            <a:r>
              <a:rPr>
                <a:latin typeface="Courier"/>
              </a:rPr>
              <a:t>`uvm_warning</a:t>
            </a:r>
            <a:r>
              <a:rPr/>
              <a:t>, </a:t>
            </a:r>
            <a:r>
              <a:rPr>
                <a:latin typeface="Courier"/>
              </a:rPr>
              <a:t>`uvm_error</a:t>
            </a:r>
            <a:r>
              <a:rPr/>
              <a:t> y </a:t>
            </a:r>
            <a:r>
              <a:rPr>
                <a:latin typeface="Courier"/>
              </a:rPr>
              <a:t>`uvm_fatal</a:t>
            </a:r>
            <a:r>
              <a:rPr/>
              <a:t>. </a:t>
            </a:r>
            <a:r>
              <a:rPr b="1"/>
              <a:t>Las cuatro</a:t>
            </a:r>
            <a:r>
              <a:rPr/>
              <a:t> se cuentan en el </a:t>
            </a:r>
            <a:r>
              <a:rPr i="1"/>
              <a:t>Report Summary</a:t>
            </a:r>
            <a:r>
              <a:rPr/>
              <a:t>; lo que cambia es la </a:t>
            </a:r>
            <a:r>
              <a:rPr b="1"/>
              <a:t>acción</a:t>
            </a:r>
            <a:r>
              <a:rPr/>
              <a:t> por defecto — </a:t>
            </a:r>
            <a:r>
              <a:rPr>
                <a:latin typeface="Courier"/>
              </a:rPr>
              <a:t>`uvm_error</a:t>
            </a:r>
            <a:r>
              <a:rPr/>
              <a:t> trae </a:t>
            </a:r>
            <a:r>
              <a:rPr>
                <a:latin typeface="Courier"/>
              </a:rPr>
              <a:t>UVM_DISPLAY|UVM_COUNT</a:t>
            </a:r>
            <a:r>
              <a:rPr/>
              <a:t> y </a:t>
            </a:r>
            <a:r>
              <a:rPr>
                <a:latin typeface="Courier"/>
              </a:rPr>
              <a:t>`uvm_fatal</a:t>
            </a:r>
            <a:r>
              <a:rPr/>
              <a:t> además mata la simulación</a:t>
            </a:r>
          </a:p>
          <a:p>
            <a:pPr lvl="0"/>
            <a:r>
              <a:rPr/>
              <a:t>El </a:t>
            </a:r>
            <a:r>
              <a:rPr b="1"/>
              <a:t>ID</a:t>
            </a:r>
            <a:r>
              <a:rPr/>
              <a:t> es el primer argumento: un string que dice quién habla. Con él se filtra después, así que conviene que sea el nombre del componente y siempre el mismo</a:t>
            </a:r>
          </a:p>
          <a:p>
            <a:pPr lvl="0"/>
            <a:r>
              <a:rPr/>
              <a:t>El </a:t>
            </a:r>
            <a:r>
              <a:rPr b="1"/>
              <a:t>mensaje</a:t>
            </a:r>
            <a:r>
              <a:rPr/>
              <a:t> es el segundo, y se arma con </a:t>
            </a:r>
            <a:r>
              <a:rPr>
                <a:latin typeface="Courier"/>
              </a:rPr>
              <a:t>$sformatf</a:t>
            </a:r>
            <a:r>
              <a:rPr/>
              <a:t> cuando lleva datos</a:t>
            </a:r>
          </a:p>
          <a:p>
            <a:pPr lvl="0"/>
            <a:r>
              <a:rPr/>
              <a:t>La </a:t>
            </a:r>
            <a:r>
              <a:rPr b="1"/>
              <a:t>verbosidad</a:t>
            </a:r>
            <a:r>
              <a:rPr/>
              <a:t> es el tercero, y la tiene </a:t>
            </a:r>
            <a:r>
              <a:rPr b="1"/>
              <a:t>sólo</a:t>
            </a:r>
            <a:r>
              <a:rPr/>
              <a:t> </a:t>
            </a:r>
            <a:r>
              <a:rPr>
                <a:latin typeface="Courier"/>
              </a:rPr>
              <a:t>`uvm_info</a:t>
            </a:r>
            <a:r>
              <a:rPr/>
              <a:t>: es la que decide si el mensaje sale o no</a:t>
            </a:r>
          </a:p>
          <a:p>
            <a:pPr lvl="0" indent="0">
              <a:buNone/>
            </a:pPr>
            <a:r>
              <a:rPr i="1">
                <a:solidFill>
                  <a:srgbClr val="60A0B0"/>
                </a:solidFill>
                <a:latin typeface="Courier"/>
              </a:rPr>
              <a:t>// ILLUSTRATION -- not compiled. The signature of each macro, not a call.</a:t>
            </a:r>
            <a:br/>
            <a:r>
              <a:rPr>
                <a:solidFill>
                  <a:srgbClr val="007020"/>
                </a:solidFill>
                <a:latin typeface="Courier"/>
              </a:rPr>
              <a:t>`uvm_info   (Message ID String, Message String, Verbosity)</a:t>
            </a:r>
            <a:br/>
            <a:r>
              <a:rPr>
                <a:solidFill>
                  <a:srgbClr val="007020"/>
                </a:solidFill>
                <a:latin typeface="Courier"/>
              </a:rPr>
              <a:t>`uvm_warning(Message ID String, Message String)</a:t>
            </a:r>
            <a:br/>
            <a:r>
              <a:rPr>
                <a:solidFill>
                  <a:srgbClr val="007020"/>
                </a:solidFill>
                <a:latin typeface="Courier"/>
              </a:rPr>
              <a:t>`uvm_error  (Message ID String, Message String)</a:t>
            </a:r>
            <a:br/>
            <a:r>
              <a:rPr>
                <a:solidFill>
                  <a:srgbClr val="007020"/>
                </a:solidFill>
                <a:latin typeface="Courier"/>
              </a:rPr>
              <a:t>`uvm_fatal  (Message ID String, Message String)</a:t>
            </a:r>
          </a:p>
        </p:txBody>
      </p:sp>
    </p:spTree>
  </p:cSld>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Las macros de reporting: qué hace cada una</a:t>
            </a:r>
          </a:p>
          <a:p>
            <a:pPr lvl="0"/>
            <a:r>
              <a:rPr/>
              <a:t>Así se ve en el scoreboard: un </a:t>
            </a:r>
            <a:r>
              <a:rPr>
                <a:latin typeface="Courier"/>
              </a:rPr>
              <a:t>`uvm_error</a:t>
            </a:r>
            <a:r>
              <a:rPr/>
              <a:t> cuando la comparación falla, con el mensaje armado con </a:t>
            </a:r>
            <a:r>
              <a:rPr>
                <a:latin typeface="Courier"/>
              </a:rPr>
              <a:t>$sformatf</a:t>
            </a:r>
          </a:p>
          <a:p>
            <a:pPr lvl="0"/>
            <a:r>
              <a:rPr/>
              <a:t>Y así sale en el log. Fijate lo que trae la línea </a:t>
            </a:r>
            <a:r>
              <a:rPr b="1"/>
              <a:t>sin que nadie lo pida</a:t>
            </a:r>
            <a:r>
              <a:rPr/>
              <a:t>: el tiempo, el archivo y la línea, y la ruta jerárquica del componente que habló</a:t>
            </a:r>
          </a:p>
          <a:p>
            <a:pPr lvl="0" indent="0">
              <a:buNone/>
            </a:pPr>
            <a:r>
              <a:rPr>
                <a:latin typeface="Courier"/>
              </a:rPr>
              <a:t>      data_str = </a:t>
            </a:r>
            <a:r>
              <a:rPr b="1">
                <a:solidFill>
                  <a:srgbClr val="007020"/>
                </a:solidFill>
                <a:latin typeface="Courier"/>
              </a:rPr>
              <a:t>$sformatf</a:t>
            </a:r>
            <a:r>
              <a:rPr>
                <a:latin typeface="Courier"/>
              </a:rPr>
              <a:t>(</a:t>
            </a:r>
            <a:br/>
            <a:r>
              <a:rPr>
                <a:latin typeface="Courier"/>
              </a:rPr>
              <a:t>          </a:t>
            </a:r>
            <a:r>
              <a:rPr>
                <a:solidFill>
                  <a:srgbClr val="4070A0"/>
                </a:solidFill>
                <a:latin typeface="Courier"/>
              </a:rPr>
              <a:t>" %2h %0s %2h = %4h (%4h predicted)"</a:t>
            </a:r>
            <a:r>
              <a:rPr>
                <a:latin typeface="Courier"/>
              </a:rPr>
              <a:t>,</a:t>
            </a:r>
            <a:br/>
            <a:r>
              <a:rPr>
                <a:latin typeface="Courier"/>
              </a:rPr>
              <a:t>          cmd.A,</a:t>
            </a:r>
            <a:br/>
            <a:r>
              <a:rPr>
                <a:latin typeface="Courier"/>
              </a:rPr>
              <a:t>          cmd.op.name(),</a:t>
            </a:r>
            <a:br/>
            <a:r>
              <a:rPr>
                <a:latin typeface="Courier"/>
              </a:rPr>
              <a:t>          cmd.B,</a:t>
            </a:r>
            <a:br/>
            <a:r>
              <a:rPr>
                <a:latin typeface="Courier"/>
              </a:rPr>
              <a:t>          t,</a:t>
            </a:r>
            <a:br/>
            <a:r>
              <a:rPr>
                <a:latin typeface="Courier"/>
              </a:rPr>
              <a:t>          predicted_result</a:t>
            </a:r>
            <a:br/>
            <a:r>
              <a:rPr>
                <a:latin typeface="Courier"/>
              </a:rPr>
              <a:t>      );</a:t>
            </a:r>
            <a:br/>
            <a:br/>
            <a:r>
              <a:rPr>
                <a:latin typeface="Courier"/>
              </a:rPr>
              <a:t>      </a:t>
            </a:r>
            <a:r>
              <a:rPr b="1">
                <a:solidFill>
                  <a:srgbClr val="007020"/>
                </a:solidFill>
                <a:latin typeface="Courier"/>
              </a:rPr>
              <a:t>if</a:t>
            </a:r>
            <a:r>
              <a:rPr>
                <a:latin typeface="Courier"/>
              </a:rPr>
              <a:t> (predicted_result != t) </a:t>
            </a:r>
            <a:r>
              <a:rPr>
                <a:solidFill>
                  <a:srgbClr val="007020"/>
                </a:solidFill>
                <a:latin typeface="Courier"/>
              </a:rPr>
              <a:t>`uvm_error</a:t>
            </a:r>
            <a:r>
              <a:rPr>
                <a:latin typeface="Courier"/>
              </a:rPr>
              <a:t>(</a:t>
            </a:r>
            <a:r>
              <a:rPr>
                <a:solidFill>
                  <a:srgbClr val="4070A0"/>
                </a:solidFill>
                <a:latin typeface="Courier"/>
              </a:rPr>
              <a:t>"SCOREBOARD"</a:t>
            </a:r>
            <a:r>
              <a:rPr>
                <a:latin typeface="Courier"/>
              </a:rPr>
              <a:t>, {</a:t>
            </a:r>
            <a:r>
              <a:rPr>
                <a:solidFill>
                  <a:srgbClr val="4070A0"/>
                </a:solidFill>
                <a:latin typeface="Courier"/>
              </a:rPr>
              <a:t>"FAIL: "</a:t>
            </a:r>
            <a:r>
              <a:rPr>
                <a:latin typeface="Courier"/>
              </a:rPr>
              <a:t>, data_str})</a:t>
            </a:r>
            <a:br/>
            <a:r>
              <a:rPr>
                <a:latin typeface="Courier"/>
              </a:rPr>
              <a:t>      </a:t>
            </a:r>
            <a:r>
              <a:rPr b="1">
                <a:solidFill>
                  <a:srgbClr val="007020"/>
                </a:solidFill>
                <a:latin typeface="Courier"/>
              </a:rPr>
              <a:t>else</a:t>
            </a:r>
            <a:r>
              <a:rPr>
                <a:latin typeface="Courier"/>
              </a:rPr>
              <a:t> </a:t>
            </a:r>
            <a:r>
              <a:rPr>
                <a:solidFill>
                  <a:srgbClr val="007020"/>
                </a:solidFill>
                <a:latin typeface="Courier"/>
              </a:rPr>
              <a:t>`uvm_info</a:t>
            </a:r>
            <a:r>
              <a:rPr>
                <a:latin typeface="Courier"/>
              </a:rPr>
              <a:t>(</a:t>
            </a:r>
            <a:r>
              <a:rPr>
                <a:solidFill>
                  <a:srgbClr val="4070A0"/>
                </a:solidFill>
                <a:latin typeface="Courier"/>
              </a:rPr>
              <a:t>"SCOREBOARD"</a:t>
            </a:r>
            <a:r>
              <a:rPr>
                <a:latin typeface="Courier"/>
              </a:rPr>
              <a:t>, {</a:t>
            </a:r>
            <a:r>
              <a:rPr>
                <a:solidFill>
                  <a:srgbClr val="4070A0"/>
                </a:solidFill>
                <a:latin typeface="Courier"/>
              </a:rPr>
              <a:t>"PASS: "</a:t>
            </a:r>
            <a:r>
              <a:rPr>
                <a:latin typeface="Courier"/>
              </a:rPr>
              <a:t>, data_str}, UVM_HIGH)</a:t>
            </a:r>
          </a:p>
          <a:p>
            <a:pPr lvl="0" indent="0">
              <a:buNone/>
            </a:pPr>
            <a:r>
              <a:rPr>
                <a:latin typeface="Courier"/>
              </a:rPr>
              <a:t>UVM_ERROR tb_classes/scoreboard.svh(39) @ 290: uvm_test_top.env_h.scoreboard_h [SCOREBOARD] FAIL:  5b add_op ff = 015a (015b predicted)</a:t>
            </a:r>
          </a:p>
        </p:txBody>
      </p:sp>
    </p:spTree>
  </p:cSld>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Los seis niveles, y por qué el mensaje se queda</a:t>
            </a:r>
          </a:p>
          <a:p>
            <a:pPr lvl="0"/>
            <a:r>
              <a:rPr/>
              <a:t>El ciclo de siempre: llenás el código de </a:t>
            </a:r>
            <a:r>
              <a:rPr>
                <a:latin typeface="Courier"/>
              </a:rPr>
              <a:t>$display</a:t>
            </a:r>
            <a:r>
              <a:rPr/>
              <a:t>, encontrás el bug, borrás todo — y la semana que viene lo escribís de nuevo</a:t>
            </a:r>
          </a:p>
          <a:p>
            <a:pPr lvl="0"/>
            <a:r>
              <a:rPr/>
              <a:t>Con verbosidad los mensajes </a:t>
            </a:r>
            <a:r>
              <a:rPr b="1"/>
              <a:t>se quedan puestos</a:t>
            </a:r>
            <a:r>
              <a:rPr/>
              <a:t> y no molestan. Son dos pasos, y el segundo no toca el código:</a:t>
            </a:r>
          </a:p>
          <a:p>
            <a:pPr lvl="1"/>
            <a:r>
              <a:rPr/>
              <a:t>poner una verbosidad en cada </a:t>
            </a:r>
            <a:r>
              <a:rPr>
                <a:latin typeface="Courier"/>
              </a:rPr>
              <a:t>`uvm_info</a:t>
            </a:r>
            <a:r>
              <a:rPr/>
              <a:t>, según cuánto ruido es</a:t>
            </a:r>
          </a:p>
          <a:p>
            <a:pPr lvl="1"/>
            <a:r>
              <a:rPr/>
              <a:t>fijar el </a:t>
            </a:r>
            <a:r>
              <a:rPr b="1"/>
              <a:t>techo</a:t>
            </a:r>
            <a:r>
              <a:rPr/>
              <a:t> de la corrida: global, o por rama del árbol</a:t>
            </a:r>
          </a:p>
          <a:p>
            <a:pPr lvl="0"/>
            <a:r>
              <a:rPr/>
              <a:t>Un mensaje sale si su verbosidad es </a:t>
            </a:r>
            <a:r>
              <a:rPr b="1"/>
              <a:t>menor o igual</a:t>
            </a:r>
            <a:r>
              <a:rPr/>
              <a:t> al techo. Por eso </a:t>
            </a:r>
            <a:r>
              <a:rPr>
                <a:latin typeface="Courier"/>
              </a:rPr>
              <a:t>UVM_NONE</a:t>
            </a:r>
            <a:r>
              <a:rPr/>
              <a:t> sale siempre</a:t>
            </a:r>
          </a:p>
          <a:p>
            <a:pPr lvl="0" indent="0">
              <a:buNone/>
            </a:pPr>
            <a:r>
              <a:rPr i="1">
                <a:solidFill>
                  <a:srgbClr val="60A0B0"/>
                </a:solidFill>
                <a:latin typeface="Courier"/>
              </a:rPr>
              <a:t>// ILLUSTRATION -- not compiled. uvm_object_globals.svh:382-390, uvm-core 2020.3.1,</a:t>
            </a:r>
            <a:br/>
            <a:r>
              <a:rPr i="1">
                <a:solidFill>
                  <a:srgbClr val="60A0B0"/>
                </a:solidFill>
                <a:latin typeface="Courier"/>
              </a:rPr>
              <a:t>// copied verbatim: code/.uvm/ is downloaded and gitignored, so the slide cannot</a:t>
            </a:r>
            <a:br/>
            <a:r>
              <a:rPr i="1">
                <a:solidFill>
                  <a:srgbClr val="60A0B0"/>
                </a:solidFill>
                <a:latin typeface="Courier"/>
              </a:rPr>
              <a:t>// pull the enum straight out of the library.</a:t>
            </a:r>
            <a:br/>
            <a:r>
              <a:rPr b="1">
                <a:solidFill>
                  <a:srgbClr val="007020"/>
                </a:solidFill>
                <a:latin typeface="Courier"/>
              </a:rPr>
              <a:t>typedef</a:t>
            </a:r>
            <a:r>
              <a:rPr>
                <a:latin typeface="Courier"/>
              </a:rPr>
              <a:t> </a:t>
            </a:r>
            <a:r>
              <a:rPr b="1">
                <a:solidFill>
                  <a:srgbClr val="007020"/>
                </a:solidFill>
                <a:latin typeface="Courier"/>
              </a:rPr>
              <a:t>enum</a:t>
            </a:r>
            <a:r>
              <a:rPr>
                <a:latin typeface="Courier"/>
              </a:rPr>
              <a:t> {</a:t>
            </a:r>
            <a:br/>
            <a:r>
              <a:rPr>
                <a:latin typeface="Courier"/>
              </a:rPr>
              <a:t>   UVM_NONE   = </a:t>
            </a:r>
            <a:r>
              <a:rPr>
                <a:solidFill>
                  <a:srgbClr val="40A070"/>
                </a:solidFill>
                <a:latin typeface="Courier"/>
              </a:rPr>
              <a:t>0</a:t>
            </a:r>
            <a:r>
              <a:rPr>
                <a:latin typeface="Courier"/>
              </a:rPr>
              <a:t>,</a:t>
            </a:r>
            <a:br/>
            <a:r>
              <a:rPr>
                <a:latin typeface="Courier"/>
              </a:rPr>
              <a:t>   UVM_LOW    = </a:t>
            </a:r>
            <a:r>
              <a:rPr>
                <a:solidFill>
                  <a:srgbClr val="40A070"/>
                </a:solidFill>
                <a:latin typeface="Courier"/>
              </a:rPr>
              <a:t>100</a:t>
            </a:r>
            <a:r>
              <a:rPr>
                <a:latin typeface="Courier"/>
              </a:rPr>
              <a:t>,</a:t>
            </a:r>
            <a:br/>
            <a:r>
              <a:rPr>
                <a:latin typeface="Courier"/>
              </a:rPr>
              <a:t>   UVM_MEDIUM = </a:t>
            </a:r>
            <a:r>
              <a:rPr>
                <a:solidFill>
                  <a:srgbClr val="40A070"/>
                </a:solidFill>
                <a:latin typeface="Courier"/>
              </a:rPr>
              <a:t>200</a:t>
            </a:r>
            <a:r>
              <a:rPr>
                <a:latin typeface="Courier"/>
              </a:rPr>
              <a:t>,  </a:t>
            </a:r>
            <a:r>
              <a:rPr i="1">
                <a:solidFill>
                  <a:srgbClr val="60A0B0"/>
                </a:solidFill>
                <a:latin typeface="Courier"/>
              </a:rPr>
              <a:t>// the default: with nothing set, UVM_MEDIUM is what you get</a:t>
            </a:r>
            <a:br/>
            <a:r>
              <a:rPr>
                <a:latin typeface="Courier"/>
              </a:rPr>
              <a:t>   UVM_HIGH   = </a:t>
            </a:r>
            <a:r>
              <a:rPr>
                <a:solidFill>
                  <a:srgbClr val="40A070"/>
                </a:solidFill>
                <a:latin typeface="Courier"/>
              </a:rPr>
              <a:t>300</a:t>
            </a:r>
            <a:r>
              <a:rPr>
                <a:latin typeface="Courier"/>
              </a:rPr>
              <a:t>,</a:t>
            </a:r>
            <a:br/>
            <a:r>
              <a:rPr>
                <a:latin typeface="Courier"/>
              </a:rPr>
              <a:t>   UVM_FULL   = </a:t>
            </a:r>
            <a:r>
              <a:rPr>
                <a:solidFill>
                  <a:srgbClr val="40A070"/>
                </a:solidFill>
                <a:latin typeface="Courier"/>
              </a:rPr>
              <a:t>400</a:t>
            </a:r>
            <a:r>
              <a:rPr>
                <a:latin typeface="Courier"/>
              </a:rPr>
              <a:t>,</a:t>
            </a:r>
            <a:br/>
            <a:r>
              <a:rPr>
                <a:latin typeface="Courier"/>
              </a:rPr>
              <a:t>   UVM_DEBUG  = </a:t>
            </a:r>
            <a:r>
              <a:rPr>
                <a:solidFill>
                  <a:srgbClr val="40A070"/>
                </a:solidFill>
                <a:latin typeface="Courier"/>
              </a:rPr>
              <a:t>500</a:t>
            </a:r>
            <a:br/>
            <a:r>
              <a:rPr>
                <a:latin typeface="Courier"/>
              </a:rPr>
              <a:t>} uvm_verbosity;</a:t>
            </a:r>
            <a:br/>
            <a:br/>
            <a:r>
              <a:rPr i="1">
                <a:solidFill>
                  <a:srgbClr val="60A0B0"/>
                </a:solidFill>
                <a:latin typeface="Courier"/>
              </a:rPr>
              <a:t>// Any message above the verbosity that was set does not get printed</a:t>
            </a:r>
          </a:p>
        </p:txBody>
      </p:sp>
    </p:spTree>
  </p:cSld>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El techo global: un plusarg, sin recompilar</a:t>
            </a:r>
          </a:p>
          <a:p>
            <a:pPr lvl="0"/>
            <a:r>
              <a:rPr/>
              <a:t>Se fija de dos formas, y la primera es la que se usa todos los días: un </a:t>
            </a:r>
            <a:r>
              <a:rPr b="1"/>
              <a:t>plusarg</a:t>
            </a:r>
            <a:r>
              <a:rPr/>
              <a:t> en la línea de comando</a:t>
            </a:r>
          </a:p>
          <a:p>
            <a:pPr lvl="0"/>
            <a:r>
              <a:rPr/>
              <a:t>No hay que tocar código ni recompilar. El mismo binario da el log de la regresión y el log del debug</a:t>
            </a:r>
          </a:p>
          <a:p>
            <a:pPr lvl="0"/>
            <a:r>
              <a:rPr/>
              <a:t>El problema aparece con el equipo: si son diez personas con sus propios mensajes de debug, subir el techo global te trae los de todos</a:t>
            </a:r>
          </a:p>
          <a:p>
            <a:pPr lvl="0"/>
            <a:r>
              <a:rPr/>
              <a:t>Por eso hace falta poder pedirlo </a:t>
            </a:r>
            <a:r>
              <a:rPr b="1"/>
              <a:t>por componente</a:t>
            </a:r>
            <a:r>
              <a:rPr/>
              <a:t>, que es la slide siguiente</a:t>
            </a:r>
          </a:p>
          <a:p>
            <a:pPr lvl="0" indent="0">
              <a:buNone/>
            </a:pPr>
            <a:r>
              <a:rPr>
                <a:latin typeface="Courier"/>
              </a:rPr>
              <a:t>./obj_dir/top/sim +UVM_TESTNAME=random_test +UVM_VERBOSITY=UVM_HIGH</a:t>
            </a:r>
          </a:p>
        </p:txBody>
      </p:sp>
    </p:spTree>
  </p:cSld>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uvm_cmdline_processor</a:t>
            </a:r>
            <a:r>
              <a:rPr b="1" i="1"/>
              <a:t>: la línea de comandos, entera</a:t>
            </a:r>
          </a:p>
          <a:p>
            <a:pPr lvl="0"/>
            <a:r>
              <a:rPr>
                <a:latin typeface="Courier"/>
              </a:rPr>
              <a:t>+UVM_VERBOSITY</a:t>
            </a:r>
            <a:r>
              <a:rPr/>
              <a:t> y </a:t>
            </a:r>
            <a:r>
              <a:rPr>
                <a:latin typeface="Courier"/>
              </a:rPr>
              <a:t>+UVM_TESTNAME</a:t>
            </a:r>
            <a:r>
              <a:rPr/>
              <a:t> no los lee magia: los lee </a:t>
            </a:r>
            <a:r>
              <a:rPr b="1"/>
              <a:t>una clase</a:t>
            </a:r>
            <a:r>
              <a:rPr/>
              <a:t>, y está disponible para tus propios plusargs</a:t>
            </a:r>
          </a:p>
          <a:p>
            <a:pPr lvl="0" indent="0">
              <a:buNone/>
            </a:pPr>
            <a:r>
              <a:rPr>
                <a:latin typeface="Courier"/>
              </a:rPr>
              <a:t>uvm_cmdline_processor clp = uvm_cmdline_processor::get_inst();</a:t>
            </a:r>
            <a:br/>
            <a:r>
              <a:rPr b="1">
                <a:solidFill>
                  <a:srgbClr val="007020"/>
                </a:solidFill>
                <a:latin typeface="Courier"/>
              </a:rPr>
              <a:t>string</a:t>
            </a:r>
            <a:r>
              <a:rPr>
                <a:latin typeface="Courier"/>
              </a:rPr>
              <a:t> valor;</a:t>
            </a:r>
            <a:br/>
            <a:br/>
            <a:r>
              <a:rPr b="1">
                <a:solidFill>
                  <a:srgbClr val="007020"/>
                </a:solidFill>
                <a:latin typeface="Courier"/>
              </a:rPr>
              <a:t>if</a:t>
            </a:r>
            <a:r>
              <a:rPr>
                <a:latin typeface="Courier"/>
              </a:rPr>
              <a:t> (clp.get_arg_value(</a:t>
            </a:r>
            <a:r>
              <a:rPr>
                <a:solidFill>
                  <a:srgbClr val="4070A0"/>
                </a:solidFill>
                <a:latin typeface="Courier"/>
              </a:rPr>
              <a:t>"+COUNT="</a:t>
            </a:r>
            <a:r>
              <a:rPr>
                <a:latin typeface="Courier"/>
              </a:rPr>
              <a:t>, valor)) count = valor.atoi();</a:t>
            </a:r>
          </a:p>
          <a:p>
            <a:pPr lvl="0"/>
            <a:r>
              <a:rPr/>
              <a:t>Es un </a:t>
            </a:r>
            <a:r>
              <a:rPr b="1"/>
              <a:t>singleton</a:t>
            </a:r>
            <a:r>
              <a:rPr/>
              <a:t>: </a:t>
            </a:r>
            <a:r>
              <a:rPr>
                <a:latin typeface="Courier"/>
              </a:rPr>
              <a:t>get_inst()</a:t>
            </a:r>
            <a:r>
              <a:rPr/>
              <a:t> desde cualquier clase, sin construir nada y sin pasarlo por el </a:t>
            </a:r>
            <a:r>
              <a:rPr>
                <a:latin typeface="Courier"/>
              </a:rPr>
              <a:t>config_db</a:t>
            </a:r>
          </a:p>
          <a:p>
            <a:pPr lvl="0"/>
            <a:r>
              <a:rPr>
                <a:latin typeface="Courier"/>
              </a:rPr>
              <a:t>get_arg_value</a:t>
            </a:r>
            <a:r>
              <a:rPr/>
              <a:t> devuelve </a:t>
            </a:r>
            <a:r>
              <a:rPr b="1"/>
              <a:t>cuántas veces apareció</a:t>
            </a:r>
            <a:r>
              <a:rPr/>
              <a:t> el argumento, no el valor: el valor sale por el </a:t>
            </a:r>
            <a:r>
              <a:rPr>
                <a:latin typeface="Courier"/>
              </a:rPr>
              <a:t>ref</a:t>
            </a:r>
            <a:r>
              <a:rPr/>
              <a:t>. Si apareció dos veces te enterás — </a:t>
            </a:r>
            <a:r>
              <a:rPr>
                <a:latin typeface="Courier"/>
              </a:rPr>
              <a:t>$value$plusargs</a:t>
            </a:r>
            <a:r>
              <a:rPr/>
              <a:t> se queda callado con el primero</a:t>
            </a:r>
          </a:p>
          <a:p>
            <a:pPr lvl="0"/>
            <a:r>
              <a:rPr/>
              <a:t>Y están </a:t>
            </a:r>
            <a:r>
              <a:rPr>
                <a:latin typeface="Courier"/>
              </a:rPr>
              <a:t>get_args()</a:t>
            </a:r>
            <a:r>
              <a:rPr/>
              <a:t>, </a:t>
            </a:r>
            <a:r>
              <a:rPr>
                <a:latin typeface="Courier"/>
              </a:rPr>
              <a:t>get_plusargs()</a:t>
            </a:r>
            <a:r>
              <a:rPr/>
              <a:t> y </a:t>
            </a:r>
            <a:r>
              <a:rPr>
                <a:latin typeface="Courier"/>
              </a:rPr>
              <a:t>get_uvm_args()</a:t>
            </a:r>
            <a:r>
              <a:rPr/>
              <a:t>, que devuelven la línea de comandos entera en un queue: es como se imprime en qué condiciones corrió una regresión de hace tres meses</a:t>
            </a:r>
          </a:p>
        </p:txBody>
      </p:sp>
    </p:spTree>
  </p:cSld>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Reporting</a:t>
            </a:r>
          </a:p>
        </p:txBody>
      </p:sp>
      <p:sp>
        <p:nvSpPr>
          <p:cNvPr id="4" name="Text Placeholder 3"/>
          <p:cNvSpPr>
            <a:spLocks noGrp="1"/>
          </p:cNvSpPr>
          <p:nvPr>
            <p:ph idx="2" sz="half" type="body"/>
          </p:nvPr>
        </p:nvSpPr>
        <p:spPr/>
        <p:txBody>
          <a:bodyPr/>
          <a:lstStyle/>
          <a:p>
            <a:pPr lvl="0" indent="0" marL="0">
              <a:spcBef>
                <a:spcPts val="3000"/>
              </a:spcBef>
              <a:buNone/>
            </a:pPr>
            <a:r>
              <a:rPr b="1" i="1"/>
              <a:t>El techo por rama: dos métodos y un árbol</a:t>
            </a:r>
          </a:p>
          <a:p>
            <a:pPr lvl="0"/>
            <a:r>
              <a:rPr/>
              <a:t>Todo </a:t>
            </a:r>
            <a:r>
              <a:rPr>
                <a:latin typeface="Courier"/>
              </a:rPr>
              <a:t>uvm_component</a:t>
            </a:r>
            <a:r>
              <a:rPr/>
              <a:t> trae métodos para fijar su propio techo, en dos sabores: sólo él, o él </a:t>
            </a:r>
            <a:r>
              <a:rPr b="1"/>
              <a:t>y todo lo que cuelga debajo</a:t>
            </a:r>
            <a:r>
              <a:rPr/>
              <a:t> (</a:t>
            </a:r>
            <a:r>
              <a:rPr>
                <a:latin typeface="Courier"/>
              </a:rPr>
              <a:t>_hier</a:t>
            </a:r>
            <a:r>
              <a:rPr/>
              <a:t>)</a:t>
            </a:r>
          </a:p>
          <a:p>
            <a:pPr lvl="0"/>
            <a:r>
              <a:rPr/>
              <a:t>Ojo con qué jerarquía es: </a:t>
            </a:r>
            <a:r>
              <a:rPr b="1"/>
              <a:t>no</a:t>
            </a:r>
            <a:r>
              <a:rPr/>
              <a:t> es la de módulos del DUT. Es el árbol que UVM arma llamando </a:t>
            </a:r>
            <a:r>
              <a:rPr>
                <a:latin typeface="Courier"/>
              </a:rPr>
              <a:t>build_phase()</a:t>
            </a:r>
            <a:r>
              <a:rPr/>
              <a:t> de arriba hacia abajo</a:t>
            </a:r>
          </a:p>
          <a:p>
            <a:pPr lvl="0"/>
            <a:r>
              <a:rPr/>
              <a:t>Es el mismo árbol del que sale el prefijo de cada mensaje, y el mismo que usa el </a:t>
            </a:r>
            <a:r>
              <a:rPr>
                <a:latin typeface="Courier"/>
              </a:rPr>
              <a:t>uvm_config_db</a:t>
            </a:r>
            <a:r>
              <a:rPr/>
              <a:t> como ámbito</a:t>
            </a:r>
          </a:p>
        </p:txBody>
      </p:sp>
      <p:pic>
        <p:nvPicPr>
          <p:cNvPr descr="res/diagrams/UVM-hierarchy.svg" id="0" name="Picture 1"/>
          <p:cNvPicPr>
            <a:picLocks noGrp="1" noChangeAspect="1"/>
          </p:cNvPicPr>
          <p:nvPr/>
        </p:nvPicPr>
        <p:blipFill>
          <a:blip r:embed="rId2"/>
          <a:stretch>
            <a:fillRect/>
          </a:stretch>
        </p:blipFill>
        <p:spPr bwMode="auto">
          <a:xfrm>
            <a:off x="3568700" y="635000"/>
            <a:ext cx="5105400" cy="30099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Jerarquía de instancias que UVM arma en build_phase</a:t>
            </a:r>
          </a:p>
        </p:txBody>
      </p:sp>
    </p:spTree>
  </p:cSld>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El techo por rama: dónde va la llamada</a:t>
            </a:r>
          </a:p>
          <a:p>
            <a:pPr lvl="0"/>
            <a:r>
              <a:rPr/>
              <a:t>El llamado va </a:t>
            </a:r>
            <a:r>
              <a:rPr b="1"/>
              <a:t>después</a:t>
            </a:r>
            <a:r>
              <a:rPr/>
              <a:t> de que la jerarquía exista —si no, el componente todavía no está— y </a:t>
            </a:r>
            <a:r>
              <a:rPr b="1"/>
              <a:t>antes</a:t>
            </a:r>
            <a:r>
              <a:rPr/>
              <a:t> de que arranque la simulación</a:t>
            </a:r>
          </a:p>
          <a:p>
            <a:pPr lvl="0"/>
            <a:r>
              <a:rPr/>
              <a:t>Esa ventana tiene nombre y es una de las nueve fases: </a:t>
            </a:r>
            <a:r>
              <a:rPr>
                <a:latin typeface="Courier"/>
              </a:rPr>
              <a:t>end_of_elaboration_phase</a:t>
            </a:r>
          </a:p>
          <a:p>
            <a:pPr lvl="0"/>
            <a:r>
              <a:rPr>
                <a:latin typeface="Courier"/>
              </a:rPr>
              <a:t>set_report_verbosity_level_hier()</a:t>
            </a:r>
            <a:r>
              <a:rPr/>
              <a:t> alcanza al componente </a:t>
            </a:r>
            <a:r>
              <a:rPr b="1"/>
              <a:t>y a sus hijos</a:t>
            </a:r>
            <a:r>
              <a:rPr/>
              <a:t>; </a:t>
            </a:r>
            <a:r>
              <a:rPr>
                <a:latin typeface="Courier"/>
              </a:rPr>
              <a:t>set_report_verbosity_level()</a:t>
            </a:r>
            <a:r>
              <a:rPr/>
              <a:t>, sólo a él</a:t>
            </a:r>
          </a:p>
          <a:p>
            <a:pPr lvl="0" indent="0">
              <a:buNone/>
            </a:pPr>
            <a:r>
              <a:rPr>
                <a:latin typeface="Courier"/>
              </a:rPr>
              <a:t>   </a:t>
            </a:r>
            <a:r>
              <a:rPr i="1">
                <a:solidFill>
                  <a:srgbClr val="60A0B0"/>
                </a:solidFill>
                <a:latin typeface="Courier"/>
              </a:rPr>
              <a:t>// To use the UVM hierarchy to control verbosity, the reporting methods have to</a:t>
            </a:r>
            <a:br/>
            <a:r>
              <a:rPr>
                <a:latin typeface="Courier"/>
              </a:rPr>
              <a:t>   </a:t>
            </a:r>
            <a:r>
              <a:rPr i="1">
                <a:solidFill>
                  <a:srgbClr val="60A0B0"/>
                </a:solidFill>
                <a:latin typeface="Courier"/>
              </a:rPr>
              <a:t>// be called after the UVM hierarchy has been built, but BEFORE the simulation</a:t>
            </a:r>
            <a:br/>
            <a:r>
              <a:rPr>
                <a:latin typeface="Courier"/>
              </a:rPr>
              <a:t>   </a:t>
            </a:r>
            <a:r>
              <a:rPr i="1">
                <a:solidFill>
                  <a:srgbClr val="60A0B0"/>
                </a:solidFill>
                <a:latin typeface="Courier"/>
              </a:rPr>
              <a:t>// starts. That is what end_of_elaboration_phase is for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end_of_elaboration_phase(uvm_phase phase);</a:t>
            </a:r>
            <a:br/>
            <a:r>
              <a:rPr>
                <a:latin typeface="Courier"/>
              </a:rPr>
              <a:t>      </a:t>
            </a:r>
            <a:r>
              <a:rPr i="1">
                <a:solidFill>
                  <a:srgbClr val="60A0B0"/>
                </a:solidFill>
                <a:latin typeface="Courier"/>
              </a:rPr>
              <a:t>//scoreboard_h.set_report_severity_action_hier(UVM_ERROR, UVM_NO_ACTION);</a:t>
            </a:r>
            <a:br/>
            <a:r>
              <a:rPr>
                <a:latin typeface="Courier"/>
              </a:rPr>
              <a:t>      scoreboard_h.set_report_verbosity_level_hier(UVM_HIGH);</a:t>
            </a:r>
            <a:br/>
            <a:r>
              <a:rPr>
                <a:latin typeface="Courier"/>
              </a:rPr>
              <a:t>   </a:t>
            </a:r>
            <a:r>
              <a:rPr b="1">
                <a:solidFill>
                  <a:srgbClr val="007020"/>
                </a:solidFill>
                <a:latin typeface="Courier"/>
              </a:rPr>
              <a:t>endfunction</a:t>
            </a:r>
            <a:r>
              <a:rPr>
                <a:latin typeface="Courier"/>
              </a:rPr>
              <a:t> : end_of_elaboration_phase</a:t>
            </a:r>
          </a:p>
        </p:txBody>
      </p:sp>
    </p:spTree>
  </p:cSld>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Apagar warnings, errores y mensajes fatales</a:t>
            </a:r>
          </a:p>
          <a:p>
            <a:pPr lvl="0"/>
            <a:r>
              <a:rPr/>
              <a:t>Situación real: el DUT está bien, el scoreboard predice mal la suma, y la clase la está arreglando otra persona. Necesitás seguir trabajando mientras tanto</a:t>
            </a:r>
          </a:p>
          <a:p>
            <a:pPr lvl="0"/>
            <a:r>
              <a:rPr/>
              <a:t>Bajar el techo de verbosidad </a:t>
            </a:r>
            <a:r>
              <a:rPr b="1"/>
              <a:t>no sirve</a:t>
            </a:r>
            <a:r>
              <a:rPr/>
              <a:t>: sólo afecta a </a:t>
            </a:r>
            <a:r>
              <a:rPr>
                <a:latin typeface="Courier"/>
              </a:rPr>
              <a:t>`uvm_info</a:t>
            </a:r>
            <a:r>
              <a:rPr/>
              <a:t>, y lo que hay que callar es un </a:t>
            </a:r>
            <a:r>
              <a:rPr>
                <a:latin typeface="Courier"/>
              </a:rPr>
              <a:t>`uvm_error</a:t>
            </a:r>
          </a:p>
          <a:p>
            <a:pPr lvl="0"/>
            <a:r>
              <a:rPr/>
              <a:t>Hace falta otra perilla</a:t>
            </a:r>
          </a:p>
          <a:p>
            <a:pPr lvl="0" indent="0">
              <a:buNone/>
            </a:pPr>
            <a:r>
              <a:rPr>
                <a:latin typeface="Courier"/>
              </a:rPr>
              <a:t>UVM_INFO @ 0: reporter [RNTST] Running test random_test...
UVM_INFO tb_classes/scoreboard.svh(40) @ 150: uvm_test_top.env_h.scoreboard_h [SCOREBOARD] PASS:  43 and_op ff = 0043 (0043 predicted)
UVM_ERROR tb_classes/scoreboard.svh(39) @ 290: uvm_test_top.env_h.scoreboard_h [SCOREBOARD] FAIL:  5b add_op ff = 015a (015b predicted)
...
--- UVM Report Summary ---
** Report counts by severity
UVM_INFO :    4
UVM_WARNING :    0
UVM_ERROR :    2
UVM_FATAL :    0
** Report counts by id
[RNTST]     1
[SCOREBOARD]     5
- $UVM_HOME/src/base/uvm_root.svh:633: Verilog $finish
- S i m u l a t i o n   R e p o r t: Verilator 5.052 2026-09-05
- Verilator: $finish at 820ps</a:t>
            </a:r>
          </a:p>
        </p:txBody>
      </p:sp>
    </p:spTree>
  </p:cSld>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Apagar mensajes: por dónde se hace</a:t>
            </a:r>
          </a:p>
          <a:p>
            <a:pPr lvl="0"/>
            <a:r>
              <a:rPr/>
              <a:t>Warnings, errores y fatales son </a:t>
            </a:r>
            <a:r>
              <a:rPr b="1"/>
              <a:t>inmunes</a:t>
            </a:r>
            <a:r>
              <a:rPr/>
              <a:t> al techo de verbosidad, y está bien que así sea: nadie quiere apagar un error sin querer</a:t>
            </a:r>
          </a:p>
          <a:p>
            <a:pPr lvl="0"/>
            <a:r>
              <a:rPr/>
              <a:t>La perilla que sí los alcanza se llama </a:t>
            </a:r>
            <a:r>
              <a:rPr b="1"/>
              <a:t>actions</a:t>
            </a:r>
            <a:r>
              <a:rPr/>
              <a:t>, y responde a otra pregunta: no </a:t>
            </a:r>
            <a:r>
              <a:rPr i="1"/>
              <a:t>“¿se imprime?”</a:t>
            </a:r>
            <a:r>
              <a:rPr/>
              <a:t> sino </a:t>
            </a:r>
            <a:r>
              <a:rPr i="1"/>
              <a:t>“¿qué se hace con este mensaje?”</a:t>
            </a:r>
          </a:p>
          <a:p>
            <a:pPr lvl="0"/>
            <a:r>
              <a:rPr/>
              <a:t>Imprimir es sólo una de las siete cosas posibles</a:t>
            </a:r>
          </a:p>
          <a:p>
            <a:pPr lvl="0" indent="0">
              <a:buNone/>
            </a:pPr>
            <a:r>
              <a:rPr i="1">
                <a:solidFill>
                  <a:srgbClr val="60A0B0"/>
                </a:solidFill>
                <a:latin typeface="Courier"/>
              </a:rPr>
              <a:t>// ILLUSTRATION -- not compiled. uvm_object_globals.svh:354-364, uvm-core 2020.3.1,</a:t>
            </a:r>
            <a:br/>
            <a:r>
              <a:rPr i="1">
                <a:solidFill>
                  <a:srgbClr val="60A0B0"/>
                </a:solidFill>
                <a:latin typeface="Courier"/>
              </a:rPr>
              <a:t>// copied verbatim: code/.uvm/ is downloaded and gitignored, so the slide cannot</a:t>
            </a:r>
            <a:br/>
            <a:r>
              <a:rPr i="1">
                <a:solidFill>
                  <a:srgbClr val="60A0B0"/>
                </a:solidFill>
                <a:latin typeface="Courier"/>
              </a:rPr>
              <a:t>// pull the enum straight out of the library.</a:t>
            </a:r>
            <a:br/>
            <a:r>
              <a:rPr b="1">
                <a:solidFill>
                  <a:srgbClr val="007020"/>
                </a:solidFill>
                <a:latin typeface="Courier"/>
              </a:rPr>
              <a:t>typedef</a:t>
            </a:r>
            <a:r>
              <a:rPr>
                <a:latin typeface="Courier"/>
              </a:rPr>
              <a:t> </a:t>
            </a:r>
            <a:r>
              <a:rPr b="1">
                <a:solidFill>
                  <a:srgbClr val="007020"/>
                </a:solidFill>
                <a:latin typeface="Courier"/>
              </a:rPr>
              <a:t>enum</a:t>
            </a:r>
            <a:r>
              <a:rPr>
                <a:latin typeface="Courier"/>
              </a:rPr>
              <a:t> {</a:t>
            </a:r>
            <a:br/>
            <a:r>
              <a:rPr>
                <a:latin typeface="Courier"/>
              </a:rPr>
              <a:t>   UVM_NO_ACTION = </a:t>
            </a:r>
            <a:r>
              <a:rPr>
                <a:solidFill>
                  <a:srgbClr val="40A070"/>
                </a:solidFill>
                <a:latin typeface="Courier"/>
              </a:rPr>
              <a:t>'b0000000</a:t>
            </a:r>
            <a:r>
              <a:rPr>
                <a:latin typeface="Courier"/>
              </a:rPr>
              <a:t>,</a:t>
            </a:r>
            <a:br/>
            <a:r>
              <a:rPr>
                <a:latin typeface="Courier"/>
              </a:rPr>
              <a:t>   UVM_DISPLAY   = </a:t>
            </a:r>
            <a:r>
              <a:rPr>
                <a:solidFill>
                  <a:srgbClr val="40A070"/>
                </a:solidFill>
                <a:latin typeface="Courier"/>
              </a:rPr>
              <a:t>'b0000001</a:t>
            </a:r>
            <a:r>
              <a:rPr>
                <a:latin typeface="Courier"/>
              </a:rPr>
              <a:t>,</a:t>
            </a:r>
            <a:br/>
            <a:r>
              <a:rPr>
                <a:latin typeface="Courier"/>
              </a:rPr>
              <a:t>   UVM_LOG       = </a:t>
            </a:r>
            <a:r>
              <a:rPr>
                <a:solidFill>
                  <a:srgbClr val="40A070"/>
                </a:solidFill>
                <a:latin typeface="Courier"/>
              </a:rPr>
              <a:t>'b0000010</a:t>
            </a:r>
            <a:r>
              <a:rPr>
                <a:latin typeface="Courier"/>
              </a:rPr>
              <a:t>,</a:t>
            </a:r>
            <a:br/>
            <a:r>
              <a:rPr>
                <a:latin typeface="Courier"/>
              </a:rPr>
              <a:t>   UVM_COUNT     = </a:t>
            </a:r>
            <a:r>
              <a:rPr>
                <a:solidFill>
                  <a:srgbClr val="40A070"/>
                </a:solidFill>
                <a:latin typeface="Courier"/>
              </a:rPr>
              <a:t>'b0000100</a:t>
            </a:r>
            <a:r>
              <a:rPr>
                <a:latin typeface="Courier"/>
              </a:rPr>
              <a:t>,</a:t>
            </a:r>
            <a:br/>
            <a:r>
              <a:rPr>
                <a:latin typeface="Courier"/>
              </a:rPr>
              <a:t>   UVM_EXIT      = </a:t>
            </a:r>
            <a:r>
              <a:rPr>
                <a:solidFill>
                  <a:srgbClr val="40A070"/>
                </a:solidFill>
                <a:latin typeface="Courier"/>
              </a:rPr>
              <a:t>'b0001000</a:t>
            </a:r>
            <a:r>
              <a:rPr>
                <a:latin typeface="Courier"/>
              </a:rPr>
              <a:t>,</a:t>
            </a:r>
            <a:br/>
            <a:r>
              <a:rPr>
                <a:latin typeface="Courier"/>
              </a:rPr>
              <a:t>   UVM_CALL_HOOK = </a:t>
            </a:r>
            <a:r>
              <a:rPr>
                <a:solidFill>
                  <a:srgbClr val="40A070"/>
                </a:solidFill>
                <a:latin typeface="Courier"/>
              </a:rPr>
              <a:t>'b0010000</a:t>
            </a:r>
            <a:r>
              <a:rPr>
                <a:latin typeface="Courier"/>
              </a:rPr>
              <a:t>,</a:t>
            </a:r>
            <a:br/>
            <a:r>
              <a:rPr>
                <a:latin typeface="Courier"/>
              </a:rPr>
              <a:t>   UVM_STOP      = </a:t>
            </a:r>
            <a:r>
              <a:rPr>
                <a:solidFill>
                  <a:srgbClr val="40A070"/>
                </a:solidFill>
                <a:latin typeface="Courier"/>
              </a:rPr>
              <a:t>'b0100000</a:t>
            </a:r>
            <a:r>
              <a:rPr>
                <a:latin typeface="Courier"/>
              </a:rPr>
              <a:t>,</a:t>
            </a:r>
            <a:br/>
            <a:r>
              <a:rPr>
                <a:latin typeface="Courier"/>
              </a:rPr>
              <a:t>   UVM_RM_RECORD = </a:t>
            </a:r>
            <a:r>
              <a:rPr>
                <a:solidFill>
                  <a:srgbClr val="40A070"/>
                </a:solidFill>
                <a:latin typeface="Courier"/>
              </a:rPr>
              <a:t>'b1000000</a:t>
            </a:r>
            <a:br/>
            <a:r>
              <a:rPr>
                <a:latin typeface="Courier"/>
              </a:rPr>
              <a:t>} uvm_action_type;</a:t>
            </a:r>
          </a:p>
        </p:txBody>
      </p:sp>
    </p:spTree>
  </p:cSld>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Apagar mensajes: el ejemplo completo, y el log que queda</a:t>
            </a:r>
          </a:p>
          <a:p>
            <a:pPr lvl="0"/>
            <a:r>
              <a:rPr>
                <a:latin typeface="Courier"/>
              </a:rPr>
              <a:t>set_report_severity_action_hier(UVM_ERROR, UVM_NO_ACTION)</a:t>
            </a:r>
            <a:r>
              <a:rPr/>
              <a:t> sobre el scoreboard: cuando aparezca un error ahí adentro, que no haga nada</a:t>
            </a:r>
          </a:p>
          <a:p>
            <a:pPr lvl="0"/>
            <a:r>
              <a:rPr/>
              <a:t>Va en el </a:t>
            </a:r>
            <a:r>
              <a:rPr>
                <a:latin typeface="Courier"/>
              </a:rPr>
              <a:t>end_of_elaboration_phase</a:t>
            </a:r>
            <a:r>
              <a:rPr/>
              <a:t> del </a:t>
            </a:r>
            <a:r>
              <a:rPr>
                <a:latin typeface="Courier"/>
              </a:rPr>
              <a:t>env</a:t>
            </a:r>
            <a:r>
              <a:rPr/>
              <a:t>, por el mismo motivo que la verbosidad jerárquica</a:t>
            </a:r>
          </a:p>
          <a:p>
            <a:pPr lvl="0"/>
            <a:r>
              <a:rPr/>
              <a:t>Y el log de abajo es el resultado: mismo DUT, mismo scoreboard roto, cero errores en el </a:t>
            </a:r>
            <a:r>
              <a:rPr i="1"/>
              <a:t>Report Summary</a:t>
            </a:r>
          </a:p>
          <a:p>
            <a:pPr lvl="0"/>
            <a:r>
              <a:rPr/>
              <a:t>En </a:t>
            </a:r>
            <a:r>
              <a:rPr>
                <a:latin typeface="Courier"/>
              </a:rPr>
              <a:t>code/u4/reporting</a:t>
            </a:r>
            <a:r>
              <a:rPr/>
              <a:t> la línea está escrita y </a:t>
            </a:r>
            <a:r>
              <a:rPr b="1"/>
              <a:t>comentada</a:t>
            </a:r>
            <a:r>
              <a:rPr/>
              <a:t>: se descomenta para reproducir este log, y se vuelve a comentar. Que viva comentada en el repo es parte de la lección</a:t>
            </a:r>
          </a:p>
          <a:p>
            <a:pPr lvl="0" indent="0">
              <a:buNone/>
            </a:pPr>
            <a:r>
              <a:rPr>
                <a:latin typeface="Courier"/>
              </a:rPr>
              <a:t>   </a:t>
            </a:r>
            <a:r>
              <a:rPr i="1">
                <a:solidFill>
                  <a:srgbClr val="60A0B0"/>
                </a:solidFill>
                <a:latin typeface="Courier"/>
              </a:rPr>
              <a:t>// To use the UVM hierarchy to control verbosity, the reporting methods have to</a:t>
            </a:r>
            <a:br/>
            <a:r>
              <a:rPr>
                <a:latin typeface="Courier"/>
              </a:rPr>
              <a:t>   </a:t>
            </a:r>
            <a:r>
              <a:rPr i="1">
                <a:solidFill>
                  <a:srgbClr val="60A0B0"/>
                </a:solidFill>
                <a:latin typeface="Courier"/>
              </a:rPr>
              <a:t>// be called after the UVM hierarchy has been built, but BEFORE the simulation</a:t>
            </a:r>
            <a:br/>
            <a:r>
              <a:rPr>
                <a:latin typeface="Courier"/>
              </a:rPr>
              <a:t>   </a:t>
            </a:r>
            <a:r>
              <a:rPr i="1">
                <a:solidFill>
                  <a:srgbClr val="60A0B0"/>
                </a:solidFill>
                <a:latin typeface="Courier"/>
              </a:rPr>
              <a:t>// starts. That is what end_of_elaboration_phase is for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end_of_elaboration_phase(uvm_phase phase);</a:t>
            </a:r>
            <a:br/>
            <a:r>
              <a:rPr>
                <a:latin typeface="Courier"/>
              </a:rPr>
              <a:t>      </a:t>
            </a:r>
            <a:r>
              <a:rPr i="1">
                <a:solidFill>
                  <a:srgbClr val="60A0B0"/>
                </a:solidFill>
                <a:latin typeface="Courier"/>
              </a:rPr>
              <a:t>//scoreboard_h.set_report_severity_action_hier(UVM_ERROR, UVM_NO_ACTION);</a:t>
            </a:r>
            <a:br/>
            <a:r>
              <a:rPr>
                <a:latin typeface="Courier"/>
              </a:rPr>
              <a:t>      scoreboard_h.set_report_verbosity_level_hier(UVM_HIGH);</a:t>
            </a:r>
            <a:br/>
            <a:r>
              <a:rPr>
                <a:latin typeface="Courier"/>
              </a:rPr>
              <a:t>   </a:t>
            </a:r>
            <a:r>
              <a:rPr b="1">
                <a:solidFill>
                  <a:srgbClr val="007020"/>
                </a:solidFill>
                <a:latin typeface="Courier"/>
              </a:rPr>
              <a:t>endfunction</a:t>
            </a:r>
            <a:r>
              <a:rPr>
                <a:latin typeface="Courier"/>
              </a:rPr>
              <a:t> : end_of_elaboration_phase</a:t>
            </a:r>
          </a:p>
          <a:p>
            <a:pPr lvl="0" indent="0">
              <a:buNone/>
            </a:pPr>
            <a:r>
              <a:rPr>
                <a:latin typeface="Courier"/>
              </a:rPr>
              <a:t>UVM_INFO @ 0: reporter [RNTST] Running test random_test...
--- UVM Report Summary ---
** Report counts by severity
UVM_INFO :    1
UVM_WARNING :    0
UVM_ERROR :    0
UVM_FATAL :    0
** Report counts by id
[RNTST]     1
- $UVM_HOME/src/base/uvm_root.svh:633: Verilog $finish
- S i m u l a t i o n   R e p o r t: Verilator 5.052 2026-09-05
- Verilator: $finish at 820ps</a:t>
            </a:r>
          </a:p>
        </p:txBody>
      </p:sp>
    </p:spTree>
  </p:cSld>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uvm_report_catcher</a:t>
            </a:r>
            <a:r>
              <a:rPr b="1" i="1"/>
              <a:t>: demotar el error que esperabas</a:t>
            </a:r>
          </a:p>
          <a:p>
            <a:pPr lvl="0"/>
            <a:r>
              <a:rPr>
                <a:latin typeface="Courier"/>
              </a:rPr>
              <a:t>UVM_NO_ACTION</a:t>
            </a:r>
            <a:r>
              <a:rPr/>
              <a:t> apaga </a:t>
            </a:r>
            <a:r>
              <a:rPr b="1"/>
              <a:t>todos</a:t>
            </a:r>
            <a:r>
              <a:rPr/>
              <a:t> los errores de una rama. Cuando el test verifica el camino de error a propósito —un </a:t>
            </a:r>
            <a:r>
              <a:rPr>
                <a:latin typeface="Courier"/>
              </a:rPr>
              <a:t>PSLVERR</a:t>
            </a:r>
            <a:r>
              <a:rPr/>
              <a:t> que tiene que llegar— lo que hay que callar es </a:t>
            </a:r>
            <a:r>
              <a:rPr b="1"/>
              <a:t>uno solo</a:t>
            </a:r>
            <a:r>
              <a:rPr/>
              <a:t>, y el resto tiene que seguir gritando</a:t>
            </a:r>
          </a:p>
          <a:p>
            <a:pPr lvl="0" indent="0">
              <a:buNone/>
            </a:pPr>
            <a:r>
              <a:rPr b="1">
                <a:solidFill>
                  <a:srgbClr val="007020"/>
                </a:solidFill>
                <a:latin typeface="Courier"/>
              </a:rPr>
              <a:t>class</a:t>
            </a:r>
            <a:r>
              <a:rPr>
                <a:latin typeface="Courier"/>
              </a:rPr>
              <a:t> demotar_pslverr </a:t>
            </a:r>
            <a:r>
              <a:rPr b="1">
                <a:solidFill>
                  <a:srgbClr val="007020"/>
                </a:solidFill>
                <a:latin typeface="Courier"/>
              </a:rPr>
              <a:t>extends</a:t>
            </a:r>
            <a:r>
              <a:rPr>
                <a:latin typeface="Courier"/>
              </a:rPr>
              <a:t> uvm_report_catcher;</a:t>
            </a:r>
            <a:b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action_e catch();</a:t>
            </a:r>
            <a:br/>
            <a:r>
              <a:rPr>
                <a:latin typeface="Courier"/>
              </a:rPr>
              <a:t>      </a:t>
            </a:r>
            <a:r>
              <a:rPr b="1">
                <a:solidFill>
                  <a:srgbClr val="007020"/>
                </a:solidFill>
                <a:latin typeface="Courier"/>
              </a:rPr>
              <a:t>if</a:t>
            </a:r>
            <a:r>
              <a:rPr>
                <a:latin typeface="Courier"/>
              </a:rPr>
              <a:t> (get_severity() == UVM_ERROR &amp;&amp; get_id() == </a:t>
            </a:r>
            <a:r>
              <a:rPr>
                <a:solidFill>
                  <a:srgbClr val="4070A0"/>
                </a:solidFill>
                <a:latin typeface="Courier"/>
              </a:rPr>
              <a:t>"PSLVERR"</a:t>
            </a:r>
            <a:r>
              <a:rPr>
                <a:latin typeface="Courier"/>
              </a:rPr>
              <a:t>)</a:t>
            </a:r>
            <a:br/>
            <a:r>
              <a:rPr>
                <a:latin typeface="Courier"/>
              </a:rPr>
              <a:t>         set_severity(UVM_INFO);      </a:t>
            </a:r>
            <a:r>
              <a:rPr i="1">
                <a:solidFill>
                  <a:srgbClr val="60A0B0"/>
                </a:solidFill>
                <a:latin typeface="Courier"/>
              </a:rPr>
              <a:t>// deja de contar como error</a:t>
            </a:r>
            <a:br/>
            <a:r>
              <a:rPr>
                <a:latin typeface="Courier"/>
              </a:rPr>
              <a:t>      </a:t>
            </a:r>
            <a:r>
              <a:rPr b="1">
                <a:solidFill>
                  <a:srgbClr val="007020"/>
                </a:solidFill>
                <a:latin typeface="Courier"/>
              </a:rPr>
              <a:t>return</a:t>
            </a:r>
            <a:r>
              <a:rPr>
                <a:latin typeface="Courier"/>
              </a:rPr>
              <a:t> THROW;                   </a:t>
            </a:r>
            <a:r>
              <a:rPr i="1">
                <a:solidFill>
                  <a:srgbClr val="60A0B0"/>
                </a:solidFill>
                <a:latin typeface="Courier"/>
              </a:rPr>
              <a:t>// y sigue viaje, ya degradado</a:t>
            </a:r>
            <a:br/>
            <a:r>
              <a:rPr>
                <a:latin typeface="Courier"/>
              </a:rPr>
              <a:t>   </a:t>
            </a:r>
            <a:r>
              <a:rPr b="1">
                <a:solidFill>
                  <a:srgbClr val="007020"/>
                </a:solidFill>
                <a:latin typeface="Courier"/>
              </a:rPr>
              <a:t>endfunction</a:t>
            </a:r>
            <a:br/>
            <a:r>
              <a:rPr b="1">
                <a:solidFill>
                  <a:srgbClr val="007020"/>
                </a:solidFill>
                <a:latin typeface="Courier"/>
              </a:rPr>
              <a:t>endclass</a:t>
            </a:r>
            <a:br/>
            <a:br/>
            <a:r>
              <a:rPr>
                <a:latin typeface="Courier"/>
              </a:rPr>
              <a:t>demotar_pslverr c = </a:t>
            </a:r>
            <a:r>
              <a:rPr b="1">
                <a:solidFill>
                  <a:srgbClr val="007020"/>
                </a:solidFill>
                <a:latin typeface="Courier"/>
              </a:rPr>
              <a:t>new</a:t>
            </a:r>
            <a:r>
              <a:rPr>
                <a:latin typeface="Courier"/>
              </a:rPr>
              <a:t>();</a:t>
            </a:r>
            <a:br/>
            <a:r>
              <a:rPr>
                <a:latin typeface="Courier"/>
              </a:rPr>
              <a:t>uvm_report_cb::add(</a:t>
            </a:r>
            <a:r>
              <a:rPr b="1">
                <a:solidFill>
                  <a:srgbClr val="007020"/>
                </a:solidFill>
                <a:latin typeface="Courier"/>
              </a:rPr>
              <a:t>null</a:t>
            </a:r>
            <a:r>
              <a:rPr>
                <a:latin typeface="Courier"/>
              </a:rPr>
              <a:t>, c);          </a:t>
            </a:r>
            <a:r>
              <a:rPr i="1">
                <a:solidFill>
                  <a:srgbClr val="60A0B0"/>
                </a:solidFill>
                <a:latin typeface="Courier"/>
              </a:rPr>
              <a:t>// null = todo el testbench; o un componente</a:t>
            </a:r>
          </a:p>
          <a:p>
            <a:pPr lvl="0"/>
            <a:r>
              <a:rPr/>
              <a:t>El catcher se mete </a:t>
            </a:r>
            <a:r>
              <a:rPr b="1"/>
              <a:t>antes</a:t>
            </a:r>
            <a:r>
              <a:rPr/>
              <a:t> del reporte: ve cada mensaje y puede cambiarle la severidad, el ID, el texto o la acción</a:t>
            </a:r>
          </a:p>
          <a:p>
            <a:pPr lvl="0"/>
            <a:r>
              <a:rPr>
                <a:latin typeface="Courier"/>
              </a:rPr>
              <a:t>THROW</a:t>
            </a:r>
            <a:r>
              <a:rPr/>
              <a:t> lo deja seguir ya modificado; </a:t>
            </a:r>
            <a:r>
              <a:rPr>
                <a:latin typeface="Courier"/>
              </a:rPr>
              <a:t>CAUGHT</a:t>
            </a:r>
            <a:r>
              <a:rPr/>
              <a:t> lo hace desaparecer</a:t>
            </a:r>
          </a:p>
          <a:p>
            <a:pPr lvl="0"/>
            <a:r>
              <a:rPr/>
              <a:t>Y la diferencia que importa: el resumen imprime </a:t>
            </a:r>
            <a:r>
              <a:rPr i="1"/>
              <a:t>Number of demoted UVM_ERROR reports : 1</a:t>
            </a:r>
            <a:r>
              <a:rPr/>
              <a:t>. </a:t>
            </a:r>
            <a:r>
              <a:rPr b="1"/>
              <a:t>El apagón deja rastro</a:t>
            </a:r>
            <a:r>
              <a:rPr/>
              <a:t>, que es lo que </a:t>
            </a:r>
            <a:r>
              <a:rPr>
                <a:latin typeface="Courier"/>
              </a:rPr>
              <a:t>UVM_NO_ACTION</a:t>
            </a:r>
            <a:r>
              <a:rPr/>
              <a:t> no hace</a:t>
            </a:r>
          </a:p>
        </p:txBody>
      </p:sp>
    </p:spTree>
  </p:cSld>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Dos perillas, y no se cruzan: </a:t>
            </a:r>
            <a:r>
              <a:rPr b="1"/>
              <a:t>verbosidad</a:t>
            </a:r>
            <a:r>
              <a:rPr/>
              <a:t> filtra </a:t>
            </a:r>
            <a:r>
              <a:rPr>
                <a:latin typeface="Courier"/>
              </a:rPr>
              <a:t>`uvm_info</a:t>
            </a:r>
            <a:r>
              <a:rPr/>
              <a:t>; </a:t>
            </a:r>
            <a:r>
              <a:rPr b="1"/>
              <a:t>actions</a:t>
            </a:r>
            <a:r>
              <a:rPr/>
              <a:t> decide qué se hace con warnings, errores y fatales</a:t>
            </a:r>
          </a:p>
          <a:p>
            <a:pPr lvl="0"/>
            <a:r>
              <a:rPr/>
              <a:t>Las dos se pueden fijar por componente o por rama, en </a:t>
            </a:r>
            <a:r>
              <a:rPr>
                <a:latin typeface="Courier"/>
              </a:rPr>
              <a:t>end_of_elaboration_phase</a:t>
            </a:r>
          </a:p>
          <a:p>
            <a:pPr lvl="0"/>
            <a:r>
              <a:rPr/>
              <a:t>Y hay una tercera para el error </a:t>
            </a:r>
            <a:r>
              <a:rPr b="1"/>
              <a:t>esperado</a:t>
            </a:r>
            <a:r>
              <a:rPr/>
              <a:t>: el </a:t>
            </a:r>
            <a:r>
              <a:rPr>
                <a:latin typeface="Courier"/>
              </a:rPr>
              <a:t>uvm_report_catcher</a:t>
            </a:r>
            <a:r>
              <a:rPr/>
              <a:t> lo demota y lo deja contado en el resumen, en vez de apagarlo sin dejar rastro</a:t>
            </a:r>
          </a:p>
          <a:p>
            <a:pPr lvl="0"/>
            <a:r>
              <a:rPr/>
              <a:t>Con eso los mensajes de debug se escriben una vez y se quedan puestos para siempre — que es lo único que hace el debug barato</a:t>
            </a:r>
          </a:p>
          <a:p>
            <a:pPr lvl="0"/>
            <a:r>
              <a:rPr/>
              <a:t>Y llega acá, al final del día 3, a propósito: es la herramienta con la que se debuggean los ejercicios de los días 4 y 5 — el del día 5 se resuelve </a:t>
            </a:r>
            <a:r>
              <a:rPr b="1"/>
              <a:t>subiendo la verbosidad</a:t>
            </a:r>
            <a:r>
              <a:rPr/>
              <a:t>, y no hay otra forma de encontrarlo</a:t>
            </a:r>
          </a:p>
        </p:txBody>
      </p:sp>
    </p:spTree>
  </p:cSld>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3</a:t>
            </a:r>
          </a:p>
          <a:p>
            <a:pPr lvl="0" indent="0" marL="0">
              <a:spcBef>
                <a:spcPts val="3000"/>
              </a:spcBef>
              <a:buNone/>
            </a:pPr>
            <a:r>
              <a:rPr b="1" i="1"/>
              <a:t>1 de 7 · </a:t>
            </a:r>
            <a:r>
              <a:rPr b="1" i="1">
                <a:latin typeface="Courier"/>
              </a:rPr>
              <a:t>uvm_test</a:t>
            </a:r>
          </a:p>
          <a:p>
            <a:pPr lvl="0" indent="0" marL="0">
              <a:buNone/>
            </a:pPr>
            <a:r>
              <a:rPr b="1"/>
              <a:t>¿Qué te permite hacer </a:t>
            </a:r>
            <a:r>
              <a:rPr b="1">
                <a:latin typeface="Courier"/>
              </a:rPr>
              <a:t>+UVM_TESTNAME=add_test</a:t>
            </a:r>
            <a:r>
              <a:rPr b="1"/>
              <a:t> que antes no podías?</a:t>
            </a:r>
          </a:p>
          <a:p>
            <a:pPr lvl="0"/>
            <a:r>
              <a:rPr/>
              <a:t>☒ Elegir el test sobre un testbench ya compilado</a:t>
            </a:r>
          </a:p>
          <a:p>
            <a:pPr lvl="0"/>
            <a:r>
              <a:rPr/>
              <a:t>☐ Correr más rápido la simulación</a:t>
            </a:r>
          </a:p>
          <a:p>
            <a:pPr lvl="0"/>
            <a:r>
              <a:rPr/>
              <a:t>☐ Cambiar el DUT sin recompilar: UVM vuelve a elaborar al arrancar</a:t>
            </a:r>
          </a:p>
          <a:p>
            <a:pPr lvl="0"/>
            <a:r>
              <a:rPr/>
              <a:t>☐ Bajar la verbosidad de los mensajes</a:t>
            </a:r>
          </a:p>
          <a:p>
            <a:pPr lvl="0" indent="0" marL="1270000">
              <a:buNone/>
            </a:pPr>
            <a:r>
              <a:rPr sz="2000" b="1"/>
              <a:t>Elegir el test sin recompilar</a:t>
            </a:r>
            <a:r>
              <a:rPr sz="2000"/>
              <a:t> — UVM lee ese plusarg y le pide el test a la </a:t>
            </a:r>
            <a:r>
              <a:rPr sz="2000" b="1"/>
              <a:t>factory</a:t>
            </a:r>
            <a:r>
              <a:rPr sz="2000"/>
              <a:t> por nombre. Es la diferencia entre 1000 tests × 5 minutos de compilación y una sola compilación.</a:t>
            </a:r>
          </a:p>
        </p:txBody>
      </p:sp>
    </p:spTree>
  </p:cSld>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3</a:t>
            </a:r>
          </a:p>
          <a:p>
            <a:pPr lvl="0" indent="0" marL="0">
              <a:spcBef>
                <a:spcPts val="3000"/>
              </a:spcBef>
              <a:buNone/>
            </a:pPr>
            <a:r>
              <a:rPr b="1" i="1"/>
              <a:t>2 de 7 · UVM Phases</a:t>
            </a:r>
          </a:p>
          <a:p>
            <a:pPr lvl="0" indent="0" marL="0">
              <a:buNone/>
            </a:pPr>
            <a:r>
              <a:rPr b="1"/>
              <a:t>¿En qué orden recorre UVM la jerarquía en </a:t>
            </a:r>
            <a:r>
              <a:rPr b="1">
                <a:latin typeface="Courier"/>
              </a:rPr>
              <a:t>build_phase</a:t>
            </a:r>
            <a:r>
              <a:rPr b="1"/>
              <a:t> y en </a:t>
            </a:r>
            <a:r>
              <a:rPr b="1">
                <a:latin typeface="Courier"/>
              </a:rPr>
              <a:t>connect_phase</a:t>
            </a:r>
            <a:r>
              <a:rPr b="1"/>
              <a:t>?</a:t>
            </a:r>
          </a:p>
          <a:p>
            <a:pPr lvl="0"/>
            <a:r>
              <a:rPr/>
              <a:t>☐ Las dos de arriba hacia abajo</a:t>
            </a:r>
          </a:p>
          <a:p>
            <a:pPr lvl="0"/>
            <a:r>
              <a:rPr/>
              <a:t>☐ Las dos de abajo hacia arriba</a:t>
            </a:r>
          </a:p>
          <a:p>
            <a:pPr lvl="0"/>
            <a:r>
              <a:rPr/>
              <a:t>☒ </a:t>
            </a:r>
            <a:r>
              <a:rPr>
                <a:latin typeface="Courier"/>
              </a:rPr>
              <a:t>build_phase</a:t>
            </a:r>
            <a:r>
              <a:rPr/>
              <a:t> top-down, </a:t>
            </a:r>
            <a:r>
              <a:rPr>
                <a:latin typeface="Courier"/>
              </a:rPr>
              <a:t>connect_phase</a:t>
            </a:r>
            <a:r>
              <a:rPr/>
              <a:t> bottom-up</a:t>
            </a:r>
          </a:p>
          <a:p>
            <a:pPr lvl="0"/>
            <a:r>
              <a:rPr/>
              <a:t>☐ En el orden en que se declararon los componentes, de arriba hacia abajo</a:t>
            </a:r>
          </a:p>
          <a:p>
            <a:pPr lvl="0" indent="0" marL="1270000">
              <a:buNone/>
            </a:pPr>
            <a:r>
              <a:rPr sz="2000" b="1"/>
              <a:t>Build top-down, connect bottom-up</a:t>
            </a:r>
            <a:r>
              <a:rPr sz="2000"/>
              <a:t> — y tiene sentido: no podés conectar un componente que todavía no existe, así que primero se construye toda la jerarquía y recién después se conecta.</a:t>
            </a:r>
          </a:p>
        </p:txBody>
      </p:sp>
    </p:spTree>
  </p:cSld>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3</a:t>
            </a:r>
          </a:p>
          <a:p>
            <a:pPr lvl="0" indent="0" marL="0">
              <a:spcBef>
                <a:spcPts val="3000"/>
              </a:spcBef>
              <a:buNone/>
            </a:pPr>
            <a:r>
              <a:rPr b="1" i="1"/>
              <a:t>3 de 7 · Objections</a:t>
            </a:r>
          </a:p>
          <a:p>
            <a:pPr lvl="0" indent="0" marL="0">
              <a:buNone/>
            </a:pPr>
            <a:r>
              <a:rPr b="1"/>
              <a:t>¿Para qué sirve </a:t>
            </a:r>
            <a:r>
              <a:rPr b="1">
                <a:latin typeface="Courier"/>
              </a:rPr>
              <a:t>raise_objection()</a:t>
            </a:r>
            <a:r>
              <a:rPr b="1"/>
              <a:t> / </a:t>
            </a:r>
            <a:r>
              <a:rPr b="1">
                <a:latin typeface="Courier"/>
              </a:rPr>
              <a:t>drop_objection()</a:t>
            </a:r>
            <a:r>
              <a:rPr b="1"/>
              <a:t> en el </a:t>
            </a:r>
            <a:r>
              <a:rPr b="1">
                <a:latin typeface="Courier"/>
              </a:rPr>
              <a:t>run_phase</a:t>
            </a:r>
            <a:r>
              <a:rPr b="1"/>
              <a:t>?</a:t>
            </a:r>
          </a:p>
          <a:p>
            <a:pPr lvl="0"/>
            <a:r>
              <a:rPr/>
              <a:t>☐ Para reportar errores del scoreboard</a:t>
            </a:r>
          </a:p>
          <a:p>
            <a:pPr lvl="0"/>
            <a:r>
              <a:rPr/>
              <a:t>☒ Para mantener viva la simulación mientras hay trabajo</a:t>
            </a:r>
          </a:p>
          <a:p>
            <a:pPr lvl="0"/>
            <a:r>
              <a:rPr/>
              <a:t>☐ Para sincronizar dos threads</a:t>
            </a:r>
          </a:p>
          <a:p>
            <a:pPr lvl="0"/>
            <a:r>
              <a:rPr/>
              <a:t>☐ Para que las </a:t>
            </a:r>
            <a:r>
              <a:rPr>
                <a:latin typeface="Courier"/>
              </a:rPr>
              <a:t>run_phase</a:t>
            </a:r>
            <a:r>
              <a:rPr/>
              <a:t> de todos los componentes arranquen a la vez</a:t>
            </a:r>
          </a:p>
          <a:p>
            <a:pPr lvl="0" indent="0" marL="1270000">
              <a:buNone/>
            </a:pPr>
            <a:r>
              <a:rPr sz="2000" b="1"/>
              <a:t>Para que la fase no termine antes</a:t>
            </a:r>
            <a:r>
              <a:rPr sz="2000"/>
              <a:t> — todos los </a:t>
            </a:r>
            <a:r>
              <a:rPr sz="2000">
                <a:latin typeface="Courier"/>
              </a:rPr>
              <a:t>run_phase</a:t>
            </a:r>
            <a:r>
              <a:rPr sz="2000"/>
              <a:t> corren en paralelo, cada uno en su thread, y la fase termina cuando </a:t>
            </a:r>
            <a:r>
              <a:rPr sz="2000" b="1"/>
              <a:t>cae la última objection</a:t>
            </a:r>
            <a:r>
              <a:rPr sz="2000"/>
              <a:t>. Sin levantarla, la simulación se te termina en el tiempo 0.</a:t>
            </a:r>
          </a:p>
        </p:txBody>
      </p:sp>
    </p:spTree>
  </p:cSld>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3</a:t>
            </a:r>
          </a:p>
          <a:p>
            <a:pPr lvl="0" indent="0" marL="0">
              <a:spcBef>
                <a:spcPts val="3000"/>
              </a:spcBef>
              <a:buNone/>
            </a:pPr>
            <a:r>
              <a:rPr b="1" i="1"/>
              <a:t>4 de 7 · El env</a:t>
            </a:r>
          </a:p>
          <a:p>
            <a:pPr lvl="0" indent="0" marL="0">
              <a:buNone/>
            </a:pPr>
            <a:r>
              <a:rPr b="1"/>
              <a:t>¿Qué le toca a cada uno: </a:t>
            </a:r>
            <a:r>
              <a:rPr b="1">
                <a:latin typeface="Courier"/>
              </a:rPr>
              <a:t>uvm_env</a:t>
            </a:r>
            <a:r>
              <a:rPr b="1"/>
              <a:t> y </a:t>
            </a:r>
            <a:r>
              <a:rPr b="1">
                <a:latin typeface="Courier"/>
              </a:rPr>
              <a:t>uvm_test</a:t>
            </a:r>
            <a:r>
              <a:rPr b="1"/>
              <a:t>?</a:t>
            </a:r>
          </a:p>
          <a:p>
            <a:pPr lvl="0"/>
            <a:r>
              <a:rPr/>
              <a:t>☐ </a:t>
            </a:r>
            <a:r>
              <a:rPr>
                <a:latin typeface="Courier"/>
              </a:rPr>
              <a:t>env</a:t>
            </a:r>
            <a:r>
              <a:rPr/>
              <a:t> genera el estímulo; </a:t>
            </a:r>
            <a:r>
              <a:rPr>
                <a:latin typeface="Courier"/>
              </a:rPr>
              <a:t>test</a:t>
            </a:r>
            <a:r>
              <a:rPr/>
              <a:t> arma la estructura</a:t>
            </a:r>
          </a:p>
          <a:p>
            <a:pPr lvl="0"/>
            <a:r>
              <a:rPr/>
              <a:t>☐ Los dos hacen lo mismo, </a:t>
            </a:r>
            <a:r>
              <a:rPr>
                <a:latin typeface="Courier"/>
              </a:rPr>
              <a:t>env</a:t>
            </a:r>
            <a:r>
              <a:rPr/>
              <a:t> es opcional</a:t>
            </a:r>
          </a:p>
          <a:p>
            <a:pPr lvl="0"/>
            <a:r>
              <a:rPr/>
              <a:t>☐ </a:t>
            </a:r>
            <a:r>
              <a:rPr>
                <a:latin typeface="Courier"/>
              </a:rPr>
              <a:t>env</a:t>
            </a:r>
            <a:r>
              <a:rPr/>
              <a:t> corre el DUT; </a:t>
            </a:r>
            <a:r>
              <a:rPr>
                <a:latin typeface="Courier"/>
              </a:rPr>
              <a:t>test</a:t>
            </a:r>
            <a:r>
              <a:rPr/>
              <a:t> corre el scoreboard</a:t>
            </a:r>
          </a:p>
          <a:p>
            <a:pPr lvl="0"/>
            <a:r>
              <a:rPr/>
              <a:t>☒ </a:t>
            </a:r>
            <a:r>
              <a:rPr>
                <a:latin typeface="Courier"/>
              </a:rPr>
              <a:t>env</a:t>
            </a:r>
            <a:r>
              <a:rPr/>
              <a:t> arma la estructura; </a:t>
            </a:r>
            <a:r>
              <a:rPr>
                <a:latin typeface="Courier"/>
              </a:rPr>
              <a:t>test</a:t>
            </a:r>
            <a:r>
              <a:rPr/>
              <a:t> elige el estímulo</a:t>
            </a:r>
          </a:p>
          <a:p>
            <a:pPr lvl="0" indent="0" marL="1270000">
              <a:buNone/>
            </a:pPr>
            <a:r>
              <a:rPr sz="2000" b="1"/>
              <a:t>Estructura vs. estímulo</a:t>
            </a:r>
            <a:r>
              <a:rPr sz="2000"/>
              <a:t> — cada clase hace </a:t>
            </a:r>
            <a:r>
              <a:rPr sz="2000" b="1"/>
              <a:t>una sola cosa bien</a:t>
            </a:r>
            <a:r>
              <a:rPr sz="2000"/>
              <a:t>. Por eso el </a:t>
            </a:r>
            <a:r>
              <a:rPr sz="2000">
                <a:latin typeface="Courier"/>
              </a:rPr>
              <a:t>env</a:t>
            </a:r>
            <a:r>
              <a:rPr sz="2000"/>
              <a:t> casi siempre tiene sólo </a:t>
            </a:r>
            <a:r>
              <a:rPr sz="2000">
                <a:latin typeface="Courier"/>
              </a:rPr>
              <a:t>build_phase</a:t>
            </a:r>
            <a:r>
              <a:rPr sz="2000"/>
              <a:t> y </a:t>
            </a:r>
            <a:r>
              <a:rPr sz="2000">
                <a:latin typeface="Courier"/>
              </a:rPr>
              <a:t>connect_phase</a:t>
            </a:r>
            <a:r>
              <a:rPr sz="2000"/>
              <a:t>, y el test casi siempre tiene sólo un override de la factory.</a:t>
            </a:r>
          </a:p>
        </p:txBody>
      </p:sp>
    </p:spTree>
  </p:cSld>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3</a:t>
            </a:r>
          </a:p>
          <a:p>
            <a:pPr lvl="0" indent="0" marL="0">
              <a:spcBef>
                <a:spcPts val="3000"/>
              </a:spcBef>
              <a:buNone/>
            </a:pPr>
            <a:r>
              <a:rPr b="1" i="1"/>
              <a:t>5 de 7 · Factory override</a:t>
            </a:r>
          </a:p>
          <a:p>
            <a:pPr lvl="0" indent="0" marL="0">
              <a:buNone/>
            </a:pPr>
            <a:r>
              <a:rPr b="1">
                <a:latin typeface="Courier"/>
              </a:rPr>
              <a:t>set_type_override()</a:t>
            </a:r>
            <a:r>
              <a:rPr b="1"/>
              <a:t> reemplaza </a:t>
            </a:r>
            <a:r>
              <a:rPr b="1">
                <a:latin typeface="Courier"/>
              </a:rPr>
              <a:t>base_tester</a:t>
            </a:r>
            <a:r>
              <a:rPr b="1"/>
              <a:t> por </a:t>
            </a:r>
            <a:r>
              <a:rPr b="1">
                <a:latin typeface="Courier"/>
              </a:rPr>
              <a:t>add_tester</a:t>
            </a:r>
            <a:r>
              <a:rPr b="1"/>
              <a:t>. ¿Cuándo hay que llamarlo?</a:t>
            </a:r>
          </a:p>
          <a:p>
            <a:pPr lvl="0"/>
            <a:r>
              <a:rPr/>
              <a:t>☒ Antes de que corra el </a:t>
            </a:r>
            <a:r>
              <a:rPr>
                <a:latin typeface="Courier"/>
              </a:rPr>
              <a:t>build_phase</a:t>
            </a:r>
            <a:r>
              <a:rPr/>
              <a:t> que crea el objeto</a:t>
            </a:r>
          </a:p>
          <a:p>
            <a:pPr lvl="0"/>
            <a:r>
              <a:rPr/>
              <a:t>☐ En cualquier momento: la factory lo aplica retroactivamente a lo ya creado</a:t>
            </a:r>
          </a:p>
          <a:p>
            <a:pPr lvl="0"/>
            <a:r>
              <a:rPr/>
              <a:t>☐ Después del </a:t>
            </a:r>
            <a:r>
              <a:rPr>
                <a:latin typeface="Courier"/>
              </a:rPr>
              <a:t>connect_phase</a:t>
            </a:r>
          </a:p>
          <a:p>
            <a:pPr lvl="0"/>
            <a:r>
              <a:rPr/>
              <a:t>☐ Dentro del </a:t>
            </a:r>
            <a:r>
              <a:rPr>
                <a:latin typeface="Courier"/>
              </a:rPr>
              <a:t>run_phase</a:t>
            </a:r>
            <a:r>
              <a:rPr/>
              <a:t> del tester</a:t>
            </a:r>
          </a:p>
          <a:p>
            <a:pPr lvl="0" indent="0" marL="1270000">
              <a:buNone/>
            </a:pPr>
            <a:r>
              <a:rPr sz="2000" b="1"/>
              <a:t>Antes del </a:t>
            </a:r>
            <a:r>
              <a:rPr sz="2000" b="1">
                <a:latin typeface="Courier"/>
              </a:rPr>
              <a:t>build_phase</a:t>
            </a:r>
            <a:r>
              <a:rPr sz="2000"/>
              <a:t> — la factory decide qué construir </a:t>
            </a:r>
            <a:r>
              <a:rPr sz="2000" b="1"/>
              <a:t>en el momento del </a:t>
            </a:r>
            <a:r>
              <a:rPr sz="2000" b="1">
                <a:latin typeface="Courier"/>
              </a:rPr>
              <a:t>create()</a:t>
            </a:r>
            <a:r>
              <a:rPr sz="2000"/>
              <a:t>. Si el override llega tarde, el </a:t>
            </a:r>
            <a:r>
              <a:rPr sz="2000">
                <a:latin typeface="Courier"/>
              </a:rPr>
              <a:t>env</a:t>
            </a:r>
            <a:r>
              <a:rPr sz="2000"/>
              <a:t> ya instanció la clase base y no hace nada.</a:t>
            </a:r>
          </a:p>
        </p:txBody>
      </p:sp>
    </p:spTree>
  </p:cSld>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3</a:t>
            </a:r>
          </a:p>
          <a:p>
            <a:pPr lvl="0" indent="0" marL="0">
              <a:spcBef>
                <a:spcPts val="3000"/>
              </a:spcBef>
              <a:buNone/>
            </a:pPr>
            <a:r>
              <a:rPr b="1" i="1"/>
              <a:t>6 de 7 · Verbosidad</a:t>
            </a:r>
          </a:p>
          <a:p>
            <a:pPr lvl="0" indent="0" marL="0">
              <a:buNone/>
            </a:pPr>
            <a:r>
              <a:rPr b="1"/>
              <a:t>El techo de verbosidad (</a:t>
            </a:r>
            <a:r>
              <a:rPr b="1">
                <a:latin typeface="Courier"/>
              </a:rPr>
              <a:t>+UVM_VERBOSITY=UVM_HIGH</a:t>
            </a:r>
            <a:r>
              <a:rPr b="1"/>
              <a:t>), ¿sobre qué macros actúa?</a:t>
            </a:r>
          </a:p>
          <a:p>
            <a:pPr lvl="0"/>
            <a:r>
              <a:rPr/>
              <a:t>☐ Sobre las cuatro: info, warning, error y fatal</a:t>
            </a:r>
          </a:p>
          <a:p>
            <a:pPr lvl="0"/>
            <a:r>
              <a:rPr/>
              <a:t>☒ Sólo sobre </a:t>
            </a:r>
            <a:r>
              <a:rPr>
                <a:latin typeface="Courier"/>
              </a:rPr>
              <a:t>`uvm_info</a:t>
            </a:r>
          </a:p>
          <a:p>
            <a:pPr lvl="0"/>
            <a:r>
              <a:rPr/>
              <a:t>☐ Sobre error y fatal solamente</a:t>
            </a:r>
          </a:p>
          <a:p>
            <a:pPr lvl="0"/>
            <a:r>
              <a:rPr/>
              <a:t>☐ Sobre ninguna: sólo cambia el formato del mensaje</a:t>
            </a:r>
          </a:p>
          <a:p>
            <a:pPr lvl="0" indent="0" marL="1270000">
              <a:buNone/>
            </a:pPr>
            <a:r>
              <a:rPr sz="2000" b="1"/>
              <a:t>Sólo sobre </a:t>
            </a:r>
            <a:r>
              <a:rPr sz="2000" b="1">
                <a:latin typeface="Courier"/>
              </a:rPr>
              <a:t>`uvm_info</a:t>
            </a:r>
            <a:r>
              <a:rPr sz="2000"/>
              <a:t> — warnings, errores y fatales son </a:t>
            </a:r>
            <a:r>
              <a:rPr sz="2000" b="1"/>
              <a:t>inmunes</a:t>
            </a:r>
            <a:r>
              <a:rPr sz="2000"/>
              <a:t> al techo de verbosidad, y está bien que así sea: nadie quiere apagar un error sin querer. Para esos hace falta el mecanismo de </a:t>
            </a:r>
            <a:r>
              <a:rPr sz="2000" i="1"/>
              <a:t>actions</a:t>
            </a:r>
            <a:r>
              <a:rPr sz="2000"/>
              <a:t>.</a:t>
            </a:r>
          </a:p>
        </p:txBody>
      </p:sp>
    </p:spTree>
  </p:cSld>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3</a:t>
            </a:r>
          </a:p>
          <a:p>
            <a:pPr lvl="0" indent="0" marL="0">
              <a:spcBef>
                <a:spcPts val="3000"/>
              </a:spcBef>
              <a:buNone/>
            </a:pPr>
            <a:r>
              <a:rPr b="1" i="1"/>
              <a:t>7 de 7 · Report actions</a:t>
            </a:r>
          </a:p>
          <a:p>
            <a:pPr lvl="0" indent="0" marL="0">
              <a:buNone/>
            </a:pPr>
            <a:r>
              <a:rPr b="1"/>
              <a:t>Querés silenciar los </a:t>
            </a:r>
            <a:r>
              <a:rPr b="1">
                <a:latin typeface="Courier"/>
              </a:rPr>
              <a:t>`uvm_error</a:t>
            </a:r>
            <a:r>
              <a:rPr b="1"/>
              <a:t> de un scoreboard que otra persona está arreglando. ¿Dónde va el </a:t>
            </a:r>
            <a:r>
              <a:rPr b="1">
                <a:latin typeface="Courier"/>
              </a:rPr>
              <a:t>set_report_severity_action_hier()</a:t>
            </a:r>
            <a:r>
              <a:rPr b="1"/>
              <a:t>?</a:t>
            </a:r>
          </a:p>
          <a:p>
            <a:pPr lvl="0"/>
            <a:r>
              <a:rPr/>
              <a:t>☐ En el </a:t>
            </a:r>
            <a:r>
              <a:rPr>
                <a:latin typeface="Courier"/>
              </a:rPr>
              <a:t>build_phase</a:t>
            </a:r>
            <a:r>
              <a:rPr/>
              <a:t> del </a:t>
            </a:r>
            <a:r>
              <a:rPr>
                <a:latin typeface="Courier"/>
              </a:rPr>
              <a:t>env</a:t>
            </a:r>
          </a:p>
          <a:p>
            <a:pPr lvl="0"/>
            <a:r>
              <a:rPr/>
              <a:t>☐ En el </a:t>
            </a:r>
            <a:r>
              <a:rPr>
                <a:latin typeface="Courier"/>
              </a:rPr>
              <a:t>run_phase</a:t>
            </a:r>
            <a:r>
              <a:rPr/>
              <a:t> del test, antes de levantar el objection</a:t>
            </a:r>
          </a:p>
          <a:p>
            <a:pPr lvl="0"/>
            <a:r>
              <a:rPr/>
              <a:t>☐ En el constructor del scoreboard</a:t>
            </a:r>
          </a:p>
          <a:p>
            <a:pPr lvl="0"/>
            <a:r>
              <a:rPr/>
              <a:t>☒ En el </a:t>
            </a:r>
            <a:r>
              <a:rPr>
                <a:latin typeface="Courier"/>
              </a:rPr>
              <a:t>end_of_elaboration_phase</a:t>
            </a:r>
            <a:r>
              <a:rPr/>
              <a:t> del </a:t>
            </a:r>
            <a:r>
              <a:rPr>
                <a:latin typeface="Courier"/>
              </a:rPr>
              <a:t>env</a:t>
            </a:r>
          </a:p>
          <a:p>
            <a:pPr lvl="0" indent="0" marL="1270000">
              <a:buNone/>
            </a:pPr>
            <a:r>
              <a:rPr sz="2000" b="1"/>
              <a:t>En </a:t>
            </a:r>
            <a:r>
              <a:rPr sz="2000" b="1">
                <a:latin typeface="Courier"/>
              </a:rPr>
              <a:t>end_of_elaboration_phase</a:t>
            </a:r>
            <a:r>
              <a:rPr sz="2000"/>
              <a:t> — tiene que ser </a:t>
            </a:r>
            <a:r>
              <a:rPr sz="2000" b="1"/>
              <a:t>después</a:t>
            </a:r>
            <a:r>
              <a:rPr sz="2000"/>
              <a:t> de que la jerarquía esté construida (si no, el componente todavía no existe) y </a:t>
            </a:r>
            <a:r>
              <a:rPr sz="2000" b="1"/>
              <a:t>antes</a:t>
            </a:r>
            <a:r>
              <a:rPr sz="2000"/>
              <a:t> de que arranque la simulación. Esa fase es exactamente esa ventana.</a:t>
            </a:r>
          </a:p>
        </p:txBody>
      </p:sp>
    </p:spTree>
  </p:cSld>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3 · 1 de 2</a:t>
            </a:r>
          </a:p>
        </p:txBody>
      </p:sp>
      <p:sp>
        <p:nvSpPr>
          <p:cNvPr id="3" name="Content Placeholder 2"/>
          <p:cNvSpPr>
            <a:spLocks noGrp="1"/>
          </p:cNvSpPr>
          <p:nvPr>
            <p:ph idx="1"/>
          </p:nvPr>
        </p:nvSpPr>
        <p:spPr/>
        <p:txBody>
          <a:bodyPr/>
          <a:lstStyle/>
          <a:p>
            <a:pPr lvl="0" indent="0" marL="0">
              <a:spcBef>
                <a:spcPts val="3000"/>
              </a:spcBef>
              <a:buNone/>
            </a:pPr>
            <a:r>
              <a:rPr b="1" i="1"/>
              <a:t>Un test nuevo sin tocar la estructura</a:t>
            </a:r>
          </a:p>
          <a:p>
            <a:pPr lvl="0" indent="0" marL="0">
              <a:buNone/>
            </a:pPr>
            <a:r>
              <a:rPr>
                <a:latin typeface="Courier"/>
              </a:rPr>
              <a:t>cd code/ejercicios/d3 &amp;&amp; bash run.sh</a:t>
            </a:r>
            <a:r>
              <a:rPr/>
              <a:t> </a:t>
            </a:r>
          </a:p>
          <a:p>
            <a:pPr lvl="0"/>
            <a:r>
              <a:rPr/>
              <a:t>Escribí </a:t>
            </a:r>
            <a:r>
              <a:rPr>
                <a:latin typeface="Courier"/>
              </a:rPr>
              <a:t>mult_tester</a:t>
            </a:r>
            <a:r>
              <a:rPr/>
              <a:t> y </a:t>
            </a:r>
            <a:r>
              <a:rPr>
                <a:latin typeface="Courier"/>
              </a:rPr>
              <a:t>mult_test</a:t>
            </a:r>
            <a:r>
              <a:rPr/>
              <a:t>, con </a:t>
            </a:r>
            <a:r>
              <a:rPr>
                <a:latin typeface="Courier"/>
              </a:rPr>
              <a:t>set_type_override</a:t>
            </a:r>
          </a:p>
          <a:p>
            <a:pPr lvl="0"/>
            <a:r>
              <a:rPr b="1"/>
              <a:t>Sin tocar </a:t>
            </a:r>
            <a:r>
              <a:rPr b="1">
                <a:latin typeface="Courier"/>
              </a:rPr>
              <a:t>env.svh</a:t>
            </a:r>
            <a:r>
              <a:rPr/>
              <a:t>: la estructura no se entera de que cambió el estímulo</a:t>
            </a:r>
          </a:p>
          <a:p>
            <a:pPr lvl="0"/>
            <a:r>
              <a:rPr/>
              <a:t>El </a:t>
            </a:r>
            <a:r>
              <a:rPr>
                <a:latin typeface="Courier"/>
              </a:rPr>
              <a:t>env</a:t>
            </a:r>
            <a:r>
              <a:rPr/>
              <a:t> trae un componente </a:t>
            </a:r>
            <a:r>
              <a:rPr>
                <a:latin typeface="Courier"/>
              </a:rPr>
              <a:t>chequeo</a:t>
            </a:r>
            <a:r>
              <a:rPr/>
              <a:t> que corrige el ejercicio solo</a:t>
            </a:r>
          </a:p>
        </p:txBody>
      </p:sp>
    </p:spTree>
  </p:cSld>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3 · 2 de 2</a:t>
            </a:r>
          </a:p>
        </p:txBody>
      </p:sp>
      <p:sp>
        <p:nvSpPr>
          <p:cNvPr id="3" name="Content Placeholder 2"/>
          <p:cNvSpPr>
            <a:spLocks noGrp="1"/>
          </p:cNvSpPr>
          <p:nvPr>
            <p:ph idx="1"/>
          </p:nvPr>
        </p:nvSpPr>
        <p:spPr/>
        <p:txBody>
          <a:bodyPr/>
          <a:lstStyle/>
          <a:p>
            <a:pPr lvl="0" indent="0" marL="0">
              <a:spcBef>
                <a:spcPts val="3000"/>
              </a:spcBef>
              <a:buNone/>
            </a:pPr>
            <a:r>
              <a:rPr b="1" i="1"/>
              <a:t>El </a:t>
            </a:r>
            <a:r>
              <a:rPr b="1" i="1">
                <a:latin typeface="Courier"/>
              </a:rPr>
              <a:t>uvm_error</a:t>
            </a:r>
            <a:r>
              <a:rPr b="1" i="1"/>
              <a:t> que no dice nada</a:t>
            </a:r>
          </a:p>
          <a:p>
            <a:pPr lvl="0" indent="0" marL="0">
              <a:buNone/>
            </a:pPr>
            <a:r>
              <a:rPr>
                <a:latin typeface="Courier"/>
              </a:rPr>
              <a:t>cd code/ejercicios/d3b &amp;&amp; bash run.sh</a:t>
            </a:r>
            <a:r>
              <a:rPr/>
              <a:t> </a:t>
            </a:r>
          </a:p>
          <a:p>
            <a:pPr lvl="0"/>
            <a:r>
              <a:rPr/>
              <a:t>El scoreboard está </a:t>
            </a:r>
            <a:r>
              <a:rPr b="1"/>
              <a:t>bien</a:t>
            </a:r>
            <a:r>
              <a:rPr/>
              <a:t> —atrapa todos los errores— y cuando falla dice </a:t>
            </a:r>
            <a:r>
              <a:rPr>
                <a:latin typeface="Courier"/>
              </a:rPr>
              <a:t>FAILED</a:t>
            </a:r>
            <a:r>
              <a:rPr/>
              <a:t> y nada más: menos todavía que la línea del ejercicio de las ondas del día 1</a:t>
            </a:r>
          </a:p>
          <a:p>
            <a:pPr lvl="0"/>
            <a:r>
              <a:rPr/>
              <a:t>Que el </a:t>
            </a:r>
            <a:r>
              <a:rPr>
                <a:latin typeface="Courier"/>
              </a:rPr>
              <a:t>uvm_error</a:t>
            </a:r>
            <a:r>
              <a:rPr/>
              <a:t> diga </a:t>
            </a:r>
            <a:r>
              <a:rPr b="1"/>
              <a:t>cuál</a:t>
            </a:r>
            <a:r>
              <a:rPr/>
              <a:t> falló: </a:t>
            </a:r>
            <a:r>
              <a:rPr>
                <a:latin typeface="Courier"/>
              </a:rPr>
              <a:t>A</a:t>
            </a:r>
            <a:r>
              <a:rPr/>
              <a:t>, </a:t>
            </a:r>
            <a:r>
              <a:rPr>
                <a:latin typeface="Courier"/>
              </a:rPr>
              <a:t>B</a:t>
            </a:r>
            <a:r>
              <a:rPr/>
              <a:t>, la operación, el resultado del DUT y el que predijiste</a:t>
            </a:r>
          </a:p>
          <a:p>
            <a:pPr lvl="0"/>
            <a:r>
              <a:rPr/>
              <a:t>Y que el que </a:t>
            </a:r>
            <a:r>
              <a:rPr b="1"/>
              <a:t>pasa</a:t>
            </a:r>
            <a:r>
              <a:rPr/>
              <a:t> también se imprima, con </a:t>
            </a:r>
            <a:r>
              <a:rPr>
                <a:latin typeface="Courier"/>
              </a:rPr>
              <a:t>UVM_HIGH</a:t>
            </a:r>
            <a:r>
              <a:rPr/>
              <a:t>, para que no aparezca en el log de todos los días</a:t>
            </a:r>
          </a:p>
          <a:p>
            <a:pPr lvl="0"/>
            <a:r>
              <a:rPr/>
              <a:t>El corrector mira el mismo bus que vos y sabe cuál fue la primera que falló</a:t>
            </a:r>
          </a:p>
        </p:txBody>
      </p:sp>
    </p:spTree>
  </p:cSld>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Ayer quedó…</a:t>
            </a:r>
          </a:p>
          <a:p>
            <a:pPr lvl="0" indent="0" marL="0">
              <a:spcBef>
                <a:spcPts val="3000"/>
              </a:spcBef>
              <a:buNone/>
            </a:pPr>
            <a:r>
              <a:rPr b="1" i="1"/>
              <a:t>Dónde dejamos el testbench</a:t>
            </a:r>
          </a:p>
          <a:p>
            <a:pPr lvl="0"/>
            <a:r>
              <a:rPr/>
              <a:t>Entró UVM: </a:t>
            </a:r>
            <a:r>
              <a:rPr>
                <a:latin typeface="Courier"/>
              </a:rPr>
              <a:t>run_test()</a:t>
            </a:r>
            <a:r>
              <a:rPr/>
              <a:t>, el test, las fases, el </a:t>
            </a:r>
            <a:r>
              <a:rPr>
                <a:latin typeface="Courier"/>
              </a:rPr>
              <a:t>env</a:t>
            </a:r>
            <a:r>
              <a:rPr/>
              <a:t> y el scoreboard, y el </a:t>
            </a:r>
            <a:r>
              <a:rPr>
                <a:latin typeface="Courier"/>
              </a:rPr>
              <a:t>+UVM_TESTNAME</a:t>
            </a:r>
            <a:r>
              <a:rPr/>
              <a:t> que elige la clase desde la línea de comandos</a:t>
            </a:r>
          </a:p>
          <a:p>
            <a:pPr lvl="0"/>
            <a:r>
              <a:rPr/>
              <a:t>El </a:t>
            </a:r>
            <a:r>
              <a:rPr b="1"/>
              <a:t>objection</a:t>
            </a:r>
            <a:r>
              <a:rPr/>
              <a:t> es lo que mantiene viva la simulación, y el reporting ya distingue verbosidad de </a:t>
            </a:r>
            <a:r>
              <a:rPr i="1"/>
              <a:t>action</a:t>
            </a:r>
          </a:p>
          <a:p>
            <a:pPr lvl="0"/>
            <a:r>
              <a:rPr/>
              <a:t>Y quedó un cuello: el scoreboard es </a:t>
            </a:r>
            <a:r>
              <a:rPr b="1"/>
              <a:t>uno solo</a:t>
            </a:r>
            <a:r>
              <a:rPr/>
              <a:t> y está cableado al monitor. El día que haya dos oyentes hay que editar al que publica</a:t>
            </a:r>
          </a:p>
        </p:txBody>
      </p:sp>
    </p:spTree>
  </p:cSld>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Día 4 · ≈ 4 h · unidad 5 · cómo hablan los componentes</a:t>
            </a:r>
          </a:p>
          <a:p>
            <a:pPr lvl="0"/>
            <a:r>
              <a:rPr/>
              <a:t>Un productor, muchos oyentes</a:t>
            </a:r>
          </a:p>
          <a:p>
            <a:pPr lvl="0"/>
            <a:r>
              <a:rPr/>
              <a:t>Un solo lugar que mira el cable</a:t>
            </a:r>
          </a:p>
          <a:p>
            <a:pPr lvl="0"/>
            <a:r>
              <a:rPr/>
              <a:t>Cuando alguien tiene que esperar</a:t>
            </a:r>
          </a:p>
          <a:p>
            <a:pPr lvl="0"/>
            <a:r>
              <a:rPr/>
              <a:t>Quién espera a quién</a:t>
            </a:r>
          </a:p>
          <a:p>
            <a:pPr lvl="0" indent="0" marL="0">
              <a:buNone/>
            </a:pPr>
            <a:r>
              <a:rPr b="1"/>
              <a:t>Al final del día podés:</a:t>
            </a:r>
          </a:p>
          <a:p>
            <a:pPr lvl="0"/>
            <a:r>
              <a:rPr b="1"/>
              <a:t>Colgar</a:t>
            </a:r>
            <a:r>
              <a:rPr/>
              <a:t> un subscriber nuevo de un analysis port </a:t>
            </a:r>
            <a:r>
              <a:rPr b="1"/>
              <a:t>sin tocar al que publica</a:t>
            </a:r>
          </a:p>
          <a:p>
            <a:pPr lvl="0"/>
            <a:r>
              <a:rPr b="1"/>
              <a:t>Elegir</a:t>
            </a:r>
            <a:r>
              <a:rPr/>
              <a:t> entre un analysis port y una FIFO de TLM, y decir cuál de los dos bloquea</a:t>
            </a:r>
          </a:p>
          <a:p>
            <a:pPr lvl="0"/>
            <a:r>
              <a:rPr b="1"/>
              <a:t>Sacar</a:t>
            </a:r>
            <a:r>
              <a:rPr/>
              <a:t> el </a:t>
            </a:r>
            <a:r>
              <a:rPr>
                <a:latin typeface="Courier"/>
              </a:rPr>
              <a:t>#500</a:t>
            </a:r>
            <a:r>
              <a:rPr/>
              <a:t> del final de un test y reemplazarlo por el objection que corresponde</a:t>
            </a:r>
          </a:p>
        </p:txBody>
      </p:sp>
    </p:spTree>
  </p:cSld>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productor, muchos oyentes</a:t>
            </a:r>
          </a:p>
        </p:txBody>
      </p:sp>
      <p:sp>
        <p:nvSpPr>
          <p:cNvPr id="3" name="Content Placeholder 2"/>
          <p:cNvSpPr>
            <a:spLocks noGrp="1"/>
          </p:cNvSpPr>
          <p:nvPr>
            <p:ph idx="1"/>
          </p:nvPr>
        </p:nvSpPr>
        <p:spPr/>
        <p:txBody>
          <a:bodyPr/>
          <a:lstStyle/>
          <a:p>
            <a:pPr lvl="0" indent="0" marL="0">
              <a:spcBef>
                <a:spcPts val="3000"/>
              </a:spcBef>
              <a:buNone/>
            </a:pPr>
            <a:r>
              <a:rPr b="1" i="1"/>
              <a:t>Dos formas de hablar entre objetos</a:t>
            </a:r>
          </a:p>
          <a:p>
            <a:pPr lvl="0"/>
            <a:r>
              <a:rPr/>
              <a:t>El paradigma estructural pregunta </a:t>
            </a:r>
            <a:r>
              <a:rPr i="1"/>
              <a:t>qué pasos seguir</a:t>
            </a:r>
            <a:r>
              <a:rPr/>
              <a:t>. La OOP pregunta </a:t>
            </a:r>
            <a:r>
              <a:rPr b="1"/>
              <a:t>qué objetos hay y cómo se hablan</a:t>
            </a:r>
            <a:r>
              <a:rPr/>
              <a:t> — y ahí se acaba el testbench de un solo </a:t>
            </a:r>
            <a:r>
              <a:rPr>
                <a:latin typeface="Courier"/>
              </a:rPr>
              <a:t>initial</a:t>
            </a:r>
          </a:p>
          <a:p>
            <a:pPr lvl="0"/>
            <a:r>
              <a:rPr/>
              <a:t>Y hablarse, entre objetos, es exactamente dos cosas. La diferencia está en si los dos corren en </a:t>
            </a:r>
            <a:r>
              <a:rPr b="1"/>
              <a:t>el mismo thread</a:t>
            </a:r>
            <a:r>
              <a:rPr/>
              <a:t> o no</a:t>
            </a:r>
          </a:p>
          <a:p>
            <a:pPr lvl="0"/>
            <a:r>
              <a:rPr b="1"/>
              <a:t>Mismo thread:</a:t>
            </a:r>
            <a:r>
              <a:rPr/>
              <a:t> uno llama al método del otro y vuelve enseguida. Es el </a:t>
            </a:r>
            <a:r>
              <a:rPr>
                <a:latin typeface="Courier"/>
              </a:rPr>
              <a:t>write()</a:t>
            </a:r>
            <a:r>
              <a:rPr/>
              <a:t> de un </a:t>
            </a:r>
            <a:r>
              <a:rPr>
                <a:latin typeface="Courier"/>
              </a:rPr>
              <a:t>uvm_analysis_port</a:t>
            </a:r>
            <a:r>
              <a:rPr/>
              <a:t> — las dos primeras secciones del día</a:t>
            </a:r>
          </a:p>
          <a:p>
            <a:pPr lvl="0"/>
            <a:r>
              <a:rPr b="1"/>
              <a:t>Threads distintos:</a:t>
            </a:r>
            <a:r>
              <a:rPr/>
              <a:t> los dos corren a la vez y hay que </a:t>
            </a:r>
            <a:r>
              <a:rPr b="1"/>
              <a:t>coordinarlos</a:t>
            </a:r>
            <a:r>
              <a:rPr/>
              <a:t>, o sea que alguien va a tener que esperar. Es </a:t>
            </a:r>
            <a:r>
              <a:rPr>
                <a:latin typeface="Courier"/>
              </a:rPr>
              <a:t>put</a:t>
            </a:r>
            <a:r>
              <a:rPr/>
              <a:t> / </a:t>
            </a:r>
            <a:r>
              <a:rPr>
                <a:latin typeface="Courier"/>
              </a:rPr>
              <a:t>get</a:t>
            </a:r>
            <a:r>
              <a:rPr/>
              <a:t> y las TLM FIFOs — las dos últimas</a:t>
            </a:r>
          </a:p>
          <a:p>
            <a:pPr lvl="0"/>
            <a:r>
              <a:rPr/>
              <a:t>El día 4 entero son esas dos columnas. Arrancamos por la de la izquierda</a:t>
            </a:r>
          </a:p>
        </p:txBody>
      </p:sp>
    </p:spTree>
  </p:cSld>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productor, muchos oyentes</a:t>
            </a:r>
          </a:p>
        </p:txBody>
      </p:sp>
      <p:sp>
        <p:nvSpPr>
          <p:cNvPr id="3" name="Content Placeholder 2"/>
          <p:cNvSpPr>
            <a:spLocks noGrp="1"/>
          </p:cNvSpPr>
          <p:nvPr>
            <p:ph idx="1"/>
          </p:nvPr>
        </p:nvSpPr>
        <p:spPr/>
        <p:txBody>
          <a:bodyPr/>
          <a:lstStyle/>
          <a:p>
            <a:pPr lvl="0" indent="0" marL="0">
              <a:spcBef>
                <a:spcPts val="3000"/>
              </a:spcBef>
              <a:buNone/>
            </a:pPr>
            <a:r>
              <a:rPr b="1" i="1"/>
              <a:t>El que publica no sabe quién lo lee</a:t>
            </a:r>
          </a:p>
          <a:p>
            <a:pPr lvl="0"/>
            <a:r>
              <a:rPr/>
              <a:t>Un dato del testbench casi nunca tiene </a:t>
            </a:r>
            <a:r>
              <a:rPr b="1"/>
              <a:t>un</a:t>
            </a:r>
            <a:r>
              <a:rPr/>
              <a:t> destinatario: cada comando que ve el monitor lo quieren el scoreboard, la cobertura y, mañana, el log</a:t>
            </a:r>
          </a:p>
          <a:p>
            <a:pPr lvl="0"/>
            <a:r>
              <a:rPr/>
              <a:t>La solución obvia es que el productor guarde un handle a cada consumidor y les llame el método. Funciona, y agregar un consumidor obliga a </a:t>
            </a:r>
            <a:r>
              <a:rPr b="1"/>
              <a:t>tocar el productor</a:t>
            </a:r>
          </a:p>
          <a:p>
            <a:pPr lvl="0"/>
            <a:r>
              <a:rPr/>
              <a:t>Es el mismo problema que resolvió el BFM en interfaces y BFM, un nivel más arriba: ahí escondimos el cable, acá queremos esconder </a:t>
            </a:r>
            <a:r>
              <a:rPr b="1"/>
              <a:t>la lista de destinatarios</a:t>
            </a:r>
          </a:p>
          <a:p>
            <a:pPr lvl="0"/>
            <a:r>
              <a:rPr/>
              <a:t>La respuesta es un patrón viejo: el productor publica en un puerto y no sabe —ni le importa— quién está del otro lado</a:t>
            </a:r>
          </a:p>
          <a:p>
            <a:pPr lvl="0"/>
            <a:r>
              <a:rPr/>
              <a:t>La sección lo arma primero a mano con dados, y recién después lo reemplaza por </a:t>
            </a:r>
            <a:r>
              <a:rPr>
                <a:latin typeface="Courier"/>
              </a:rPr>
              <a:t>uvm_analysis_port</a:t>
            </a:r>
            <a:r>
              <a:rPr/>
              <a:t>. El ejemplo es ajeno al hardware a propósito</a:t>
            </a:r>
          </a:p>
        </p:txBody>
      </p:sp>
    </p:spTree>
  </p:cSld>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Un productor, muchos oyentes</a:t>
            </a:r>
          </a:p>
        </p:txBody>
      </p:sp>
      <p:sp>
        <p:nvSpPr>
          <p:cNvPr id="4" name="Text Placeholder 3"/>
          <p:cNvSpPr>
            <a:spLocks noGrp="1"/>
          </p:cNvSpPr>
          <p:nvPr>
            <p:ph idx="2" sz="half" type="body"/>
          </p:nvPr>
        </p:nvSpPr>
        <p:spPr/>
        <p:txBody>
          <a:bodyPr/>
          <a:lstStyle/>
          <a:p>
            <a:pPr lvl="0" indent="0" marL="0">
              <a:spcBef>
                <a:spcPts val="3000"/>
              </a:spcBef>
              <a:buNone/>
            </a:pPr>
            <a:r>
              <a:rPr b="1" i="1"/>
              <a:t>El problema: dos dados, tres cosas que hay que contar</a:t>
            </a:r>
          </a:p>
          <a:p>
            <a:pPr lvl="0"/>
            <a:r>
              <a:rPr/>
              <a:t>Escribir un programa que simule la ejecución de tirar dos dados (2d6) 20 veces e informe lo siguiente</a:t>
            </a:r>
          </a:p>
          <a:p>
            <a:pPr lvl="1"/>
            <a:r>
              <a:rPr/>
              <a:t>El promedio de los valores que dieron los dados</a:t>
            </a:r>
          </a:p>
          <a:p>
            <a:pPr lvl="1"/>
            <a:r>
              <a:rPr/>
              <a:t>Un histograma con la frecuencia de valores</a:t>
            </a:r>
          </a:p>
          <a:p>
            <a:pPr lvl="1"/>
            <a:r>
              <a:rPr/>
              <a:t>Un reporte de cobertura que muestre si salieron todos los posibles valores de 2 a 12</a:t>
            </a:r>
          </a:p>
        </p:txBody>
      </p:sp>
      <p:pic>
        <p:nvPicPr>
          <p:cNvPr descr="res/funs/dados.svg" id="0" name="Picture 1"/>
          <p:cNvPicPr>
            <a:picLocks noGrp="1" noChangeAspect="1"/>
          </p:cNvPicPr>
          <p:nvPr/>
        </p:nvPicPr>
        <p:blipFill>
          <a:blip r:embed="rId2"/>
          <a:stretch>
            <a:fillRect/>
          </a:stretch>
        </p:blipFill>
        <p:spPr bwMode="auto">
          <a:xfrm>
            <a:off x="3568700" y="1003300"/>
            <a:ext cx="5105400" cy="2273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Tirar 2d6: la suma va de 2 a 12 y el 7 es la más probable</a:t>
            </a:r>
          </a:p>
        </p:txBody>
      </p:sp>
    </p:spTree>
  </p:cSld>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productor, muchos oyentes</a:t>
            </a:r>
          </a:p>
        </p:txBody>
      </p:sp>
      <p:sp>
        <p:nvSpPr>
          <p:cNvPr id="3" name="Content Placeholder 2"/>
          <p:cNvSpPr>
            <a:spLocks noGrp="1"/>
          </p:cNvSpPr>
          <p:nvPr>
            <p:ph idx="1"/>
          </p:nvPr>
        </p:nvSpPr>
        <p:spPr/>
        <p:txBody>
          <a:bodyPr/>
          <a:lstStyle/>
          <a:p>
            <a:pPr lvl="0" indent="0" marL="0">
              <a:spcBef>
                <a:spcPts val="3000"/>
              </a:spcBef>
              <a:buNone/>
            </a:pPr>
            <a:r>
              <a:rPr b="1" i="1"/>
              <a:t>Los tres observadores: la misma forma, tres cuerpos</a:t>
            </a:r>
          </a:p>
          <a:p>
            <a:pPr lvl="0" indent="0">
              <a:buNone/>
            </a:pPr>
            <a:r>
              <a:rPr b="1">
                <a:solidFill>
                  <a:srgbClr val="007020"/>
                </a:solidFill>
                <a:latin typeface="Courier"/>
              </a:rPr>
              <a:t>class</a:t>
            </a:r>
            <a:r>
              <a:rPr>
                <a:latin typeface="Courier"/>
              </a:rPr>
              <a:t> average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(average);</a:t>
            </a:r>
            <a:br/>
            <a:br/>
            <a:r>
              <a:rPr>
                <a:latin typeface="Courier"/>
              </a:rPr>
              <a:t>   </a:t>
            </a:r>
            <a:r>
              <a:rPr b="1">
                <a:solidFill>
                  <a:srgbClr val="007020"/>
                </a:solidFill>
                <a:latin typeface="Courier"/>
              </a:rPr>
              <a:t>protected</a:t>
            </a:r>
            <a:r>
              <a:rPr>
                <a:latin typeface="Courier"/>
              </a:rPr>
              <a:t> </a:t>
            </a:r>
            <a:r>
              <a:rPr b="1">
                <a:solidFill>
                  <a:srgbClr val="007020"/>
                </a:solidFill>
                <a:latin typeface="Courier"/>
              </a:rPr>
              <a:t>real</a:t>
            </a:r>
            <a:r>
              <a:rPr>
                <a:latin typeface="Courier"/>
              </a:rPr>
              <a:t> dice_total;</a:t>
            </a:r>
            <a:br/>
            <a:r>
              <a:rPr>
                <a:latin typeface="Courier"/>
              </a:rPr>
              <a:t>   </a:t>
            </a:r>
            <a:r>
              <a:rPr b="1">
                <a:solidFill>
                  <a:srgbClr val="007020"/>
                </a:solidFill>
                <a:latin typeface="Courier"/>
              </a:rPr>
              <a:t>protected</a:t>
            </a:r>
            <a:r>
              <a:rPr>
                <a:latin typeface="Courier"/>
              </a:rPr>
              <a:t> </a:t>
            </a:r>
            <a:r>
              <a:rPr b="1">
                <a:solidFill>
                  <a:srgbClr val="007020"/>
                </a:solidFill>
                <a:latin typeface="Courier"/>
              </a:rPr>
              <a:t>real</a:t>
            </a:r>
            <a:r>
              <a:rPr>
                <a:latin typeface="Courier"/>
              </a:rPr>
              <a:t> count;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 = </a:t>
            </a:r>
            <a:r>
              <a:rPr b="1">
                <a:solidFill>
                  <a:srgbClr val="007020"/>
                </a:solidFill>
                <a:latin typeface="Courier"/>
              </a:rPr>
              <a:t>null</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dice_total = </a:t>
            </a:r>
            <a:r>
              <a:rPr>
                <a:solidFill>
                  <a:srgbClr val="40A070"/>
                </a:solidFill>
                <a:latin typeface="Courier"/>
              </a:rPr>
              <a:t>0.0</a:t>
            </a:r>
            <a:r>
              <a:rPr>
                <a:latin typeface="Courier"/>
              </a:rPr>
              <a:t>;</a:t>
            </a:r>
            <a:br/>
            <a:r>
              <a:rPr>
                <a:latin typeface="Courier"/>
              </a:rPr>
              <a:t>      count = </a:t>
            </a:r>
            <a:r>
              <a:rPr>
                <a:solidFill>
                  <a:srgbClr val="40A070"/>
                </a:solidFill>
                <a:latin typeface="Courier"/>
              </a:rPr>
              <a:t>0.0</a:t>
            </a:r>
            <a:r>
              <a:rPr>
                <a:latin typeface="Courier"/>
              </a:rPr>
              <a: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a:t>
            </a:r>
            <a:r>
              <a:rPr b="1">
                <a:solidFill>
                  <a:srgbClr val="007020"/>
                </a:solidFill>
                <a:latin typeface="Courier"/>
              </a:rPr>
              <a:t>int</a:t>
            </a:r>
            <a:r>
              <a:rPr>
                <a:latin typeface="Courier"/>
              </a:rPr>
              <a:t> t);</a:t>
            </a:r>
            <a:br/>
            <a:r>
              <a:rPr>
                <a:latin typeface="Courier"/>
              </a:rPr>
              <a:t>      dice_total = dice_total + t;</a:t>
            </a:r>
            <a:br/>
            <a:r>
              <a:rPr>
                <a:latin typeface="Courier"/>
              </a:rPr>
              <a:t>      count++;</a:t>
            </a:r>
            <a:br/>
            <a:r>
              <a:rPr>
                <a:latin typeface="Courier"/>
              </a:rPr>
              <a:t>   </a:t>
            </a:r>
            <a:r>
              <a:rPr b="1">
                <a:solidFill>
                  <a:srgbClr val="007020"/>
                </a:solidFill>
                <a:latin typeface="Courier"/>
              </a:rPr>
              <a:t>endfunction</a:t>
            </a:r>
            <a:r>
              <a:rPr>
                <a:latin typeface="Courier"/>
              </a:rPr>
              <a:t> : write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report_phase(uvm_phase phase);</a:t>
            </a:r>
            <a:br/>
            <a:r>
              <a:rPr>
                <a:latin typeface="Courier"/>
              </a:rPr>
              <a:t>      </a:t>
            </a:r>
            <a:r>
              <a:rPr>
                <a:solidFill>
                  <a:srgbClr val="007020"/>
                </a:solidFill>
                <a:latin typeface="Courier"/>
              </a:rPr>
              <a:t>`uvm_info</a:t>
            </a:r>
            <a:r>
              <a:rPr>
                <a:latin typeface="Courier"/>
              </a:rPr>
              <a:t>(</a:t>
            </a:r>
            <a:r>
              <a:rPr>
                <a:solidFill>
                  <a:srgbClr val="4070A0"/>
                </a:solidFill>
                <a:latin typeface="Courier"/>
              </a:rPr>
              <a:t>"AVERAGE"</a:t>
            </a:r>
            <a:r>
              <a:rPr>
                <a:latin typeface="Courier"/>
              </a:rPr>
              <a:t>, </a:t>
            </a:r>
            <a:r>
              <a:rPr b="1">
                <a:solidFill>
                  <a:srgbClr val="007020"/>
                </a:solidFill>
                <a:latin typeface="Courier"/>
              </a:rPr>
              <a:t>$sformatf</a:t>
            </a:r>
            <a:r>
              <a:rPr>
                <a:latin typeface="Courier"/>
              </a:rPr>
              <a:t>(</a:t>
            </a:r>
            <a:r>
              <a:rPr>
                <a:solidFill>
                  <a:srgbClr val="4070A0"/>
                </a:solidFill>
                <a:latin typeface="Courier"/>
              </a:rPr>
              <a:t>"DICE AVERAGE: %2.1f"</a:t>
            </a:r>
            <a:r>
              <a:rPr>
                <a:latin typeface="Courier"/>
              </a:rPr>
              <a:t>, dice_total / count), UVM_NONE)</a:t>
            </a:r>
            <a:br/>
            <a:r>
              <a:rPr>
                <a:latin typeface="Courier"/>
              </a:rPr>
              <a:t>   </a:t>
            </a:r>
            <a:r>
              <a:rPr b="1">
                <a:solidFill>
                  <a:srgbClr val="007020"/>
                </a:solidFill>
                <a:latin typeface="Courier"/>
              </a:rPr>
              <a:t>endfunction</a:t>
            </a:r>
            <a:r>
              <a:rPr>
                <a:latin typeface="Courier"/>
              </a:rPr>
              <a:t> : report_phase</a:t>
            </a:r>
            <a:br/>
            <a:br/>
            <a:r>
              <a:rPr b="1">
                <a:solidFill>
                  <a:srgbClr val="007020"/>
                </a:solidFill>
                <a:latin typeface="Courier"/>
              </a:rPr>
              <a:t>endclass</a:t>
            </a:r>
            <a:r>
              <a:rPr>
                <a:latin typeface="Courier"/>
              </a:rPr>
              <a:t> : average</a:t>
            </a:r>
          </a:p>
          <a:p>
            <a:pPr lvl="0"/>
            <a:r>
              <a:rPr>
                <a:latin typeface="Courier"/>
              </a:rPr>
              <a:t>average</a:t>
            </a:r>
            <a:r>
              <a:rPr/>
              <a:t> es el más simple: un </a:t>
            </a:r>
            <a:r>
              <a:rPr>
                <a:latin typeface="Courier"/>
              </a:rPr>
              <a:t>write(int t)</a:t>
            </a:r>
            <a:r>
              <a:rPr/>
              <a:t> que acumula, y un </a:t>
            </a:r>
            <a:r>
              <a:rPr>
                <a:latin typeface="Courier"/>
              </a:rPr>
              <a:t>report_phase()</a:t>
            </a:r>
            <a:r>
              <a:rPr/>
              <a:t> que divide e informa al final</a:t>
            </a:r>
          </a:p>
          <a:p>
            <a:pPr lvl="0"/>
            <a:r>
              <a:rPr/>
              <a:t>Ésa es la </a:t>
            </a:r>
            <a:r>
              <a:rPr b="1"/>
              <a:t>forma</a:t>
            </a:r>
            <a:r>
              <a:rPr/>
              <a:t> que van a tener los tres: reciben una tirada de a una, y el resultado recién existe cuando terminó todo</a:t>
            </a:r>
          </a:p>
        </p:txBody>
      </p:sp>
    </p:spTree>
  </p:cSld>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productor, muchos oyentes</a:t>
            </a:r>
          </a:p>
        </p:txBody>
      </p:sp>
      <p:sp>
        <p:nvSpPr>
          <p:cNvPr id="3" name="Content Placeholder 2"/>
          <p:cNvSpPr>
            <a:spLocks noGrp="1"/>
          </p:cNvSpPr>
          <p:nvPr>
            <p:ph idx="1"/>
          </p:nvPr>
        </p:nvSpPr>
        <p:spPr/>
        <p:txBody>
          <a:bodyPr/>
          <a:lstStyle/>
          <a:p>
            <a:pPr lvl="0" indent="0" marL="0">
              <a:spcBef>
                <a:spcPts val="3000"/>
              </a:spcBef>
              <a:buNone/>
            </a:pPr>
            <a:r>
              <a:rPr b="1" i="1"/>
              <a:t>Los otros dos: cambia el cuerpo, no la forma</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a:t>
            </a:r>
            <a:r>
              <a:rPr b="1">
                <a:solidFill>
                  <a:srgbClr val="007020"/>
                </a:solidFill>
                <a:latin typeface="Courier"/>
              </a:rPr>
              <a:t>int</a:t>
            </a:r>
            <a:r>
              <a:rPr>
                <a:latin typeface="Courier"/>
              </a:rPr>
              <a:t> t);</a:t>
            </a:r>
            <a:br/>
            <a:r>
              <a:rPr>
                <a:latin typeface="Courier"/>
              </a:rPr>
              <a:t>      rolls[t]++;</a:t>
            </a:r>
            <a:br/>
            <a:r>
              <a:rPr>
                <a:latin typeface="Courier"/>
              </a:rPr>
              <a:t>   </a:t>
            </a:r>
            <a:r>
              <a:rPr b="1">
                <a:solidFill>
                  <a:srgbClr val="007020"/>
                </a:solidFill>
                <a:latin typeface="Courier"/>
              </a:rPr>
              <a:t>endfunction</a:t>
            </a:r>
            <a:r>
              <a:rPr>
                <a:latin typeface="Courier"/>
              </a:rPr>
              <a:t> : write</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a:t>
            </a:r>
            <a:r>
              <a:rPr b="1">
                <a:solidFill>
                  <a:srgbClr val="007020"/>
                </a:solidFill>
                <a:latin typeface="Courier"/>
              </a:rPr>
              <a:t>int</a:t>
            </a:r>
            <a:r>
              <a:rPr>
                <a:latin typeface="Courier"/>
              </a:rPr>
              <a:t> t);</a:t>
            </a:r>
            <a:br/>
            <a:r>
              <a:rPr>
                <a:latin typeface="Courier"/>
              </a:rPr>
              <a:t>      the_roll = t;</a:t>
            </a:r>
            <a:br/>
            <a:r>
              <a:rPr>
                <a:latin typeface="Courier"/>
              </a:rPr>
              <a:t>      dice_cg.sample();</a:t>
            </a:r>
            <a:br/>
            <a:r>
              <a:rPr>
                <a:latin typeface="Courier"/>
              </a:rPr>
              <a:t>   </a:t>
            </a:r>
            <a:r>
              <a:rPr b="1">
                <a:solidFill>
                  <a:srgbClr val="007020"/>
                </a:solidFill>
                <a:latin typeface="Courier"/>
              </a:rPr>
              <a:t>endfunction</a:t>
            </a:r>
            <a:r>
              <a:rPr>
                <a:latin typeface="Courier"/>
              </a:rPr>
              <a:t> : write</a:t>
            </a:r>
          </a:p>
          <a:p>
            <a:pPr lvl="0"/>
            <a:r>
              <a:rPr>
                <a:latin typeface="Courier"/>
              </a:rPr>
              <a:t>histogram</a:t>
            </a:r>
            <a:r>
              <a:rPr/>
              <a:t> guarda las tiradas en un array asociativo y dibuja las barras en el </a:t>
            </a:r>
            <a:r>
              <a:rPr>
                <a:latin typeface="Courier"/>
              </a:rPr>
              <a:t>report_phase</a:t>
            </a:r>
          </a:p>
          <a:p>
            <a:pPr lvl="0"/>
            <a:r>
              <a:rPr>
                <a:latin typeface="Courier"/>
              </a:rPr>
              <a:t>coverage</a:t>
            </a:r>
            <a:r>
              <a:rPr/>
              <a:t> copia la tirada a </a:t>
            </a:r>
            <a:r>
              <a:rPr>
                <a:latin typeface="Courier"/>
              </a:rPr>
              <a:t>the_roll</a:t>
            </a:r>
            <a:r>
              <a:rPr/>
              <a:t> y llama a </a:t>
            </a:r>
            <a:r>
              <a:rPr>
                <a:latin typeface="Courier"/>
              </a:rPr>
              <a:t>sample()</a:t>
            </a:r>
            <a:r>
              <a:rPr/>
              <a:t>: es el covergroup del testbench convencional, con el muestreo atado al dato en vez de al reloj</a:t>
            </a:r>
          </a:p>
          <a:p>
            <a:pPr lvl="0"/>
            <a:r>
              <a:rPr/>
              <a:t>Los tres </a:t>
            </a:r>
            <a:r>
              <a:rPr>
                <a:latin typeface="Courier"/>
              </a:rPr>
              <a:t>write()</a:t>
            </a:r>
            <a:r>
              <a:rPr/>
              <a:t> son distintos por dentro y </a:t>
            </a:r>
            <a:r>
              <a:rPr b="1"/>
              <a:t>idénticos por fuera</a:t>
            </a:r>
            <a:r>
              <a:rPr/>
              <a:t>: mismo nombre, mismo argumento. Eso es lo que va a permitir tratarlos igual</a:t>
            </a:r>
          </a:p>
        </p:txBody>
      </p:sp>
    </p:spTree>
  </p:cSld>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productor, muchos oyentes</a:t>
            </a:r>
          </a:p>
        </p:txBody>
      </p:sp>
      <p:sp>
        <p:nvSpPr>
          <p:cNvPr id="3" name="Content Placeholder 2"/>
          <p:cNvSpPr>
            <a:spLocks noGrp="1"/>
          </p:cNvSpPr>
          <p:nvPr>
            <p:ph idx="1"/>
          </p:nvPr>
        </p:nvSpPr>
        <p:spPr/>
        <p:txBody>
          <a:bodyPr/>
          <a:lstStyle/>
          <a:p>
            <a:pPr lvl="0" indent="0" marL="0">
              <a:spcBef>
                <a:spcPts val="3000"/>
              </a:spcBef>
              <a:buNone/>
            </a:pPr>
            <a:r>
              <a:rPr b="1" i="1"/>
              <a:t>El productor: tira los dados y devuelve un número</a:t>
            </a:r>
          </a:p>
          <a:p>
            <a:pPr lvl="0" indent="0">
              <a:buNone/>
            </a:pPr>
            <a:r>
              <a:rPr b="1">
                <a:solidFill>
                  <a:srgbClr val="007020"/>
                </a:solidFill>
                <a:latin typeface="Courier"/>
              </a:rPr>
              <a:t>class</a:t>
            </a:r>
            <a:r>
              <a:rPr>
                <a:latin typeface="Courier"/>
              </a:rPr>
              <a:t> dice_roller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(dice_roller);</a:t>
            </a:r>
            <a:b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die1;</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die2;</a:t>
            </a:r>
            <a:br/>
            <a:br/>
            <a:r>
              <a:rPr>
                <a:latin typeface="Courier"/>
              </a:rPr>
              <a:t>   </a:t>
            </a:r>
            <a:r>
              <a:rPr b="1">
                <a:solidFill>
                  <a:srgbClr val="007020"/>
                </a:solidFill>
                <a:latin typeface="Courier"/>
              </a:rPr>
              <a:t>constraint</a:t>
            </a:r>
            <a:r>
              <a:rPr>
                <a:latin typeface="Courier"/>
              </a:rPr>
              <a:t> d6 {</a:t>
            </a:r>
            <a:br/>
            <a:r>
              <a:rPr>
                <a:latin typeface="Courier"/>
              </a:rPr>
              <a:t>      die1 &gt;= </a:t>
            </a:r>
            <a:r>
              <a:rPr>
                <a:solidFill>
                  <a:srgbClr val="40A070"/>
                </a:solidFill>
                <a:latin typeface="Courier"/>
              </a:rPr>
              <a:t>1</a:t>
            </a:r>
            <a:r>
              <a:rPr>
                <a:latin typeface="Courier"/>
              </a:rPr>
              <a:t>;</a:t>
            </a:r>
            <a:br/>
            <a:r>
              <a:rPr>
                <a:latin typeface="Courier"/>
              </a:rPr>
              <a:t>      die1 &lt;= </a:t>
            </a:r>
            <a:r>
              <a:rPr>
                <a:solidFill>
                  <a:srgbClr val="40A070"/>
                </a:solidFill>
                <a:latin typeface="Courier"/>
              </a:rPr>
              <a:t>6</a:t>
            </a:r>
            <a:r>
              <a:rPr>
                <a:latin typeface="Courier"/>
              </a:rPr>
              <a:t>;</a:t>
            </a:r>
            <a:br/>
            <a:r>
              <a:rPr>
                <a:latin typeface="Courier"/>
              </a:rPr>
              <a:t>      die2 &gt;= </a:t>
            </a:r>
            <a:r>
              <a:rPr>
                <a:solidFill>
                  <a:srgbClr val="40A070"/>
                </a:solidFill>
                <a:latin typeface="Courier"/>
              </a:rPr>
              <a:t>1</a:t>
            </a:r>
            <a:r>
              <a:rPr>
                <a:latin typeface="Courier"/>
              </a:rPr>
              <a:t>;</a:t>
            </a:r>
            <a:br/>
            <a:r>
              <a:rPr>
                <a:latin typeface="Courier"/>
              </a:rPr>
              <a:t>      die2 &lt;= </a:t>
            </a:r>
            <a:r>
              <a:rPr>
                <a:solidFill>
                  <a:srgbClr val="40A070"/>
                </a:solidFill>
                <a:latin typeface="Courier"/>
              </a:rPr>
              <a:t>6</a:t>
            </a:r>
            <a:r>
              <a:rPr>
                <a:latin typeface="Courier"/>
              </a:rPr>
              <a:t>;</a:t>
            </a:r>
            <a:br/>
            <a:r>
              <a:rPr>
                <a:latin typeface="Courier"/>
              </a:rPr>
              <a:t>   }</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byte</a:t>
            </a:r>
            <a:r>
              <a:rPr>
                <a:latin typeface="Courier"/>
              </a:rPr>
              <a:t> two_dice();</a:t>
            </a:r>
            <a:br/>
            <a:r>
              <a:rPr>
                <a:latin typeface="Courier"/>
              </a:rPr>
              <a:t>      </a:t>
            </a:r>
            <a:r>
              <a:rPr b="1">
                <a:solidFill>
                  <a:srgbClr val="007020"/>
                </a:solidFill>
                <a:latin typeface="Courier"/>
              </a:rPr>
              <a:t>byte</a:t>
            </a:r>
            <a:r>
              <a:rPr>
                <a:latin typeface="Courier"/>
              </a:rPr>
              <a:t> the_roll;</a:t>
            </a:r>
            <a:br/>
            <a:r>
              <a:rPr>
                <a:latin typeface="Courier"/>
              </a:rPr>
              <a:t>      void'(</a:t>
            </a:r>
            <a:r>
              <a:rPr>
                <a:solidFill>
                  <a:srgbClr val="007020"/>
                </a:solidFill>
                <a:latin typeface="Courier"/>
              </a:rPr>
              <a:t>randomize</a:t>
            </a:r>
            <a:r>
              <a:rPr>
                <a:latin typeface="Courier"/>
              </a:rPr>
              <a:t>());</a:t>
            </a:r>
            <a:br/>
            <a:r>
              <a:rPr>
                <a:latin typeface="Courier"/>
              </a:rPr>
              <a:t>      the_roll = die1 + die2;</a:t>
            </a:r>
            <a:br/>
            <a:r>
              <a:rPr>
                <a:latin typeface="Courier"/>
              </a:rPr>
              <a:t>      </a:t>
            </a:r>
            <a:r>
              <a:rPr b="1">
                <a:solidFill>
                  <a:srgbClr val="007020"/>
                </a:solidFill>
                <a:latin typeface="Courier"/>
              </a:rPr>
              <a:t>return</a:t>
            </a:r>
            <a:r>
              <a:rPr>
                <a:latin typeface="Courier"/>
              </a:rPr>
              <a:t> the_roll;</a:t>
            </a:r>
            <a:br/>
            <a:r>
              <a:rPr>
                <a:latin typeface="Courier"/>
              </a:rPr>
              <a:t>   </a:t>
            </a:r>
            <a:r>
              <a:rPr b="1">
                <a:solidFill>
                  <a:srgbClr val="007020"/>
                </a:solidFill>
                <a:latin typeface="Courier"/>
              </a:rPr>
              <a:t>endfunction</a:t>
            </a:r>
            <a:r>
              <a:rPr>
                <a:latin typeface="Courier"/>
              </a:rPr>
              <a:t> : two_dice</a:t>
            </a:r>
            <a:br/>
            <a:br/>
            <a:r>
              <a:rPr b="1">
                <a:solidFill>
                  <a:srgbClr val="007020"/>
                </a:solidFill>
                <a:latin typeface="Courier"/>
              </a:rPr>
              <a:t>endclass</a:t>
            </a:r>
            <a:r>
              <a:rPr>
                <a:latin typeface="Courier"/>
              </a:rPr>
              <a:t> : dice_roller</a:t>
            </a:r>
          </a:p>
          <a:p>
            <a:pPr lvl="0"/>
            <a:r>
              <a:rPr>
                <a:latin typeface="Courier"/>
              </a:rPr>
              <a:t>dice_roller</a:t>
            </a:r>
            <a:r>
              <a:rPr/>
              <a:t> randomiza dos bytes con un </a:t>
            </a:r>
            <a:r>
              <a:rPr>
                <a:latin typeface="Courier"/>
              </a:rPr>
              <a:t>constraint</a:t>
            </a:r>
            <a:r>
              <a:rPr/>
              <a:t> que los deja entre 1 y 6, y devuelve la suma</a:t>
            </a:r>
          </a:p>
          <a:p>
            <a:pPr lvl="0"/>
            <a:r>
              <a:rPr/>
              <a:t>Es todo lo que hace, y está bien que sea todo: </a:t>
            </a:r>
            <a:r>
              <a:rPr b="1"/>
              <a:t>produce el dato y no sabe nada de quién lo usa</a:t>
            </a:r>
          </a:p>
          <a:p>
            <a:pPr lvl="0"/>
            <a:r>
              <a:rPr/>
              <a:t>Fijate lo que </a:t>
            </a:r>
            <a:r>
              <a:rPr b="1"/>
              <a:t>no</a:t>
            </a:r>
            <a:r>
              <a:rPr/>
              <a:t> tiene: ni un handle a </a:t>
            </a:r>
            <a:r>
              <a:rPr>
                <a:latin typeface="Courier"/>
              </a:rPr>
              <a:t>coverage_h</a:t>
            </a:r>
            <a:r>
              <a:rPr/>
              <a:t>, ni a </a:t>
            </a:r>
            <a:r>
              <a:rPr>
                <a:latin typeface="Courier"/>
              </a:rPr>
              <a:t>histogram_h</a:t>
            </a:r>
            <a:r>
              <a:rPr/>
              <a:t>, ni a </a:t>
            </a:r>
            <a:r>
              <a:rPr>
                <a:latin typeface="Courier"/>
              </a:rPr>
              <a:t>average_h</a:t>
            </a:r>
            <a:r>
              <a:rPr/>
              <a:t>. Esa lista está en otro lado, y ahí está el problema</a:t>
            </a:r>
          </a:p>
        </p:txBody>
      </p:sp>
    </p:spTree>
  </p:cSld>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productor, muchos oyentes</a:t>
            </a:r>
          </a:p>
        </p:txBody>
      </p:sp>
      <p:sp>
        <p:nvSpPr>
          <p:cNvPr id="3" name="Content Placeholder 2"/>
          <p:cNvSpPr>
            <a:spLocks noGrp="1"/>
          </p:cNvSpPr>
          <p:nvPr>
            <p:ph idx="1"/>
          </p:nvPr>
        </p:nvSpPr>
        <p:spPr/>
        <p:txBody>
          <a:bodyPr/>
          <a:lstStyle/>
          <a:p>
            <a:pPr lvl="0" indent="0" marL="0">
              <a:spcBef>
                <a:spcPts val="3000"/>
              </a:spcBef>
              <a:buNone/>
            </a:pPr>
            <a:r>
              <a:rPr b="1" i="1"/>
              <a:t>El que reparte: el test, y no debería</a:t>
            </a:r>
          </a:p>
          <a:p>
            <a:pPr lvl="0"/>
            <a:r>
              <a:rPr/>
              <a:t>El </a:t>
            </a:r>
            <a:r>
              <a:rPr>
                <a:latin typeface="Courier"/>
              </a:rPr>
              <a:t>dice_test</a:t>
            </a:r>
            <a:r>
              <a:rPr/>
              <a:t> extiende </a:t>
            </a:r>
            <a:r>
              <a:rPr>
                <a:latin typeface="Courier"/>
              </a:rPr>
              <a:t>uvm_test</a:t>
            </a:r>
            <a:r>
              <a:rPr/>
              <a:t>, instancia los cuatro componentes y arranca</a:t>
            </a:r>
          </a:p>
          <a:p>
            <a:pPr lvl="0"/>
            <a:r>
              <a:rPr/>
              <a:t>Funciona. Pero mirá el </a:t>
            </a:r>
            <a:r>
              <a:rPr>
                <a:latin typeface="Courier"/>
              </a:rPr>
              <a:t>run_phase</a:t>
            </a:r>
            <a:r>
              <a:rPr/>
              <a:t>, y en particular qué hay adentro del </a:t>
            </a:r>
            <a:r>
              <a:rPr>
                <a:latin typeface="Courier"/>
              </a:rPr>
              <a:t>repeat (20)</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int</a:t>
            </a:r>
            <a:r>
              <a:rPr>
                <a:latin typeface="Courier"/>
              </a:rPr>
              <a:t> the_roll;</a:t>
            </a:r>
            <a:br/>
            <a:r>
              <a:rPr>
                <a:latin typeface="Courier"/>
              </a:rPr>
              <a:t>      phase.raise_objection(</a:t>
            </a:r>
            <a:r>
              <a:rPr b="1">
                <a:solidFill>
                  <a:srgbClr val="007020"/>
                </a:solidFill>
                <a:latin typeface="Courier"/>
              </a:rPr>
              <a:t>this</a:t>
            </a:r>
            <a:r>
              <a:rPr>
                <a:latin typeface="Courier"/>
              </a:rPr>
              <a:t>);</a:t>
            </a:r>
            <a:br/>
            <a:r>
              <a:rPr>
                <a:latin typeface="Courier"/>
              </a:rPr>
              <a:t>      </a:t>
            </a:r>
            <a:r>
              <a:rPr i="1">
                <a:solidFill>
                  <a:srgbClr val="60A0B0"/>
                </a:solidFill>
                <a:latin typeface="Courier"/>
              </a:rPr>
              <a:t>// This part needs attention.</a:t>
            </a:r>
            <a:br/>
            <a:r>
              <a:rPr>
                <a:latin typeface="Courier"/>
              </a:rPr>
              <a:t>      </a:t>
            </a:r>
            <a:r>
              <a:rPr i="1">
                <a:solidFill>
                  <a:srgbClr val="60A0B0"/>
                </a:solidFill>
                <a:latin typeface="Courier"/>
              </a:rPr>
              <a:t>// What belongs here is:</a:t>
            </a:r>
            <a:br/>
            <a:r>
              <a:rPr>
                <a:latin typeface="Courier"/>
              </a:rPr>
              <a:t>      </a:t>
            </a:r>
            <a:r>
              <a:rPr i="1">
                <a:solidFill>
                  <a:srgbClr val="60A0B0"/>
                </a:solidFill>
                <a:latin typeface="Courier"/>
              </a:rPr>
              <a:t>//    the Observer design pattern</a:t>
            </a:r>
            <a:br/>
            <a:r>
              <a:rPr>
                <a:latin typeface="Courier"/>
              </a:rPr>
              <a:t>      </a:t>
            </a:r>
            <a:r>
              <a:rPr i="1">
                <a:solidFill>
                  <a:srgbClr val="60A0B0"/>
                </a:solidFill>
                <a:latin typeface="Courier"/>
              </a:rPr>
              <a:t>//    a UVM analysis port</a:t>
            </a:r>
            <a:br/>
            <a:r>
              <a:rPr>
                <a:latin typeface="Courier"/>
              </a:rPr>
              <a:t>      </a:t>
            </a:r>
            <a:r>
              <a:rPr i="1">
                <a:solidFill>
                  <a:srgbClr val="60A0B0"/>
                </a:solidFill>
                <a:latin typeface="Courier"/>
              </a:rPr>
              <a:t>// Otherwise none of the OOP magic is being used:</a:t>
            </a:r>
            <a:br/>
            <a:r>
              <a:rPr>
                <a:latin typeface="Courier"/>
              </a:rPr>
              <a:t>      </a:t>
            </a:r>
            <a:r>
              <a:rPr i="1">
                <a:solidFill>
                  <a:srgbClr val="60A0B0"/>
                </a:solidFill>
                <a:latin typeface="Courier"/>
              </a:rPr>
              <a:t>// these are plain functions passing data along</a:t>
            </a:r>
            <a:br/>
            <a:r>
              <a:rPr>
                <a:latin typeface="Courier"/>
              </a:rPr>
              <a:t>      </a:t>
            </a:r>
            <a:r>
              <a:rPr b="1">
                <a:solidFill>
                  <a:srgbClr val="007020"/>
                </a:solidFill>
                <a:latin typeface="Courier"/>
              </a:rPr>
              <a:t>repeat</a:t>
            </a:r>
            <a:r>
              <a:rPr>
                <a:latin typeface="Courier"/>
              </a:rPr>
              <a:t> (</a:t>
            </a:r>
            <a:r>
              <a:rPr>
                <a:solidFill>
                  <a:srgbClr val="40A070"/>
                </a:solidFill>
                <a:latin typeface="Courier"/>
              </a:rPr>
              <a:t>20</a:t>
            </a:r>
            <a:r>
              <a:rPr>
                <a:latin typeface="Courier"/>
              </a:rPr>
              <a:t>) </a:t>
            </a:r>
            <a:r>
              <a:rPr b="1">
                <a:solidFill>
                  <a:srgbClr val="007020"/>
                </a:solidFill>
                <a:latin typeface="Courier"/>
              </a:rPr>
              <a:t>begin</a:t>
            </a:r>
            <a:br/>
            <a:r>
              <a:rPr>
                <a:latin typeface="Courier"/>
              </a:rPr>
              <a:t>         the_roll = dice_roller_h.two_dice();</a:t>
            </a:r>
            <a:br/>
            <a:r>
              <a:rPr>
                <a:latin typeface="Courier"/>
              </a:rPr>
              <a:t>         coverage_h.write(the_roll);</a:t>
            </a:r>
            <a:br/>
            <a:r>
              <a:rPr>
                <a:latin typeface="Courier"/>
              </a:rPr>
              <a:t>         histogram_h.write(the_roll);</a:t>
            </a:r>
            <a:br/>
            <a:r>
              <a:rPr>
                <a:latin typeface="Courier"/>
              </a:rPr>
              <a:t>         average_h.write(the_roll);</a:t>
            </a:r>
            <a:br/>
            <a:r>
              <a:rPr>
                <a:latin typeface="Courier"/>
              </a:rPr>
              <a:t>      </a:t>
            </a:r>
            <a:r>
              <a:rPr b="1">
                <a:solidFill>
                  <a:srgbClr val="007020"/>
                </a:solidFill>
                <a:latin typeface="Courier"/>
              </a:rPr>
              <a:t>end</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p:txBody>
      </p:sp>
    </p:spTree>
  </p:cSld>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Un productor, muchos oyentes</a:t>
            </a:r>
          </a:p>
        </p:txBody>
      </p:sp>
      <p:sp>
        <p:nvSpPr>
          <p:cNvPr id="4" name="Text Placeholder 3"/>
          <p:cNvSpPr>
            <a:spLocks noGrp="1"/>
          </p:cNvSpPr>
          <p:nvPr>
            <p:ph idx="2" sz="half" type="body"/>
          </p:nvPr>
        </p:nvSpPr>
        <p:spPr/>
        <p:txBody>
          <a:bodyPr/>
          <a:lstStyle/>
          <a:p>
            <a:pPr lvl="0" indent="0" marL="0">
              <a:spcBef>
                <a:spcPts val="3000"/>
              </a:spcBef>
              <a:buNone/>
            </a:pPr>
            <a:r>
              <a:rPr b="1" i="1"/>
              <a:t>Observer Design Pattern</a:t>
            </a:r>
          </a:p>
          <a:p>
            <a:pPr lvl="0"/>
            <a:r>
              <a:rPr/>
              <a:t>El que publica un tweet no sabe quién lo lee ni qué hace con él, y sin embargo llega a todos. Eso es el </a:t>
            </a:r>
            <a:r>
              <a:rPr b="1"/>
              <a:t>Observer</a:t>
            </a:r>
          </a:p>
          <a:p>
            <a:pPr lvl="0"/>
            <a:r>
              <a:rPr/>
              <a:t>Un objeto produce un dato y lo publica. Los que necesitan ese dato se suscriben. El productor </a:t>
            </a:r>
            <a:r>
              <a:rPr b="1"/>
              <a:t>no lleva la lista</a:t>
            </a:r>
          </a:p>
          <a:p>
            <a:pPr lvl="0"/>
            <a:r>
              <a:rPr/>
              <a:t>Acá el observado es </a:t>
            </a:r>
            <a:r>
              <a:rPr>
                <a:latin typeface="Courier"/>
              </a:rPr>
              <a:t>dice_roller_h</a:t>
            </a:r>
            <a:r>
              <a:rPr/>
              <a:t>; los observadores —</a:t>
            </a:r>
            <a:r>
              <a:rPr i="1"/>
              <a:t>subscribers</a:t>
            </a:r>
            <a:r>
              <a:rPr/>
              <a:t>— son </a:t>
            </a:r>
            <a:r>
              <a:rPr>
                <a:latin typeface="Courier"/>
              </a:rPr>
              <a:t>coverage_h</a:t>
            </a:r>
            <a:r>
              <a:rPr/>
              <a:t>, </a:t>
            </a:r>
            <a:r>
              <a:rPr>
                <a:latin typeface="Courier"/>
              </a:rPr>
              <a:t>histogram_h</a:t>
            </a:r>
            <a:r>
              <a:rPr/>
              <a:t> y </a:t>
            </a:r>
            <a:r>
              <a:rPr>
                <a:latin typeface="Courier"/>
              </a:rPr>
              <a:t>average_h</a:t>
            </a:r>
          </a:p>
          <a:p>
            <a:pPr lvl="0"/>
            <a:r>
              <a:rPr/>
              <a:t>La propiedad que compra todo: agregar un cuarto observador </a:t>
            </a:r>
            <a:r>
              <a:rPr b="1"/>
              <a:t>no toca una línea</a:t>
            </a:r>
            <a:r>
              <a:rPr/>
              <a:t> del que produce</a:t>
            </a:r>
          </a:p>
        </p:txBody>
      </p:sp>
      <p:pic>
        <p:nvPicPr>
          <p:cNvPr descr="res/funs/observer-broadcast.svg" id="0" name="Picture 1"/>
          <p:cNvPicPr>
            <a:picLocks noGrp="1" noChangeAspect="1"/>
          </p:cNvPicPr>
          <p:nvPr/>
        </p:nvPicPr>
        <p:blipFill>
          <a:blip r:embed="rId2"/>
          <a:stretch>
            <a:fillRect/>
          </a:stretch>
        </p:blipFill>
        <p:spPr bwMode="auto">
          <a:xfrm>
            <a:off x="3568700" y="812800"/>
            <a:ext cx="5105400" cy="2667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Observer: un emisor publica y N observadores reciben</a:t>
            </a:r>
          </a:p>
        </p:txBody>
      </p:sp>
    </p:spTree>
  </p:cSld>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Un productor, muchos oyentes</a:t>
            </a:r>
          </a:p>
        </p:txBody>
      </p:sp>
      <p:sp>
        <p:nvSpPr>
          <p:cNvPr id="4" name="Text Placeholder 3"/>
          <p:cNvSpPr>
            <a:spLocks noGrp="1"/>
          </p:cNvSpPr>
          <p:nvPr>
            <p:ph idx="2" sz="half" type="body"/>
          </p:nvPr>
        </p:nvSpPr>
        <p:spPr/>
        <p:txBody>
          <a:bodyPr/>
          <a:lstStyle/>
          <a:p>
            <a:pPr lvl="0" indent="0" marL="0">
              <a:spcBef>
                <a:spcPts val="3000"/>
              </a:spcBef>
              <a:buNone/>
            </a:pPr>
            <a:r>
              <a:rPr b="1" i="1"/>
              <a:t>El patrón, ya hecho: las dos puntas del cable</a:t>
            </a:r>
          </a:p>
          <a:p>
            <a:pPr lvl="0"/>
            <a:r>
              <a:rPr/>
              <a:t>UVM trae el patrón hecho, en dos clases que son las dos puntas del cable:</a:t>
            </a:r>
          </a:p>
          <a:p>
            <a:pPr lvl="1"/>
            <a:r>
              <a:rPr i="1"/>
              <a:t>uvm_analysis_port:</a:t>
            </a:r>
            <a:r>
              <a:rPr/>
              <a:t> Envía data a un conjunto de subscribers (observadores)</a:t>
            </a:r>
          </a:p>
          <a:p>
            <a:pPr lvl="1"/>
            <a:r>
              <a:rPr i="1"/>
              <a:t>uvm_subscriber:</a:t>
            </a:r>
            <a:r>
              <a:rPr/>
              <a:t> Extensión de uvm_component que permite al componente suscribirse a un uvm_analysis_port</a:t>
            </a:r>
          </a:p>
        </p:txBody>
      </p:sp>
      <p:pic>
        <p:nvPicPr>
          <p:cNvPr descr="res/diagrams/varios-objetos_ports.svg" id="0" name="Picture 1"/>
          <p:cNvPicPr>
            <a:picLocks noGrp="1" noChangeAspect="1"/>
          </p:cNvPicPr>
          <p:nvPr/>
        </p:nvPicPr>
        <p:blipFill>
          <a:blip r:embed="rId2"/>
          <a:stretch>
            <a:fillRect/>
          </a:stretch>
        </p:blipFill>
        <p:spPr bwMode="auto">
          <a:xfrm>
            <a:off x="3568700" y="749300"/>
            <a:ext cx="5105400" cy="2794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Notación: rombo = uvm_analysis_port, círculo = analysis_export</a:t>
            </a:r>
          </a:p>
        </p:txBody>
      </p:sp>
    </p:spTree>
  </p:cSld>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productor, muchos oyentes</a:t>
            </a:r>
          </a:p>
        </p:txBody>
      </p:sp>
      <p:sp>
        <p:nvSpPr>
          <p:cNvPr id="3" name="Content Placeholder 2"/>
          <p:cNvSpPr>
            <a:spLocks noGrp="1"/>
          </p:cNvSpPr>
          <p:nvPr>
            <p:ph idx="1"/>
          </p:nvPr>
        </p:nvSpPr>
        <p:spPr/>
        <p:txBody>
          <a:bodyPr/>
          <a:lstStyle/>
          <a:p>
            <a:pPr lvl="0" indent="0" marL="0">
              <a:spcBef>
                <a:spcPts val="3000"/>
              </a:spcBef>
              <a:buNone/>
            </a:pPr>
            <a:r>
              <a:rPr b="1" i="1"/>
              <a:t>uvm_analysis_port</a:t>
            </a:r>
          </a:p>
          <a:p>
            <a:pPr lvl="0"/>
            <a:r>
              <a:rPr/>
              <a:t>Declaramos una variable del tipo </a:t>
            </a:r>
            <a:r>
              <a:rPr i="1"/>
              <a:t>uvm_analysis_port</a:t>
            </a:r>
            <a:r>
              <a:rPr/>
              <a:t> que defina el tipo de datos que va a transportar</a:t>
            </a:r>
          </a:p>
          <a:p>
            <a:pPr lvl="0"/>
            <a:r>
              <a:rPr/>
              <a:t>Instanciamos el analysis port en </a:t>
            </a:r>
            <a:r>
              <a:rPr i="1"/>
              <a:t>build_phase</a:t>
            </a:r>
          </a:p>
          <a:p>
            <a:pPr lvl="0"/>
            <a:r>
              <a:rPr/>
              <a:t>Escribimos datos en el puerto mediante el método </a:t>
            </a:r>
            <a:r>
              <a:rPr i="1"/>
              <a:t>.write()</a:t>
            </a:r>
          </a:p>
          <a:p>
            <a:pPr lvl="0"/>
            <a:r>
              <a:rPr/>
              <a:t>Una vez que escribimos datos en el puerto, este va a todos sus subscribers</a:t>
            </a:r>
          </a:p>
          <a:p>
            <a:pPr lvl="0"/>
            <a:r>
              <a:rPr/>
              <a:t>Utilizamos el método </a:t>
            </a:r>
            <a:r>
              <a:rPr i="1"/>
              <a:t>connect()</a:t>
            </a:r>
            <a:r>
              <a:rPr/>
              <a:t> para conectar los subscribers al puerto. Este método tiene un único argumento, y es el </a:t>
            </a:r>
            <a:r>
              <a:rPr b="1"/>
              <a:t>export</a:t>
            </a:r>
            <a:r>
              <a:rPr/>
              <a:t> del subscriber (</a:t>
            </a:r>
            <a:r>
              <a:rPr>
                <a:latin typeface="Courier"/>
              </a:rPr>
              <a:t>analysis_export</a:t>
            </a:r>
            <a:r>
              <a:rPr/>
              <a:t>), no otro port</a:t>
            </a:r>
          </a:p>
          <a:p>
            <a:pPr lvl="0" indent="0">
              <a:buNone/>
            </a:pPr>
            <a:r>
              <a:rPr i="1">
                <a:solidFill>
                  <a:srgbClr val="60A0B0"/>
                </a:solidFill>
                <a:latin typeface="Courier"/>
              </a:rPr>
              <a:t>// Same as version 01, but publishing: instead of returning the number it writes</a:t>
            </a:r>
            <a:br/>
            <a:r>
              <a:rPr i="1">
                <a:solidFill>
                  <a:srgbClr val="60A0B0"/>
                </a:solidFill>
                <a:latin typeface="Courier"/>
              </a:rPr>
              <a:t>// it to an analysis port, and stops knowing who reads it.</a:t>
            </a:r>
            <a:br/>
            <a:r>
              <a:rPr b="1">
                <a:solidFill>
                  <a:srgbClr val="007020"/>
                </a:solidFill>
                <a:latin typeface="Courier"/>
              </a:rPr>
              <a:t>class</a:t>
            </a:r>
            <a:r>
              <a:rPr>
                <a:latin typeface="Courier"/>
              </a:rPr>
              <a:t> dice_roller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(dice_roller);</a:t>
            </a:r>
            <a:b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die1;</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die2;</a:t>
            </a:r>
            <a:br/>
            <a:br/>
            <a:r>
              <a:rPr>
                <a:latin typeface="Courier"/>
              </a:rPr>
              <a:t>   </a:t>
            </a:r>
            <a:r>
              <a:rPr b="1">
                <a:solidFill>
                  <a:srgbClr val="007020"/>
                </a:solidFill>
                <a:latin typeface="Courier"/>
              </a:rPr>
              <a:t>constraint</a:t>
            </a:r>
            <a:r>
              <a:rPr>
                <a:latin typeface="Courier"/>
              </a:rPr>
              <a:t> d6 {</a:t>
            </a:r>
            <a:br/>
            <a:r>
              <a:rPr>
                <a:latin typeface="Courier"/>
              </a:rPr>
              <a:t>      die1 &gt;= </a:t>
            </a:r>
            <a:r>
              <a:rPr>
                <a:solidFill>
                  <a:srgbClr val="40A070"/>
                </a:solidFill>
                <a:latin typeface="Courier"/>
              </a:rPr>
              <a:t>1</a:t>
            </a:r>
            <a:r>
              <a:rPr>
                <a:latin typeface="Courier"/>
              </a:rPr>
              <a:t>;</a:t>
            </a:r>
            <a:br/>
            <a:r>
              <a:rPr>
                <a:latin typeface="Courier"/>
              </a:rPr>
              <a:t>      die1 &lt;= </a:t>
            </a:r>
            <a:r>
              <a:rPr>
                <a:solidFill>
                  <a:srgbClr val="40A070"/>
                </a:solidFill>
                <a:latin typeface="Courier"/>
              </a:rPr>
              <a:t>6</a:t>
            </a:r>
            <a:r>
              <a:rPr>
                <a:latin typeface="Courier"/>
              </a:rPr>
              <a:t>;</a:t>
            </a:r>
            <a:br/>
            <a:r>
              <a:rPr>
                <a:latin typeface="Courier"/>
              </a:rPr>
              <a:t>      die2 &gt;= </a:t>
            </a:r>
            <a:r>
              <a:rPr>
                <a:solidFill>
                  <a:srgbClr val="40A070"/>
                </a:solidFill>
                <a:latin typeface="Courier"/>
              </a:rPr>
              <a:t>1</a:t>
            </a:r>
            <a:r>
              <a:rPr>
                <a:latin typeface="Courier"/>
              </a:rPr>
              <a:t>;</a:t>
            </a:r>
            <a:br/>
            <a:r>
              <a:rPr>
                <a:latin typeface="Courier"/>
              </a:rPr>
              <a:t>      die2 &lt;= </a:t>
            </a:r>
            <a:r>
              <a:rPr>
                <a:solidFill>
                  <a:srgbClr val="40A070"/>
                </a:solidFill>
                <a:latin typeface="Courier"/>
              </a:rPr>
              <a:t>6</a:t>
            </a:r>
            <a:r>
              <a:rPr>
                <a:latin typeface="Courier"/>
              </a:rPr>
              <a:t>;</a:t>
            </a:r>
            <a:br/>
            <a:r>
              <a:rPr>
                <a:latin typeface="Courier"/>
              </a:rPr>
              <a:t>   }</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1) declare the port, with the data type it will carry</a:t>
            </a:r>
            <a:br/>
            <a:r>
              <a:rPr>
                <a:latin typeface="Courier"/>
              </a:rPr>
              <a:t>   uvm_analysis_port #(</a:t>
            </a:r>
            <a:r>
              <a:rPr b="1">
                <a:solidFill>
                  <a:srgbClr val="007020"/>
                </a:solidFill>
                <a:latin typeface="Courier"/>
              </a:rPr>
              <a:t>int</a:t>
            </a:r>
            <a:r>
              <a:rPr>
                <a:latin typeface="Courier"/>
              </a:rPr>
              <a:t>) roll_ap;</a:t>
            </a:r>
            <a:br/>
            <a:br/>
            <a:r>
              <a:rPr>
                <a:latin typeface="Courier"/>
              </a:rPr>
              <a:t>   </a:t>
            </a:r>
            <a:r>
              <a:rPr i="1">
                <a:solidFill>
                  <a:srgbClr val="60A0B0"/>
                </a:solidFill>
                <a:latin typeface="Courier"/>
              </a:rPr>
              <a:t>// 2) instantiate it in build_phase, with new(): ports do not go through the factory</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roll_ap = </a:t>
            </a:r>
            <a:r>
              <a:rPr b="1">
                <a:solidFill>
                  <a:srgbClr val="007020"/>
                </a:solidFill>
                <a:latin typeface="Courier"/>
              </a:rPr>
              <a:t>new</a:t>
            </a:r>
            <a:r>
              <a:rPr>
                <a:latin typeface="Courier"/>
              </a:rPr>
              <a:t>(</a:t>
            </a:r>
            <a:r>
              <a:rPr>
                <a:solidFill>
                  <a:srgbClr val="4070A0"/>
                </a:solidFill>
                <a:latin typeface="Courier"/>
              </a:rPr>
              <a:t>"roll_ap"</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int</a:t>
            </a:r>
            <a:r>
              <a:rPr>
                <a:latin typeface="Courier"/>
              </a:rPr>
              <a:t> the_roll;</a:t>
            </a:r>
            <a:br/>
            <a:r>
              <a:rPr>
                <a:latin typeface="Courier"/>
              </a:rPr>
              <a:t>      phase.raise_objection(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repeat</a:t>
            </a:r>
            <a:r>
              <a:rPr>
                <a:latin typeface="Courier"/>
              </a:rPr>
              <a:t> (</a:t>
            </a:r>
            <a:r>
              <a:rPr>
                <a:solidFill>
                  <a:srgbClr val="40A070"/>
                </a:solidFill>
                <a:latin typeface="Courier"/>
              </a:rPr>
              <a:t>20</a:t>
            </a:r>
            <a:r>
              <a:rPr>
                <a:latin typeface="Courier"/>
              </a:rPr>
              <a:t>) </a:t>
            </a:r>
            <a:r>
              <a:rPr b="1">
                <a:solidFill>
                  <a:srgbClr val="007020"/>
                </a:solidFill>
                <a:latin typeface="Courier"/>
              </a:rPr>
              <a:t>begin</a:t>
            </a:r>
            <a:br/>
            <a:r>
              <a:rPr>
                <a:latin typeface="Courier"/>
              </a:rPr>
              <a:t>         void'(</a:t>
            </a:r>
            <a:r>
              <a:rPr>
                <a:solidFill>
                  <a:srgbClr val="007020"/>
                </a:solidFill>
                <a:latin typeface="Courier"/>
              </a:rPr>
              <a:t>randomize</a:t>
            </a:r>
            <a:r>
              <a:rPr>
                <a:latin typeface="Courier"/>
              </a:rPr>
              <a:t>());</a:t>
            </a:r>
            <a:br/>
            <a:r>
              <a:rPr>
                <a:latin typeface="Courier"/>
              </a:rPr>
              <a:t>         the_roll = die1 + die2;</a:t>
            </a:r>
            <a:br/>
            <a:r>
              <a:rPr>
                <a:latin typeface="Courier"/>
              </a:rPr>
              <a:t>         </a:t>
            </a:r>
            <a:r>
              <a:rPr i="1">
                <a:solidFill>
                  <a:srgbClr val="60A0B0"/>
                </a:solidFill>
                <a:latin typeface="Courier"/>
              </a:rPr>
              <a:t>// 3) write: the port calls write() on every subscriber</a:t>
            </a:r>
            <a:br/>
            <a:r>
              <a:rPr>
                <a:latin typeface="Courier"/>
              </a:rPr>
              <a:t>         roll_ap.write(the_roll);</a:t>
            </a:r>
            <a:br/>
            <a:r>
              <a:rPr>
                <a:latin typeface="Courier"/>
              </a:rPr>
              <a:t>      </a:t>
            </a:r>
            <a:r>
              <a:rPr b="1">
                <a:solidFill>
                  <a:srgbClr val="007020"/>
                </a:solidFill>
                <a:latin typeface="Courier"/>
              </a:rPr>
              <a:t>end</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br/>
            <a:br/>
            <a:r>
              <a:rPr b="1">
                <a:solidFill>
                  <a:srgbClr val="007020"/>
                </a:solidFill>
                <a:latin typeface="Courier"/>
              </a:rPr>
              <a:t>endclass</a:t>
            </a:r>
            <a:r>
              <a:rPr>
                <a:latin typeface="Courier"/>
              </a:rPr>
              <a:t> : dice_roller</a:t>
            </a:r>
          </a:p>
        </p:txBody>
      </p:sp>
    </p:spTree>
  </p:cSld>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productor, muchos oyentes</a:t>
            </a:r>
          </a:p>
        </p:txBody>
      </p:sp>
      <p:sp>
        <p:nvSpPr>
          <p:cNvPr id="3" name="Content Placeholder 2"/>
          <p:cNvSpPr>
            <a:spLocks noGrp="1"/>
          </p:cNvSpPr>
          <p:nvPr>
            <p:ph idx="1"/>
          </p:nvPr>
        </p:nvSpPr>
        <p:spPr/>
        <p:txBody>
          <a:bodyPr/>
          <a:lstStyle/>
          <a:p>
            <a:pPr lvl="0" indent="0" marL="0">
              <a:spcBef>
                <a:spcPts val="3000"/>
              </a:spcBef>
              <a:buNone/>
            </a:pPr>
            <a:r>
              <a:rPr b="1" i="1"/>
              <a:t>uvm_subscriber</a:t>
            </a:r>
          </a:p>
          <a:p>
            <a:pPr lvl="0"/>
            <a:r>
              <a:rPr/>
              <a:t>Extendemos la clase </a:t>
            </a:r>
            <a:r>
              <a:rPr i="1"/>
              <a:t>uvm_subscriber</a:t>
            </a:r>
            <a:r>
              <a:rPr/>
              <a:t> paramétricamente, para saber qué tipo de datos va a leer</a:t>
            </a:r>
          </a:p>
          <a:p>
            <a:pPr lvl="0"/>
            <a:r>
              <a:rPr/>
              <a:t>La clase nos da un objeto llamado </a:t>
            </a:r>
            <a:r>
              <a:rPr i="1"/>
              <a:t>analysis_export</a:t>
            </a:r>
          </a:p>
          <a:p>
            <a:pPr lvl="0"/>
            <a:r>
              <a:rPr/>
              <a:t>La clase requiere que creemos un método llamado </a:t>
            </a:r>
            <a:r>
              <a:rPr i="1"/>
              <a:t>write()</a:t>
            </a:r>
            <a:r>
              <a:rPr/>
              <a:t> que tiene un único argumento </a:t>
            </a:r>
            <a:r>
              <a:rPr i="1"/>
              <a:t>t</a:t>
            </a:r>
            <a:r>
              <a:rPr/>
              <a:t>, que es del mismo tipo que la extensión de la clase</a:t>
            </a:r>
          </a:p>
          <a:p>
            <a:pPr lvl="0"/>
            <a:r>
              <a:rPr/>
              <a:t>En nuestro ejemplo, tenemos 3 subscribers (average, coverage y histogram)</a:t>
            </a:r>
          </a:p>
          <a:p>
            <a:pPr lvl="0" indent="0">
              <a:buNone/>
            </a:pPr>
            <a:r>
              <a:rPr i="1">
                <a:solidFill>
                  <a:srgbClr val="60A0B0"/>
                </a:solidFill>
                <a:latin typeface="Courier"/>
              </a:rPr>
              <a:t>// uvm_subscriber:</a:t>
            </a:r>
            <a:br/>
            <a:r>
              <a:rPr i="1">
                <a:solidFill>
                  <a:srgbClr val="60A0B0"/>
                </a:solidFill>
                <a:latin typeface="Courier"/>
              </a:rPr>
              <a:t>//    extends the uvm_component class and lets you hook onto an analysis port</a:t>
            </a:r>
            <a:br/>
            <a:r>
              <a:rPr i="1">
                <a:solidFill>
                  <a:srgbClr val="60A0B0"/>
                </a:solidFill>
                <a:latin typeface="Courier"/>
              </a:rPr>
              <a:t>//    It is a parameterizable class!</a:t>
            </a:r>
            <a:br/>
            <a:r>
              <a:rPr i="1">
                <a:solidFill>
                  <a:srgbClr val="60A0B0"/>
                </a:solidFill>
                <a:latin typeface="Courier"/>
              </a:rPr>
              <a:t>//    The class gives you something and asks for something in return</a:t>
            </a:r>
            <a:br/>
            <a:r>
              <a:rPr i="1">
                <a:solidFill>
                  <a:srgbClr val="60A0B0"/>
                </a:solidFill>
                <a:latin typeface="Courier"/>
              </a:rPr>
              <a:t>//       * It gives you an object called analysis_export</a:t>
            </a:r>
            <a:br/>
            <a:r>
              <a:rPr i="1">
                <a:solidFill>
                  <a:srgbClr val="60A0B0"/>
                </a:solidFill>
                <a:latin typeface="Courier"/>
              </a:rPr>
              <a:t>//       * It asks you to write a write() method that handles the data</a:t>
            </a:r>
            <a:br/>
            <a:br/>
            <a:r>
              <a:rPr b="1">
                <a:solidFill>
                  <a:srgbClr val="007020"/>
                </a:solidFill>
                <a:latin typeface="Courier"/>
              </a:rPr>
              <a:t>class</a:t>
            </a:r>
            <a:r>
              <a:rPr>
                <a:latin typeface="Courier"/>
              </a:rPr>
              <a:t> coverage </a:t>
            </a:r>
            <a:r>
              <a:rPr b="1">
                <a:solidFill>
                  <a:srgbClr val="007020"/>
                </a:solidFill>
                <a:latin typeface="Courier"/>
              </a:rPr>
              <a:t>extends</a:t>
            </a:r>
            <a:r>
              <a:rPr>
                <a:latin typeface="Courier"/>
              </a:rPr>
              <a:t> uvm_subscriber #(</a:t>
            </a:r>
            <a:r>
              <a:rPr b="1">
                <a:solidFill>
                  <a:srgbClr val="007020"/>
                </a:solidFill>
                <a:latin typeface="Courier"/>
              </a:rPr>
              <a:t>int</a:t>
            </a:r>
            <a:r>
              <a:rPr>
                <a:latin typeface="Courier"/>
              </a:rPr>
              <a:t>);</a:t>
            </a:r>
            <a:br/>
            <a:r>
              <a:rPr>
                <a:latin typeface="Courier"/>
              </a:rPr>
              <a:t>   </a:t>
            </a:r>
            <a:r>
              <a:rPr>
                <a:solidFill>
                  <a:srgbClr val="007020"/>
                </a:solidFill>
                <a:latin typeface="Courier"/>
              </a:rPr>
              <a:t>`uvm_component_utils</a:t>
            </a:r>
            <a:r>
              <a:rPr>
                <a:latin typeface="Courier"/>
              </a:rPr>
              <a:t>(coverage);</a:t>
            </a:r>
            <a:br/>
            <a:r>
              <a:rPr>
                <a:latin typeface="Courier"/>
              </a:rPr>
              <a:t>   </a:t>
            </a:r>
            <a:r>
              <a:rPr b="1">
                <a:solidFill>
                  <a:srgbClr val="007020"/>
                </a:solidFill>
                <a:latin typeface="Courier"/>
              </a:rPr>
              <a:t>int</a:t>
            </a:r>
            <a:r>
              <a:rPr>
                <a:latin typeface="Courier"/>
              </a:rPr>
              <a:t> the_roll;</a:t>
            </a:r>
            <a:br/>
            <a:br/>
            <a:r>
              <a:rPr>
                <a:latin typeface="Courier"/>
              </a:rPr>
              <a:t>   </a:t>
            </a:r>
            <a:r>
              <a:rPr b="1">
                <a:solidFill>
                  <a:srgbClr val="007020"/>
                </a:solidFill>
                <a:latin typeface="Courier"/>
              </a:rPr>
              <a:t>covergroup</a:t>
            </a:r>
            <a:r>
              <a:rPr>
                <a:latin typeface="Courier"/>
              </a:rPr>
              <a:t> dice_cg;</a:t>
            </a:r>
            <a:br/>
            <a:r>
              <a:rPr>
                <a:latin typeface="Courier"/>
              </a:rPr>
              <a:t>      </a:t>
            </a:r>
            <a:r>
              <a:rPr b="1">
                <a:solidFill>
                  <a:srgbClr val="007020"/>
                </a:solidFill>
                <a:latin typeface="Courier"/>
              </a:rPr>
              <a:t>coverpoint</a:t>
            </a:r>
            <a:r>
              <a:rPr>
                <a:latin typeface="Courier"/>
              </a:rPr>
              <a:t> the_roll {</a:t>
            </a:r>
            <a:r>
              <a:rPr b="1">
                <a:solidFill>
                  <a:srgbClr val="007020"/>
                </a:solidFill>
                <a:latin typeface="Courier"/>
              </a:rPr>
              <a:t>bins</a:t>
            </a:r>
            <a:r>
              <a:rPr>
                <a:latin typeface="Courier"/>
              </a:rPr>
              <a:t> twod6[] = {</a:t>
            </a:r>
            <a:r>
              <a:rPr>
                <a:solidFill>
                  <a:srgbClr val="40A070"/>
                </a:solidFill>
                <a:latin typeface="Courier"/>
              </a:rPr>
              <a:t>2</a:t>
            </a:r>
            <a:r>
              <a:rPr>
                <a:latin typeface="Courier"/>
              </a:rPr>
              <a:t>, </a:t>
            </a:r>
            <a:r>
              <a:rPr>
                <a:solidFill>
                  <a:srgbClr val="40A070"/>
                </a:solidFill>
                <a:latin typeface="Courier"/>
              </a:rPr>
              <a:t>3</a:t>
            </a:r>
            <a:r>
              <a:rPr>
                <a:latin typeface="Courier"/>
              </a:rPr>
              <a:t>, </a:t>
            </a:r>
            <a:r>
              <a:rPr>
                <a:solidFill>
                  <a:srgbClr val="40A070"/>
                </a:solidFill>
                <a:latin typeface="Courier"/>
              </a:rPr>
              <a:t>4</a:t>
            </a:r>
            <a:r>
              <a:rPr>
                <a:latin typeface="Courier"/>
              </a:rPr>
              <a:t>, </a:t>
            </a:r>
            <a:r>
              <a:rPr>
                <a:solidFill>
                  <a:srgbClr val="40A070"/>
                </a:solidFill>
                <a:latin typeface="Courier"/>
              </a:rPr>
              <a:t>5</a:t>
            </a:r>
            <a:r>
              <a:rPr>
                <a:latin typeface="Courier"/>
              </a:rPr>
              <a:t>, </a:t>
            </a:r>
            <a:r>
              <a:rPr>
                <a:solidFill>
                  <a:srgbClr val="40A070"/>
                </a:solidFill>
                <a:latin typeface="Courier"/>
              </a:rPr>
              <a:t>6</a:t>
            </a:r>
            <a:r>
              <a:rPr>
                <a:latin typeface="Courier"/>
              </a:rPr>
              <a:t>, </a:t>
            </a:r>
            <a:r>
              <a:rPr>
                <a:solidFill>
                  <a:srgbClr val="40A070"/>
                </a:solidFill>
                <a:latin typeface="Courier"/>
              </a:rPr>
              <a:t>7</a:t>
            </a:r>
            <a:r>
              <a:rPr>
                <a:latin typeface="Courier"/>
              </a:rPr>
              <a:t>, </a:t>
            </a:r>
            <a:r>
              <a:rPr>
                <a:solidFill>
                  <a:srgbClr val="40A070"/>
                </a:solidFill>
                <a:latin typeface="Courier"/>
              </a:rPr>
              <a:t>8</a:t>
            </a:r>
            <a:r>
              <a:rPr>
                <a:latin typeface="Courier"/>
              </a:rPr>
              <a:t>, </a:t>
            </a:r>
            <a:r>
              <a:rPr>
                <a:solidFill>
                  <a:srgbClr val="40A070"/>
                </a:solidFill>
                <a:latin typeface="Courier"/>
              </a:rPr>
              <a:t>9</a:t>
            </a:r>
            <a:r>
              <a:rPr>
                <a:latin typeface="Courier"/>
              </a:rPr>
              <a:t>, </a:t>
            </a:r>
            <a:r>
              <a:rPr>
                <a:solidFill>
                  <a:srgbClr val="40A070"/>
                </a:solidFill>
                <a:latin typeface="Courier"/>
              </a:rPr>
              <a:t>10</a:t>
            </a:r>
            <a:r>
              <a:rPr>
                <a:latin typeface="Courier"/>
              </a:rPr>
              <a:t>, </a:t>
            </a:r>
            <a:r>
              <a:rPr>
                <a:solidFill>
                  <a:srgbClr val="40A070"/>
                </a:solidFill>
                <a:latin typeface="Courier"/>
              </a:rPr>
              <a:t>11</a:t>
            </a:r>
            <a:r>
              <a:rPr>
                <a:latin typeface="Courier"/>
              </a:rPr>
              <a:t>, </a:t>
            </a:r>
            <a:r>
              <a:rPr>
                <a:solidFill>
                  <a:srgbClr val="40A070"/>
                </a:solidFill>
                <a:latin typeface="Courier"/>
              </a:rPr>
              <a:t>12</a:t>
            </a:r>
            <a:r>
              <a:rPr>
                <a:latin typeface="Courier"/>
              </a:rPr>
              <a:t>};}</a:t>
            </a:r>
            <a:br/>
            <a:r>
              <a:rPr>
                <a:latin typeface="Courier"/>
              </a:rPr>
              <a:t>   </a:t>
            </a:r>
            <a:r>
              <a:rPr b="1">
                <a:solidFill>
                  <a:srgbClr val="007020"/>
                </a:solidFill>
                <a:latin typeface="Courier"/>
              </a:rPr>
              <a:t>endgroup</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 = </a:t>
            </a:r>
            <a:r>
              <a:rPr b="1">
                <a:solidFill>
                  <a:srgbClr val="007020"/>
                </a:solidFill>
                <a:latin typeface="Courier"/>
              </a:rPr>
              <a:t>null</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dice_cg = </a:t>
            </a:r>
            <a:r>
              <a:rPr b="1">
                <a:solidFill>
                  <a:srgbClr val="007020"/>
                </a:solidFill>
                <a:latin typeface="Courier"/>
              </a:rPr>
              <a:t>new</a:t>
            </a:r>
            <a:r>
              <a:rPr>
                <a:latin typeface="Courier"/>
              </a:rPr>
              <a: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a:t>
            </a:r>
            <a:r>
              <a:rPr b="1">
                <a:solidFill>
                  <a:srgbClr val="007020"/>
                </a:solidFill>
                <a:latin typeface="Courier"/>
              </a:rPr>
              <a:t>int</a:t>
            </a:r>
            <a:r>
              <a:rPr>
                <a:latin typeface="Courier"/>
              </a:rPr>
              <a:t> t);</a:t>
            </a:r>
            <a:br/>
            <a:r>
              <a:rPr>
                <a:latin typeface="Courier"/>
              </a:rPr>
              <a:t>      the_roll = t;</a:t>
            </a:r>
            <a:br/>
            <a:r>
              <a:rPr>
                <a:latin typeface="Courier"/>
              </a:rPr>
              <a:t>      dice_cg.sample();</a:t>
            </a:r>
            <a:br/>
            <a:r>
              <a:rPr>
                <a:latin typeface="Courier"/>
              </a:rPr>
              <a:t>   </a:t>
            </a:r>
            <a:r>
              <a:rPr b="1">
                <a:solidFill>
                  <a:srgbClr val="007020"/>
                </a:solidFill>
                <a:latin typeface="Courier"/>
              </a:rPr>
              <a:t>endfunction</a:t>
            </a:r>
            <a:r>
              <a:rPr>
                <a:latin typeface="Courier"/>
              </a:rPr>
              <a:t> : write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report_phase(uvm_phase phase);</a:t>
            </a:r>
            <a:br/>
            <a:r>
              <a:rPr>
                <a:latin typeface="Courier"/>
              </a:rPr>
              <a:t>      </a:t>
            </a:r>
            <a:r>
              <a:rPr>
                <a:solidFill>
                  <a:srgbClr val="007020"/>
                </a:solidFill>
                <a:latin typeface="Courier"/>
              </a:rPr>
              <a:t>`uvm_info</a:t>
            </a:r>
            <a:r>
              <a:rPr>
                <a:latin typeface="Courier"/>
              </a:rPr>
              <a:t>(</a:t>
            </a:r>
            <a:r>
              <a:rPr>
                <a:solidFill>
                  <a:srgbClr val="4070A0"/>
                </a:solidFill>
                <a:latin typeface="Courier"/>
              </a:rPr>
              <a:t>"COVERAGE"</a:t>
            </a:r>
            <a:r>
              <a:rPr>
                <a:latin typeface="Courier"/>
              </a:rPr>
              <a:t>, </a:t>
            </a:r>
            <a:r>
              <a:rPr b="1">
                <a:solidFill>
                  <a:srgbClr val="007020"/>
                </a:solidFill>
                <a:latin typeface="Courier"/>
              </a:rPr>
              <a:t>$sformatf</a:t>
            </a:r>
            <a:r>
              <a:rPr>
                <a:latin typeface="Courier"/>
              </a:rPr>
              <a:t>(</a:t>
            </a:r>
            <a:r>
              <a:rPr>
                <a:solidFill>
                  <a:srgbClr val="4070A0"/>
                </a:solidFill>
                <a:latin typeface="Courier"/>
              </a:rPr>
              <a:t>"COVERAGE: %2.0f%%"</a:t>
            </a:r>
            <a:r>
              <a:rPr>
                <a:latin typeface="Courier"/>
              </a:rPr>
              <a:t>, dice_cg.get_inst_coverage()),</a:t>
            </a:r>
            <a:br/>
            <a:r>
              <a:rPr>
                <a:latin typeface="Courier"/>
              </a:rPr>
              <a:t>                UVM_NONE)</a:t>
            </a:r>
            <a:br/>
            <a:r>
              <a:rPr>
                <a:latin typeface="Courier"/>
              </a:rPr>
              <a:t>   </a:t>
            </a:r>
            <a:r>
              <a:rPr b="1">
                <a:solidFill>
                  <a:srgbClr val="007020"/>
                </a:solidFill>
                <a:latin typeface="Courier"/>
              </a:rPr>
              <a:t>endfunction</a:t>
            </a:r>
            <a:r>
              <a:rPr>
                <a:latin typeface="Courier"/>
              </a:rPr>
              <a:t> : report_phase</a:t>
            </a:r>
            <a:br/>
            <a:br/>
            <a:r>
              <a:rPr b="1">
                <a:solidFill>
                  <a:srgbClr val="007020"/>
                </a:solidFill>
                <a:latin typeface="Courier"/>
              </a:rPr>
              <a:t>endclass</a:t>
            </a:r>
            <a:r>
              <a:rPr>
                <a:latin typeface="Courier"/>
              </a:rPr>
              <a:t> : coverage</a:t>
            </a:r>
          </a:p>
        </p:txBody>
      </p:sp>
    </p:spTree>
  </p:cSld>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productor, muchos oyentes</a:t>
            </a:r>
          </a:p>
        </p:txBody>
      </p:sp>
      <p:sp>
        <p:nvSpPr>
          <p:cNvPr id="3" name="Content Placeholder 2"/>
          <p:cNvSpPr>
            <a:spLocks noGrp="1"/>
          </p:cNvSpPr>
          <p:nvPr>
            <p:ph idx="1"/>
          </p:nvPr>
        </p:nvSpPr>
        <p:spPr/>
        <p:txBody>
          <a:bodyPr/>
          <a:lstStyle/>
          <a:p>
            <a:pPr lvl="0" indent="0" marL="0">
              <a:spcBef>
                <a:spcPts val="3000"/>
              </a:spcBef>
              <a:buNone/>
            </a:pPr>
            <a:r>
              <a:rPr b="1" i="1"/>
              <a:t>El productor, ahora publicando</a:t>
            </a:r>
          </a:p>
          <a:p>
            <a:pPr lvl="0" indent="0">
              <a:buNone/>
            </a:pPr>
            <a:r>
              <a:rPr>
                <a:latin typeface="Courier"/>
              </a:rPr>
              <a:t>   </a:t>
            </a:r>
            <a:r>
              <a:rPr i="1">
                <a:solidFill>
                  <a:srgbClr val="60A0B0"/>
                </a:solidFill>
                <a:latin typeface="Courier"/>
              </a:rPr>
              <a:t>// 1) declare the port, with the data type it will carry</a:t>
            </a:r>
            <a:br/>
            <a:r>
              <a:rPr>
                <a:latin typeface="Courier"/>
              </a:rPr>
              <a:t>   uvm_analysis_port #(</a:t>
            </a:r>
            <a:r>
              <a:rPr b="1">
                <a:solidFill>
                  <a:srgbClr val="007020"/>
                </a:solidFill>
                <a:latin typeface="Courier"/>
              </a:rPr>
              <a:t>int</a:t>
            </a:r>
            <a:r>
              <a:rPr>
                <a:latin typeface="Courier"/>
              </a:rPr>
              <a:t>) roll_ap;</a:t>
            </a:r>
            <a:br/>
            <a:br/>
            <a:r>
              <a:rPr>
                <a:latin typeface="Courier"/>
              </a:rPr>
              <a:t>   </a:t>
            </a:r>
            <a:r>
              <a:rPr i="1">
                <a:solidFill>
                  <a:srgbClr val="60A0B0"/>
                </a:solidFill>
                <a:latin typeface="Courier"/>
              </a:rPr>
              <a:t>// 2) instantiate it in build_phase, with new(): ports do not go through the factory</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roll_ap = </a:t>
            </a:r>
            <a:r>
              <a:rPr b="1">
                <a:solidFill>
                  <a:srgbClr val="007020"/>
                </a:solidFill>
                <a:latin typeface="Courier"/>
              </a:rPr>
              <a:t>new</a:t>
            </a:r>
            <a:r>
              <a:rPr>
                <a:latin typeface="Courier"/>
              </a:rPr>
              <a:t>(</a:t>
            </a:r>
            <a:r>
              <a:rPr>
                <a:solidFill>
                  <a:srgbClr val="4070A0"/>
                </a:solidFill>
                <a:latin typeface="Courier"/>
              </a:rPr>
              <a:t>"roll_ap"</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int</a:t>
            </a:r>
            <a:r>
              <a:rPr>
                <a:latin typeface="Courier"/>
              </a:rPr>
              <a:t> the_roll;</a:t>
            </a:r>
            <a:br/>
            <a:r>
              <a:rPr>
                <a:latin typeface="Courier"/>
              </a:rPr>
              <a:t>      phase.raise_objection(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repeat</a:t>
            </a:r>
            <a:r>
              <a:rPr>
                <a:latin typeface="Courier"/>
              </a:rPr>
              <a:t> (</a:t>
            </a:r>
            <a:r>
              <a:rPr>
                <a:solidFill>
                  <a:srgbClr val="40A070"/>
                </a:solidFill>
                <a:latin typeface="Courier"/>
              </a:rPr>
              <a:t>20</a:t>
            </a:r>
            <a:r>
              <a:rPr>
                <a:latin typeface="Courier"/>
              </a:rPr>
              <a:t>) </a:t>
            </a:r>
            <a:r>
              <a:rPr b="1">
                <a:solidFill>
                  <a:srgbClr val="007020"/>
                </a:solidFill>
                <a:latin typeface="Courier"/>
              </a:rPr>
              <a:t>begin</a:t>
            </a:r>
            <a:br/>
            <a:r>
              <a:rPr>
                <a:latin typeface="Courier"/>
              </a:rPr>
              <a:t>         void'(</a:t>
            </a:r>
            <a:r>
              <a:rPr>
                <a:solidFill>
                  <a:srgbClr val="007020"/>
                </a:solidFill>
                <a:latin typeface="Courier"/>
              </a:rPr>
              <a:t>randomize</a:t>
            </a:r>
            <a:r>
              <a:rPr>
                <a:latin typeface="Courier"/>
              </a:rPr>
              <a:t>());</a:t>
            </a:r>
            <a:br/>
            <a:r>
              <a:rPr>
                <a:latin typeface="Courier"/>
              </a:rPr>
              <a:t>         the_roll = die1 + die2;</a:t>
            </a:r>
            <a:br/>
            <a:r>
              <a:rPr>
                <a:latin typeface="Courier"/>
              </a:rPr>
              <a:t>         </a:t>
            </a:r>
            <a:r>
              <a:rPr i="1">
                <a:solidFill>
                  <a:srgbClr val="60A0B0"/>
                </a:solidFill>
                <a:latin typeface="Courier"/>
              </a:rPr>
              <a:t>// 3) write: the port calls write() on every subscriber</a:t>
            </a:r>
            <a:br/>
            <a:r>
              <a:rPr>
                <a:latin typeface="Courier"/>
              </a:rPr>
              <a:t>         roll_ap.write(the_roll);</a:t>
            </a:r>
            <a:br/>
            <a:r>
              <a:rPr>
                <a:latin typeface="Courier"/>
              </a:rPr>
              <a:t>      </a:t>
            </a:r>
            <a:r>
              <a:rPr b="1">
                <a:solidFill>
                  <a:srgbClr val="007020"/>
                </a:solidFill>
                <a:latin typeface="Courier"/>
              </a:rPr>
              <a:t>end</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a:p>
            <a:pPr lvl="0"/>
            <a:r>
              <a:rPr/>
              <a:t>Los tres pasos numerados son todo lo que cambió respecto de la versión anterior: declarar el port, instanciarlo en </a:t>
            </a:r>
            <a:r>
              <a:rPr>
                <a:latin typeface="Courier"/>
              </a:rPr>
              <a:t>build_phase</a:t>
            </a:r>
            <a:r>
              <a:rPr/>
              <a:t>, escribir con </a:t>
            </a:r>
            <a:r>
              <a:rPr>
                <a:latin typeface="Courier"/>
              </a:rPr>
              <a:t>write()</a:t>
            </a:r>
          </a:p>
          <a:p>
            <a:pPr lvl="0"/>
            <a:r>
              <a:rPr>
                <a:latin typeface="Courier"/>
              </a:rPr>
              <a:t>roll_ap = new(...)</a:t>
            </a:r>
            <a:r>
              <a:rPr/>
              <a:t>: los ports </a:t>
            </a:r>
            <a:r>
              <a:rPr b="1"/>
              <a:t>no</a:t>
            </a:r>
            <a:r>
              <a:rPr/>
              <a:t> se crean con la factory. Son el cableado del testbench, no piezas intercambiables</a:t>
            </a:r>
          </a:p>
          <a:p>
            <a:pPr lvl="0"/>
            <a:r>
              <a:rPr/>
              <a:t>El </a:t>
            </a:r>
            <a:r>
              <a:rPr>
                <a:latin typeface="Courier"/>
              </a:rPr>
              <a:t>two_dice()</a:t>
            </a:r>
            <a:r>
              <a:rPr/>
              <a:t> que devolvía un número desapareció: ahora la tirada se publica y el productor sigue de largo</a:t>
            </a:r>
          </a:p>
        </p:txBody>
      </p:sp>
    </p:spTree>
  </p:cSld>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productor, muchos oyentes</a:t>
            </a:r>
          </a:p>
        </p:txBody>
      </p:sp>
      <p:sp>
        <p:nvSpPr>
          <p:cNvPr id="3" name="Content Placeholder 2"/>
          <p:cNvSpPr>
            <a:spLocks noGrp="1"/>
          </p:cNvSpPr>
          <p:nvPr>
            <p:ph idx="1"/>
          </p:nvPr>
        </p:nvSpPr>
        <p:spPr/>
        <p:txBody>
          <a:bodyPr/>
          <a:lstStyle/>
          <a:p>
            <a:pPr lvl="0" indent="0" marL="0">
              <a:spcBef>
                <a:spcPts val="3000"/>
              </a:spcBef>
              <a:buNone/>
            </a:pPr>
            <a:r>
              <a:rPr b="1" i="1"/>
              <a:t>connect_phase(): dónde se arma el cableado</a:t>
            </a:r>
          </a:p>
          <a:p>
            <a:pPr lvl="0"/>
            <a:r>
              <a:rPr/>
              <a:t>Necesitamos vincular al productor con el consumidor</a:t>
            </a:r>
          </a:p>
          <a:p>
            <a:pPr lvl="0"/>
            <a:r>
              <a:rPr/>
              <a:t>UVM provee un phase method (</a:t>
            </a:r>
            <a:r>
              <a:rPr i="1"/>
              <a:t>connect_phase()</a:t>
            </a:r>
            <a:r>
              <a:rPr/>
              <a:t>) para conectar los objetos</a:t>
            </a:r>
          </a:p>
          <a:p>
            <a:pPr lvl="0"/>
            <a:r>
              <a:rPr/>
              <a:t>UVM llama al método build_phase de manera TOPDOWN, una vez terminado con todos los objetos en la jerarquía, UVM llama al método connect_phase de manera BottomUP</a:t>
            </a:r>
          </a:p>
          <a:p>
            <a:pPr lvl="0"/>
            <a:r>
              <a:rPr/>
              <a:t>El proceso de conexión tiene 2 partes fundamentales</a:t>
            </a:r>
          </a:p>
          <a:p>
            <a:pPr lvl="1"/>
            <a:r>
              <a:rPr/>
              <a:t>Los uvm_subscribers contienen un objeto llamado analysis_export, que no debemos instanciarlo ya que viene cuando extendemos la clase uvm_subscriber</a:t>
            </a:r>
          </a:p>
          <a:p>
            <a:pPr lvl="1"/>
            <a:r>
              <a:rPr/>
              <a:t>La clase uvm_analysis_port provee un método llamado connect()</a:t>
            </a:r>
          </a:p>
        </p:txBody>
      </p:sp>
    </p:spTree>
  </p:cSld>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productor, muchos oyentes</a:t>
            </a:r>
          </a:p>
        </p:txBody>
      </p:sp>
      <p:sp>
        <p:nvSpPr>
          <p:cNvPr id="3" name="Content Placeholder 2"/>
          <p:cNvSpPr>
            <a:spLocks noGrp="1"/>
          </p:cNvSpPr>
          <p:nvPr>
            <p:ph idx="1"/>
          </p:nvPr>
        </p:nvSpPr>
        <p:spPr/>
        <p:txBody>
          <a:bodyPr/>
          <a:lstStyle/>
          <a:p>
            <a:pPr lvl="0" indent="0" marL="0">
              <a:spcBef>
                <a:spcPts val="3000"/>
              </a:spcBef>
              <a:buNone/>
            </a:pPr>
            <a:r>
              <a:rPr b="1" i="1"/>
              <a:t>connect_phase(): dónde se arma el cableado</a:t>
            </a:r>
          </a:p>
          <a:p>
            <a:pPr lvl="0"/>
            <a:r>
              <a:rPr/>
              <a:t>Una sola línea de </a:t>
            </a:r>
            <a:r>
              <a:rPr>
                <a:latin typeface="Courier"/>
              </a:rPr>
              <a:t>connect_phase()</a:t>
            </a:r>
            <a:r>
              <a:rPr/>
              <a:t> engancha al subscriber con el analysis port: </a:t>
            </a:r>
            <a:r>
              <a:rPr>
                <a:latin typeface="Courier"/>
              </a:rPr>
              <a:t>ap.connect(sub_h.analysis_export)</a:t>
            </a:r>
          </a:p>
          <a:p>
            <a:pPr lvl="0" indent="0">
              <a:buNone/>
            </a:pPr>
            <a:r>
              <a:rPr>
                <a:latin typeface="Courier"/>
              </a:rPr>
              <a:t>   </a:t>
            </a:r>
            <a:r>
              <a:rPr i="1">
                <a:solidFill>
                  <a:srgbClr val="60A0B0"/>
                </a:solidFill>
                <a:latin typeface="Courier"/>
              </a:rPr>
              <a:t>// build_phase: UVM calls it TOP-DOWN, the parent first.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dice_roller_h = </a:t>
            </a:r>
            <a:r>
              <a:rPr b="1">
                <a:solidFill>
                  <a:srgbClr val="007020"/>
                </a:solidFill>
                <a:latin typeface="Courier"/>
              </a:rPr>
              <a:t>new</a:t>
            </a:r>
            <a:r>
              <a:rPr>
                <a:latin typeface="Courier"/>
              </a:rPr>
              <a:t>(</a:t>
            </a:r>
            <a:r>
              <a:rPr>
                <a:solidFill>
                  <a:srgbClr val="4070A0"/>
                </a:solidFill>
                <a:latin typeface="Courier"/>
              </a:rPr>
              <a:t>"dice_roller_h"</a:t>
            </a:r>
            <a:r>
              <a:rPr>
                <a:latin typeface="Courier"/>
              </a:rPr>
              <a:t>, </a:t>
            </a:r>
            <a:r>
              <a:rPr b="1">
                <a:solidFill>
                  <a:srgbClr val="007020"/>
                </a:solidFill>
                <a:latin typeface="Courier"/>
              </a:rPr>
              <a:t>this</a:t>
            </a:r>
            <a:r>
              <a:rPr>
                <a:latin typeface="Courier"/>
              </a:rPr>
              <a:t>);</a:t>
            </a:r>
            <a:br/>
            <a:r>
              <a:rPr>
                <a:latin typeface="Courier"/>
              </a:rPr>
              <a:t>      coverage_h = </a:t>
            </a:r>
            <a:r>
              <a:rPr b="1">
                <a:solidFill>
                  <a:srgbClr val="007020"/>
                </a:solidFill>
                <a:latin typeface="Courier"/>
              </a:rPr>
              <a:t>new</a:t>
            </a:r>
            <a:r>
              <a:rPr>
                <a:latin typeface="Courier"/>
              </a:rPr>
              <a:t>(</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histogram_h = </a:t>
            </a:r>
            <a:r>
              <a:rPr b="1">
                <a:solidFill>
                  <a:srgbClr val="007020"/>
                </a:solidFill>
                <a:latin typeface="Courier"/>
              </a:rPr>
              <a:t>new</a:t>
            </a:r>
            <a:r>
              <a:rPr>
                <a:latin typeface="Courier"/>
              </a:rPr>
              <a:t>(</a:t>
            </a:r>
            <a:r>
              <a:rPr>
                <a:solidFill>
                  <a:srgbClr val="4070A0"/>
                </a:solidFill>
                <a:latin typeface="Courier"/>
              </a:rPr>
              <a:t>"histogram_h"</a:t>
            </a:r>
            <a:r>
              <a:rPr>
                <a:latin typeface="Courier"/>
              </a:rPr>
              <a:t>, </a:t>
            </a:r>
            <a:r>
              <a:rPr b="1">
                <a:solidFill>
                  <a:srgbClr val="007020"/>
                </a:solidFill>
                <a:latin typeface="Courier"/>
              </a:rPr>
              <a:t>this</a:t>
            </a:r>
            <a:r>
              <a:rPr>
                <a:latin typeface="Courier"/>
              </a:rPr>
              <a:t>);</a:t>
            </a:r>
            <a:br/>
            <a:r>
              <a:rPr>
                <a:latin typeface="Courier"/>
              </a:rPr>
              <a:t>      average_h = </a:t>
            </a:r>
            <a:r>
              <a:rPr b="1">
                <a:solidFill>
                  <a:srgbClr val="007020"/>
                </a:solidFill>
                <a:latin typeface="Courier"/>
              </a:rPr>
              <a:t>new</a:t>
            </a:r>
            <a:r>
              <a:rPr>
                <a:latin typeface="Courier"/>
              </a:rPr>
              <a:t>(</a:t>
            </a:r>
            <a:r>
              <a:rPr>
                <a:solidFill>
                  <a:srgbClr val="4070A0"/>
                </a:solidFill>
                <a:latin typeface="Courier"/>
              </a:rPr>
              <a:t>"average_h"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i="1">
                <a:solidFill>
                  <a:srgbClr val="60A0B0"/>
                </a:solidFill>
                <a:latin typeface="Courier"/>
              </a:rPr>
              <a:t>// connect_phase: BOTTOM-UP, and always port.connect(export).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r>
              <a:rPr>
                <a:latin typeface="Courier"/>
              </a:rPr>
              <a:t>      dice_roller_h.roll_ap.connect(coverage_h.analysis_export);</a:t>
            </a:r>
            <a:br/>
            <a:r>
              <a:rPr>
                <a:latin typeface="Courier"/>
              </a:rPr>
              <a:t>      dice_roller_h.roll_ap.connect(histogram_h.analysis_export);</a:t>
            </a:r>
            <a:br/>
            <a:r>
              <a:rPr>
                <a:latin typeface="Courier"/>
              </a:rPr>
              <a:t>      dice_roller_h.roll_ap.connect(average_h.analysis_export);</a:t>
            </a:r>
            <a:br/>
            <a:r>
              <a:rPr>
                <a:latin typeface="Courier"/>
              </a:rPr>
              <a:t>   </a:t>
            </a:r>
            <a:r>
              <a:rPr b="1">
                <a:solidFill>
                  <a:srgbClr val="007020"/>
                </a:solidFill>
                <a:latin typeface="Courier"/>
              </a:rPr>
              <a:t>endfunction</a:t>
            </a:r>
            <a:r>
              <a:rPr>
                <a:latin typeface="Courier"/>
              </a:rPr>
              <a:t> : connect_phase</a:t>
            </a:r>
          </a:p>
        </p:txBody>
      </p:sp>
    </p:spTree>
  </p:cSld>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Un productor, muchos oyentes</a:t>
            </a:r>
          </a:p>
        </p:txBody>
      </p:sp>
      <p:sp>
        <p:nvSpPr>
          <p:cNvPr id="4" name="Text Placeholder 3"/>
          <p:cNvSpPr>
            <a:spLocks noGrp="1"/>
          </p:cNvSpPr>
          <p:nvPr>
            <p:ph idx="2" sz="half" type="body"/>
          </p:nvPr>
        </p:nvSpPr>
        <p:spPr/>
        <p:txBody>
          <a:bodyPr/>
          <a:lstStyle/>
          <a:p>
            <a:pPr lvl="0" indent="0" marL="0">
              <a:spcBef>
                <a:spcPts val="3000"/>
              </a:spcBef>
              <a:buNone/>
            </a:pPr>
            <a:r>
              <a:rPr b="1" i="1"/>
              <a:t>La solución, cableada</a:t>
            </a:r>
          </a:p>
          <a:p>
            <a:pPr lvl="0"/>
            <a:r>
              <a:rPr/>
              <a:t>En el diagrama de conexionado podemos ver que la clase dice_roller tiene un objeto uvm_analysis_port llamado roll_ap</a:t>
            </a:r>
          </a:p>
          <a:p>
            <a:pPr lvl="0"/>
            <a:r>
              <a:rPr/>
              <a:t>Cada subscriber tiene un objeto analysis_export</a:t>
            </a:r>
          </a:p>
          <a:p>
            <a:pPr lvl="0"/>
            <a:r>
              <a:rPr/>
              <a:t>La conexión entre ambos se realiza mediante el método connect()</a:t>
            </a:r>
          </a:p>
        </p:txBody>
      </p:sp>
      <p:pic>
        <p:nvPicPr>
          <p:cNvPr descr="res/diagrams/varios-objetos_spicy.svg" id="0" name="Picture 1"/>
          <p:cNvPicPr>
            <a:picLocks noGrp="1" noChangeAspect="1"/>
          </p:cNvPicPr>
          <p:nvPr/>
        </p:nvPicPr>
        <p:blipFill>
          <a:blip r:embed="rId2"/>
          <a:stretch>
            <a:fillRect/>
          </a:stretch>
        </p:blipFill>
        <p:spPr bwMode="auto">
          <a:xfrm>
            <a:off x="3568700" y="787400"/>
            <a:ext cx="5105400" cy="27178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Conexionado del ejemplo de los dados: roll_ap contra los tres analysis_export</a:t>
            </a:r>
          </a:p>
        </p:txBody>
      </p:sp>
    </p:spTree>
  </p:cSld>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productor, muchos oyentes</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Dos objetos se hablan de </a:t>
            </a:r>
            <a:r>
              <a:rPr b="1"/>
              <a:t>exactamente dos formas</a:t>
            </a:r>
            <a:r>
              <a:rPr/>
              <a:t>, y la diferencia es si corren en el mismo thread o no</a:t>
            </a:r>
          </a:p>
          <a:p>
            <a:pPr lvl="0"/>
            <a:r>
              <a:rPr b="1"/>
              <a:t>Mismo thread</a:t>
            </a:r>
            <a:r>
              <a:rPr/>
              <a:t>: uno llama al método del otro y vuelve enseguida. Es una </a:t>
            </a:r>
            <a:r>
              <a:rPr>
                <a:latin typeface="Courier"/>
              </a:rPr>
              <a:t>function</a:t>
            </a:r>
            <a:r>
              <a:rPr/>
              <a:t>, </a:t>
            </a:r>
            <a:r>
              <a:rPr b="1"/>
              <a:t>no puede bloquear</a:t>
            </a:r>
            <a:r>
              <a:rPr/>
              <a:t>. Es el </a:t>
            </a:r>
            <a:r>
              <a:rPr>
                <a:latin typeface="Courier"/>
              </a:rPr>
              <a:t>write()</a:t>
            </a:r>
            <a:r>
              <a:rPr/>
              <a:t> de un analysis port</a:t>
            </a:r>
          </a:p>
          <a:p>
            <a:pPr lvl="0"/>
            <a:r>
              <a:rPr b="1"/>
              <a:t>Threads distintos</a:t>
            </a:r>
            <a:r>
              <a:rPr/>
              <a:t>: hay que coordinarlos y alguien va a esperar. Es una </a:t>
            </a:r>
            <a:r>
              <a:rPr>
                <a:latin typeface="Courier"/>
              </a:rPr>
              <a:t>task</a:t>
            </a:r>
            <a:r>
              <a:rPr/>
              <a:t>, </a:t>
            </a:r>
            <a:r>
              <a:rPr b="1"/>
              <a:t>puede bloquear</a:t>
            </a:r>
            <a:r>
              <a:rPr/>
              <a:t>. Es </a:t>
            </a:r>
            <a:r>
              <a:rPr>
                <a:latin typeface="Courier"/>
              </a:rPr>
              <a:t>put</a:t>
            </a:r>
            <a:r>
              <a:rPr/>
              <a:t>/</a:t>
            </a:r>
            <a:r>
              <a:rPr>
                <a:latin typeface="Courier"/>
              </a:rPr>
              <a:t>get</a:t>
            </a:r>
            <a:r>
              <a:rPr/>
              <a:t>, y son las dos últimas secciones</a:t>
            </a:r>
          </a:p>
          <a:p>
            <a:pPr lvl="0"/>
            <a:r>
              <a:rPr/>
              <a:t>La pregunta frente a cualquier port de UVM es siempre la misma: </a:t>
            </a:r>
            <a:r>
              <a:rPr b="1"/>
              <a:t>¿esto puede bloquear?</a:t>
            </a:r>
            <a:r>
              <a:rPr/>
              <a:t> La firma te lo dice antes de leer la implementación</a:t>
            </a:r>
          </a:p>
          <a:p>
            <a:pPr lvl="0"/>
            <a:r>
              <a:rPr/>
              <a:t>El </a:t>
            </a:r>
            <a:r>
              <a:rPr b="1"/>
              <a:t>analysis port</a:t>
            </a:r>
            <a:r>
              <a:rPr/>
              <a:t> resuelve el problema de fondo: el que publica </a:t>
            </a:r>
            <a:r>
              <a:rPr b="1"/>
              <a:t>no sabe quién lo lee</a:t>
            </a:r>
            <a:r>
              <a:rPr/>
              <a:t>, y agregar un lector no le toca una línea</a:t>
            </a:r>
          </a:p>
          <a:p>
            <a:pPr lvl="0"/>
            <a:r>
              <a:rPr/>
              <a:t>Es el patrón </a:t>
            </a:r>
            <a:r>
              <a:rPr i="1"/>
              <a:t>observer</a:t>
            </a:r>
            <a:r>
              <a:rPr/>
              <a:t> de siempre, y es el mismo movimiento que hizo la BFM en interfaces y BFM: un nivel más arriba</a:t>
            </a:r>
          </a:p>
        </p:txBody>
      </p:sp>
    </p:spTree>
  </p:cSld>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solo lugar que mira el cable</a:t>
            </a:r>
          </a:p>
        </p:txBody>
      </p:sp>
      <p:sp>
        <p:nvSpPr>
          <p:cNvPr id="3" name="Content Placeholder 2"/>
          <p:cNvSpPr>
            <a:spLocks noGrp="1"/>
          </p:cNvSpPr>
          <p:nvPr>
            <p:ph idx="1"/>
          </p:nvPr>
        </p:nvSpPr>
        <p:spPr/>
        <p:txBody>
          <a:bodyPr/>
          <a:lstStyle/>
          <a:p>
            <a:pPr lvl="0" indent="0" marL="0">
              <a:spcBef>
                <a:spcPts val="3000"/>
              </a:spcBef>
              <a:buNone/>
            </a:pPr>
            <a:r>
              <a:rPr b="1" i="1"/>
              <a:t>Un solo lugar que mira el cable</a:t>
            </a:r>
          </a:p>
          <a:p>
            <a:pPr lvl="0"/>
            <a:r>
              <a:rPr/>
              <a:t>Hoy el scoreboard y la cobertura miran </a:t>
            </a:r>
            <a:r>
              <a:rPr b="1"/>
              <a:t>las señales</a:t>
            </a:r>
            <a:r>
              <a:rPr/>
              <a:t> cada uno por su cuenta: los dos esperan </a:t>
            </a:r>
            <a:r>
              <a:rPr>
                <a:latin typeface="Courier"/>
              </a:rPr>
              <a:t>done</a:t>
            </a:r>
            <a:r>
              <a:rPr/>
              <a:t>, los dos leen </a:t>
            </a:r>
            <a:r>
              <a:rPr>
                <a:latin typeface="Courier"/>
              </a:rPr>
              <a:t>op_set</a:t>
            </a:r>
            <a:r>
              <a:rPr/>
              <a:t>, los dos saben el protocolo</a:t>
            </a:r>
          </a:p>
          <a:p>
            <a:pPr lvl="0"/>
            <a:r>
              <a:rPr/>
              <a:t>Eso es el mismo código escrito dos veces, y el día que el protocolo cambie hay que acordarse de los dos lugares</a:t>
            </a:r>
          </a:p>
          <a:p>
            <a:pPr lvl="0"/>
            <a:r>
              <a:rPr/>
              <a:t>La pieza que falta tiene nombre en la industria: el </a:t>
            </a:r>
            <a:r>
              <a:rPr b="1"/>
              <a:t>monitor</a:t>
            </a:r>
            <a:r>
              <a:rPr/>
              <a:t>. Uno solo mira el bus, arma la transacción y la publica</a:t>
            </a:r>
          </a:p>
          <a:p>
            <a:pPr lvl="0"/>
            <a:r>
              <a:rPr/>
              <a:t>El scoreboard y la cobertura pasan a ser </a:t>
            </a:r>
            <a:r>
              <a:rPr b="1"/>
              <a:t>subscribers</a:t>
            </a:r>
            <a:r>
              <a:rPr/>
              <a:t> de los dados de la unidad anterior: no vuelven a tocar un cable</a:t>
            </a:r>
          </a:p>
          <a:p>
            <a:pPr lvl="0"/>
            <a:r>
              <a:rPr/>
              <a:t>En la jerga UVM esos dos forman el </a:t>
            </a:r>
            <a:r>
              <a:rPr i="1"/>
              <a:t>analysis layer</a:t>
            </a:r>
            <a:r>
              <a:rPr/>
              <a:t>, y de ahí sale el nombre </a:t>
            </a:r>
            <a:r>
              <a:rPr>
                <a:latin typeface="Courier"/>
              </a:rPr>
              <a:t>uvm_analysis_port</a:t>
            </a:r>
          </a:p>
        </p:txBody>
      </p:sp>
    </p:spTree>
  </p:cSld>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solo lugar que mira el cable</a:t>
            </a:r>
          </a:p>
        </p:txBody>
      </p:sp>
      <p:sp>
        <p:nvSpPr>
          <p:cNvPr id="3" name="Content Placeholder 2"/>
          <p:cNvSpPr>
            <a:spLocks noGrp="1"/>
          </p:cNvSpPr>
          <p:nvPr>
            <p:ph idx="1"/>
          </p:nvPr>
        </p:nvSpPr>
        <p:spPr/>
        <p:txBody>
          <a:bodyPr/>
          <a:lstStyle/>
          <a:p>
            <a:pPr lvl="0" indent="0" marL="0">
              <a:spcBef>
                <a:spcPts val="3000"/>
              </a:spcBef>
              <a:buNone/>
            </a:pPr>
            <a:r>
              <a:rPr b="1" i="1"/>
              <a:t>Qué piezas aparecen</a:t>
            </a:r>
          </a:p>
          <a:p>
            <a:pPr lvl="0"/>
            <a:r>
              <a:rPr b="1">
                <a:latin typeface="Courier"/>
              </a:rPr>
              <a:t>command_monitor</a:t>
            </a:r>
            <a:r>
              <a:rPr/>
              <a:t> — mira el arranque de cada operación y publica qué se pidió</a:t>
            </a:r>
          </a:p>
          <a:p>
            <a:pPr lvl="0"/>
            <a:r>
              <a:rPr b="1">
                <a:latin typeface="Courier"/>
              </a:rPr>
              <a:t>result_monitor</a:t>
            </a:r>
            <a:r>
              <a:rPr/>
              <a:t> — mira el </a:t>
            </a:r>
            <a:r>
              <a:rPr>
                <a:latin typeface="Courier"/>
              </a:rPr>
              <a:t>done</a:t>
            </a:r>
            <a:r>
              <a:rPr/>
              <a:t> y publica qué contestó el DUT</a:t>
            </a:r>
          </a:p>
          <a:p>
            <a:pPr lvl="0"/>
            <a:r>
              <a:rPr/>
              <a:t>El </a:t>
            </a:r>
            <a:r>
              <a:rPr b="1"/>
              <a:t>BFM</a:t>
            </a:r>
            <a:r>
              <a:rPr/>
              <a:t> deja de ser sólo señales: gana tres </a:t>
            </a:r>
            <a:r>
              <a:rPr>
                <a:latin typeface="Courier"/>
              </a:rPr>
              <a:t>always</a:t>
            </a:r>
            <a:r>
              <a:rPr/>
              <a:t> y un handle a cada monitor</a:t>
            </a:r>
          </a:p>
          <a:p>
            <a:pPr lvl="0"/>
            <a:r>
              <a:rPr/>
              <a:t>El </a:t>
            </a:r>
            <a:r>
              <a:rPr b="1"/>
              <a:t>scoreboard</a:t>
            </a:r>
            <a:r>
              <a:rPr/>
              <a:t> y la </a:t>
            </a:r>
            <a:r>
              <a:rPr b="1"/>
              <a:t>cobertura</a:t>
            </a:r>
            <a:r>
              <a:rPr/>
              <a:t> dejan de esperar flancos y pasan a tener un </a:t>
            </a:r>
            <a:r>
              <a:rPr>
                <a:latin typeface="Courier"/>
              </a:rPr>
              <a:t>write()</a:t>
            </a:r>
          </a:p>
          <a:p>
            <a:pPr lvl="0"/>
            <a:r>
              <a:rPr/>
              <a:t>El </a:t>
            </a:r>
            <a:r>
              <a:rPr b="1">
                <a:latin typeface="Courier"/>
              </a:rPr>
              <a:t>tester</a:t>
            </a:r>
            <a:r>
              <a:rPr/>
              <a:t> no se entera de nada: sigue mandando estímulo igual que ayer</a:t>
            </a:r>
          </a:p>
        </p:txBody>
      </p:sp>
    </p:spTree>
  </p:cSld>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Un solo lugar que mira el cable</a:t>
            </a:r>
          </a:p>
        </p:txBody>
      </p:sp>
      <p:sp>
        <p:nvSpPr>
          <p:cNvPr id="4" name="Text Placeholder 3"/>
          <p:cNvSpPr>
            <a:spLocks noGrp="1"/>
          </p:cNvSpPr>
          <p:nvPr>
            <p:ph idx="2" sz="half" type="body"/>
          </p:nvPr>
        </p:nvSpPr>
        <p:spPr/>
        <p:txBody>
          <a:bodyPr/>
          <a:lstStyle/>
          <a:p>
            <a:pPr lvl="0" indent="0" marL="0">
              <a:spcBef>
                <a:spcPts val="3000"/>
              </a:spcBef>
              <a:buNone/>
            </a:pPr>
            <a:r>
              <a:rPr b="1" i="1"/>
              <a:t>Diagrama del Testbench</a:t>
            </a:r>
          </a:p>
        </p:txBody>
      </p:sp>
      <p:pic>
        <p:nvPicPr>
          <p:cNvPr descr="res/diagrams/analysis-ports_fig102.svg" id="0" name="Picture 1"/>
          <p:cNvPicPr>
            <a:picLocks noGrp="1" noChangeAspect="1"/>
          </p:cNvPicPr>
          <p:nvPr/>
        </p:nvPicPr>
        <p:blipFill>
          <a:blip r:embed="rId2"/>
          <a:stretch>
            <a:fillRect/>
          </a:stretch>
        </p:blipFill>
        <p:spPr bwMode="auto">
          <a:xfrm>
            <a:off x="3568700" y="800100"/>
            <a:ext cx="5105400" cy="26924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Testbench del VTALU con analysis ports</a:t>
            </a:r>
          </a:p>
        </p:txBody>
      </p:sp>
    </p:spTree>
  </p:cSld>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solo lugar que mira el cable</a:t>
            </a:r>
          </a:p>
        </p:txBody>
      </p:sp>
      <p:sp>
        <p:nvSpPr>
          <p:cNvPr id="3" name="Content Placeholder 2"/>
          <p:cNvSpPr>
            <a:spLocks noGrp="1"/>
          </p:cNvSpPr>
          <p:nvPr>
            <p:ph idx="1"/>
          </p:nvPr>
        </p:nvSpPr>
        <p:spPr/>
        <p:txBody>
          <a:bodyPr/>
          <a:lstStyle/>
          <a:p>
            <a:pPr lvl="0" indent="0" marL="0">
              <a:spcBef>
                <a:spcPts val="3000"/>
              </a:spcBef>
              <a:buNone/>
            </a:pPr>
            <a:r>
              <a:rPr b="1" i="1"/>
              <a:t>Los handles que la BFM guarda</a:t>
            </a:r>
          </a:p>
          <a:p>
            <a:pPr lvl="0"/>
            <a:r>
              <a:rPr/>
              <a:t>Hasta ahora la clase leía la interface. Acá se da vuelta: </a:t>
            </a:r>
            <a:r>
              <a:rPr b="1"/>
              <a:t>la interface guarda un handle a la clase</a:t>
            </a:r>
            <a:r>
              <a:rPr/>
              <a:t> y es ella la que llama al método</a:t>
            </a:r>
          </a:p>
          <a:p>
            <a:pPr lvl="0" indent="0">
              <a:buNone/>
            </a:pPr>
            <a:r>
              <a:rPr b="1">
                <a:solidFill>
                  <a:srgbClr val="007020"/>
                </a:solidFill>
                <a:latin typeface="Courier"/>
              </a:rPr>
              <a:t>interface</a:t>
            </a:r>
            <a:r>
              <a:rPr>
                <a:latin typeface="Courier"/>
              </a:rPr>
              <a:t> vtalu_bfm;</a:t>
            </a:r>
            <a:br/>
            <a:r>
              <a:rPr>
                <a:latin typeface="Courier"/>
              </a:rPr>
              <a:t>   </a:t>
            </a:r>
            <a:r>
              <a:rPr b="1">
                <a:solidFill>
                  <a:srgbClr val="007020"/>
                </a:solidFill>
                <a:latin typeface="Courier"/>
              </a:rPr>
              <a:t>import</a:t>
            </a:r>
            <a:r>
              <a:rPr>
                <a:latin typeface="Courier"/>
              </a:rPr>
              <a:t> vtalu_pkg::*;</a:t>
            </a:r>
            <a:br/>
            <a:br/>
            <a:r>
              <a:rPr>
                <a:latin typeface="Courier"/>
              </a:rPr>
              <a:t>   </a:t>
            </a:r>
            <a:r>
              <a:rPr i="1">
                <a:solidFill>
                  <a:srgbClr val="60A0B0"/>
                </a:solidFill>
                <a:latin typeface="Courier"/>
              </a:rPr>
              <a:t>// These handles get assigned in the build_phases of the classes</a:t>
            </a:r>
            <a:br/>
            <a:r>
              <a:rPr>
                <a:latin typeface="Courier"/>
              </a:rPr>
              <a:t>   command_monitor        command_monitor_h;</a:t>
            </a:r>
            <a:br/>
            <a:r>
              <a:rPr>
                <a:latin typeface="Courier"/>
              </a:rPr>
              <a:t>   result_monitor         result_monitor_h;</a:t>
            </a:r>
            <a:b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B;</a:t>
            </a:r>
            <a:br/>
            <a:r>
              <a:rPr>
                <a:latin typeface="Courier"/>
              </a:rPr>
              <a:t>   </a:t>
            </a:r>
            <a:r>
              <a:rPr b="1">
                <a:solidFill>
                  <a:srgbClr val="007020"/>
                </a:solidFill>
                <a:latin typeface="Courier"/>
              </a:rPr>
              <a:t>bit</a:t>
            </a:r>
            <a:r>
              <a:rPr>
                <a:latin typeface="Courier"/>
              </a:rPr>
              <a:t>                    clk;</a:t>
            </a:r>
            <a:br/>
            <a:r>
              <a:rPr>
                <a:latin typeface="Courier"/>
              </a:rPr>
              <a:t>   </a:t>
            </a:r>
            <a:r>
              <a:rPr b="1">
                <a:solidFill>
                  <a:srgbClr val="007020"/>
                </a:solidFill>
                <a:latin typeface="Courier"/>
              </a:rPr>
              <a:t>bit</a:t>
            </a:r>
            <a:r>
              <a:rPr>
                <a:latin typeface="Courier"/>
              </a:rPr>
              <a:t>                    reset_n;</a:t>
            </a:r>
            <a:br/>
            <a:r>
              <a:rPr>
                <a:latin typeface="Courier"/>
              </a:rPr>
              <a:t>   </a:t>
            </a:r>
            <a:r>
              <a:rPr b="1">
                <a:solidFill>
                  <a:srgbClr val="007020"/>
                </a:solidFill>
                <a:latin typeface="Courier"/>
              </a:rPr>
              <a:t>bit</a:t>
            </a:r>
            <a:r>
              <a:rPr>
                <a:latin typeface="Courier"/>
              </a:rPr>
              <a:t>                    </a:t>
            </a:r>
            <a:r>
              <a:rPr>
                <a:solidFill>
                  <a:srgbClr val="007020"/>
                </a:solidFill>
                <a:latin typeface="Courier"/>
              </a:rPr>
              <a:t>start</a:t>
            </a:r>
            <a:r>
              <a:rPr>
                <a:latin typeface="Courier"/>
              </a:rPr>
              <a:t>;</a:t>
            </a:r>
            <a:br/>
            <a:r>
              <a:rPr>
                <a:latin typeface="Courier"/>
              </a:rPr>
              <a:t>   </a:t>
            </a:r>
            <a:r>
              <a:rPr b="1">
                <a:solidFill>
                  <a:srgbClr val="007020"/>
                </a:solidFill>
                <a:latin typeface="Courier"/>
              </a:rPr>
              <a:t>wire</a:t>
            </a:r>
            <a:r>
              <a:rPr>
                <a:latin typeface="Courier"/>
              </a:rPr>
              <a:t>                   done;</a:t>
            </a:r>
            <a:br/>
            <a:r>
              <a:rPr>
                <a:latin typeface="Courier"/>
              </a:rPr>
              <a:t>   </a:t>
            </a:r>
            <a:r>
              <a:rPr b="1">
                <a:solidFill>
                  <a:srgbClr val="007020"/>
                </a:solidFill>
                <a:latin typeface="Courier"/>
              </a:rPr>
              <a:t>wire</a:t>
            </a:r>
            <a:r>
              <a:rPr>
                <a:latin typeface="Courier"/>
              </a:rPr>
              <a:t>            [</a:t>
            </a:r>
            <a:r>
              <a:rPr>
                <a:solidFill>
                  <a:srgbClr val="40A070"/>
                </a:solidFill>
                <a:latin typeface="Courier"/>
              </a:rPr>
              <a:t>15</a:t>
            </a:r>
            <a:r>
              <a:rPr>
                <a:latin typeface="Courier"/>
              </a:rPr>
              <a:t>:</a:t>
            </a:r>
            <a:r>
              <a:rPr>
                <a:solidFill>
                  <a:srgbClr val="40A070"/>
                </a:solidFill>
                <a:latin typeface="Courier"/>
              </a:rPr>
              <a:t>0</a:t>
            </a:r>
            <a:r>
              <a:rPr>
                <a:latin typeface="Courier"/>
              </a:rPr>
              <a:t>] result;</a:t>
            </a:r>
            <a:br/>
            <a:r>
              <a:rPr>
                <a:latin typeface="Courier"/>
              </a:rPr>
              <a:t>   </a:t>
            </a:r>
            <a:r>
              <a:rPr b="1">
                <a:solidFill>
                  <a:srgbClr val="007020"/>
                </a:solidFill>
                <a:latin typeface="Courier"/>
              </a:rPr>
              <a:t>wire</a:t>
            </a:r>
            <a:r>
              <a:rPr>
                <a:latin typeface="Courier"/>
              </a:rPr>
              <a:t>                   ovf;</a:t>
            </a:r>
            <a:br/>
            <a:r>
              <a:rPr>
                <a:latin typeface="Courier"/>
              </a:rPr>
              <a:t>   operation_t            op_set;</a:t>
            </a:r>
          </a:p>
          <a:p>
            <a:pPr lvl="0"/>
            <a:r>
              <a:rPr/>
              <a:t>Estos handles los setea cada monitor en su </a:t>
            </a:r>
            <a:r>
              <a:rPr>
                <a:latin typeface="Courier"/>
              </a:rPr>
              <a:t>build_phase</a:t>
            </a:r>
            <a:r>
              <a:rPr/>
              <a:t>, justo después de sacar la BFM del config_db</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virtual</a:t>
            </a:r>
            <a:r>
              <a:rPr>
                <a:latin typeface="Courier"/>
              </a:rPr>
              <a:t> vtalu_bfm bfm;</a:t>
            </a:r>
            <a:b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r>
              <a:rPr>
                <a:latin typeface="Courier"/>
              </a:rPr>
              <a:t>         </a:t>
            </a:r>
            <a:r>
              <a:rPr>
                <a:solidFill>
                  <a:srgbClr val="007020"/>
                </a:solidFill>
                <a:latin typeface="Courier"/>
              </a:rPr>
              <a:t>`uvm_fatal</a:t>
            </a:r>
            <a:r>
              <a:rPr>
                <a:latin typeface="Courier"/>
              </a:rPr>
              <a:t>(</a:t>
            </a:r>
            <a:r>
              <a:rPr>
                <a:solidFill>
                  <a:srgbClr val="4070A0"/>
                </a:solidFill>
                <a:latin typeface="Courier"/>
              </a:rPr>
              <a:t>"COMMAND MONITOR"</a:t>
            </a:r>
            <a:r>
              <a:rPr>
                <a:latin typeface="Courier"/>
              </a:rPr>
              <a:t>, </a:t>
            </a:r>
            <a:r>
              <a:rPr>
                <a:solidFill>
                  <a:srgbClr val="4070A0"/>
                </a:solidFill>
                <a:latin typeface="Courier"/>
              </a:rPr>
              <a:t>"Failed to get BFM"</a:t>
            </a:r>
            <a:r>
              <a:rPr>
                <a:latin typeface="Courier"/>
              </a:rPr>
              <a:t>)</a:t>
            </a:r>
            <a:br/>
            <a:br/>
            <a:r>
              <a:rPr>
                <a:latin typeface="Courier"/>
              </a:rPr>
              <a:t>      bfm.command_monitor_h = </a:t>
            </a:r>
            <a:r>
              <a:rPr b="1">
                <a:solidFill>
                  <a:srgbClr val="007020"/>
                </a:solidFill>
                <a:latin typeface="Courier"/>
              </a:rPr>
              <a:t>this</a:t>
            </a:r>
            <a:r>
              <a:rPr>
                <a:latin typeface="Courier"/>
              </a:rPr>
              <a:t>;</a:t>
            </a:r>
            <a:br/>
            <a:br/>
            <a:r>
              <a:rPr>
                <a:latin typeface="Courier"/>
              </a:rPr>
              <a:t>      ap = </a:t>
            </a:r>
            <a:r>
              <a:rPr b="1">
                <a:solidFill>
                  <a:srgbClr val="007020"/>
                </a:solidFill>
                <a:latin typeface="Courier"/>
              </a:rPr>
              <a:t>new</a:t>
            </a:r>
            <a:r>
              <a:rPr>
                <a:latin typeface="Courier"/>
              </a:rPr>
              <a:t>(</a:t>
            </a:r>
            <a:r>
              <a:rPr>
                <a:solidFill>
                  <a:srgbClr val="4070A0"/>
                </a:solidFill>
                <a:latin typeface="Courier"/>
              </a:rPr>
              <a:t>"ap"</a:t>
            </a:r>
            <a:r>
              <a:rPr>
                <a:latin typeface="Courier"/>
              </a:rPr>
              <a:t>, </a:t>
            </a:r>
            <a:r>
              <a:rPr b="1">
                <a:solidFill>
                  <a:srgbClr val="007020"/>
                </a:solidFill>
                <a:latin typeface="Courier"/>
              </a:rPr>
              <a:t>this</a:t>
            </a:r>
            <a:r>
              <a:rPr>
                <a:latin typeface="Courier"/>
              </a:rPr>
              <a:t>);</a:t>
            </a:r>
            <a:br/>
            <a:br/>
            <a:r>
              <a:rPr>
                <a:latin typeface="Courier"/>
              </a:rPr>
              <a:t>   </a:t>
            </a:r>
            <a:r>
              <a:rPr b="1">
                <a:solidFill>
                  <a:srgbClr val="007020"/>
                </a:solidFill>
                <a:latin typeface="Courier"/>
              </a:rPr>
              <a:t>endfunction</a:t>
            </a:r>
            <a:r>
              <a:rPr>
                <a:latin typeface="Courier"/>
              </a:rPr>
              <a:t> : build_phase</a:t>
            </a:r>
          </a:p>
        </p:txBody>
      </p:sp>
    </p:spTree>
  </p:cSld>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solo lugar que mira el cable</a:t>
            </a:r>
          </a:p>
        </p:txBody>
      </p:sp>
      <p:sp>
        <p:nvSpPr>
          <p:cNvPr id="3" name="Content Placeholder 2"/>
          <p:cNvSpPr>
            <a:spLocks noGrp="1"/>
          </p:cNvSpPr>
          <p:nvPr>
            <p:ph idx="1"/>
          </p:nvPr>
        </p:nvSpPr>
        <p:spPr/>
        <p:txBody>
          <a:bodyPr/>
          <a:lstStyle/>
          <a:p>
            <a:pPr lvl="0" indent="0" marL="0">
              <a:spcBef>
                <a:spcPts val="3000"/>
              </a:spcBef>
              <a:buNone/>
            </a:pPr>
            <a:r>
              <a:rPr b="1" i="1"/>
              <a:t>Monitoreando los comandos del VTALU</a:t>
            </a:r>
          </a:p>
          <a:p>
            <a:pPr lvl="0"/>
            <a:r>
              <a:rPr/>
              <a:t>Tres </a:t>
            </a:r>
            <a:r>
              <a:rPr>
                <a:latin typeface="Courier"/>
              </a:rPr>
              <a:t>always</a:t>
            </a:r>
            <a:r>
              <a:rPr/>
              <a:t> en el BFM: el del comando dispara cuando arranca una operación, el del reset en el flanco de bajada de </a:t>
            </a:r>
            <a:r>
              <a:rPr>
                <a:latin typeface="Courier"/>
              </a:rPr>
              <a:t>reset_n</a:t>
            </a:r>
            <a:r>
              <a:rPr/>
              <a:t>, y el del resultado cuando el DUT levanta </a:t>
            </a:r>
            <a:r>
              <a:rPr>
                <a:latin typeface="Courier"/>
              </a:rPr>
              <a:t>done</a:t>
            </a:r>
          </a:p>
          <a:p>
            <a:pPr lvl="0" indent="0">
              <a:buNone/>
            </a:pPr>
            <a:r>
              <a:rPr>
                <a:latin typeface="Courier"/>
              </a:rPr>
              <a:t>   </a:t>
            </a:r>
            <a:r>
              <a:rPr i="1">
                <a:solidFill>
                  <a:srgbClr val="60A0B0"/>
                </a:solidFill>
                <a:latin typeface="Courier"/>
              </a:rPr>
              <a:t>// Here is the first monitor (commands)</a:t>
            </a:r>
            <a:br/>
            <a:r>
              <a:rPr>
                <a:latin typeface="Courier"/>
              </a:rPr>
              <a:t>   </a:t>
            </a:r>
            <a:r>
              <a:rPr i="1">
                <a:solidFill>
                  <a:srgbClr val="60A0B0"/>
                </a:solidFill>
                <a:latin typeface="Courier"/>
              </a:rPr>
              <a:t>// A very simple FSM. If start is up, check whether this is a new command</a:t>
            </a:r>
            <a:br/>
            <a:r>
              <a:rPr>
                <a:latin typeface="Courier"/>
              </a:rPr>
              <a:t>   </a:t>
            </a:r>
            <a:r>
              <a:rPr i="1">
                <a:solidFill>
                  <a:srgbClr val="60A0B0"/>
                </a:solidFill>
                <a:latin typeface="Courier"/>
              </a:rPr>
              <a:t>// If it is, send it to the TB with commands_monitor.write_to_monitor()</a:t>
            </a:r>
            <a:br/>
            <a:r>
              <a:rPr>
                <a:latin typeface="Courier"/>
              </a:rPr>
              <a:t>   </a:t>
            </a:r>
            <a:r>
              <a:rPr b="1">
                <a:solidFill>
                  <a:srgbClr val="007020"/>
                </a:solidFill>
                <a:latin typeface="Courier"/>
              </a:rPr>
              <a:t>always</a:t>
            </a:r>
            <a:r>
              <a:rPr>
                <a:latin typeface="Courier"/>
              </a:rPr>
              <a:t> @(</a:t>
            </a:r>
            <a:r>
              <a:rPr b="1">
                <a:solidFill>
                  <a:srgbClr val="007020"/>
                </a:solidFill>
                <a:latin typeface="Courier"/>
              </a:rPr>
              <a:t>posedge</a:t>
            </a:r>
            <a:r>
              <a:rPr>
                <a:latin typeface="Courier"/>
              </a:rPr>
              <a:t> clk) </a:t>
            </a:r>
            <a:r>
              <a:rPr b="1">
                <a:solidFill>
                  <a:srgbClr val="007020"/>
                </a:solidFill>
                <a:latin typeface="Courier"/>
              </a:rPr>
              <a:t>begin :</a:t>
            </a:r>
            <a:r>
              <a:rPr>
                <a:solidFill>
                  <a:srgbClr val="902000"/>
                </a:solidFill>
                <a:latin typeface="Courier"/>
              </a:rPr>
              <a:t> </a:t>
            </a:r>
            <a:r>
              <a:rPr b="1">
                <a:solidFill>
                  <a:srgbClr val="007020"/>
                </a:solidFill>
                <a:latin typeface="Courier"/>
              </a:rPr>
              <a:t>cmd_monitor</a:t>
            </a:r>
            <a:br/>
            <a:r>
              <a:rPr>
                <a:latin typeface="Courier"/>
              </a:rPr>
              <a:t>      </a:t>
            </a:r>
            <a:r>
              <a:rPr b="1">
                <a:solidFill>
                  <a:srgbClr val="007020"/>
                </a:solidFill>
                <a:latin typeface="Courier"/>
              </a:rPr>
              <a:t>bit</a:t>
            </a:r>
            <a:r>
              <a:rPr>
                <a:latin typeface="Courier"/>
              </a:rPr>
              <a:t> new_command;</a:t>
            </a:r>
            <a:br/>
            <a:r>
              <a:rPr>
                <a:latin typeface="Courier"/>
              </a:rPr>
              <a:t>      </a:t>
            </a:r>
            <a:r>
              <a:rPr b="1">
                <a:solidFill>
                  <a:srgbClr val="007020"/>
                </a:solidFill>
                <a:latin typeface="Courier"/>
              </a:rPr>
              <a:t>if</a:t>
            </a:r>
            <a:r>
              <a:rPr>
                <a:latin typeface="Courier"/>
              </a:rPr>
              <a:t> (!</a:t>
            </a:r>
            <a:r>
              <a:rPr>
                <a:solidFill>
                  <a:srgbClr val="007020"/>
                </a:solidFill>
                <a:latin typeface="Courier"/>
              </a:rPr>
              <a:t>start</a:t>
            </a:r>
            <a:r>
              <a:rPr>
                <a:latin typeface="Courier"/>
              </a:rPr>
              <a:t>) new_command = </a:t>
            </a:r>
            <a:r>
              <a:rPr>
                <a:solidFill>
                  <a:srgbClr val="40A070"/>
                </a:solidFill>
                <a:latin typeface="Courier"/>
              </a:rPr>
              <a:t>1</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if</a:t>
            </a:r>
            <a:r>
              <a:rPr>
                <a:latin typeface="Courier"/>
              </a:rPr>
              <a:t> (new_command) </a:t>
            </a:r>
            <a:r>
              <a:rPr b="1">
                <a:solidFill>
                  <a:srgbClr val="007020"/>
                </a:solidFill>
                <a:latin typeface="Courier"/>
              </a:rPr>
              <a:t>begin</a:t>
            </a:r>
            <a:br/>
            <a:r>
              <a:rPr>
                <a:latin typeface="Courier"/>
              </a:rPr>
              <a:t>         command_monitor_h.write_to_monitor(A, B, op_set);</a:t>
            </a:r>
            <a:br/>
            <a:r>
              <a:rPr>
                <a:latin typeface="Courier"/>
              </a:rPr>
              <a:t>         new_command = (op_set == </a:t>
            </a:r>
            <a:r>
              <a:rPr>
                <a:solidFill>
                  <a:srgbClr val="40A070"/>
                </a:solidFill>
                <a:latin typeface="Courier"/>
              </a:rPr>
              <a:t>3'b000</a:t>
            </a:r>
            <a:r>
              <a:rPr>
                <a:latin typeface="Courier"/>
              </a:rPr>
              <a:t>);  </a:t>
            </a:r>
            <a:r>
              <a:rPr i="1">
                <a:solidFill>
                  <a:srgbClr val="60A0B0"/>
                </a:solidFill>
                <a:latin typeface="Courier"/>
              </a:rPr>
              <a:t>// handle no_op</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a:t>
            </a:r>
            <a:r>
              <a:rPr>
                <a:latin typeface="Courier"/>
              </a:rPr>
              <a:t> : cmd_monitor</a:t>
            </a:r>
            <a:br/>
            <a:br/>
            <a:r>
              <a:rPr>
                <a:latin typeface="Courier"/>
              </a:rPr>
              <a:t>   </a:t>
            </a:r>
            <a:r>
              <a:rPr b="1">
                <a:solidFill>
                  <a:srgbClr val="007020"/>
                </a:solidFill>
                <a:latin typeface="Courier"/>
              </a:rPr>
              <a:t>always</a:t>
            </a:r>
            <a:r>
              <a:rPr>
                <a:latin typeface="Courier"/>
              </a:rPr>
              <a:t> @(</a:t>
            </a:r>
            <a:r>
              <a:rPr b="1">
                <a:solidFill>
                  <a:srgbClr val="007020"/>
                </a:solidFill>
                <a:latin typeface="Courier"/>
              </a:rPr>
              <a:t>negedge</a:t>
            </a:r>
            <a:r>
              <a:rPr>
                <a:latin typeface="Courier"/>
              </a:rPr>
              <a:t> reset_n) </a:t>
            </a:r>
            <a:r>
              <a:rPr b="1">
                <a:solidFill>
                  <a:srgbClr val="007020"/>
                </a:solidFill>
                <a:latin typeface="Courier"/>
              </a:rPr>
              <a:t>begin :</a:t>
            </a:r>
            <a:r>
              <a:rPr>
                <a:solidFill>
                  <a:srgbClr val="902000"/>
                </a:solidFill>
                <a:latin typeface="Courier"/>
              </a:rPr>
              <a:t> </a:t>
            </a:r>
            <a:r>
              <a:rPr b="1">
                <a:solidFill>
                  <a:srgbClr val="007020"/>
                </a:solidFill>
                <a:latin typeface="Courier"/>
              </a:rPr>
              <a:t>rst_monitor</a:t>
            </a:r>
            <a:br/>
            <a:r>
              <a:rPr>
                <a:latin typeface="Courier"/>
              </a:rPr>
              <a:t>      </a:t>
            </a:r>
            <a:r>
              <a:rPr b="1">
                <a:solidFill>
                  <a:srgbClr val="007020"/>
                </a:solidFill>
                <a:latin typeface="Courier"/>
              </a:rPr>
              <a:t>if</a:t>
            </a:r>
            <a:r>
              <a:rPr>
                <a:latin typeface="Courier"/>
              </a:rPr>
              <a:t> (command_monitor_h != </a:t>
            </a:r>
            <a:r>
              <a:rPr b="1">
                <a:solidFill>
                  <a:srgbClr val="007020"/>
                </a:solidFill>
                <a:latin typeface="Courier"/>
              </a:rPr>
              <a:t>null</a:t>
            </a:r>
            <a:r>
              <a:rPr>
                <a:latin typeface="Courier"/>
              </a:rPr>
              <a:t>)  </a:t>
            </a:r>
            <a:r>
              <a:rPr i="1">
                <a:solidFill>
                  <a:srgbClr val="60A0B0"/>
                </a:solidFill>
                <a:latin typeface="Courier"/>
              </a:rPr>
              <a:t>//guard against VCS time 0 negedge</a:t>
            </a:r>
            <a:br/>
            <a:r>
              <a:rPr>
                <a:latin typeface="Courier"/>
              </a:rPr>
              <a:t>         command_monitor_h.write_to_monitor(A, B, rst_op);</a:t>
            </a:r>
            <a:br/>
            <a:r>
              <a:rPr>
                <a:latin typeface="Courier"/>
              </a:rPr>
              <a:t>   </a:t>
            </a:r>
            <a:r>
              <a:rPr b="1">
                <a:solidFill>
                  <a:srgbClr val="007020"/>
                </a:solidFill>
                <a:latin typeface="Courier"/>
              </a:rPr>
              <a:t>end</a:t>
            </a:r>
            <a:r>
              <a:rPr>
                <a:latin typeface="Courier"/>
              </a:rPr>
              <a:t> : rst_monitor</a:t>
            </a:r>
            <a:br/>
            <a:br/>
            <a:r>
              <a:rPr>
                <a:latin typeface="Courier"/>
              </a:rPr>
              <a:t>   </a:t>
            </a:r>
            <a:r>
              <a:rPr b="1">
                <a:solidFill>
                  <a:srgbClr val="007020"/>
                </a:solidFill>
                <a:latin typeface="Courier"/>
              </a:rPr>
              <a:t>always</a:t>
            </a:r>
            <a:r>
              <a:rPr>
                <a:latin typeface="Courier"/>
              </a:rPr>
              <a:t> @(</a:t>
            </a:r>
            <a:r>
              <a:rPr b="1">
                <a:solidFill>
                  <a:srgbClr val="007020"/>
                </a:solidFill>
                <a:latin typeface="Courier"/>
              </a:rPr>
              <a:t>posedge</a:t>
            </a:r>
            <a:r>
              <a:rPr>
                <a:latin typeface="Courier"/>
              </a:rPr>
              <a:t> clk) </a:t>
            </a:r>
            <a:r>
              <a:rPr b="1">
                <a:solidFill>
                  <a:srgbClr val="007020"/>
                </a:solidFill>
                <a:latin typeface="Courier"/>
              </a:rPr>
              <a:t>begin :</a:t>
            </a:r>
            <a:r>
              <a:rPr>
                <a:solidFill>
                  <a:srgbClr val="902000"/>
                </a:solidFill>
                <a:latin typeface="Courier"/>
              </a:rPr>
              <a:t> </a:t>
            </a:r>
            <a:r>
              <a:rPr b="1">
                <a:solidFill>
                  <a:srgbClr val="007020"/>
                </a:solidFill>
                <a:latin typeface="Courier"/>
              </a:rPr>
              <a:t>rslt_monitor</a:t>
            </a:r>
            <a:br/>
            <a:r>
              <a:rPr>
                <a:latin typeface="Courier"/>
              </a:rPr>
              <a:t>      </a:t>
            </a:r>
            <a:r>
              <a:rPr b="1">
                <a:solidFill>
                  <a:srgbClr val="007020"/>
                </a:solidFill>
                <a:latin typeface="Courier"/>
              </a:rPr>
              <a:t>if</a:t>
            </a:r>
            <a:r>
              <a:rPr>
                <a:latin typeface="Courier"/>
              </a:rPr>
              <a:t> (done) result_monitor_h.write_to_monitor(result);</a:t>
            </a:r>
            <a:br/>
            <a:r>
              <a:rPr>
                <a:latin typeface="Courier"/>
              </a:rPr>
              <a:t>   </a:t>
            </a:r>
            <a:r>
              <a:rPr b="1">
                <a:solidFill>
                  <a:srgbClr val="007020"/>
                </a:solidFill>
                <a:latin typeface="Courier"/>
              </a:rPr>
              <a:t>end</a:t>
            </a:r>
            <a:r>
              <a:rPr>
                <a:latin typeface="Courier"/>
              </a:rPr>
              <a:t> : rslt_monitor</a:t>
            </a:r>
          </a:p>
          <a:p>
            <a:pPr lvl="0"/>
            <a:r>
              <a:rPr/>
              <a:t>Y del otro lado, el método al que le avisan: empaqueta la </a:t>
            </a:r>
            <a:r>
              <a:rPr>
                <a:latin typeface="Courier"/>
              </a:rPr>
              <a:t>command_s</a:t>
            </a:r>
            <a:r>
              <a:rPr/>
              <a:t> y la publica en el analysis port</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write_to_monitor(</a:t>
            </a:r>
            <a:r>
              <a:rPr b="1">
                <a:solidFill>
                  <a:srgbClr val="007020"/>
                </a:solidFill>
                <a:latin typeface="Courier"/>
              </a:rPr>
              <a:t>byte</a:t>
            </a:r>
            <a:r>
              <a:rPr>
                <a:latin typeface="Courier"/>
              </a:rPr>
              <a:t> A, </a:t>
            </a:r>
            <a:r>
              <a:rPr b="1">
                <a:solidFill>
                  <a:srgbClr val="007020"/>
                </a:solidFill>
                <a:latin typeface="Courier"/>
              </a:rPr>
              <a:t>byte</a:t>
            </a:r>
            <a:r>
              <a:rPr>
                <a:latin typeface="Courier"/>
              </a:rPr>
              <a:t> B, </a:t>
            </a:r>
            <a:r>
              <a:rPr b="1">
                <a:solidFill>
                  <a:srgbClr val="007020"/>
                </a:solidFill>
                <a:latin typeface="Courier"/>
              </a:rPr>
              <a:t>bit</a:t>
            </a:r>
            <a:r>
              <a:rPr>
                <a:latin typeface="Courier"/>
              </a:rPr>
              <a:t> [</a:t>
            </a:r>
            <a:r>
              <a:rPr>
                <a:solidFill>
                  <a:srgbClr val="40A070"/>
                </a:solidFill>
                <a:latin typeface="Courier"/>
              </a:rPr>
              <a:t>2</a:t>
            </a:r>
            <a:r>
              <a:rPr>
                <a:latin typeface="Courier"/>
              </a:rPr>
              <a:t>:</a:t>
            </a:r>
            <a:r>
              <a:rPr>
                <a:solidFill>
                  <a:srgbClr val="40A070"/>
                </a:solidFill>
                <a:latin typeface="Courier"/>
              </a:rPr>
              <a:t>0</a:t>
            </a:r>
            <a:r>
              <a:rPr>
                <a:latin typeface="Courier"/>
              </a:rPr>
              <a:t>] op);</a:t>
            </a:r>
            <a:br/>
            <a:r>
              <a:rPr>
                <a:latin typeface="Courier"/>
              </a:rPr>
              <a:t>      command_s cmd;</a:t>
            </a:r>
            <a:br/>
            <a:r>
              <a:rPr>
                <a:latin typeface="Courier"/>
              </a:rPr>
              <a:t>      cmd.A = A;</a:t>
            </a:r>
            <a:br/>
            <a:r>
              <a:rPr>
                <a:latin typeface="Courier"/>
              </a:rPr>
              <a:t>      cmd.B = B;</a:t>
            </a:r>
            <a:br/>
            <a:r>
              <a:rPr>
                <a:latin typeface="Courier"/>
              </a:rPr>
              <a:t>      cmd.op = op2enum(op);</a:t>
            </a:r>
            <a:br/>
            <a:r>
              <a:rPr>
                <a:latin typeface="Courier"/>
              </a:rPr>
              <a:t>      </a:t>
            </a:r>
            <a:r>
              <a:rPr>
                <a:solidFill>
                  <a:srgbClr val="007020"/>
                </a:solidFill>
                <a:latin typeface="Courier"/>
              </a:rPr>
              <a:t>`uvm_info</a:t>
            </a:r>
            <a:r>
              <a:rPr>
                <a:latin typeface="Courier"/>
              </a:rPr>
              <a:t>(</a:t>
            </a:r>
            <a:r>
              <a:rPr>
                <a:solidFill>
                  <a:srgbClr val="4070A0"/>
                </a:solidFill>
                <a:latin typeface="Courier"/>
              </a:rPr>
              <a:t>"COMMAND MONITOR"</a:t>
            </a:r>
            <a:r>
              <a:rPr>
                <a:latin typeface="Courier"/>
              </a:rPr>
              <a:t>, </a:t>
            </a:r>
            <a:r>
              <a:rPr b="1">
                <a:solidFill>
                  <a:srgbClr val="007020"/>
                </a:solidFill>
                <a:latin typeface="Courier"/>
              </a:rPr>
              <a:t>$sformatf</a:t>
            </a:r>
            <a:r>
              <a:rPr>
                <a:latin typeface="Courier"/>
              </a:rPr>
              <a:t>(</a:t>
            </a:r>
            <a:r>
              <a:rPr>
                <a:solidFill>
                  <a:srgbClr val="4070A0"/>
                </a:solidFill>
                <a:latin typeface="Courier"/>
              </a:rPr>
              <a:t>"A:0x%2h B:0x%2h op: %s"</a:t>
            </a:r>
            <a:r>
              <a:rPr>
                <a:latin typeface="Courier"/>
              </a:rPr>
              <a:t>, A, B, cmd.op.name()</a:t>
            </a:r>
            <a:br/>
            <a:r>
              <a:rPr>
                <a:latin typeface="Courier"/>
              </a:rPr>
              <a:t>                ), UVM_HIGH)</a:t>
            </a:r>
            <a:br/>
            <a:r>
              <a:rPr>
                <a:latin typeface="Courier"/>
              </a:rPr>
              <a:t>      ap.write(cmd);</a:t>
            </a:r>
            <a:br/>
            <a:r>
              <a:rPr>
                <a:latin typeface="Courier"/>
              </a:rPr>
              <a:t>   </a:t>
            </a:r>
            <a:r>
              <a:rPr b="1">
                <a:solidFill>
                  <a:srgbClr val="007020"/>
                </a:solidFill>
                <a:latin typeface="Courier"/>
              </a:rPr>
              <a:t>endfunction</a:t>
            </a:r>
            <a:r>
              <a:rPr>
                <a:latin typeface="Courier"/>
              </a:rPr>
              <a:t> : write_to_monitor</a:t>
            </a:r>
          </a:p>
        </p:txBody>
      </p:sp>
    </p:spTree>
  </p:cSld>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solo lugar que mira el cable</a:t>
            </a:r>
          </a:p>
        </p:txBody>
      </p:sp>
      <p:sp>
        <p:nvSpPr>
          <p:cNvPr id="3" name="Content Placeholder 2"/>
          <p:cNvSpPr>
            <a:spLocks noGrp="1"/>
          </p:cNvSpPr>
          <p:nvPr>
            <p:ph idx="1"/>
          </p:nvPr>
        </p:nvSpPr>
        <p:spPr/>
        <p:txBody>
          <a:bodyPr/>
          <a:lstStyle/>
          <a:p>
            <a:pPr lvl="0" indent="0" marL="0">
              <a:spcBef>
                <a:spcPts val="3000"/>
              </a:spcBef>
              <a:buNone/>
            </a:pPr>
            <a:r>
              <a:rPr b="1" i="1"/>
              <a:t>VTALU Coverage Class como Subscriber</a:t>
            </a:r>
          </a:p>
          <a:p>
            <a:pPr lvl="0"/>
            <a:r>
              <a:rPr/>
              <a:t>Con el </a:t>
            </a:r>
            <a:r>
              <a:rPr>
                <a:latin typeface="Courier"/>
              </a:rPr>
              <a:t>command_monitor</a:t>
            </a:r>
            <a:r>
              <a:rPr/>
              <a:t> hay </a:t>
            </a:r>
            <a:r>
              <a:rPr b="1"/>
              <a:t>un solo lugar</a:t>
            </a:r>
            <a:r>
              <a:rPr/>
              <a:t> en todo el testbench que sabe cómo se ve un comando en el cable</a:t>
            </a:r>
          </a:p>
          <a:p>
            <a:pPr lvl="0"/>
            <a:r>
              <a:rPr/>
              <a:t>El que necesite saber qué operación se ejecutó se suscribe a su analysis port e implementa </a:t>
            </a:r>
            <a:r>
              <a:rPr>
                <a:latin typeface="Courier"/>
              </a:rPr>
              <a:t>write()</a:t>
            </a:r>
            <a:r>
              <a:rPr/>
              <a:t>. No vuelve a mirar una señal</a:t>
            </a:r>
          </a:p>
          <a:p>
            <a:pPr lvl="0" indent="0">
              <a:buNone/>
            </a:pPr>
            <a:r>
              <a:rPr>
                <a:latin typeface="Courier"/>
              </a:rPr>
              <a:t>   </a:t>
            </a:r>
            <a:r>
              <a:rPr i="1">
                <a:solidFill>
                  <a:srgbClr val="60A0B0"/>
                </a:solidFill>
                <a:latin typeface="Courier"/>
              </a:rPr>
              <a:t>// With the analysis port this is far simpler,</a:t>
            </a:r>
            <a:br/>
            <a:r>
              <a:rPr>
                <a:latin typeface="Courier"/>
              </a:rPr>
              <a:t>   </a:t>
            </a:r>
            <a:r>
              <a:rPr i="1">
                <a:solidFill>
                  <a:srgbClr val="60A0B0"/>
                </a:solidFill>
                <a:latin typeface="Courier"/>
              </a:rPr>
              <a:t>// because nothing here has to know about the ALU signals:</a:t>
            </a:r>
            <a:br/>
            <a:r>
              <a:rPr>
                <a:latin typeface="Courier"/>
              </a:rPr>
              <a:t>   </a:t>
            </a:r>
            <a:r>
              <a:rPr i="1">
                <a:solidFill>
                  <a:srgbClr val="60A0B0"/>
                </a:solidFill>
                <a:latin typeface="Courier"/>
              </a:rPr>
              <a:t>// what arrives is a command_s struct that wraps the command</a:t>
            </a:r>
            <a:br/>
            <a:r>
              <a:rPr>
                <a:latin typeface="Courier"/>
              </a:rPr>
              <a:t>   </a:t>
            </a:r>
            <a:r>
              <a:rPr i="1">
                <a:solidFill>
                  <a:srgbClr val="60A0B0"/>
                </a:solidFill>
                <a:latin typeface="Courier"/>
              </a:rPr>
              <a: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write(command_s t);</a:t>
            </a:r>
            <a:br/>
            <a:r>
              <a:rPr>
                <a:latin typeface="Courier"/>
              </a:rPr>
              <a:t>         A = t.A;</a:t>
            </a:r>
            <a:br/>
            <a:r>
              <a:rPr>
                <a:latin typeface="Courier"/>
              </a:rPr>
              <a:t>         B = t.B;</a:t>
            </a:r>
            <a:br/>
            <a:r>
              <a:rPr>
                <a:latin typeface="Courier"/>
              </a:rPr>
              <a:t>         op_set = t.op;</a:t>
            </a:r>
            <a:br/>
            <a:r>
              <a:rPr>
                <a:latin typeface="Courier"/>
              </a:rPr>
              <a:t>         op_cov.sample();</a:t>
            </a:r>
            <a:br/>
            <a:r>
              <a:rPr>
                <a:latin typeface="Courier"/>
              </a:rPr>
              <a:t>         zeros_or_ones_on_ops.sample();</a:t>
            </a:r>
            <a:br/>
            <a:r>
              <a:rPr>
                <a:latin typeface="Courier"/>
              </a:rPr>
              <a:t>   </a:t>
            </a:r>
            <a:r>
              <a:rPr b="1">
                <a:solidFill>
                  <a:srgbClr val="007020"/>
                </a:solidFill>
                <a:latin typeface="Courier"/>
              </a:rPr>
              <a:t>endfunction</a:t>
            </a:r>
            <a:r>
              <a:rPr>
                <a:latin typeface="Courier"/>
              </a:rPr>
              <a:t> : write</a:t>
            </a:r>
          </a:p>
        </p:txBody>
      </p:sp>
    </p:spTree>
  </p:cSld>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solo lugar que mira el cable</a:t>
            </a:r>
          </a:p>
        </p:txBody>
      </p:sp>
      <p:sp>
        <p:nvSpPr>
          <p:cNvPr id="3" name="Content Placeholder 2"/>
          <p:cNvSpPr>
            <a:spLocks noGrp="1"/>
          </p:cNvSpPr>
          <p:nvPr>
            <p:ph idx="1"/>
          </p:nvPr>
        </p:nvSpPr>
        <p:spPr/>
        <p:txBody>
          <a:bodyPr/>
          <a:lstStyle/>
          <a:p>
            <a:pPr lvl="0" indent="0" marL="0">
              <a:spcBef>
                <a:spcPts val="3000"/>
              </a:spcBef>
              <a:buNone/>
            </a:pPr>
            <a:r>
              <a:rPr b="1" i="1"/>
              <a:t>Suscribiéndose a múltiples analysis ports</a:t>
            </a:r>
          </a:p>
          <a:p>
            <a:pPr lvl="0"/>
            <a:r>
              <a:rPr/>
              <a:t>El mecanismo básico de analysis port de UVM permite que un uvm_subscriber agarre un único analysis_port</a:t>
            </a:r>
          </a:p>
          <a:p>
            <a:pPr lvl="0"/>
            <a:r>
              <a:rPr/>
              <a:t>Sin embargo, en casos como un scoreboard, necesitamos que un mismo componente reciba datos de 2 analysis port</a:t>
            </a:r>
          </a:p>
          <a:p>
            <a:pPr lvl="0"/>
            <a:r>
              <a:rPr/>
              <a:t>El motivo del límite: </a:t>
            </a:r>
            <a:r>
              <a:rPr>
                <a:latin typeface="Courier"/>
              </a:rPr>
              <a:t>uvm_subscriber</a:t>
            </a:r>
            <a:r>
              <a:rPr/>
              <a:t> te da </a:t>
            </a:r>
            <a:r>
              <a:rPr b="1"/>
              <a:t>un solo</a:t>
            </a:r>
            <a:r>
              <a:rPr/>
              <a:t> </a:t>
            </a:r>
            <a:r>
              <a:rPr>
                <a:latin typeface="Courier"/>
              </a:rPr>
              <a:t>write()</a:t>
            </a:r>
            <a:r>
              <a:rPr/>
              <a:t>, y ése es el método que el puerto llama. Dos puertos no tienen dónde entrar</a:t>
            </a:r>
          </a:p>
          <a:p>
            <a:pPr lvl="0"/>
            <a:r>
              <a:rPr/>
              <a:t>UVM lo resuelve sin partir el componente, con la clase </a:t>
            </a:r>
            <a:r>
              <a:rPr i="1"/>
              <a:t>uvm_tlm_analysis_fifo</a:t>
            </a:r>
            <a:r>
              <a:rPr/>
              <a:t>, que es </a:t>
            </a:r>
            <a:r>
              <a:rPr b="1"/>
              <a:t>ilimitada por construcción</a:t>
            </a:r>
            <a:r>
              <a:rPr/>
              <a:t>: su constructor le pasa </a:t>
            </a:r>
            <a:r>
              <a:rPr>
                <a:latin typeface="Courier"/>
              </a:rPr>
              <a:t>size = 0</a:t>
            </a:r>
            <a:r>
              <a:rPr/>
              <a:t> (</a:t>
            </a:r>
            <a:r>
              <a:rPr>
                <a:latin typeface="Courier"/>
              </a:rPr>
              <a:t>tlm1/uvm_tlm_fifos.svh:281</a:t>
            </a:r>
            <a:r>
              <a:rPr/>
              <a:t>, con el comentario «analysis fifo must be unbounded»)</a:t>
            </a:r>
          </a:p>
          <a:p>
            <a:pPr lvl="0"/>
            <a:r>
              <a:rPr/>
              <a:t>Y el </a:t>
            </a:r>
            <a:r>
              <a:rPr>
                <a:latin typeface="Courier"/>
              </a:rPr>
              <a:t>write()</a:t>
            </a:r>
            <a:r>
              <a:rPr/>
              <a:t> es una </a:t>
            </a:r>
            <a:r>
              <a:rPr>
                <a:latin typeface="Courier"/>
              </a:rPr>
              <a:t>function</a:t>
            </a:r>
            <a:r>
              <a:rPr/>
              <a:t> que hace </a:t>
            </a:r>
            <a:r>
              <a:rPr>
                <a:latin typeface="Courier"/>
              </a:rPr>
              <a:t>void'(this.try_put(t))</a:t>
            </a:r>
            <a:r>
              <a:rPr/>
              <a:t>: descarta el retorno. Si la FIFO estuviera acotada tiraría </a:t>
            </a:r>
            <a:r>
              <a:rPr b="1"/>
              <a:t>sin avisar</a:t>
            </a:r>
            <a:r>
              <a:rPr/>
              <a:t> — por eso ésta se construye sin tope</a:t>
            </a:r>
          </a:p>
          <a:p>
            <a:pPr lvl="0"/>
            <a:r>
              <a:rPr/>
              <a:t>Es paramétrica y tiene dos caras: un </a:t>
            </a:r>
            <a:r>
              <a:rPr i="1"/>
              <a:t>analysis_export</a:t>
            </a:r>
            <a:r>
              <a:rPr/>
              <a:t> de un lado —que se conecta como cualquier subscriber— y un </a:t>
            </a:r>
            <a:r>
              <a:rPr>
                <a:latin typeface="Courier"/>
              </a:rPr>
              <a:t>try_get()</a:t>
            </a:r>
            <a:r>
              <a:rPr/>
              <a:t> del otro</a:t>
            </a:r>
          </a:p>
          <a:p>
            <a:pPr lvl="0"/>
            <a:r>
              <a:rPr>
                <a:latin typeface="Courier"/>
              </a:rPr>
              <a:t>try_get()</a:t>
            </a:r>
            <a:r>
              <a:rPr/>
              <a:t> saca un elemento y devuelve 0 si la FIFO está vacía, sin bloquear</a:t>
            </a:r>
          </a:p>
          <a:p>
            <a:pPr lvl="0"/>
            <a:r>
              <a:rPr/>
              <a:t>O sea: convierte </a:t>
            </a:r>
            <a:r>
              <a:rPr i="1"/>
              <a:t>“me avisan cuando llega”</a:t>
            </a:r>
            <a:r>
              <a:rPr/>
              <a:t> en </a:t>
            </a:r>
            <a:r>
              <a:rPr i="1"/>
              <a:t>“lo busco cuando lo necesito”</a:t>
            </a:r>
          </a:p>
        </p:txBody>
      </p:sp>
    </p:spTree>
  </p:cSld>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solo lugar que mira el cable</a:t>
            </a:r>
          </a:p>
        </p:txBody>
      </p:sp>
      <p:sp>
        <p:nvSpPr>
          <p:cNvPr id="3" name="Content Placeholder 2"/>
          <p:cNvSpPr>
            <a:spLocks noGrp="1"/>
          </p:cNvSpPr>
          <p:nvPr>
            <p:ph idx="1"/>
          </p:nvPr>
        </p:nvSpPr>
        <p:spPr/>
        <p:txBody>
          <a:bodyPr/>
          <a:lstStyle/>
          <a:p>
            <a:pPr lvl="0" indent="0" marL="0">
              <a:spcBef>
                <a:spcPts val="3000"/>
              </a:spcBef>
              <a:buNone/>
            </a:pPr>
            <a:r>
              <a:rPr b="1" i="1"/>
              <a:t>Suscribiéndose a múltiples analysis ports</a:t>
            </a:r>
          </a:p>
          <a:p>
            <a:pPr lvl="0"/>
            <a:r>
              <a:rPr/>
              <a:t>Clase Scoreboard:</a:t>
            </a:r>
          </a:p>
          <a:p>
            <a:pPr lvl="0" indent="0">
              <a:buNone/>
            </a:pPr>
            <a:r>
              <a:rPr>
                <a:latin typeface="Courier"/>
              </a:rPr>
              <a:t>   uvm_tlm_analysis_fifo #(command_s) cmd_f;</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cmd_f = </a:t>
            </a:r>
            <a:r>
              <a:rPr b="1">
                <a:solidFill>
                  <a:srgbClr val="007020"/>
                </a:solidFill>
                <a:latin typeface="Courier"/>
              </a:rPr>
              <a:t>new</a:t>
            </a:r>
            <a:r>
              <a:rPr>
                <a:latin typeface="Courier"/>
              </a:rPr>
              <a:t>(</a:t>
            </a:r>
            <a:r>
              <a:rPr>
                <a:solidFill>
                  <a:srgbClr val="4070A0"/>
                </a:solidFill>
                <a:latin typeface="Courier"/>
              </a:rPr>
              <a:t>"cmd_f"</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i="1">
                <a:solidFill>
                  <a:srgbClr val="60A0B0"/>
                </a:solidFill>
                <a:latin typeface="Courier"/>
              </a:rPr>
              <a:t>// Every time the DUT hands a result to the analysis port, this method</a:t>
            </a:r>
            <a:br/>
            <a:r>
              <a:rPr>
                <a:latin typeface="Courier"/>
              </a:rPr>
              <a:t>   </a:t>
            </a:r>
            <a:r>
              <a:rPr i="1">
                <a:solidFill>
                  <a:srgbClr val="60A0B0"/>
                </a:solidFill>
                <a:latin typeface="Courier"/>
              </a:rPr>
              <a:t>// gets triggered</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a:t>
            </a:r>
            <a:r>
              <a:rPr b="1">
                <a:solidFill>
                  <a:srgbClr val="007020"/>
                </a:solidFill>
                <a:latin typeface="Courier"/>
              </a:rPr>
              <a:t>shortint</a:t>
            </a:r>
            <a:r>
              <a:rPr>
                <a:latin typeface="Courier"/>
              </a:rPr>
              <a:t> t);</a:t>
            </a:r>
            <a:br/>
            <a:r>
              <a:rPr>
                <a:latin typeface="Courier"/>
              </a:rPr>
              <a:t>      </a:t>
            </a:r>
            <a:r>
              <a:rPr b="1">
                <a:solidFill>
                  <a:srgbClr val="007020"/>
                </a:solidFill>
                <a:latin typeface="Courier"/>
              </a:rPr>
              <a:t>shortint</a:t>
            </a:r>
            <a:r>
              <a:rPr>
                <a:latin typeface="Courier"/>
              </a:rPr>
              <a:t>  predicted_result;</a:t>
            </a:r>
            <a:br/>
            <a:r>
              <a:rPr>
                <a:latin typeface="Courier"/>
              </a:rPr>
              <a:t>      command_s cmd;</a:t>
            </a:r>
            <a:br/>
            <a:r>
              <a:rPr>
                <a:latin typeface="Courier"/>
              </a:rPr>
              <a:t>      cmd.op = no_op;</a:t>
            </a:r>
            <a:br/>
            <a:br/>
            <a:r>
              <a:rPr>
                <a:latin typeface="Courier"/>
              </a:rPr>
              <a:t>      </a:t>
            </a:r>
            <a:r>
              <a:rPr i="1">
                <a:solidFill>
                  <a:srgbClr val="60A0B0"/>
                </a:solidFill>
                <a:latin typeface="Courier"/>
              </a:rPr>
              <a:t>// Here is where the prediction happens: look in our FIFO for the command</a:t>
            </a:r>
            <a:br/>
            <a:r>
              <a:rPr>
                <a:latin typeface="Courier"/>
              </a:rPr>
              <a:t>      </a:t>
            </a:r>
            <a:r>
              <a:rPr i="1">
                <a:solidFill>
                  <a:srgbClr val="60A0B0"/>
                </a:solidFill>
                <a:latin typeface="Courier"/>
              </a:rPr>
              <a:t>// that was sent, skipping the resets and the no_ops with the</a:t>
            </a:r>
            <a:br/>
            <a:r>
              <a:rPr>
                <a:latin typeface="Courier"/>
              </a:rPr>
              <a:t>      </a:t>
            </a:r>
            <a:r>
              <a:rPr i="1">
                <a:solidFill>
                  <a:srgbClr val="60A0B0"/>
                </a:solidFill>
                <a:latin typeface="Courier"/>
              </a:rPr>
              <a:t>// do....while</a:t>
            </a:r>
            <a:br/>
            <a:r>
              <a:rPr>
                <a:latin typeface="Courier"/>
              </a:rPr>
              <a:t>      </a:t>
            </a:r>
            <a:r>
              <a:rPr i="1">
                <a:solidFill>
                  <a:srgbClr val="60A0B0"/>
                </a:solidFill>
                <a:latin typeface="Courier"/>
              </a:rPr>
              <a:t>// since whenever there is a result there must be an operation,</a:t>
            </a:r>
            <a:br/>
            <a:r>
              <a:rPr>
                <a:latin typeface="Courier"/>
              </a:rPr>
              <a:t>      </a:t>
            </a:r>
            <a:r>
              <a:rPr i="1">
                <a:solidFill>
                  <a:srgbClr val="60A0B0"/>
                </a:solidFill>
                <a:latin typeface="Courier"/>
              </a:rPr>
              <a:t>// a result with no operation behind it is an error</a:t>
            </a:r>
            <a:br/>
            <a:r>
              <a:rPr>
                <a:latin typeface="Courier"/>
              </a:rPr>
              <a:t>      </a:t>
            </a:r>
            <a:r>
              <a:rPr b="1">
                <a:solidFill>
                  <a:srgbClr val="007020"/>
                </a:solidFill>
                <a:latin typeface="Courier"/>
              </a:rPr>
              <a:t>do</a:t>
            </a:r>
            <a:br/>
            <a:r>
              <a:rPr>
                <a:latin typeface="Courier"/>
              </a:rPr>
              <a:t>      </a:t>
            </a:r>
            <a:r>
              <a:rPr b="1">
                <a:solidFill>
                  <a:srgbClr val="007020"/>
                </a:solidFill>
                <a:latin typeface="Courier"/>
              </a:rPr>
              <a:t>if</a:t>
            </a:r>
            <a:r>
              <a:rPr>
                <a:latin typeface="Courier"/>
              </a:rPr>
              <a:t> (!cmd_f.</a:t>
            </a:r>
            <a:r>
              <a:rPr>
                <a:solidFill>
                  <a:srgbClr val="007020"/>
                </a:solidFill>
                <a:latin typeface="Courier"/>
              </a:rPr>
              <a:t>try_get</a:t>
            </a:r>
            <a:r>
              <a:rPr>
                <a:latin typeface="Courier"/>
              </a:rPr>
              <a:t>(cmd)) </a:t>
            </a:r>
            <a:r>
              <a:rPr>
                <a:solidFill>
                  <a:srgbClr val="007020"/>
                </a:solidFill>
                <a:latin typeface="Courier"/>
              </a:rPr>
              <a:t>`uvm_fatal</a:t>
            </a:r>
            <a:r>
              <a:rPr>
                <a:latin typeface="Courier"/>
              </a:rPr>
              <a:t>(</a:t>
            </a:r>
            <a:r>
              <a:rPr>
                <a:solidFill>
                  <a:srgbClr val="4070A0"/>
                </a:solidFill>
                <a:latin typeface="Courier"/>
              </a:rPr>
              <a:t>"SCOREBOARD"</a:t>
            </a:r>
            <a:r>
              <a:rPr>
                <a:latin typeface="Courier"/>
              </a:rPr>
              <a:t>, </a:t>
            </a:r>
            <a:r>
              <a:rPr>
                <a:solidFill>
                  <a:srgbClr val="4070A0"/>
                </a:solidFill>
                <a:latin typeface="Courier"/>
              </a:rPr>
              <a:t>"No command in self checker"</a:t>
            </a:r>
            <a:r>
              <a:rPr>
                <a:latin typeface="Courier"/>
              </a:rPr>
              <a:t>)</a:t>
            </a:r>
            <a:br/>
            <a:r>
              <a:rPr>
                <a:latin typeface="Courier"/>
              </a:rPr>
              <a:t>      </a:t>
            </a:r>
            <a:r>
              <a:rPr b="1">
                <a:solidFill>
                  <a:srgbClr val="007020"/>
                </a:solidFill>
                <a:latin typeface="Courier"/>
              </a:rPr>
              <a:t>while</a:t>
            </a:r>
            <a:r>
              <a:rPr>
                <a:latin typeface="Courier"/>
              </a:rPr>
              <a:t> ((cmd.op == no_op) || (cmd.op == rst_op));</a:t>
            </a:r>
            <a:br/>
            <a:br/>
            <a:r>
              <a:rPr>
                <a:latin typeface="Courier"/>
              </a:rPr>
              <a:t>      </a:t>
            </a:r>
            <a:r>
              <a:rPr b="1">
                <a:solidFill>
                  <a:srgbClr val="007020"/>
                </a:solidFill>
                <a:latin typeface="Courier"/>
              </a:rPr>
              <a:t>case</a:t>
            </a:r>
            <a:r>
              <a:rPr>
                <a:latin typeface="Courier"/>
              </a:rPr>
              <a:t> (cmd.op)</a:t>
            </a:r>
            <a:br/>
            <a:r>
              <a:rPr>
                <a:latin typeface="Courier"/>
              </a:rPr>
              <a:t>         add_op: predicted_result = cmd.A + cmd.B;</a:t>
            </a:r>
            <a:br/>
            <a:r>
              <a:rPr>
                <a:latin typeface="Courier"/>
              </a:rPr>
              <a:t>         sub_op: predicted_result = cmd.A - cmd.B;</a:t>
            </a:r>
            <a:br/>
            <a:r>
              <a:rPr>
                <a:latin typeface="Courier"/>
              </a:rPr>
              <a:t>         and_op: predicted_result = cmd.A &amp; cmd.B;</a:t>
            </a:r>
            <a:br/>
            <a:r>
              <a:rPr>
                <a:latin typeface="Courier"/>
              </a:rPr>
              <a:t>         xor_op: predicted_result = cmd.A ^ cmd.B;</a:t>
            </a:r>
            <a:br/>
            <a:r>
              <a:rPr>
                <a:latin typeface="Courier"/>
              </a:rPr>
              <a:t>         mul_op: predicted_result = cmd.A * cmd.B;</a:t>
            </a:r>
            <a:br/>
            <a:r>
              <a:rPr>
                <a:latin typeface="Courier"/>
              </a:rPr>
              <a:t>      </a:t>
            </a:r>
            <a:r>
              <a:rPr b="1">
                <a:solidFill>
                  <a:srgbClr val="007020"/>
                </a:solidFill>
                <a:latin typeface="Courier"/>
              </a:rPr>
              <a:t>endcase</a:t>
            </a:r>
            <a:r>
              <a:rPr>
                <a:latin typeface="Courier"/>
              </a:rPr>
              <a:t>  </a:t>
            </a:r>
            <a:r>
              <a:rPr i="1">
                <a:solidFill>
                  <a:srgbClr val="60A0B0"/>
                </a:solidFill>
                <a:latin typeface="Courier"/>
              </a:rPr>
              <a:t>// case (op_set)</a:t>
            </a:r>
            <a:br/>
            <a:br/>
            <a:r>
              <a:rPr>
                <a:latin typeface="Courier"/>
              </a:rPr>
              <a:t>      </a:t>
            </a:r>
            <a:r>
              <a:rPr b="1">
                <a:solidFill>
                  <a:srgbClr val="007020"/>
                </a:solidFill>
                <a:latin typeface="Courier"/>
              </a:rPr>
              <a:t>if</a:t>
            </a:r>
            <a:r>
              <a:rPr>
                <a:latin typeface="Courier"/>
              </a:rPr>
              <a:t> (predicted_result != t)</a:t>
            </a:r>
            <a:br/>
            <a:r>
              <a:rPr>
                <a:latin typeface="Courier"/>
              </a:rPr>
              <a:t>         </a:t>
            </a:r>
            <a:r>
              <a:rPr>
                <a:solidFill>
                  <a:srgbClr val="007020"/>
                </a:solidFill>
                <a:latin typeface="Courier"/>
              </a:rPr>
              <a:t>`uvm_error</a:t>
            </a:r>
            <a:r>
              <a:rPr>
                <a:latin typeface="Courier"/>
              </a:rPr>
              <a:t>(</a:t>
            </a:r>
            <a:r>
              <a:rPr>
                <a:solidFill>
                  <a:srgbClr val="4070A0"/>
                </a:solidFill>
                <a:latin typeface="Courier"/>
              </a:rPr>
              <a:t>"SCOREBOARD"</a:t>
            </a:r>
            <a:r>
              <a:rPr>
                <a:latin typeface="Courier"/>
              </a:rPr>
              <a:t>, </a:t>
            </a:r>
            <a:r>
              <a:rPr b="1">
                <a:solidFill>
                  <a:srgbClr val="007020"/>
                </a:solidFill>
                <a:latin typeface="Courier"/>
              </a:rPr>
              <a:t>$sformatf</a:t>
            </a:r>
            <a:r>
              <a:rPr>
                <a:latin typeface="Courier"/>
              </a:rPr>
              <a:t>(</a:t>
            </a:r>
            <a:br/>
            <a:r>
              <a:rPr>
                <a:latin typeface="Courier"/>
              </a:rPr>
              <a:t>                    </a:t>
            </a:r>
            <a:r>
              <a:rPr>
                <a:solidFill>
                  <a:srgbClr val="4070A0"/>
                </a:solidFill>
                <a:latin typeface="Courier"/>
              </a:rPr>
              <a:t>"FAILED: A: %2h  B: %2h  op: %s actual result: %4h   expected: %4h"</a:t>
            </a:r>
            <a:r>
              <a:rPr>
                <a:latin typeface="Courier"/>
              </a:rPr>
              <a:t>,</a:t>
            </a:r>
            <a:br/>
            <a:r>
              <a:rPr>
                <a:latin typeface="Courier"/>
              </a:rPr>
              <a:t>                    cmd.A,</a:t>
            </a:r>
            <a:br/>
            <a:r>
              <a:rPr>
                <a:latin typeface="Courier"/>
              </a:rPr>
              <a:t>                    cmd.B,</a:t>
            </a:r>
            <a:br/>
            <a:r>
              <a:rPr>
                <a:latin typeface="Courier"/>
              </a:rPr>
              <a:t>                    cmd.op.name(),</a:t>
            </a:r>
            <a:br/>
            <a:r>
              <a:rPr>
                <a:latin typeface="Courier"/>
              </a:rPr>
              <a:t>                    t,</a:t>
            </a:r>
            <a:br/>
            <a:r>
              <a:rPr>
                <a:latin typeface="Courier"/>
              </a:rPr>
              <a:t>                    predicted_result</a:t>
            </a:r>
            <a:br/>
            <a:r>
              <a:rPr>
                <a:latin typeface="Courier"/>
              </a:rPr>
              <a:t>                    ))</a:t>
            </a:r>
            <a:br/>
            <a:r>
              <a:rPr>
                <a:latin typeface="Courier"/>
              </a:rPr>
              <a:t>   </a:t>
            </a:r>
            <a:r>
              <a:rPr b="1">
                <a:solidFill>
                  <a:srgbClr val="007020"/>
                </a:solidFill>
                <a:latin typeface="Courier"/>
              </a:rPr>
              <a:t>endfunction</a:t>
            </a:r>
            <a:r>
              <a:rPr>
                <a:latin typeface="Courier"/>
              </a:rPr>
              <a:t> : write</a:t>
            </a:r>
          </a:p>
        </p:txBody>
      </p:sp>
    </p:spTree>
  </p:cSld>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solo lugar que mira el cable</a:t>
            </a:r>
          </a:p>
        </p:txBody>
      </p:sp>
      <p:sp>
        <p:nvSpPr>
          <p:cNvPr id="3" name="Content Placeholder 2"/>
          <p:cNvSpPr>
            <a:spLocks noGrp="1"/>
          </p:cNvSpPr>
          <p:nvPr>
            <p:ph idx="1"/>
          </p:nvPr>
        </p:nvSpPr>
        <p:spPr/>
        <p:txBody>
          <a:bodyPr/>
          <a:lstStyle/>
          <a:p>
            <a:pPr lvl="0" indent="0" marL="0">
              <a:spcBef>
                <a:spcPts val="3000"/>
              </a:spcBef>
              <a:buNone/>
            </a:pPr>
            <a:r>
              <a:rPr b="1" i="1"/>
              <a:t>La otra forma: </a:t>
            </a:r>
            <a:r>
              <a:rPr b="1" i="1">
                <a:latin typeface="Courier"/>
              </a:rPr>
              <a:t>`uvm_analysis_imp_decl</a:t>
            </a:r>
          </a:p>
          <a:p>
            <a:pPr lvl="0" indent="0">
              <a:buNone/>
            </a:pPr>
            <a:r>
              <a:rPr>
                <a:solidFill>
                  <a:srgbClr val="007020"/>
                </a:solidFill>
                <a:latin typeface="Courier"/>
              </a:rPr>
              <a:t>`uvm_analysis_imp_decl(_cmd)        </a:t>
            </a:r>
            <a:r>
              <a:rPr i="1">
                <a:solidFill>
                  <a:srgbClr val="60A0B0"/>
                </a:solidFill>
                <a:latin typeface="Courier"/>
              </a:rPr>
              <a:t>// fabrica la clase uvm_analysis_imp_cmd</a:t>
            </a:r>
            <a:br/>
            <a:r>
              <a:rPr>
                <a:solidFill>
                  <a:srgbClr val="007020"/>
                </a:solidFill>
                <a:latin typeface="Courier"/>
              </a:rPr>
              <a:t>`uvm_analysis_imp_decl(_result)</a:t>
            </a:r>
            <a:br/>
            <a:br/>
            <a:r>
              <a:rPr b="1">
                <a:solidFill>
                  <a:srgbClr val="007020"/>
                </a:solidFill>
                <a:latin typeface="Courier"/>
              </a:rPr>
              <a:t>class</a:t>
            </a:r>
            <a:r>
              <a:rPr>
                <a:latin typeface="Courier"/>
              </a:rPr>
              <a:t> scoreboard </a:t>
            </a:r>
            <a:r>
              <a:rPr b="1">
                <a:solidFill>
                  <a:srgbClr val="007020"/>
                </a:solidFill>
                <a:latin typeface="Courier"/>
              </a:rPr>
              <a:t>extends</a:t>
            </a:r>
            <a:r>
              <a:rPr>
                <a:latin typeface="Courier"/>
              </a:rPr>
              <a:t> uvm_component;</a:t>
            </a:r>
            <a:br/>
            <a:r>
              <a:rPr>
                <a:latin typeface="Courier"/>
              </a:rPr>
              <a:t>   uvm_analysis_imp_cmd    #(command_s, scoreboard) cmd_imp;</a:t>
            </a:r>
            <a:br/>
            <a:r>
              <a:rPr>
                <a:latin typeface="Courier"/>
              </a:rPr>
              <a:t>   uvm_analysis_imp_result #(</a:t>
            </a:r>
            <a:r>
              <a:rPr b="1">
                <a:solidFill>
                  <a:srgbClr val="007020"/>
                </a:solidFill>
                <a:latin typeface="Courier"/>
              </a:rPr>
              <a:t>shortint</a:t>
            </a:r>
            <a:r>
              <a:rPr>
                <a:latin typeface="Courier"/>
              </a:rPr>
              <a:t>,  scoreboard) result_imp;</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write_cmd(command_s t);    ... </a:t>
            </a:r>
            <a:r>
              <a:rPr b="1">
                <a:solidFill>
                  <a:srgbClr val="007020"/>
                </a:solidFill>
                <a:latin typeface="Courier"/>
              </a:rPr>
              <a:t>endfunction</a:t>
            </a:r>
            <a:r>
              <a:rPr>
                <a:latin typeface="Courier"/>
              </a:rPr>
              <a:t>   </a:t>
            </a:r>
            <a:r>
              <a:rPr i="1">
                <a:solidFill>
                  <a:srgbClr val="60A0B0"/>
                </a:solidFill>
                <a:latin typeface="Courier"/>
              </a:rPr>
              <a:t>// un write por puerto</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write_result(</a:t>
            </a:r>
            <a:r>
              <a:rPr b="1">
                <a:solidFill>
                  <a:srgbClr val="007020"/>
                </a:solidFill>
                <a:latin typeface="Courier"/>
              </a:rPr>
              <a:t>shortint</a:t>
            </a:r>
            <a:r>
              <a:rPr>
                <a:latin typeface="Courier"/>
              </a:rPr>
              <a:t> t);  ... </a:t>
            </a:r>
            <a:r>
              <a:rPr b="1">
                <a:solidFill>
                  <a:srgbClr val="007020"/>
                </a:solidFill>
                <a:latin typeface="Courier"/>
              </a:rPr>
              <a:t>endfunction</a:t>
            </a:r>
            <a:br/>
            <a:r>
              <a:rPr b="1">
                <a:solidFill>
                  <a:srgbClr val="007020"/>
                </a:solidFill>
                <a:latin typeface="Courier"/>
              </a:rPr>
              <a:t>endclass</a:t>
            </a:r>
          </a:p>
          <a:p>
            <a:pPr lvl="0"/>
            <a:r>
              <a:rPr/>
              <a:t>La macro </a:t>
            </a:r>
            <a:r>
              <a:rPr b="1"/>
              <a:t>genera una clase</a:t>
            </a:r>
            <a:r>
              <a:rPr/>
              <a:t> por cada sufijo, y cada una llama a un </a:t>
            </a:r>
            <a:r>
              <a:rPr>
                <a:latin typeface="Courier"/>
              </a:rPr>
              <a:t>write_</a:t>
            </a:r>
            <a:r>
              <a:rPr/>
              <a:t> distinto: así un componente recibe de dos puertos sin FIFO</a:t>
            </a:r>
          </a:p>
          <a:p>
            <a:pPr lvl="0"/>
            <a:r>
              <a:rPr/>
              <a:t>Es lo que vas a ver en la mayoría del código de producción, así que </a:t>
            </a:r>
            <a:r>
              <a:rPr b="1"/>
              <a:t>hay que saber leerla</a:t>
            </a:r>
          </a:p>
          <a:p>
            <a:pPr lvl="0"/>
            <a:r>
              <a:rPr/>
              <a:t>El curso usa la FIFO igual, por una razón de fondo: </a:t>
            </a:r>
            <a:r>
              <a:rPr>
                <a:latin typeface="Courier"/>
              </a:rPr>
              <a:t>write_cmd()</a:t>
            </a:r>
            <a:r>
              <a:rPr/>
              <a:t> se ejecuta </a:t>
            </a:r>
            <a:r>
              <a:rPr b="1"/>
              <a:t>cuando llega el comando</a:t>
            </a:r>
            <a:r>
              <a:rPr/>
              <a:t>, y el scoreboard lo necesita </a:t>
            </a:r>
            <a:r>
              <a:rPr b="1"/>
              <a:t>cuando llega el resultado</a:t>
            </a:r>
            <a:r>
              <a:rPr/>
              <a:t>. La FIFO le da ese control; la macro lo obliga a guardarse el dato a mano</a:t>
            </a:r>
          </a:p>
        </p:txBody>
      </p:sp>
    </p:spTree>
  </p:cSld>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solo lugar que mira el cable</a:t>
            </a:r>
          </a:p>
        </p:txBody>
      </p:sp>
      <p:sp>
        <p:nvSpPr>
          <p:cNvPr id="3" name="Content Placeholder 2"/>
          <p:cNvSpPr>
            <a:spLocks noGrp="1"/>
          </p:cNvSpPr>
          <p:nvPr>
            <p:ph idx="1"/>
          </p:nvPr>
        </p:nvSpPr>
        <p:spPr/>
        <p:txBody>
          <a:bodyPr/>
          <a:lstStyle/>
          <a:p>
            <a:pPr lvl="0" indent="0" marL="0">
              <a:spcBef>
                <a:spcPts val="3000"/>
              </a:spcBef>
              <a:buNone/>
            </a:pPr>
            <a:r>
              <a:rPr b="1" i="1"/>
              <a:t>Suscribiendo los monitores</a:t>
            </a:r>
          </a:p>
          <a:p>
            <a:pPr lvl="0"/>
            <a:r>
              <a:rPr/>
              <a:t>Conectamos los analysis port a los monitores usando el método connect_phase() en la clase env:</a:t>
            </a:r>
          </a:p>
          <a:p>
            <a:pPr lvl="0" indent="0">
              <a:buNone/>
            </a:pPr>
            <a:r>
              <a:rPr b="1">
                <a:solidFill>
                  <a:srgbClr val="007020"/>
                </a:solidFill>
                <a:latin typeface="Courier"/>
              </a:rPr>
              <a:t>class</a:t>
            </a:r>
            <a:r>
              <a:rPr>
                <a:latin typeface="Courier"/>
              </a:rPr>
              <a:t> env </a:t>
            </a:r>
            <a:r>
              <a:rPr b="1">
                <a:solidFill>
                  <a:srgbClr val="007020"/>
                </a:solidFill>
                <a:latin typeface="Courier"/>
              </a:rPr>
              <a:t>extends</a:t>
            </a:r>
            <a:r>
              <a:rPr>
                <a:latin typeface="Courier"/>
              </a:rPr>
              <a:t> uvm_env;</a:t>
            </a:r>
            <a:br/>
            <a:r>
              <a:rPr>
                <a:latin typeface="Courier"/>
              </a:rPr>
              <a:t>   </a:t>
            </a:r>
            <a:r>
              <a:rPr>
                <a:solidFill>
                  <a:srgbClr val="007020"/>
                </a:solidFill>
                <a:latin typeface="Courier"/>
              </a:rPr>
              <a:t>`uvm_component_utils</a:t>
            </a:r>
            <a:r>
              <a:rPr>
                <a:latin typeface="Courier"/>
              </a:rPr>
              <a:t>(env);</a:t>
            </a:r>
            <a:br/>
            <a:br/>
            <a:r>
              <a:rPr>
                <a:latin typeface="Courier"/>
              </a:rPr>
              <a:t>   random_tester   random_tester_h;</a:t>
            </a:r>
            <a:br/>
            <a:r>
              <a:rPr>
                <a:latin typeface="Courier"/>
              </a:rPr>
              <a:t>   coverage        coverage_h;</a:t>
            </a:r>
            <a:br/>
            <a:r>
              <a:rPr>
                <a:latin typeface="Courier"/>
              </a:rPr>
              <a:t>   scoreboard      scoreboard_h;</a:t>
            </a:r>
            <a:br/>
            <a:r>
              <a:rPr>
                <a:latin typeface="Courier"/>
              </a:rPr>
              <a:t>   command_monitor command_monitor_h;</a:t>
            </a:r>
            <a:br/>
            <a:r>
              <a:rPr>
                <a:latin typeface="Courier"/>
              </a:rPr>
              <a:t>   result_monitor  result_monitor_h;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random_tester_h = random_tester::type_id::create(</a:t>
            </a:r>
            <a:r>
              <a:rPr>
                <a:solidFill>
                  <a:srgbClr val="4070A0"/>
                </a:solidFill>
                <a:latin typeface="Courier"/>
              </a:rPr>
              <a:t>"random_tester_h"</a:t>
            </a:r>
            <a:r>
              <a:rPr>
                <a:latin typeface="Courier"/>
              </a:rPr>
              <a:t>, </a:t>
            </a:r>
            <a:r>
              <a:rPr b="1">
                <a:solidFill>
                  <a:srgbClr val="007020"/>
                </a:solidFill>
                <a:latin typeface="Courier"/>
              </a:rPr>
              <a:t>this</a:t>
            </a:r>
            <a:r>
              <a:rPr>
                <a:latin typeface="Courier"/>
              </a:rPr>
              <a:t>);</a:t>
            </a:r>
            <a:br/>
            <a:r>
              <a:rPr>
                <a:latin typeface="Courier"/>
              </a:rPr>
              <a:t>      coverage_h = coverage::type_id::create(</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scoreboard::type_id::create(</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command_monitor_h = command_monitor::type_id::create(</a:t>
            </a:r>
            <a:r>
              <a:rPr>
                <a:solidFill>
                  <a:srgbClr val="4070A0"/>
                </a:solidFill>
                <a:latin typeface="Courier"/>
              </a:rPr>
              <a:t>"command_monitor_h"</a:t>
            </a:r>
            <a:r>
              <a:rPr>
                <a:latin typeface="Courier"/>
              </a:rPr>
              <a:t>, </a:t>
            </a:r>
            <a:r>
              <a:rPr b="1">
                <a:solidFill>
                  <a:srgbClr val="007020"/>
                </a:solidFill>
                <a:latin typeface="Courier"/>
              </a:rPr>
              <a:t>this</a:t>
            </a:r>
            <a:r>
              <a:rPr>
                <a:latin typeface="Courier"/>
              </a:rPr>
              <a:t>);</a:t>
            </a:r>
            <a:br/>
            <a:r>
              <a:rPr>
                <a:latin typeface="Courier"/>
              </a:rPr>
              <a:t>      result_monitor_h = result_monitor::type_id::create(</a:t>
            </a:r>
            <a:r>
              <a:rPr>
                <a:solidFill>
                  <a:srgbClr val="4070A0"/>
                </a:solidFill>
                <a:latin typeface="Courier"/>
              </a:rPr>
              <a:t>"result_monitor_h"</a:t>
            </a:r>
            <a:r>
              <a:rPr>
                <a:latin typeface="Courier"/>
              </a:rPr>
              <a:t>, </a:t>
            </a:r>
            <a:r>
              <a:rPr b="1">
                <a:solidFill>
                  <a:srgbClr val="007020"/>
                </a:solidFill>
                <a:latin typeface="Courier"/>
              </a:rPr>
              <a:t>this</a:t>
            </a:r>
            <a:r>
              <a:rPr>
                <a:latin typeface="Courier"/>
              </a:rPr>
              <a:t>);</a:t>
            </a:r>
            <a:b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br/>
            <a:r>
              <a:rPr>
                <a:latin typeface="Courier"/>
              </a:rPr>
              <a:t>      result_monitor_h.ap.connect(scoreboard_h.analysis_export);</a:t>
            </a:r>
            <a:br/>
            <a:r>
              <a:rPr>
                <a:latin typeface="Courier"/>
              </a:rPr>
              <a:t>      command_monitor_h.ap.connect(scoreboard_h.cmd_f.analysis_export);</a:t>
            </a:r>
            <a:br/>
            <a:r>
              <a:rPr>
                <a:latin typeface="Courier"/>
              </a:rPr>
              <a:t>      command_monitor_h.ap.connect(coverage_h.analysis_export);</a:t>
            </a:r>
            <a:br/>
            <a:br/>
            <a:r>
              <a:rPr>
                <a:latin typeface="Courier"/>
              </a:rPr>
              <a:t>   </a:t>
            </a:r>
            <a:r>
              <a:rPr b="1">
                <a:solidFill>
                  <a:srgbClr val="007020"/>
                </a:solidFill>
                <a:latin typeface="Courier"/>
              </a:rPr>
              <a:t>endfunction</a:t>
            </a:r>
            <a:r>
              <a:rPr>
                <a:latin typeface="Courier"/>
              </a:rPr>
              <a:t> : connect_phase</a:t>
            </a:r>
            <a:br/>
            <a:br/>
            <a:r>
              <a:rPr b="1">
                <a:solidFill>
                  <a:srgbClr val="007020"/>
                </a:solidFill>
                <a:latin typeface="Courier"/>
              </a:rPr>
              <a:t>endclass</a:t>
            </a:r>
          </a:p>
        </p:txBody>
      </p:sp>
    </p:spTree>
  </p:cSld>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solo lugar que mira el cable</a:t>
            </a:r>
          </a:p>
        </p:txBody>
      </p:sp>
      <p:sp>
        <p:nvSpPr>
          <p:cNvPr id="3" name="Content Placeholder 2"/>
          <p:cNvSpPr>
            <a:spLocks noGrp="1"/>
          </p:cNvSpPr>
          <p:nvPr>
            <p:ph idx="1"/>
          </p:nvPr>
        </p:nvSpPr>
        <p:spPr/>
        <p:txBody>
          <a:bodyPr/>
          <a:lstStyle/>
          <a:p>
            <a:pPr lvl="0" indent="0" marL="0">
              <a:spcBef>
                <a:spcPts val="3000"/>
              </a:spcBef>
              <a:buNone/>
            </a:pPr>
            <a:r>
              <a:rPr b="1" i="1"/>
              <a:t>Cuando el DUT no contesta en orden</a:t>
            </a:r>
          </a:p>
          <a:p>
            <a:pPr lvl="0"/>
            <a:r>
              <a:rPr/>
              <a:t>El scoreboard de esta sección hace </a:t>
            </a:r>
            <a:r>
              <a:rPr>
                <a:latin typeface="Courier"/>
              </a:rPr>
              <a:t>try_get()</a:t>
            </a:r>
            <a:r>
              <a:rPr/>
              <a:t> de una FIFO: el primer comando que entró es el que corresponde al primer resultado que salió. Eso vale porque </a:t>
            </a:r>
            <a:r>
              <a:rPr b="1"/>
              <a:t>la VTALU contesta en orden</a:t>
            </a:r>
            <a:r>
              <a:rPr/>
              <a:t>, una operación por vez</a:t>
            </a:r>
          </a:p>
          <a:p>
            <a:pPr lvl="0"/>
            <a:r>
              <a:rPr/>
              <a:t>Un bus real no. En AXI cada transferencia lleva un </a:t>
            </a:r>
            <a:r>
              <a:rPr b="1"/>
              <a:t>ID</a:t>
            </a:r>
            <a:r>
              <a:rPr/>
              <a:t> y las respuestas pueden volver cruzadas: la FIFO empieza a comparar la respuesta de una con el pedido de otra, y grita en todas</a:t>
            </a:r>
          </a:p>
          <a:p>
            <a:pPr lvl="0" indent="0">
              <a:buNone/>
            </a:pPr>
            <a:r>
              <a:rPr>
                <a:latin typeface="Courier"/>
              </a:rPr>
              <a:t>transaccion esperado [</a:t>
            </a:r>
            <a:r>
              <a:rPr b="1">
                <a:solidFill>
                  <a:srgbClr val="007020"/>
                </a:solidFill>
                <a:latin typeface="Courier"/>
              </a:rPr>
              <a:t>int</a:t>
            </a:r>
            <a:r>
              <a:rPr>
                <a:latin typeface="Courier"/>
              </a:rPr>
              <a:t>];              </a:t>
            </a:r>
            <a:r>
              <a:rPr i="1">
                <a:solidFill>
                  <a:srgbClr val="60A0B0"/>
                </a:solidFill>
                <a:latin typeface="Courier"/>
              </a:rPr>
              <a:t>// asociativo, indexado por lo que aparea</a:t>
            </a:r>
            <a:br/>
            <a:br/>
            <a:r>
              <a:rPr b="1">
                <a:solidFill>
                  <a:srgbClr val="007020"/>
                </a:solidFill>
                <a:latin typeface="Courier"/>
              </a:rPr>
              <a:t>function</a:t>
            </a:r>
            <a:r>
              <a:rPr>
                <a:latin typeface="Courier"/>
              </a:rPr>
              <a:t> </a:t>
            </a:r>
            <a:r>
              <a:rPr b="1">
                <a:solidFill>
                  <a:srgbClr val="007020"/>
                </a:solidFill>
                <a:latin typeface="Courier"/>
              </a:rPr>
              <a:t>void</a:t>
            </a:r>
            <a:r>
              <a:rPr>
                <a:latin typeface="Courier"/>
              </a:rPr>
              <a:t> write_cmd(transaccion c);  esperado[c.id] = c;  </a:t>
            </a:r>
            <a:r>
              <a:rPr b="1">
                <a:solidFill>
                  <a:srgbClr val="007020"/>
                </a:solidFill>
                <a:latin typeface="Courier"/>
              </a:rPr>
              <a:t>endfunction</a:t>
            </a:r>
            <a:br/>
            <a:br/>
            <a:r>
              <a:rPr b="1">
                <a:solidFill>
                  <a:srgbClr val="007020"/>
                </a:solidFill>
                <a:latin typeface="Courier"/>
              </a:rPr>
              <a:t>function</a:t>
            </a:r>
            <a:r>
              <a:rPr>
                <a:latin typeface="Courier"/>
              </a:rPr>
              <a:t> </a:t>
            </a:r>
            <a:r>
              <a:rPr b="1">
                <a:solidFill>
                  <a:srgbClr val="007020"/>
                </a:solidFill>
                <a:latin typeface="Courier"/>
              </a:rPr>
              <a:t>void</a:t>
            </a:r>
            <a:r>
              <a:rPr>
                <a:latin typeface="Courier"/>
              </a:rPr>
              <a:t> write_result(respuesta r);</a:t>
            </a:r>
            <a:br/>
            <a:r>
              <a:rPr>
                <a:latin typeface="Courier"/>
              </a:rPr>
              <a:t>   </a:t>
            </a:r>
            <a:r>
              <a:rPr b="1">
                <a:solidFill>
                  <a:srgbClr val="007020"/>
                </a:solidFill>
                <a:latin typeface="Courier"/>
              </a:rPr>
              <a:t>if</a:t>
            </a:r>
            <a:r>
              <a:rPr>
                <a:latin typeface="Courier"/>
              </a:rPr>
              <a:t> (!esperado.exists(r.id)) </a:t>
            </a:r>
            <a:r>
              <a:rPr>
                <a:solidFill>
                  <a:srgbClr val="007020"/>
                </a:solidFill>
                <a:latin typeface="Courier"/>
              </a:rPr>
              <a:t>`uvm_error</a:t>
            </a:r>
            <a:r>
              <a:rPr>
                <a:latin typeface="Courier"/>
              </a:rPr>
              <a:t>(</a:t>
            </a:r>
            <a:r>
              <a:rPr>
                <a:solidFill>
                  <a:srgbClr val="4070A0"/>
                </a:solidFill>
                <a:latin typeface="Courier"/>
              </a:rPr>
              <a:t>"SB"</a:t>
            </a:r>
            <a:r>
              <a:rPr>
                <a:latin typeface="Courier"/>
              </a:rPr>
              <a:t>, </a:t>
            </a:r>
            <a:r>
              <a:rPr>
                <a:solidFill>
                  <a:srgbClr val="4070A0"/>
                </a:solidFill>
                <a:latin typeface="Courier"/>
              </a:rPr>
              <a:t>"una respuesta que nadie pidio"</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begin</a:t>
            </a:r>
            <a:r>
              <a:rPr>
                <a:latin typeface="Courier"/>
              </a:rPr>
              <a:t> comparar(esperado[r.id], r); esperado.</a:t>
            </a:r>
            <a:r>
              <a:rPr>
                <a:solidFill>
                  <a:srgbClr val="007020"/>
                </a:solidFill>
                <a:latin typeface="Courier"/>
              </a:rPr>
              <a:t>delete</a:t>
            </a:r>
            <a:r>
              <a:rPr>
                <a:latin typeface="Courier"/>
              </a:rPr>
              <a:t>(r.id); </a:t>
            </a:r>
            <a:r>
              <a:rPr b="1">
                <a:solidFill>
                  <a:srgbClr val="007020"/>
                </a:solidFill>
                <a:latin typeface="Courier"/>
              </a:rPr>
              <a:t>end</a:t>
            </a:r>
            <a:br/>
            <a:r>
              <a:rPr b="1">
                <a:solidFill>
                  <a:srgbClr val="007020"/>
                </a:solidFill>
                <a:latin typeface="Courier"/>
              </a:rPr>
              <a:t>endfunction</a:t>
            </a:r>
          </a:p>
          <a:p>
            <a:pPr lvl="0"/>
            <a:r>
              <a:rPr/>
              <a:t>El patrón es siempre el mismo: </a:t>
            </a:r>
            <a:r>
              <a:rPr b="1"/>
              <a:t>una tabla indexada por lo que aparea</a:t>
            </a:r>
            <a:r>
              <a:rPr/>
              <a:t>, un </a:t>
            </a:r>
            <a:r>
              <a:rPr>
                <a:latin typeface="Courier"/>
              </a:rPr>
              <a:t>delete</a:t>
            </a:r>
            <a:r>
              <a:rPr/>
              <a:t> cuando se comparó, y al final de la corrida la tabla </a:t>
            </a:r>
            <a:r>
              <a:rPr b="1"/>
              <a:t>tiene que quedar vacía</a:t>
            </a:r>
          </a:p>
          <a:p>
            <a:pPr lvl="0"/>
            <a:r>
              <a:rPr/>
              <a:t>Ese chequeo del final es la mitad del valor: lo que quedó adentro son los pedidos que el DUT nunca contestó</a:t>
            </a:r>
          </a:p>
        </p:txBody>
      </p:sp>
    </p:spTree>
  </p:cSld>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solo lugar que mira el cable</a:t>
            </a:r>
          </a:p>
        </p:txBody>
      </p:sp>
      <p:sp>
        <p:nvSpPr>
          <p:cNvPr id="3" name="Content Placeholder 2"/>
          <p:cNvSpPr>
            <a:spLocks noGrp="1"/>
          </p:cNvSpPr>
          <p:nvPr>
            <p:ph idx="1"/>
          </p:nvPr>
        </p:nvSpPr>
        <p:spPr/>
        <p:txBody>
          <a:bodyPr/>
          <a:lstStyle/>
          <a:p>
            <a:pPr lvl="0" indent="0" marL="0">
              <a:spcBef>
                <a:spcPts val="3000"/>
              </a:spcBef>
              <a:buNone/>
            </a:pPr>
            <a:r>
              <a:rPr b="1" i="1"/>
              <a:t>De un lado del monitor se habla en señales, del otro en transactions</a:t>
            </a:r>
          </a:p>
          <a:p>
            <a:pPr lvl="0"/>
            <a:r>
              <a:rPr/>
              <a:t>El </a:t>
            </a:r>
            <a:r>
              <a:rPr b="1"/>
              <a:t>monitor</a:t>
            </a:r>
            <a:r>
              <a:rPr/>
              <a:t> es la única clase que sabe que existe un </a:t>
            </a:r>
            <a:r>
              <a:rPr>
                <a:latin typeface="Courier"/>
              </a:rPr>
              <a:t>clk</a:t>
            </a:r>
            <a:r>
              <a:rPr/>
              <a:t>. Coverage y scoreboard reciben datos y no tienen idea de dónde salieron</a:t>
            </a:r>
          </a:p>
          <a:p>
            <a:pPr lvl="0"/>
            <a:r>
              <a:rPr/>
              <a:t>El Observer de hablar con varios objetos, aplicado al DUT: el monitor publica y no lleva la lista. Agregar un observador es una línea en el </a:t>
            </a:r>
            <a:r>
              <a:rPr>
                <a:latin typeface="Courier"/>
              </a:rPr>
              <a:t>connect_phase</a:t>
            </a:r>
          </a:p>
          <a:p>
            <a:pPr lvl="0"/>
            <a:r>
              <a:rPr/>
              <a:t>Y el límite, que es la sección que sigue: todo esto pasa en </a:t>
            </a:r>
            <a:r>
              <a:rPr b="1"/>
              <a:t>un solo thread</a:t>
            </a:r>
            <a:r>
              <a:rPr/>
              <a:t>. El </a:t>
            </a:r>
            <a:r>
              <a:rPr>
                <a:latin typeface="Courier"/>
              </a:rPr>
              <a:t>always</a:t>
            </a:r>
            <a:r>
              <a:rPr/>
              <a:t> del BFM llama a </a:t>
            </a:r>
            <a:r>
              <a:rPr>
                <a:latin typeface="Courier"/>
              </a:rPr>
              <a:t>write_to_monitor()</a:t>
            </a:r>
            <a:r>
              <a:rPr/>
              <a:t>, que llama a </a:t>
            </a:r>
            <a:r>
              <a:rPr>
                <a:latin typeface="Courier"/>
              </a:rPr>
              <a:t>ap.write()</a:t>
            </a:r>
            <a:r>
              <a:rPr/>
              <a:t>, que llama a los </a:t>
            </a:r>
            <a:r>
              <a:rPr>
                <a:latin typeface="Courier"/>
              </a:rPr>
              <a:t>write()</a:t>
            </a:r>
            <a:r>
              <a:rPr/>
              <a:t> de los subscribers — una cadena de funciones, sin que avance el tiempo</a:t>
            </a:r>
          </a:p>
        </p:txBody>
      </p:sp>
    </p:spTree>
  </p:cSld>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solo lugar que mira el cable</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Hasta ayer el scoreboard y la cobertura miraban </a:t>
            </a:r>
            <a:r>
              <a:rPr b="1"/>
              <a:t>las señales</a:t>
            </a:r>
            <a:r>
              <a:rPr/>
              <a:t> cada uno por su cuenta: el mismo código de protocolo escrito dos veces</a:t>
            </a:r>
          </a:p>
          <a:p>
            <a:pPr lvl="0"/>
            <a:r>
              <a:rPr/>
              <a:t>La pieza que faltaba tiene nombre en la industria: el </a:t>
            </a:r>
            <a:r>
              <a:rPr b="1"/>
              <a:t>monitor</a:t>
            </a:r>
            <a:r>
              <a:rPr/>
              <a:t>. Uno solo mira el cable y </a:t>
            </a:r>
            <a:r>
              <a:rPr b="1"/>
              <a:t>publica</a:t>
            </a:r>
            <a:r>
              <a:rPr/>
              <a:t> lo que vio</a:t>
            </a:r>
          </a:p>
          <a:p>
            <a:pPr lvl="0"/>
            <a:r>
              <a:rPr/>
              <a:t>Son dos: </a:t>
            </a:r>
            <a:r>
              <a:rPr b="1">
                <a:latin typeface="Courier"/>
              </a:rPr>
              <a:t>command_monitor</a:t>
            </a:r>
            <a:r>
              <a:rPr/>
              <a:t> publica qué se pidió, </a:t>
            </a:r>
            <a:r>
              <a:rPr b="1">
                <a:latin typeface="Courier"/>
              </a:rPr>
              <a:t>result_monitor</a:t>
            </a:r>
            <a:r>
              <a:rPr/>
              <a:t> publica qué contestó el DUT</a:t>
            </a:r>
          </a:p>
          <a:p>
            <a:pPr lvl="0"/>
            <a:r>
              <a:rPr/>
              <a:t>El scoreboard y la cobertura pasan a ser </a:t>
            </a:r>
            <a:r>
              <a:rPr b="1"/>
              <a:t>subscribers</a:t>
            </a:r>
            <a:r>
              <a:rPr/>
              <a:t>: dejan de esperar flancos y sólo implementan </a:t>
            </a:r>
            <a:r>
              <a:rPr>
                <a:latin typeface="Courier"/>
              </a:rPr>
              <a:t>write()</a:t>
            </a:r>
          </a:p>
          <a:p>
            <a:pPr lvl="0"/>
            <a:r>
              <a:rPr/>
              <a:t>Ese par —monitores que publican, subscribers que analizan— es el </a:t>
            </a:r>
            <a:r>
              <a:rPr b="1"/>
              <a:t>analysis layer</a:t>
            </a:r>
            <a:r>
              <a:rPr/>
              <a:t>, y de ahí viene el nombre del puerto</a:t>
            </a:r>
          </a:p>
          <a:p>
            <a:pPr lvl="0"/>
            <a:r>
              <a:rPr/>
              <a:t>El </a:t>
            </a:r>
            <a:r>
              <a:rPr>
                <a:latin typeface="Courier"/>
              </a:rPr>
              <a:t>tester</a:t>
            </a:r>
            <a:r>
              <a:rPr/>
              <a:t> </a:t>
            </a:r>
            <a:r>
              <a:rPr b="1"/>
              <a:t>no se entera de nada</a:t>
            </a:r>
            <a:r>
              <a:rPr/>
              <a:t>. Ésa es la prueba de que el reparto quedó bien: cambiar el análisis no toca el estímulo</a:t>
            </a:r>
          </a:p>
          <a:p>
            <a:pPr lvl="0"/>
            <a:r>
              <a:rPr/>
              <a:t>Y el scoreboard con FIFO vale </a:t>
            </a:r>
            <a:r>
              <a:rPr b="1"/>
              <a:t>mientras el DUT conteste en orden</a:t>
            </a:r>
            <a:r>
              <a:rPr/>
              <a:t>. Cuando no, el patrón es una tabla por ID que tiene que quedar vacía al final</a:t>
            </a:r>
          </a:p>
        </p:txBody>
      </p:sp>
    </p:spTree>
  </p:cSld>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Cuando alguien tiene que esperar</a:t>
            </a:r>
          </a:p>
        </p:txBody>
      </p:sp>
      <p:sp>
        <p:nvSpPr>
          <p:cNvPr id="3" name="Content Placeholder 2"/>
          <p:cNvSpPr>
            <a:spLocks noGrp="1"/>
          </p:cNvSpPr>
          <p:nvPr>
            <p:ph idx="1"/>
          </p:nvPr>
        </p:nvSpPr>
        <p:spPr/>
        <p:txBody>
          <a:bodyPr/>
          <a:lstStyle/>
          <a:p>
            <a:pPr lvl="0" indent="0" marL="0">
              <a:spcBef>
                <a:spcPts val="3000"/>
              </a:spcBef>
              <a:buNone/>
            </a:pPr>
            <a:r>
              <a:rPr b="1" i="1"/>
              <a:t>Esto ya lo hacías, con módulos</a:t>
            </a:r>
          </a:p>
          <a:p>
            <a:pPr lvl="0"/>
            <a:r>
              <a:rPr/>
              <a:t>El nombre asusta y el mecanismo lo venís usando desde siempre: dos módulos con puertos, cada uno con su </a:t>
            </a:r>
            <a:r>
              <a:rPr>
                <a:latin typeface="Courier"/>
              </a:rPr>
              <a:t>always</a:t>
            </a:r>
            <a:r>
              <a:rPr/>
              <a:t>, pasándose datos</a:t>
            </a:r>
          </a:p>
          <a:p>
            <a:pPr lvl="0" indent="0">
              <a:buNone/>
            </a:pPr>
            <a:r>
              <a:rPr i="1">
                <a:solidFill>
                  <a:srgbClr val="60A0B0"/>
                </a:solidFill>
                <a:latin typeface="Courier"/>
              </a:rPr>
              <a:t>// Sends the data through the shared variable and signals it by toggling get_it</a:t>
            </a:r>
            <a:br/>
            <a:r>
              <a:rPr i="1">
                <a:solidFill>
                  <a:srgbClr val="60A0B0"/>
                </a:solidFill>
                <a:latin typeface="Courier"/>
              </a:rPr>
              <a:t>// Then the producer blocks on the put_it signal</a:t>
            </a:r>
            <a:br/>
            <a:r>
              <a:rPr b="1">
                <a:solidFill>
                  <a:srgbClr val="007020"/>
                </a:solidFill>
                <a:latin typeface="Courier"/>
              </a:rPr>
              <a:t>module</a:t>
            </a:r>
            <a:r>
              <a:rPr>
                <a:latin typeface="Courier"/>
              </a:rPr>
              <a:t> producer (</a:t>
            </a:r>
            <a:br/>
            <a:r>
              <a:rPr>
                <a:latin typeface="Courier"/>
              </a:rPr>
              <a:t>    </a:t>
            </a:r>
            <a:r>
              <a:rPr b="1">
                <a:solidFill>
                  <a:srgbClr val="007020"/>
                </a:solidFill>
                <a:latin typeface="Courier"/>
              </a:rPr>
              <a:t>output</a:t>
            </a:r>
            <a:r>
              <a:rPr>
                <a:latin typeface="Courier"/>
              </a:rPr>
              <a:t> </a:t>
            </a:r>
            <a:r>
              <a:rPr b="1">
                <a:solidFill>
                  <a:srgbClr val="007020"/>
                </a:solidFill>
                <a:latin typeface="Courier"/>
              </a:rPr>
              <a:t>byte</a:t>
            </a:r>
            <a:r>
              <a:rPr>
                <a:latin typeface="Courier"/>
              </a:rPr>
              <a:t> shared,</a:t>
            </a:r>
            <a:br/>
            <a:r>
              <a:rPr>
                <a:latin typeface="Courier"/>
              </a:rPr>
              <a:t>    </a:t>
            </a:r>
            <a:r>
              <a:rPr b="1">
                <a:solidFill>
                  <a:srgbClr val="007020"/>
                </a:solidFill>
                <a:latin typeface="Courier"/>
              </a:rPr>
              <a:t>input</a:t>
            </a:r>
            <a:r>
              <a:rPr>
                <a:latin typeface="Courier"/>
              </a:rPr>
              <a:t>  </a:t>
            </a:r>
            <a:r>
              <a:rPr b="1">
                <a:solidFill>
                  <a:srgbClr val="007020"/>
                </a:solidFill>
                <a:latin typeface="Courier"/>
              </a:rPr>
              <a:t>bit</a:t>
            </a:r>
            <a:r>
              <a:rPr>
                <a:latin typeface="Courier"/>
              </a:rPr>
              <a:t>  put_it,</a:t>
            </a:r>
            <a:br/>
            <a:r>
              <a:rPr>
                <a:latin typeface="Courier"/>
              </a:rPr>
              <a:t>    </a:t>
            </a:r>
            <a:r>
              <a:rPr b="1">
                <a:solidFill>
                  <a:srgbClr val="007020"/>
                </a:solidFill>
                <a:latin typeface="Courier"/>
              </a:rPr>
              <a:t>output</a:t>
            </a:r>
            <a:r>
              <a:rPr>
                <a:latin typeface="Courier"/>
              </a:rPr>
              <a:t> </a:t>
            </a:r>
            <a:r>
              <a:rPr b="1">
                <a:solidFill>
                  <a:srgbClr val="007020"/>
                </a:solidFill>
                <a:latin typeface="Courier"/>
              </a:rPr>
              <a:t>bit</a:t>
            </a:r>
            <a:r>
              <a:rPr>
                <a:latin typeface="Courier"/>
              </a:rPr>
              <a:t>  get_it</a:t>
            </a:r>
            <a:br/>
            <a:r>
              <a:rPr>
                <a:latin typeface="Courier"/>
              </a:rPr>
              <a:t>);</a:t>
            </a:r>
            <a:br/>
            <a:r>
              <a:rPr>
                <a:latin typeface="Courier"/>
              </a:rPr>
              <a:t>   </a:t>
            </a:r>
            <a:r>
              <a:rPr b="1">
                <a:solidFill>
                  <a:srgbClr val="007020"/>
                </a:solidFill>
                <a:latin typeface="Courier"/>
              </a:rPr>
              <a:t>initial</a:t>
            </a:r>
            <a:br/>
            <a:r>
              <a:rPr>
                <a:latin typeface="Courier"/>
              </a:rPr>
              <a:t>      </a:t>
            </a:r>
            <a:r>
              <a:rPr b="1">
                <a:solidFill>
                  <a:srgbClr val="007020"/>
                </a:solidFill>
                <a:latin typeface="Courier"/>
              </a:rPr>
              <a:t>repeat</a:t>
            </a:r>
            <a:r>
              <a:rPr>
                <a:latin typeface="Courier"/>
              </a:rPr>
              <a:t> (</a:t>
            </a:r>
            <a:r>
              <a:rPr>
                <a:solidFill>
                  <a:srgbClr val="40A070"/>
                </a:solidFill>
                <a:latin typeface="Courier"/>
              </a:rPr>
              <a:t>3</a:t>
            </a:r>
            <a:r>
              <a:rPr>
                <a:latin typeface="Courier"/>
              </a:rPr>
              <a:t>) </a:t>
            </a:r>
            <a:r>
              <a:rPr b="1">
                <a:solidFill>
                  <a:srgbClr val="007020"/>
                </a:solidFill>
                <a:latin typeface="Courier"/>
              </a:rPr>
              <a:t>begin</a:t>
            </a:r>
            <a:br/>
            <a:r>
              <a:rPr>
                <a:latin typeface="Courier"/>
              </a:rPr>
              <a:t>         </a:t>
            </a:r>
            <a:r>
              <a:rPr b="1">
                <a:solidFill>
                  <a:srgbClr val="007020"/>
                </a:solidFill>
                <a:latin typeface="Courier"/>
              </a:rPr>
              <a:t>$display</a:t>
            </a:r>
            <a:r>
              <a:rPr>
                <a:latin typeface="Courier"/>
              </a:rPr>
              <a:t>(</a:t>
            </a:r>
            <a:r>
              <a:rPr>
                <a:solidFill>
                  <a:srgbClr val="4070A0"/>
                </a:solidFill>
                <a:latin typeface="Courier"/>
              </a:rPr>
              <a:t>"Sent %0d"</a:t>
            </a:r>
            <a:r>
              <a:rPr>
                <a:latin typeface="Courier"/>
              </a:rPr>
              <a:t>, ++shared);</a:t>
            </a:r>
            <a:br/>
            <a:r>
              <a:rPr>
                <a:latin typeface="Courier"/>
              </a:rPr>
              <a:t>         get_it = ~get_it;</a:t>
            </a:r>
            <a:br/>
            <a:r>
              <a:rPr>
                <a:latin typeface="Courier"/>
              </a:rPr>
              <a:t>         @(put_it);</a:t>
            </a:r>
            <a:br/>
            <a:r>
              <a:rPr>
                <a:latin typeface="Courier"/>
              </a:rPr>
              <a:t>      </a:t>
            </a:r>
            <a:r>
              <a:rPr b="1">
                <a:solidFill>
                  <a:srgbClr val="007020"/>
                </a:solidFill>
                <a:latin typeface="Courier"/>
              </a:rPr>
              <a:t>end</a:t>
            </a:r>
            <a:br/>
            <a:r>
              <a:rPr b="1">
                <a:solidFill>
                  <a:srgbClr val="007020"/>
                </a:solidFill>
                <a:latin typeface="Courier"/>
              </a:rPr>
              <a:t>endmodule</a:t>
            </a:r>
            <a:r>
              <a:rPr>
                <a:latin typeface="Courier"/>
              </a:rPr>
              <a:t> : producer</a:t>
            </a:r>
            <a:br/>
            <a:br/>
            <a:r>
              <a:rPr i="1">
                <a:solidFill>
                  <a:srgbClr val="60A0B0"/>
                </a:solidFill>
                <a:latin typeface="Courier"/>
              </a:rPr>
              <a:t>// The consumer blocks on the get_it signal, waiting for data from the producer</a:t>
            </a:r>
            <a:br/>
            <a:r>
              <a:rPr i="1">
                <a:solidFill>
                  <a:srgbClr val="60A0B0"/>
                </a:solidFill>
                <a:latin typeface="Courier"/>
              </a:rPr>
              <a:t>// when the producer toggles that signal, it processes the data and toggles put_it</a:t>
            </a:r>
            <a:br/>
            <a:r>
              <a:rPr i="1">
                <a:solidFill>
                  <a:srgbClr val="60A0B0"/>
                </a:solidFill>
                <a:latin typeface="Courier"/>
              </a:rPr>
              <a:t>// when done, to unblock the producer</a:t>
            </a:r>
            <a:br/>
            <a:r>
              <a:rPr b="1">
                <a:solidFill>
                  <a:srgbClr val="007020"/>
                </a:solidFill>
                <a:latin typeface="Courier"/>
              </a:rPr>
              <a:t>module</a:t>
            </a:r>
            <a:r>
              <a:rPr>
                <a:latin typeface="Courier"/>
              </a:rPr>
              <a:t> consumer (</a:t>
            </a:r>
            <a:br/>
            <a:r>
              <a:rPr>
                <a:latin typeface="Courier"/>
              </a:rPr>
              <a:t>    </a:t>
            </a:r>
            <a:r>
              <a:rPr b="1">
                <a:solidFill>
                  <a:srgbClr val="007020"/>
                </a:solidFill>
                <a:latin typeface="Courier"/>
              </a:rPr>
              <a:t>input</a:t>
            </a:r>
            <a:r>
              <a:rPr>
                <a:latin typeface="Courier"/>
              </a:rPr>
              <a:t>  </a:t>
            </a:r>
            <a:r>
              <a:rPr b="1">
                <a:solidFill>
                  <a:srgbClr val="007020"/>
                </a:solidFill>
                <a:latin typeface="Courier"/>
              </a:rPr>
              <a:t>byte</a:t>
            </a:r>
            <a:r>
              <a:rPr>
                <a:latin typeface="Courier"/>
              </a:rPr>
              <a:t> shared,</a:t>
            </a:r>
            <a:br/>
            <a:r>
              <a:rPr>
                <a:latin typeface="Courier"/>
              </a:rPr>
              <a:t>    </a:t>
            </a:r>
            <a:r>
              <a:rPr b="1">
                <a:solidFill>
                  <a:srgbClr val="007020"/>
                </a:solidFill>
                <a:latin typeface="Courier"/>
              </a:rPr>
              <a:t>output</a:t>
            </a:r>
            <a:r>
              <a:rPr>
                <a:latin typeface="Courier"/>
              </a:rPr>
              <a:t> </a:t>
            </a:r>
            <a:r>
              <a:rPr b="1">
                <a:solidFill>
                  <a:srgbClr val="007020"/>
                </a:solidFill>
                <a:latin typeface="Courier"/>
              </a:rPr>
              <a:t>bit</a:t>
            </a:r>
            <a:r>
              <a:rPr>
                <a:latin typeface="Courier"/>
              </a:rPr>
              <a:t>  put_it,</a:t>
            </a:r>
            <a:br/>
            <a:r>
              <a:rPr>
                <a:latin typeface="Courier"/>
              </a:rPr>
              <a:t>    </a:t>
            </a:r>
            <a:r>
              <a:rPr b="1">
                <a:solidFill>
                  <a:srgbClr val="007020"/>
                </a:solidFill>
                <a:latin typeface="Courier"/>
              </a:rPr>
              <a:t>input</a:t>
            </a:r>
            <a:r>
              <a:rPr>
                <a:latin typeface="Courier"/>
              </a:rPr>
              <a:t>  </a:t>
            </a:r>
            <a:r>
              <a:rPr b="1">
                <a:solidFill>
                  <a:srgbClr val="007020"/>
                </a:solidFill>
                <a:latin typeface="Courier"/>
              </a:rPr>
              <a:t>bit</a:t>
            </a:r>
            <a:r>
              <a:rPr>
                <a:latin typeface="Courier"/>
              </a:rPr>
              <a:t>  get_it</a:t>
            </a:r>
            <a:br/>
            <a:r>
              <a:rPr>
                <a:latin typeface="Courier"/>
              </a:rPr>
              <a:t>);</a:t>
            </a:r>
            <a:br/>
            <a:r>
              <a:rPr>
                <a:latin typeface="Courier"/>
              </a:rPr>
              <a:t>   </a:t>
            </a:r>
            <a:r>
              <a:rPr b="1">
                <a:solidFill>
                  <a:srgbClr val="007020"/>
                </a:solidFill>
                <a:latin typeface="Courier"/>
              </a:rPr>
              <a:t>initial</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a:t>
            </a:r>
            <a:br/>
            <a:r>
              <a:rPr>
                <a:latin typeface="Courier"/>
              </a:rPr>
              <a:t>         @(get_it);</a:t>
            </a:r>
            <a:br/>
            <a:r>
              <a:rPr>
                <a:latin typeface="Courier"/>
              </a:rPr>
              <a:t>         </a:t>
            </a:r>
            <a:r>
              <a:rPr b="1">
                <a:solidFill>
                  <a:srgbClr val="007020"/>
                </a:solidFill>
                <a:latin typeface="Courier"/>
              </a:rPr>
              <a:t>$display</a:t>
            </a:r>
            <a:r>
              <a:rPr>
                <a:latin typeface="Courier"/>
              </a:rPr>
              <a:t>(</a:t>
            </a:r>
            <a:r>
              <a:rPr>
                <a:solidFill>
                  <a:srgbClr val="4070A0"/>
                </a:solidFill>
                <a:latin typeface="Courier"/>
              </a:rPr>
              <a:t>"Received: %0d"</a:t>
            </a:r>
            <a:r>
              <a:rPr>
                <a:latin typeface="Courier"/>
              </a:rPr>
              <a:t>, shared);</a:t>
            </a:r>
            <a:br/>
            <a:r>
              <a:rPr>
                <a:latin typeface="Courier"/>
              </a:rPr>
              <a:t>         put_it = ~put_it;</a:t>
            </a:r>
            <a:br/>
            <a:r>
              <a:rPr>
                <a:latin typeface="Courier"/>
              </a:rPr>
              <a:t>      </a:t>
            </a:r>
            <a:r>
              <a:rPr b="1">
                <a:solidFill>
                  <a:srgbClr val="007020"/>
                </a:solidFill>
                <a:latin typeface="Courier"/>
              </a:rPr>
              <a:t>end</a:t>
            </a:r>
            <a:br/>
            <a:r>
              <a:rPr b="1">
                <a:solidFill>
                  <a:srgbClr val="007020"/>
                </a:solidFill>
                <a:latin typeface="Courier"/>
              </a:rPr>
              <a:t>endmodule</a:t>
            </a:r>
            <a:r>
              <a:rPr>
                <a:latin typeface="Courier"/>
              </a:rPr>
              <a:t> : consumer</a:t>
            </a:r>
          </a:p>
          <a:p>
            <a:pPr lvl="0"/>
            <a:r>
              <a:rPr/>
              <a:t>Eso </a:t>
            </a:r>
            <a:r>
              <a:rPr b="1"/>
              <a:t>es</a:t>
            </a:r>
            <a:r>
              <a:rPr/>
              <a:t> comunicación entre threads. Lo único que falta es hacerlo entre objetos, que no tienen puertos</a:t>
            </a:r>
          </a:p>
        </p:txBody>
      </p:sp>
    </p:spTree>
  </p:cSld>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Cuando alguien tiene que esperar</a:t>
            </a:r>
          </a:p>
        </p:txBody>
      </p:sp>
      <p:sp>
        <p:nvSpPr>
          <p:cNvPr id="3" name="Content Placeholder 2"/>
          <p:cNvSpPr>
            <a:spLocks noGrp="1"/>
          </p:cNvSpPr>
          <p:nvPr>
            <p:ph idx="1"/>
          </p:nvPr>
        </p:nvSpPr>
        <p:spPr/>
        <p:txBody>
          <a:bodyPr/>
          <a:lstStyle/>
          <a:p>
            <a:pPr lvl="0" indent="0" marL="0">
              <a:spcBef>
                <a:spcPts val="3000"/>
              </a:spcBef>
              <a:buNone/>
            </a:pPr>
            <a:r>
              <a:rPr b="1" i="1"/>
              <a:t>Un objeto no tiene port list</a:t>
            </a:r>
          </a:p>
          <a:p>
            <a:pPr lvl="0"/>
            <a:r>
              <a:rPr/>
              <a:t>Lo que sí hay en SystemVerilog son handles compartidos, semáforos y mailboxes</a:t>
            </a:r>
          </a:p>
          <a:p>
            <a:pPr lvl="0"/>
            <a:r>
              <a:rPr/>
              <a:t>Con eso alcanza para resolverlo, y ése es el problema: </a:t>
            </a:r>
            <a:r>
              <a:rPr b="1"/>
              <a:t>cada uno lo resuelve distinto</a:t>
            </a:r>
            <a:r>
              <a:rPr/>
              <a:t>, y después nadie puede leer el testbench del de al lado</a:t>
            </a:r>
          </a:p>
          <a:p>
            <a:pPr lvl="0"/>
            <a:r>
              <a:rPr/>
              <a:t>UVM estandariza una sola forma, en dos piezas:</a:t>
            </a:r>
          </a:p>
          <a:p>
            <a:pPr lvl="1"/>
            <a:r>
              <a:rPr i="1"/>
              <a:t>Ports</a:t>
            </a:r>
            <a:r>
              <a:rPr/>
              <a:t>: se instancian en un </a:t>
            </a:r>
            <a:r>
              <a:rPr>
                <a:latin typeface="Courier"/>
              </a:rPr>
              <a:t>uvm_component</a:t>
            </a:r>
            <a:r>
              <a:rPr/>
              <a:t> para que su </a:t>
            </a:r>
            <a:r>
              <a:rPr>
                <a:latin typeface="Courier"/>
              </a:rPr>
              <a:t>run_phase()</a:t>
            </a:r>
            <a:r>
              <a:rPr/>
              <a:t> hable con otro thread. </a:t>
            </a:r>
            <a:r>
              <a:rPr i="1"/>
              <a:t>Put port</a:t>
            </a:r>
            <a:r>
              <a:rPr/>
              <a:t> para mandar, </a:t>
            </a:r>
            <a:r>
              <a:rPr i="1"/>
              <a:t>get port</a:t>
            </a:r>
            <a:r>
              <a:rPr/>
              <a:t> para recibir</a:t>
            </a:r>
          </a:p>
          <a:p>
            <a:pPr lvl="1"/>
            <a:r>
              <a:rPr i="1"/>
              <a:t>TLM FIFO</a:t>
            </a:r>
            <a:r>
              <a:rPr/>
              <a:t>: el objeto que une un put port con un get port. </a:t>
            </a:r>
            <a:r>
              <a:rPr>
                <a:latin typeface="Courier"/>
              </a:rPr>
              <a:t>new()</a:t>
            </a:r>
            <a:r>
              <a:rPr/>
              <a:t> la crea con </a:t>
            </a:r>
            <a:r>
              <a:rPr b="1"/>
              <a:t>tamaño 1</a:t>
            </a:r>
            <a:r>
              <a:rPr/>
              <a:t> por defecto —</a:t>
            </a:r>
            <a:r>
              <a:rPr>
                <a:latin typeface="Courier"/>
              </a:rPr>
              <a:t>new(name, parent, size = 1)</a:t>
            </a:r>
            <a:r>
              <a:rPr/>
              <a:t>—, y con </a:t>
            </a:r>
            <a:r>
              <a:rPr>
                <a:latin typeface="Courier"/>
              </a:rPr>
              <a:t>0</a:t>
            </a:r>
            <a:r>
              <a:rPr/>
              <a:t> sería ilimitada. La del ejemplo usa el default</a:t>
            </a:r>
          </a:p>
          <a:p>
            <a:pPr lvl="0"/>
            <a:r>
              <a:rPr/>
              <a:t>Con tamaño 1 la FIFO no es un buffer, es un </a:t>
            </a:r>
            <a:r>
              <a:rPr b="1"/>
              <a:t>punto de encuentro</a:t>
            </a:r>
            <a:r>
              <a:rPr/>
              <a:t>: el que pone espera a que el otro saque</a:t>
            </a:r>
          </a:p>
        </p:txBody>
      </p:sp>
    </p:spTree>
  </p:cSld>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Cuando alguien tiene que esperar</a:t>
            </a:r>
          </a:p>
        </p:txBody>
      </p:sp>
      <p:sp>
        <p:nvSpPr>
          <p:cNvPr id="3" name="Content Placeholder 2"/>
          <p:cNvSpPr>
            <a:spLocks noGrp="1"/>
          </p:cNvSpPr>
          <p:nvPr>
            <p:ph idx="1"/>
          </p:nvPr>
        </p:nvSpPr>
        <p:spPr/>
        <p:txBody>
          <a:bodyPr/>
          <a:lstStyle/>
          <a:p>
            <a:pPr lvl="0" indent="0" marL="0">
              <a:spcBef>
                <a:spcPts val="3000"/>
              </a:spcBef>
              <a:buNone/>
            </a:pPr>
            <a:r>
              <a:rPr b="1" i="1"/>
              <a:t>Productor como un objeto</a:t>
            </a:r>
          </a:p>
          <a:p>
            <a:pPr lvl="0"/>
            <a:r>
              <a:rPr/>
              <a:t>El productor declara un </a:t>
            </a:r>
            <a:r>
              <a:rPr>
                <a:latin typeface="Courier"/>
              </a:rPr>
              <a:t>uvm_put_port</a:t>
            </a:r>
            <a:r>
              <a:rPr/>
              <a:t> y llama a </a:t>
            </a:r>
            <a:r>
              <a:rPr>
                <a:latin typeface="Courier"/>
              </a:rPr>
              <a:t>put()</a:t>
            </a:r>
            <a:r>
              <a:rPr/>
              <a:t>. Eso es todo: ni handshake de señales, ni bandera compartida, ni semáforo</a:t>
            </a:r>
          </a:p>
          <a:p>
            <a:pPr lvl="0" indent="0">
              <a:buNone/>
            </a:pPr>
            <a:r>
              <a:rPr i="1">
                <a:solidFill>
                  <a:srgbClr val="60A0B0"/>
                </a:solidFill>
                <a:latin typeface="Courier"/>
              </a:rPr>
              <a:t>// UVM solution to interthread communication</a:t>
            </a:r>
            <a:br/>
            <a:r>
              <a:rPr i="1">
                <a:solidFill>
                  <a:srgbClr val="60A0B0"/>
                </a:solidFill>
                <a:latin typeface="Courier"/>
              </a:rPr>
              <a:t>//  It has 2 parts:</a:t>
            </a:r>
            <a:br/>
            <a:r>
              <a:rPr i="1">
                <a:solidFill>
                  <a:srgbClr val="60A0B0"/>
                </a:solidFill>
                <a:latin typeface="Courier"/>
              </a:rPr>
              <a:t>//      *   Ports-Objects: instantiated in our uvm_components so that</a:t>
            </a:r>
            <a:br/>
            <a:r>
              <a:rPr i="1">
                <a:solidFill>
                  <a:srgbClr val="60A0B0"/>
                </a:solidFill>
                <a:latin typeface="Courier"/>
              </a:rPr>
              <a:t>//              run_phase can talk to other threads</a:t>
            </a:r>
            <a:br/>
            <a:r>
              <a:rPr i="1">
                <a:solidFill>
                  <a:srgbClr val="60A0B0"/>
                </a:solidFill>
                <a:latin typeface="Courier"/>
              </a:rPr>
              <a:t>//      *   TLM Fifos (they hold only 1 element)</a:t>
            </a:r>
            <a:br/>
            <a:br/>
            <a:r>
              <a:rPr b="1">
                <a:solidFill>
                  <a:srgbClr val="007020"/>
                </a:solidFill>
                <a:latin typeface="Courier"/>
              </a:rPr>
              <a:t>class</a:t>
            </a:r>
            <a:r>
              <a:rPr>
                <a:latin typeface="Courier"/>
              </a:rPr>
              <a:t> producer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(producer);</a:t>
            </a:r>
            <a:br/>
            <a:br/>
            <a:r>
              <a:rPr>
                <a:latin typeface="Courier"/>
              </a:rPr>
              <a:t>   </a:t>
            </a:r>
            <a:r>
              <a:rPr b="1">
                <a:solidFill>
                  <a:srgbClr val="007020"/>
                </a:solidFill>
                <a:latin typeface="Courier"/>
              </a:rPr>
              <a:t>int</a:t>
            </a:r>
            <a:r>
              <a:rPr>
                <a:latin typeface="Courier"/>
              </a:rPr>
              <a:t> shared;</a:t>
            </a:r>
            <a:br/>
            <a:r>
              <a:rPr>
                <a:latin typeface="Courier"/>
              </a:rPr>
              <a:t>   </a:t>
            </a:r>
            <a:r>
              <a:rPr i="1">
                <a:solidFill>
                  <a:srgbClr val="60A0B0"/>
                </a:solidFill>
                <a:latin typeface="Courier"/>
              </a:rPr>
              <a:t>// uvm_put_port is a parameterized class</a:t>
            </a:r>
            <a:br/>
            <a:r>
              <a:rPr>
                <a:latin typeface="Courier"/>
              </a:rPr>
              <a:t>   </a:t>
            </a:r>
            <a:r>
              <a:rPr i="1">
                <a:solidFill>
                  <a:srgbClr val="60A0B0"/>
                </a:solidFill>
                <a:latin typeface="Courier"/>
              </a:rPr>
              <a:t>// this class takes care of the whole synchronization mess around</a:t>
            </a:r>
            <a:br/>
            <a:r>
              <a:rPr>
                <a:latin typeface="Courier"/>
              </a:rPr>
              <a:t>   </a:t>
            </a:r>
            <a:r>
              <a:rPr i="1">
                <a:solidFill>
                  <a:srgbClr val="60A0B0"/>
                </a:solidFill>
                <a:latin typeface="Courier"/>
              </a:rPr>
              <a:t>// get_it and put_it</a:t>
            </a:r>
            <a:br/>
            <a:r>
              <a:rPr>
                <a:latin typeface="Courier"/>
              </a:rPr>
              <a:t>   uvm_put_port #(</a:t>
            </a:r>
            <a:r>
              <a:rPr b="1">
                <a:solidFill>
                  <a:srgbClr val="007020"/>
                </a:solidFill>
                <a:latin typeface="Courier"/>
              </a:rPr>
              <a:t>int</a:t>
            </a:r>
            <a:r>
              <a:rPr>
                <a:latin typeface="Courier"/>
              </a:rPr>
              <a:t>) put_port_h;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put_port_h = </a:t>
            </a:r>
            <a:r>
              <a:rPr b="1">
                <a:solidFill>
                  <a:srgbClr val="007020"/>
                </a:solidFill>
                <a:latin typeface="Courier"/>
              </a:rPr>
              <a:t>new</a:t>
            </a:r>
            <a:r>
              <a:rPr>
                <a:latin typeface="Courier"/>
              </a:rPr>
              <a:t>(</a:t>
            </a:r>
            <a:r>
              <a:rPr>
                <a:solidFill>
                  <a:srgbClr val="4070A0"/>
                </a:solidFill>
                <a:latin typeface="Courier"/>
              </a:rPr>
              <a:t>"put_port_h"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task</a:t>
            </a:r>
            <a:r>
              <a:rPr>
                <a:latin typeface="Courier"/>
              </a:rPr>
              <a:t> run_phase(uvm_phase phase);</a:t>
            </a:r>
            <a:br/>
            <a:r>
              <a:rPr>
                <a:latin typeface="Courier"/>
              </a:rPr>
              <a:t>      phase.raise_objection(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repeat</a:t>
            </a:r>
            <a:r>
              <a:rPr>
                <a:latin typeface="Courier"/>
              </a:rPr>
              <a:t> (</a:t>
            </a:r>
            <a:r>
              <a:rPr>
                <a:solidFill>
                  <a:srgbClr val="40A070"/>
                </a:solidFill>
                <a:latin typeface="Courier"/>
              </a:rPr>
              <a:t>3</a:t>
            </a:r>
            <a:r>
              <a:rPr>
                <a:latin typeface="Courier"/>
              </a:rPr>
              <a:t>) </a:t>
            </a:r>
            <a:r>
              <a:rPr b="1">
                <a:solidFill>
                  <a:srgbClr val="007020"/>
                </a:solidFill>
                <a:latin typeface="Courier"/>
              </a:rPr>
              <a:t>begin</a:t>
            </a:r>
            <a:br/>
            <a:r>
              <a:rPr>
                <a:latin typeface="Courier"/>
              </a:rPr>
              <a:t>         put_port_h.</a:t>
            </a:r>
            <a:r>
              <a:rPr>
                <a:solidFill>
                  <a:srgbClr val="007020"/>
                </a:solidFill>
                <a:latin typeface="Courier"/>
              </a:rPr>
              <a:t>put</a:t>
            </a:r>
            <a:r>
              <a:rPr>
                <a:latin typeface="Courier"/>
              </a:rPr>
              <a:t>(++shared);</a:t>
            </a:r>
            <a:br/>
            <a:r>
              <a:rPr>
                <a:latin typeface="Courier"/>
              </a:rPr>
              <a:t>         </a:t>
            </a:r>
            <a:r>
              <a:rPr>
                <a:solidFill>
                  <a:srgbClr val="007020"/>
                </a:solidFill>
                <a:latin typeface="Courier"/>
              </a:rPr>
              <a:t>`uvm_info</a:t>
            </a:r>
            <a:r>
              <a:rPr>
                <a:latin typeface="Courier"/>
              </a:rPr>
              <a:t>(</a:t>
            </a:r>
            <a:r>
              <a:rPr>
                <a:solidFill>
                  <a:srgbClr val="4070A0"/>
                </a:solidFill>
                <a:latin typeface="Courier"/>
              </a:rPr>
              <a:t>"PRODUCER"</a:t>
            </a:r>
            <a:r>
              <a:rPr>
                <a:latin typeface="Courier"/>
              </a:rPr>
              <a:t>, </a:t>
            </a:r>
            <a:r>
              <a:rPr b="1">
                <a:solidFill>
                  <a:srgbClr val="007020"/>
                </a:solidFill>
                <a:latin typeface="Courier"/>
              </a:rPr>
              <a:t>$sformatf</a:t>
            </a:r>
            <a:r>
              <a:rPr>
                <a:latin typeface="Courier"/>
              </a:rPr>
              <a:t>(</a:t>
            </a:r>
            <a:r>
              <a:rPr>
                <a:solidFill>
                  <a:srgbClr val="4070A0"/>
                </a:solidFill>
                <a:latin typeface="Courier"/>
              </a:rPr>
              <a:t>"Sent %0d"</a:t>
            </a:r>
            <a:r>
              <a:rPr>
                <a:latin typeface="Courier"/>
              </a:rPr>
              <a:t>, shared), UVM_MEDIUM)</a:t>
            </a:r>
            <a:br/>
            <a:r>
              <a:rPr>
                <a:latin typeface="Courier"/>
              </a:rPr>
              <a:t>      </a:t>
            </a:r>
            <a:r>
              <a:rPr b="1">
                <a:solidFill>
                  <a:srgbClr val="007020"/>
                </a:solidFill>
                <a:latin typeface="Courier"/>
              </a:rPr>
              <a:t>end</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br/>
            <a:r>
              <a:rPr b="1">
                <a:solidFill>
                  <a:srgbClr val="007020"/>
                </a:solidFill>
                <a:latin typeface="Courier"/>
              </a:rPr>
              <a:t>endclass</a:t>
            </a:r>
            <a:r>
              <a:rPr>
                <a:latin typeface="Courier"/>
              </a:rPr>
              <a:t> : producer</a:t>
            </a:r>
          </a:p>
        </p:txBody>
      </p:sp>
    </p:spTree>
  </p:cSld>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Cuando alguien tiene que esperar</a:t>
            </a:r>
          </a:p>
        </p:txBody>
      </p:sp>
      <p:sp>
        <p:nvSpPr>
          <p:cNvPr id="3" name="Content Placeholder 2"/>
          <p:cNvSpPr>
            <a:spLocks noGrp="1"/>
          </p:cNvSpPr>
          <p:nvPr>
            <p:ph idx="1"/>
          </p:nvPr>
        </p:nvSpPr>
        <p:spPr/>
        <p:txBody>
          <a:bodyPr/>
          <a:lstStyle/>
          <a:p>
            <a:pPr lvl="0" indent="0" marL="0">
              <a:spcBef>
                <a:spcPts val="3000"/>
              </a:spcBef>
              <a:buNone/>
            </a:pPr>
            <a:r>
              <a:rPr b="1" i="1"/>
              <a:t>Consumidor como un objeto</a:t>
            </a:r>
          </a:p>
          <a:p>
            <a:pPr lvl="0"/>
            <a:r>
              <a:rPr/>
              <a:t>Del otro lado, </a:t>
            </a:r>
            <a:r>
              <a:rPr>
                <a:latin typeface="Courier"/>
              </a:rPr>
              <a:t>uvm_get_port</a:t>
            </a:r>
            <a:r>
              <a:rPr/>
              <a:t> y un </a:t>
            </a:r>
            <a:r>
              <a:rPr>
                <a:latin typeface="Courier"/>
              </a:rPr>
              <a:t>get()</a:t>
            </a:r>
            <a:r>
              <a:rPr/>
              <a:t>. Con la FIFO vacía, </a:t>
            </a:r>
            <a:r>
              <a:rPr>
                <a:latin typeface="Courier"/>
              </a:rPr>
              <a:t>get()</a:t>
            </a:r>
            <a:r>
              <a:rPr/>
              <a:t> </a:t>
            </a:r>
            <a:r>
              <a:rPr b="1"/>
              <a:t>bloquea</a:t>
            </a:r>
            <a:r>
              <a:rPr/>
              <a:t> y el thread se queda ahí</a:t>
            </a:r>
          </a:p>
          <a:p>
            <a:pPr lvl="0"/>
            <a:r>
              <a:rPr/>
              <a:t>Cuando el productor pone un dato, el </a:t>
            </a:r>
            <a:r>
              <a:rPr>
                <a:latin typeface="Courier"/>
              </a:rPr>
              <a:t>get()</a:t>
            </a:r>
            <a:r>
              <a:rPr/>
              <a:t> se desbloquea y sigue con el dato ya leído. La sincronización no la escribió nadie: la da la FIFO</a:t>
            </a:r>
          </a:p>
          <a:p>
            <a:pPr lvl="0" indent="0">
              <a:buNone/>
            </a:pPr>
            <a:r>
              <a:rPr b="1">
                <a:solidFill>
                  <a:srgbClr val="007020"/>
                </a:solidFill>
                <a:latin typeface="Courier"/>
              </a:rPr>
              <a:t>class</a:t>
            </a:r>
            <a:r>
              <a:rPr>
                <a:latin typeface="Courier"/>
              </a:rPr>
              <a:t> consumer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(consumer);</a:t>
            </a:r>
            <a:br/>
            <a:br/>
            <a:r>
              <a:rPr>
                <a:latin typeface="Courier"/>
              </a:rPr>
              <a:t>   </a:t>
            </a:r>
            <a:r>
              <a:rPr i="1">
                <a:solidFill>
                  <a:srgbClr val="60A0B0"/>
                </a:solidFill>
                <a:latin typeface="Courier"/>
              </a:rPr>
              <a:t>// uvm_get_port handles all the interthread coordination</a:t>
            </a:r>
            <a:br/>
            <a:r>
              <a:rPr>
                <a:latin typeface="Courier"/>
              </a:rPr>
              <a:t>   uvm_get_port #(</a:t>
            </a:r>
            <a:r>
              <a:rPr b="1">
                <a:solidFill>
                  <a:srgbClr val="007020"/>
                </a:solidFill>
                <a:latin typeface="Courier"/>
              </a:rPr>
              <a:t>int</a:t>
            </a:r>
            <a:r>
              <a:rPr>
                <a:latin typeface="Courier"/>
              </a:rPr>
              <a:t>) get_port_h;</a:t>
            </a:r>
            <a:br/>
            <a:r>
              <a:rPr>
                <a:latin typeface="Courier"/>
              </a:rPr>
              <a:t>   </a:t>
            </a:r>
            <a:r>
              <a:rPr b="1">
                <a:solidFill>
                  <a:srgbClr val="007020"/>
                </a:solidFill>
                <a:latin typeface="Courier"/>
              </a:rPr>
              <a:t>int</a:t>
            </a:r>
            <a:r>
              <a:rPr>
                <a:latin typeface="Courier"/>
              </a:rPr>
              <a:t> shared;</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get_port_h = </a:t>
            </a:r>
            <a:r>
              <a:rPr b="1">
                <a:solidFill>
                  <a:srgbClr val="007020"/>
                </a:solidFill>
                <a:latin typeface="Courier"/>
              </a:rPr>
              <a:t>new</a:t>
            </a:r>
            <a:r>
              <a:rPr>
                <a:latin typeface="Courier"/>
              </a:rPr>
              <a:t>(</a:t>
            </a:r>
            <a:r>
              <a:rPr>
                <a:solidFill>
                  <a:srgbClr val="4070A0"/>
                </a:solidFill>
                <a:latin typeface="Courier"/>
              </a:rPr>
              <a:t>"get_port_h"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a:t>
            </a:r>
            <a:br/>
            <a:r>
              <a:rPr>
                <a:latin typeface="Courier"/>
              </a:rPr>
              <a:t>         get_port_h.</a:t>
            </a:r>
            <a:r>
              <a:rPr>
                <a:solidFill>
                  <a:srgbClr val="007020"/>
                </a:solidFill>
                <a:latin typeface="Courier"/>
              </a:rPr>
              <a:t>get</a:t>
            </a:r>
            <a:r>
              <a:rPr>
                <a:latin typeface="Courier"/>
              </a:rPr>
              <a:t>(shared);</a:t>
            </a:r>
            <a:br/>
            <a:r>
              <a:rPr>
                <a:latin typeface="Courier"/>
              </a:rPr>
              <a:t>         </a:t>
            </a:r>
            <a:r>
              <a:rPr>
                <a:solidFill>
                  <a:srgbClr val="007020"/>
                </a:solidFill>
                <a:latin typeface="Courier"/>
              </a:rPr>
              <a:t>`uvm_info</a:t>
            </a:r>
            <a:r>
              <a:rPr>
                <a:latin typeface="Courier"/>
              </a:rPr>
              <a:t>(</a:t>
            </a:r>
            <a:r>
              <a:rPr>
                <a:solidFill>
                  <a:srgbClr val="4070A0"/>
                </a:solidFill>
                <a:latin typeface="Courier"/>
              </a:rPr>
              <a:t>"CONSUMER"</a:t>
            </a:r>
            <a:r>
              <a:rPr>
                <a:latin typeface="Courier"/>
              </a:rPr>
              <a:t>, </a:t>
            </a:r>
            <a:r>
              <a:rPr b="1">
                <a:solidFill>
                  <a:srgbClr val="007020"/>
                </a:solidFill>
                <a:latin typeface="Courier"/>
              </a:rPr>
              <a:t>$sformatf</a:t>
            </a:r>
            <a:r>
              <a:rPr>
                <a:latin typeface="Courier"/>
              </a:rPr>
              <a:t>(</a:t>
            </a:r>
            <a:r>
              <a:rPr>
                <a:solidFill>
                  <a:srgbClr val="4070A0"/>
                </a:solidFill>
                <a:latin typeface="Courier"/>
              </a:rPr>
              <a:t>"Received: %0d"</a:t>
            </a:r>
            <a:r>
              <a:rPr>
                <a:latin typeface="Courier"/>
              </a:rPr>
              <a:t>, shared), UVM_MEDIUM)</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endtask</a:t>
            </a:r>
            <a:r>
              <a:rPr>
                <a:latin typeface="Courier"/>
              </a:rPr>
              <a:t> : run_phase</a:t>
            </a:r>
            <a:br/>
            <a:r>
              <a:rPr b="1">
                <a:solidFill>
                  <a:srgbClr val="007020"/>
                </a:solidFill>
                <a:latin typeface="Courier"/>
              </a:rPr>
              <a:t>endclass</a:t>
            </a:r>
            <a:r>
              <a:rPr>
                <a:latin typeface="Courier"/>
              </a:rPr>
              <a:t> : consumer</a:t>
            </a:r>
          </a:p>
        </p:txBody>
      </p:sp>
    </p:spTree>
  </p:cSld>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Cuando alguien tiene que esperar</a:t>
            </a:r>
          </a:p>
        </p:txBody>
      </p:sp>
      <p:sp>
        <p:nvSpPr>
          <p:cNvPr id="3" name="Content Placeholder 2"/>
          <p:cNvSpPr>
            <a:spLocks noGrp="1"/>
          </p:cNvSpPr>
          <p:nvPr>
            <p:ph idx="1"/>
          </p:nvPr>
        </p:nvSpPr>
        <p:spPr/>
        <p:txBody>
          <a:bodyPr/>
          <a:lstStyle/>
          <a:p>
            <a:pPr lvl="0" indent="0" marL="0">
              <a:spcBef>
                <a:spcPts val="3000"/>
              </a:spcBef>
              <a:buNone/>
            </a:pPr>
            <a:r>
              <a:rPr b="1" i="1"/>
              <a:t>Instanciar los tres: dos componentes y una FIFO</a:t>
            </a:r>
          </a:p>
          <a:p>
            <a:pPr lvl="0"/>
            <a:r>
              <a:rPr/>
              <a:t>La </a:t>
            </a:r>
            <a:r>
              <a:rPr>
                <a:latin typeface="Courier"/>
              </a:rPr>
              <a:t>uvm_tlm_fifo</a:t>
            </a:r>
            <a:r>
              <a:rPr/>
              <a:t> lleva </a:t>
            </a:r>
            <a:r>
              <a:rPr b="1"/>
              <a:t>el mismo parámetro</a:t>
            </a:r>
            <a:r>
              <a:rPr/>
              <a:t> que los dos ports: si no coinciden, no compila</a:t>
            </a:r>
          </a:p>
          <a:p>
            <a:pPr lvl="0"/>
            <a:r>
              <a:rPr/>
              <a:t>Los tres se instancian en el </a:t>
            </a:r>
            <a:r>
              <a:rPr>
                <a:latin typeface="Courier"/>
              </a:rPr>
              <a:t>build_phase</a:t>
            </a:r>
            <a:r>
              <a:rPr/>
              <a:t> del test, como cualquier component. La FIFO también es un </a:t>
            </a:r>
            <a:r>
              <a:rPr>
                <a:latin typeface="Courier"/>
              </a:rPr>
              <a:t>uvm_component</a:t>
            </a:r>
          </a:p>
          <a:p>
            <a:pPr lvl="0"/>
            <a:r>
              <a:rPr/>
              <a:t>Y el orden es el de siempre: UVM llama todos los </a:t>
            </a:r>
            <a:r>
              <a:rPr>
                <a:latin typeface="Courier"/>
              </a:rPr>
              <a:t>build_phase</a:t>
            </a:r>
            <a:r>
              <a:rPr/>
              <a:t> de arriba hacia abajo, y recién cuando terminó arranca los </a:t>
            </a:r>
            <a:r>
              <a:rPr>
                <a:latin typeface="Courier"/>
              </a:rPr>
              <a:t>connect_phase</a:t>
            </a:r>
            <a:r>
              <a:rPr/>
              <a:t> de abajo hacia arriba</a:t>
            </a:r>
          </a:p>
          <a:p>
            <a:pPr lvl="0" indent="0">
              <a:buNone/>
            </a:pPr>
            <a:r>
              <a:rPr b="1">
                <a:solidFill>
                  <a:srgbClr val="007020"/>
                </a:solidFill>
                <a:latin typeface="Courier"/>
              </a:rPr>
              <a:t>class</a:t>
            </a:r>
            <a:r>
              <a:rPr>
                <a:latin typeface="Courier"/>
              </a:rPr>
              <a:t> communication_test </a:t>
            </a:r>
            <a:r>
              <a:rPr b="1">
                <a:solidFill>
                  <a:srgbClr val="007020"/>
                </a:solidFill>
                <a:latin typeface="Courier"/>
              </a:rPr>
              <a:t>extends</a:t>
            </a:r>
            <a:r>
              <a:rPr>
                <a:latin typeface="Courier"/>
              </a:rPr>
              <a:t> uvm_test;</a:t>
            </a:r>
            <a:br/>
            <a:r>
              <a:rPr>
                <a:latin typeface="Courier"/>
              </a:rPr>
              <a:t>   </a:t>
            </a:r>
            <a:r>
              <a:rPr>
                <a:solidFill>
                  <a:srgbClr val="007020"/>
                </a:solidFill>
                <a:latin typeface="Courier"/>
              </a:rPr>
              <a:t>`uvm_component_utils</a:t>
            </a:r>
            <a:r>
              <a:rPr>
                <a:latin typeface="Courier"/>
              </a:rPr>
              <a:t>(communication_test)</a:t>
            </a:r>
            <a:br/>
            <a:br/>
            <a:r>
              <a:rPr>
                <a:latin typeface="Courier"/>
              </a:rPr>
              <a:t>   producer producer_h;</a:t>
            </a:r>
            <a:br/>
            <a:r>
              <a:rPr>
                <a:latin typeface="Courier"/>
              </a:rPr>
              <a:t>   consumer consumer_h;</a:t>
            </a:r>
            <a:br/>
            <a:r>
              <a:rPr>
                <a:latin typeface="Courier"/>
              </a:rPr>
              <a:t>   uvm_tlm_fifo #(</a:t>
            </a:r>
            <a:r>
              <a:rPr b="1">
                <a:solidFill>
                  <a:srgbClr val="007020"/>
                </a:solidFill>
                <a:latin typeface="Courier"/>
              </a:rPr>
              <a:t>int</a:t>
            </a:r>
            <a:r>
              <a:rPr>
                <a:latin typeface="Courier"/>
              </a:rPr>
              <a:t>) fifo_h;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producer_h = </a:t>
            </a:r>
            <a:r>
              <a:rPr b="1">
                <a:solidFill>
                  <a:srgbClr val="007020"/>
                </a:solidFill>
                <a:latin typeface="Courier"/>
              </a:rPr>
              <a:t>new</a:t>
            </a:r>
            <a:r>
              <a:rPr>
                <a:latin typeface="Courier"/>
              </a:rPr>
              <a:t>(</a:t>
            </a:r>
            <a:r>
              <a:rPr>
                <a:solidFill>
                  <a:srgbClr val="4070A0"/>
                </a:solidFill>
                <a:latin typeface="Courier"/>
              </a:rPr>
              <a:t>"producer_h"</a:t>
            </a:r>
            <a:r>
              <a:rPr>
                <a:latin typeface="Courier"/>
              </a:rPr>
              <a:t>, </a:t>
            </a:r>
            <a:r>
              <a:rPr b="1">
                <a:solidFill>
                  <a:srgbClr val="007020"/>
                </a:solidFill>
                <a:latin typeface="Courier"/>
              </a:rPr>
              <a:t>this</a:t>
            </a:r>
            <a:r>
              <a:rPr>
                <a:latin typeface="Courier"/>
              </a:rPr>
              <a:t>);</a:t>
            </a:r>
            <a:br/>
            <a:r>
              <a:rPr>
                <a:latin typeface="Courier"/>
              </a:rPr>
              <a:t>      consumer_h = </a:t>
            </a:r>
            <a:r>
              <a:rPr b="1">
                <a:solidFill>
                  <a:srgbClr val="007020"/>
                </a:solidFill>
                <a:latin typeface="Courier"/>
              </a:rPr>
              <a:t>new</a:t>
            </a:r>
            <a:r>
              <a:rPr>
                <a:latin typeface="Courier"/>
              </a:rPr>
              <a:t>(</a:t>
            </a:r>
            <a:r>
              <a:rPr>
                <a:solidFill>
                  <a:srgbClr val="4070A0"/>
                </a:solidFill>
                <a:latin typeface="Courier"/>
              </a:rPr>
              <a:t>"consumer_h"</a:t>
            </a:r>
            <a:r>
              <a:rPr>
                <a:latin typeface="Courier"/>
              </a:rPr>
              <a:t>, </a:t>
            </a:r>
            <a:r>
              <a:rPr b="1">
                <a:solidFill>
                  <a:srgbClr val="007020"/>
                </a:solidFill>
                <a:latin typeface="Courier"/>
              </a:rPr>
              <a:t>this</a:t>
            </a:r>
            <a:r>
              <a:rPr>
                <a:latin typeface="Courier"/>
              </a:rPr>
              <a:t>);</a:t>
            </a:r>
            <a:br/>
            <a:r>
              <a:rPr>
                <a:latin typeface="Courier"/>
              </a:rPr>
              <a:t>      fifo_h = </a:t>
            </a:r>
            <a:r>
              <a:rPr b="1">
                <a:solidFill>
                  <a:srgbClr val="007020"/>
                </a:solidFill>
                <a:latin typeface="Courier"/>
              </a:rPr>
              <a:t>new</a:t>
            </a:r>
            <a:r>
              <a:rPr>
                <a:latin typeface="Courier"/>
              </a:rPr>
              <a:t>(</a:t>
            </a:r>
            <a:r>
              <a:rPr>
                <a:solidFill>
                  <a:srgbClr val="4070A0"/>
                </a:solidFill>
                <a:latin typeface="Courier"/>
              </a:rPr>
              <a:t>"fifo_h"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i="1">
                <a:solidFill>
                  <a:srgbClr val="60A0B0"/>
                </a:solidFill>
                <a:latin typeface="Courier"/>
              </a:rPr>
              <a:t>// Connect phase: the two ports and the fifo already exist -- build_phase</a:t>
            </a:r>
            <a:br/>
            <a:r>
              <a:rPr>
                <a:latin typeface="Courier"/>
              </a:rPr>
              <a:t>   </a:t>
            </a:r>
            <a:r>
              <a:rPr i="1">
                <a:solidFill>
                  <a:srgbClr val="60A0B0"/>
                </a:solidFill>
                <a:latin typeface="Courier"/>
              </a:rPr>
              <a:t>// runs first, top-down -- so this is where they get wired together.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r>
              <a:rPr>
                <a:latin typeface="Courier"/>
              </a:rPr>
              <a:t>      producer_h.put_port_h.connect(fifo_h.put_export);</a:t>
            </a:r>
            <a:br/>
            <a:r>
              <a:rPr>
                <a:latin typeface="Courier"/>
              </a:rPr>
              <a:t>      consumer_h.get_port_h.connect(fifo_h.get_export);</a:t>
            </a:r>
            <a:br/>
            <a:r>
              <a:rPr>
                <a:latin typeface="Courier"/>
              </a:rPr>
              <a:t>   </a:t>
            </a:r>
            <a:r>
              <a:rPr b="1">
                <a:solidFill>
                  <a:srgbClr val="007020"/>
                </a:solidFill>
                <a:latin typeface="Courier"/>
              </a:rPr>
              <a:t>endfunction</a:t>
            </a:r>
            <a:r>
              <a:rPr>
                <a:latin typeface="Courier"/>
              </a:rPr>
              <a:t> : connect_phase</a:t>
            </a:r>
            <a:br/>
            <a:br/>
            <a:r>
              <a:rPr b="1">
                <a:solidFill>
                  <a:srgbClr val="007020"/>
                </a:solidFill>
                <a:latin typeface="Courier"/>
              </a:rPr>
              <a:t>endclass</a:t>
            </a:r>
            <a:r>
              <a:rPr>
                <a:latin typeface="Courier"/>
              </a:rPr>
              <a:t> : communication_test</a:t>
            </a:r>
          </a:p>
        </p:txBody>
      </p:sp>
    </p:spTree>
  </p:cSld>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Cuando alguien tiene que esperar</a:t>
            </a:r>
          </a:p>
        </p:txBody>
      </p:sp>
      <p:sp>
        <p:nvSpPr>
          <p:cNvPr id="3" name="Content Placeholder 2"/>
          <p:cNvSpPr>
            <a:spLocks noGrp="1"/>
          </p:cNvSpPr>
          <p:nvPr>
            <p:ph idx="1"/>
          </p:nvPr>
        </p:nvSpPr>
        <p:spPr/>
        <p:txBody>
          <a:bodyPr/>
          <a:lstStyle/>
          <a:p>
            <a:pPr lvl="0" indent="0" marL="0">
              <a:spcBef>
                <a:spcPts val="3000"/>
              </a:spcBef>
              <a:buNone/>
            </a:pPr>
            <a:r>
              <a:rPr b="1" i="1"/>
              <a:t>Conectarlos: </a:t>
            </a:r>
            <a:r>
              <a:rPr b="1" i="1">
                <a:latin typeface="Courier"/>
              </a:rPr>
              <a:t>put_export</a:t>
            </a:r>
            <a:r>
              <a:rPr b="1" i="1"/>
              <a:t> y </a:t>
            </a:r>
            <a:r>
              <a:rPr b="1" i="1">
                <a:latin typeface="Courier"/>
              </a:rPr>
              <a:t>get_export</a:t>
            </a:r>
          </a:p>
          <a:p>
            <a:pPr lvl="0"/>
            <a:r>
              <a:rPr/>
              <a:t>Es el mismo </a:t>
            </a:r>
            <a:r>
              <a:rPr>
                <a:latin typeface="Courier"/>
              </a:rPr>
              <a:t>connect()</a:t>
            </a:r>
            <a:r>
              <a:rPr/>
              <a:t> de los analysis ports: de un lado el </a:t>
            </a:r>
            <a:r>
              <a:rPr b="1"/>
              <a:t>port</a:t>
            </a:r>
            <a:r>
              <a:rPr/>
              <a:t>, del otro el </a:t>
            </a:r>
            <a:r>
              <a:rPr b="1"/>
              <a:t>export</a:t>
            </a:r>
            <a:r>
              <a:rPr/>
              <a:t> que provee la FIFO</a:t>
            </a:r>
          </a:p>
          <a:p>
            <a:pPr lvl="0"/>
            <a:r>
              <a:rPr>
                <a:latin typeface="Courier"/>
              </a:rPr>
              <a:t>uvm_tlm_fifo</a:t>
            </a:r>
            <a:r>
              <a:rPr/>
              <a:t> expone doce handles; los dos que se usan son </a:t>
            </a:r>
            <a:r>
              <a:rPr>
                <a:latin typeface="Courier"/>
              </a:rPr>
              <a:t>put_export</a:t>
            </a:r>
            <a:r>
              <a:rPr/>
              <a:t> para el que pone y </a:t>
            </a:r>
            <a:r>
              <a:rPr>
                <a:latin typeface="Courier"/>
              </a:rPr>
              <a:t>get_export</a:t>
            </a:r>
            <a:r>
              <a:rPr/>
              <a:t> para el que saca —que es un alias de </a:t>
            </a:r>
            <a:r>
              <a:rPr>
                <a:latin typeface="Courier"/>
              </a:rPr>
              <a:t>get_peek_export</a:t>
            </a:r>
            <a:r>
              <a:rPr/>
              <a:t>, que es el nombre que vas a ver en </a:t>
            </a:r>
            <a:r>
              <a:rPr>
                <a:latin typeface="Courier"/>
              </a:rPr>
              <a:t>print_topology()</a:t>
            </a:r>
            <a:r>
              <a:rPr/>
              <a:t>—</a:t>
            </a:r>
          </a:p>
          <a:p>
            <a:pPr lvl="0"/>
            <a:r>
              <a:rPr/>
              <a:t>La regla que vale para todo TLM: </a:t>
            </a:r>
            <a:r>
              <a:rPr b="1"/>
              <a:t>el port se conecta al export</a:t>
            </a:r>
            <a:r>
              <a:rPr/>
              <a:t>, nunca dos ports entre sí</a:t>
            </a:r>
          </a:p>
          <a:p>
            <a:pPr lvl="0" indent="0">
              <a:buNone/>
            </a:pPr>
            <a:r>
              <a:rPr>
                <a:latin typeface="Courier"/>
              </a:rPr>
              <a:t>   </a:t>
            </a:r>
            <a:r>
              <a:rPr i="1">
                <a:solidFill>
                  <a:srgbClr val="60A0B0"/>
                </a:solidFill>
                <a:latin typeface="Courier"/>
              </a:rPr>
              <a:t>// Connect phase: the two ports and the fifo already exist -- build_phase</a:t>
            </a:r>
            <a:br/>
            <a:r>
              <a:rPr>
                <a:latin typeface="Courier"/>
              </a:rPr>
              <a:t>   </a:t>
            </a:r>
            <a:r>
              <a:rPr i="1">
                <a:solidFill>
                  <a:srgbClr val="60A0B0"/>
                </a:solidFill>
                <a:latin typeface="Courier"/>
              </a:rPr>
              <a:t>// runs first, top-down -- so this is where they get wired together.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r>
              <a:rPr>
                <a:latin typeface="Courier"/>
              </a:rPr>
              <a:t>      producer_h.put_port_h.connect(fifo_h.put_export);</a:t>
            </a:r>
            <a:br/>
            <a:r>
              <a:rPr>
                <a:latin typeface="Courier"/>
              </a:rPr>
              <a:t>      consumer_h.get_port_h.connect(fifo_h.get_export);</a:t>
            </a:r>
            <a:br/>
            <a:r>
              <a:rPr>
                <a:latin typeface="Courier"/>
              </a:rPr>
              <a:t>   </a:t>
            </a:r>
            <a:r>
              <a:rPr b="1">
                <a:solidFill>
                  <a:srgbClr val="007020"/>
                </a:solidFill>
                <a:latin typeface="Courier"/>
              </a:rPr>
              <a:t>endfunction</a:t>
            </a:r>
            <a:r>
              <a:rPr>
                <a:latin typeface="Courier"/>
              </a:rPr>
              <a:t> : connect_phase</a:t>
            </a:r>
          </a:p>
          <a:p>
            <a:pPr lvl="0" indent="0">
              <a:buNone/>
            </a:pPr>
            <a:r>
              <a:rPr>
                <a:latin typeface="Courier"/>
              </a:rPr>
              <a:t>UVM_INFO @ 0: reporter [RNTST] Running test communication_test...
UVM_INFO producer.svh(28) @ 0: uvm_test_top.producer_h [PRODUCER] Sent 1
UVM_INFO consumer.svh(19) @ 0: uvm_test_top.consumer_h [CONSUMER] Received: 1
UVM_INFO producer.svh(28) @ 0: uvm_test_top.producer_h [PRODUCER] Sent 2
UVM_INFO consumer.svh(19) @ 0: uvm_test_top.consumer_h [CONSUMER] Received: 2
UVM_INFO producer.svh(28) @ 0: uvm_test_top.producer_h [PRODUCER] Sent 3
UVM_INFO consumer.svh(19) @ 0: uvm_test_top.consumer_h [CONSUMER] Received: 3
UVM_INFO $UVM_HOME/src/base/uvm_report_server.svh(1009) @ 0: reporter [UVM/REPORT/SERVER] 
--- UVM Report Summary ---
** Report counts by severity
UVM_INFO :    7
UVM_WARNING :    0
UVM_ERROR :    0
UVM_FATAL :    0
** Report counts by id
[CONSUMER]     3
[PRODUCER]     3
[RNTST]     1
- $UVM_HOME/src/base/uvm_root.svh:633: Verilog $finish
- S i m u l a t i o n   R e p o r t: Verilator 5.052 2026-09-05
- Verilator: $finish at 0s</a:t>
            </a:r>
          </a:p>
        </p:txBody>
      </p:sp>
    </p:spTree>
  </p:cSld>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Cuando alguien tiene que esperar</a:t>
            </a:r>
          </a:p>
        </p:txBody>
      </p:sp>
      <p:sp>
        <p:nvSpPr>
          <p:cNvPr id="3" name="Content Placeholder 2"/>
          <p:cNvSpPr>
            <a:spLocks noGrp="1"/>
          </p:cNvSpPr>
          <p:nvPr>
            <p:ph idx="1"/>
          </p:nvPr>
        </p:nvSpPr>
        <p:spPr/>
        <p:txBody>
          <a:bodyPr/>
          <a:lstStyle/>
          <a:p>
            <a:pPr lvl="0" indent="0" marL="0">
              <a:spcBef>
                <a:spcPts val="3000"/>
              </a:spcBef>
              <a:buNone/>
            </a:pPr>
            <a:r>
              <a:rPr b="1" i="1"/>
              <a:t>Comunicación NO bloqueante</a:t>
            </a:r>
          </a:p>
          <a:p>
            <a:pPr lvl="0"/>
            <a:r>
              <a:rPr/>
              <a:t>Bloquear está bien mientras el que espera no tenga nada mejor que hacer. Con un reloj de por medio, quedarse esperando es perder un flanco</a:t>
            </a:r>
          </a:p>
          <a:p>
            <a:pPr lvl="0"/>
            <a:r>
              <a:rPr/>
              <a:t>Para eso están las versiones no bloqueantes: </a:t>
            </a:r>
            <a:r>
              <a:rPr>
                <a:latin typeface="Courier"/>
              </a:rPr>
              <a:t>try_put()</a:t>
            </a:r>
            <a:r>
              <a:rPr/>
              <a:t> y </a:t>
            </a:r>
            <a:r>
              <a:rPr>
                <a:latin typeface="Courier"/>
              </a:rPr>
              <a:t>try_get()</a:t>
            </a:r>
          </a:p>
          <a:p>
            <a:pPr lvl="0"/>
            <a:r>
              <a:rPr/>
              <a:t>Devuelven 1 si pudieron y </a:t>
            </a:r>
            <a:r>
              <a:rPr b="1"/>
              <a:t>0 si no</a:t>
            </a:r>
            <a:r>
              <a:rPr/>
              <a:t>, y siguen. Por eso son </a:t>
            </a:r>
            <a:r>
              <a:rPr>
                <a:latin typeface="Courier"/>
              </a:rPr>
              <a:t>function</a:t>
            </a:r>
            <a:r>
              <a:rPr/>
              <a:t> y no </a:t>
            </a:r>
            <a:r>
              <a:rPr>
                <a:latin typeface="Courier"/>
              </a:rPr>
              <a:t>task</a:t>
            </a:r>
            <a:r>
              <a:rPr/>
              <a:t>: no consumen tiempo</a:t>
            </a:r>
          </a:p>
          <a:p>
            <a:pPr lvl="0" indent="0">
              <a:buNone/>
            </a:pPr>
            <a:r>
              <a:rPr b="1">
                <a:solidFill>
                  <a:srgbClr val="007020"/>
                </a:solidFill>
                <a:latin typeface="Courier"/>
              </a:rPr>
              <a:t>class</a:t>
            </a:r>
            <a:r>
              <a:rPr>
                <a:latin typeface="Courier"/>
              </a:rPr>
              <a:t> consumer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(consumer);</a:t>
            </a:r>
            <a:br/>
            <a:br/>
            <a:r>
              <a:rPr>
                <a:latin typeface="Courier"/>
              </a:rPr>
              <a:t>   uvm_get_port #(</a:t>
            </a:r>
            <a:r>
              <a:rPr b="1">
                <a:solidFill>
                  <a:srgbClr val="007020"/>
                </a:solidFill>
                <a:latin typeface="Courier"/>
              </a:rPr>
              <a:t>int</a:t>
            </a:r>
            <a:r>
              <a:rPr>
                <a:latin typeface="Courier"/>
              </a:rPr>
              <a:t>) get_port_h;</a:t>
            </a:r>
            <a:br/>
            <a:r>
              <a:rPr>
                <a:latin typeface="Courier"/>
              </a:rPr>
              <a:t>   </a:t>
            </a:r>
            <a:r>
              <a:rPr b="1">
                <a:solidFill>
                  <a:srgbClr val="007020"/>
                </a:solidFill>
                <a:latin typeface="Courier"/>
              </a:rPr>
              <a:t>virtual</a:t>
            </a:r>
            <a:r>
              <a:rPr>
                <a:latin typeface="Courier"/>
              </a:rPr>
              <a:t> clk_bfm clk_bfm_i;</a:t>
            </a:r>
            <a:br/>
            <a:r>
              <a:rPr>
                <a:latin typeface="Courier"/>
              </a:rPr>
              <a:t>   </a:t>
            </a:r>
            <a:r>
              <a:rPr b="1">
                <a:solidFill>
                  <a:srgbClr val="007020"/>
                </a:solidFill>
                <a:latin typeface="Courier"/>
              </a:rPr>
              <a:t>int</a:t>
            </a:r>
            <a:r>
              <a:rPr>
                <a:latin typeface="Courier"/>
              </a:rPr>
              <a:t> shared;</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get_port_h = </a:t>
            </a:r>
            <a:r>
              <a:rPr b="1">
                <a:solidFill>
                  <a:srgbClr val="007020"/>
                </a:solidFill>
                <a:latin typeface="Courier"/>
              </a:rPr>
              <a:t>new</a:t>
            </a:r>
            <a:r>
              <a:rPr>
                <a:latin typeface="Courier"/>
              </a:rPr>
              <a:t>(</a:t>
            </a:r>
            <a:r>
              <a:rPr>
                <a:solidFill>
                  <a:srgbClr val="4070A0"/>
                </a:solidFill>
                <a:latin typeface="Courier"/>
              </a:rPr>
              <a:t>"get_port_h"</a:t>
            </a:r>
            <a:r>
              <a:rPr>
                <a:latin typeface="Courier"/>
              </a:rPr>
              <a:t>, </a:t>
            </a:r>
            <a:r>
              <a:rPr b="1">
                <a:solidFill>
                  <a:srgbClr val="007020"/>
                </a:solidFill>
                <a:latin typeface="Courier"/>
              </a:rPr>
              <a:t>this</a:t>
            </a:r>
            <a:r>
              <a:rPr>
                <a:latin typeface="Courier"/>
              </a:rPr>
              <a:t>);</a:t>
            </a:r>
            <a:br/>
            <a:r>
              <a:rPr>
                <a:latin typeface="Courier"/>
              </a:rPr>
              <a:t>      clk_bfm_i = example_pkg::clk_bfm_i;</a:t>
            </a:r>
            <a:br/>
            <a:r>
              <a:rPr>
                <a:latin typeface="Courier"/>
              </a:rPr>
              <a:t>   </a:t>
            </a:r>
            <a:r>
              <a:rPr b="1">
                <a:solidFill>
                  <a:srgbClr val="007020"/>
                </a:solidFill>
                <a:latin typeface="Courier"/>
              </a:rPr>
              <a:t>endfunction</a:t>
            </a:r>
            <a:r>
              <a:rPr>
                <a:latin typeface="Courier"/>
              </a:rPr>
              <a:t> : build_phase</a:t>
            </a:r>
            <a:br/>
            <a:br/>
            <a:r>
              <a:rPr>
                <a:latin typeface="Courier"/>
              </a:rPr>
              <a:t>   </a:t>
            </a:r>
            <a:r>
              <a:rPr i="1">
                <a:solidFill>
                  <a:srgbClr val="60A0B0"/>
                </a:solidFill>
                <a:latin typeface="Courier"/>
              </a:rPr>
              <a:t>// Consumer and producer run on different clocks</a:t>
            </a:r>
            <a:br/>
            <a:r>
              <a:rPr>
                <a:latin typeface="Courier"/>
              </a:rPr>
              <a:t>   </a:t>
            </a:r>
            <a:r>
              <a:rPr i="1">
                <a:solidFill>
                  <a:srgbClr val="60A0B0"/>
                </a:solidFill>
                <a:latin typeface="Courier"/>
              </a:rPr>
              <a:t>// The consumer has its first positive edge at 7ns</a:t>
            </a:r>
            <a:br/>
            <a:r>
              <a:rPr>
                <a:latin typeface="Courier"/>
              </a:rPr>
              <a:t>   </a:t>
            </a:r>
            <a:r>
              <a:rPr i="1">
                <a:solidFill>
                  <a:srgbClr val="60A0B0"/>
                </a:solidFill>
                <a:latin typeface="Courier"/>
              </a:rPr>
              <a:t>//    and then checks the data every 14ns, because it uses bfm.clk (= 14ns)</a:t>
            </a:r>
            <a:br/>
            <a:r>
              <a:rPr>
                <a:latin typeface="Courier"/>
              </a:rPr>
              <a:t>   </a:t>
            </a:r>
            <a:r>
              <a:rPr i="1">
                <a:solidFill>
                  <a:srgbClr val="60A0B0"/>
                </a:solidFill>
                <a:latin typeface="Courier"/>
              </a:rPr>
              <a:t>// The producer produces one datum every 17ns</a:t>
            </a:r>
            <a:b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a:t>
            </a:r>
            <a:br/>
            <a:r>
              <a:rPr>
                <a:latin typeface="Courier"/>
              </a:rPr>
              <a:t>         @(</a:t>
            </a:r>
            <a:r>
              <a:rPr b="1">
                <a:solidFill>
                  <a:srgbClr val="007020"/>
                </a:solidFill>
                <a:latin typeface="Courier"/>
              </a:rPr>
              <a:t>posedge</a:t>
            </a:r>
            <a:r>
              <a:rPr>
                <a:latin typeface="Courier"/>
              </a:rPr>
              <a:t> clk_bfm_i.clk);</a:t>
            </a:r>
            <a:br/>
            <a:r>
              <a:rPr>
                <a:latin typeface="Courier"/>
              </a:rPr>
              <a:t>         </a:t>
            </a:r>
            <a:r>
              <a:rPr b="1">
                <a:solidFill>
                  <a:srgbClr val="007020"/>
                </a:solidFill>
                <a:latin typeface="Courier"/>
              </a:rPr>
              <a:t>if</a:t>
            </a:r>
            <a:r>
              <a:rPr>
                <a:latin typeface="Courier"/>
              </a:rPr>
              <a:t> (get_port_h.</a:t>
            </a:r>
            <a:r>
              <a:rPr>
                <a:solidFill>
                  <a:srgbClr val="007020"/>
                </a:solidFill>
                <a:latin typeface="Courier"/>
              </a:rPr>
              <a:t>try_get</a:t>
            </a:r>
            <a:r>
              <a:rPr>
                <a:latin typeface="Courier"/>
              </a:rPr>
              <a:t>(shared))</a:t>
            </a:r>
            <a:br/>
            <a:r>
              <a:rPr>
                <a:latin typeface="Courier"/>
              </a:rPr>
              <a:t>            </a:t>
            </a:r>
            <a:r>
              <a:rPr>
                <a:solidFill>
                  <a:srgbClr val="007020"/>
                </a:solidFill>
                <a:latin typeface="Courier"/>
              </a:rPr>
              <a:t>`uvm_info</a:t>
            </a:r>
            <a:r>
              <a:rPr>
                <a:latin typeface="Courier"/>
              </a:rPr>
              <a:t>(</a:t>
            </a:r>
            <a:r>
              <a:rPr>
                <a:solidFill>
                  <a:srgbClr val="4070A0"/>
                </a:solidFill>
                <a:latin typeface="Courier"/>
              </a:rPr>
              <a:t>"CONSUMER"</a:t>
            </a:r>
            <a:r>
              <a:rPr>
                <a:latin typeface="Courier"/>
              </a:rPr>
              <a:t>, </a:t>
            </a:r>
            <a:r>
              <a:rPr b="1">
                <a:solidFill>
                  <a:srgbClr val="007020"/>
                </a:solidFill>
                <a:latin typeface="Courier"/>
              </a:rPr>
              <a:t>$sformatf</a:t>
            </a:r>
            <a:r>
              <a:rPr>
                <a:latin typeface="Courier"/>
              </a:rPr>
              <a:t>(</a:t>
            </a:r>
            <a:r>
              <a:rPr>
                <a:solidFill>
                  <a:srgbClr val="4070A0"/>
                </a:solidFill>
                <a:latin typeface="Courier"/>
              </a:rPr>
              <a:t>"Received: %0d"</a:t>
            </a:r>
            <a:r>
              <a:rPr>
                <a:latin typeface="Courier"/>
              </a:rPr>
              <a:t>, shared), UVM_MEDIUM)</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endtask</a:t>
            </a:r>
            <a:r>
              <a:rPr>
                <a:latin typeface="Courier"/>
              </a:rPr>
              <a:t> : run_phase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r>
              <a:rPr>
                <a:latin typeface="Courier"/>
              </a:rPr>
              <a:t> : consumer</a:t>
            </a:r>
          </a:p>
          <a:p>
            <a:pPr lvl="0" indent="0">
              <a:buNone/>
            </a:pPr>
            <a:r>
              <a:rPr>
                <a:latin typeface="Courier"/>
              </a:rPr>
              <a:t>UVM_INFO @ 0: reporter [RNTST] Running test communication_test...
UVM_INFO producer.svh(18) @ 17: uvm_test_top.producer_h [PRODUCER] Sent 1
UVM_INFO consumer.svh(21) @ 21: uvm_test_top.consumer_h [CONSUMER] Received: 1
UVM_INFO producer.svh(18) @ 34: uvm_test_top.producer_h [PRODUCER] Sent 2
UVM_INFO consumer.svh(21) @ 35: uvm_test_top.consumer_h [CONSUMER] Received: 2
UVM_INFO producer.svh(18) @ 51: uvm_test_top.producer_h [PRODUCER] Sent 3
UVM_INFO consumer.svh(21) @ 63: uvm_test_top.consumer_h [CONSUMER] Received: 3
UVM_INFO $UVM_HOME/src/base/uvm_report_server.svh(1009) @ 68: reporter [UVM/REPORT/SERVER] 
--- UVM Report Summary ---
** Report counts by severity
UVM_INFO :    7
UVM_WARNING :    0
UVM_ERROR :    0
UVM_FATAL :    0
** Report counts by id
[CONSUMER]     3
[PRODUCER]     3
[RNTST]     1
- $UVM_HOME/src/base/uvm_root.svh:633: Verilog $finish
- S i m u l a t i o n   R e p o r t: Verilator 5.052 2026-09-05
- Verilator: $finish at 68ns</a:t>
            </a:r>
          </a:p>
        </p:txBody>
      </p:sp>
    </p:spTree>
  </p:cSld>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Cuando alguien tiene que esperar</a:t>
            </a:r>
          </a:p>
        </p:txBody>
      </p:sp>
      <p:sp>
        <p:nvSpPr>
          <p:cNvPr id="4" name="Text Placeholder 3"/>
          <p:cNvSpPr>
            <a:spLocks noGrp="1"/>
          </p:cNvSpPr>
          <p:nvPr>
            <p:ph idx="2" sz="half" type="body"/>
          </p:nvPr>
        </p:nvSpPr>
        <p:spPr/>
        <p:txBody>
          <a:bodyPr/>
          <a:lstStyle/>
          <a:p>
            <a:pPr lvl="0" indent="0" marL="0">
              <a:spcBef>
                <a:spcPts val="3000"/>
              </a:spcBef>
              <a:buNone/>
            </a:pPr>
            <a:r>
              <a:rPr b="1" i="1"/>
              <a:t>Comunicación NO bloqueante: la línea de tiempo</a:t>
            </a:r>
          </a:p>
        </p:txBody>
      </p:sp>
      <p:pic>
        <p:nvPicPr>
          <p:cNvPr descr="res/diagrams/threads_nonblocking.svg" id="0" name="Picture 1"/>
          <p:cNvPicPr>
            <a:picLocks noGrp="1" noChangeAspect="1"/>
          </p:cNvPicPr>
          <p:nvPr/>
        </p:nvPicPr>
        <p:blipFill>
          <a:blip r:embed="rId2"/>
          <a:stretch>
            <a:fillRect/>
          </a:stretch>
        </p:blipFill>
        <p:spPr bwMode="auto">
          <a:xfrm>
            <a:off x="3568700" y="1193800"/>
            <a:ext cx="5105400" cy="1892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Línea de tiempo del ejemplo no bloqueante: en 7 ns y 49 ns la FIFO está vacía y try_get() devuelve 0</a:t>
            </a:r>
          </a:p>
        </p:txBody>
      </p:sp>
    </p:spTree>
  </p:cSld>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El producer pone un dato cada 17 ns y el consumer mira cada 14 ns: los relojes corren distinto, y en dos flancos la FIFO está vacía</a:t>
            </a:r>
          </a:p>
          <a:p>
            <a:pPr lvl="0"/>
            <a:r>
              <a:rPr/>
              <a:t>Ahí </a:t>
            </a:r>
            <a:r>
              <a:rPr>
                <a:latin typeface="Courier"/>
              </a:rPr>
              <a:t>try_get()</a:t>
            </a:r>
            <a:r>
              <a:rPr/>
              <a:t> devuelve 0 y el consumer sigue. Con </a:t>
            </a:r>
            <a:r>
              <a:rPr>
                <a:latin typeface="Courier"/>
              </a:rPr>
              <a:t>get()</a:t>
            </a:r>
            <a:r>
              <a:rPr/>
              <a:t> se quedaba esperando</a:t>
            </a:r>
          </a:p>
        </p:txBody>
      </p:sp>
    </p:spTree>
  </p:cSld>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Cuando alguien tiene que esperar</a:t>
            </a:r>
          </a:p>
        </p:txBody>
      </p:sp>
      <p:sp>
        <p:nvSpPr>
          <p:cNvPr id="4" name="Text Placeholder 3"/>
          <p:cNvSpPr>
            <a:spLocks noGrp="1"/>
          </p:cNvSpPr>
          <p:nvPr>
            <p:ph idx="2" sz="half" type="body"/>
          </p:nvPr>
        </p:nvSpPr>
        <p:spPr/>
        <p:txBody>
          <a:bodyPr/>
          <a:lstStyle/>
          <a:p>
            <a:pPr lvl="0" indent="0" marL="0">
              <a:spcBef>
                <a:spcPts val="3000"/>
              </a:spcBef>
              <a:buNone/>
            </a:pPr>
            <a:r>
              <a:rPr b="1" i="1"/>
              <a:t>Cómo se leen los diagramas TLM</a:t>
            </a:r>
          </a:p>
        </p:txBody>
      </p:sp>
      <p:pic>
        <p:nvPicPr>
          <p:cNvPr descr="res/diagrams/threads_fig124.svg" id="0" name="Picture 1"/>
          <p:cNvPicPr>
            <a:picLocks noGrp="1" noChangeAspect="1"/>
          </p:cNvPicPr>
          <p:nvPr/>
        </p:nvPicPr>
        <p:blipFill>
          <a:blip r:embed="rId2"/>
          <a:stretch>
            <a:fillRect/>
          </a:stretch>
        </p:blipFill>
        <p:spPr bwMode="auto">
          <a:xfrm>
            <a:off x="3568700" y="1003300"/>
            <a:ext cx="5105400" cy="2273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Comunicación entre threads con put port, get port y uvm_tlm_fifo</a:t>
            </a:r>
          </a:p>
        </p:txBody>
      </p:sp>
    </p:spTree>
  </p:cSld>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La convención vale para todo el material de UVM que vayas a leer después:</a:t>
            </a:r>
          </a:p>
          <a:p>
            <a:pPr lvl="1"/>
            <a:r>
              <a:rPr i="1"/>
              <a:t>Cuadrado:</a:t>
            </a:r>
            <a:r>
              <a:rPr/>
              <a:t> put port / get port — el que </a:t>
            </a:r>
            <a:r>
              <a:rPr b="1"/>
              <a:t>inicia</a:t>
            </a:r>
            <a:r>
              <a:rPr/>
              <a:t> la llamada</a:t>
            </a:r>
          </a:p>
          <a:p>
            <a:pPr lvl="1"/>
            <a:r>
              <a:rPr i="1"/>
              <a:t>Círculo:</a:t>
            </a:r>
            <a:r>
              <a:rPr/>
              <a:t> export — el que la </a:t>
            </a:r>
            <a:r>
              <a:rPr b="1"/>
              <a:t>recibe</a:t>
            </a:r>
            <a:r>
              <a:rPr/>
              <a:t> e implementa</a:t>
            </a:r>
          </a:p>
          <a:p>
            <a:pPr lvl="1"/>
            <a:r>
              <a:rPr i="1"/>
              <a:t>Rombo:</a:t>
            </a:r>
            <a:r>
              <a:rPr/>
              <a:t> analysis port — el de las dos secciones anteriores</a:t>
            </a:r>
          </a:p>
        </p:txBody>
      </p:sp>
    </p:spTree>
  </p:cSld>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Cuando alguien tiene que esperar</a:t>
            </a:r>
          </a:p>
        </p:txBody>
      </p:sp>
      <p:sp>
        <p:nvSpPr>
          <p:cNvPr id="3" name="Content Placeholder 2"/>
          <p:cNvSpPr>
            <a:spLocks noGrp="1"/>
          </p:cNvSpPr>
          <p:nvPr>
            <p:ph idx="1"/>
          </p:nvPr>
        </p:nvSpPr>
        <p:spPr>
          <a:xfrm>
            <a:off x="457200" y="1193800"/>
            <a:ext cx="8229600" cy="838200"/>
          </a:xfrm>
        </p:spPr>
        <p:txBody>
          <a:bodyPr/>
          <a:lstStyle/>
          <a:p>
            <a:pPr lvl="0" indent="0" marL="0">
              <a:spcBef>
                <a:spcPts val="3000"/>
              </a:spcBef>
              <a:buNone/>
            </a:pPr>
            <a:r>
              <a:rPr b="1" i="1">
                <a:latin typeface="Courier"/>
              </a:rPr>
              <a:t>fork</a:t>
            </a:r>
            <a:r>
              <a:rPr b="1" i="1"/>
              <a:t>: las tres formas de arrancar en paralelo</a:t>
            </a:r>
          </a:p>
          <a:p>
            <a:pPr lvl="0" indent="0">
              <a:buNone/>
            </a:pPr>
            <a:r>
              <a:rPr b="1">
                <a:solidFill>
                  <a:srgbClr val="007020"/>
                </a:solidFill>
                <a:latin typeface="Courier"/>
              </a:rPr>
              <a:t>fork</a:t>
            </a:r>
            <a:r>
              <a:rPr>
                <a:latin typeface="Courier"/>
              </a:rPr>
              <a:t>  wait_done();  count_cycles();  </a:t>
            </a:r>
            <a:r>
              <a:rPr b="1">
                <a:solidFill>
                  <a:srgbClr val="007020"/>
                </a:solidFill>
                <a:latin typeface="Courier"/>
              </a:rPr>
              <a:t>join</a:t>
            </a:r>
            <a:r>
              <a:rPr>
                <a:latin typeface="Courier"/>
              </a:rPr>
              <a:t>        </a:t>
            </a:r>
            <a:r>
              <a:rPr i="1">
                <a:solidFill>
                  <a:srgbClr val="60A0B0"/>
                </a:solidFill>
                <a:latin typeface="Courier"/>
              </a:rPr>
              <a:t>// sigue cuando terminaron LAS DOS</a:t>
            </a:r>
            <a:br/>
            <a:r>
              <a:rPr b="1">
                <a:solidFill>
                  <a:srgbClr val="007020"/>
                </a:solidFill>
                <a:latin typeface="Courier"/>
              </a:rPr>
              <a:t>fork</a:t>
            </a:r>
            <a:r>
              <a:rPr>
                <a:latin typeface="Courier"/>
              </a:rPr>
              <a:t>  wait_done();  count_cycles();  </a:t>
            </a:r>
            <a:r>
              <a:rPr b="1">
                <a:solidFill>
                  <a:srgbClr val="007020"/>
                </a:solidFill>
                <a:latin typeface="Courier"/>
              </a:rPr>
              <a:t>join_any</a:t>
            </a:r>
            <a:r>
              <a:rPr>
                <a:latin typeface="Courier"/>
              </a:rPr>
              <a:t>    </a:t>
            </a:r>
            <a:r>
              <a:rPr i="1">
                <a:solidFill>
                  <a:srgbClr val="60A0B0"/>
                </a:solidFill>
                <a:latin typeface="Courier"/>
              </a:rPr>
              <a:t>// sigue con LA PRIMERA; la otra sigue viva</a:t>
            </a:r>
            <a:br/>
            <a:r>
              <a:rPr b="1">
                <a:solidFill>
                  <a:srgbClr val="007020"/>
                </a:solidFill>
                <a:latin typeface="Courier"/>
              </a:rPr>
              <a:t>fork</a:t>
            </a:r>
            <a:r>
              <a:rPr>
                <a:latin typeface="Courier"/>
              </a:rPr>
              <a:t>  wait_done();  count_cycles();  </a:t>
            </a:r>
            <a:r>
              <a:rPr b="1">
                <a:solidFill>
                  <a:srgbClr val="007020"/>
                </a:solidFill>
                <a:latin typeface="Courier"/>
              </a:rPr>
              <a:t>join_none</a:t>
            </a:r>
            <a:r>
              <a:rPr>
                <a:latin typeface="Courier"/>
              </a:rPr>
              <a:t>   </a:t>
            </a:r>
            <a:r>
              <a:rPr i="1">
                <a:solidFill>
                  <a:srgbClr val="60A0B0"/>
                </a:solidFill>
                <a:latin typeface="Courier"/>
              </a:rPr>
              <a:t>// sigue YA; las dos quedan corriendo</a:t>
            </a:r>
          </a:p>
        </p:txBody>
      </p:sp>
      <p:graphicFrame>
        <p:nvGraphicFramePr>
          <p:cNvPr id="6" name="Content Placeholder 5"/>
          <p:cNvGraphicFramePr>
            <a:graphicFrameLocks noGrp="1"/>
          </p:cNvGraphicFramePr>
          <p:nvPr>
            <p:ph idx="1"/>
          </p:nvPr>
        </p:nvGraphicFramePr>
        <p:xfrm>
          <a:off x="457200" y="2159000"/>
          <a:ext cx="8229600" cy="8382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Variante</a:t>
                      </a:r>
                    </a:p>
                  </a:txBody>
                  <a:tcPr/>
                </a:tc>
                <a:tc>
                  <a:txBody>
                    <a:bodyPr/>
                    <a:lstStyle/>
                    <a:p>
                      <a:pPr lvl="0" indent="0" marL="0">
                        <a:buNone/>
                      </a:pPr>
                      <a:r>
                        <a:rPr/>
                        <a:t>El padre sigue…</a:t>
                      </a:r>
                    </a:p>
                  </a:txBody>
                  <a:tcPr/>
                </a:tc>
                <a:tc>
                  <a:txBody>
                    <a:bodyPr/>
                    <a:lstStyle/>
                    <a:p>
                      <a:pPr lvl="0" indent="0" marL="0">
                        <a:buNone/>
                      </a:pPr>
                      <a:r>
                        <a:rPr/>
                        <a:t>Para qué se usa</a:t>
                      </a:r>
                    </a:p>
                  </a:txBody>
                  <a:tcPr/>
                </a:tc>
              </a:tr>
              <a:tr h="0">
                <a:tc>
                  <a:txBody>
                    <a:bodyPr/>
                    <a:lstStyle/>
                    <a:p>
                      <a:pPr lvl="0" indent="0" marL="0">
                        <a:buNone/>
                      </a:pPr>
                      <a:r>
                        <a:rPr>
                          <a:latin typeface="Courier"/>
                        </a:rPr>
                        <a:t>join</a:t>
                      </a:r>
                    </a:p>
                  </a:txBody>
                </a:tc>
                <a:tc>
                  <a:txBody>
                    <a:bodyPr/>
                    <a:lstStyle/>
                    <a:p>
                      <a:pPr lvl="0" indent="0" marL="0">
                        <a:buNone/>
                      </a:pPr>
                      <a:r>
                        <a:rPr/>
                        <a:t>cuando terminan </a:t>
                      </a:r>
                      <a:r>
                        <a:rPr b="1"/>
                        <a:t>todas</a:t>
                      </a:r>
                    </a:p>
                  </a:txBody>
                </a:tc>
                <a:tc>
                  <a:txBody>
                    <a:bodyPr/>
                    <a:lstStyle/>
                    <a:p>
                      <a:pPr lvl="0" indent="0" marL="0">
                        <a:buNone/>
                      </a:pPr>
                      <a:r>
                        <a:rPr/>
                        <a:t>dos chequeos que tienen que cerrar los dos</a:t>
                      </a:r>
                    </a:p>
                  </a:txBody>
                </a:tc>
              </a:tr>
              <a:tr h="0">
                <a:tc>
                  <a:txBody>
                    <a:bodyPr/>
                    <a:lstStyle/>
                    <a:p>
                      <a:pPr lvl="0" indent="0" marL="0">
                        <a:buNone/>
                      </a:pPr>
                      <a:r>
                        <a:rPr>
                          <a:latin typeface="Courier"/>
                        </a:rPr>
                        <a:t>join_any</a:t>
                      </a:r>
                    </a:p>
                  </a:txBody>
                </a:tc>
                <a:tc>
                  <a:txBody>
                    <a:bodyPr/>
                    <a:lstStyle/>
                    <a:p>
                      <a:pPr lvl="0" indent="0" marL="0">
                        <a:buNone/>
                      </a:pPr>
                      <a:r>
                        <a:rPr/>
                        <a:t>cuando termina </a:t>
                      </a:r>
                      <a:r>
                        <a:rPr b="1"/>
                        <a:t>la primera</a:t>
                      </a:r>
                    </a:p>
                  </a:txBody>
                </a:tc>
                <a:tc>
                  <a:txBody>
                    <a:bodyPr/>
                    <a:lstStyle/>
                    <a:p>
                      <a:pPr lvl="0" indent="0" marL="0">
                        <a:buNone/>
                      </a:pPr>
                      <a:r>
                        <a:rPr/>
                        <a:t>respuesta contra timeout</a:t>
                      </a:r>
                    </a:p>
                  </a:txBody>
                </a:tc>
              </a:tr>
              <a:tr h="0">
                <a:tc>
                  <a:txBody>
                    <a:bodyPr/>
                    <a:lstStyle/>
                    <a:p>
                      <a:pPr lvl="0" indent="0" marL="0">
                        <a:buNone/>
                      </a:pPr>
                      <a:r>
                        <a:rPr>
                          <a:latin typeface="Courier"/>
                        </a:rPr>
                        <a:t>join_none</a:t>
                      </a:r>
                    </a:p>
                  </a:txBody>
                </a:tc>
                <a:tc>
                  <a:txBody>
                    <a:bodyPr/>
                    <a:lstStyle/>
                    <a:p>
                      <a:pPr lvl="0" indent="0" marL="0">
                        <a:buNone/>
                      </a:pPr>
                      <a:r>
                        <a:rPr b="1"/>
                        <a:t>enseguida</a:t>
                      </a:r>
                    </a:p>
                  </a:txBody>
                </a:tc>
                <a:tc>
                  <a:txBody>
                    <a:bodyPr/>
                    <a:lstStyle/>
                    <a:p>
                      <a:pPr lvl="0" indent="0" marL="0">
                        <a:buNone/>
                      </a:pPr>
                      <a:r>
                        <a:rPr/>
                        <a:t>lanzar threads que viven todo el test</a:t>
                      </a:r>
                    </a:p>
                  </a:txBody>
                </a:tc>
              </a:tr>
            </a:tbl>
          </a:graphicData>
        </a:graphic>
      </p:graphicFrame>
      <p:sp>
        <p:nvSpPr>
          <p:cNvPr id="3" name="Content Placeholder 2"/>
          <p:cNvSpPr>
            <a:spLocks noGrp="1"/>
          </p:cNvSpPr>
          <p:nvPr>
            <p:ph idx="1"/>
          </p:nvPr>
        </p:nvSpPr>
        <p:spPr>
          <a:xfrm>
            <a:off x="457200" y="3124200"/>
            <a:ext cx="8229600" cy="1320800"/>
          </a:xfrm>
        </p:spPr>
        <p:txBody>
          <a:bodyPr/>
          <a:lstStyle/>
          <a:p>
            <a:pPr lvl="0"/>
            <a:r>
              <a:rPr/>
              <a:t>La diferencia entre las tres no es cómo arrancan —las tres arrancan todo a la vez— sino </a:t>
            </a:r>
            <a:r>
              <a:rPr b="1"/>
              <a:t>cuándo sigue el que las arrancó</a:t>
            </a:r>
          </a:p>
          <a:p>
            <a:pPr lvl="0"/>
            <a:r>
              <a:rPr>
                <a:latin typeface="Courier"/>
              </a:rPr>
              <a:t>join_none</a:t>
            </a:r>
            <a:r>
              <a:rPr/>
              <a:t> ya lo usaron: es el </a:t>
            </a:r>
            <a:r>
              <a:rPr>
                <a:latin typeface="Courier"/>
              </a:rPr>
              <a:t>fork</a:t>
            </a:r>
            <a:r>
              <a:rPr/>
              <a:t> de la clase </a:t>
            </a:r>
            <a:r>
              <a:rPr>
                <a:latin typeface="Courier"/>
              </a:rPr>
              <a:t>testbench</a:t>
            </a:r>
            <a:r>
              <a:rPr/>
              <a:t> del día 2, y es lo que UVM hace sola con un </a:t>
            </a:r>
            <a:r>
              <a:rPr>
                <a:latin typeface="Courier"/>
              </a:rPr>
              <a:t>run_phase()</a:t>
            </a:r>
            <a:r>
              <a:rPr/>
              <a:t> por componente</a:t>
            </a:r>
          </a:p>
          <a:p>
            <a:pPr lvl="0"/>
            <a:r>
              <a:rPr/>
              <a:t>La rama que quedó viva después de un </a:t>
            </a:r>
            <a:r>
              <a:rPr>
                <a:latin typeface="Courier"/>
              </a:rPr>
              <a:t>join_any</a:t>
            </a:r>
            <a:r>
              <a:rPr/>
              <a:t> </a:t>
            </a:r>
            <a:r>
              <a:rPr b="1"/>
              <a:t>no se muere sola</a:t>
            </a:r>
            <a:r>
              <a:rPr/>
              <a:t>. Sigue hasta que termine — o hasta que alguien la mate, que es la slide siguiente</a:t>
            </a:r>
          </a:p>
        </p:txBody>
      </p:sp>
    </p:spTree>
  </p:cSld>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Cuando alguien tiene que esperar</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disable fork</a:t>
            </a:r>
            <a:r>
              <a:rPr b="1" i="1"/>
              <a:t> y </a:t>
            </a:r>
            <a:r>
              <a:rPr b="1" i="1">
                <a:latin typeface="Courier"/>
              </a:rPr>
              <a:t>wait fork</a:t>
            </a:r>
            <a:r>
              <a:rPr b="1" i="1"/>
              <a:t>: apagar lo que quedó prendido</a:t>
            </a:r>
          </a:p>
          <a:p>
            <a:pPr lvl="0" indent="0">
              <a:buNone/>
            </a:pPr>
            <a:r>
              <a:rPr i="1">
                <a:solidFill>
                  <a:srgbClr val="60A0B0"/>
                </a:solidFill>
                <a:latin typeface="Courier"/>
              </a:rPr>
              <a:t>// El idiom de la respuesta contra el timeout. El fork de afuera AÍSLA</a:t>
            </a:r>
            <a:br/>
            <a:r>
              <a:rPr b="1">
                <a:solidFill>
                  <a:srgbClr val="007020"/>
                </a:solidFill>
                <a:latin typeface="Courier"/>
              </a:rPr>
              <a:t>fork</a:t>
            </a:r>
            <a:r>
              <a:rPr>
                <a:latin typeface="Courier"/>
              </a:rPr>
              <a:t> </a:t>
            </a:r>
            <a:r>
              <a:rPr b="1">
                <a:solidFill>
                  <a:srgbClr val="007020"/>
                </a:solidFill>
                <a:latin typeface="Courier"/>
              </a:rPr>
              <a:t>begin</a:t>
            </a:r>
            <a:br/>
            <a:r>
              <a:rPr>
                <a:latin typeface="Courier"/>
              </a:rPr>
              <a:t>   </a:t>
            </a:r>
            <a:r>
              <a:rPr b="1">
                <a:solidFill>
                  <a:srgbClr val="007020"/>
                </a:solidFill>
                <a:latin typeface="Courier"/>
              </a:rPr>
              <a:t>fork</a:t>
            </a:r>
            <a:br/>
            <a:r>
              <a:rPr>
                <a:latin typeface="Courier"/>
              </a:rPr>
              <a:t>      </a:t>
            </a:r>
            <a:r>
              <a:rPr b="1">
                <a:solidFill>
                  <a:srgbClr val="007020"/>
                </a:solidFill>
                <a:latin typeface="Courier"/>
              </a:rPr>
              <a:t>begin</a:t>
            </a:r>
            <a:r>
              <a:rPr>
                <a:latin typeface="Courier"/>
              </a:rPr>
              <a:t>  wait_done();          </a:t>
            </a:r>
            <a:r>
              <a:rPr>
                <a:solidFill>
                  <a:srgbClr val="007020"/>
                </a:solidFill>
                <a:latin typeface="Courier"/>
              </a:rPr>
              <a:t>`uvm_info</a:t>
            </a:r>
            <a:r>
              <a:rPr>
                <a:latin typeface="Courier"/>
              </a:rPr>
              <a:t>(</a:t>
            </a:r>
            <a:r>
              <a:rPr>
                <a:solidFill>
                  <a:srgbClr val="4070A0"/>
                </a:solidFill>
                <a:latin typeface="Courier"/>
              </a:rPr>
              <a:t>"BFM"</a:t>
            </a:r>
            <a:r>
              <a:rPr>
                <a:latin typeface="Courier"/>
              </a:rPr>
              <a:t>, </a:t>
            </a:r>
            <a:r>
              <a:rPr>
                <a:solidFill>
                  <a:srgbClr val="4070A0"/>
                </a:solidFill>
                <a:latin typeface="Courier"/>
              </a:rPr>
              <a:t>"llegó"</a:t>
            </a:r>
            <a:r>
              <a:rPr>
                <a:latin typeface="Courier"/>
              </a:rPr>
              <a:t>, UVM_LOW)  </a:t>
            </a:r>
            <a:r>
              <a:rPr b="1">
                <a:solidFill>
                  <a:srgbClr val="007020"/>
                </a:solidFill>
                <a:latin typeface="Courier"/>
              </a:rPr>
              <a:t>end</a:t>
            </a:r>
            <a:br/>
            <a:r>
              <a:rPr>
                <a:latin typeface="Courier"/>
              </a:rPr>
              <a:t>      </a:t>
            </a:r>
            <a:r>
              <a:rPr b="1">
                <a:solidFill>
                  <a:srgbClr val="007020"/>
                </a:solidFill>
                <a:latin typeface="Courier"/>
              </a:rPr>
              <a:t>begin</a:t>
            </a:r>
            <a:r>
              <a:rPr>
                <a:latin typeface="Courier"/>
              </a:rPr>
              <a:t>  </a:t>
            </a:r>
            <a:r>
              <a:rPr b="1">
                <a:solidFill>
                  <a:srgbClr val="007020"/>
                </a:solidFill>
                <a:latin typeface="Courier"/>
              </a:rPr>
              <a:t>repeat</a:t>
            </a:r>
            <a:r>
              <a:rPr>
                <a:latin typeface="Courier"/>
              </a:rPr>
              <a:t> (</a:t>
            </a:r>
            <a:r>
              <a:rPr>
                <a:solidFill>
                  <a:srgbClr val="40A070"/>
                </a:solidFill>
                <a:latin typeface="Courier"/>
              </a:rPr>
              <a:t>100</a:t>
            </a:r>
            <a:r>
              <a:rPr>
                <a:latin typeface="Courier"/>
              </a:rPr>
              <a:t>) @(</a:t>
            </a:r>
            <a:r>
              <a:rPr b="1">
                <a:solidFill>
                  <a:srgbClr val="007020"/>
                </a:solidFill>
                <a:latin typeface="Courier"/>
              </a:rPr>
              <a:t>posedge</a:t>
            </a:r>
            <a:r>
              <a:rPr>
                <a:latin typeface="Courier"/>
              </a:rPr>
              <a:t> clk);  </a:t>
            </a:r>
            <a:r>
              <a:rPr>
                <a:solidFill>
                  <a:srgbClr val="007020"/>
                </a:solidFill>
                <a:latin typeface="Courier"/>
              </a:rPr>
              <a:t>`uvm_error</a:t>
            </a:r>
            <a:r>
              <a:rPr>
                <a:latin typeface="Courier"/>
              </a:rPr>
              <a:t>(</a:t>
            </a:r>
            <a:r>
              <a:rPr>
                <a:solidFill>
                  <a:srgbClr val="4070A0"/>
                </a:solidFill>
                <a:latin typeface="Courier"/>
              </a:rPr>
              <a:t>"BFM"</a:t>
            </a:r>
            <a:r>
              <a:rPr>
                <a:latin typeface="Courier"/>
              </a:rPr>
              <a:t>, </a:t>
            </a:r>
            <a:r>
              <a:rPr>
                <a:solidFill>
                  <a:srgbClr val="4070A0"/>
                </a:solidFill>
                <a:latin typeface="Courier"/>
              </a:rPr>
              <a:t>"timeout"</a:t>
            </a:r>
            <a:r>
              <a:rPr>
                <a:latin typeface="Courier"/>
              </a:rPr>
              <a:t>)   </a:t>
            </a:r>
            <a:r>
              <a:rPr b="1">
                <a:solidFill>
                  <a:srgbClr val="007020"/>
                </a:solidFill>
                <a:latin typeface="Courier"/>
              </a:rPr>
              <a:t>end</a:t>
            </a:r>
            <a:br/>
            <a:r>
              <a:rPr>
                <a:latin typeface="Courier"/>
              </a:rPr>
              <a:t>   </a:t>
            </a:r>
            <a:r>
              <a:rPr b="1">
                <a:solidFill>
                  <a:srgbClr val="007020"/>
                </a:solidFill>
                <a:latin typeface="Courier"/>
              </a:rPr>
              <a:t>join_any</a:t>
            </a:r>
            <a:br/>
            <a:r>
              <a:rPr>
                <a:latin typeface="Courier"/>
              </a:rPr>
              <a:t>   </a:t>
            </a:r>
            <a:r>
              <a:rPr b="1">
                <a:solidFill>
                  <a:srgbClr val="007020"/>
                </a:solidFill>
                <a:latin typeface="Courier"/>
              </a:rPr>
              <a:t>disable</a:t>
            </a:r>
            <a:r>
              <a:rPr>
                <a:latin typeface="Courier"/>
              </a:rPr>
              <a:t> </a:t>
            </a:r>
            <a:r>
              <a:rPr b="1">
                <a:solidFill>
                  <a:srgbClr val="007020"/>
                </a:solidFill>
                <a:latin typeface="Courier"/>
              </a:rPr>
              <a:t>fork</a:t>
            </a:r>
            <a:r>
              <a:rPr>
                <a:latin typeface="Courier"/>
              </a:rPr>
              <a:t>;      </a:t>
            </a:r>
            <a:r>
              <a:rPr i="1">
                <a:solidFill>
                  <a:srgbClr val="60A0B0"/>
                </a:solidFill>
                <a:latin typeface="Courier"/>
              </a:rPr>
              <a:t>// mata a la hermana que perdió, y a nadie más</a:t>
            </a:r>
            <a:br/>
            <a:r>
              <a:rPr b="1">
                <a:solidFill>
                  <a:srgbClr val="007020"/>
                </a:solidFill>
                <a:latin typeface="Courier"/>
              </a:rPr>
              <a:t>end</a:t>
            </a:r>
            <a:r>
              <a:rPr>
                <a:latin typeface="Courier"/>
              </a:rPr>
              <a:t> </a:t>
            </a:r>
            <a:r>
              <a:rPr b="1">
                <a:solidFill>
                  <a:srgbClr val="007020"/>
                </a:solidFill>
                <a:latin typeface="Courier"/>
              </a:rPr>
              <a:t>join</a:t>
            </a:r>
            <a:br/>
            <a:br/>
            <a:r>
              <a:rPr b="1">
                <a:solidFill>
                  <a:srgbClr val="007020"/>
                </a:solidFill>
                <a:latin typeface="Courier"/>
              </a:rPr>
              <a:t>wait</a:t>
            </a:r>
            <a:r>
              <a:rPr>
                <a:latin typeface="Courier"/>
              </a:rPr>
              <a:t> </a:t>
            </a:r>
            <a:r>
              <a:rPr b="1">
                <a:solidFill>
                  <a:srgbClr val="007020"/>
                </a:solidFill>
                <a:latin typeface="Courier"/>
              </a:rPr>
              <a:t>fork</a:t>
            </a:r>
            <a:r>
              <a:rPr>
                <a:latin typeface="Courier"/>
              </a:rPr>
              <a:t>;            </a:t>
            </a:r>
            <a:r>
              <a:rPr i="1">
                <a:solidFill>
                  <a:srgbClr val="60A0B0"/>
                </a:solidFill>
                <a:latin typeface="Courier"/>
              </a:rPr>
              <a:t>// no mata a nadie: espera a TODOS los hijos de este thread</a:t>
            </a:r>
          </a:p>
          <a:p>
            <a:pPr lvl="0"/>
            <a:r>
              <a:rPr>
                <a:latin typeface="Courier"/>
              </a:rPr>
              <a:t>disable fork</a:t>
            </a:r>
            <a:r>
              <a:rPr/>
              <a:t> mata </a:t>
            </a:r>
            <a:r>
              <a:rPr b="1"/>
              <a:t>todos los procesos hijos del thread que lo ejecuta</a:t>
            </a:r>
            <a:r>
              <a:rPr/>
              <a:t>. Por eso el </a:t>
            </a:r>
            <a:r>
              <a:rPr>
                <a:latin typeface="Courier"/>
              </a:rPr>
              <a:t>fork begin ... end join</a:t>
            </a:r>
            <a:r>
              <a:rPr/>
              <a:t> de afuera: sin él, se lleva puesto también lo que ya estaba corriendo</a:t>
            </a:r>
          </a:p>
          <a:p>
            <a:pPr lvl="0"/>
            <a:r>
              <a:rPr>
                <a:latin typeface="Courier"/>
              </a:rPr>
              <a:t>wait fork</a:t>
            </a:r>
            <a:r>
              <a:rPr/>
              <a:t> es lo contrario: no mata nada, </a:t>
            </a:r>
            <a:r>
              <a:rPr b="1"/>
              <a:t>espera</a:t>
            </a:r>
            <a:r>
              <a:rPr/>
              <a:t> a que terminen los hijos. Es lo que usa un test para no cerrar con transacciones en vuelo</a:t>
            </a:r>
          </a:p>
          <a:p>
            <a:pPr lvl="0"/>
            <a:r>
              <a:rPr/>
              <a:t>El par </a:t>
            </a:r>
            <a:r>
              <a:rPr>
                <a:latin typeface="Courier"/>
              </a:rPr>
              <a:t>join_any</a:t>
            </a:r>
            <a:r>
              <a:rPr/>
              <a:t> + </a:t>
            </a:r>
            <a:r>
              <a:rPr>
                <a:latin typeface="Courier"/>
              </a:rPr>
              <a:t>disable fork</a:t>
            </a:r>
            <a:r>
              <a:rPr/>
              <a:t> es el timeout de todo BFM de producción. Se escribe una vez y se copia siempre</a:t>
            </a:r>
          </a:p>
          <a:p>
            <a:pPr lvl="0"/>
            <a:r>
              <a:rPr/>
              <a:t>Gana la que termine primero: si </a:t>
            </a:r>
            <a:r>
              <a:rPr>
                <a:latin typeface="Courier"/>
              </a:rPr>
              <a:t>done</a:t>
            </a:r>
            <a:r>
              <a:rPr/>
              <a:t> llega antes de los 100 flancos, el </a:t>
            </a:r>
            <a:r>
              <a:rPr>
                <a:latin typeface="Courier"/>
              </a:rPr>
              <a:t>uvm_error</a:t>
            </a:r>
            <a:r>
              <a:rPr/>
              <a:t> del timeout no se imprime; si no, el </a:t>
            </a:r>
            <a:r>
              <a:rPr>
                <a:latin typeface="Courier"/>
              </a:rPr>
              <a:t>uvm_info</a:t>
            </a:r>
            <a:r>
              <a:rPr/>
              <a:t> del </a:t>
            </a:r>
            <a:r>
              <a:rPr>
                <a:latin typeface="Courier"/>
              </a:rPr>
              <a:t>"llegó"</a:t>
            </a:r>
            <a:r>
              <a:rPr/>
              <a:t> no se imprime. El </a:t>
            </a:r>
            <a:r>
              <a:rPr>
                <a:latin typeface="Courier"/>
              </a:rPr>
              <a:t>disable fork</a:t>
            </a:r>
            <a:r>
              <a:rPr/>
              <a:t> mata a la que perdió</a:t>
            </a:r>
          </a:p>
        </p:txBody>
      </p:sp>
    </p:spTree>
  </p:cSld>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Cuando alguien tiene que esperar</a:t>
            </a:r>
          </a:p>
        </p:txBody>
      </p:sp>
      <p:sp>
        <p:nvSpPr>
          <p:cNvPr id="3" name="Content Placeholder 2"/>
          <p:cNvSpPr>
            <a:spLocks noGrp="1"/>
          </p:cNvSpPr>
          <p:nvPr>
            <p:ph idx="1"/>
          </p:nvPr>
        </p:nvSpPr>
        <p:spPr/>
        <p:txBody>
          <a:bodyPr/>
          <a:lstStyle/>
          <a:p>
            <a:pPr lvl="0" indent="0" marL="0">
              <a:spcBef>
                <a:spcPts val="3000"/>
              </a:spcBef>
              <a:buNone/>
            </a:pPr>
            <a:r>
              <a:rPr b="1" i="1"/>
              <a:t>⚠ La trampa: el índice del </a:t>
            </a:r>
            <a:r>
              <a:rPr b="1" i="1">
                <a:latin typeface="Courier"/>
              </a:rPr>
              <a:t>for</a:t>
            </a:r>
            <a:r>
              <a:rPr b="1" i="1"/>
              <a:t> adentro del </a:t>
            </a:r>
            <a:r>
              <a:rPr b="1" i="1">
                <a:latin typeface="Courier"/>
              </a:rPr>
              <a:t>fork</a:t>
            </a:r>
          </a:p>
          <a:p>
            <a:pPr lvl="0" indent="0">
              <a:buNone/>
            </a:pPr>
            <a:r>
              <a:rPr>
                <a:latin typeface="Courier"/>
              </a:rPr>
              <a:t>    </a:t>
            </a:r>
            <a:r>
              <a:rPr i="1">
                <a:solidFill>
                  <a:srgbClr val="60A0B0"/>
                </a:solidFill>
                <a:latin typeface="Courier"/>
              </a:rPr>
              <a:t>// A -- a single variable, shared by the three threads. A join_none runs</a:t>
            </a:r>
            <a:br/>
            <a:r>
              <a:rPr>
                <a:latin typeface="Courier"/>
              </a:rPr>
              <a:t>    </a:t>
            </a:r>
            <a:r>
              <a:rPr i="1">
                <a:solidFill>
                  <a:srgbClr val="60A0B0"/>
                </a:solidFill>
                <a:latin typeface="Courier"/>
              </a:rPr>
              <a:t>// nothing: it schedules. By the time the three run, the for is over.</a:t>
            </a:r>
            <a:br/>
            <a:r>
              <a:rPr>
                <a:latin typeface="Courier"/>
              </a:rPr>
              <a:t>    </a:t>
            </a:r>
            <a:r>
              <a:rPr b="1">
                <a:solidFill>
                  <a:srgbClr val="007020"/>
                </a:solidFill>
                <a:latin typeface="Courier"/>
              </a:rPr>
              <a:t>for</a:t>
            </a:r>
            <a:r>
              <a:rPr>
                <a:latin typeface="Courier"/>
              </a:rPr>
              <a:t> (i = </a:t>
            </a:r>
            <a:r>
              <a:rPr>
                <a:solidFill>
                  <a:srgbClr val="40A070"/>
                </a:solidFill>
                <a:latin typeface="Courier"/>
              </a:rPr>
              <a:t>0</a:t>
            </a:r>
            <a:r>
              <a:rPr>
                <a:latin typeface="Courier"/>
              </a:rPr>
              <a:t>; i &lt; </a:t>
            </a:r>
            <a:r>
              <a:rPr>
                <a:solidFill>
                  <a:srgbClr val="40A070"/>
                </a:solidFill>
                <a:latin typeface="Courier"/>
              </a:rPr>
              <a:t>3</a:t>
            </a:r>
            <a:r>
              <a:rPr>
                <a:latin typeface="Courier"/>
              </a:rPr>
              <a:t>; i++)</a:t>
            </a:r>
            <a:br/>
            <a:r>
              <a:rPr>
                <a:latin typeface="Courier"/>
              </a:rPr>
              <a:t>      </a:t>
            </a:r>
            <a:r>
              <a:rPr b="1">
                <a:solidFill>
                  <a:srgbClr val="007020"/>
                </a:solidFill>
                <a:latin typeface="Courier"/>
              </a:rPr>
              <a:t>fork</a:t>
            </a:r>
            <a:r>
              <a:rPr>
                <a:latin typeface="Courier"/>
              </a:rPr>
              <a:t> got = {got, </a:t>
            </a:r>
            <a:r>
              <a:rPr b="1">
                <a:solidFill>
                  <a:srgbClr val="007020"/>
                </a:solidFill>
                <a:latin typeface="Courier"/>
              </a:rPr>
              <a:t>$sformatf</a:t>
            </a:r>
            <a:r>
              <a:rPr>
                <a:latin typeface="Courier"/>
              </a:rPr>
              <a:t>(</a:t>
            </a:r>
            <a:r>
              <a:rPr>
                <a:solidFill>
                  <a:srgbClr val="4070A0"/>
                </a:solidFill>
                <a:latin typeface="Courier"/>
              </a:rPr>
              <a:t>"%0d"</a:t>
            </a:r>
            <a:r>
              <a:rPr>
                <a:latin typeface="Courier"/>
              </a:rPr>
              <a:t>, i)}; </a:t>
            </a:r>
            <a:r>
              <a:rPr b="1">
                <a:solidFill>
                  <a:srgbClr val="007020"/>
                </a:solidFill>
                <a:latin typeface="Courier"/>
              </a:rPr>
              <a:t>join_none</a:t>
            </a:r>
            <a:br/>
            <a:r>
              <a:rPr>
                <a:latin typeface="Courier"/>
              </a:rPr>
              <a:t>    </a:t>
            </a:r>
            <a:r>
              <a:rPr b="1">
                <a:solidFill>
                  <a:srgbClr val="007020"/>
                </a:solidFill>
                <a:latin typeface="Courier"/>
              </a:rPr>
              <a:t>wait</a:t>
            </a:r>
            <a:r>
              <a:rPr>
                <a:latin typeface="Courier"/>
              </a:rPr>
              <a:t> </a:t>
            </a:r>
            <a:r>
              <a:rPr b="1">
                <a:solidFill>
                  <a:srgbClr val="007020"/>
                </a:solidFill>
                <a:latin typeface="Courier"/>
              </a:rPr>
              <a:t>fork</a:t>
            </a:r>
            <a:r>
              <a:rPr>
                <a:latin typeface="Courier"/>
              </a:rPr>
              <a:t>;</a:t>
            </a:r>
            <a:br/>
            <a:r>
              <a:rPr>
                <a:latin typeface="Courier"/>
              </a:rPr>
              <a:t>    check(</a:t>
            </a:r>
            <a:r>
              <a:rPr>
                <a:solidFill>
                  <a:srgbClr val="4070A0"/>
                </a:solidFill>
                <a:latin typeface="Courier"/>
              </a:rPr>
              <a:t>"int i outside the for, no copy"</a:t>
            </a:r>
            <a:r>
              <a:rPr>
                <a:latin typeface="Courier"/>
              </a:rPr>
              <a:t>, </a:t>
            </a:r>
            <a:r>
              <a:rPr>
                <a:solidFill>
                  <a:srgbClr val="4070A0"/>
                </a:solidFill>
                <a:latin typeface="Courier"/>
              </a:rPr>
              <a:t>"333"</a:t>
            </a:r>
            <a:r>
              <a:rPr>
                <a:latin typeface="Courier"/>
              </a:rPr>
              <a:t>);</a:t>
            </a:r>
            <a:br/>
            <a:br/>
            <a:r>
              <a:rPr>
                <a:latin typeface="Courier"/>
              </a:rPr>
              <a:t>    </a:t>
            </a:r>
            <a:r>
              <a:rPr i="1">
                <a:solidFill>
                  <a:srgbClr val="60A0B0"/>
                </a:solidFill>
                <a:latin typeface="Courier"/>
              </a:rPr>
              <a:t>// B -- declared inside the for: one per pass, and nothing to copy.</a:t>
            </a:r>
            <a:br/>
            <a:r>
              <a:rPr>
                <a:latin typeface="Courier"/>
              </a:rPr>
              <a:t>    </a:t>
            </a:r>
            <a:r>
              <a:rPr b="1">
                <a:solidFill>
                  <a:srgbClr val="007020"/>
                </a:solidFill>
                <a:latin typeface="Courier"/>
              </a:rPr>
              <a:t>for</a:t>
            </a:r>
            <a:r>
              <a:rPr>
                <a:latin typeface="Courier"/>
              </a:rPr>
              <a:t> (</a:t>
            </a:r>
            <a:r>
              <a:rPr b="1">
                <a:solidFill>
                  <a:srgbClr val="007020"/>
                </a:solidFill>
                <a:latin typeface="Courier"/>
              </a:rPr>
              <a:t>int</a:t>
            </a:r>
            <a:r>
              <a:rPr>
                <a:latin typeface="Courier"/>
              </a:rPr>
              <a:t> j = </a:t>
            </a:r>
            <a:r>
              <a:rPr>
                <a:solidFill>
                  <a:srgbClr val="40A070"/>
                </a:solidFill>
                <a:latin typeface="Courier"/>
              </a:rPr>
              <a:t>0</a:t>
            </a:r>
            <a:r>
              <a:rPr>
                <a:latin typeface="Courier"/>
              </a:rPr>
              <a:t>; j &lt; </a:t>
            </a:r>
            <a:r>
              <a:rPr>
                <a:solidFill>
                  <a:srgbClr val="40A070"/>
                </a:solidFill>
                <a:latin typeface="Courier"/>
              </a:rPr>
              <a:t>3</a:t>
            </a:r>
            <a:r>
              <a:rPr>
                <a:latin typeface="Courier"/>
              </a:rPr>
              <a:t>; j++)</a:t>
            </a:r>
            <a:br/>
            <a:r>
              <a:rPr>
                <a:latin typeface="Courier"/>
              </a:rPr>
              <a:t>      </a:t>
            </a:r>
            <a:r>
              <a:rPr b="1">
                <a:solidFill>
                  <a:srgbClr val="007020"/>
                </a:solidFill>
                <a:latin typeface="Courier"/>
              </a:rPr>
              <a:t>fork</a:t>
            </a:r>
            <a:r>
              <a:rPr>
                <a:latin typeface="Courier"/>
              </a:rPr>
              <a:t> got = {got, </a:t>
            </a:r>
            <a:r>
              <a:rPr b="1">
                <a:solidFill>
                  <a:srgbClr val="007020"/>
                </a:solidFill>
                <a:latin typeface="Courier"/>
              </a:rPr>
              <a:t>$sformatf</a:t>
            </a:r>
            <a:r>
              <a:rPr>
                <a:latin typeface="Courier"/>
              </a:rPr>
              <a:t>(</a:t>
            </a:r>
            <a:r>
              <a:rPr>
                <a:solidFill>
                  <a:srgbClr val="4070A0"/>
                </a:solidFill>
                <a:latin typeface="Courier"/>
              </a:rPr>
              <a:t>"%0d"</a:t>
            </a:r>
            <a:r>
              <a:rPr>
                <a:latin typeface="Courier"/>
              </a:rPr>
              <a:t>, j)}; </a:t>
            </a:r>
            <a:r>
              <a:rPr b="1">
                <a:solidFill>
                  <a:srgbClr val="007020"/>
                </a:solidFill>
                <a:latin typeface="Courier"/>
              </a:rPr>
              <a:t>join_none</a:t>
            </a:r>
            <a:br/>
            <a:r>
              <a:rPr>
                <a:latin typeface="Courier"/>
              </a:rPr>
              <a:t>    </a:t>
            </a:r>
            <a:r>
              <a:rPr b="1">
                <a:solidFill>
                  <a:srgbClr val="007020"/>
                </a:solidFill>
                <a:latin typeface="Courier"/>
              </a:rPr>
              <a:t>wait</a:t>
            </a:r>
            <a:r>
              <a:rPr>
                <a:latin typeface="Courier"/>
              </a:rPr>
              <a:t> </a:t>
            </a:r>
            <a:r>
              <a:rPr b="1">
                <a:solidFill>
                  <a:srgbClr val="007020"/>
                </a:solidFill>
                <a:latin typeface="Courier"/>
              </a:rPr>
              <a:t>fork</a:t>
            </a:r>
            <a:r>
              <a:rPr>
                <a:latin typeface="Courier"/>
              </a:rPr>
              <a:t>;</a:t>
            </a:r>
            <a:br/>
            <a:r>
              <a:rPr>
                <a:latin typeface="Courier"/>
              </a:rPr>
              <a:t>    check(</a:t>
            </a:r>
            <a:r>
              <a:rPr>
                <a:solidFill>
                  <a:srgbClr val="4070A0"/>
                </a:solidFill>
                <a:latin typeface="Courier"/>
              </a:rPr>
              <a:t>"int j declared in the for"</a:t>
            </a:r>
            <a:r>
              <a:rPr>
                <a:latin typeface="Courier"/>
              </a:rPr>
              <a:t>, </a:t>
            </a:r>
            <a:r>
              <a:rPr>
                <a:solidFill>
                  <a:srgbClr val="4070A0"/>
                </a:solidFill>
                <a:latin typeface="Courier"/>
              </a:rPr>
              <a:t>"012"</a:t>
            </a:r>
            <a:r>
              <a:rPr>
                <a:latin typeface="Courier"/>
              </a:rPr>
              <a:t>);</a:t>
            </a:r>
            <a:br/>
            <a:br/>
            <a:r>
              <a:rPr>
                <a:latin typeface="Courier"/>
              </a:rPr>
              <a:t>    </a:t>
            </a:r>
            <a:r>
              <a:rPr i="1">
                <a:solidFill>
                  <a:srgbClr val="60A0B0"/>
                </a:solidFill>
                <a:latin typeface="Courier"/>
              </a:rPr>
              <a:t>// C -- the slide's one: the automatic as the first line of a begin/end.</a:t>
            </a:r>
            <a:br/>
            <a:r>
              <a:rPr>
                <a:latin typeface="Courier"/>
              </a:rPr>
              <a:t>    </a:t>
            </a:r>
            <a:r>
              <a:rPr i="1">
                <a:solidFill>
                  <a:srgbClr val="60A0B0"/>
                </a:solidFill>
                <a:latin typeface="Courier"/>
              </a:rPr>
              <a:t>// Here the copy is NOT made when the fork is scheduled, so k reads the same</a:t>
            </a:r>
            <a:br/>
            <a:r>
              <a:rPr>
                <a:latin typeface="Courier"/>
              </a:rPr>
              <a:t>    </a:t>
            </a:r>
            <a:r>
              <a:rPr i="1">
                <a:solidFill>
                  <a:srgbClr val="60A0B0"/>
                </a:solidFill>
                <a:latin typeface="Courier"/>
              </a:rPr>
              <a:t>// i that A does and gives the same answer as A. This is the finding.</a:t>
            </a:r>
            <a:br/>
            <a:r>
              <a:rPr>
                <a:latin typeface="Courier"/>
              </a:rPr>
              <a:t>    </a:t>
            </a:r>
            <a:r>
              <a:rPr b="1">
                <a:solidFill>
                  <a:srgbClr val="007020"/>
                </a:solidFill>
                <a:latin typeface="Courier"/>
              </a:rPr>
              <a:t>for</a:t>
            </a:r>
            <a:r>
              <a:rPr>
                <a:latin typeface="Courier"/>
              </a:rPr>
              <a:t> (i = </a:t>
            </a:r>
            <a:r>
              <a:rPr>
                <a:solidFill>
                  <a:srgbClr val="40A070"/>
                </a:solidFill>
                <a:latin typeface="Courier"/>
              </a:rPr>
              <a:t>0</a:t>
            </a:r>
            <a:r>
              <a:rPr>
                <a:latin typeface="Courier"/>
              </a:rPr>
              <a:t>; i &lt; </a:t>
            </a:r>
            <a:r>
              <a:rPr>
                <a:solidFill>
                  <a:srgbClr val="40A070"/>
                </a:solidFill>
                <a:latin typeface="Courier"/>
              </a:rPr>
              <a:t>3</a:t>
            </a:r>
            <a:r>
              <a:rPr>
                <a:latin typeface="Courier"/>
              </a:rPr>
              <a:t>; i++)</a:t>
            </a:r>
            <a:br/>
            <a:r>
              <a:rPr>
                <a:latin typeface="Courier"/>
              </a:rPr>
              <a:t>      </a:t>
            </a:r>
            <a:r>
              <a:rPr b="1">
                <a:solidFill>
                  <a:srgbClr val="007020"/>
                </a:solidFill>
                <a:latin typeface="Courier"/>
              </a:rPr>
              <a:t>fork</a:t>
            </a:r>
            <a:r>
              <a:rPr>
                <a:latin typeface="Courier"/>
              </a:rPr>
              <a:t> </a:t>
            </a:r>
            <a:r>
              <a:rPr b="1">
                <a:solidFill>
                  <a:srgbClr val="007020"/>
                </a:solidFill>
                <a:latin typeface="Courier"/>
              </a:rPr>
              <a:t>begin</a:t>
            </a:r>
            <a:br/>
            <a:r>
              <a:rPr>
                <a:latin typeface="Courier"/>
              </a:rPr>
              <a:t>        </a:t>
            </a:r>
            <a:r>
              <a:rPr b="1">
                <a:solidFill>
                  <a:srgbClr val="007020"/>
                </a:solidFill>
                <a:latin typeface="Courier"/>
              </a:rPr>
              <a:t>automatic</a:t>
            </a:r>
            <a:r>
              <a:rPr>
                <a:latin typeface="Courier"/>
              </a:rPr>
              <a:t> </a:t>
            </a:r>
            <a:r>
              <a:rPr b="1">
                <a:solidFill>
                  <a:srgbClr val="007020"/>
                </a:solidFill>
                <a:latin typeface="Courier"/>
              </a:rPr>
              <a:t>int</a:t>
            </a:r>
            <a:r>
              <a:rPr>
                <a:latin typeface="Courier"/>
              </a:rPr>
              <a:t> k = i;</a:t>
            </a:r>
            <a:br/>
            <a:r>
              <a:rPr>
                <a:latin typeface="Courier"/>
              </a:rPr>
              <a:t>        got = {got, </a:t>
            </a:r>
            <a:r>
              <a:rPr b="1">
                <a:solidFill>
                  <a:srgbClr val="007020"/>
                </a:solidFill>
                <a:latin typeface="Courier"/>
              </a:rPr>
              <a:t>$sformatf</a:t>
            </a:r>
            <a:r>
              <a:rPr>
                <a:latin typeface="Courier"/>
              </a:rPr>
              <a:t>(</a:t>
            </a:r>
            <a:r>
              <a:rPr>
                <a:solidFill>
                  <a:srgbClr val="4070A0"/>
                </a:solidFill>
                <a:latin typeface="Courier"/>
              </a:rPr>
              <a:t>"%0d"</a:t>
            </a:r>
            <a:r>
              <a:rPr>
                <a:latin typeface="Courier"/>
              </a:rPr>
              <a:t>, k)};</a:t>
            </a:r>
            <a:br/>
            <a:r>
              <a:rPr>
                <a:latin typeface="Courier"/>
              </a:rPr>
              <a:t>      </a:t>
            </a:r>
            <a:r>
              <a:rPr b="1">
                <a:solidFill>
                  <a:srgbClr val="007020"/>
                </a:solidFill>
                <a:latin typeface="Courier"/>
              </a:rPr>
              <a:t>end</a:t>
            </a:r>
            <a:r>
              <a:rPr>
                <a:latin typeface="Courier"/>
              </a:rPr>
              <a:t> </a:t>
            </a:r>
            <a:r>
              <a:rPr b="1">
                <a:solidFill>
                  <a:srgbClr val="007020"/>
                </a:solidFill>
                <a:latin typeface="Courier"/>
              </a:rPr>
              <a:t>join_none</a:t>
            </a:r>
            <a:br/>
            <a:r>
              <a:rPr>
                <a:latin typeface="Courier"/>
              </a:rPr>
              <a:t>    </a:t>
            </a:r>
            <a:r>
              <a:rPr b="1">
                <a:solidFill>
                  <a:srgbClr val="007020"/>
                </a:solidFill>
                <a:latin typeface="Courier"/>
              </a:rPr>
              <a:t>wait</a:t>
            </a:r>
            <a:r>
              <a:rPr>
                <a:latin typeface="Courier"/>
              </a:rPr>
              <a:t> </a:t>
            </a:r>
            <a:r>
              <a:rPr b="1">
                <a:solidFill>
                  <a:srgbClr val="007020"/>
                </a:solidFill>
                <a:latin typeface="Courier"/>
              </a:rPr>
              <a:t>fork</a:t>
            </a:r>
            <a:r>
              <a:rPr>
                <a:latin typeface="Courier"/>
              </a:rPr>
              <a:t>;</a:t>
            </a:r>
            <a:br/>
            <a:r>
              <a:rPr>
                <a:latin typeface="Courier"/>
              </a:rPr>
              <a:t>    check(</a:t>
            </a:r>
            <a:r>
              <a:rPr>
                <a:solidFill>
                  <a:srgbClr val="4070A0"/>
                </a:solidFill>
                <a:latin typeface="Courier"/>
              </a:rPr>
              <a:t>"fork begin automatic k = i; end  (the slide's)"</a:t>
            </a:r>
            <a:r>
              <a:rPr>
                <a:latin typeface="Courier"/>
              </a:rPr>
              <a:t>, </a:t>
            </a:r>
            <a:r>
              <a:rPr>
                <a:solidFill>
                  <a:srgbClr val="4070A0"/>
                </a:solidFill>
                <a:latin typeface="Courier"/>
              </a:rPr>
              <a:t>"333"</a:t>
            </a:r>
            <a:r>
              <a:rPr>
                <a:latin typeface="Courier"/>
              </a:rPr>
              <a:t>);</a:t>
            </a:r>
            <a:br/>
            <a:br/>
            <a:r>
              <a:rPr>
                <a:latin typeface="Courier"/>
              </a:rPr>
              <a:t>    </a:t>
            </a:r>
            <a:r>
              <a:rPr i="1">
                <a:solidFill>
                  <a:srgbClr val="60A0B0"/>
                </a:solidFill>
                <a:latin typeface="Courier"/>
              </a:rPr>
              <a:t>// D -- the LRM 9.3.2 one: the automatic declared in the fork, no begin/end.</a:t>
            </a:r>
            <a:br/>
            <a:r>
              <a:rPr>
                <a:latin typeface="Courier"/>
              </a:rPr>
              <a:t>    </a:t>
            </a:r>
            <a:r>
              <a:rPr i="1">
                <a:solidFill>
                  <a:srgbClr val="60A0B0"/>
                </a:solidFill>
                <a:latin typeface="Courier"/>
              </a:rPr>
              <a:t>// Same workaround, written where the LRM puts it, and this one does copy.</a:t>
            </a:r>
            <a:br/>
            <a:r>
              <a:rPr>
                <a:latin typeface="Courier"/>
              </a:rPr>
              <a:t>    </a:t>
            </a:r>
            <a:r>
              <a:rPr b="1">
                <a:solidFill>
                  <a:srgbClr val="007020"/>
                </a:solidFill>
                <a:latin typeface="Courier"/>
              </a:rPr>
              <a:t>for</a:t>
            </a:r>
            <a:r>
              <a:rPr>
                <a:latin typeface="Courier"/>
              </a:rPr>
              <a:t> (i = </a:t>
            </a:r>
            <a:r>
              <a:rPr>
                <a:solidFill>
                  <a:srgbClr val="40A070"/>
                </a:solidFill>
                <a:latin typeface="Courier"/>
              </a:rPr>
              <a:t>0</a:t>
            </a:r>
            <a:r>
              <a:rPr>
                <a:latin typeface="Courier"/>
              </a:rPr>
              <a:t>; i &lt; </a:t>
            </a:r>
            <a:r>
              <a:rPr>
                <a:solidFill>
                  <a:srgbClr val="40A070"/>
                </a:solidFill>
                <a:latin typeface="Courier"/>
              </a:rPr>
              <a:t>3</a:t>
            </a:r>
            <a:r>
              <a:rPr>
                <a:latin typeface="Courier"/>
              </a:rPr>
              <a:t>; i++)</a:t>
            </a:r>
            <a:br/>
            <a:r>
              <a:rPr>
                <a:latin typeface="Courier"/>
              </a:rPr>
              <a:t>      </a:t>
            </a:r>
            <a:r>
              <a:rPr b="1">
                <a:solidFill>
                  <a:srgbClr val="007020"/>
                </a:solidFill>
                <a:latin typeface="Courier"/>
              </a:rPr>
              <a:t>fork</a:t>
            </a:r>
            <a:br/>
            <a:r>
              <a:rPr>
                <a:latin typeface="Courier"/>
              </a:rPr>
              <a:t>        </a:t>
            </a:r>
            <a:r>
              <a:rPr b="1">
                <a:solidFill>
                  <a:srgbClr val="007020"/>
                </a:solidFill>
                <a:latin typeface="Courier"/>
              </a:rPr>
              <a:t>automatic</a:t>
            </a:r>
            <a:r>
              <a:rPr>
                <a:latin typeface="Courier"/>
              </a:rPr>
              <a:t> </a:t>
            </a:r>
            <a:r>
              <a:rPr b="1">
                <a:solidFill>
                  <a:srgbClr val="007020"/>
                </a:solidFill>
                <a:latin typeface="Courier"/>
              </a:rPr>
              <a:t>int</a:t>
            </a:r>
            <a:r>
              <a:rPr>
                <a:latin typeface="Courier"/>
              </a:rPr>
              <a:t> k = i;</a:t>
            </a:r>
            <a:br/>
            <a:r>
              <a:rPr>
                <a:latin typeface="Courier"/>
              </a:rPr>
              <a:t>        got = {got, </a:t>
            </a:r>
            <a:r>
              <a:rPr b="1">
                <a:solidFill>
                  <a:srgbClr val="007020"/>
                </a:solidFill>
                <a:latin typeface="Courier"/>
              </a:rPr>
              <a:t>$sformatf</a:t>
            </a:r>
            <a:r>
              <a:rPr>
                <a:latin typeface="Courier"/>
              </a:rPr>
              <a:t>(</a:t>
            </a:r>
            <a:r>
              <a:rPr>
                <a:solidFill>
                  <a:srgbClr val="4070A0"/>
                </a:solidFill>
                <a:latin typeface="Courier"/>
              </a:rPr>
              <a:t>"%0d"</a:t>
            </a:r>
            <a:r>
              <a:rPr>
                <a:latin typeface="Courier"/>
              </a:rPr>
              <a:t>, k)};</a:t>
            </a:r>
            <a:br/>
            <a:r>
              <a:rPr>
                <a:latin typeface="Courier"/>
              </a:rPr>
              <a:t>      </a:t>
            </a:r>
            <a:r>
              <a:rPr b="1">
                <a:solidFill>
                  <a:srgbClr val="007020"/>
                </a:solidFill>
                <a:latin typeface="Courier"/>
              </a:rPr>
              <a:t>join_none</a:t>
            </a:r>
            <a:br/>
            <a:r>
              <a:rPr>
                <a:latin typeface="Courier"/>
              </a:rPr>
              <a:t>    </a:t>
            </a:r>
            <a:r>
              <a:rPr b="1">
                <a:solidFill>
                  <a:srgbClr val="007020"/>
                </a:solidFill>
                <a:latin typeface="Courier"/>
              </a:rPr>
              <a:t>wait</a:t>
            </a:r>
            <a:r>
              <a:rPr>
                <a:latin typeface="Courier"/>
              </a:rPr>
              <a:t> </a:t>
            </a:r>
            <a:r>
              <a:rPr b="1">
                <a:solidFill>
                  <a:srgbClr val="007020"/>
                </a:solidFill>
                <a:latin typeface="Courier"/>
              </a:rPr>
              <a:t>fork</a:t>
            </a:r>
            <a:r>
              <a:rPr>
                <a:latin typeface="Courier"/>
              </a:rPr>
              <a:t>;</a:t>
            </a:r>
            <a:br/>
            <a:r>
              <a:rPr>
                <a:latin typeface="Courier"/>
              </a:rPr>
              <a:t>    check(</a:t>
            </a:r>
            <a:r>
              <a:rPr>
                <a:solidFill>
                  <a:srgbClr val="4070A0"/>
                </a:solidFill>
                <a:latin typeface="Courier"/>
              </a:rPr>
              <a:t>"fork automatic k = i;  no begin/end (LRM 9.3.2)"</a:t>
            </a:r>
            <a:r>
              <a:rPr>
                <a:latin typeface="Courier"/>
              </a:rPr>
              <a:t>, </a:t>
            </a:r>
            <a:r>
              <a:rPr>
                <a:solidFill>
                  <a:srgbClr val="4070A0"/>
                </a:solidFill>
                <a:latin typeface="Courier"/>
              </a:rPr>
              <a:t>"012"</a:t>
            </a:r>
            <a:r>
              <a:rPr>
                <a:latin typeface="Courier"/>
              </a:rPr>
              <a:t>);</a:t>
            </a:r>
          </a:p>
          <a:p>
            <a:pPr lvl="0"/>
            <a:r>
              <a:rPr/>
              <a:t>Un </a:t>
            </a:r>
            <a:r>
              <a:rPr>
                <a:latin typeface="Courier"/>
              </a:rPr>
              <a:t>join_none</a:t>
            </a:r>
            <a:r>
              <a:rPr/>
              <a:t> </a:t>
            </a:r>
            <a:r>
              <a:rPr b="1"/>
              <a:t>no ejecuta nada todavía</a:t>
            </a:r>
            <a:r>
              <a:rPr/>
              <a:t>: deja el thread listo y sigue. Para cuando el thread corre, el </a:t>
            </a:r>
            <a:r>
              <a:rPr>
                <a:latin typeface="Courier"/>
              </a:rPr>
              <a:t>for</a:t>
            </a:r>
            <a:r>
              <a:rPr/>
              <a:t> ya terminó y la variable vale lo último</a:t>
            </a:r>
          </a:p>
          <a:p>
            <a:pPr lvl="0"/>
            <a:r>
              <a:rPr/>
              <a:t>Si la variable se declara </a:t>
            </a:r>
            <a:r>
              <a:rPr b="1"/>
              <a:t>adentro</a:t>
            </a:r>
            <a:r>
              <a:rPr/>
              <a:t> del </a:t>
            </a:r>
            <a:r>
              <a:rPr>
                <a:latin typeface="Courier"/>
              </a:rPr>
              <a:t>for</a:t>
            </a:r>
            <a:r>
              <a:rPr/>
              <a:t>, cada vuelta tiene la suya y no hay problema. Es lo que dice el LRM y lo que Verilator hace</a:t>
            </a:r>
          </a:p>
          <a:p>
            <a:pPr lvl="0"/>
            <a:r>
              <a:rPr/>
              <a:t>Si viene de afuera —un </a:t>
            </a:r>
            <a:r>
              <a:rPr>
                <a:latin typeface="Courier"/>
              </a:rPr>
              <a:t>int</a:t>
            </a:r>
            <a:r>
              <a:rPr/>
              <a:t> del </a:t>
            </a:r>
            <a:r>
              <a:rPr>
                <a:latin typeface="Courier"/>
              </a:rPr>
              <a:t>run_phase</a:t>
            </a:r>
            <a:r>
              <a:rPr/>
              <a:t>, un campo de la clase— hay que </a:t>
            </a:r>
            <a:r>
              <a:rPr b="1"/>
              <a:t>copiarla</a:t>
            </a:r>
            <a:r>
              <a:rPr/>
              <a:t> con un </a:t>
            </a:r>
            <a:r>
              <a:rPr>
                <a:latin typeface="Courier"/>
              </a:rPr>
              <a:t>automatic</a:t>
            </a:r>
            <a:r>
              <a:rPr/>
              <a:t>, y </a:t>
            </a:r>
            <a:r>
              <a:rPr b="1"/>
              <a:t>dónde</a:t>
            </a:r>
            <a:r>
              <a:rPr/>
              <a:t> se escribe la copia cambia el resultado: adentro de un </a:t>
            </a:r>
            <a:r>
              <a:rPr>
                <a:latin typeface="Courier"/>
              </a:rPr>
              <a:t>fork begin ... end</a:t>
            </a:r>
            <a:r>
              <a:rPr/>
              <a:t> </a:t>
            </a:r>
            <a:r>
              <a:rPr b="1"/>
              <a:t>no copia</a:t>
            </a:r>
            <a:r>
              <a:rPr/>
              <a:t>; declarada en el </a:t>
            </a:r>
            <a:r>
              <a:rPr>
                <a:latin typeface="Courier"/>
              </a:rPr>
              <a:t>fork</a:t>
            </a:r>
            <a:r>
              <a:rPr/>
              <a:t> mismo, sin </a:t>
            </a:r>
            <a:r>
              <a:rPr>
                <a:latin typeface="Courier"/>
              </a:rPr>
              <a:t>begin</a:t>
            </a:r>
            <a:r>
              <a:rPr/>
              <a:t>/</a:t>
            </a:r>
            <a:r>
              <a:rPr>
                <a:latin typeface="Courier"/>
              </a:rPr>
              <a:t>end</a:t>
            </a:r>
            <a:r>
              <a:rPr/>
              <a:t> —que es la forma del LRM 1800-2017 §9.3.2—, sí</a:t>
            </a:r>
          </a:p>
          <a:p>
            <a:pPr lvl="0"/>
            <a:r>
              <a:rPr/>
              <a:t>Medido en Verilator 5.052, y el archivo termina en </a:t>
            </a:r>
            <a:r>
              <a:rPr>
                <a:latin typeface="Courier"/>
              </a:rPr>
              <a:t>$fatal</a:t>
            </a:r>
            <a:r>
              <a:rPr/>
              <a:t> si algún día cambia (</a:t>
            </a:r>
            <a:r>
              <a:rPr>
                <a:latin typeface="Courier"/>
              </a:rPr>
              <a:t>make repros</a:t>
            </a:r>
            <a:r>
              <a:rPr/>
              <a:t>): las cuatro variantes imprimen </a:t>
            </a:r>
            <a:r>
              <a:rPr>
                <a:latin typeface="Courier"/>
              </a:rPr>
              <a:t>3 3 3</a:t>
            </a:r>
            <a:r>
              <a:rPr/>
              <a:t>, </a:t>
            </a:r>
            <a:r>
              <a:rPr>
                <a:latin typeface="Courier"/>
              </a:rPr>
              <a:t>0 1 2</a:t>
            </a:r>
            <a:r>
              <a:rPr/>
              <a:t>, </a:t>
            </a:r>
            <a:r>
              <a:rPr b="1">
                <a:latin typeface="Courier"/>
              </a:rPr>
              <a:t>3 3 3</a:t>
            </a:r>
            <a:r>
              <a:rPr/>
              <a:t> y </a:t>
            </a:r>
            <a:r>
              <a:rPr>
                <a:latin typeface="Courier"/>
              </a:rPr>
              <a:t>0 1 2</a:t>
            </a:r>
          </a:p>
        </p:txBody>
      </p:sp>
    </p:spTree>
  </p:cSld>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Cuando alguien tiene que esperar</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La comunicación </a:t>
            </a:r>
            <a:r>
              <a:rPr b="1"/>
              <a:t>inter</a:t>
            </a:r>
            <a:r>
              <a:rPr/>
              <a:t>-thread entre objetos es el equivalente de lo que entre módulos hacen los puertos: pasar data de un thread a otro</a:t>
            </a:r>
          </a:p>
          <a:p>
            <a:pPr lvl="0"/>
            <a:r>
              <a:rPr/>
              <a:t>UVM la provee con </a:t>
            </a:r>
            <a:r>
              <a:rPr i="1"/>
              <a:t>uvm_put_port</a:t>
            </a:r>
            <a:r>
              <a:rPr/>
              <a:t>, </a:t>
            </a:r>
            <a:r>
              <a:rPr i="1"/>
              <a:t>uvm_get_port</a:t>
            </a:r>
            <a:r>
              <a:rPr/>
              <a:t> y </a:t>
            </a:r>
            <a:r>
              <a:rPr i="1"/>
              <a:t>uvm_tlm_fifo</a:t>
            </a:r>
          </a:p>
          <a:p>
            <a:pPr lvl="0"/>
            <a:r>
              <a:rPr/>
              <a:t>Cualquier objeto que quiera comunicarse con otro thread debe instanciar un port y conectarlo a una FIFO</a:t>
            </a:r>
          </a:p>
          <a:p>
            <a:pPr lvl="0"/>
            <a:r>
              <a:rPr/>
              <a:t>Ojo con el par de nombres: los </a:t>
            </a:r>
            <a:r>
              <a:rPr i="1"/>
              <a:t>analysis port</a:t>
            </a:r>
            <a:r>
              <a:rPr/>
              <a:t> de las dos secciones anteriores son </a:t>
            </a:r>
            <a:r>
              <a:rPr b="1"/>
              <a:t>intra</a:t>
            </a:r>
            <a:r>
              <a:rPr/>
              <a:t>-thread —</a:t>
            </a:r>
            <a:r>
              <a:rPr>
                <a:latin typeface="Courier"/>
              </a:rPr>
              <a:t>write()</a:t>
            </a:r>
            <a:r>
              <a:rPr/>
              <a:t> es una </a:t>
            </a:r>
            <a:r>
              <a:rPr>
                <a:latin typeface="Courier"/>
              </a:rPr>
              <a:t>function</a:t>
            </a:r>
            <a:r>
              <a:rPr/>
              <a:t> y corre en el thread del que publica—; esto es </a:t>
            </a:r>
            <a:r>
              <a:rPr b="1"/>
              <a:t>inter</a:t>
            </a:r>
            <a:r>
              <a:rPr/>
              <a:t>-thread, y por eso </a:t>
            </a:r>
            <a:r>
              <a:rPr>
                <a:latin typeface="Courier"/>
              </a:rPr>
              <a:t>put()</a:t>
            </a:r>
            <a:r>
              <a:rPr/>
              <a:t> y </a:t>
            </a:r>
            <a:r>
              <a:rPr>
                <a:latin typeface="Courier"/>
              </a:rPr>
              <a:t>get()</a:t>
            </a:r>
            <a:r>
              <a:rPr/>
              <a:t> son </a:t>
            </a:r>
            <a:r>
              <a:rPr>
                <a:latin typeface="Courier"/>
              </a:rPr>
              <a:t>task</a:t>
            </a:r>
          </a:p>
          <a:p>
            <a:pPr lvl="0"/>
            <a:r>
              <a:rPr/>
              <a:t>Y abajo de todo está </a:t>
            </a:r>
            <a:r>
              <a:rPr>
                <a:latin typeface="Courier"/>
              </a:rPr>
              <a:t>fork</a:t>
            </a:r>
            <a:r>
              <a:rPr/>
              <a:t>: </a:t>
            </a:r>
            <a:r>
              <a:rPr>
                <a:latin typeface="Courier"/>
              </a:rPr>
              <a:t>join</a:t>
            </a:r>
            <a:r>
              <a:rPr/>
              <a:t> espera a todos, </a:t>
            </a:r>
            <a:r>
              <a:rPr>
                <a:latin typeface="Courier"/>
              </a:rPr>
              <a:t>join_any</a:t>
            </a:r>
            <a:r>
              <a:rPr/>
              <a:t> a la primera, </a:t>
            </a:r>
            <a:r>
              <a:rPr>
                <a:latin typeface="Courier"/>
              </a:rPr>
              <a:t>join_none</a:t>
            </a:r>
            <a:r>
              <a:rPr/>
              <a:t> a ninguno. </a:t>
            </a:r>
            <a:r>
              <a:rPr>
                <a:latin typeface="Courier"/>
              </a:rPr>
              <a:t>disable fork</a:t>
            </a:r>
            <a:r>
              <a:rPr/>
              <a:t> mata a los hijos y </a:t>
            </a:r>
            <a:r>
              <a:rPr>
                <a:latin typeface="Courier"/>
              </a:rPr>
              <a:t>wait fork</a:t>
            </a:r>
            <a:r>
              <a:rPr/>
              <a:t> los espera</a:t>
            </a:r>
          </a:p>
          <a:p>
            <a:pPr lvl="0"/>
            <a:r>
              <a:rPr/>
              <a:t>Ahora tenemos que usar esto para conectar nuestro TB: vamos a separar la generación de estímulo del driver de la DUT</a:t>
            </a:r>
          </a:p>
        </p:txBody>
      </p:sp>
    </p:spTree>
  </p:cSld>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Quién espera a quién</a:t>
            </a:r>
          </a:p>
        </p:txBody>
      </p:sp>
      <p:sp>
        <p:nvSpPr>
          <p:cNvPr id="3" name="Content Placeholder 2"/>
          <p:cNvSpPr>
            <a:spLocks noGrp="1"/>
          </p:cNvSpPr>
          <p:nvPr>
            <p:ph idx="1"/>
          </p:nvPr>
        </p:nvSpPr>
        <p:spPr/>
        <p:txBody>
          <a:bodyPr/>
          <a:lstStyle/>
          <a:p>
            <a:pPr lvl="0" indent="0" marL="0">
              <a:spcBef>
                <a:spcPts val="3000"/>
              </a:spcBef>
              <a:buNone/>
            </a:pPr>
            <a:r>
              <a:rPr b="1" i="1"/>
              <a:t>Qué mandar y cómo mandarlo</a:t>
            </a:r>
          </a:p>
          <a:p>
            <a:pPr lvl="0"/>
            <a:r>
              <a:rPr/>
              <a:t>Los analysis ports partieron el análisis: el monitor mira, los subscribers interpretan. Falta hacer lo mismo del lado del estímulo</a:t>
            </a:r>
          </a:p>
          <a:p>
            <a:pPr lvl="0"/>
            <a:r>
              <a:rPr/>
              <a:t>Hoy el </a:t>
            </a:r>
            <a:r>
              <a:rPr>
                <a:latin typeface="Courier"/>
              </a:rPr>
              <a:t>base_tester</a:t>
            </a:r>
            <a:r>
              <a:rPr/>
              <a:t> hace </a:t>
            </a:r>
            <a:r>
              <a:rPr b="1"/>
              <a:t>dos</a:t>
            </a:r>
            <a:r>
              <a:rPr/>
              <a:t> cosas: elige la operación </a:t>
            </a:r>
            <a:r>
              <a:rPr i="1"/>
              <a:t>y</a:t>
            </a:r>
            <a:r>
              <a:rPr/>
              <a:t> la aplica sobre la BFM ciclo por ciclo. Son dos trabajos que cambian por motivos distintos</a:t>
            </a:r>
          </a:p>
          <a:p>
            <a:pPr lvl="0"/>
            <a:r>
              <a:rPr/>
              <a:t>El </a:t>
            </a:r>
            <a:r>
              <a:rPr b="1"/>
              <a:t>qué</a:t>
            </a:r>
            <a:r>
              <a:rPr/>
              <a:t> cambia con cada test. El </a:t>
            </a:r>
            <a:r>
              <a:rPr b="1"/>
              <a:t>cómo</a:t>
            </a:r>
            <a:r>
              <a:rPr/>
              <a:t> cambia sólo si cambia el protocolo del DUT — o sea, casi nunca</a:t>
            </a:r>
          </a:p>
          <a:p>
            <a:pPr lvl="0"/>
            <a:r>
              <a:rPr/>
              <a:t>Separarlos deja el protocolo escrito en un solo lugar: el </a:t>
            </a:r>
            <a:r>
              <a:rPr b="1"/>
              <a:t>driver</a:t>
            </a:r>
            <a:r>
              <a:rPr/>
              <a:t>. Cada test nuevo escribe qué mandar y no vuelve a mirar un </a:t>
            </a:r>
            <a:r>
              <a:rPr>
                <a:latin typeface="Courier"/>
              </a:rPr>
              <a:t>@(negedge clk)</a:t>
            </a:r>
          </a:p>
          <a:p>
            <a:pPr lvl="0"/>
            <a:r>
              <a:rPr/>
              <a:t>Y como los dos corren en threads distintos, la unión es la de la comunicación entre threads: </a:t>
            </a:r>
            <a:r>
              <a:rPr>
                <a:latin typeface="Courier"/>
              </a:rPr>
              <a:t>uvm_put_port</a:t>
            </a:r>
            <a:r>
              <a:rPr/>
              <a:t>, </a:t>
            </a:r>
            <a:r>
              <a:rPr>
                <a:latin typeface="Courier"/>
              </a:rPr>
              <a:t>uvm_get_port</a:t>
            </a:r>
            <a:r>
              <a:rPr/>
              <a:t> y una </a:t>
            </a:r>
            <a:r>
              <a:rPr>
                <a:latin typeface="Courier"/>
              </a:rPr>
              <a:t>uvm_tlm_fifo</a:t>
            </a:r>
            <a:r>
              <a:rPr/>
              <a:t> en el medio</a:t>
            </a:r>
          </a:p>
        </p:txBody>
      </p:sp>
    </p:spTree>
  </p:cSld>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Quién espera a quién</a:t>
            </a:r>
          </a:p>
        </p:txBody>
      </p:sp>
      <p:sp>
        <p:nvSpPr>
          <p:cNvPr id="3" name="Content Placeholder 2"/>
          <p:cNvSpPr>
            <a:spLocks noGrp="1"/>
          </p:cNvSpPr>
          <p:nvPr>
            <p:ph idx="1"/>
          </p:nvPr>
        </p:nvSpPr>
        <p:spPr/>
        <p:txBody>
          <a:bodyPr/>
          <a:lstStyle/>
          <a:p>
            <a:pPr lvl="0" indent="0" marL="0">
              <a:spcBef>
                <a:spcPts val="3000"/>
              </a:spcBef>
              <a:buNone/>
            </a:pPr>
            <a:r>
              <a:rPr b="1" i="1"/>
              <a:t>El tester hace dos trabajos, y uno no es suyo</a:t>
            </a:r>
          </a:p>
          <a:p>
            <a:pPr lvl="0"/>
            <a:r>
              <a:rPr/>
              <a:t>Así quedó el </a:t>
            </a:r>
            <a:r>
              <a:rPr>
                <a:latin typeface="Courier"/>
              </a:rPr>
              <a:t>base_tester</a:t>
            </a:r>
            <a:r>
              <a:rPr/>
              <a:t> de los analysis ports, y hace </a:t>
            </a:r>
            <a:r>
              <a:rPr b="1"/>
              <a:t>dos</a:t>
            </a:r>
            <a:r>
              <a:rPr/>
              <a:t> trabajos:</a:t>
            </a:r>
          </a:p>
          <a:p>
            <a:pPr lvl="1"/>
            <a:r>
              <a:rPr/>
              <a:t>elige qué operación mandar</a:t>
            </a:r>
          </a:p>
          <a:p>
            <a:pPr lvl="1"/>
            <a:r>
              <a:rPr/>
              <a:t>y la aplica sobre la BFM, ciclo por ciclo</a:t>
            </a:r>
          </a:p>
          <a:p>
            <a:pPr lvl="0"/>
            <a:r>
              <a:rPr/>
              <a:t>El segundo es el que no debería estar ahí: es protocolo, y el protocolo no cambia cuando cambia el test</a:t>
            </a:r>
          </a:p>
          <a:p>
            <a:pPr lvl="0"/>
            <a:r>
              <a:rPr/>
              <a:t>La clase que se lleva ese trabajo se llama </a:t>
            </a:r>
            <a:r>
              <a:rPr b="1"/>
              <a:t>driver</a:t>
            </a:r>
            <a:r>
              <a:rPr/>
              <a:t>: toma un dato del testbench y lo convierte en señales</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iB;</a:t>
            </a:r>
            <a:br/>
            <a:r>
              <a:rPr>
                <a:latin typeface="Courier"/>
              </a:rPr>
              <a:t>      operation_t   op_set;</a:t>
            </a:r>
            <a:br/>
            <a:br/>
            <a:r>
              <a:rPr>
                <a:latin typeface="Courier"/>
              </a:rPr>
              <a:t>      phase.raise_objection(</a:t>
            </a:r>
            <a:r>
              <a:rPr b="1">
                <a:solidFill>
                  <a:srgbClr val="007020"/>
                </a:solidFill>
                <a:latin typeface="Courier"/>
              </a:rPr>
              <a:t>this</a:t>
            </a:r>
            <a:r>
              <a:rPr>
                <a:latin typeface="Courier"/>
              </a:rPr>
              <a:t>);</a:t>
            </a:r>
            <a:br/>
            <a:r>
              <a:rPr>
                <a:latin typeface="Courier"/>
              </a:rPr>
              <a:t>      bfm.reset_alu();</a:t>
            </a:r>
            <a:b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op_set = get_op();</a:t>
            </a:r>
            <a:br/>
            <a:r>
              <a:rPr>
                <a:latin typeface="Courier"/>
              </a:rPr>
              <a:t>         iA = get_data();</a:t>
            </a:r>
            <a:br/>
            <a:r>
              <a:rPr>
                <a:latin typeface="Courier"/>
              </a:rPr>
              <a:t>         iB = get_data();</a:t>
            </a:r>
            <a:br/>
            <a:r>
              <a:rPr>
                <a:latin typeface="Courier"/>
              </a:rPr>
              <a:t>         bfm.send_op(iA, iB, op_set);</a:t>
            </a:r>
            <a:br/>
            <a:r>
              <a:rPr>
                <a:latin typeface="Courier"/>
              </a:rPr>
              <a:t>      </a:t>
            </a:r>
            <a:r>
              <a:rPr b="1">
                <a:solidFill>
                  <a:srgbClr val="007020"/>
                </a:solidFill>
                <a:latin typeface="Courier"/>
              </a:rPr>
              <a:t>end</a:t>
            </a:r>
            <a:r>
              <a:rPr>
                <a:latin typeface="Courier"/>
              </a:rPr>
              <a:t> : random_loop</a:t>
            </a:r>
            <a:br/>
            <a:r>
              <a:rPr>
                <a:latin typeface="Courier"/>
              </a:rPr>
              <a:t>      </a:t>
            </a:r>
            <a:r>
              <a:rPr>
                <a:solidFill>
                  <a:srgbClr val="40A070"/>
                </a:solidFill>
                <a:latin typeface="Courier"/>
              </a:rPr>
              <a:t>#500</a:t>
            </a:r>
            <a:r>
              <a:rPr>
                <a:latin typeface="Courier"/>
              </a:rPr>
              <a:t>;</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p:txBody>
      </p:sp>
    </p:spTree>
  </p:cSld>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Quién espera a quién</a:t>
            </a:r>
          </a:p>
        </p:txBody>
      </p:sp>
      <p:sp>
        <p:nvSpPr>
          <p:cNvPr id="4" name="Text Placeholder 3"/>
          <p:cNvSpPr>
            <a:spLocks noGrp="1"/>
          </p:cNvSpPr>
          <p:nvPr>
            <p:ph idx="2" sz="half" type="body"/>
          </p:nvPr>
        </p:nvSpPr>
        <p:spPr/>
        <p:txBody>
          <a:bodyPr/>
          <a:lstStyle/>
          <a:p>
            <a:pPr lvl="0" indent="0" marL="0">
              <a:spcBef>
                <a:spcPts val="3000"/>
              </a:spcBef>
              <a:buNone/>
            </a:pPr>
            <a:r>
              <a:rPr b="1" i="1"/>
              <a:t>Cómo queda partido</a:t>
            </a:r>
          </a:p>
          <a:p>
            <a:pPr lvl="0"/>
            <a:r>
              <a:rPr/>
              <a:t>El resultado: una clase decide </a:t>
            </a:r>
            <a:r>
              <a:rPr b="1"/>
              <a:t>qué</a:t>
            </a:r>
            <a:r>
              <a:rPr/>
              <a:t> mandar y otra sabe </a:t>
            </a:r>
            <a:r>
              <a:rPr b="1"/>
              <a:t>cómo</a:t>
            </a:r>
            <a:r>
              <a:rPr/>
              <a:t> mandarlo, y entre las dos hay una FIFO en vez de una llamada a método</a:t>
            </a:r>
          </a:p>
        </p:txBody>
      </p:sp>
      <p:pic>
        <p:nvPicPr>
          <p:cNvPr descr="res/diagrams/put-get_fig125.svg" id="0" name="Picture 1"/>
          <p:cNvPicPr>
            <a:picLocks noGrp="1" noChangeAspect="1"/>
          </p:cNvPicPr>
          <p:nvPr/>
        </p:nvPicPr>
        <p:blipFill>
          <a:blip r:embed="rId2"/>
          <a:stretch>
            <a:fillRect/>
          </a:stretch>
        </p:blipFill>
        <p:spPr bwMode="auto">
          <a:xfrm>
            <a:off x="3568700" y="914400"/>
            <a:ext cx="5105400" cy="24384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El tester y el driver del VTALU separados por una uvm_tlm_fifo</a:t>
            </a:r>
          </a:p>
        </p:txBody>
      </p:sp>
    </p:spTree>
  </p:cSld>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Quién espera a quién</a:t>
            </a:r>
          </a:p>
        </p:txBody>
      </p:sp>
      <p:sp>
        <p:nvSpPr>
          <p:cNvPr id="3" name="Content Placeholder 2"/>
          <p:cNvSpPr>
            <a:spLocks noGrp="1"/>
          </p:cNvSpPr>
          <p:nvPr>
            <p:ph idx="1"/>
          </p:nvPr>
        </p:nvSpPr>
        <p:spPr/>
        <p:txBody>
          <a:bodyPr/>
          <a:lstStyle/>
          <a:p>
            <a:pPr lvl="0" indent="0" marL="0">
              <a:spcBef>
                <a:spcPts val="3000"/>
              </a:spcBef>
              <a:buNone/>
            </a:pPr>
            <a:r>
              <a:rPr b="1" i="1"/>
              <a:t>El </a:t>
            </a:r>
            <a:r>
              <a:rPr b="1" i="1">
                <a:latin typeface="Courier"/>
              </a:rPr>
              <a:t>env</a:t>
            </a:r>
            <a:r>
              <a:rPr b="1" i="1"/>
              <a:t>: siete objetos y cinco </a:t>
            </a:r>
            <a:r>
              <a:rPr b="1" i="1">
                <a:latin typeface="Courier"/>
              </a:rPr>
              <a:t>connect()</a:t>
            </a:r>
          </a:p>
          <a:p>
            <a:pPr lvl="0"/>
            <a:r>
              <a:rPr/>
              <a:t>Mantra: “Ports connect to exports”</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command_f = </a:t>
            </a:r>
            <a:r>
              <a:rPr b="1">
                <a:solidFill>
                  <a:srgbClr val="007020"/>
                </a:solidFill>
                <a:latin typeface="Courier"/>
              </a:rPr>
              <a:t>new</a:t>
            </a:r>
            <a:r>
              <a:rPr>
                <a:latin typeface="Courier"/>
              </a:rPr>
              <a:t>(</a:t>
            </a:r>
            <a:r>
              <a:rPr>
                <a:solidFill>
                  <a:srgbClr val="4070A0"/>
                </a:solidFill>
                <a:latin typeface="Courier"/>
              </a:rPr>
              <a:t>"command_f"</a:t>
            </a:r>
            <a:r>
              <a:rPr>
                <a:latin typeface="Courier"/>
              </a:rPr>
              <a:t>, </a:t>
            </a:r>
            <a:r>
              <a:rPr b="1">
                <a:solidFill>
                  <a:srgbClr val="007020"/>
                </a:solidFill>
                <a:latin typeface="Courier"/>
              </a:rPr>
              <a:t>this</a:t>
            </a:r>
            <a:r>
              <a:rPr>
                <a:latin typeface="Courier"/>
              </a:rPr>
              <a:t>);</a:t>
            </a:r>
            <a:br/>
            <a:r>
              <a:rPr>
                <a:latin typeface="Courier"/>
              </a:rPr>
              <a:t>      random_tester_h = random_tester::type_id::create(</a:t>
            </a:r>
            <a:r>
              <a:rPr>
                <a:solidFill>
                  <a:srgbClr val="4070A0"/>
                </a:solidFill>
                <a:latin typeface="Courier"/>
              </a:rPr>
              <a:t>"random_tester_h"</a:t>
            </a:r>
            <a:r>
              <a:rPr>
                <a:latin typeface="Courier"/>
              </a:rPr>
              <a:t>, </a:t>
            </a:r>
            <a:r>
              <a:rPr b="1">
                <a:solidFill>
                  <a:srgbClr val="007020"/>
                </a:solidFill>
                <a:latin typeface="Courier"/>
              </a:rPr>
              <a:t>this</a:t>
            </a:r>
            <a:r>
              <a:rPr>
                <a:latin typeface="Courier"/>
              </a:rPr>
              <a:t>);</a:t>
            </a:r>
            <a:br/>
            <a:r>
              <a:rPr>
                <a:latin typeface="Courier"/>
              </a:rPr>
              <a:t>      driver_h = driver::type_id::create(</a:t>
            </a:r>
            <a:r>
              <a:rPr>
                <a:solidFill>
                  <a:srgbClr val="4070A0"/>
                </a:solidFill>
                <a:latin typeface="Courier"/>
              </a:rPr>
              <a:t>"driver_h"</a:t>
            </a:r>
            <a:r>
              <a:rPr>
                <a:latin typeface="Courier"/>
              </a:rPr>
              <a:t>, </a:t>
            </a:r>
            <a:r>
              <a:rPr b="1">
                <a:solidFill>
                  <a:srgbClr val="007020"/>
                </a:solidFill>
                <a:latin typeface="Courier"/>
              </a:rPr>
              <a:t>this</a:t>
            </a:r>
            <a:r>
              <a:rPr>
                <a:latin typeface="Courier"/>
              </a:rPr>
              <a:t>);</a:t>
            </a:r>
            <a:br/>
            <a:br/>
            <a:r>
              <a:rPr>
                <a:latin typeface="Courier"/>
              </a:rPr>
              <a:t>      coverage_h = coverage::type_id::create(</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scoreboard::type_id::create(</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command_monitor_h = command_monitor::type_id::create(</a:t>
            </a:r>
            <a:r>
              <a:rPr>
                <a:solidFill>
                  <a:srgbClr val="4070A0"/>
                </a:solidFill>
                <a:latin typeface="Courier"/>
              </a:rPr>
              <a:t>"command_monitor_h"</a:t>
            </a:r>
            <a:r>
              <a:rPr>
                <a:latin typeface="Courier"/>
              </a:rPr>
              <a:t>, </a:t>
            </a:r>
            <a:r>
              <a:rPr b="1">
                <a:solidFill>
                  <a:srgbClr val="007020"/>
                </a:solidFill>
                <a:latin typeface="Courier"/>
              </a:rPr>
              <a:t>this</a:t>
            </a:r>
            <a:r>
              <a:rPr>
                <a:latin typeface="Courier"/>
              </a:rPr>
              <a:t>);</a:t>
            </a:r>
            <a:br/>
            <a:r>
              <a:rPr>
                <a:latin typeface="Courier"/>
              </a:rPr>
              <a:t>      result_monitor_h = result_monitor::type_id::create(</a:t>
            </a:r>
            <a:r>
              <a:rPr>
                <a:solidFill>
                  <a:srgbClr val="4070A0"/>
                </a:solidFill>
                <a:latin typeface="Courier"/>
              </a:rPr>
              <a:t>"result_monitor_h"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r>
              <a:rPr>
                <a:latin typeface="Courier"/>
              </a:rPr>
              <a:t>      </a:t>
            </a:r>
            <a:r>
              <a:rPr i="1">
                <a:solidFill>
                  <a:srgbClr val="60A0B0"/>
                </a:solidFill>
                <a:latin typeface="Courier"/>
              </a:rPr>
              <a:t>// PORTS CONNECT TO EXPORTS!</a:t>
            </a:r>
            <a:br/>
            <a:r>
              <a:rPr>
                <a:latin typeface="Courier"/>
              </a:rPr>
              <a:t>      driver_h.command_port.connect(command_f.get_export);</a:t>
            </a:r>
            <a:br/>
            <a:r>
              <a:rPr>
                <a:latin typeface="Courier"/>
              </a:rPr>
              <a:t>      random_tester_h.command_port.connect(command_f.put_export);</a:t>
            </a:r>
            <a:br/>
            <a:br/>
            <a:r>
              <a:rPr>
                <a:latin typeface="Courier"/>
              </a:rPr>
              <a:t>      result_monitor_h.ap.connect(scoreboard_h.analysis_export);</a:t>
            </a:r>
            <a:br/>
            <a:br/>
            <a:r>
              <a:rPr>
                <a:latin typeface="Courier"/>
              </a:rPr>
              <a:t>      command_monitor_h.ap.connect(scoreboard_h.cmd_f.analysis_export);</a:t>
            </a:r>
            <a:br/>
            <a:r>
              <a:rPr>
                <a:latin typeface="Courier"/>
              </a:rPr>
              <a:t>      command_monitor_h.ap.connect(coverage_h.analysis_export);</a:t>
            </a:r>
            <a:br/>
            <a:r>
              <a:rPr>
                <a:latin typeface="Courier"/>
              </a:rPr>
              <a:t>   </a:t>
            </a:r>
            <a:r>
              <a:rPr b="1">
                <a:solidFill>
                  <a:srgbClr val="007020"/>
                </a:solidFill>
                <a:latin typeface="Courier"/>
              </a:rPr>
              <a:t>endfunction</a:t>
            </a:r>
            <a:r>
              <a:rPr>
                <a:latin typeface="Courier"/>
              </a:rPr>
              <a:t> : connect_phase</a:t>
            </a:r>
          </a:p>
        </p:txBody>
      </p:sp>
    </p:spTree>
  </p:cSld>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Quién espera a quién</a:t>
            </a:r>
          </a:p>
        </p:txBody>
      </p:sp>
      <p:sp>
        <p:nvSpPr>
          <p:cNvPr id="3" name="Content Placeholder 2"/>
          <p:cNvSpPr>
            <a:spLocks noGrp="1"/>
          </p:cNvSpPr>
          <p:nvPr>
            <p:ph idx="1"/>
          </p:nvPr>
        </p:nvSpPr>
        <p:spPr/>
        <p:txBody>
          <a:bodyPr/>
          <a:lstStyle/>
          <a:p>
            <a:pPr lvl="0" indent="0" marL="0">
              <a:spcBef>
                <a:spcPts val="3000"/>
              </a:spcBef>
              <a:buNone/>
            </a:pPr>
            <a:r>
              <a:rPr b="1" i="1"/>
              <a:t>El </a:t>
            </a:r>
            <a:r>
              <a:rPr b="1" i="1">
                <a:latin typeface="Courier"/>
              </a:rPr>
              <a:t>base_tester</a:t>
            </a:r>
            <a:r>
              <a:rPr b="1" i="1"/>
              <a:t>, sin una sola señal</a:t>
            </a:r>
          </a:p>
          <a:p>
            <a:pPr lvl="0"/>
            <a:r>
              <a:rPr/>
              <a:t>Cambia una sola cosa: donde había un handle a la BFM ahora hay un </a:t>
            </a:r>
            <a:r>
              <a:rPr>
                <a:latin typeface="Courier"/>
              </a:rPr>
              <a:t>uvm_put_port #(command_s)</a:t>
            </a:r>
            <a:r>
              <a:rPr/>
              <a:t> llamado </a:t>
            </a:r>
            <a:r>
              <a:rPr>
                <a:latin typeface="Courier"/>
              </a:rPr>
              <a:t>command_port</a:t>
            </a:r>
          </a:p>
          <a:p>
            <a:pPr lvl="0"/>
            <a:r>
              <a:rPr>
                <a:latin typeface="Courier"/>
              </a:rPr>
              <a:t>random_tester</a:t>
            </a:r>
            <a:r>
              <a:rPr/>
              <a:t> y </a:t>
            </a:r>
            <a:r>
              <a:rPr>
                <a:latin typeface="Courier"/>
              </a:rPr>
              <a:t>add_tester</a:t>
            </a:r>
            <a:r>
              <a:rPr/>
              <a:t> </a:t>
            </a:r>
            <a:r>
              <a:rPr b="1"/>
              <a:t>no se tocan</a:t>
            </a:r>
            <a:r>
              <a:rPr/>
              <a:t>. Sólo definen </a:t>
            </a:r>
            <a:r>
              <a:rPr>
                <a:latin typeface="Courier"/>
              </a:rPr>
              <a:t>get_op()</a:t>
            </a:r>
            <a:r>
              <a:rPr/>
              <a:t> y </a:t>
            </a:r>
            <a:r>
              <a:rPr>
                <a:latin typeface="Courier"/>
              </a:rPr>
              <a:t>get_data()</a:t>
            </a:r>
            <a:r>
              <a:rPr/>
              <a:t>, y ninguna de las dos sabía cómo se aplicaba el estímulo</a:t>
            </a:r>
          </a:p>
          <a:p>
            <a:pPr lvl="0"/>
            <a:r>
              <a:rPr/>
              <a:t>Ése es el retorno de haber separado bien en el env: el cambio se detuvo en la clase base</a:t>
            </a:r>
          </a:p>
          <a:p>
            <a:pPr lvl="0" indent="0">
              <a:buNone/>
            </a:pPr>
            <a:r>
              <a:rPr b="1">
                <a:solidFill>
                  <a:srgbClr val="007020"/>
                </a:solidFill>
                <a:latin typeface="Courier"/>
              </a:rPr>
              <a:t>virtual</a:t>
            </a:r>
            <a:r>
              <a:rPr>
                <a:latin typeface="Courier"/>
              </a:rPr>
              <a:t> </a:t>
            </a:r>
            <a:r>
              <a:rPr b="1">
                <a:solidFill>
                  <a:srgbClr val="007020"/>
                </a:solidFill>
                <a:latin typeface="Courier"/>
              </a:rPr>
              <a:t>class</a:t>
            </a:r>
            <a:r>
              <a:rPr>
                <a:latin typeface="Courier"/>
              </a:rPr>
              <a:t> base_tester </a:t>
            </a:r>
            <a:r>
              <a:rPr b="1">
                <a:solidFill>
                  <a:srgbClr val="007020"/>
                </a:solidFill>
                <a:latin typeface="Courier"/>
              </a:rPr>
              <a:t>extends</a:t>
            </a:r>
            <a:r>
              <a:rPr>
                <a:latin typeface="Courier"/>
              </a:rPr>
              <a:t> uvm_component;</a:t>
            </a:r>
            <a:br/>
            <a:br/>
            <a:r>
              <a:rPr>
                <a:latin typeface="Courier"/>
              </a:rPr>
              <a:t>   </a:t>
            </a:r>
            <a:r>
              <a:rPr>
                <a:solidFill>
                  <a:srgbClr val="007020"/>
                </a:solidFill>
                <a:latin typeface="Courier"/>
              </a:rPr>
              <a:t>`uvm_component_utils</a:t>
            </a:r>
            <a:r>
              <a:rPr>
                <a:latin typeface="Courier"/>
              </a:rPr>
              <a:t>(base_tester)</a:t>
            </a:r>
            <a:br/>
            <a:br/>
            <a:r>
              <a:rPr>
                <a:latin typeface="Courier"/>
              </a:rPr>
              <a:t>   </a:t>
            </a:r>
            <a:r>
              <a:rPr i="1">
                <a:solidFill>
                  <a:srgbClr val="60A0B0"/>
                </a:solidFill>
                <a:latin typeface="Courier"/>
              </a:rPr>
              <a:t>// the handle to the BFM is replaced by a uvm_put_port</a:t>
            </a:r>
            <a:br/>
            <a:r>
              <a:rPr>
                <a:latin typeface="Courier"/>
              </a:rPr>
              <a:t>   uvm_put_port #(command_s) command_port;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command_port = </a:t>
            </a:r>
            <a:r>
              <a:rPr b="1">
                <a:solidFill>
                  <a:srgbClr val="007020"/>
                </a:solidFill>
                <a:latin typeface="Courier"/>
              </a:rPr>
              <a:t>new</a:t>
            </a:r>
            <a:r>
              <a:rPr>
                <a:latin typeface="Courier"/>
              </a:rPr>
              <a:t>(</a:t>
            </a:r>
            <a:r>
              <a:rPr>
                <a:solidFill>
                  <a:srgbClr val="4070A0"/>
                </a:solidFill>
                <a:latin typeface="Courier"/>
              </a:rPr>
              <a:t>"command_port"</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pure</a:t>
            </a: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operation_t get_op();</a:t>
            </a:r>
            <a:br/>
            <a:br/>
            <a:r>
              <a:rPr>
                <a:latin typeface="Courier"/>
              </a:rPr>
              <a:t>   </a:t>
            </a:r>
            <a:r>
              <a:rPr b="1">
                <a:solidFill>
                  <a:srgbClr val="007020"/>
                </a:solidFill>
                <a:latin typeface="Courier"/>
              </a:rPr>
              <a:t>pure</a:t>
            </a: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byte</a:t>
            </a:r>
            <a:r>
              <a:rPr>
                <a:latin typeface="Courier"/>
              </a:rPr>
              <a:t> get_data();</a:t>
            </a:r>
            <a:br/>
            <a:b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iB;</a:t>
            </a:r>
            <a:br/>
            <a:r>
              <a:rPr>
                <a:latin typeface="Courier"/>
              </a:rPr>
              <a:t>      operation_t   op_set;</a:t>
            </a:r>
            <a:br/>
            <a:r>
              <a:rPr>
                <a:latin typeface="Courier"/>
              </a:rPr>
              <a:t>      command_s     command;</a:t>
            </a:r>
            <a:br/>
            <a:br/>
            <a:r>
              <a:rPr>
                <a:latin typeface="Courier"/>
              </a:rPr>
              <a:t>      phase.raise_objection(</a:t>
            </a:r>
            <a:r>
              <a:rPr b="1">
                <a:solidFill>
                  <a:srgbClr val="007020"/>
                </a:solidFill>
                <a:latin typeface="Courier"/>
              </a:rPr>
              <a:t>this</a:t>
            </a:r>
            <a:r>
              <a:rPr>
                <a:latin typeface="Courier"/>
              </a:rPr>
              <a:t>);</a:t>
            </a:r>
            <a:br/>
            <a:r>
              <a:rPr>
                <a:latin typeface="Courier"/>
              </a:rPr>
              <a:t>      command.op = rst_op;</a:t>
            </a:r>
            <a:br/>
            <a:r>
              <a:rPr>
                <a:latin typeface="Courier"/>
              </a:rPr>
              <a:t>      command_port.</a:t>
            </a:r>
            <a:r>
              <a:rPr>
                <a:solidFill>
                  <a:srgbClr val="007020"/>
                </a:solidFill>
                <a:latin typeface="Courier"/>
              </a:rPr>
              <a:t>put</a:t>
            </a:r>
            <a:r>
              <a:rPr>
                <a:latin typeface="Courier"/>
              </a:rPr>
              <a:t>(command);</a:t>
            </a:r>
            <a:b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command.op = get_op();</a:t>
            </a:r>
            <a:br/>
            <a:r>
              <a:rPr>
                <a:latin typeface="Courier"/>
              </a:rPr>
              <a:t>         command.A = get_data();</a:t>
            </a:r>
            <a:br/>
            <a:r>
              <a:rPr>
                <a:latin typeface="Courier"/>
              </a:rPr>
              <a:t>         command.B = get_data();</a:t>
            </a:r>
            <a:br/>
            <a:r>
              <a:rPr>
                <a:latin typeface="Courier"/>
              </a:rPr>
              <a:t>         command_port.</a:t>
            </a:r>
            <a:r>
              <a:rPr>
                <a:solidFill>
                  <a:srgbClr val="007020"/>
                </a:solidFill>
                <a:latin typeface="Courier"/>
              </a:rPr>
              <a:t>put</a:t>
            </a:r>
            <a:r>
              <a:rPr>
                <a:latin typeface="Courier"/>
              </a:rPr>
              <a:t>(command);</a:t>
            </a:r>
            <a:br/>
            <a:r>
              <a:rPr>
                <a:latin typeface="Courier"/>
              </a:rPr>
              <a:t>      </a:t>
            </a:r>
            <a:r>
              <a:rPr b="1">
                <a:solidFill>
                  <a:srgbClr val="007020"/>
                </a:solidFill>
                <a:latin typeface="Courier"/>
              </a:rPr>
              <a:t>end</a:t>
            </a:r>
            <a:r>
              <a:rPr>
                <a:latin typeface="Courier"/>
              </a:rPr>
              <a:t> : random_loop</a:t>
            </a:r>
            <a:br/>
            <a:r>
              <a:rPr>
                <a:latin typeface="Courier"/>
              </a:rPr>
              <a:t>      </a:t>
            </a:r>
            <a:r>
              <a:rPr>
                <a:solidFill>
                  <a:srgbClr val="40A070"/>
                </a:solidFill>
                <a:latin typeface="Courier"/>
              </a:rPr>
              <a:t>#500</a:t>
            </a:r>
            <a:r>
              <a:rPr>
                <a:latin typeface="Courier"/>
              </a:rPr>
              <a:t>;</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p:txBody>
      </p:sp>
    </p:spTree>
  </p:cSld>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Quién espera a quién</a:t>
            </a:r>
          </a:p>
        </p:txBody>
      </p:sp>
      <p:sp>
        <p:nvSpPr>
          <p:cNvPr id="3" name="Content Placeholder 2"/>
          <p:cNvSpPr>
            <a:spLocks noGrp="1"/>
          </p:cNvSpPr>
          <p:nvPr>
            <p:ph idx="1"/>
          </p:nvPr>
        </p:nvSpPr>
        <p:spPr/>
        <p:txBody>
          <a:bodyPr/>
          <a:lstStyle/>
          <a:p>
            <a:pPr lvl="0" indent="0" marL="0">
              <a:spcBef>
                <a:spcPts val="3000"/>
              </a:spcBef>
              <a:buNone/>
            </a:pPr>
            <a:r>
              <a:rPr b="1" i="1"/>
              <a:t>El driver: el único que toca el cable</a:t>
            </a:r>
          </a:p>
          <a:p>
            <a:pPr lvl="0"/>
            <a:r>
              <a:rPr/>
              <a:t>Un </a:t>
            </a:r>
            <a:r>
              <a:rPr>
                <a:latin typeface="Courier"/>
              </a:rPr>
              <a:t>forever</a:t>
            </a:r>
            <a:r>
              <a:rPr/>
              <a:t> con dos líneas: </a:t>
            </a:r>
            <a:r>
              <a:rPr>
                <a:latin typeface="Courier"/>
              </a:rPr>
              <a:t>get()</a:t>
            </a:r>
            <a:r>
              <a:rPr/>
              <a:t> un comando —que bloquea hasta que haya— y aplicarlo con </a:t>
            </a:r>
            <a:r>
              <a:rPr>
                <a:latin typeface="Courier"/>
              </a:rPr>
              <a:t>send_op()</a:t>
            </a:r>
            <a:r>
              <a:rPr/>
              <a:t>. Todo el protocolo vive acá</a:t>
            </a:r>
          </a:p>
          <a:p>
            <a:pPr lvl="0" indent="0">
              <a:buNone/>
            </a:pPr>
            <a:r>
              <a:rPr b="1">
                <a:solidFill>
                  <a:srgbClr val="007020"/>
                </a:solidFill>
                <a:latin typeface="Courier"/>
              </a:rPr>
              <a:t>class</a:t>
            </a:r>
            <a:r>
              <a:rPr>
                <a:latin typeface="Courier"/>
              </a:rPr>
              <a:t> driver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(driver)</a:t>
            </a:r>
            <a:br/>
            <a:br/>
            <a:r>
              <a:rPr>
                <a:latin typeface="Courier"/>
              </a:rPr>
              <a:t>   </a:t>
            </a:r>
            <a:r>
              <a:rPr b="1">
                <a:solidFill>
                  <a:srgbClr val="007020"/>
                </a:solidFill>
                <a:latin typeface="Courier"/>
              </a:rPr>
              <a:t>virtual</a:t>
            </a:r>
            <a:r>
              <a:rPr>
                <a:latin typeface="Courier"/>
              </a:rPr>
              <a:t> vtalu_bfm bfm;</a:t>
            </a:r>
            <a:br/>
            <a:br/>
            <a:r>
              <a:rPr>
                <a:latin typeface="Courier"/>
              </a:rPr>
              <a:t>   uvm_get_port #(command_s) command_port;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r>
              <a:rPr>
                <a:latin typeface="Courier"/>
              </a:rPr>
              <a:t>         </a:t>
            </a:r>
            <a:r>
              <a:rPr>
                <a:solidFill>
                  <a:srgbClr val="007020"/>
                </a:solidFill>
                <a:latin typeface="Courier"/>
              </a:rPr>
              <a:t>`uvm_fatal</a:t>
            </a:r>
            <a:r>
              <a:rPr>
                <a:latin typeface="Courier"/>
              </a:rPr>
              <a:t>(</a:t>
            </a:r>
            <a:r>
              <a:rPr>
                <a:solidFill>
                  <a:srgbClr val="4070A0"/>
                </a:solidFill>
                <a:latin typeface="Courier"/>
              </a:rPr>
              <a:t>"DRIVER"</a:t>
            </a:r>
            <a:r>
              <a:rPr>
                <a:latin typeface="Courier"/>
              </a:rPr>
              <a:t>, </a:t>
            </a:r>
            <a:r>
              <a:rPr>
                <a:solidFill>
                  <a:srgbClr val="4070A0"/>
                </a:solidFill>
                <a:latin typeface="Courier"/>
              </a:rPr>
              <a:t>"Failed to get BFM"</a:t>
            </a:r>
            <a:r>
              <a:rPr>
                <a:latin typeface="Courier"/>
              </a:rPr>
              <a:t>)</a:t>
            </a:r>
            <a:br/>
            <a:r>
              <a:rPr>
                <a:latin typeface="Courier"/>
              </a:rPr>
              <a:t>      command_port = </a:t>
            </a:r>
            <a:r>
              <a:rPr b="1">
                <a:solidFill>
                  <a:srgbClr val="007020"/>
                </a:solidFill>
                <a:latin typeface="Courier"/>
              </a:rPr>
              <a:t>new</a:t>
            </a:r>
            <a:r>
              <a:rPr>
                <a:latin typeface="Courier"/>
              </a:rPr>
              <a:t>(</a:t>
            </a:r>
            <a:r>
              <a:rPr>
                <a:solidFill>
                  <a:srgbClr val="4070A0"/>
                </a:solidFill>
                <a:latin typeface="Courier"/>
              </a:rPr>
              <a:t>"command_port"</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task</a:t>
            </a:r>
            <a:r>
              <a:rPr>
                <a:latin typeface="Courier"/>
              </a:rPr>
              <a:t> run_phase(uvm_phase phase);</a:t>
            </a:r>
            <a:br/>
            <a:r>
              <a:rPr>
                <a:latin typeface="Courier"/>
              </a:rPr>
              <a:t>      command_s command;</a:t>
            </a:r>
            <a:b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command_loop</a:t>
            </a:r>
            <a:br/>
            <a:r>
              <a:rPr>
                <a:latin typeface="Courier"/>
              </a:rPr>
              <a:t>         </a:t>
            </a:r>
            <a:r>
              <a:rPr i="1">
                <a:solidFill>
                  <a:srgbClr val="60A0B0"/>
                </a:solidFill>
                <a:latin typeface="Courier"/>
              </a:rPr>
              <a:t>// Blocking: if there are no commands to send, it waits</a:t>
            </a:r>
            <a:br/>
            <a:r>
              <a:rPr>
                <a:latin typeface="Courier"/>
              </a:rPr>
              <a:t>         command_port.</a:t>
            </a:r>
            <a:r>
              <a:rPr>
                <a:solidFill>
                  <a:srgbClr val="007020"/>
                </a:solidFill>
                <a:latin typeface="Courier"/>
              </a:rPr>
              <a:t>get</a:t>
            </a:r>
            <a:r>
              <a:rPr>
                <a:latin typeface="Courier"/>
              </a:rPr>
              <a:t>(command);</a:t>
            </a:r>
            <a:br/>
            <a:r>
              <a:rPr>
                <a:latin typeface="Courier"/>
              </a:rPr>
              <a:t>         bfm.send_op(command.A, command.B, command.op);</a:t>
            </a:r>
            <a:br/>
            <a:r>
              <a:rPr>
                <a:latin typeface="Courier"/>
              </a:rPr>
              <a:t>      </a:t>
            </a:r>
            <a:r>
              <a:rPr b="1">
                <a:solidFill>
                  <a:srgbClr val="007020"/>
                </a:solidFill>
                <a:latin typeface="Courier"/>
              </a:rPr>
              <a:t>end</a:t>
            </a:r>
            <a:r>
              <a:rPr>
                <a:latin typeface="Courier"/>
              </a:rPr>
              <a:t> : command_loop</a:t>
            </a:r>
            <a:br/>
            <a:r>
              <a:rPr>
                <a:latin typeface="Courier"/>
              </a:rPr>
              <a:t>   </a:t>
            </a:r>
            <a:r>
              <a:rPr b="1">
                <a:solidFill>
                  <a:srgbClr val="007020"/>
                </a:solidFill>
                <a:latin typeface="Courier"/>
              </a:rPr>
              <a:t>endtask</a:t>
            </a:r>
            <a:r>
              <a:rPr>
                <a:latin typeface="Courier"/>
              </a:rPr>
              <a:t> : run_phase</a:t>
            </a:r>
          </a:p>
        </p:txBody>
      </p:sp>
    </p:spTree>
  </p:cSld>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Quién espera a quién</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El testbench quedó partido en tres capas que cambian por motivos distintos: el </a:t>
            </a:r>
            <a:r>
              <a:rPr b="1"/>
              <a:t>estímulo</a:t>
            </a:r>
            <a:r>
              <a:rPr/>
              <a:t> (tester), el </a:t>
            </a:r>
            <a:r>
              <a:rPr b="1"/>
              <a:t>protocolo</a:t>
            </a:r>
            <a:r>
              <a:rPr/>
              <a:t> (driver y monitores) y el </a:t>
            </a:r>
            <a:r>
              <a:rPr b="1"/>
              <a:t>análisis</a:t>
            </a:r>
            <a:r>
              <a:rPr/>
              <a:t> (scoreboard y cobertura)</a:t>
            </a:r>
          </a:p>
          <a:p>
            <a:pPr lvl="0"/>
            <a:r>
              <a:rPr/>
              <a:t>Ninguna conoce el interior de las otras: entre ellas sólo viajan comandos y resultados</a:t>
            </a:r>
          </a:p>
          <a:p>
            <a:pPr lvl="0"/>
            <a:r>
              <a:rPr/>
              <a:t>Falta que el testbench sepa </a:t>
            </a:r>
            <a:r>
              <a:rPr b="1"/>
              <a:t>contar lo que pasa</a:t>
            </a:r>
            <a:r>
              <a:rPr/>
              <a:t>, que es la unidad que sigue</a:t>
            </a:r>
          </a:p>
        </p:txBody>
      </p:sp>
    </p:spTree>
  </p:cSld>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4</a:t>
            </a:r>
          </a:p>
          <a:p>
            <a:pPr lvl="0" indent="0" marL="0">
              <a:spcBef>
                <a:spcPts val="3000"/>
              </a:spcBef>
              <a:buNone/>
            </a:pPr>
            <a:r>
              <a:rPr b="1" i="1"/>
              <a:t>1 de 5 · Observer Pattern</a:t>
            </a:r>
          </a:p>
          <a:p>
            <a:pPr lvl="0" indent="0" marL="0">
              <a:buNone/>
            </a:pPr>
            <a:r>
              <a:rPr b="1"/>
              <a:t>En el patrón Observer, ¿qué sabe el objeto observado sobre sus observadores?</a:t>
            </a:r>
          </a:p>
          <a:p>
            <a:pPr lvl="0"/>
            <a:r>
              <a:rPr/>
              <a:t>☐ Cuántos son y de qué tipo</a:t>
            </a:r>
          </a:p>
          <a:p>
            <a:pPr lvl="0"/>
            <a:r>
              <a:rPr/>
              <a:t>☐ Sólo el primero que se suscribió</a:t>
            </a:r>
          </a:p>
          <a:p>
            <a:pPr lvl="0"/>
            <a:r>
              <a:rPr/>
              <a:t>☐ Los conoce porque se los pasan en el constructor, uno por uno</a:t>
            </a:r>
          </a:p>
          <a:p>
            <a:pPr lvl="0"/>
            <a:r>
              <a:rPr/>
              <a:t>☒ Nada: ni cuántos son, ni quiénes son</a:t>
            </a:r>
          </a:p>
          <a:p>
            <a:pPr lvl="0" indent="0" marL="1270000">
              <a:buNone/>
            </a:pPr>
            <a:r>
              <a:rPr sz="2000" b="1"/>
              <a:t>No sabe nada</a:t>
            </a:r>
            <a:r>
              <a:rPr sz="2000"/>
              <a:t> — y esa ignorancia es la gracia. Agregar un cuarto subscriber no obliga a tocar una línea del que publica.</a:t>
            </a:r>
          </a:p>
        </p:txBody>
      </p:sp>
    </p:spTree>
  </p:cSld>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4</a:t>
            </a:r>
          </a:p>
          <a:p>
            <a:pPr lvl="0" indent="0" marL="0">
              <a:spcBef>
                <a:spcPts val="3000"/>
              </a:spcBef>
              <a:buNone/>
            </a:pPr>
            <a:r>
              <a:rPr b="1" i="1"/>
              <a:t>2 de 5 · Analysis Ports</a:t>
            </a:r>
          </a:p>
          <a:p>
            <a:pPr lvl="0" indent="0" marL="0">
              <a:buNone/>
            </a:pPr>
            <a:r>
              <a:rPr b="1"/>
              <a:t>Un </a:t>
            </a:r>
            <a:r>
              <a:rPr b="1">
                <a:latin typeface="Courier"/>
              </a:rPr>
              <a:t>uvm_subscriber</a:t>
            </a:r>
            <a:r>
              <a:rPr b="1"/>
              <a:t> necesita datos de dos analysis ports distintos. ¿Cómo se resuelve?</a:t>
            </a:r>
          </a:p>
          <a:p>
            <a:pPr lvl="0"/>
            <a:r>
              <a:rPr/>
              <a:t>☐ Implementando dos veces el método </a:t>
            </a:r>
            <a:r>
              <a:rPr>
                <a:latin typeface="Courier"/>
              </a:rPr>
              <a:t>write()</a:t>
            </a:r>
          </a:p>
          <a:p>
            <a:pPr lvl="0"/>
            <a:r>
              <a:rPr/>
              <a:t>☒ Con una </a:t>
            </a:r>
            <a:r>
              <a:rPr>
                <a:latin typeface="Courier"/>
              </a:rPr>
              <a:t>uvm_tlm_analysis_fifo</a:t>
            </a:r>
            <a:r>
              <a:rPr/>
              <a:t> para el segundo puerto</a:t>
            </a:r>
          </a:p>
          <a:p>
            <a:pPr lvl="0"/>
            <a:r>
              <a:rPr/>
              <a:t>☐ Registrando el componente dos veces en la factory, una por puerto</a:t>
            </a:r>
          </a:p>
          <a:p>
            <a:pPr lvl="0"/>
            <a:r>
              <a:rPr/>
              <a:t>☐ Conectando los dos puertos al mismo </a:t>
            </a:r>
            <a:r>
              <a:rPr>
                <a:latin typeface="Courier"/>
              </a:rPr>
              <a:t>analysis_export</a:t>
            </a:r>
          </a:p>
          <a:p>
            <a:pPr lvl="0" indent="0" marL="1270000">
              <a:buNone/>
            </a:pPr>
            <a:r>
              <a:rPr sz="2000" b="1"/>
              <a:t>Con una </a:t>
            </a:r>
            <a:r>
              <a:rPr sz="2000" b="1">
                <a:latin typeface="Courier"/>
              </a:rPr>
              <a:t>uvm_tlm_analysis_fifo</a:t>
            </a:r>
            <a:r>
              <a:rPr sz="2000"/>
              <a:t> — un </a:t>
            </a:r>
            <a:r>
              <a:rPr sz="2000">
                <a:latin typeface="Courier"/>
              </a:rPr>
              <a:t>uvm_subscriber</a:t>
            </a:r>
            <a:r>
              <a:rPr sz="2000"/>
              <a:t> tiene un solo </a:t>
            </a:r>
            <a:r>
              <a:rPr sz="2000">
                <a:latin typeface="Courier"/>
              </a:rPr>
              <a:t>write()</a:t>
            </a:r>
            <a:r>
              <a:rPr sz="2000"/>
              <a:t>, así que sólo puede escuchar un puerto. La FIFO da un </a:t>
            </a:r>
            <a:r>
              <a:rPr sz="2000">
                <a:latin typeface="Courier"/>
              </a:rPr>
              <a:t>analysis_export</a:t>
            </a:r>
            <a:r>
              <a:rPr sz="2000"/>
              <a:t> de un lado y un </a:t>
            </a:r>
            <a:r>
              <a:rPr sz="2000">
                <a:latin typeface="Courier"/>
              </a:rPr>
              <a:t>try_get()</a:t>
            </a:r>
            <a:r>
              <a:rPr sz="2000"/>
              <a:t> del otro. Es lo que hace el scoreboard del VTALU. La otra forma es </a:t>
            </a:r>
            <a:r>
              <a:rPr sz="2000">
                <a:latin typeface="Courier"/>
              </a:rPr>
              <a:t>`uvm_analysis_imp_decl</a:t>
            </a:r>
            <a:r>
              <a:rPr sz="2000"/>
              <a:t>, que fabrica un </a:t>
            </a:r>
            <a:r>
              <a:rPr sz="2000">
                <a:latin typeface="Courier"/>
              </a:rPr>
              <a:t>write_</a:t>
            </a:r>
            <a:r>
              <a:rPr sz="2000"/>
              <a:t> por sufijo: no son dos </a:t>
            </a:r>
            <a:r>
              <a:rPr sz="2000">
                <a:latin typeface="Courier"/>
              </a:rPr>
              <a:t>write()</a:t>
            </a:r>
            <a:r>
              <a:rPr sz="2000"/>
              <a:t> en la misma clase, que SystemVerilog no permite.</a:t>
            </a:r>
          </a:p>
        </p:txBody>
      </p:sp>
    </p:spTree>
  </p:cSld>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4</a:t>
            </a:r>
          </a:p>
          <a:p>
            <a:pPr lvl="0" indent="0" marL="0">
              <a:spcBef>
                <a:spcPts val="3000"/>
              </a:spcBef>
              <a:buNone/>
            </a:pPr>
            <a:r>
              <a:rPr b="1" i="1"/>
              <a:t>3 de 5 · Intra vs. inter thread</a:t>
            </a:r>
          </a:p>
          <a:p>
            <a:pPr lvl="0" indent="0" marL="0">
              <a:buNone/>
            </a:pPr>
            <a:r>
              <a:rPr b="1"/>
              <a:t>Cuando el monitor publica y se ejecutan los </a:t>
            </a:r>
            <a:r>
              <a:rPr b="1">
                <a:latin typeface="Courier"/>
              </a:rPr>
              <a:t>write()</a:t>
            </a:r>
            <a:r>
              <a:rPr b="1"/>
              <a:t> de los subscribers, ¿cuántos threads intervienen?</a:t>
            </a:r>
          </a:p>
          <a:p>
            <a:pPr lvl="0"/>
            <a:r>
              <a:rPr/>
              <a:t>☐ Uno por subscriber</a:t>
            </a:r>
          </a:p>
          <a:p>
            <a:pPr lvl="0"/>
            <a:r>
              <a:rPr/>
              <a:t>☐ Dos: el del publicador y el del suscriptor</a:t>
            </a:r>
          </a:p>
          <a:p>
            <a:pPr lvl="0"/>
            <a:r>
              <a:rPr/>
              <a:t>☒ Uno solo: </a:t>
            </a:r>
            <a:r>
              <a:rPr>
                <a:latin typeface="Courier"/>
              </a:rPr>
              <a:t>write()</a:t>
            </a:r>
            <a:r>
              <a:rPr/>
              <a:t> es una llamada a función</a:t>
            </a:r>
          </a:p>
          <a:p>
            <a:pPr lvl="0"/>
            <a:r>
              <a:rPr/>
              <a:t>☐ Uno por subscriber más el del monitor, y UVM los sincroniza al final del delta</a:t>
            </a:r>
          </a:p>
          <a:p>
            <a:pPr lvl="0" indent="0" marL="1270000">
              <a:buNone/>
            </a:pPr>
            <a:r>
              <a:rPr sz="2000" b="1"/>
              <a:t>Uno solo, y es comunicación intra-thread</a:t>
            </a:r>
            <a:r>
              <a:rPr sz="2000"/>
              <a:t> — </a:t>
            </a:r>
            <a:r>
              <a:rPr sz="2000">
                <a:latin typeface="Courier"/>
              </a:rPr>
              <a:t>write()</a:t>
            </a:r>
            <a:r>
              <a:rPr sz="2000"/>
              <a:t> es una </a:t>
            </a:r>
            <a:r>
              <a:rPr sz="2000">
                <a:latin typeface="Courier"/>
              </a:rPr>
              <a:t>function</a:t>
            </a:r>
            <a:r>
              <a:rPr sz="2000"/>
              <a:t>, no una </a:t>
            </a:r>
            <a:r>
              <a:rPr sz="2000">
                <a:latin typeface="Courier"/>
              </a:rPr>
              <a:t>task</a:t>
            </a:r>
            <a:r>
              <a:rPr sz="2000"/>
              <a:t>: no consume tiempo y corre en el thread del que publica. Justamente por eso hace falta </a:t>
            </a:r>
            <a:r>
              <a:rPr sz="2000" b="1"/>
              <a:t>otro</a:t>
            </a:r>
            <a:r>
              <a:rPr sz="2000"/>
              <a:t> mecanismo (put/get + FIFO) para hablar entre threads.</a:t>
            </a:r>
          </a:p>
        </p:txBody>
      </p:sp>
    </p:spTree>
  </p:cSld>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4</a:t>
            </a:r>
          </a:p>
          <a:p>
            <a:pPr lvl="0" indent="0" marL="0">
              <a:spcBef>
                <a:spcPts val="3000"/>
              </a:spcBef>
              <a:buNone/>
            </a:pPr>
            <a:r>
              <a:rPr b="1" i="1"/>
              <a:t>4 de 5 · Put y get ports</a:t>
            </a:r>
          </a:p>
          <a:p>
            <a:pPr lvl="0" indent="0" marL="0">
              <a:buNone/>
            </a:pPr>
            <a:r>
              <a:rPr b="1"/>
              <a:t>El consumidor llama a </a:t>
            </a:r>
            <a:r>
              <a:rPr b="1">
                <a:latin typeface="Courier"/>
              </a:rPr>
              <a:t>get()</a:t>
            </a:r>
            <a:r>
              <a:rPr b="1"/>
              <a:t> y la </a:t>
            </a:r>
            <a:r>
              <a:rPr b="1">
                <a:latin typeface="Courier"/>
              </a:rPr>
              <a:t>uvm_tlm_fifo</a:t>
            </a:r>
            <a:r>
              <a:rPr b="1"/>
              <a:t> está vacía. ¿Qué pasa?</a:t>
            </a:r>
          </a:p>
          <a:p>
            <a:pPr lvl="0"/>
            <a:r>
              <a:rPr/>
              <a:t>☒ Se bloquea hasta que el productor ponga un dato</a:t>
            </a:r>
          </a:p>
          <a:p>
            <a:pPr lvl="0"/>
            <a:r>
              <a:rPr/>
              <a:t>☐ Devuelve 0 y sigue</a:t>
            </a:r>
          </a:p>
          <a:p>
            <a:pPr lvl="0"/>
            <a:r>
              <a:rPr/>
              <a:t>☐ Error fatal de UVM</a:t>
            </a:r>
          </a:p>
          <a:p>
            <a:pPr lvl="0"/>
            <a:r>
              <a:rPr/>
              <a:t>☐ Devuelve el último dato leído, que sigue en la FIFO hasta que lo pisen</a:t>
            </a:r>
          </a:p>
          <a:p>
            <a:pPr lvl="0" indent="0" marL="1270000">
              <a:buNone/>
            </a:pPr>
            <a:r>
              <a:rPr sz="2000" b="1"/>
              <a:t>Se bloquea</a:t>
            </a:r>
            <a:r>
              <a:rPr sz="2000"/>
              <a:t> — </a:t>
            </a:r>
            <a:r>
              <a:rPr sz="2000">
                <a:latin typeface="Courier"/>
              </a:rPr>
              <a:t>get()</a:t>
            </a:r>
            <a:r>
              <a:rPr sz="2000"/>
              <a:t> es bloqueante, y por eso se declara </a:t>
            </a:r>
            <a:r>
              <a:rPr sz="2000">
                <a:latin typeface="Courier"/>
              </a:rPr>
              <a:t>task</a:t>
            </a:r>
            <a:r>
              <a:rPr sz="2000"/>
              <a:t> y no </a:t>
            </a:r>
            <a:r>
              <a:rPr sz="2000">
                <a:latin typeface="Courier"/>
              </a:rPr>
              <a:t>function</a:t>
            </a:r>
            <a:r>
              <a:rPr sz="2000"/>
              <a:t>. Esa es toda la sincronización: no hace falta un handshake de señales a mano.</a:t>
            </a:r>
          </a:p>
        </p:txBody>
      </p:sp>
    </p:spTree>
  </p:cSld>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4</a:t>
            </a:r>
          </a:p>
          <a:p>
            <a:pPr lvl="0" indent="0" marL="0">
              <a:spcBef>
                <a:spcPts val="3000"/>
              </a:spcBef>
              <a:buNone/>
            </a:pPr>
            <a:r>
              <a:rPr b="1" i="1"/>
              <a:t>5 de 5 · try_get()</a:t>
            </a:r>
          </a:p>
          <a:p>
            <a:pPr lvl="0" indent="0" marL="0">
              <a:buNone/>
            </a:pPr>
            <a:r>
              <a:rPr b="1"/>
              <a:t>¿Y </a:t>
            </a:r>
            <a:r>
              <a:rPr b="1">
                <a:latin typeface="Courier"/>
              </a:rPr>
              <a:t>try_get()</a:t>
            </a:r>
            <a:r>
              <a:rPr b="1"/>
              <a:t> con la FIFO vacía?</a:t>
            </a:r>
          </a:p>
          <a:p>
            <a:pPr lvl="0"/>
            <a:r>
              <a:rPr/>
              <a:t>☐ Se bloquea igual que </a:t>
            </a:r>
            <a:r>
              <a:rPr>
                <a:latin typeface="Courier"/>
              </a:rPr>
              <a:t>get()</a:t>
            </a:r>
          </a:p>
          <a:p>
            <a:pPr lvl="0"/>
            <a:r>
              <a:rPr/>
              <a:t>☐ Devuelve 1 con un dato basura</a:t>
            </a:r>
          </a:p>
          <a:p>
            <a:pPr lvl="0"/>
            <a:r>
              <a:rPr/>
              <a:t>☐ Espera un ciclo de reloj y reintenta, hasta el timeout de la fase</a:t>
            </a:r>
          </a:p>
          <a:p>
            <a:pPr lvl="0"/>
            <a:r>
              <a:rPr/>
              <a:t>☒ Devuelve 0 inmediatamente, sin bloquear</a:t>
            </a:r>
          </a:p>
          <a:p>
            <a:pPr lvl="0" indent="0" marL="1270000">
              <a:buNone/>
            </a:pPr>
            <a:r>
              <a:rPr sz="2000" b="1"/>
              <a:t>Devuelve 0 y sigue</a:t>
            </a:r>
            <a:r>
              <a:rPr sz="2000"/>
              <a:t> — es la versión no bloqueante, y por eso puede ser una </a:t>
            </a:r>
            <a:r>
              <a:rPr sz="2000">
                <a:latin typeface="Courier"/>
              </a:rPr>
              <a:t>function</a:t>
            </a:r>
            <a:r>
              <a:rPr sz="2000"/>
              <a:t>. Fijate que el scoreboard la usa en un </a:t>
            </a:r>
            <a:r>
              <a:rPr sz="2000">
                <a:latin typeface="Courier"/>
              </a:rPr>
              <a:t>do ... while</a:t>
            </a:r>
            <a:r>
              <a:rPr sz="2000"/>
              <a:t> para saltear los </a:t>
            </a:r>
            <a:r>
              <a:rPr sz="2000">
                <a:latin typeface="Courier"/>
              </a:rPr>
              <a:t>no_op</a:t>
            </a:r>
            <a:r>
              <a:rPr sz="2000"/>
              <a:t> y los </a:t>
            </a:r>
            <a:r>
              <a:rPr sz="2000">
                <a:latin typeface="Courier"/>
              </a:rPr>
              <a:t>rst_op</a:t>
            </a:r>
            <a:r>
              <a:rPr sz="2000"/>
              <a:t>.</a:t>
            </a:r>
          </a:p>
        </p:txBody>
      </p:sp>
    </p:spTree>
  </p:cSld>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4 · 1 de 2</a:t>
            </a:r>
          </a:p>
        </p:txBody>
      </p:sp>
      <p:sp>
        <p:nvSpPr>
          <p:cNvPr id="3" name="Content Placeholder 2"/>
          <p:cNvSpPr>
            <a:spLocks noGrp="1"/>
          </p:cNvSpPr>
          <p:nvPr>
            <p:ph idx="1"/>
          </p:nvPr>
        </p:nvSpPr>
        <p:spPr/>
        <p:txBody>
          <a:bodyPr/>
          <a:lstStyle/>
          <a:p>
            <a:pPr lvl="0" indent="0" marL="0">
              <a:spcBef>
                <a:spcPts val="3000"/>
              </a:spcBef>
              <a:buNone/>
            </a:pPr>
            <a:r>
              <a:rPr b="1" i="1"/>
              <a:t>Un observador más, sin tocar a los que ya miran</a:t>
            </a:r>
          </a:p>
          <a:p>
            <a:pPr lvl="0" indent="0" marL="0">
              <a:buNone/>
            </a:pPr>
            <a:r>
              <a:rPr>
                <a:latin typeface="Courier"/>
              </a:rPr>
              <a:t>cd code/ejercicios/d4 &amp;&amp; bash run.sh</a:t>
            </a:r>
            <a:r>
              <a:rPr/>
              <a:t> </a:t>
            </a:r>
          </a:p>
          <a:p>
            <a:pPr lvl="0"/>
            <a:r>
              <a:rPr/>
              <a:t>Un </a:t>
            </a:r>
            <a:r>
              <a:rPr>
                <a:latin typeface="Courier"/>
              </a:rPr>
              <a:t>uvm_subscriber #(command_s)</a:t>
            </a:r>
            <a:r>
              <a:rPr/>
              <a:t> que cuente los comandos</a:t>
            </a:r>
          </a:p>
          <a:p>
            <a:pPr lvl="0"/>
            <a:r>
              <a:rPr/>
              <a:t>Instancialo y conectalo en el </a:t>
            </a:r>
            <a:r>
              <a:rPr>
                <a:latin typeface="Courier"/>
              </a:rPr>
              <a:t>env</a:t>
            </a:r>
            <a:r>
              <a:rPr/>
              <a:t>, sin tocar las conexiones que ya están</a:t>
            </a:r>
          </a:p>
          <a:p>
            <a:pPr lvl="0"/>
            <a:r>
              <a:rPr/>
              <a:t>Se corrige cruzado: tu cuenta tiene que dar igual que la del </a:t>
            </a:r>
            <a:r>
              <a:rPr>
                <a:latin typeface="Courier"/>
              </a:rPr>
              <a:t>command_monitor</a:t>
            </a:r>
          </a:p>
        </p:txBody>
      </p:sp>
    </p:spTree>
  </p:cSld>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4 · 2 de 2</a:t>
            </a:r>
          </a:p>
        </p:txBody>
      </p:sp>
      <p:sp>
        <p:nvSpPr>
          <p:cNvPr id="3" name="Content Placeholder 2"/>
          <p:cNvSpPr>
            <a:spLocks noGrp="1"/>
          </p:cNvSpPr>
          <p:nvPr>
            <p:ph idx="1"/>
          </p:nvPr>
        </p:nvSpPr>
        <p:spPr/>
        <p:txBody>
          <a:bodyPr/>
          <a:lstStyle/>
          <a:p>
            <a:pPr lvl="0" indent="0" marL="0">
              <a:spcBef>
                <a:spcPts val="3000"/>
              </a:spcBef>
              <a:buNone/>
            </a:pPr>
            <a:r>
              <a:rPr b="1" i="1"/>
              <a:t>El </a:t>
            </a:r>
            <a:r>
              <a:rPr b="1" i="1">
                <a:latin typeface="Courier"/>
              </a:rPr>
              <a:t>#500</a:t>
            </a:r>
            <a:r>
              <a:rPr b="1" i="1"/>
              <a:t> es un parche</a:t>
            </a:r>
          </a:p>
          <a:p>
            <a:pPr lvl="0" indent="0" marL="0">
              <a:buNone/>
            </a:pPr>
            <a:r>
              <a:rPr>
                <a:latin typeface="Courier"/>
              </a:rPr>
              <a:t>cd code/ejercicios/d4b &amp;&amp; bash run.sh</a:t>
            </a:r>
            <a:r>
              <a:rPr/>
              <a:t> </a:t>
            </a:r>
          </a:p>
          <a:p>
            <a:pPr lvl="0"/>
            <a:r>
              <a:rPr/>
              <a:t>El testbench de </a:t>
            </a:r>
            <a:r>
              <a:rPr i="1"/>
              <a:t>put y get</a:t>
            </a:r>
            <a:r>
              <a:rPr/>
              <a:t> con </a:t>
            </a:r>
            <a:r>
              <a:rPr b="1"/>
              <a:t>una línea cambiada</a:t>
            </a:r>
            <a:r>
              <a:rPr/>
              <a:t>: la FIFO del </a:t>
            </a:r>
            <a:r>
              <a:rPr>
                <a:latin typeface="Courier"/>
              </a:rPr>
              <a:t>env</a:t>
            </a:r>
            <a:r>
              <a:rPr/>
              <a:t> viene sin tope</a:t>
            </a:r>
          </a:p>
          <a:p>
            <a:pPr lvl="0"/>
            <a:r>
              <a:rPr/>
              <a:t>El tester vacía sus mil comandos en </a:t>
            </a:r>
            <a:r>
              <a:rPr>
                <a:latin typeface="Courier"/>
              </a:rPr>
              <a:t>t = 0</a:t>
            </a:r>
            <a:r>
              <a:rPr/>
              <a:t>, espera el </a:t>
            </a:r>
            <a:r>
              <a:rPr>
                <a:latin typeface="Courier"/>
              </a:rPr>
              <a:t>#500</a:t>
            </a:r>
            <a:r>
              <a:rPr/>
              <a:t> de siempre, baja la objection — y la simulación termina </a:t>
            </a:r>
            <a:r>
              <a:rPr b="1"/>
              <a:t>en verde con 13 comandos en el bus</a:t>
            </a:r>
          </a:p>
          <a:p>
            <a:pPr lvl="0"/>
            <a:r>
              <a:rPr/>
              <a:t>Se arregla en el driver: una objection </a:t>
            </a:r>
            <a:r>
              <a:rPr b="1"/>
              <a:t>mientras hay un comando en vuelo</a:t>
            </a:r>
          </a:p>
          <a:p>
            <a:pPr lvl="0"/>
            <a:r>
              <a:rPr>
                <a:latin typeface="Courier"/>
              </a:rPr>
              <a:t>env.svh</a:t>
            </a:r>
            <a:r>
              <a:rPr/>
              <a:t> no se toca: la FIFO sin tope es el DUT de este ejercicio</a:t>
            </a:r>
          </a:p>
        </p:txBody>
      </p:sp>
    </p:spTree>
  </p:cSld>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Ayer quedó…</a:t>
            </a:r>
          </a:p>
          <a:p>
            <a:pPr lvl="0" indent="0" marL="0">
              <a:spcBef>
                <a:spcPts val="3000"/>
              </a:spcBef>
              <a:buNone/>
            </a:pPr>
            <a:r>
              <a:rPr b="1" i="1"/>
              <a:t>Dónde dejamos el testbench</a:t>
            </a:r>
          </a:p>
          <a:p>
            <a:pPr lvl="0"/>
            <a:r>
              <a:rPr/>
              <a:t>El monitor </a:t>
            </a:r>
            <a:r>
              <a:rPr b="1"/>
              <a:t>publica</a:t>
            </a:r>
            <a:r>
              <a:rPr/>
              <a:t> y no conoce a nadie: cuelgan de él el scoreboard y la cobertura, y agregar un tercero no toca al que publica</a:t>
            </a:r>
          </a:p>
          <a:p>
            <a:pPr lvl="0"/>
            <a:r>
              <a:rPr/>
              <a:t>Las FIFO de TLM resolvieron quién espera a quién, y </a:t>
            </a:r>
            <a:r>
              <a:rPr>
                <a:latin typeface="Courier"/>
              </a:rPr>
              <a:t>fork</a:t>
            </a:r>
            <a:r>
              <a:rPr/>
              <a:t>/</a:t>
            </a:r>
            <a:r>
              <a:rPr>
                <a:latin typeface="Courier"/>
              </a:rPr>
              <a:t>join</a:t>
            </a:r>
            <a:r>
              <a:rPr/>
              <a:t> quién corre con quién</a:t>
            </a:r>
          </a:p>
          <a:p>
            <a:pPr lvl="0"/>
            <a:r>
              <a:rPr/>
              <a:t>Pero el dato sigue siendo </a:t>
            </a:r>
            <a:r>
              <a:rPr b="1"/>
              <a:t>tres campos sueltos</a:t>
            </a:r>
            <a:r>
              <a:rPr/>
              <a:t>: </a:t>
            </a:r>
            <a:r>
              <a:rPr>
                <a:latin typeface="Courier"/>
              </a:rPr>
              <a:t>A</a:t>
            </a:r>
            <a:r>
              <a:rPr/>
              <a:t>, </a:t>
            </a:r>
            <a:r>
              <a:rPr>
                <a:latin typeface="Courier"/>
              </a:rPr>
              <a:t>B</a:t>
            </a:r>
            <a:r>
              <a:rPr/>
              <a:t> y </a:t>
            </a:r>
            <a:r>
              <a:rPr>
                <a:latin typeface="Courier"/>
              </a:rPr>
              <a:t>op</a:t>
            </a:r>
            <a:r>
              <a:rPr/>
              <a:t> viajan separados, se copian a mano, y compararlos es escribir la comparación entera</a:t>
            </a:r>
          </a:p>
        </p:txBody>
      </p:sp>
    </p:spTree>
  </p:cSld>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Día 5 · ≈ 4 h 30 · unidad 6 · el dato</a:t>
            </a:r>
          </a:p>
          <a:p>
            <a:pPr lvl="0"/>
            <a:r>
              <a:rPr/>
              <a:t>Copiar un objeto que contiene otro</a:t>
            </a:r>
          </a:p>
          <a:p>
            <a:pPr lvl="0"/>
            <a:r>
              <a:rPr/>
              <a:t>Transactions</a:t>
            </a:r>
          </a:p>
          <a:p>
            <a:pPr lvl="0"/>
            <a:r>
              <a:rPr/>
              <a:t>Constrained random</a:t>
            </a:r>
          </a:p>
          <a:p>
            <a:pPr lvl="0" indent="0" marL="0">
              <a:buNone/>
            </a:pPr>
            <a:r>
              <a:rPr b="1"/>
              <a:t>Al final del día podés:</a:t>
            </a:r>
          </a:p>
          <a:p>
            <a:pPr lvl="0"/>
            <a:r>
              <a:rPr b="1"/>
              <a:t>Escribir</a:t>
            </a:r>
            <a:r>
              <a:rPr/>
              <a:t> una constraint que llegue a un caso de borde, y </a:t>
            </a:r>
            <a:r>
              <a:rPr b="1"/>
              <a:t>medir</a:t>
            </a:r>
            <a:r>
              <a:rPr/>
              <a:t> si el </a:t>
            </a:r>
            <a:r>
              <a:rPr>
                <a:latin typeface="Courier"/>
              </a:rPr>
              <a:t>dist</a:t>
            </a:r>
            <a:r>
              <a:rPr/>
              <a:t> hace lo que dice</a:t>
            </a:r>
          </a:p>
          <a:p>
            <a:pPr lvl="0"/>
            <a:r>
              <a:rPr b="1"/>
              <a:t>Cerrar</a:t>
            </a:r>
            <a:r>
              <a:rPr/>
              <a:t> un bin que quedó abierto, con un caso dirigido pedido por </a:t>
            </a:r>
            <a:r>
              <a:rPr>
                <a:latin typeface="Courier"/>
              </a:rPr>
              <a:t>randomize() with {}</a:t>
            </a:r>
          </a:p>
          <a:p>
            <a:pPr lvl="0"/>
            <a:r>
              <a:rPr b="1"/>
              <a:t>Explicar</a:t>
            </a:r>
            <a:r>
              <a:rPr/>
              <a:t> la diferencia entre copiar el handle y copiar el objeto, y qué pasa cuando el objeto contiene otro</a:t>
            </a:r>
          </a:p>
        </p:txBody>
      </p:sp>
    </p:spTree>
  </p:cSld>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Copiar un objeto que contiene otro</a:t>
            </a:r>
          </a:p>
        </p:txBody>
      </p:sp>
      <p:sp>
        <p:nvSpPr>
          <p:cNvPr id="3" name="Content Placeholder 2"/>
          <p:cNvSpPr>
            <a:spLocks noGrp="1"/>
          </p:cNvSpPr>
          <p:nvPr>
            <p:ph idx="1"/>
          </p:nvPr>
        </p:nvSpPr>
        <p:spPr/>
        <p:txBody>
          <a:bodyPr/>
          <a:lstStyle/>
          <a:p>
            <a:pPr lvl="0" indent="0" marL="0">
              <a:spcBef>
                <a:spcPts val="3000"/>
              </a:spcBef>
              <a:buNone/>
            </a:pPr>
            <a:r>
              <a:rPr b="1" i="1"/>
              <a:t>El handle no es el objeto</a:t>
            </a:r>
          </a:p>
          <a:p>
            <a:pPr lvl="0"/>
            <a:r>
              <a:rPr/>
              <a:t>Desde las transactions los datos del testbench dejan de ser una </a:t>
            </a:r>
            <a:r>
              <a:rPr>
                <a:latin typeface="Courier"/>
              </a:rPr>
              <a:t>struct</a:t>
            </a:r>
            <a:r>
              <a:rPr/>
              <a:t> y pasan a ser </a:t>
            </a:r>
            <a:r>
              <a:rPr b="1"/>
              <a:t>objetos que viajan</a:t>
            </a:r>
            <a:r>
              <a:rPr/>
              <a:t>: el monitor los crea, el scoreboard los compara</a:t>
            </a:r>
          </a:p>
          <a:p>
            <a:pPr lvl="0"/>
            <a:r>
              <a:rPr/>
              <a:t>Y ahí aparece un problema que una </a:t>
            </a:r>
            <a:r>
              <a:rPr>
                <a:latin typeface="Courier"/>
              </a:rPr>
              <a:t>struct</a:t>
            </a:r>
            <a:r>
              <a:rPr/>
              <a:t> no tenía. Una </a:t>
            </a:r>
            <a:r>
              <a:rPr>
                <a:latin typeface="Courier"/>
              </a:rPr>
              <a:t>struct</a:t>
            </a:r>
            <a:r>
              <a:rPr/>
              <a:t> se copia al asignarla; un objeto </a:t>
            </a:r>
            <a:r>
              <a:rPr b="1"/>
              <a:t>no</a:t>
            </a:r>
            <a:r>
              <a:rPr/>
              <a:t>: </a:t>
            </a:r>
            <a:r>
              <a:rPr>
                <a:latin typeface="Courier"/>
              </a:rPr>
              <a:t>obj1_h = obj2_h</a:t>
            </a:r>
            <a:r>
              <a:rPr/>
              <a:t> copia el handle, no los datos</a:t>
            </a:r>
          </a:p>
          <a:p>
            <a:pPr lvl="0"/>
            <a:r>
              <a:rPr/>
              <a:t>O sea que dos partes del testbench pueden estar mirando el mismo objeto sin saberlo. Si una lo modifica, la otra ve el cambio a mitad de camino</a:t>
            </a:r>
          </a:p>
          <a:p>
            <a:pPr lvl="0"/>
            <a:r>
              <a:rPr/>
              <a:t>Copiarlo de verdad hay que escribirlo, y escribirlo </a:t>
            </a:r>
            <a:r>
              <a:rPr b="1"/>
              <a:t>en cada nivel de la jerarquía</a:t>
            </a:r>
            <a:r>
              <a:rPr/>
              <a:t>, o los campos de arriba se pierden en silencio</a:t>
            </a:r>
          </a:p>
          <a:p>
            <a:pPr lvl="0"/>
            <a:r>
              <a:rPr/>
              <a:t>Esta sección es la OOP que falta para que las transactions se puedan copiar, comparar e imprimir sin mentir</a:t>
            </a:r>
          </a:p>
        </p:txBody>
      </p:sp>
    </p:spTree>
  </p:cSld>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Copiar un objeto que contiene otro</a:t>
            </a:r>
          </a:p>
        </p:txBody>
      </p:sp>
      <p:sp>
        <p:nvSpPr>
          <p:cNvPr id="3" name="Content Placeholder 2"/>
          <p:cNvSpPr>
            <a:spLocks noGrp="1"/>
          </p:cNvSpPr>
          <p:nvPr>
            <p:ph idx="1"/>
          </p:nvPr>
        </p:nvSpPr>
        <p:spPr/>
        <p:txBody>
          <a:bodyPr/>
          <a:lstStyle/>
          <a:p>
            <a:pPr lvl="0" indent="0" marL="0">
              <a:spcBef>
                <a:spcPts val="3000"/>
              </a:spcBef>
              <a:buNone/>
            </a:pPr>
            <a:r>
              <a:rPr b="1" i="1"/>
              <a:t>Nunca dupliques código</a:t>
            </a:r>
          </a:p>
          <a:p>
            <a:pPr lvl="0" indent="0" marL="1270000">
              <a:buNone/>
            </a:pPr>
            <a:r>
              <a:rPr sz="2000"/>
              <a:t>“Si nos encontramos copiando código y haciéndole pequeñas modificaciones dentro de nuestro programa, estamos haciendo las cosas mal. Nunca hay que duplicar código.”</a:t>
            </a:r>
          </a:p>
          <a:p>
            <a:pPr lvl="0" indent="0" marL="0">
              <a:buNone/>
            </a:pPr>
            <a:r>
              <a:rPr/>
              <a:t>En OOP en vez de copiar código… </a:t>
            </a:r>
          </a:p>
          <a:p>
            <a:pPr lvl="0" indent="0" marL="0">
              <a:buNone/>
            </a:pPr>
            <a:r>
              <a:rPr b="1" i="1"/>
              <a:t>extendemos clases</a:t>
            </a:r>
            <a:r>
              <a:rPr/>
              <a:t> </a:t>
            </a:r>
          </a:p>
        </p:txBody>
      </p:sp>
    </p:spTree>
  </p:cSld>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Copiar un objeto que contiene otro</a:t>
            </a:r>
          </a:p>
        </p:txBody>
      </p:sp>
      <p:sp>
        <p:nvSpPr>
          <p:cNvPr id="4" name="Text Placeholder 3"/>
          <p:cNvSpPr>
            <a:spLocks noGrp="1"/>
          </p:cNvSpPr>
          <p:nvPr>
            <p:ph idx="2" sz="half" type="body"/>
          </p:nvPr>
        </p:nvSpPr>
        <p:spPr/>
        <p:txBody>
          <a:bodyPr/>
          <a:lstStyle/>
          <a:p>
            <a:pPr lvl="0" indent="0" marL="0">
              <a:spcBef>
                <a:spcPts val="3000"/>
              </a:spcBef>
              <a:buNone/>
            </a:pPr>
            <a:r>
              <a:rPr b="1" i="1">
                <a:latin typeface="Courier"/>
              </a:rPr>
              <a:t>convert2string()</a:t>
            </a:r>
            <a:r>
              <a:rPr b="1" i="1"/>
              <a:t>: el problema</a:t>
            </a:r>
          </a:p>
        </p:txBody>
      </p:sp>
      <p:pic>
        <p:nvPicPr>
          <p:cNvPr descr="res/diagrams/jerarquias_convert2string.svg" id="0" name="Picture 1"/>
          <p:cNvPicPr>
            <a:picLocks noGrp="1" noChangeAspect="1"/>
          </p:cNvPicPr>
          <p:nvPr/>
        </p:nvPicPr>
        <p:blipFill>
          <a:blip r:embed="rId2"/>
          <a:stretch>
            <a:fillRect/>
          </a:stretch>
        </p:blipFill>
        <p:spPr bwMode="auto">
          <a:xfrm>
            <a:off x="3568700" y="762000"/>
            <a:ext cx="5105400" cy="27559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Los cuatro niveles de la jerarquía</a:t>
            </a:r>
          </a:p>
        </p:txBody>
      </p:sp>
    </p:spTree>
  </p:cSld>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La jerarquía va de lo general a lo particular, y cada clase agrega campos propios</a:t>
            </a:r>
          </a:p>
          <a:p>
            <a:pPr lvl="0"/>
            <a:r>
              <a:rPr/>
              <a:t>Queremos dos cosas de ella: poder </a:t>
            </a:r>
            <a:r>
              <a:rPr b="1"/>
              <a:t>copiar</a:t>
            </a:r>
            <a:r>
              <a:rPr/>
              <a:t> un objeto entero e </a:t>
            </a:r>
            <a:r>
              <a:rPr b="1"/>
              <a:t>imprimirlo</a:t>
            </a:r>
            <a:r>
              <a:rPr/>
              <a:t> entero, sin que se pierda nada de los niveles de arriba</a:t>
            </a:r>
          </a:p>
          <a:p>
            <a:pPr lvl="0"/>
            <a:r>
              <a:rPr/>
              <a:t>Esta primera versión funciona. Contá cuántas veces aparece el nombre de un campo de la clase base</a:t>
            </a:r>
          </a:p>
          <a:p>
            <a:pPr lvl="0" indent="0">
              <a:buNone/>
            </a:pPr>
            <a:r>
              <a:rPr i="1">
                <a:solidFill>
                  <a:srgbClr val="60A0B0"/>
                </a:solidFill>
                <a:latin typeface="Courier"/>
              </a:rPr>
              <a:t>// ILLUSTRATION -- not compiled. The WRONG way to write convert2string!</a:t>
            </a:r>
            <a:br/>
            <a:r>
              <a:rPr i="1">
                <a:solidFill>
                  <a:srgbClr val="60A0B0"/>
                </a:solidFill>
                <a:latin typeface="Courier"/>
              </a:rPr>
              <a:t>// The classes are drawn as comments: only the methods are on screen.</a:t>
            </a:r>
            <a:br/>
            <a:r>
              <a:rPr i="1">
                <a:solidFill>
                  <a:srgbClr val="60A0B0"/>
                </a:solidFill>
                <a:latin typeface="Courier"/>
              </a:rPr>
              <a:t>//class trago;</a:t>
            </a:r>
            <a:b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return</a:t>
            </a:r>
            <a:r>
              <a:rPr>
                <a:latin typeface="Courier"/>
              </a:rPr>
              <a:t> </a:t>
            </a:r>
            <a:r>
              <a:rPr b="1">
                <a:solidFill>
                  <a:srgbClr val="007020"/>
                </a:solidFill>
                <a:latin typeface="Courier"/>
              </a:rPr>
              <a:t>$sformatf</a:t>
            </a:r>
            <a:r>
              <a:rPr>
                <a:latin typeface="Courier"/>
              </a:rPr>
              <a:t>(</a:t>
            </a:r>
            <a:r>
              <a:rPr>
                <a:solidFill>
                  <a:srgbClr val="4070A0"/>
                </a:solidFill>
                <a:latin typeface="Courier"/>
              </a:rPr>
              <a:t>"Hielos: %0d"</a:t>
            </a:r>
            <a:r>
              <a:rPr>
                <a:latin typeface="Courier"/>
              </a:rPr>
              <a:t>, hielos);</a:t>
            </a:r>
            <a:br/>
            <a:r>
              <a:rPr>
                <a:latin typeface="Courier"/>
              </a:rPr>
              <a:t>   </a:t>
            </a:r>
            <a:r>
              <a:rPr b="1">
                <a:solidFill>
                  <a:srgbClr val="007020"/>
                </a:solidFill>
                <a:latin typeface="Courier"/>
              </a:rPr>
              <a:t>endfunction</a:t>
            </a:r>
            <a:r>
              <a:rPr>
                <a:latin typeface="Courier"/>
              </a:rPr>
              <a:t> : convert2string</a:t>
            </a:r>
            <a:br/>
            <a:r>
              <a:rPr i="1">
                <a:solidFill>
                  <a:srgbClr val="60A0B0"/>
                </a:solidFill>
                <a:latin typeface="Courier"/>
              </a:rPr>
              <a:t>//class fernet extends trago;</a:t>
            </a:r>
            <a:b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string</a:t>
            </a:r>
            <a:r>
              <a:rPr>
                <a:latin typeface="Courier"/>
              </a:rPr>
              <a:t> coca_s;</a:t>
            </a:r>
            <a:br/>
            <a:r>
              <a:rPr>
                <a:latin typeface="Courier"/>
              </a:rPr>
              <a:t>      coca_s = (con_coca) ? </a:t>
            </a:r>
            <a:r>
              <a:rPr>
                <a:solidFill>
                  <a:srgbClr val="4070A0"/>
                </a:solidFill>
                <a:latin typeface="Courier"/>
              </a:rPr>
              <a:t>"si"</a:t>
            </a:r>
            <a:r>
              <a:rPr>
                <a:latin typeface="Courier"/>
              </a:rPr>
              <a:t> : </a:t>
            </a:r>
            <a:r>
              <a:rPr>
                <a:solidFill>
                  <a:srgbClr val="4070A0"/>
                </a:solidFill>
                <a:latin typeface="Courier"/>
              </a:rPr>
              <a:t>"no"</a:t>
            </a:r>
            <a:r>
              <a:rPr>
                <a:latin typeface="Courier"/>
              </a:rPr>
              <a:t>;</a:t>
            </a:r>
            <a:br/>
            <a:r>
              <a:rPr>
                <a:latin typeface="Courier"/>
              </a:rPr>
              <a:t>      </a:t>
            </a:r>
            <a:r>
              <a:rPr b="1">
                <a:solidFill>
                  <a:srgbClr val="007020"/>
                </a:solidFill>
                <a:latin typeface="Courier"/>
              </a:rPr>
              <a:t>return</a:t>
            </a:r>
            <a:r>
              <a:rPr>
                <a:latin typeface="Courier"/>
              </a:rPr>
              <a:t> </a:t>
            </a:r>
            <a:r>
              <a:rPr b="1">
                <a:solidFill>
                  <a:srgbClr val="007020"/>
                </a:solidFill>
                <a:latin typeface="Courier"/>
              </a:rPr>
              <a:t>$sformatf</a:t>
            </a:r>
            <a:r>
              <a:rPr>
                <a:latin typeface="Courier"/>
              </a:rPr>
              <a:t>(</a:t>
            </a:r>
            <a:r>
              <a:rPr>
                <a:solidFill>
                  <a:srgbClr val="4070A0"/>
                </a:solidFill>
                <a:latin typeface="Courier"/>
              </a:rPr>
              <a:t>"Hielos: %0d  Coca: %s"</a:t>
            </a:r>
            <a:r>
              <a:rPr>
                <a:latin typeface="Courier"/>
              </a:rPr>
              <a:t>, hielos, coca_s);</a:t>
            </a:r>
            <a:br/>
            <a:r>
              <a:rPr>
                <a:latin typeface="Courier"/>
              </a:rPr>
              <a:t>   </a:t>
            </a:r>
            <a:r>
              <a:rPr b="1">
                <a:solidFill>
                  <a:srgbClr val="007020"/>
                </a:solidFill>
                <a:latin typeface="Courier"/>
              </a:rPr>
              <a:t>endfunction</a:t>
            </a:r>
            <a:r>
              <a:rPr>
                <a:latin typeface="Courier"/>
              </a:rPr>
              <a:t> : convert2string</a:t>
            </a:r>
            <a:br/>
            <a:br/>
            <a:r>
              <a:rPr i="1">
                <a:solidFill>
                  <a:srgbClr val="60A0B0"/>
                </a:solidFill>
                <a:latin typeface="Courier"/>
              </a:rPr>
              <a:t>//class fernet_doble extends fernet;</a:t>
            </a:r>
            <a:b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return</a:t>
            </a:r>
            <a:r>
              <a:rPr>
                <a:latin typeface="Courier"/>
              </a:rPr>
              <a:t> {</a:t>
            </a:r>
            <a:r>
              <a:rPr b="1">
                <a:solidFill>
                  <a:srgbClr val="007020"/>
                </a:solidFill>
                <a:latin typeface="Courier"/>
              </a:rPr>
              <a:t>$sformatf</a:t>
            </a:r>
            <a:r>
              <a:rPr>
                <a:latin typeface="Courier"/>
              </a:rPr>
              <a:t>(</a:t>
            </a:r>
            <a:r>
              <a:rPr>
                <a:solidFill>
                  <a:srgbClr val="4070A0"/>
                </a:solidFill>
                <a:latin typeface="Courier"/>
              </a:rPr>
              <a:t>"hielos: %0d  coca: %0b  mesa: %s"</a:t>
            </a:r>
            <a:r>
              <a:rPr>
                <a:latin typeface="Courier"/>
              </a:rPr>
              <a:t>,</a:t>
            </a:r>
            <a:br/>
            <a:r>
              <a:rPr>
                <a:latin typeface="Courier"/>
              </a:rPr>
              <a:t>               hielos, con_coca, mesa) };</a:t>
            </a:r>
            <a:br/>
            <a:r>
              <a:rPr>
                <a:latin typeface="Courier"/>
              </a:rPr>
              <a:t>   </a:t>
            </a:r>
            <a:r>
              <a:rPr b="1">
                <a:solidFill>
                  <a:srgbClr val="007020"/>
                </a:solidFill>
                <a:latin typeface="Courier"/>
              </a:rPr>
              <a:t>endfunction</a:t>
            </a:r>
            <a:r>
              <a:rPr>
                <a:latin typeface="Courier"/>
              </a:rPr>
              <a:t> : convert2string</a:t>
            </a:r>
          </a:p>
        </p:txBody>
      </p:sp>
    </p:spTree>
  </p:cSld>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Copiar un objeto que contiene otro</a:t>
            </a:r>
          </a:p>
        </p:txBody>
      </p:sp>
      <p:sp>
        <p:nvSpPr>
          <p:cNvPr id="4" name="Text Placeholder 3"/>
          <p:cNvSpPr>
            <a:spLocks noGrp="1"/>
          </p:cNvSpPr>
          <p:nvPr>
            <p:ph idx="2" sz="half" type="body"/>
          </p:nvPr>
        </p:nvSpPr>
        <p:spPr/>
        <p:txBody>
          <a:bodyPr/>
          <a:lstStyle/>
          <a:p>
            <a:pPr lvl="0" indent="0" marL="0">
              <a:spcBef>
                <a:spcPts val="3000"/>
              </a:spcBef>
              <a:buNone/>
            </a:pPr>
            <a:r>
              <a:rPr b="1" i="1">
                <a:latin typeface="Courier"/>
              </a:rPr>
              <a:t>convert2string()</a:t>
            </a:r>
            <a:r>
              <a:rPr b="1" i="1"/>
              <a:t>: la versión deep</a:t>
            </a:r>
          </a:p>
        </p:txBody>
      </p:sp>
      <p:pic>
        <p:nvPicPr>
          <p:cNvPr descr="res/diagrams/jerarquias_convert2string_deep.svg" id="0" name="Picture 1"/>
          <p:cNvPicPr>
            <a:picLocks noGrp="1" noChangeAspect="1"/>
          </p:cNvPicPr>
          <p:nvPr/>
        </p:nvPicPr>
        <p:blipFill>
          <a:blip r:embed="rId2"/>
          <a:stretch>
            <a:fillRect/>
          </a:stretch>
        </p:blipFill>
        <p:spPr bwMode="auto">
          <a:xfrm>
            <a:off x="3568700" y="762000"/>
            <a:ext cx="5105400" cy="27559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Un nivel nuevo en la jerarquía rompe convert2string(): graduacion no aparece en el string</a:t>
            </a:r>
          </a:p>
        </p:txBody>
      </p:sp>
    </p:spTree>
  </p:cSld>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El día que alguien mete una clase </a:t>
            </a:r>
            <a:r>
              <a:rPr b="1"/>
              <a:t>en el medio</a:t>
            </a:r>
            <a:r>
              <a:rPr/>
              <a:t>, los de abajo siguen imprimiendo lo que sabían y la del medio no aparece. Y no hay error: el método sigue devolviendo un string</a:t>
            </a:r>
          </a:p>
          <a:p>
            <a:pPr lvl="0"/>
            <a:r>
              <a:rPr/>
              <a:t>La regla que lo arregla: cada clase imprime </a:t>
            </a:r>
            <a:r>
              <a:rPr b="1"/>
              <a:t>sólo lo suyo</a:t>
            </a:r>
            <a:r>
              <a:rPr/>
              <a:t> y le pide el resto a </a:t>
            </a:r>
            <a:r>
              <a:rPr>
                <a:latin typeface="Courier"/>
              </a:rPr>
              <a:t>super</a:t>
            </a:r>
          </a:p>
          <a:p>
            <a:pPr lvl="0"/>
            <a:r>
              <a:rPr/>
              <a:t>Nadie sabe qué hay más arriba, así que insertar un nivel no rompe nada</a:t>
            </a:r>
          </a:p>
          <a:p>
            <a:pPr lvl="0" indent="0">
              <a:buNone/>
            </a:pPr>
            <a:r>
              <a:rPr i="1">
                <a:solidFill>
                  <a:srgbClr val="60A0B0"/>
                </a:solidFill>
                <a:latin typeface="Courier"/>
              </a:rPr>
              <a:t>// ILLUSTRATION -- not compiled. The same three methods written deep, with the</a:t>
            </a:r>
            <a:br/>
            <a:r>
              <a:rPr i="1">
                <a:solidFill>
                  <a:srgbClr val="60A0B0"/>
                </a:solidFill>
                <a:latin typeface="Courier"/>
              </a:rPr>
              <a:t>// classes drawn as comments. The version that does compile is deep.sv.</a:t>
            </a:r>
            <a:br/>
            <a:r>
              <a:rPr i="1">
                <a:solidFill>
                  <a:srgbClr val="60A0B0"/>
                </a:solidFill>
                <a:latin typeface="Courier"/>
              </a:rPr>
              <a:t>//virtual class trago;</a:t>
            </a:r>
            <a:b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return</a:t>
            </a:r>
            <a:r>
              <a:rPr>
                <a:latin typeface="Courier"/>
              </a:rPr>
              <a:t> </a:t>
            </a:r>
            <a:r>
              <a:rPr b="1">
                <a:solidFill>
                  <a:srgbClr val="007020"/>
                </a:solidFill>
                <a:latin typeface="Courier"/>
              </a:rPr>
              <a:t>$sformatf</a:t>
            </a:r>
            <a:r>
              <a:rPr>
                <a:latin typeface="Courier"/>
              </a:rPr>
              <a:t>(</a:t>
            </a:r>
            <a:r>
              <a:rPr>
                <a:solidFill>
                  <a:srgbClr val="4070A0"/>
                </a:solidFill>
                <a:latin typeface="Courier"/>
              </a:rPr>
              <a:t>"Hielos: %0d"</a:t>
            </a:r>
            <a:r>
              <a:rPr>
                <a:latin typeface="Courier"/>
              </a:rPr>
              <a:t>, hielos);</a:t>
            </a:r>
            <a:br/>
            <a:r>
              <a:rPr>
                <a:latin typeface="Courier"/>
              </a:rPr>
              <a:t>   </a:t>
            </a:r>
            <a:r>
              <a:rPr b="1">
                <a:solidFill>
                  <a:srgbClr val="007020"/>
                </a:solidFill>
                <a:latin typeface="Courier"/>
              </a:rPr>
              <a:t>endfunction</a:t>
            </a:r>
            <a:r>
              <a:rPr>
                <a:latin typeface="Courier"/>
              </a:rPr>
              <a:t> : convert2string</a:t>
            </a:r>
            <a:br/>
            <a:br/>
            <a:r>
              <a:rPr i="1">
                <a:solidFill>
                  <a:srgbClr val="60A0B0"/>
                </a:solidFill>
                <a:latin typeface="Courier"/>
              </a:rPr>
              <a:t>//class con_alcohol extends trago;</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return</a:t>
            </a:r>
            <a:r>
              <a:rPr>
                <a:latin typeface="Courier"/>
              </a:rPr>
              <a:t> {</a:t>
            </a:r>
            <a:r>
              <a:rPr b="1">
                <a:solidFill>
                  <a:srgbClr val="007020"/>
                </a:solidFill>
                <a:latin typeface="Courier"/>
              </a:rPr>
              <a:t>super</a:t>
            </a:r>
            <a:r>
              <a:rPr>
                <a:latin typeface="Courier"/>
              </a:rPr>
              <a:t>.convert2string(),</a:t>
            </a:r>
            <a:br/>
            <a:r>
              <a:rPr>
                <a:latin typeface="Courier"/>
              </a:rPr>
              <a:t>              </a:t>
            </a:r>
            <a:r>
              <a:rPr b="1">
                <a:solidFill>
                  <a:srgbClr val="007020"/>
                </a:solidFill>
                <a:latin typeface="Courier"/>
              </a:rPr>
              <a:t>$sformatf</a:t>
            </a:r>
            <a:r>
              <a:rPr>
                <a:latin typeface="Courier"/>
              </a:rPr>
              <a:t>(</a:t>
            </a:r>
            <a:r>
              <a:rPr>
                <a:solidFill>
                  <a:srgbClr val="4070A0"/>
                </a:solidFill>
                <a:latin typeface="Courier"/>
              </a:rPr>
              <a:t>"\ngraduacion: %0d"</a:t>
            </a:r>
            <a:r>
              <a:rPr>
                <a:latin typeface="Courier"/>
              </a:rPr>
              <a:t>,graduacion)};</a:t>
            </a:r>
            <a:br/>
            <a:r>
              <a:rPr>
                <a:latin typeface="Courier"/>
              </a:rPr>
              <a:t>   </a:t>
            </a:r>
            <a:r>
              <a:rPr b="1">
                <a:solidFill>
                  <a:srgbClr val="007020"/>
                </a:solidFill>
                <a:latin typeface="Courier"/>
              </a:rPr>
              <a:t>endfunction</a:t>
            </a:r>
            <a:r>
              <a:rPr>
                <a:latin typeface="Courier"/>
              </a:rPr>
              <a:t> : convert2string</a:t>
            </a:r>
            <a:br/>
            <a:br/>
            <a:r>
              <a:rPr i="1">
                <a:solidFill>
                  <a:srgbClr val="60A0B0"/>
                </a:solidFill>
                <a:latin typeface="Courier"/>
              </a:rPr>
              <a:t>//class fernet extends con_alcohol;</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string</a:t>
            </a:r>
            <a:r>
              <a:rPr>
                <a:latin typeface="Courier"/>
              </a:rPr>
              <a:t> coca_s;</a:t>
            </a:r>
            <a:br/>
            <a:r>
              <a:rPr>
                <a:latin typeface="Courier"/>
              </a:rPr>
              <a:t>      coca_s = (con_coca) ? </a:t>
            </a:r>
            <a:r>
              <a:rPr>
                <a:solidFill>
                  <a:srgbClr val="4070A0"/>
                </a:solidFill>
                <a:latin typeface="Courier"/>
              </a:rPr>
              <a:t>"si"</a:t>
            </a:r>
            <a:r>
              <a:rPr>
                <a:latin typeface="Courier"/>
              </a:rPr>
              <a:t> : </a:t>
            </a:r>
            <a:r>
              <a:rPr>
                <a:solidFill>
                  <a:srgbClr val="4070A0"/>
                </a:solidFill>
                <a:latin typeface="Courier"/>
              </a:rPr>
              <a:t>"no"</a:t>
            </a:r>
            <a:r>
              <a:rPr>
                <a:latin typeface="Courier"/>
              </a:rPr>
              <a:t>;</a:t>
            </a:r>
            <a:br/>
            <a:r>
              <a:rPr>
                <a:latin typeface="Courier"/>
              </a:rPr>
              <a:t>      </a:t>
            </a:r>
            <a:r>
              <a:rPr b="1">
                <a:solidFill>
                  <a:srgbClr val="007020"/>
                </a:solidFill>
                <a:latin typeface="Courier"/>
              </a:rPr>
              <a:t>return</a:t>
            </a:r>
            <a:r>
              <a:rPr>
                <a:latin typeface="Courier"/>
              </a:rPr>
              <a:t> {</a:t>
            </a:r>
            <a:r>
              <a:rPr b="1">
                <a:solidFill>
                  <a:srgbClr val="007020"/>
                </a:solidFill>
                <a:latin typeface="Courier"/>
              </a:rPr>
              <a:t>super</a:t>
            </a:r>
            <a:r>
              <a:rPr>
                <a:latin typeface="Courier"/>
              </a:rPr>
              <a:t>.convert2string(), </a:t>
            </a:r>
            <a:r>
              <a:rPr>
                <a:solidFill>
                  <a:srgbClr val="4070A0"/>
                </a:solidFill>
                <a:latin typeface="Courier"/>
              </a:rPr>
              <a:t>"\nCoca: "</a:t>
            </a:r>
            <a:r>
              <a:rPr>
                <a:latin typeface="Courier"/>
              </a:rPr>
              <a:t>,coca_s};</a:t>
            </a:r>
            <a:br/>
            <a:r>
              <a:rPr>
                <a:latin typeface="Courier"/>
              </a:rPr>
              <a:t>   </a:t>
            </a:r>
            <a:r>
              <a:rPr b="1">
                <a:solidFill>
                  <a:srgbClr val="007020"/>
                </a:solidFill>
                <a:latin typeface="Courier"/>
              </a:rPr>
              <a:t>endfunction</a:t>
            </a:r>
            <a:r>
              <a:rPr>
                <a:latin typeface="Courier"/>
              </a:rPr>
              <a:t> : convert2string</a:t>
            </a:r>
          </a:p>
        </p:txBody>
      </p:sp>
    </p:spTree>
  </p:cSld>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Copiar un objeto que contiene otro</a:t>
            </a:r>
          </a:p>
        </p:txBody>
      </p:sp>
      <p:sp>
        <p:nvSpPr>
          <p:cNvPr id="3" name="Content Placeholder 2"/>
          <p:cNvSpPr>
            <a:spLocks noGrp="1"/>
          </p:cNvSpPr>
          <p:nvPr>
            <p:ph idx="1"/>
          </p:nvPr>
        </p:nvSpPr>
        <p:spPr/>
        <p:txBody>
          <a:bodyPr/>
          <a:lstStyle/>
          <a:p>
            <a:pPr lvl="0" indent="0" marL="0">
              <a:spcBef>
                <a:spcPts val="3000"/>
              </a:spcBef>
              <a:buNone/>
            </a:pPr>
            <a:r>
              <a:rPr b="1" i="1"/>
              <a:t>El signo igual no copia nada</a:t>
            </a:r>
          </a:p>
          <a:p>
            <a:pPr lvl="0"/>
            <a:r>
              <a:rPr>
                <a:latin typeface="Courier"/>
              </a:rPr>
              <a:t>obj1_h = obj2_h</a:t>
            </a:r>
            <a:r>
              <a:rPr/>
              <a:t> </a:t>
            </a:r>
            <a:r>
              <a:rPr b="1"/>
              <a:t>no copia nada</a:t>
            </a:r>
            <a:r>
              <a:rPr/>
              <a:t>: deja dos handles apuntando al mismo objeto</a:t>
            </a:r>
          </a:p>
          <a:p>
            <a:pPr lvl="0"/>
            <a:r>
              <a:rPr/>
              <a:t>Si lo modificás por uno, el otro lo ve. No hay aviso, no hay warning</a:t>
            </a:r>
          </a:p>
          <a:p>
            <a:pPr lvl="0"/>
            <a:r>
              <a:rPr/>
              <a:t>Con una </a:t>
            </a:r>
            <a:r>
              <a:rPr>
                <a:latin typeface="Courier"/>
              </a:rPr>
              <a:t>struct</a:t>
            </a:r>
            <a:r>
              <a:rPr/>
              <a:t> eso no pasaba: se copia al asignarla. Es la diferencia que hay que tener presente desde acá hasta el final del curso</a:t>
            </a:r>
          </a:p>
        </p:txBody>
      </p:sp>
    </p:spTree>
  </p:cSld>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Copiar un objeto que contiene otro</a:t>
            </a:r>
          </a:p>
        </p:txBody>
      </p:sp>
      <p:sp>
        <p:nvSpPr>
          <p:cNvPr id="3" name="Content Placeholder 2"/>
          <p:cNvSpPr>
            <a:spLocks noGrp="1"/>
          </p:cNvSpPr>
          <p:nvPr>
            <p:ph idx="1"/>
          </p:nvPr>
        </p:nvSpPr>
        <p:spPr/>
        <p:txBody>
          <a:bodyPr/>
          <a:lstStyle/>
          <a:p>
            <a:pPr lvl="0" indent="0" marL="0">
              <a:spcBef>
                <a:spcPts val="3000"/>
              </a:spcBef>
              <a:buNone/>
            </a:pPr>
            <a:r>
              <a:rPr b="1" i="1"/>
              <a:t>Copiar de verdad son dos pasos</a:t>
            </a:r>
          </a:p>
          <a:p>
            <a:pPr lvl="0" indent="0" marL="0">
              <a:buNone/>
            </a:pPr>
            <a:r>
              <a:rPr/>
              <a:t>Copiar de verdad son dos pasos, y hay que escribirlos: </a:t>
            </a:r>
            <a:r>
              <a:rPr b="1"/>
              <a:t>instanciar</a:t>
            </a:r>
            <a:r>
              <a:rPr/>
              <a:t> un objeto nuevo y </a:t>
            </a:r>
            <a:r>
              <a:rPr b="1"/>
              <a:t>pasarle los datos</a:t>
            </a:r>
            <a:r>
              <a:rPr/>
              <a:t> campo por campo</a:t>
            </a:r>
          </a:p>
          <a:p>
            <a:pPr lvl="0" indent="0">
              <a:buNone/>
            </a:pPr>
            <a:r>
              <a:rPr i="1">
                <a:solidFill>
                  <a:srgbClr val="60A0B0"/>
                </a:solidFill>
                <a:latin typeface="Courier"/>
              </a:rPr>
              <a:t>// ILLUSTRATION -- not compiled. The initial block of deep.sv:110-118, on its own.</a:t>
            </a:r>
            <a:br/>
            <a:r>
              <a:rPr b="1">
                <a:solidFill>
                  <a:srgbClr val="007020"/>
                </a:solidFill>
                <a:latin typeface="Courier"/>
              </a:rPr>
              <a:t>initial</a:t>
            </a:r>
            <a:r>
              <a:rPr>
                <a:latin typeface="Courier"/>
              </a:rPr>
              <a:t> </a:t>
            </a:r>
            <a:r>
              <a:rPr b="1">
                <a:solidFill>
                  <a:srgbClr val="007020"/>
                </a:solidFill>
                <a:latin typeface="Courier"/>
              </a:rPr>
              <a:t>begin</a:t>
            </a:r>
            <a:br/>
            <a:r>
              <a:rPr>
                <a:latin typeface="Courier"/>
              </a:rPr>
              <a:t>   fernet_hielo1_h =</a:t>
            </a:r>
            <a:br/>
            <a:r>
              <a:rPr>
                <a:latin typeface="Courier"/>
              </a:rPr>
              <a:t>       </a:t>
            </a:r>
            <a:r>
              <a:rPr b="1">
                <a:solidFill>
                  <a:srgbClr val="007020"/>
                </a:solidFill>
                <a:latin typeface="Courier"/>
              </a:rPr>
              <a:t>new</a:t>
            </a:r>
            <a:r>
              <a:rPr>
                <a:solidFill>
                  <a:srgbClr val="902000"/>
                </a:solidFill>
                <a:latin typeface="Courier"/>
              </a:rPr>
              <a:t>(.hielos</a:t>
            </a:r>
            <a:r>
              <a:rPr>
                <a:latin typeface="Courier"/>
              </a:rPr>
              <a:t>(</a:t>
            </a:r>
            <a:r>
              <a:rPr>
                <a:solidFill>
                  <a:srgbClr val="40A070"/>
                </a:solidFill>
                <a:latin typeface="Courier"/>
              </a:rPr>
              <a:t>2</a:t>
            </a:r>
            <a:r>
              <a:rPr>
                <a:latin typeface="Courier"/>
              </a:rPr>
              <a:t>),</a:t>
            </a:r>
            <a:r>
              <a:rPr>
                <a:solidFill>
                  <a:srgbClr val="902000"/>
                </a:solidFill>
                <a:latin typeface="Courier"/>
              </a:rPr>
              <a:t> .con_coca</a:t>
            </a:r>
            <a:r>
              <a:rPr>
                <a:latin typeface="Courier"/>
              </a:rPr>
              <a:t>(</a:t>
            </a:r>
            <a:r>
              <a:rPr>
                <a:solidFill>
                  <a:srgbClr val="40A070"/>
                </a:solidFill>
                <a:latin typeface="Courier"/>
              </a:rPr>
              <a:t>1</a:t>
            </a:r>
            <a:r>
              <a:rPr>
                <a:latin typeface="Courier"/>
              </a:rPr>
              <a:t>),</a:t>
            </a:r>
            <a:r>
              <a:rPr>
                <a:solidFill>
                  <a:srgbClr val="902000"/>
                </a:solidFill>
                <a:latin typeface="Courier"/>
              </a:rPr>
              <a:t> .graduacion</a:t>
            </a:r>
            <a:r>
              <a:rPr>
                <a:latin typeface="Courier"/>
              </a:rPr>
              <a:t>(</a:t>
            </a:r>
            <a:r>
              <a:rPr>
                <a:solidFill>
                  <a:srgbClr val="40A070"/>
                </a:solidFill>
                <a:latin typeface="Courier"/>
              </a:rPr>
              <a:t>2</a:t>
            </a:r>
            <a:r>
              <a:rPr>
                <a:latin typeface="Courier"/>
              </a:rPr>
              <a:t>),</a:t>
            </a:r>
            <a:r>
              <a:rPr>
                <a:solidFill>
                  <a:srgbClr val="902000"/>
                </a:solidFill>
                <a:latin typeface="Courier"/>
              </a:rPr>
              <a:t> .mesa</a:t>
            </a:r>
            <a:r>
              <a:rPr>
                <a:latin typeface="Courier"/>
              </a:rPr>
              <a:t>(</a:t>
            </a:r>
            <a:r>
              <a:rPr>
                <a:solidFill>
                  <a:srgbClr val="4070A0"/>
                </a:solidFill>
                <a:latin typeface="Courier"/>
              </a:rPr>
              <a:t>"mesa 4"</a:t>
            </a:r>
            <a:r>
              <a:rPr>
                <a:latin typeface="Courier"/>
              </a:rPr>
              <a:t>),</a:t>
            </a:r>
            <a:r>
              <a:rPr>
                <a:solidFill>
                  <a:srgbClr val="902000"/>
                </a:solidFill>
                <a:latin typeface="Courier"/>
              </a:rPr>
              <a:t> .medidas</a:t>
            </a:r>
            <a:r>
              <a:rPr>
                <a:latin typeface="Courier"/>
              </a:rPr>
              <a:t>(</a:t>
            </a:r>
            <a:r>
              <a:rPr>
                <a:solidFill>
                  <a:srgbClr val="40A070"/>
                </a:solidFill>
                <a:latin typeface="Courier"/>
              </a:rPr>
              <a:t>2</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"\n--- Fernet 1 ---\n"</a:t>
            </a:r>
            <a:r>
              <a:rPr>
                <a:latin typeface="Courier"/>
              </a:rPr>
              <a:t>, fernet_hielo1_h.convert2string());</a:t>
            </a:r>
            <a:br/>
            <a:r>
              <a:rPr>
                <a:latin typeface="Courier"/>
              </a:rPr>
              <a:t>   fernet_hielo2_h = </a:t>
            </a:r>
            <a:r>
              <a:rPr b="1">
                <a:solidFill>
                  <a:srgbClr val="007020"/>
                </a:solidFill>
                <a:latin typeface="Courier"/>
              </a:rPr>
              <a:t>new</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"\n--- Fernet 2 before the copy ---\n"</a:t>
            </a:r>
            <a:r>
              <a:rPr>
                <a:latin typeface="Courier"/>
              </a:rPr>
              <a:t>, fernet_hielo2_h.convert2string());</a:t>
            </a:r>
            <a:br/>
            <a:r>
              <a:rPr>
                <a:latin typeface="Courier"/>
              </a:rPr>
              <a:t>   </a:t>
            </a:r>
            <a:r>
              <a:rPr i="1">
                <a:solidFill>
                  <a:srgbClr val="60A0B0"/>
                </a:solidFill>
                <a:latin typeface="Courier"/>
              </a:rPr>
              <a:t>// do_copy is a method that copies member by member</a:t>
            </a:r>
            <a:br/>
            <a:r>
              <a:rPr>
                <a:latin typeface="Courier"/>
              </a:rPr>
              <a:t>   </a:t>
            </a:r>
            <a:r>
              <a:rPr i="1">
                <a:solidFill>
                  <a:srgbClr val="60A0B0"/>
                </a:solidFill>
                <a:latin typeface="Courier"/>
              </a:rPr>
              <a:t>// it suffers from the same problem already seen with convert2string()</a:t>
            </a:r>
            <a:br/>
            <a:r>
              <a:rPr>
                <a:latin typeface="Courier"/>
              </a:rPr>
              <a:t>   </a:t>
            </a:r>
            <a:r>
              <a:rPr i="1">
                <a:solidFill>
                  <a:srgbClr val="60A0B0"/>
                </a:solidFill>
                <a:latin typeface="Courier"/>
              </a:rPr>
              <a:t>// Each class can copy the variables defined in that class</a:t>
            </a:r>
            <a:br/>
            <a:r>
              <a:rPr>
                <a:latin typeface="Courier"/>
              </a:rPr>
              <a:t>   </a:t>
            </a:r>
            <a:r>
              <a:rPr i="1">
                <a:solidFill>
                  <a:srgbClr val="60A0B0"/>
                </a:solidFill>
                <a:latin typeface="Courier"/>
              </a:rPr>
              <a:t>// super.do_copy() has to be used to copy the inherited ones</a:t>
            </a:r>
            <a:br/>
            <a:r>
              <a:rPr>
                <a:latin typeface="Courier"/>
              </a:rPr>
              <a:t>   fernet_hielo2_h.do_copy(fernet_hielo1_h);</a:t>
            </a:r>
            <a:br/>
            <a:r>
              <a:rPr>
                <a:latin typeface="Courier"/>
              </a:rPr>
              <a:t>   </a:t>
            </a:r>
            <a:r>
              <a:rPr b="1">
                <a:solidFill>
                  <a:srgbClr val="007020"/>
                </a:solidFill>
                <a:latin typeface="Courier"/>
              </a:rPr>
              <a:t>$display</a:t>
            </a:r>
            <a:r>
              <a:rPr>
                <a:latin typeface="Courier"/>
              </a:rPr>
              <a:t>(</a:t>
            </a:r>
            <a:r>
              <a:rPr>
                <a:solidFill>
                  <a:srgbClr val="4070A0"/>
                </a:solidFill>
                <a:latin typeface="Courier"/>
              </a:rPr>
              <a:t>"\n--- Fernet 2 after the copy ---\n"</a:t>
            </a:r>
            <a:r>
              <a:rPr>
                <a:latin typeface="Courier"/>
              </a:rPr>
              <a:t>, fernet_hielo2_h.convert2string());</a:t>
            </a:r>
            <a:br/>
            <a:r>
              <a:rPr b="1">
                <a:solidFill>
                  <a:srgbClr val="007020"/>
                </a:solidFill>
                <a:latin typeface="Courier"/>
              </a:rPr>
              <a:t>end</a:t>
            </a:r>
          </a:p>
          <a:p>
            <a:pPr lvl="0"/>
            <a:r>
              <a:rPr/>
              <a:t>El </a:t>
            </a:r>
            <a:r>
              <a:rPr>
                <a:latin typeface="Courier"/>
              </a:rPr>
              <a:t>new()</a:t>
            </a:r>
            <a:r>
              <a:rPr/>
              <a:t> es el primer paso y no es opcional: sin un objeto nuevo del otro lado, no hay adónde copiar</a:t>
            </a:r>
          </a:p>
          <a:p>
            <a:pPr lvl="0"/>
            <a:r>
              <a:rPr/>
              <a:t>El segundo paso es a mano, campo por campo. SystemVerilog no tiene una copia profunda incorporada</a:t>
            </a:r>
          </a:p>
          <a:p>
            <a:pPr lvl="0"/>
            <a:r>
              <a:rPr/>
              <a:t>Y campo por campo quiere decir </a:t>
            </a:r>
            <a:r>
              <a:rPr b="1"/>
              <a:t>también los de las clases de arriba</a:t>
            </a:r>
            <a:r>
              <a:rPr/>
              <a:t>, que es justo lo que se olvida</a:t>
            </a:r>
          </a:p>
        </p:txBody>
      </p:sp>
    </p:spTree>
  </p:cSld>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Copiar un objeto que contiene otro</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do_copy()</a:t>
            </a:r>
            <a:r>
              <a:rPr b="1" i="1"/>
              <a:t>: cada clase toca lo suyo</a:t>
            </a:r>
          </a:p>
          <a:p>
            <a:pPr lvl="0" indent="0" marL="0">
              <a:buNone/>
            </a:pPr>
            <a:r>
              <a:rPr i="1"/>
              <a:t>do_copy():</a:t>
            </a:r>
            <a:r>
              <a:rPr/>
              <a:t> Cada clase en la jerarquía, debe llamar a su clase superior, por lo tanto, todos los métodos do_copy() necesitan el mismo tipo de argumento. Pero tenemos clases distintas… Usamos </a:t>
            </a:r>
            <a:r>
              <a:rPr i="1"/>
              <a:t>polimorfismo</a:t>
            </a:r>
          </a:p>
          <a:p>
            <a:pPr lvl="0" indent="0">
              <a:buNone/>
            </a:pPr>
            <a:r>
              <a:rPr b="1">
                <a:solidFill>
                  <a:srgbClr val="007020"/>
                </a:solidFill>
                <a:latin typeface="Courier"/>
              </a:rPr>
              <a:t>class</a:t>
            </a:r>
            <a:r>
              <a:rPr>
                <a:latin typeface="Courier"/>
              </a:rPr>
              <a:t> fernet_con_hielo </a:t>
            </a:r>
            <a:r>
              <a:rPr b="1">
                <a:solidFill>
                  <a:srgbClr val="007020"/>
                </a:solidFill>
                <a:latin typeface="Courier"/>
              </a:rPr>
              <a:t>extends</a:t>
            </a:r>
            <a:r>
              <a:rPr>
                <a:latin typeface="Courier"/>
              </a:rPr>
              <a:t> fernet_doble;</a:t>
            </a:r>
            <a:br/>
            <a:r>
              <a:rPr>
                <a:latin typeface="Courier"/>
              </a:rPr>
              <a:t>   </a:t>
            </a:r>
            <a:r>
              <a:rPr b="1">
                <a:solidFill>
                  <a:srgbClr val="007020"/>
                </a:solidFill>
                <a:latin typeface="Courier"/>
              </a:rPr>
              <a:t>byte</a:t>
            </a:r>
            <a:r>
              <a:rPr>
                <a:latin typeface="Courier"/>
              </a:rPr>
              <a:t> medidas;</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hielos = </a:t>
            </a:r>
            <a:r>
              <a:rPr>
                <a:solidFill>
                  <a:srgbClr val="40A070"/>
                </a:solidFill>
                <a:latin typeface="Courier"/>
              </a:rPr>
              <a:t>0</a:t>
            </a:r>
            <a:r>
              <a:rPr>
                <a:latin typeface="Courier"/>
              </a:rPr>
              <a:t>, </a:t>
            </a:r>
            <a:r>
              <a:rPr b="1">
                <a:solidFill>
                  <a:srgbClr val="007020"/>
                </a:solidFill>
                <a:latin typeface="Courier"/>
              </a:rPr>
              <a:t>bit</a:t>
            </a:r>
            <a:r>
              <a:rPr>
                <a:latin typeface="Courier"/>
              </a:rPr>
              <a:t> con_coca = </a:t>
            </a:r>
            <a:r>
              <a:rPr>
                <a:solidFill>
                  <a:srgbClr val="40A070"/>
                </a:solidFill>
                <a:latin typeface="Courier"/>
              </a:rPr>
              <a:t>0</a:t>
            </a:r>
            <a:r>
              <a:rPr>
                <a:latin typeface="Courier"/>
              </a:rPr>
              <a:t>, </a:t>
            </a:r>
            <a:r>
              <a:rPr b="1">
                <a:solidFill>
                  <a:srgbClr val="007020"/>
                </a:solidFill>
                <a:latin typeface="Courier"/>
              </a:rPr>
              <a:t>int</a:t>
            </a:r>
            <a:r>
              <a:rPr>
                <a:latin typeface="Courier"/>
              </a:rPr>
              <a:t> graduacion = </a:t>
            </a:r>
            <a:r>
              <a:rPr>
                <a:solidFill>
                  <a:srgbClr val="40A070"/>
                </a:solidFill>
                <a:latin typeface="Courier"/>
              </a:rPr>
              <a:t>0</a:t>
            </a:r>
            <a:r>
              <a:rPr>
                <a:latin typeface="Courier"/>
              </a:rPr>
              <a:t>,</a:t>
            </a:r>
            <a:br/>
            <a:r>
              <a:rPr>
                <a:latin typeface="Courier"/>
              </a:rPr>
              <a:t>                </a:t>
            </a:r>
            <a:r>
              <a:rPr b="1">
                <a:solidFill>
                  <a:srgbClr val="007020"/>
                </a:solidFill>
                <a:latin typeface="Courier"/>
              </a:rPr>
              <a:t>string</a:t>
            </a:r>
            <a:r>
              <a:rPr>
                <a:latin typeface="Courier"/>
              </a:rPr>
              <a:t> mesa = </a:t>
            </a:r>
            <a:r>
              <a:rPr>
                <a:solidFill>
                  <a:srgbClr val="4070A0"/>
                </a:solidFill>
                <a:latin typeface="Courier"/>
              </a:rPr>
              <a:t>""</a:t>
            </a:r>
            <a:r>
              <a:rPr>
                <a:latin typeface="Courier"/>
              </a:rPr>
              <a:t>, </a:t>
            </a:r>
            <a:r>
              <a:rPr b="1">
                <a:solidFill>
                  <a:srgbClr val="007020"/>
                </a:solidFill>
                <a:latin typeface="Courier"/>
              </a:rPr>
              <a:t>byte</a:t>
            </a:r>
            <a:r>
              <a:rPr>
                <a:latin typeface="Courier"/>
              </a:rPr>
              <a:t> medidas = </a:t>
            </a:r>
            <a:r>
              <a:rPr>
                <a:solidFill>
                  <a:srgbClr val="40A070"/>
                </a:solidFill>
                <a:latin typeface="Courier"/>
              </a:rPr>
              <a:t>0</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(hielos, graduacion, con_coca, mesa);</a:t>
            </a:r>
            <a:br/>
            <a:r>
              <a:rPr>
                <a:latin typeface="Courier"/>
              </a:rPr>
              <a:t>      </a:t>
            </a:r>
            <a:r>
              <a:rPr b="1">
                <a:solidFill>
                  <a:srgbClr val="007020"/>
                </a:solidFill>
                <a:latin typeface="Courier"/>
              </a:rPr>
              <a:t>this</a:t>
            </a:r>
            <a:r>
              <a:rPr>
                <a:latin typeface="Courier"/>
              </a:rPr>
              <a:t>.medidas = medidas;</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return</a:t>
            </a:r>
            <a:r>
              <a:rPr>
                <a:latin typeface="Courier"/>
              </a:rPr>
              <a:t> {</a:t>
            </a:r>
            <a:r>
              <a:rPr b="1">
                <a:solidFill>
                  <a:srgbClr val="007020"/>
                </a:solidFill>
                <a:latin typeface="Courier"/>
              </a:rPr>
              <a:t>super</a:t>
            </a:r>
            <a:r>
              <a:rPr>
                <a:latin typeface="Courier"/>
              </a:rPr>
              <a:t>.convert2string(), </a:t>
            </a:r>
            <a:r>
              <a:rPr>
                <a:solidFill>
                  <a:srgbClr val="4070A0"/>
                </a:solidFill>
                <a:latin typeface="Courier"/>
              </a:rPr>
              <a:t>"\n"</a:t>
            </a:r>
            <a:r>
              <a:rPr>
                <a:latin typeface="Courier"/>
              </a:rPr>
              <a:t>, </a:t>
            </a:r>
            <a:r>
              <a:rPr b="1">
                <a:solidFill>
                  <a:srgbClr val="007020"/>
                </a:solidFill>
                <a:latin typeface="Courier"/>
              </a:rPr>
              <a:t>$sformatf</a:t>
            </a:r>
            <a:r>
              <a:rPr>
                <a:latin typeface="Courier"/>
              </a:rPr>
              <a:t>(</a:t>
            </a:r>
            <a:r>
              <a:rPr>
                <a:solidFill>
                  <a:srgbClr val="4070A0"/>
                </a:solidFill>
                <a:latin typeface="Courier"/>
              </a:rPr>
              <a:t>"medidas: %0d"</a:t>
            </a:r>
            <a:r>
              <a:rPr>
                <a:latin typeface="Courier"/>
              </a:rPr>
              <a:t>, medidas)};</a:t>
            </a:r>
            <a:br/>
            <a:r>
              <a:rPr>
                <a:latin typeface="Courier"/>
              </a:rPr>
              <a:t>   </a:t>
            </a:r>
            <a:r>
              <a:rPr b="1">
                <a:solidFill>
                  <a:srgbClr val="007020"/>
                </a:solidFill>
                <a:latin typeface="Courier"/>
              </a:rPr>
              <a:t>endfunction</a:t>
            </a:r>
            <a:r>
              <a:rPr>
                <a:latin typeface="Courier"/>
              </a:rPr>
              <a:t> : convert2string</a:t>
            </a:r>
            <a:br/>
            <a:br/>
            <a:r>
              <a:rPr>
                <a:latin typeface="Courier"/>
              </a:rPr>
              <a:t>   </a:t>
            </a:r>
            <a:r>
              <a:rPr i="1">
                <a:solidFill>
                  <a:srgbClr val="60A0B0"/>
                </a:solidFill>
                <a:latin typeface="Courier"/>
              </a:rPr>
              <a:t>//do_copy passes the argument up to its parent class</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do_copy(trago copia);</a:t>
            </a:r>
            <a:br/>
            <a:r>
              <a:rPr>
                <a:latin typeface="Courier"/>
              </a:rPr>
              <a:t>      fernet_con_hielo copia_fernet_con_hielo;</a:t>
            </a:r>
            <a:br/>
            <a:r>
              <a:rPr>
                <a:latin typeface="Courier"/>
              </a:rPr>
              <a:t>      </a:t>
            </a:r>
            <a:r>
              <a:rPr b="1">
                <a:solidFill>
                  <a:srgbClr val="007020"/>
                </a:solidFill>
                <a:latin typeface="Courier"/>
              </a:rPr>
              <a:t>super</a:t>
            </a:r>
            <a:r>
              <a:rPr>
                <a:latin typeface="Courier"/>
              </a:rPr>
              <a:t>.do_copy(copia);</a:t>
            </a:r>
            <a:br/>
            <a:r>
              <a:rPr>
                <a:latin typeface="Courier"/>
              </a:rPr>
              <a:t>      </a:t>
            </a:r>
            <a:r>
              <a:rPr i="1">
                <a:solidFill>
                  <a:srgbClr val="60A0B0"/>
                </a:solidFill>
                <a:latin typeface="Courier"/>
              </a:rPr>
              <a:t>// Then the copy gets cast to a variable of its own class type</a:t>
            </a:r>
            <a:br/>
            <a:r>
              <a:rPr>
                <a:latin typeface="Courier"/>
              </a:rPr>
              <a:t>      </a:t>
            </a:r>
            <a:r>
              <a:rPr b="1">
                <a:solidFill>
                  <a:srgbClr val="007020"/>
                </a:solidFill>
                <a:latin typeface="Courier"/>
              </a:rPr>
              <a:t>$cast</a:t>
            </a:r>
            <a:r>
              <a:rPr>
                <a:latin typeface="Courier"/>
              </a:rPr>
              <a:t>(copia_fernet_con_hielo, copia);</a:t>
            </a:r>
            <a:br/>
            <a:r>
              <a:rPr>
                <a:latin typeface="Courier"/>
              </a:rPr>
              <a:t>      </a:t>
            </a:r>
            <a:r>
              <a:rPr b="1">
                <a:solidFill>
                  <a:srgbClr val="007020"/>
                </a:solidFill>
                <a:latin typeface="Courier"/>
              </a:rPr>
              <a:t>this</a:t>
            </a:r>
            <a:r>
              <a:rPr>
                <a:latin typeface="Courier"/>
              </a:rPr>
              <a:t>.medidas = copia_fernet_con_hielo.medidas;</a:t>
            </a:r>
            <a:br/>
            <a:r>
              <a:rPr>
                <a:latin typeface="Courier"/>
              </a:rPr>
              <a:t>   </a:t>
            </a:r>
            <a:r>
              <a:rPr b="1">
                <a:solidFill>
                  <a:srgbClr val="007020"/>
                </a:solidFill>
                <a:latin typeface="Courier"/>
              </a:rPr>
              <a:t>endfunction</a:t>
            </a:r>
            <a:r>
              <a:rPr>
                <a:latin typeface="Courier"/>
              </a:rPr>
              <a:t> : do_copy</a:t>
            </a:r>
            <a:br/>
            <a:br/>
            <a:r>
              <a:rPr b="1">
                <a:solidFill>
                  <a:srgbClr val="007020"/>
                </a:solidFill>
                <a:latin typeface="Courier"/>
              </a:rPr>
              <a:t>endclass</a:t>
            </a:r>
            <a:r>
              <a:rPr>
                <a:latin typeface="Courier"/>
              </a:rPr>
              <a:t> : fernet_con_hielo</a:t>
            </a:r>
          </a:p>
        </p:txBody>
      </p:sp>
    </p:spTree>
  </p:cSld>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Copiar un objeto que contiene otro</a:t>
            </a:r>
          </a:p>
        </p:txBody>
      </p:sp>
      <p:sp>
        <p:nvSpPr>
          <p:cNvPr id="3" name="Content Placeholder 2"/>
          <p:cNvSpPr>
            <a:spLocks noGrp="1"/>
          </p:cNvSpPr>
          <p:nvPr>
            <p:ph idx="1"/>
          </p:nvPr>
        </p:nvSpPr>
        <p:spPr/>
        <p:txBody>
          <a:bodyPr/>
          <a:lstStyle/>
          <a:p>
            <a:pPr lvl="0" indent="0" marL="0">
              <a:spcBef>
                <a:spcPts val="3000"/>
              </a:spcBef>
              <a:buNone/>
            </a:pPr>
            <a:r>
              <a:rPr b="1" i="1"/>
              <a:t>Resumen: la solución pésima</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return</a:t>
            </a:r>
            <a:r>
              <a:rPr>
                <a:latin typeface="Courier"/>
              </a:rPr>
              <a:t> {</a:t>
            </a:r>
            <a:br/>
            <a:r>
              <a:rPr>
                <a:latin typeface="Courier"/>
              </a:rPr>
              <a:t>         </a:t>
            </a:r>
            <a:r>
              <a:rPr b="1">
                <a:solidFill>
                  <a:srgbClr val="007020"/>
                </a:solidFill>
                <a:latin typeface="Courier"/>
              </a:rPr>
              <a:t>$sformatf</a:t>
            </a:r>
            <a:r>
              <a:rPr>
                <a:latin typeface="Courier"/>
              </a:rPr>
              <a:t>(</a:t>
            </a:r>
            <a:br/>
            <a:r>
              <a:rPr>
                <a:latin typeface="Courier"/>
              </a:rPr>
              <a:t>             </a:t>
            </a:r>
            <a:r>
              <a:rPr>
                <a:solidFill>
                  <a:srgbClr val="4070A0"/>
                </a:solidFill>
                <a:latin typeface="Courier"/>
              </a:rPr>
              <a:t>"hielos: %0d  coca: %0b  mesa: %s  medidas: %0d"</a:t>
            </a:r>
            <a:r>
              <a:rPr>
                <a:latin typeface="Courier"/>
              </a:rPr>
              <a:t>,</a:t>
            </a:r>
            <a:br/>
            <a:r>
              <a:rPr>
                <a:latin typeface="Courier"/>
              </a:rPr>
              <a:t>             hielos,</a:t>
            </a:r>
            <a:br/>
            <a:r>
              <a:rPr>
                <a:latin typeface="Courier"/>
              </a:rPr>
              <a:t>             con_coca,</a:t>
            </a:r>
            <a:br/>
            <a:r>
              <a:rPr>
                <a:latin typeface="Courier"/>
              </a:rPr>
              <a:t>             mesa,</a:t>
            </a:r>
            <a:br/>
            <a:r>
              <a:rPr>
                <a:latin typeface="Courier"/>
              </a:rPr>
              <a:t>             medidas</a:t>
            </a:r>
            <a:br/>
            <a:r>
              <a:rPr>
                <a:latin typeface="Courier"/>
              </a:rPr>
              <a:t>         )</a:t>
            </a:r>
            <a:br/>
            <a:r>
              <a:rPr>
                <a:latin typeface="Courier"/>
              </a:rPr>
              <a:t>      };</a:t>
            </a:r>
            <a:br/>
            <a:r>
              <a:rPr>
                <a:latin typeface="Courier"/>
              </a:rPr>
              <a:t>   </a:t>
            </a:r>
            <a:r>
              <a:rPr b="1">
                <a:solidFill>
                  <a:srgbClr val="007020"/>
                </a:solidFill>
                <a:latin typeface="Courier"/>
              </a:rPr>
              <a:t>endfunction</a:t>
            </a:r>
            <a:r>
              <a:rPr>
                <a:latin typeface="Courier"/>
              </a:rPr>
              <a:t> : convert2string</a:t>
            </a:r>
          </a:p>
          <a:p>
            <a:pPr lvl="0"/>
            <a:r>
              <a:rPr/>
              <a:t>Es el </a:t>
            </a:r>
            <a:r>
              <a:rPr>
                <a:latin typeface="Courier"/>
              </a:rPr>
              <a:t>convert2string()</a:t>
            </a:r>
            <a:r>
              <a:rPr/>
              <a:t> de </a:t>
            </a:r>
            <a:r>
              <a:rPr>
                <a:latin typeface="Courier"/>
              </a:rPr>
              <a:t>fernet_con_hielo</a:t>
            </a:r>
            <a:r>
              <a:rPr/>
              <a:t>, la clase de más abajo: imprime </a:t>
            </a:r>
            <a:r>
              <a:rPr b="1"/>
              <a:t>los cuatro campos a mano</a:t>
            </a:r>
            <a:r>
              <a:rPr/>
              <a:t>, incluidos los tres que heredó</a:t>
            </a:r>
          </a:p>
          <a:p>
            <a:pPr lvl="0"/>
            <a:r>
              <a:rPr/>
              <a:t>Funciona, y por eso es peligroso. El día que </a:t>
            </a:r>
            <a:r>
              <a:rPr>
                <a:latin typeface="Courier"/>
              </a:rPr>
              <a:t>fernet</a:t>
            </a:r>
            <a:r>
              <a:rPr/>
              <a:t> gane un campo, este método sigue compilando y sigue imprimiendo — de menos</a:t>
            </a:r>
          </a:p>
          <a:p>
            <a:pPr lvl="0"/>
            <a:r>
              <a:rPr/>
              <a:t>El archivo entero está en </a:t>
            </a:r>
            <a:r>
              <a:rPr>
                <a:latin typeface="Courier"/>
              </a:rPr>
              <a:t>code/u6/jerarquias/wrong.sv</a:t>
            </a:r>
            <a:r>
              <a:rPr/>
              <a:t>. Los tres </a:t>
            </a:r>
            <a:r>
              <a:rPr>
                <a:latin typeface="Courier"/>
              </a:rPr>
              <a:t>do_copy()</a:t>
            </a:r>
            <a:r>
              <a:rPr/>
              <a:t> de ahí sí llaman a </a:t>
            </a:r>
            <a:r>
              <a:rPr>
                <a:latin typeface="Courier"/>
              </a:rPr>
              <a:t>super</a:t>
            </a:r>
            <a:r>
              <a:rPr/>
              <a:t>; la que tiene el vicio es </a:t>
            </a:r>
            <a:r>
              <a:rPr>
                <a:latin typeface="Courier"/>
              </a:rPr>
              <a:t>bad_copy()</a:t>
            </a:r>
            <a:r>
              <a:rPr/>
              <a:t>, abajo de todo</a:t>
            </a:r>
          </a:p>
        </p:txBody>
      </p:sp>
    </p:spTree>
  </p:cSld>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Copiar un objeto que contiene otro</a:t>
            </a:r>
          </a:p>
        </p:txBody>
      </p:sp>
      <p:sp>
        <p:nvSpPr>
          <p:cNvPr id="3" name="Content Placeholder 2"/>
          <p:cNvSpPr>
            <a:spLocks noGrp="1"/>
          </p:cNvSpPr>
          <p:nvPr>
            <p:ph idx="1"/>
          </p:nvPr>
        </p:nvSpPr>
        <p:spPr/>
        <p:txBody>
          <a:bodyPr/>
          <a:lstStyle/>
          <a:p>
            <a:pPr lvl="0" indent="0" marL="0">
              <a:spcBef>
                <a:spcPts val="3000"/>
              </a:spcBef>
              <a:buNone/>
            </a:pPr>
            <a:r>
              <a:rPr b="1" i="1"/>
              <a:t>Resumen: la solución deep</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string</a:t>
            </a:r>
            <a:r>
              <a:rPr>
                <a:latin typeface="Courier"/>
              </a:rPr>
              <a:t> coca_s;</a:t>
            </a:r>
            <a:br/>
            <a:r>
              <a:rPr>
                <a:latin typeface="Courier"/>
              </a:rPr>
              <a:t>      coca_s = (con_coca) ? </a:t>
            </a:r>
            <a:r>
              <a:rPr>
                <a:solidFill>
                  <a:srgbClr val="4070A0"/>
                </a:solidFill>
                <a:latin typeface="Courier"/>
              </a:rPr>
              <a:t>"si"</a:t>
            </a:r>
            <a:r>
              <a:rPr>
                <a:latin typeface="Courier"/>
              </a:rPr>
              <a:t> : </a:t>
            </a:r>
            <a:r>
              <a:rPr>
                <a:solidFill>
                  <a:srgbClr val="4070A0"/>
                </a:solidFill>
                <a:latin typeface="Courier"/>
              </a:rPr>
              <a:t>"no"</a:t>
            </a:r>
            <a:r>
              <a:rPr>
                <a:latin typeface="Courier"/>
              </a:rPr>
              <a:t>;</a:t>
            </a:r>
            <a:br/>
            <a:r>
              <a:rPr>
                <a:latin typeface="Courier"/>
              </a:rPr>
              <a:t>      </a:t>
            </a:r>
            <a:r>
              <a:rPr b="1">
                <a:solidFill>
                  <a:srgbClr val="007020"/>
                </a:solidFill>
                <a:latin typeface="Courier"/>
              </a:rPr>
              <a:t>return</a:t>
            </a:r>
            <a:r>
              <a:rPr>
                <a:latin typeface="Courier"/>
              </a:rPr>
              <a:t> {</a:t>
            </a:r>
            <a:r>
              <a:rPr b="1">
                <a:solidFill>
                  <a:srgbClr val="007020"/>
                </a:solidFill>
                <a:latin typeface="Courier"/>
              </a:rPr>
              <a:t>super</a:t>
            </a:r>
            <a:r>
              <a:rPr>
                <a:latin typeface="Courier"/>
              </a:rPr>
              <a:t>.convert2string(), </a:t>
            </a:r>
            <a:r>
              <a:rPr>
                <a:solidFill>
                  <a:srgbClr val="4070A0"/>
                </a:solidFill>
                <a:latin typeface="Courier"/>
              </a:rPr>
              <a:t>"\nCoca: "</a:t>
            </a:r>
            <a:r>
              <a:rPr>
                <a:latin typeface="Courier"/>
              </a:rPr>
              <a:t>, coca_s};</a:t>
            </a:r>
            <a:br/>
            <a:r>
              <a:rPr>
                <a:latin typeface="Courier"/>
              </a:rPr>
              <a:t>   </a:t>
            </a:r>
            <a:r>
              <a:rPr b="1">
                <a:solidFill>
                  <a:srgbClr val="007020"/>
                </a:solidFill>
                <a:latin typeface="Courier"/>
              </a:rPr>
              <a:t>endfunction</a:t>
            </a:r>
            <a:r>
              <a:rPr>
                <a:latin typeface="Courier"/>
              </a:rPr>
              <a:t> : convert2string</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do_copy(trago copia);</a:t>
            </a:r>
            <a:br/>
            <a:r>
              <a:rPr>
                <a:latin typeface="Courier"/>
              </a:rPr>
              <a:t>      fernet copia_fernet;</a:t>
            </a:r>
            <a:br/>
            <a:r>
              <a:rPr>
                <a:latin typeface="Courier"/>
              </a:rPr>
              <a:t>      </a:t>
            </a:r>
            <a:r>
              <a:rPr b="1">
                <a:solidFill>
                  <a:srgbClr val="007020"/>
                </a:solidFill>
                <a:latin typeface="Courier"/>
              </a:rPr>
              <a:t>super</a:t>
            </a:r>
            <a:r>
              <a:rPr>
                <a:latin typeface="Courier"/>
              </a:rPr>
              <a:t>.do_copy(copia);</a:t>
            </a:r>
            <a:br/>
            <a:r>
              <a:rPr>
                <a:latin typeface="Courier"/>
              </a:rPr>
              <a:t>      </a:t>
            </a:r>
            <a:r>
              <a:rPr b="1">
                <a:solidFill>
                  <a:srgbClr val="007020"/>
                </a:solidFill>
                <a:latin typeface="Courier"/>
              </a:rPr>
              <a:t>$cast</a:t>
            </a:r>
            <a:r>
              <a:rPr>
                <a:latin typeface="Courier"/>
              </a:rPr>
              <a:t>(copia_fernet, copia);</a:t>
            </a:r>
            <a:br/>
            <a:r>
              <a:rPr>
                <a:latin typeface="Courier"/>
              </a:rPr>
              <a:t>      </a:t>
            </a:r>
            <a:r>
              <a:rPr b="1">
                <a:solidFill>
                  <a:srgbClr val="007020"/>
                </a:solidFill>
                <a:latin typeface="Courier"/>
              </a:rPr>
              <a:t>this</a:t>
            </a:r>
            <a:r>
              <a:rPr>
                <a:latin typeface="Courier"/>
              </a:rPr>
              <a:t>.con_coca = copia_fernet.con_coca;</a:t>
            </a:r>
            <a:br/>
            <a:r>
              <a:rPr>
                <a:latin typeface="Courier"/>
              </a:rPr>
              <a:t>   </a:t>
            </a:r>
            <a:r>
              <a:rPr b="1">
                <a:solidFill>
                  <a:srgbClr val="007020"/>
                </a:solidFill>
                <a:latin typeface="Courier"/>
              </a:rPr>
              <a:t>endfunction</a:t>
            </a:r>
            <a:r>
              <a:rPr>
                <a:latin typeface="Courier"/>
              </a:rPr>
              <a:t> : do_copy</a:t>
            </a:r>
          </a:p>
          <a:p>
            <a:pPr lvl="0"/>
            <a:r>
              <a:rPr/>
              <a:t>Los mismos dos métodos, escritos como corresponde: cada uno llama a </a:t>
            </a:r>
            <a:r>
              <a:rPr>
                <a:latin typeface="Courier"/>
              </a:rPr>
              <a:t>super</a:t>
            </a:r>
            <a:r>
              <a:rPr/>
              <a:t> y después toca </a:t>
            </a:r>
            <a:r>
              <a:rPr b="1"/>
              <a:t>un solo campo</a:t>
            </a:r>
            <a:r>
              <a:rPr/>
              <a:t>, el suyo</a:t>
            </a:r>
          </a:p>
          <a:p>
            <a:pPr lvl="0"/>
            <a:r>
              <a:rPr>
                <a:latin typeface="Courier"/>
              </a:rPr>
              <a:t>convert2string()</a:t>
            </a:r>
            <a:r>
              <a:rPr/>
              <a:t> </a:t>
            </a:r>
            <a:r>
              <a:rPr b="1"/>
              <a:t>concatena</a:t>
            </a:r>
            <a:r>
              <a:rPr/>
              <a:t> lo que devolvió el de arriba; </a:t>
            </a:r>
            <a:r>
              <a:rPr>
                <a:latin typeface="Courier"/>
              </a:rPr>
              <a:t>do_copy()</a:t>
            </a:r>
            <a:r>
              <a:rPr/>
              <a:t> </a:t>
            </a:r>
            <a:r>
              <a:rPr b="1"/>
              <a:t>llama primero</a:t>
            </a:r>
            <a:r>
              <a:rPr/>
              <a:t> al de arriba y después copia lo propio</a:t>
            </a:r>
          </a:p>
          <a:p>
            <a:pPr lvl="0"/>
            <a:r>
              <a:rPr/>
              <a:t>Con esa forma, meter una clase nueva en el medio de la jerarquía funciona sola: la cadena de </a:t>
            </a:r>
            <a:r>
              <a:rPr>
                <a:latin typeface="Courier"/>
              </a:rPr>
              <a:t>super</a:t>
            </a:r>
            <a:r>
              <a:rPr/>
              <a:t> la incluye sin que nadie edite nada</a:t>
            </a:r>
          </a:p>
        </p:txBody>
      </p:sp>
    </p:spTree>
  </p:cSld>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Copiar un objeto que contiene otro</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latin typeface="Courier"/>
              </a:rPr>
              <a:t>obj1_h = obj2_h</a:t>
            </a:r>
            <a:r>
              <a:rPr/>
              <a:t> </a:t>
            </a:r>
            <a:r>
              <a:rPr b="1"/>
              <a:t>no copia nada</a:t>
            </a:r>
            <a:r>
              <a:rPr/>
              <a:t>: deja dos handles apuntando al mismo objeto. Si lo tocás por uno, el otro lo ve, y no hay ni un warning</a:t>
            </a:r>
          </a:p>
          <a:p>
            <a:pPr lvl="0"/>
            <a:r>
              <a:rPr/>
              <a:t>Con una </a:t>
            </a:r>
            <a:r>
              <a:rPr>
                <a:latin typeface="Courier"/>
              </a:rPr>
              <a:t>struct</a:t>
            </a:r>
            <a:r>
              <a:rPr/>
              <a:t> eso no pasaba —se copia al asignarla—, y ésa es la diferencia que hay que tener presente hasta el final del curso</a:t>
            </a:r>
          </a:p>
          <a:p>
            <a:pPr lvl="0"/>
            <a:r>
              <a:rPr b="1"/>
              <a:t>Copiar de verdad son dos pasos</a:t>
            </a:r>
            <a:r>
              <a:rPr/>
              <a:t>: instanciar un objeto nuevo y pasarle los datos. De ahí sale el </a:t>
            </a:r>
            <a:r>
              <a:rPr>
                <a:latin typeface="Courier"/>
              </a:rPr>
              <a:t>clone()</a:t>
            </a:r>
            <a:r>
              <a:rPr/>
              <a:t> de las transactions</a:t>
            </a:r>
          </a:p>
          <a:p>
            <a:pPr lvl="0"/>
            <a:r>
              <a:rPr/>
              <a:t>En una jerarquía, cada clase debe tocar </a:t>
            </a:r>
            <a:r>
              <a:rPr b="1"/>
              <a:t>un solo campo, el suyo</a:t>
            </a:r>
            <a:r>
              <a:rPr/>
              <a:t>, y llamar a </a:t>
            </a:r>
            <a:r>
              <a:rPr>
                <a:latin typeface="Courier"/>
              </a:rPr>
              <a:t>super</a:t>
            </a:r>
            <a:r>
              <a:rPr/>
              <a:t>. Escribir los cuatro campos a mano es la solución pésima</a:t>
            </a:r>
          </a:p>
          <a:p>
            <a:pPr lvl="0"/>
            <a:r>
              <a:rPr/>
              <a:t>Para que eso funcione, los </a:t>
            </a:r>
            <a:r>
              <a:rPr>
                <a:latin typeface="Courier"/>
              </a:rPr>
              <a:t>do_copy()</a:t>
            </a:r>
            <a:r>
              <a:rPr/>
              <a:t> / </a:t>
            </a:r>
            <a:r>
              <a:rPr>
                <a:latin typeface="Courier"/>
              </a:rPr>
              <a:t>do_compare()</a:t>
            </a:r>
            <a:r>
              <a:rPr/>
              <a:t> toman todos </a:t>
            </a:r>
            <a:r>
              <a:rPr b="1"/>
              <a:t>el mismo tipo de argumento</a:t>
            </a:r>
            <a:r>
              <a:rPr/>
              <a:t>, la clase base. Es polimorfismo, otra vez</a:t>
            </a:r>
          </a:p>
          <a:p>
            <a:pPr lvl="0"/>
            <a:r>
              <a:rPr/>
              <a:t>El día que alguien mete una clase </a:t>
            </a:r>
            <a:r>
              <a:rPr b="1"/>
              <a:t>en el medio</a:t>
            </a:r>
            <a:r>
              <a:rPr/>
              <a:t> de la jerarquía, la versión deep sigue andando sola. La otra hay que salir a corregirla</a:t>
            </a:r>
          </a:p>
        </p:txBody>
      </p:sp>
    </p:spTree>
  </p:cSld>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El testbench está bien repartido, y el dato no</a:t>
            </a:r>
          </a:p>
          <a:p>
            <a:pPr lvl="0"/>
            <a:r>
              <a:rPr/>
              <a:t>El testbench ya está bien repartido, pero </a:t>
            </a:r>
            <a:r>
              <a:rPr b="1"/>
              <a:t>los datos siguen siendo una </a:t>
            </a:r>
            <a:r>
              <a:rPr b="1">
                <a:latin typeface="Courier"/>
              </a:rPr>
              <a:t>struct</a:t>
            </a:r>
            <a:r>
              <a:rPr/>
              <a:t>: </a:t>
            </a:r>
            <a:r>
              <a:rPr>
                <a:latin typeface="Courier"/>
              </a:rPr>
              <a:t>command_s</a:t>
            </a:r>
            <a:r>
              <a:rPr/>
              <a:t> para los comandos y una </a:t>
            </a:r>
            <a:r>
              <a:rPr>
                <a:latin typeface="Courier"/>
              </a:rPr>
              <a:t>shortint</a:t>
            </a:r>
            <a:r>
              <a:rPr/>
              <a:t> pelada para los resultados</a:t>
            </a:r>
          </a:p>
          <a:p>
            <a:pPr lvl="0"/>
            <a:r>
              <a:rPr/>
              <a:t>Una </a:t>
            </a:r>
            <a:r>
              <a:rPr>
                <a:latin typeface="Courier"/>
              </a:rPr>
              <a:t>struct</a:t>
            </a:r>
            <a:r>
              <a:rPr/>
              <a:t> no hace nada por sí sola. Imprimir un comando es un </a:t>
            </a:r>
            <a:r>
              <a:rPr>
                <a:latin typeface="Courier"/>
              </a:rPr>
              <a:t>$sformatf</a:t>
            </a:r>
            <a:r>
              <a:rPr/>
              <a:t> escrito a mano, y está escrito </a:t>
            </a:r>
            <a:r>
              <a:rPr b="1"/>
              <a:t>tres veces</a:t>
            </a:r>
            <a:r>
              <a:rPr/>
              <a:t>: los dos monitores y el scoreboard</a:t>
            </a:r>
          </a:p>
          <a:p>
            <a:pPr lvl="0"/>
            <a:r>
              <a:rPr/>
              <a:t>Lo mismo con randomizar y con comparar: cada componente se arma el suyo, y el día que la </a:t>
            </a:r>
            <a:r>
              <a:rPr>
                <a:latin typeface="Courier"/>
              </a:rPr>
              <a:t>struct</a:t>
            </a:r>
            <a:r>
              <a:rPr/>
              <a:t> gana un campo hay que acordarse de los tres</a:t>
            </a:r>
          </a:p>
          <a:p>
            <a:pPr lvl="0"/>
            <a:r>
              <a:rPr/>
              <a:t>Y el resultado ni siquiera es una </a:t>
            </a:r>
            <a:r>
              <a:rPr>
                <a:latin typeface="Courier"/>
              </a:rPr>
              <a:t>struct</a:t>
            </a:r>
            <a:r>
              <a:rPr/>
              <a:t>: es un </a:t>
            </a:r>
            <a:r>
              <a:rPr>
                <a:latin typeface="Courier"/>
              </a:rPr>
              <a:t>shortint</a:t>
            </a:r>
            <a:r>
              <a:rPr/>
              <a:t> </a:t>
            </a:r>
            <a:r>
              <a:rPr b="1"/>
              <a:t>pelado</a:t>
            </a:r>
            <a:r>
              <a:rPr/>
              <a:t>, así que el </a:t>
            </a:r>
            <a:r>
              <a:rPr>
                <a:latin typeface="Courier"/>
              </a:rPr>
              <a:t>ovf</a:t>
            </a:r>
            <a:r>
              <a:rPr/>
              <a:t> del VTALU —la segunda salida— no tiene dónde viajar</a:t>
            </a:r>
          </a:p>
          <a:p>
            <a:pPr lvl="0"/>
            <a:r>
              <a:rPr/>
              <a:t>Una clase, en cambio, tiene métodos: los datos y lo que se hace con ellos viven juntos, y el resto del testbench se achica</a:t>
            </a:r>
          </a:p>
        </p:txBody>
      </p:sp>
    </p:spTree>
  </p:cSld>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Una transaction es un dato con los métodos que operan sobre ese dato</a:t>
            </a:r>
          </a:p>
          <a:p>
            <a:pPr lvl="0"/>
            <a:r>
              <a:rPr/>
              <a:t>Es la palabra que usa la industria, y no hay ninguna clase mágica atrás: una </a:t>
            </a:r>
            <a:r>
              <a:rPr b="1"/>
              <a:t>transaction</a:t>
            </a:r>
            <a:r>
              <a:rPr/>
              <a:t> es eso y nada más</a:t>
            </a:r>
          </a:p>
          <a:p>
            <a:pPr lvl="0"/>
            <a:r>
              <a:rPr/>
              <a:t>Los métodos son cuatro, y son siempre los mismos:</a:t>
            </a:r>
          </a:p>
          <a:p>
            <a:pPr lvl="1"/>
            <a:r>
              <a:rPr>
                <a:latin typeface="Courier"/>
              </a:rPr>
              <a:t>randomize()</a:t>
            </a:r>
            <a:r>
              <a:rPr/>
              <a:t> — se llena sola, respetando sus </a:t>
            </a:r>
            <a:r>
              <a:rPr>
                <a:latin typeface="Courier"/>
              </a:rPr>
              <a:t>constraint</a:t>
            </a:r>
          </a:p>
          <a:p>
            <a:pPr lvl="1"/>
            <a:r>
              <a:rPr>
                <a:latin typeface="Courier"/>
              </a:rPr>
              <a:t>convert2string()</a:t>
            </a:r>
            <a:r>
              <a:rPr/>
              <a:t> — se imprime sola</a:t>
            </a:r>
          </a:p>
          <a:p>
            <a:pPr lvl="1"/>
            <a:r>
              <a:rPr>
                <a:latin typeface="Courier"/>
              </a:rPr>
              <a:t>do_copy()</a:t>
            </a:r>
            <a:r>
              <a:rPr/>
              <a:t> — se copia sola</a:t>
            </a:r>
          </a:p>
          <a:p>
            <a:pPr lvl="1"/>
            <a:r>
              <a:rPr>
                <a:latin typeface="Courier"/>
              </a:rPr>
              <a:t>do_compare()</a:t>
            </a:r>
            <a:r>
              <a:rPr/>
              <a:t> — se compara sola</a:t>
            </a:r>
          </a:p>
          <a:p>
            <a:pPr lvl="0"/>
            <a:r>
              <a:rPr/>
              <a:t>Lo que cambia no es el dato: es </a:t>
            </a:r>
            <a:r>
              <a:rPr b="1"/>
              <a:t>quién sabe cosas sobre él</a:t>
            </a:r>
            <a:r>
              <a:rPr/>
              <a:t>. El </a:t>
            </a:r>
            <a:r>
              <a:rPr>
                <a:latin typeface="Courier"/>
              </a:rPr>
              <a:t>tester</a:t>
            </a:r>
            <a:r>
              <a:rPr/>
              <a:t> dejaba de saber qué valores son legales; ahora sólo dice </a:t>
            </a:r>
            <a:r>
              <a:rPr i="1"/>
              <a:t>“randomizate”</a:t>
            </a:r>
          </a:p>
          <a:p>
            <a:pPr lvl="0"/>
            <a:r>
              <a:rPr/>
              <a:t>Y el resto del testbench se achica: los tres </a:t>
            </a:r>
            <a:r>
              <a:rPr>
                <a:latin typeface="Courier"/>
              </a:rPr>
              <a:t>$sformatf</a:t>
            </a:r>
            <a:r>
              <a:rPr/>
              <a:t> escritos a mano se vuelven una llamada a </a:t>
            </a:r>
            <a:r>
              <a:rPr>
                <a:latin typeface="Courier"/>
              </a:rPr>
              <a:t>convert2string()</a:t>
            </a:r>
          </a:p>
        </p:txBody>
      </p:sp>
    </p:spTree>
  </p:cSld>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Definir una transaction: de qué clase se extiende</a:t>
            </a:r>
          </a:p>
          <a:p>
            <a:pPr lvl="0"/>
            <a:r>
              <a:rPr/>
              <a:t>Las transactions se definen extendiendo la clase base </a:t>
            </a:r>
            <a:r>
              <a:rPr i="1"/>
              <a:t>uvm_sequence_item</a:t>
            </a:r>
            <a:r>
              <a:rPr/>
              <a:t> y escribiendo los siguientes métodos:</a:t>
            </a:r>
          </a:p>
          <a:p>
            <a:pPr lvl="1"/>
            <a:r>
              <a:rPr/>
              <a:t>do_copy()</a:t>
            </a:r>
          </a:p>
          <a:p>
            <a:pPr lvl="1"/>
            <a:r>
              <a:rPr/>
              <a:t>do_compare()</a:t>
            </a:r>
          </a:p>
          <a:p>
            <a:pPr lvl="1"/>
            <a:r>
              <a:rPr/>
              <a:t>convert2string()</a:t>
            </a:r>
          </a:p>
          <a:p>
            <a:pPr lvl="0"/>
            <a:r>
              <a:rPr/>
              <a:t>Lo que sigue es transformar la vieja estructura </a:t>
            </a:r>
            <a:r>
              <a:rPr>
                <a:latin typeface="Courier"/>
              </a:rPr>
              <a:t>command_s</a:t>
            </a:r>
            <a:r>
              <a:rPr/>
              <a:t> en una clase, </a:t>
            </a:r>
            <a:r>
              <a:rPr>
                <a:latin typeface="Courier"/>
              </a:rPr>
              <a:t>command_transaction</a:t>
            </a:r>
            <a:r>
              <a:rPr/>
              <a:t>, método por método</a:t>
            </a:r>
          </a:p>
          <a:p>
            <a:pPr lvl="0" indent="0">
              <a:buNone/>
            </a:pPr>
            <a:r>
              <a:rPr i="1">
                <a:solidFill>
                  <a:srgbClr val="60A0B0"/>
                </a:solidFill>
                <a:latin typeface="Courier"/>
              </a:rPr>
              <a:t>// ILLUSTRATION -- not compiled. The struct as it is in code/u5/put-get/vtalu_pkg.sv,</a:t>
            </a:r>
            <a:br/>
            <a:r>
              <a:rPr i="1">
                <a:solidFill>
                  <a:srgbClr val="60A0B0"/>
                </a:solidFill>
                <a:latin typeface="Courier"/>
              </a:rPr>
              <a:t>// the one this section turns into a class.</a:t>
            </a:r>
            <a:br/>
            <a:r>
              <a:rPr b="1">
                <a:solidFill>
                  <a:srgbClr val="007020"/>
                </a:solidFill>
                <a:latin typeface="Courier"/>
              </a:rPr>
              <a:t>typedef</a:t>
            </a:r>
            <a:r>
              <a:rPr>
                <a:latin typeface="Courier"/>
              </a:rPr>
              <a:t> </a:t>
            </a:r>
            <a:r>
              <a:rPr b="1">
                <a:solidFill>
                  <a:srgbClr val="007020"/>
                </a:solidFill>
                <a:latin typeface="Courier"/>
              </a:rPr>
              <a:t>struct</a:t>
            </a:r>
            <a:r>
              <a:rPr>
                <a:latin typeface="Courier"/>
              </a:rPr>
              <a:t> {</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B;</a:t>
            </a:r>
            <a:br/>
            <a:r>
              <a:rPr>
                <a:latin typeface="Courier"/>
              </a:rPr>
              <a:t>   operation_t   op;</a:t>
            </a:r>
            <a:br/>
            <a:r>
              <a:rPr>
                <a:latin typeface="Courier"/>
              </a:rPr>
              <a:t>} command_s;</a:t>
            </a:r>
          </a:p>
        </p:txBody>
      </p:sp>
    </p:spTree>
  </p:cSld>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Los campos randomizados: el “antes”</a:t>
            </a:r>
          </a:p>
          <a:p>
            <a:pPr lvl="0"/>
            <a:r>
              <a:rPr/>
              <a:t>Hoy el estímulo se arma con dos funciones escritas a mano, </a:t>
            </a:r>
            <a:r>
              <a:rPr>
                <a:latin typeface="Courier"/>
              </a:rPr>
              <a:t>get_op()</a:t>
            </a:r>
            <a:r>
              <a:rPr/>
              <a:t> y </a:t>
            </a:r>
            <a:r>
              <a:rPr>
                <a:latin typeface="Courier"/>
              </a:rPr>
              <a:t>get_data()</a:t>
            </a:r>
            <a:r>
              <a:rPr/>
              <a:t>, que sortean los valores con </a:t>
            </a:r>
            <a:r>
              <a:rPr>
                <a:latin typeface="Courier"/>
              </a:rPr>
              <a:t>$random</a:t>
            </a:r>
            <a:r>
              <a:rPr/>
              <a:t> — el de Verilog-95, con semilla global</a:t>
            </a:r>
          </a:p>
          <a:p>
            <a:pPr lvl="0"/>
            <a:r>
              <a:rPr/>
              <a:t>El rango legal de </a:t>
            </a:r>
            <a:r>
              <a:rPr>
                <a:latin typeface="Courier"/>
              </a:rPr>
              <a:t>A</a:t>
            </a:r>
            <a:r>
              <a:rPr/>
              <a:t> y </a:t>
            </a:r>
            <a:r>
              <a:rPr>
                <a:latin typeface="Courier"/>
              </a:rPr>
              <a:t>B</a:t>
            </a:r>
            <a:r>
              <a:rPr/>
              <a:t> y el sesgo a los bordes son propiedades </a:t>
            </a:r>
            <a:r>
              <a:rPr b="1"/>
              <a:t>del dato</a:t>
            </a:r>
            <a:r>
              <a:rPr/>
              <a:t>, no del test — y sin embargo viven en el tester</a:t>
            </a:r>
          </a:p>
          <a:p>
            <a:pPr lvl="0"/>
            <a:r>
              <a:rPr/>
              <a:t>SystemVerilog ya trae esto hecho, y no hace falta escribir ni un </a:t>
            </a:r>
            <a:r>
              <a:rPr>
                <a:latin typeface="Courier"/>
              </a:rPr>
              <a:t>$urandom</a:t>
            </a:r>
          </a:p>
          <a:p>
            <a:pPr lvl="0" indent="0">
              <a:buNone/>
            </a:pPr>
            <a:r>
              <a:rPr i="1">
                <a:solidFill>
                  <a:srgbClr val="60A0B0"/>
                </a:solidFill>
                <a:latin typeface="Courier"/>
              </a:rPr>
              <a:t>// ILLUSTRATION -- not compiled. The two functions as they are in</a:t>
            </a:r>
            <a:br/>
            <a:r>
              <a:rPr i="1">
                <a:solidFill>
                  <a:srgbClr val="60A0B0"/>
                </a:solidFill>
                <a:latin typeface="Courier"/>
              </a:rPr>
              <a:t>// code/u5/put-get/tb_classes/random_tester.svh, the section this one replaces.</a:t>
            </a:r>
            <a:br/>
            <a:r>
              <a:rPr i="1">
                <a:solidFill>
                  <a:srgbClr val="60A0B0"/>
                </a:solidFill>
                <a:latin typeface="Courier"/>
              </a:rPr>
              <a:t>//</a:t>
            </a:r>
            <a:br/>
            <a:r>
              <a:rPr i="1">
                <a:solidFill>
                  <a:srgbClr val="60A0B0"/>
                </a:solidFill>
                <a:latin typeface="Courier"/>
              </a:rPr>
              <a:t>// This function handles the fact that</a:t>
            </a:r>
            <a:br/>
            <a:r>
              <a:rPr i="1">
                <a:solidFill>
                  <a:srgbClr val="60A0B0"/>
                </a:solidFill>
                <a:latin typeface="Courier"/>
              </a:rPr>
              <a:t>// the operation bus has 8 possible values,</a:t>
            </a:r>
            <a:br/>
            <a:r>
              <a:rPr i="1">
                <a:solidFill>
                  <a:srgbClr val="60A0B0"/>
                </a:solidFill>
                <a:latin typeface="Courier"/>
              </a:rPr>
              <a:t>// but only 6 of them are valid operations</a:t>
            </a:r>
            <a:br/>
            <a:r>
              <a:rPr b="1">
                <a:solidFill>
                  <a:srgbClr val="007020"/>
                </a:solidFill>
                <a:latin typeface="Courier"/>
              </a:rPr>
              <a:t>virtual</a:t>
            </a:r>
            <a:r>
              <a:rPr>
                <a:latin typeface="Courier"/>
              </a:rPr>
              <a:t> </a:t>
            </a:r>
            <a:r>
              <a:rPr b="1">
                <a:solidFill>
                  <a:srgbClr val="007020"/>
                </a:solidFill>
                <a:latin typeface="Courier"/>
              </a:rPr>
              <a:t>function</a:t>
            </a:r>
            <a:r>
              <a:rPr>
                <a:latin typeface="Courier"/>
              </a:rPr>
              <a:t> operation_t get_op();</a:t>
            </a:r>
            <a:br/>
            <a:r>
              <a:rPr>
                <a:latin typeface="Courier"/>
              </a:rPr>
              <a:t>  </a:t>
            </a:r>
            <a:r>
              <a:rPr b="1">
                <a:solidFill>
                  <a:srgbClr val="007020"/>
                </a:solidFill>
                <a:latin typeface="Courier"/>
              </a:rPr>
              <a:t>bit</a:t>
            </a:r>
            <a:r>
              <a:rPr>
                <a:latin typeface="Courier"/>
              </a:rPr>
              <a:t> [</a:t>
            </a:r>
            <a:r>
              <a:rPr>
                <a:solidFill>
                  <a:srgbClr val="40A070"/>
                </a:solidFill>
                <a:latin typeface="Courier"/>
              </a:rPr>
              <a:t>2</a:t>
            </a:r>
            <a:r>
              <a:rPr>
                <a:latin typeface="Courier"/>
              </a:rPr>
              <a:t>:</a:t>
            </a:r>
            <a:r>
              <a:rPr>
                <a:solidFill>
                  <a:srgbClr val="40A070"/>
                </a:solidFill>
                <a:latin typeface="Courier"/>
              </a:rPr>
              <a:t>0</a:t>
            </a:r>
            <a:r>
              <a:rPr>
                <a:latin typeface="Courier"/>
              </a:rPr>
              <a:t>] op_choice;</a:t>
            </a:r>
            <a:br/>
            <a:r>
              <a:rPr>
                <a:latin typeface="Courier"/>
              </a:rPr>
              <a:t>  op_choice = </a:t>
            </a:r>
            <a:r>
              <a:rPr b="1">
                <a:solidFill>
                  <a:srgbClr val="007020"/>
                </a:solidFill>
                <a:latin typeface="Courier"/>
              </a:rPr>
              <a:t>$random</a:t>
            </a:r>
            <a:r>
              <a:rPr>
                <a:latin typeface="Courier"/>
              </a:rPr>
              <a:t>;</a:t>
            </a:r>
            <a:br/>
            <a:r>
              <a:rPr>
                <a:latin typeface="Courier"/>
              </a:rPr>
              <a:t>  </a:t>
            </a:r>
            <a:r>
              <a:rPr b="1">
                <a:solidFill>
                  <a:srgbClr val="007020"/>
                </a:solidFill>
                <a:latin typeface="Courier"/>
              </a:rPr>
              <a:t>case</a:t>
            </a:r>
            <a:r>
              <a:rPr>
                <a:latin typeface="Courier"/>
              </a:rPr>
              <a:t> (op_choice)</a:t>
            </a:r>
            <a:br/>
            <a:r>
              <a:rPr>
                <a:latin typeface="Courier"/>
              </a:rPr>
              <a:t>          </a:t>
            </a:r>
            <a:r>
              <a:rPr>
                <a:solidFill>
                  <a:srgbClr val="40A070"/>
                </a:solidFill>
                <a:latin typeface="Courier"/>
              </a:rPr>
              <a:t>3'b000</a:t>
            </a:r>
            <a:r>
              <a:rPr>
                <a:latin typeface="Courier"/>
              </a:rPr>
              <a:t> : </a:t>
            </a:r>
            <a:r>
              <a:rPr b="1">
                <a:solidFill>
                  <a:srgbClr val="007020"/>
                </a:solidFill>
                <a:latin typeface="Courier"/>
              </a:rPr>
              <a:t>return</a:t>
            </a:r>
            <a:r>
              <a:rPr>
                <a:latin typeface="Courier"/>
              </a:rPr>
              <a:t> no_op;</a:t>
            </a:r>
            <a:br/>
            <a:r>
              <a:rPr>
                <a:latin typeface="Courier"/>
              </a:rPr>
              <a:t>          </a:t>
            </a:r>
            <a:r>
              <a:rPr>
                <a:solidFill>
                  <a:srgbClr val="40A070"/>
                </a:solidFill>
                <a:latin typeface="Courier"/>
              </a:rPr>
              <a:t>3'b001</a:t>
            </a:r>
            <a:r>
              <a:rPr>
                <a:latin typeface="Courier"/>
              </a:rPr>
              <a:t> : </a:t>
            </a:r>
            <a:r>
              <a:rPr b="1">
                <a:solidFill>
                  <a:srgbClr val="007020"/>
                </a:solidFill>
                <a:latin typeface="Courier"/>
              </a:rPr>
              <a:t>return</a:t>
            </a:r>
            <a:r>
              <a:rPr>
                <a:latin typeface="Courier"/>
              </a:rPr>
              <a:t> add_op;</a:t>
            </a:r>
            <a:br/>
            <a:r>
              <a:rPr>
                <a:latin typeface="Courier"/>
              </a:rPr>
              <a:t>          </a:t>
            </a:r>
            <a:r>
              <a:rPr>
                <a:solidFill>
                  <a:srgbClr val="40A070"/>
                </a:solidFill>
                <a:latin typeface="Courier"/>
              </a:rPr>
              <a:t>3'b010</a:t>
            </a:r>
            <a:r>
              <a:rPr>
                <a:latin typeface="Courier"/>
              </a:rPr>
              <a:t> : </a:t>
            </a:r>
            <a:r>
              <a:rPr b="1">
                <a:solidFill>
                  <a:srgbClr val="007020"/>
                </a:solidFill>
                <a:latin typeface="Courier"/>
              </a:rPr>
              <a:t>return</a:t>
            </a:r>
            <a:r>
              <a:rPr>
                <a:latin typeface="Courier"/>
              </a:rPr>
              <a:t> sub_op;</a:t>
            </a:r>
            <a:br/>
            <a:r>
              <a:rPr>
                <a:latin typeface="Courier"/>
              </a:rPr>
              <a:t>          </a:t>
            </a:r>
            <a:r>
              <a:rPr>
                <a:solidFill>
                  <a:srgbClr val="40A070"/>
                </a:solidFill>
                <a:latin typeface="Courier"/>
              </a:rPr>
              <a:t>3'b011</a:t>
            </a:r>
            <a:r>
              <a:rPr>
                <a:latin typeface="Courier"/>
              </a:rPr>
              <a:t> : </a:t>
            </a:r>
            <a:r>
              <a:rPr b="1">
                <a:solidFill>
                  <a:srgbClr val="007020"/>
                </a:solidFill>
                <a:latin typeface="Courier"/>
              </a:rPr>
              <a:t>return</a:t>
            </a:r>
            <a:r>
              <a:rPr>
                <a:latin typeface="Courier"/>
              </a:rPr>
              <a:t> and_op;</a:t>
            </a:r>
            <a:br/>
            <a:r>
              <a:rPr>
                <a:latin typeface="Courier"/>
              </a:rPr>
              <a:t>          </a:t>
            </a:r>
            <a:r>
              <a:rPr>
                <a:solidFill>
                  <a:srgbClr val="40A070"/>
                </a:solidFill>
                <a:latin typeface="Courier"/>
              </a:rPr>
              <a:t>3'b100</a:t>
            </a:r>
            <a:r>
              <a:rPr>
                <a:latin typeface="Courier"/>
              </a:rPr>
              <a:t> : </a:t>
            </a:r>
            <a:r>
              <a:rPr b="1">
                <a:solidFill>
                  <a:srgbClr val="007020"/>
                </a:solidFill>
                <a:latin typeface="Courier"/>
              </a:rPr>
              <a:t>return</a:t>
            </a:r>
            <a:r>
              <a:rPr>
                <a:latin typeface="Courier"/>
              </a:rPr>
              <a:t> xor_op;</a:t>
            </a:r>
            <a:br/>
            <a:r>
              <a:rPr>
                <a:latin typeface="Courier"/>
              </a:rPr>
              <a:t>          </a:t>
            </a:r>
            <a:r>
              <a:rPr>
                <a:solidFill>
                  <a:srgbClr val="40A070"/>
                </a:solidFill>
                <a:latin typeface="Courier"/>
              </a:rPr>
              <a:t>3'b101</a:t>
            </a:r>
            <a:r>
              <a:rPr>
                <a:latin typeface="Courier"/>
              </a:rPr>
              <a:t> : </a:t>
            </a:r>
            <a:r>
              <a:rPr b="1">
                <a:solidFill>
                  <a:srgbClr val="007020"/>
                </a:solidFill>
                <a:latin typeface="Courier"/>
              </a:rPr>
              <a:t>return</a:t>
            </a:r>
            <a:r>
              <a:rPr>
                <a:latin typeface="Courier"/>
              </a:rPr>
              <a:t> mul_op;</a:t>
            </a:r>
            <a:br/>
            <a:r>
              <a:rPr>
                <a:latin typeface="Courier"/>
              </a:rPr>
              <a:t>          </a:t>
            </a:r>
            <a:r>
              <a:rPr>
                <a:solidFill>
                  <a:srgbClr val="40A070"/>
                </a:solidFill>
                <a:latin typeface="Courier"/>
              </a:rPr>
              <a:t>3'b110</a:t>
            </a:r>
            <a:r>
              <a:rPr>
                <a:latin typeface="Courier"/>
              </a:rPr>
              <a:t> : </a:t>
            </a:r>
            <a:r>
              <a:rPr b="1">
                <a:solidFill>
                  <a:srgbClr val="007020"/>
                </a:solidFill>
                <a:latin typeface="Courier"/>
              </a:rPr>
              <a:t>return</a:t>
            </a:r>
            <a:r>
              <a:rPr>
                <a:latin typeface="Courier"/>
              </a:rPr>
              <a:t> rst_op;</a:t>
            </a:r>
            <a:br/>
            <a:r>
              <a:rPr>
                <a:latin typeface="Courier"/>
              </a:rPr>
              <a:t>          </a:t>
            </a:r>
            <a:r>
              <a:rPr>
                <a:solidFill>
                  <a:srgbClr val="40A070"/>
                </a:solidFill>
                <a:latin typeface="Courier"/>
              </a:rPr>
              <a:t>3'b111</a:t>
            </a:r>
            <a:r>
              <a:rPr>
                <a:latin typeface="Courier"/>
              </a:rPr>
              <a:t> : </a:t>
            </a:r>
            <a:r>
              <a:rPr b="1">
                <a:solidFill>
                  <a:srgbClr val="007020"/>
                </a:solidFill>
                <a:latin typeface="Courier"/>
              </a:rPr>
              <a:t>return</a:t>
            </a:r>
            <a:r>
              <a:rPr>
                <a:latin typeface="Courier"/>
              </a:rPr>
              <a:t> rst_op;</a:t>
            </a:r>
            <a:br/>
            <a:r>
              <a:rPr>
                <a:latin typeface="Courier"/>
              </a:rPr>
              <a:t>  </a:t>
            </a:r>
            <a:r>
              <a:rPr b="1">
                <a:solidFill>
                  <a:srgbClr val="007020"/>
                </a:solidFill>
                <a:latin typeface="Courier"/>
              </a:rPr>
              <a:t>endcase</a:t>
            </a:r>
            <a:r>
              <a:rPr>
                <a:latin typeface="Courier"/>
              </a:rPr>
              <a:t> </a:t>
            </a:r>
            <a:r>
              <a:rPr i="1">
                <a:solidFill>
                  <a:srgbClr val="60A0B0"/>
                </a:solidFill>
                <a:latin typeface="Courier"/>
              </a:rPr>
              <a:t>// case (op_choice)</a:t>
            </a:r>
            <a:br/>
            <a:r>
              <a:rPr b="1">
                <a:solidFill>
                  <a:srgbClr val="007020"/>
                </a:solidFill>
                <a:latin typeface="Courier"/>
              </a:rPr>
              <a:t>endfunction</a:t>
            </a:r>
            <a:r>
              <a:rPr>
                <a:latin typeface="Courier"/>
              </a:rPr>
              <a:t> : get_op</a:t>
            </a:r>
            <a:br/>
            <a:br/>
            <a:r>
              <a:rPr i="1">
                <a:solidFill>
                  <a:srgbClr val="60A0B0"/>
                </a:solidFill>
                <a:latin typeface="Courier"/>
              </a:rPr>
              <a:t>// This function was meant to spread out</a:t>
            </a:r>
            <a:br/>
            <a:r>
              <a:rPr i="1">
                <a:solidFill>
                  <a:srgbClr val="60A0B0"/>
                </a:solidFill>
                <a:latin typeface="Courier"/>
              </a:rPr>
              <a:t>// the probability of getting all zeros (prob = 1/3),</a:t>
            </a:r>
            <a:br/>
            <a:r>
              <a:rPr i="1">
                <a:solidFill>
                  <a:srgbClr val="60A0B0"/>
                </a:solidFill>
                <a:latin typeface="Courier"/>
              </a:rPr>
              <a:t>// biasing the randomness a little so the prob is not 1/256,</a:t>
            </a:r>
            <a:br/>
            <a:r>
              <a:rPr i="1">
                <a:solidFill>
                  <a:srgbClr val="60A0B0"/>
                </a:solidFill>
                <a:latin typeface="Courier"/>
              </a:rPr>
              <a:t>// since that would make our coverage goal hard to reach</a:t>
            </a:r>
            <a:b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byte</a:t>
            </a:r>
            <a:r>
              <a:rPr>
                <a:latin typeface="Courier"/>
              </a:rPr>
              <a:t> get_data();</a:t>
            </a:r>
            <a:br/>
            <a:r>
              <a:rPr>
                <a:latin typeface="Courier"/>
              </a:rPr>
              <a:t>  </a:t>
            </a:r>
            <a:r>
              <a:rPr b="1">
                <a:solidFill>
                  <a:srgbClr val="007020"/>
                </a:solidFill>
                <a:latin typeface="Courier"/>
              </a:rPr>
              <a:t>bit</a:t>
            </a:r>
            <a:r>
              <a:rPr>
                <a:latin typeface="Courier"/>
              </a:rPr>
              <a:t> [</a:t>
            </a:r>
            <a:r>
              <a:rPr>
                <a:solidFill>
                  <a:srgbClr val="40A070"/>
                </a:solidFill>
                <a:latin typeface="Courier"/>
              </a:rPr>
              <a:t>1</a:t>
            </a:r>
            <a:r>
              <a:rPr>
                <a:latin typeface="Courier"/>
              </a:rPr>
              <a:t>:</a:t>
            </a:r>
            <a:r>
              <a:rPr>
                <a:solidFill>
                  <a:srgbClr val="40A070"/>
                </a:solidFill>
                <a:latin typeface="Courier"/>
              </a:rPr>
              <a:t>0</a:t>
            </a:r>
            <a:r>
              <a:rPr>
                <a:latin typeface="Courier"/>
              </a:rPr>
              <a:t>]   zero_ones;</a:t>
            </a:r>
            <a:br/>
            <a:r>
              <a:rPr>
                <a:latin typeface="Courier"/>
              </a:rPr>
              <a:t>  zero_ones = </a:t>
            </a:r>
            <a:r>
              <a:rPr b="1">
                <a:solidFill>
                  <a:srgbClr val="007020"/>
                </a:solidFill>
                <a:latin typeface="Courier"/>
              </a:rPr>
              <a:t>$random</a:t>
            </a:r>
            <a:r>
              <a:rPr>
                <a:latin typeface="Courier"/>
              </a:rPr>
              <a:t>;</a:t>
            </a:r>
            <a:br/>
            <a:r>
              <a:rPr>
                <a:latin typeface="Courier"/>
              </a:rPr>
              <a:t>  </a:t>
            </a:r>
            <a:r>
              <a:rPr b="1">
                <a:solidFill>
                  <a:srgbClr val="007020"/>
                </a:solidFill>
                <a:latin typeface="Courier"/>
              </a:rPr>
              <a:t>if</a:t>
            </a:r>
            <a:r>
              <a:rPr>
                <a:latin typeface="Courier"/>
              </a:rPr>
              <a:t> (zero_ones == </a:t>
            </a:r>
            <a:r>
              <a:rPr>
                <a:solidFill>
                  <a:srgbClr val="40A070"/>
                </a:solidFill>
                <a:latin typeface="Courier"/>
              </a:rPr>
              <a:t>2'b00</a:t>
            </a:r>
            <a:r>
              <a:rPr>
                <a:latin typeface="Courier"/>
              </a:rPr>
              <a:t>)</a:t>
            </a:r>
            <a:br/>
            <a:r>
              <a:rPr>
                <a:latin typeface="Courier"/>
              </a:rPr>
              <a:t>    </a:t>
            </a:r>
            <a:r>
              <a:rPr b="1">
                <a:solidFill>
                  <a:srgbClr val="007020"/>
                </a:solidFill>
                <a:latin typeface="Courier"/>
              </a:rPr>
              <a:t>return</a:t>
            </a:r>
            <a:r>
              <a:rPr>
                <a:latin typeface="Courier"/>
              </a:rPr>
              <a:t> </a:t>
            </a:r>
            <a:r>
              <a:rPr>
                <a:solidFill>
                  <a:srgbClr val="40A070"/>
                </a:solidFill>
                <a:latin typeface="Courier"/>
              </a:rPr>
              <a:t>8'h00</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if</a:t>
            </a:r>
            <a:r>
              <a:rPr>
                <a:latin typeface="Courier"/>
              </a:rPr>
              <a:t> (zero_ones == </a:t>
            </a:r>
            <a:r>
              <a:rPr>
                <a:solidFill>
                  <a:srgbClr val="40A070"/>
                </a:solidFill>
                <a:latin typeface="Courier"/>
              </a:rPr>
              <a:t>2'b11</a:t>
            </a:r>
            <a:r>
              <a:rPr>
                <a:latin typeface="Courier"/>
              </a:rPr>
              <a:t>)</a:t>
            </a:r>
            <a:br/>
            <a:r>
              <a:rPr>
                <a:latin typeface="Courier"/>
              </a:rPr>
              <a:t>    </a:t>
            </a:r>
            <a:r>
              <a:rPr b="1">
                <a:solidFill>
                  <a:srgbClr val="007020"/>
                </a:solidFill>
                <a:latin typeface="Courier"/>
              </a:rPr>
              <a:t>return</a:t>
            </a:r>
            <a:r>
              <a:rPr>
                <a:latin typeface="Courier"/>
              </a:rPr>
              <a:t> </a:t>
            </a:r>
            <a:r>
              <a:rPr>
                <a:solidFill>
                  <a:srgbClr val="40A070"/>
                </a:solidFill>
                <a:latin typeface="Courier"/>
              </a:rPr>
              <a:t>8'hFF</a:t>
            </a:r>
            <a:r>
              <a:rPr>
                <a:latin typeface="Courier"/>
              </a:rPr>
              <a:t>;</a:t>
            </a:r>
            <a:br/>
            <a:r>
              <a:rPr>
                <a:latin typeface="Courier"/>
              </a:rPr>
              <a:t>  </a:t>
            </a:r>
            <a:r>
              <a:rPr b="1">
                <a:solidFill>
                  <a:srgbClr val="007020"/>
                </a:solidFill>
                <a:latin typeface="Courier"/>
              </a:rPr>
              <a:t>else</a:t>
            </a:r>
            <a:br/>
            <a:r>
              <a:rPr>
                <a:latin typeface="Courier"/>
              </a:rPr>
              <a:t>    </a:t>
            </a:r>
            <a:r>
              <a:rPr b="1">
                <a:solidFill>
                  <a:srgbClr val="007020"/>
                </a:solidFill>
                <a:latin typeface="Courier"/>
              </a:rPr>
              <a:t>return</a:t>
            </a:r>
            <a:r>
              <a:rPr>
                <a:latin typeface="Courier"/>
              </a:rPr>
              <a:t> </a:t>
            </a:r>
            <a:r>
              <a:rPr b="1">
                <a:solidFill>
                  <a:srgbClr val="007020"/>
                </a:solidFill>
                <a:latin typeface="Courier"/>
              </a:rPr>
              <a:t>$random</a:t>
            </a:r>
            <a:r>
              <a:rPr>
                <a:latin typeface="Courier"/>
              </a:rPr>
              <a:t>;</a:t>
            </a:r>
            <a:br/>
            <a:r>
              <a:rPr b="1">
                <a:solidFill>
                  <a:srgbClr val="007020"/>
                </a:solidFill>
                <a:latin typeface="Courier"/>
              </a:rPr>
              <a:t>endfunction</a:t>
            </a:r>
            <a:r>
              <a:rPr>
                <a:latin typeface="Courier"/>
              </a:rPr>
              <a:t> : get_data</a:t>
            </a:r>
          </a:p>
        </p:txBody>
      </p:sp>
    </p:spTree>
  </p:cSld>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Los campos randomizados: el “después”</a:t>
            </a:r>
          </a:p>
          <a:p>
            <a:pPr lvl="0"/>
            <a:r>
              <a:rPr/>
              <a:t>Toda clase de SystemVerilog trae un </a:t>
            </a:r>
            <a:r>
              <a:rPr>
                <a:latin typeface="Courier"/>
              </a:rPr>
              <a:t>randomize()</a:t>
            </a:r>
            <a:r>
              <a:rPr/>
              <a:t> implícito, que elige valores para los campos marcados </a:t>
            </a:r>
            <a:r>
              <a:rPr>
                <a:latin typeface="Courier"/>
              </a:rPr>
              <a:t>rand</a:t>
            </a:r>
          </a:p>
          <a:p>
            <a:pPr lvl="0"/>
            <a:r>
              <a:rPr>
                <a:latin typeface="Courier"/>
              </a:rPr>
              <a:t>get_op()</a:t>
            </a:r>
            <a:r>
              <a:rPr/>
              <a:t> desaparece: un </a:t>
            </a:r>
            <a:r>
              <a:rPr>
                <a:latin typeface="Courier"/>
              </a:rPr>
              <a:t>enum</a:t>
            </a:r>
            <a:r>
              <a:rPr/>
              <a:t> se randomiza solo sobre sus valores legales</a:t>
            </a:r>
          </a:p>
          <a:p>
            <a:pPr lvl="0"/>
            <a:r>
              <a:rPr>
                <a:latin typeface="Courier"/>
              </a:rPr>
              <a:t>get_data()</a:t>
            </a:r>
            <a:r>
              <a:rPr/>
              <a:t> también, y lo reemplaza una </a:t>
            </a:r>
            <a:r>
              <a:rPr>
                <a:latin typeface="Courier"/>
              </a:rPr>
              <a:t>constraint</a:t>
            </a:r>
            <a:r>
              <a:rPr/>
              <a:t> con </a:t>
            </a:r>
            <a:r>
              <a:rPr>
                <a:latin typeface="Courier"/>
              </a:rPr>
              <a:t>dist</a:t>
            </a:r>
            <a:r>
              <a:rPr/>
              <a:t>, que es donde se declara el sesgo a los bordes</a:t>
            </a:r>
          </a:p>
          <a:p>
            <a:pPr lvl="0" indent="0">
              <a:buNone/>
            </a:pPr>
            <a:r>
              <a:rPr b="1">
                <a:solidFill>
                  <a:srgbClr val="007020"/>
                </a:solidFill>
                <a:latin typeface="Courier"/>
              </a:rPr>
              <a:t>class</a:t>
            </a:r>
            <a:r>
              <a:rPr>
                <a:latin typeface="Courier"/>
              </a:rPr>
              <a:t> command_transaction </a:t>
            </a:r>
            <a:r>
              <a:rPr b="1">
                <a:solidFill>
                  <a:srgbClr val="007020"/>
                </a:solidFill>
                <a:latin typeface="Courier"/>
              </a:rPr>
              <a:t>extends</a:t>
            </a:r>
            <a:r>
              <a:rPr>
                <a:latin typeface="Courier"/>
              </a:rPr>
              <a:t> uvm_sequence_item;</a:t>
            </a:r>
            <a:br/>
            <a:r>
              <a:rPr>
                <a:latin typeface="Courier"/>
              </a:rPr>
              <a:t>   </a:t>
            </a:r>
            <a:r>
              <a:rPr>
                <a:solidFill>
                  <a:srgbClr val="007020"/>
                </a:solidFill>
                <a:latin typeface="Courier"/>
              </a:rPr>
              <a:t>`uvm_object_utils</a:t>
            </a:r>
            <a:r>
              <a:rPr>
                <a:latin typeface="Courier"/>
              </a:rPr>
              <a:t>(command_transaction)</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B;</a:t>
            </a:r>
            <a:br/>
            <a:r>
              <a:rPr>
                <a:latin typeface="Courier"/>
              </a:rPr>
              <a:t>   </a:t>
            </a:r>
            <a:r>
              <a:rPr b="1">
                <a:solidFill>
                  <a:srgbClr val="007020"/>
                </a:solidFill>
                <a:latin typeface="Courier"/>
              </a:rPr>
              <a:t>rand</a:t>
            </a:r>
            <a:r>
              <a:rPr>
                <a:latin typeface="Courier"/>
              </a:rPr>
              <a:t> operation_t   op;</a:t>
            </a:r>
            <a:br/>
            <a:br/>
            <a:r>
              <a:rPr>
                <a:latin typeface="Courier"/>
              </a:rPr>
              <a:t>   </a:t>
            </a:r>
            <a:r>
              <a:rPr i="1">
                <a:solidFill>
                  <a:srgbClr val="60A0B0"/>
                </a:solidFill>
                <a:latin typeface="Courier"/>
              </a:rPr>
              <a:t>// :/ and NOT :=  ---  this is the line that reproduces the bias towards the</a:t>
            </a:r>
            <a:br/>
            <a:r>
              <a:rPr>
                <a:latin typeface="Courier"/>
              </a:rPr>
              <a:t>   </a:t>
            </a:r>
            <a:r>
              <a:rPr i="1">
                <a:solidFill>
                  <a:srgbClr val="60A0B0"/>
                </a:solidFill>
                <a:latin typeface="Courier"/>
              </a:rPr>
              <a:t>// corner cases that get_data() of the Functional coverage section did by hand (1/4 at 00, 1/4 at FF,</a:t>
            </a:r>
            <a:br/>
            <a:r>
              <a:rPr>
                <a:latin typeface="Courier"/>
              </a:rPr>
              <a:t>   </a:t>
            </a:r>
            <a:r>
              <a:rPr i="1">
                <a:solidFill>
                  <a:srgbClr val="60A0B0"/>
                </a:solidFill>
                <a:latin typeface="Courier"/>
              </a:rPr>
              <a:t>// 1/2 in the middle). With ":=" the weight applies to EVERY value of the range, so the</a:t>
            </a:r>
            <a:br/>
            <a:r>
              <a:rPr>
                <a:latin typeface="Courier"/>
              </a:rPr>
              <a:t>   </a:t>
            </a:r>
            <a:r>
              <a:rPr i="1">
                <a:solidFill>
                  <a:srgbClr val="60A0B0"/>
                </a:solidFill>
                <a:latin typeface="Courier"/>
              </a:rPr>
              <a:t>// middle takes 254 out of 256 and 00 comes up once every 256: the distribution</a:t>
            </a:r>
            <a:br/>
            <a:r>
              <a:rPr>
                <a:latin typeface="Courier"/>
              </a:rPr>
              <a:t>   </a:t>
            </a:r>
            <a:r>
              <a:rPr i="1">
                <a:solidFill>
                  <a:srgbClr val="60A0B0"/>
                </a:solidFill>
                <a:latin typeface="Courier"/>
              </a:rPr>
              <a:t>// ends up almost uniform and the corner bins never fill.</a:t>
            </a:r>
            <a:br/>
            <a:r>
              <a:rPr>
                <a:latin typeface="Courier"/>
              </a:rPr>
              <a:t>   </a:t>
            </a:r>
            <a:r>
              <a:rPr i="1">
                <a:solidFill>
                  <a:srgbClr val="60A0B0"/>
                </a:solidFill>
                <a:latin typeface="Courier"/>
              </a:rPr>
              <a:t>// The Constrained Random unit has the experiment with the numbers.</a:t>
            </a:r>
            <a:br/>
            <a:r>
              <a:rPr>
                <a:latin typeface="Courier"/>
              </a:rPr>
              <a:t>   </a:t>
            </a:r>
            <a:r>
              <a:rPr b="1">
                <a:solidFill>
                  <a:srgbClr val="007020"/>
                </a:solidFill>
                <a:latin typeface="Courier"/>
              </a:rPr>
              <a:t>constraint</a:t>
            </a:r>
            <a:r>
              <a:rPr>
                <a:latin typeface="Courier"/>
              </a:rPr>
              <a:t> </a:t>
            </a:r>
            <a:r>
              <a:rPr>
                <a:solidFill>
                  <a:srgbClr val="007020"/>
                </a:solidFill>
                <a:latin typeface="Courier"/>
              </a:rPr>
              <a:t>data</a:t>
            </a:r>
            <a:r>
              <a:rPr>
                <a:latin typeface="Courier"/>
              </a:rPr>
              <a:t> {</a:t>
            </a:r>
            <a:br/>
            <a:r>
              <a:rPr>
                <a:latin typeface="Courier"/>
              </a:rPr>
              <a:t>      A </a:t>
            </a:r>
            <a:r>
              <a:rPr b="1">
                <a:solidFill>
                  <a:srgbClr val="007020"/>
                </a:solidFill>
                <a:latin typeface="Courier"/>
              </a:rPr>
              <a:t>dist</a:t>
            </a:r>
            <a:r>
              <a:rPr>
                <a:latin typeface="Courier"/>
              </a:rPr>
              <a:t> {</a:t>
            </a:r>
            <a:b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a:t>
            </a:r>
            <a:b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2</a:t>
            </a:r>
            <a:r>
              <a:rPr>
                <a:latin typeface="Courier"/>
              </a:rPr>
              <a:t>,</a:t>
            </a:r>
            <a:br/>
            <a:r>
              <a:rPr>
                <a:latin typeface="Courier"/>
              </a:rPr>
              <a:t>         </a:t>
            </a:r>
            <a:r>
              <a:rPr>
                <a:solidFill>
                  <a:srgbClr val="40A070"/>
                </a:solidFill>
                <a:latin typeface="Courier"/>
              </a:rPr>
              <a:t>8'hFF</a:t>
            </a:r>
            <a:r>
              <a:rPr>
                <a:latin typeface="Courier"/>
              </a:rPr>
              <a:t> :/ </a:t>
            </a:r>
            <a:r>
              <a:rPr>
                <a:solidFill>
                  <a:srgbClr val="40A070"/>
                </a:solidFill>
                <a:latin typeface="Courier"/>
              </a:rPr>
              <a:t>1</a:t>
            </a:r>
            <a:br/>
            <a:r>
              <a:rPr>
                <a:latin typeface="Courier"/>
              </a:rPr>
              <a:t>      };</a:t>
            </a:r>
            <a:br/>
            <a:r>
              <a:rPr>
                <a:latin typeface="Courier"/>
              </a:rPr>
              <a:t>      B </a:t>
            </a:r>
            <a:r>
              <a:rPr b="1">
                <a:solidFill>
                  <a:srgbClr val="007020"/>
                </a:solidFill>
                <a:latin typeface="Courier"/>
              </a:rPr>
              <a:t>dist</a:t>
            </a:r>
            <a:r>
              <a:rPr>
                <a:latin typeface="Courier"/>
              </a:rPr>
              <a:t> {</a:t>
            </a:r>
            <a:b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a:t>
            </a:r>
            <a:b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2</a:t>
            </a:r>
            <a:r>
              <a:rPr>
                <a:latin typeface="Courier"/>
              </a:rPr>
              <a:t>,</a:t>
            </a:r>
            <a:br/>
            <a:r>
              <a:rPr>
                <a:latin typeface="Courier"/>
              </a:rPr>
              <a:t>         </a:t>
            </a:r>
            <a:r>
              <a:rPr>
                <a:solidFill>
                  <a:srgbClr val="40A070"/>
                </a:solidFill>
                <a:latin typeface="Courier"/>
              </a:rPr>
              <a:t>8'hFF</a:t>
            </a:r>
            <a:r>
              <a:rPr>
                <a:latin typeface="Courier"/>
              </a:rPr>
              <a:t> :/ </a:t>
            </a:r>
            <a:r>
              <a:rPr>
                <a:solidFill>
                  <a:srgbClr val="40A070"/>
                </a:solidFill>
                <a:latin typeface="Courier"/>
              </a:rPr>
              <a:t>1</a:t>
            </a:r>
            <a:br/>
            <a:r>
              <a:rPr>
                <a:latin typeface="Courier"/>
              </a:rPr>
              <a:t>      };</a:t>
            </a:r>
            <a:br/>
            <a:r>
              <a:rPr>
                <a:latin typeface="Courier"/>
              </a:rPr>
              <a:t>   }</a:t>
            </a:r>
          </a:p>
        </p:txBody>
      </p:sp>
    </p:spTree>
  </p:cSld>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El constructor: un </a:t>
            </a:r>
            <a:r>
              <a:rPr b="1" i="1">
                <a:latin typeface="Courier"/>
              </a:rPr>
              <a:t>uvm_object</a:t>
            </a:r>
            <a:r>
              <a:rPr b="1" i="1"/>
              <a:t> no tiene padre</a:t>
            </a:r>
          </a:p>
          <a:p>
            <a:pPr lvl="0"/>
            <a:r>
              <a:rPr i="1"/>
              <a:t>uvm_sequence_item</a:t>
            </a:r>
            <a:r>
              <a:rPr/>
              <a:t> extiende </a:t>
            </a:r>
            <a:r>
              <a:rPr i="1"/>
              <a:t>uvm_transaction</a:t>
            </a:r>
            <a:r>
              <a:rPr/>
              <a:t>, y ésta </a:t>
            </a:r>
            <a:r>
              <a:rPr i="1"/>
              <a:t>uvm_object</a:t>
            </a:r>
            <a:r>
              <a:rPr/>
              <a:t> — o sea que una transaction </a:t>
            </a:r>
            <a:r>
              <a:rPr b="1"/>
              <a:t>no</a:t>
            </a:r>
            <a:r>
              <a:rPr/>
              <a:t> es un </a:t>
            </a:r>
            <a:r>
              <a:rPr i="1"/>
              <a:t>uvm_component</a:t>
            </a:r>
            <a:r>
              <a:rPr/>
              <a:t>. Por lo tanto, tiene un constructor más simple</a:t>
            </a:r>
          </a:p>
          <a:p>
            <a:pPr lvl="0"/>
            <a:r>
              <a:rPr/>
              <a:t>Una transaction </a:t>
            </a:r>
            <a:r>
              <a:rPr b="1"/>
              <a:t>no vive en el árbol del testbench</a:t>
            </a:r>
            <a:r>
              <a:rPr/>
              <a:t>: ese árbol lo forman los </a:t>
            </a:r>
            <a:r>
              <a:rPr i="1"/>
              <a:t>uvm_components</a:t>
            </a:r>
            <a:r>
              <a:rPr/>
              <a:t>, y es el que UVM recorre en </a:t>
            </a:r>
            <a:r>
              <a:rPr>
                <a:latin typeface="Courier"/>
              </a:rPr>
              <a:t>build_phase</a:t>
            </a:r>
            <a:r>
              <a:rPr/>
              <a:t>. Sin lugar en el árbol no hay padre, y por eso el constructor sólo pide un </a:t>
            </a:r>
            <a:r>
              <a:rPr>
                <a:latin typeface="Courier"/>
              </a:rPr>
              <a:t>name</a:t>
            </a:r>
          </a:p>
          <a:p>
            <a:pPr lvl="0"/>
            <a:r>
              <a:rPr/>
              <a:t>Los objetos se crean y se destruyen todo el tiempo mientras la simulación corre; los componentes se construyen una vez, antes de arrancar, y se quedan</a:t>
            </a:r>
          </a:p>
          <a:p>
            <a:pPr lvl="0"/>
            <a:r>
              <a:rPr/>
              <a:t>Igual conviene darles nombre: es el que aparece en los mensajes de UVM</a:t>
            </a:r>
          </a:p>
          <a:p>
            <a:pPr lvl="0" indent="0">
              <a:buNone/>
            </a:pPr>
            <a:r>
              <a:rPr>
                <a:latin typeface="Courier"/>
              </a:rPr>
              <a:t>   </a:t>
            </a:r>
            <a:r>
              <a:rPr i="1">
                <a:solidFill>
                  <a:srgbClr val="60A0B0"/>
                </a:solidFill>
                <a:latin typeface="Courier"/>
              </a:rPr>
              <a:t>// Constructor of a uvm_object: dead simple, it only takes a name. A</a:t>
            </a:r>
            <a:br/>
            <a:r>
              <a:rPr>
                <a:latin typeface="Courier"/>
              </a:rPr>
              <a:t>   </a:t>
            </a:r>
            <a:r>
              <a:rPr i="1">
                <a:solidFill>
                  <a:srgbClr val="60A0B0"/>
                </a:solidFill>
                <a:latin typeface="Courier"/>
              </a:rPr>
              <a:t>// transaction has no parent because it does not live in the component tree.</a:t>
            </a: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 </a:t>
            </a:r>
            <a:r>
              <a:rPr>
                <a:solidFill>
                  <a:srgbClr val="4070A0"/>
                </a:solidFill>
                <a:latin typeface="Courier"/>
              </a:rPr>
              <a:t>""</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p>
        </p:txBody>
      </p:sp>
    </p:spTree>
  </p:cSld>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do_copy()</a:t>
            </a:r>
            <a:r>
              <a:rPr b="1" i="1"/>
              <a:t>: copiar el objeto, no el handle</a:t>
            </a:r>
          </a:p>
          <a:p>
            <a:pPr lvl="0"/>
            <a:r>
              <a:rPr>
                <a:latin typeface="Courier"/>
              </a:rPr>
              <a:t>uvm_object</a:t>
            </a:r>
            <a:r>
              <a:rPr/>
              <a:t> trae dos métodos hechos: </a:t>
            </a:r>
            <a:r>
              <a:rPr>
                <a:latin typeface="Courier"/>
              </a:rPr>
              <a:t>copy()</a:t>
            </a:r>
            <a:r>
              <a:rPr/>
              <a:t>, que vuelca los datos sobre otro objeto </a:t>
            </a:r>
            <a:r>
              <a:rPr b="1"/>
              <a:t>que ya existe</a:t>
            </a:r>
            <a:r>
              <a:rPr/>
              <a:t>, y </a:t>
            </a:r>
            <a:r>
              <a:rPr>
                <a:latin typeface="Courier"/>
              </a:rPr>
              <a:t>clone()</a:t>
            </a:r>
            <a:r>
              <a:rPr/>
              <a:t>, que además crea el objeto nuevo</a:t>
            </a:r>
          </a:p>
          <a:p>
            <a:pPr lvl="0"/>
            <a:r>
              <a:rPr/>
              <a:t>Los dos funcionan sólo si la clase implementa </a:t>
            </a:r>
            <a:r>
              <a:rPr>
                <a:latin typeface="Courier"/>
              </a:rPr>
              <a:t>do_copy()</a:t>
            </a:r>
            <a:r>
              <a:rPr/>
              <a:t>: la librería sabe copiar, pero no sabe </a:t>
            </a:r>
            <a:r>
              <a:rPr b="1"/>
              <a:t>qué campos</a:t>
            </a:r>
            <a:r>
              <a:rPr/>
              <a:t> tiene tu transaction</a:t>
            </a:r>
          </a:p>
          <a:p>
            <a:pPr lvl="0"/>
            <a:r>
              <a:rPr/>
              <a:t>Es el mismo patrón que el resto de la sección: </a:t>
            </a:r>
            <a:r>
              <a:rPr>
                <a:latin typeface="Courier"/>
              </a:rPr>
              <a:t>copy()</a:t>
            </a:r>
            <a:r>
              <a:rPr/>
              <a:t> es el que se llama, </a:t>
            </a:r>
            <a:r>
              <a:rPr>
                <a:latin typeface="Courier"/>
              </a:rPr>
              <a:t>do_copy()</a:t>
            </a:r>
            <a:r>
              <a:rPr/>
              <a:t> es el que se escribe</a:t>
            </a:r>
          </a:p>
          <a:p>
            <a:pPr lvl="0"/>
            <a:r>
              <a:rPr/>
              <a:t>La única diferencia es el argumento: tiene que ser un </a:t>
            </a:r>
            <a:r>
              <a:rPr>
                <a:latin typeface="Courier"/>
              </a:rPr>
              <a:t>uvm_object</a:t>
            </a:r>
            <a:r>
              <a:rPr/>
              <a:t> —de ahí el </a:t>
            </a:r>
            <a:r>
              <a:rPr>
                <a:latin typeface="Courier"/>
              </a:rPr>
              <a:t>$cast</a:t>
            </a:r>
            <a:r>
              <a:rPr/>
              <a:t>—. UVM lo llama </a:t>
            </a:r>
            <a:r>
              <a:rPr i="1"/>
              <a:t>rhs</a:t>
            </a:r>
            <a:r>
              <a:rPr/>
              <a:t> (</a:t>
            </a:r>
            <a:r>
              <a:rPr i="1"/>
              <a:t>right hand side</a:t>
            </a:r>
            <a:r>
              <a:rPr/>
              <a:t>) por convención, no por requisito</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do_copy(uvm_object rhs);</a:t>
            </a:r>
            <a:br/>
            <a:r>
              <a:rPr>
                <a:latin typeface="Courier"/>
              </a:rPr>
              <a:t>      command_transaction copied_transaction_h;</a:t>
            </a:r>
            <a:br/>
            <a:br/>
            <a:r>
              <a:rPr>
                <a:latin typeface="Courier"/>
              </a:rPr>
              <a:t>      </a:t>
            </a:r>
            <a:r>
              <a:rPr i="1">
                <a:solidFill>
                  <a:srgbClr val="60A0B0"/>
                </a:solidFill>
                <a:latin typeface="Courier"/>
              </a:rPr>
              <a:t>// Checks that make DEBUG easier</a:t>
            </a:r>
            <a:br/>
            <a:r>
              <a:rPr>
                <a:latin typeface="Courier"/>
              </a:rPr>
              <a:t>      </a:t>
            </a:r>
            <a:r>
              <a:rPr b="1">
                <a:solidFill>
                  <a:srgbClr val="007020"/>
                </a:solidFill>
                <a:latin typeface="Courier"/>
              </a:rPr>
              <a:t>if</a:t>
            </a:r>
            <a:r>
              <a:rPr>
                <a:latin typeface="Courier"/>
              </a:rPr>
              <a:t> (rhs == </a:t>
            </a:r>
            <a:r>
              <a:rPr b="1">
                <a:solidFill>
                  <a:srgbClr val="007020"/>
                </a:solidFill>
                <a:latin typeface="Courier"/>
              </a:rPr>
              <a:t>null</a:t>
            </a:r>
            <a:r>
              <a:rPr>
                <a:latin typeface="Courier"/>
              </a:rPr>
              <a:t>)</a:t>
            </a:r>
            <a:br/>
            <a:r>
              <a:rPr>
                <a:latin typeface="Courier"/>
              </a:rPr>
              <a:t>         </a:t>
            </a:r>
            <a:r>
              <a:rPr>
                <a:solidFill>
                  <a:srgbClr val="007020"/>
                </a:solidFill>
                <a:latin typeface="Courier"/>
              </a:rPr>
              <a:t>`uvm_fatal</a:t>
            </a:r>
            <a:r>
              <a:rPr>
                <a:latin typeface="Courier"/>
              </a:rPr>
              <a:t>(</a:t>
            </a:r>
            <a:r>
              <a:rPr>
                <a:solidFill>
                  <a:srgbClr val="4070A0"/>
                </a:solidFill>
                <a:latin typeface="Courier"/>
              </a:rPr>
              <a:t>"COMMAND TRANSACTION"</a:t>
            </a:r>
            <a:r>
              <a:rPr>
                <a:latin typeface="Courier"/>
              </a:rPr>
              <a:t>, </a:t>
            </a:r>
            <a:r>
              <a:rPr>
                <a:solidFill>
                  <a:srgbClr val="4070A0"/>
                </a:solidFill>
                <a:latin typeface="Courier"/>
              </a:rPr>
              <a:t>"Tried to copy from a null pointer"</a:t>
            </a:r>
            <a:r>
              <a:rPr>
                <a:latin typeface="Courier"/>
              </a:rPr>
              <a:t>)</a:t>
            </a:r>
            <a:br/>
            <a:br/>
            <a:r>
              <a:rPr>
                <a:latin typeface="Courier"/>
              </a:rPr>
              <a:t>      </a:t>
            </a:r>
            <a:r>
              <a:rPr b="1">
                <a:solidFill>
                  <a:srgbClr val="007020"/>
                </a:solidFill>
                <a:latin typeface="Courier"/>
              </a:rPr>
              <a:t>if</a:t>
            </a:r>
            <a:r>
              <a:rPr>
                <a:latin typeface="Courier"/>
              </a:rPr>
              <a:t> (!</a:t>
            </a:r>
            <a:r>
              <a:rPr b="1">
                <a:solidFill>
                  <a:srgbClr val="007020"/>
                </a:solidFill>
                <a:latin typeface="Courier"/>
              </a:rPr>
              <a:t>$cast</a:t>
            </a:r>
            <a:r>
              <a:rPr>
                <a:latin typeface="Courier"/>
              </a:rPr>
              <a:t>(copied_transaction_h, rhs))</a:t>
            </a:r>
            <a:br/>
            <a:r>
              <a:rPr>
                <a:latin typeface="Courier"/>
              </a:rPr>
              <a:t>         </a:t>
            </a:r>
            <a:r>
              <a:rPr>
                <a:solidFill>
                  <a:srgbClr val="007020"/>
                </a:solidFill>
                <a:latin typeface="Courier"/>
              </a:rPr>
              <a:t>`uvm_fatal</a:t>
            </a:r>
            <a:r>
              <a:rPr>
                <a:latin typeface="Courier"/>
              </a:rPr>
              <a:t>(</a:t>
            </a:r>
            <a:r>
              <a:rPr>
                <a:solidFill>
                  <a:srgbClr val="4070A0"/>
                </a:solidFill>
                <a:latin typeface="Courier"/>
              </a:rPr>
              <a:t>"COMMAND TRANSACTION"</a:t>
            </a:r>
            <a:r>
              <a:rPr>
                <a:latin typeface="Courier"/>
              </a:rPr>
              <a:t>, </a:t>
            </a:r>
            <a:r>
              <a:rPr>
                <a:solidFill>
                  <a:srgbClr val="4070A0"/>
                </a:solidFill>
                <a:latin typeface="Courier"/>
              </a:rPr>
              <a:t>"Tried to copy wrong type."</a:t>
            </a:r>
            <a:r>
              <a:rPr>
                <a:latin typeface="Courier"/>
              </a:rPr>
              <a:t>)</a:t>
            </a:r>
            <a:br/>
            <a:br/>
            <a:r>
              <a:rPr>
                <a:latin typeface="Courier"/>
              </a:rPr>
              <a:t>      </a:t>
            </a:r>
            <a:r>
              <a:rPr b="1">
                <a:solidFill>
                  <a:srgbClr val="007020"/>
                </a:solidFill>
                <a:latin typeface="Courier"/>
              </a:rPr>
              <a:t>super</a:t>
            </a:r>
            <a:r>
              <a:rPr>
                <a:latin typeface="Courier"/>
              </a:rPr>
              <a:t>.do_copy(rhs);  </a:t>
            </a:r>
            <a:r>
              <a:rPr i="1">
                <a:solidFill>
                  <a:srgbClr val="60A0B0"/>
                </a:solidFill>
                <a:latin typeface="Courier"/>
              </a:rPr>
              <a:t>// copy all parent class data</a:t>
            </a:r>
            <a:br/>
            <a:br/>
            <a:r>
              <a:rPr>
                <a:latin typeface="Courier"/>
              </a:rPr>
              <a:t>      A = copied_transaction_h.A;</a:t>
            </a:r>
            <a:br/>
            <a:r>
              <a:rPr>
                <a:latin typeface="Courier"/>
              </a:rPr>
              <a:t>      B = copied_transaction_h.B;</a:t>
            </a:r>
            <a:br/>
            <a:r>
              <a:rPr>
                <a:latin typeface="Courier"/>
              </a:rPr>
              <a:t>      op = copied_transaction_h.op;</a:t>
            </a:r>
            <a:br/>
            <a:br/>
            <a:r>
              <a:rPr>
                <a:latin typeface="Courier"/>
              </a:rPr>
              <a:t>   </a:t>
            </a:r>
            <a:r>
              <a:rPr b="1">
                <a:solidFill>
                  <a:srgbClr val="007020"/>
                </a:solidFill>
                <a:latin typeface="Courier"/>
              </a:rPr>
              <a:t>endfunction</a:t>
            </a:r>
            <a:r>
              <a:rPr>
                <a:latin typeface="Courier"/>
              </a:rPr>
              <a:t> : do_copy</a:t>
            </a:r>
          </a:p>
        </p:txBody>
      </p:sp>
    </p:spTree>
  </p:cSld>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La regla MOOCOW: compartir sí, modificar no</a:t>
            </a:r>
          </a:p>
          <a:p>
            <a:pPr lvl="0"/>
            <a:r>
              <a:rPr/>
              <a:t>Varios componentes pueden ver el mismo dato si tienen handles al mismo objeto. Es barato y funciona — mientras nadie lo modifique</a:t>
            </a:r>
          </a:p>
          <a:p>
            <a:pPr lvl="0"/>
            <a:r>
              <a:rPr/>
              <a:t>La regla que lo sostiene se llama </a:t>
            </a:r>
            <a:r>
              <a:rPr b="1"/>
              <a:t>MOOCOW</a:t>
            </a:r>
            <a:r>
              <a:rPr/>
              <a:t> —</a:t>
            </a:r>
            <a:r>
              <a:rPr i="1"/>
              <a:t>Manual Obligatory Object Copy On Write</a:t>
            </a:r>
            <a:r>
              <a:rPr/>
              <a:t>—, y así la bautiza </a:t>
            </a:r>
            <a:r>
              <a:rPr i="1"/>
              <a:t>The UVM Primer</a:t>
            </a:r>
            <a:r>
              <a:rPr/>
              <a:t>, de Ray Salemi</a:t>
            </a:r>
          </a:p>
          <a:p>
            <a:pPr lvl="0"/>
            <a:r>
              <a:rPr/>
              <a:t>Dice esto: compartir un handle está bien </a:t>
            </a:r>
            <a:r>
              <a:rPr b="1"/>
              <a:t>siempre que no toques el objeto</a:t>
            </a:r>
            <a:r>
              <a:rPr/>
              <a:t>. El que quiere modificar, copia primero</a:t>
            </a:r>
          </a:p>
          <a:p>
            <a:pPr lvl="0"/>
            <a:r>
              <a:rPr/>
              <a:t>Es una disciplina del equipo, no algo que el lenguaje imponga. UVM sólo pone la herramienta: </a:t>
            </a:r>
            <a:r>
              <a:rPr>
                <a:latin typeface="Courier"/>
              </a:rPr>
              <a:t>clone()</a:t>
            </a:r>
            <a:r>
              <a:rPr/>
              <a:t>, que devuelve un </a:t>
            </a:r>
            <a:r>
              <a:rPr>
                <a:latin typeface="Courier"/>
              </a:rPr>
              <a:t>uvm_object</a:t>
            </a:r>
            <a:r>
              <a:rPr/>
              <a:t> y hay que castear</a:t>
            </a:r>
          </a:p>
        </p:txBody>
      </p:sp>
    </p:spTree>
  </p:cSld>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clone_me()</a:t>
            </a:r>
            <a:r>
              <a:rPr b="1" i="1"/>
              <a:t>: el </a:t>
            </a:r>
            <a:r>
              <a:rPr b="1" i="1">
                <a:latin typeface="Courier"/>
              </a:rPr>
              <a:t>$cast</a:t>
            </a:r>
            <a:r>
              <a:rPr b="1" i="1"/>
              <a:t> escrito una sola vez</a:t>
            </a:r>
          </a:p>
          <a:p>
            <a:pPr lvl="0"/>
            <a:r>
              <a:rPr/>
              <a:t>Como </a:t>
            </a:r>
            <a:r>
              <a:rPr>
                <a:latin typeface="Courier"/>
              </a:rPr>
              <a:t>clone()</a:t>
            </a:r>
            <a:r>
              <a:rPr/>
              <a:t> devuelve un </a:t>
            </a:r>
            <a:r>
              <a:rPr>
                <a:latin typeface="Courier"/>
              </a:rPr>
              <a:t>uvm_object</a:t>
            </a:r>
            <a:r>
              <a:rPr/>
              <a:t>, cada componente que lo use termina escribiendo su propio </a:t>
            </a:r>
            <a:r>
              <a:rPr>
                <a:latin typeface="Courier"/>
              </a:rPr>
              <a:t>$cast</a:t>
            </a:r>
            <a:r>
              <a:rPr/>
              <a:t> — el mismo, repetido</a:t>
            </a:r>
          </a:p>
          <a:p>
            <a:pPr lvl="0"/>
            <a:r>
              <a:rPr/>
              <a:t>La convención del </a:t>
            </a:r>
            <a:r>
              <a:rPr i="1"/>
              <a:t>UVM Primer</a:t>
            </a:r>
            <a:r>
              <a:rPr/>
              <a:t> es agregarle a la transaction un </a:t>
            </a:r>
            <a:r>
              <a:rPr>
                <a:latin typeface="Courier"/>
              </a:rPr>
              <a:t>clone_me()</a:t>
            </a:r>
            <a:r>
              <a:rPr/>
              <a:t> que haga las dos cosas y devuelva ya el tipo correcto</a:t>
            </a:r>
          </a:p>
          <a:p>
            <a:pPr lvl="0"/>
            <a:r>
              <a:rPr/>
              <a:t>No lo trae UVM: es cuatro líneas escritas una vez en el dato, para que ninguno de los que lo usan tenga que acordarse del cast</a:t>
            </a:r>
          </a:p>
          <a:p>
            <a:pPr lvl="0" indent="0">
              <a:buNone/>
            </a:pPr>
            <a:r>
              <a:rPr>
                <a:latin typeface="Courier"/>
              </a:rPr>
              <a:t>   </a:t>
            </a:r>
            <a:r>
              <a:rPr b="1">
                <a:solidFill>
                  <a:srgbClr val="007020"/>
                </a:solidFill>
                <a:latin typeface="Courier"/>
              </a:rPr>
              <a:t>function</a:t>
            </a:r>
            <a:r>
              <a:rPr>
                <a:latin typeface="Courier"/>
              </a:rPr>
              <a:t> command_transaction clone_me();</a:t>
            </a:r>
            <a:br/>
            <a:r>
              <a:rPr>
                <a:latin typeface="Courier"/>
              </a:rPr>
              <a:t>      command_transaction clone;</a:t>
            </a:r>
            <a:br/>
            <a:r>
              <a:rPr>
                <a:latin typeface="Courier"/>
              </a:rPr>
              <a:t>      uvm_object tmp;</a:t>
            </a:r>
            <a:br/>
            <a:br/>
            <a:r>
              <a:rPr>
                <a:latin typeface="Courier"/>
              </a:rPr>
              <a:t>      tmp = </a:t>
            </a:r>
            <a:r>
              <a:rPr b="1">
                <a:solidFill>
                  <a:srgbClr val="007020"/>
                </a:solidFill>
                <a:latin typeface="Courier"/>
              </a:rPr>
              <a:t>this</a:t>
            </a:r>
            <a:r>
              <a:rPr>
                <a:latin typeface="Courier"/>
              </a:rPr>
              <a:t>.clone();</a:t>
            </a:r>
            <a:br/>
            <a:r>
              <a:rPr>
                <a:latin typeface="Courier"/>
              </a:rPr>
              <a:t>      </a:t>
            </a:r>
            <a:r>
              <a:rPr b="1">
                <a:solidFill>
                  <a:srgbClr val="007020"/>
                </a:solidFill>
                <a:latin typeface="Courier"/>
              </a:rPr>
              <a:t>$cast</a:t>
            </a:r>
            <a:r>
              <a:rPr>
                <a:latin typeface="Courier"/>
              </a:rPr>
              <a:t>(clone, tmp);</a:t>
            </a:r>
            <a:br/>
            <a:r>
              <a:rPr>
                <a:latin typeface="Courier"/>
              </a:rPr>
              <a:t>      </a:t>
            </a:r>
            <a:r>
              <a:rPr b="1">
                <a:solidFill>
                  <a:srgbClr val="007020"/>
                </a:solidFill>
                <a:latin typeface="Courier"/>
              </a:rPr>
              <a:t>return</a:t>
            </a:r>
            <a:r>
              <a:rPr>
                <a:latin typeface="Courier"/>
              </a:rPr>
              <a:t> clone;</a:t>
            </a:r>
            <a:br/>
            <a:r>
              <a:rPr>
                <a:latin typeface="Courier"/>
              </a:rPr>
              <a:t>   </a:t>
            </a:r>
            <a:r>
              <a:rPr b="1">
                <a:solidFill>
                  <a:srgbClr val="007020"/>
                </a:solidFill>
                <a:latin typeface="Courier"/>
              </a:rPr>
              <a:t>endfunction</a:t>
            </a:r>
            <a:r>
              <a:rPr>
                <a:latin typeface="Courier"/>
              </a:rPr>
              <a:t> : clone_me</a:t>
            </a:r>
          </a:p>
        </p:txBody>
      </p:sp>
    </p:spTree>
  </p:cSld>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do_compare()</a:t>
            </a:r>
            <a:r>
              <a:rPr b="1" i="1"/>
              <a:t>: comparar dos objetos sin escribir un </a:t>
            </a:r>
            <a:r>
              <a:rPr b="1" i="1">
                <a:latin typeface="Courier"/>
              </a:rPr>
              <a:t>if</a:t>
            </a:r>
            <a:r>
              <a:rPr b="1" i="1"/>
              <a:t> por campo</a:t>
            </a:r>
          </a:p>
          <a:p>
            <a:pPr lvl="0"/>
            <a:r>
              <a:rPr>
                <a:latin typeface="Courier"/>
              </a:rPr>
              <a:t>compare()</a:t>
            </a:r>
            <a:r>
              <a:rPr/>
              <a:t> lo trae </a:t>
            </a:r>
            <a:r>
              <a:rPr>
                <a:latin typeface="Courier"/>
              </a:rPr>
              <a:t>uvm_object</a:t>
            </a:r>
            <a:r>
              <a:rPr/>
              <a:t> y devuelve 1 si los dos objetos son iguales. Es el que se llama; el que se </a:t>
            </a:r>
            <a:r>
              <a:rPr b="1"/>
              <a:t>escribe</a:t>
            </a:r>
            <a:r>
              <a:rPr/>
              <a:t> es </a:t>
            </a:r>
            <a:r>
              <a:rPr>
                <a:latin typeface="Courier"/>
              </a:rPr>
              <a:t>do_compare()</a:t>
            </a:r>
          </a:p>
          <a:p>
            <a:pPr lvl="0"/>
            <a:r>
              <a:rPr/>
              <a:t>Toma dos argumentos: el </a:t>
            </a:r>
            <a:r>
              <a:rPr>
                <a:latin typeface="Courier"/>
              </a:rPr>
              <a:t>rhs</a:t>
            </a:r>
            <a:r>
              <a:rPr/>
              <a:t> —el otro objeto— y un </a:t>
            </a:r>
            <a:r>
              <a:rPr>
                <a:latin typeface="Courier"/>
              </a:rPr>
              <a:t>uvm_comparer</a:t>
            </a:r>
            <a:r>
              <a:rPr/>
              <a:t>, que es la política de comparación: cuántas diferencias reportar y con qué verbosidad</a:t>
            </a:r>
          </a:p>
          <a:p>
            <a:pPr lvl="0"/>
            <a:r>
              <a:rPr/>
              <a:t>Casi nadie toca el comparer, pero hay que declararlo porque la firma lo pide</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bit</a:t>
            </a:r>
            <a:r>
              <a:rPr>
                <a:latin typeface="Courier"/>
              </a:rPr>
              <a:t> do_compare(uvm_object rhs, uvm_comparer comparer);</a:t>
            </a:r>
            <a:br/>
            <a:r>
              <a:rPr>
                <a:latin typeface="Courier"/>
              </a:rPr>
              <a:t>      command_transaction compared_transaction_h;</a:t>
            </a:r>
            <a:br/>
            <a:r>
              <a:rPr>
                <a:latin typeface="Courier"/>
              </a:rPr>
              <a:t>      </a:t>
            </a:r>
            <a:r>
              <a:rPr b="1">
                <a:solidFill>
                  <a:srgbClr val="007020"/>
                </a:solidFill>
                <a:latin typeface="Courier"/>
              </a:rPr>
              <a:t>bit</a:t>
            </a:r>
            <a:r>
              <a:rPr>
                <a:latin typeface="Courier"/>
              </a:rPr>
              <a:t> same;</a:t>
            </a:r>
            <a:br/>
            <a:br/>
            <a:r>
              <a:rPr>
                <a:latin typeface="Courier"/>
              </a:rPr>
              <a:t>      </a:t>
            </a:r>
            <a:r>
              <a:rPr b="1">
                <a:solidFill>
                  <a:srgbClr val="007020"/>
                </a:solidFill>
                <a:latin typeface="Courier"/>
              </a:rPr>
              <a:t>if</a:t>
            </a:r>
            <a:r>
              <a:rPr>
                <a:latin typeface="Courier"/>
              </a:rPr>
              <a:t> (rhs == </a:t>
            </a:r>
            <a:r>
              <a:rPr b="1">
                <a:solidFill>
                  <a:srgbClr val="007020"/>
                </a:solidFill>
                <a:latin typeface="Courier"/>
              </a:rPr>
              <a:t>null</a:t>
            </a:r>
            <a:r>
              <a:rPr>
                <a:latin typeface="Courier"/>
              </a:rPr>
              <a:t>)</a:t>
            </a:r>
            <a:br/>
            <a:r>
              <a:rPr>
                <a:latin typeface="Courier"/>
              </a:rPr>
              <a:t>         </a:t>
            </a:r>
            <a:r>
              <a:rPr>
                <a:solidFill>
                  <a:srgbClr val="007020"/>
                </a:solidFill>
                <a:latin typeface="Courier"/>
              </a:rPr>
              <a:t>`uvm_fatal</a:t>
            </a:r>
            <a:r>
              <a:rPr>
                <a:latin typeface="Courier"/>
              </a:rPr>
              <a:t>(</a:t>
            </a:r>
            <a:r>
              <a:rPr>
                <a:solidFill>
                  <a:srgbClr val="4070A0"/>
                </a:solidFill>
                <a:latin typeface="Courier"/>
              </a:rPr>
              <a:t>"RANDOM TRANSACTION"</a:t>
            </a:r>
            <a:r>
              <a:rPr>
                <a:latin typeface="Courier"/>
              </a:rPr>
              <a:t>, </a:t>
            </a:r>
            <a:r>
              <a:rPr>
                <a:solidFill>
                  <a:srgbClr val="4070A0"/>
                </a:solidFill>
                <a:latin typeface="Courier"/>
              </a:rPr>
              <a:t>"Tried to do comparison to a null pointer"</a:t>
            </a:r>
            <a:r>
              <a:rPr>
                <a:latin typeface="Courier"/>
              </a:rPr>
              <a:t>);</a:t>
            </a:r>
            <a:br/>
            <a:br/>
            <a:r>
              <a:rPr>
                <a:latin typeface="Courier"/>
              </a:rPr>
              <a:t>      </a:t>
            </a:r>
            <a:r>
              <a:rPr i="1">
                <a:solidFill>
                  <a:srgbClr val="60A0B0"/>
                </a:solidFill>
                <a:latin typeface="Courier"/>
              </a:rPr>
              <a:t>// First check whether we are comparing the same type</a:t>
            </a:r>
            <a:br/>
            <a:r>
              <a:rPr>
                <a:latin typeface="Courier"/>
              </a:rPr>
              <a:t>      </a:t>
            </a:r>
            <a:r>
              <a:rPr b="1">
                <a:solidFill>
                  <a:srgbClr val="007020"/>
                </a:solidFill>
                <a:latin typeface="Courier"/>
              </a:rPr>
              <a:t>if</a:t>
            </a:r>
            <a:r>
              <a:rPr>
                <a:latin typeface="Courier"/>
              </a:rPr>
              <a:t> (!</a:t>
            </a:r>
            <a:r>
              <a:rPr b="1">
                <a:solidFill>
                  <a:srgbClr val="007020"/>
                </a:solidFill>
                <a:latin typeface="Courier"/>
              </a:rPr>
              <a:t>$cast</a:t>
            </a:r>
            <a:r>
              <a:rPr>
                <a:latin typeface="Courier"/>
              </a:rPr>
              <a:t>(compared_transaction_h, rhs)) same = </a:t>
            </a:r>
            <a:r>
              <a:rPr>
                <a:solidFill>
                  <a:srgbClr val="40A070"/>
                </a:solidFill>
                <a:latin typeface="Courier"/>
              </a:rPr>
              <a:t>0</a:t>
            </a:r>
            <a:r>
              <a:rPr>
                <a:latin typeface="Courier"/>
              </a:rPr>
              <a:t>;</a:t>
            </a:r>
            <a:br/>
            <a:r>
              <a:rPr>
                <a:latin typeface="Courier"/>
              </a:rPr>
              <a:t>      </a:t>
            </a:r>
            <a:r>
              <a:rPr b="1">
                <a:solidFill>
                  <a:srgbClr val="007020"/>
                </a:solidFill>
                <a:latin typeface="Courier"/>
              </a:rPr>
              <a:t>else</a:t>
            </a:r>
            <a:br/>
            <a:r>
              <a:rPr>
                <a:latin typeface="Courier"/>
              </a:rPr>
              <a:t>         </a:t>
            </a:r>
            <a:r>
              <a:rPr i="1">
                <a:solidFill>
                  <a:srgbClr val="60A0B0"/>
                </a:solidFill>
                <a:latin typeface="Courier"/>
              </a:rPr>
              <a:t>// Deep comparison: what the parent compares, plus the three fields of</a:t>
            </a:r>
            <a:br/>
            <a:r>
              <a:rPr>
                <a:latin typeface="Courier"/>
              </a:rPr>
              <a:t>         </a:t>
            </a:r>
            <a:r>
              <a:rPr i="1">
                <a:solidFill>
                  <a:srgbClr val="60A0B0"/>
                </a:solidFill>
                <a:latin typeface="Courier"/>
              </a:rPr>
              <a:t>// this class</a:t>
            </a:r>
            <a:br/>
            <a:r>
              <a:rPr>
                <a:latin typeface="Courier"/>
              </a:rPr>
              <a:t>         same = </a:t>
            </a:r>
            <a:r>
              <a:rPr b="1">
                <a:solidFill>
                  <a:srgbClr val="007020"/>
                </a:solidFill>
                <a:latin typeface="Courier"/>
              </a:rPr>
              <a:t>super</a:t>
            </a:r>
            <a:r>
              <a:rPr>
                <a:latin typeface="Courier"/>
              </a:rPr>
              <a:t>.do_compare(</a:t>
            </a:r>
            <a:br/>
            <a:r>
              <a:rPr>
                <a:latin typeface="Courier"/>
              </a:rPr>
              <a:t>             rhs, comparer</a:t>
            </a:r>
            <a:br/>
            <a:r>
              <a:rPr>
                <a:latin typeface="Courier"/>
              </a:rPr>
              <a:t>         ) &amp;&amp; (compared_transaction_h.A == A) &amp;&amp; (compared_transaction_h.B == B) &amp;&amp;</a:t>
            </a:r>
            <a:br/>
            <a:r>
              <a:rPr>
                <a:latin typeface="Courier"/>
              </a:rPr>
              <a:t>             (compared_transaction_h.op == op);</a:t>
            </a:r>
            <a:br/>
            <a:br/>
            <a:r>
              <a:rPr>
                <a:latin typeface="Courier"/>
              </a:rPr>
              <a:t>      </a:t>
            </a:r>
            <a:r>
              <a:rPr b="1">
                <a:solidFill>
                  <a:srgbClr val="007020"/>
                </a:solidFill>
                <a:latin typeface="Courier"/>
              </a:rPr>
              <a:t>return</a:t>
            </a:r>
            <a:r>
              <a:rPr>
                <a:latin typeface="Courier"/>
              </a:rPr>
              <a:t> same;</a:t>
            </a:r>
            <a:br/>
            <a:r>
              <a:rPr>
                <a:latin typeface="Courier"/>
              </a:rPr>
              <a:t>   </a:t>
            </a:r>
            <a:r>
              <a:rPr b="1">
                <a:solidFill>
                  <a:srgbClr val="007020"/>
                </a:solidFill>
                <a:latin typeface="Courier"/>
              </a:rPr>
              <a:t>endfunction</a:t>
            </a:r>
            <a:r>
              <a:rPr>
                <a:latin typeface="Courier"/>
              </a:rPr>
              <a:t> : do_compare</a:t>
            </a:r>
          </a:p>
        </p:txBody>
      </p:sp>
    </p:spTree>
  </p:cSld>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convert2string()</a:t>
            </a:r>
            <a:r>
              <a:rPr b="1" i="1"/>
              <a:t>: la transaction se imprime sola</a:t>
            </a:r>
          </a:p>
          <a:p>
            <a:pPr lvl="0"/>
            <a:r>
              <a:rPr/>
              <a:t>Es el método que devuelve el objeto como texto. Se escribe </a:t>
            </a:r>
            <a:r>
              <a:rPr b="1"/>
              <a:t>una vez</a:t>
            </a:r>
            <a:r>
              <a:rPr/>
              <a:t>, y lo usan el scoreboard, el monitor y cualquiera que tenga que reportar</a:t>
            </a:r>
          </a:p>
          <a:p>
            <a:pPr lvl="0"/>
            <a:r>
              <a:rPr>
                <a:latin typeface="Courier"/>
              </a:rPr>
              <a:t>$sformatf()</a:t>
            </a:r>
            <a:r>
              <a:rPr/>
              <a:t> arma el string con los mismos especificadores de formato de siempre</a:t>
            </a:r>
          </a:p>
          <a:p>
            <a:pPr lvl="0"/>
            <a:r>
              <a:rPr/>
              <a:t>Y el detalle que hace legible un log: un </a:t>
            </a:r>
            <a:r>
              <a:rPr>
                <a:latin typeface="Courier"/>
              </a:rPr>
              <a:t>enum</a:t>
            </a:r>
            <a:r>
              <a:rPr/>
              <a:t> tiene </a:t>
            </a:r>
            <a:r>
              <a:rPr>
                <a:latin typeface="Courier"/>
              </a:rPr>
              <a:t>name()</a:t>
            </a:r>
            <a:r>
              <a:rPr/>
              <a:t>, que devuelve </a:t>
            </a:r>
            <a:r>
              <a:rPr>
                <a:latin typeface="Courier"/>
              </a:rPr>
              <a:t>add_op</a:t>
            </a:r>
            <a:r>
              <a:rPr/>
              <a:t> en vez de </a:t>
            </a:r>
            <a:r>
              <a:rPr>
                <a:latin typeface="Courier"/>
              </a:rPr>
              <a:t>3'b001</a:t>
            </a:r>
            <a:r>
              <a:rPr/>
              <a:t>. Sin eso el error dice un número y nadie lo lee</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string</a:t>
            </a:r>
            <a:r>
              <a:rPr>
                <a:latin typeface="Courier"/>
              </a:rPr>
              <a:t> </a:t>
            </a:r>
            <a:r>
              <a:rPr b="1">
                <a:solidFill>
                  <a:srgbClr val="007020"/>
                </a:solidFill>
                <a:latin typeface="Courier"/>
              </a:rPr>
              <a:t>s</a:t>
            </a:r>
            <a:r>
              <a:rPr>
                <a:latin typeface="Courier"/>
              </a:rPr>
              <a:t>;</a:t>
            </a:r>
            <a:br/>
            <a:r>
              <a:rPr>
                <a:latin typeface="Courier"/>
              </a:rPr>
              <a:t>      </a:t>
            </a:r>
            <a:r>
              <a:rPr i="1">
                <a:solidFill>
                  <a:srgbClr val="60A0B0"/>
                </a:solidFill>
                <a:latin typeface="Courier"/>
              </a:rPr>
              <a:t>// op.name() can be add_op, no_op ...</a:t>
            </a:r>
            <a:br/>
            <a:r>
              <a:rPr>
                <a:latin typeface="Courier"/>
              </a:rPr>
              <a:t>      </a:t>
            </a:r>
            <a:r>
              <a:rPr b="1">
                <a:solidFill>
                  <a:srgbClr val="007020"/>
                </a:solidFill>
                <a:latin typeface="Courier"/>
              </a:rPr>
              <a:t>s</a:t>
            </a:r>
            <a:r>
              <a:rPr>
                <a:latin typeface="Courier"/>
              </a:rPr>
              <a:t> = </a:t>
            </a:r>
            <a:r>
              <a:rPr b="1">
                <a:solidFill>
                  <a:srgbClr val="007020"/>
                </a:solidFill>
                <a:latin typeface="Courier"/>
              </a:rPr>
              <a:t>$sformatf</a:t>
            </a:r>
            <a:r>
              <a:rPr>
                <a:latin typeface="Courier"/>
              </a:rPr>
              <a:t>(</a:t>
            </a:r>
            <a:r>
              <a:rPr>
                <a:solidFill>
                  <a:srgbClr val="4070A0"/>
                </a:solidFill>
                <a:latin typeface="Courier"/>
              </a:rPr>
              <a:t>"A: %2h  B: %2h op: %s"</a:t>
            </a:r>
            <a:r>
              <a:rPr>
                <a:latin typeface="Courier"/>
              </a:rPr>
              <a:t>, A, B, op.name());</a:t>
            </a:r>
            <a:br/>
            <a:r>
              <a:rPr>
                <a:latin typeface="Courier"/>
              </a:rPr>
              <a:t>      </a:t>
            </a:r>
            <a:r>
              <a:rPr b="1">
                <a:solidFill>
                  <a:srgbClr val="007020"/>
                </a:solidFill>
                <a:latin typeface="Courier"/>
              </a:rPr>
              <a:t>return</a:t>
            </a:r>
            <a:r>
              <a:rPr>
                <a:latin typeface="Courier"/>
              </a:rPr>
              <a:t> </a:t>
            </a:r>
            <a:r>
              <a:rPr b="1">
                <a:solidFill>
                  <a:srgbClr val="007020"/>
                </a:solidFill>
                <a:latin typeface="Courier"/>
              </a:rPr>
              <a:t>s</a:t>
            </a:r>
            <a:r>
              <a:rPr>
                <a:latin typeface="Courier"/>
              </a:rPr>
              <a:t>;</a:t>
            </a:r>
            <a:br/>
            <a:r>
              <a:rPr>
                <a:latin typeface="Courier"/>
              </a:rPr>
              <a:t>   </a:t>
            </a:r>
            <a:r>
              <a:rPr b="1">
                <a:solidFill>
                  <a:srgbClr val="007020"/>
                </a:solidFill>
                <a:latin typeface="Courier"/>
              </a:rPr>
              <a:t>endfunction</a:t>
            </a:r>
            <a:r>
              <a:rPr>
                <a:latin typeface="Courier"/>
              </a:rPr>
              <a:t> : convert2string</a:t>
            </a:r>
          </a:p>
        </p:txBody>
      </p:sp>
    </p:spTree>
  </p:cSld>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Las field macros: leerlas aunque no las escribas</a:t>
            </a:r>
          </a:p>
          <a:p>
            <a:pPr lvl="0" indent="0">
              <a:buNone/>
            </a:pPr>
            <a:r>
              <a:rPr b="1">
                <a:solidFill>
                  <a:srgbClr val="007020"/>
                </a:solidFill>
                <a:latin typeface="Courier"/>
              </a:rPr>
              <a:t>class</a:t>
            </a:r>
            <a:r>
              <a:rPr>
                <a:latin typeface="Courier"/>
              </a:rPr>
              <a:t> command_transaction </a:t>
            </a:r>
            <a:r>
              <a:rPr b="1">
                <a:solidFill>
                  <a:srgbClr val="007020"/>
                </a:solidFill>
                <a:latin typeface="Courier"/>
              </a:rPr>
              <a:t>extends</a:t>
            </a:r>
            <a:r>
              <a:rPr>
                <a:latin typeface="Courier"/>
              </a:rPr>
              <a:t> uvm_sequence_item;</a:t>
            </a:r>
            <a:br/>
            <a:r>
              <a:rPr>
                <a:latin typeface="Courier"/>
              </a:rPr>
              <a:t>   </a:t>
            </a:r>
            <a:r>
              <a:rPr>
                <a:solidFill>
                  <a:srgbClr val="007020"/>
                </a:solidFill>
                <a:latin typeface="Courier"/>
              </a:rPr>
              <a:t>`uvm_object_utils_begin</a:t>
            </a:r>
            <a:r>
              <a:rPr>
                <a:latin typeface="Courier"/>
              </a:rPr>
              <a:t>(command_transaction)</a:t>
            </a:r>
            <a:br/>
            <a:r>
              <a:rPr>
                <a:latin typeface="Courier"/>
              </a:rPr>
              <a:t>      </a:t>
            </a:r>
            <a:r>
              <a:rPr>
                <a:solidFill>
                  <a:srgbClr val="007020"/>
                </a:solidFill>
                <a:latin typeface="Courier"/>
              </a:rPr>
              <a:t>`uvm_field_int</a:t>
            </a:r>
            <a:r>
              <a:rPr>
                <a:latin typeface="Courier"/>
              </a:rPr>
              <a:t> (A,  UVM_DEFAULT | UVM_HEX)   </a:t>
            </a:r>
            <a:r>
              <a:rPr i="1">
                <a:solidFill>
                  <a:srgbClr val="60A0B0"/>
                </a:solidFill>
                <a:latin typeface="Courier"/>
              </a:rPr>
              <a:t>// un campo integral</a:t>
            </a:r>
            <a:br/>
            <a:r>
              <a:rPr>
                <a:latin typeface="Courier"/>
              </a:rPr>
              <a:t>      </a:t>
            </a:r>
            <a:r>
              <a:rPr>
                <a:solidFill>
                  <a:srgbClr val="007020"/>
                </a:solidFill>
                <a:latin typeface="Courier"/>
              </a:rPr>
              <a:t>`uvm_field_enum</a:t>
            </a:r>
            <a:r>
              <a:rPr>
                <a:latin typeface="Courier"/>
              </a:rPr>
              <a:t>(operation_t, op, UVM_DEFAULT)</a:t>
            </a:r>
            <a:br/>
            <a:r>
              <a:rPr>
                <a:latin typeface="Courier"/>
              </a:rPr>
              <a:t>      </a:t>
            </a:r>
            <a:r>
              <a:rPr>
                <a:solidFill>
                  <a:srgbClr val="007020"/>
                </a:solidFill>
                <a:latin typeface="Courier"/>
              </a:rPr>
              <a:t>`uvm_field_object</a:t>
            </a:r>
            <a:r>
              <a:rPr>
                <a:latin typeface="Courier"/>
              </a:rPr>
              <a:t>(payload, UVM_DEFAULT | UVM_REFERENCE)  </a:t>
            </a:r>
            <a:r>
              <a:rPr i="1">
                <a:solidFill>
                  <a:srgbClr val="60A0B0"/>
                </a:solidFill>
                <a:latin typeface="Courier"/>
              </a:rPr>
              <a:t>// handle, no copia</a:t>
            </a:r>
            <a:br/>
            <a:r>
              <a:rPr>
                <a:latin typeface="Courier"/>
              </a:rPr>
              <a:t>   </a:t>
            </a:r>
            <a:r>
              <a:rPr>
                <a:solidFill>
                  <a:srgbClr val="007020"/>
                </a:solidFill>
                <a:latin typeface="Courier"/>
              </a:rPr>
              <a:t>`uvm_object_utils_end</a:t>
            </a:r>
            <a:br/>
            <a:r>
              <a:rPr b="1">
                <a:solidFill>
                  <a:srgbClr val="007020"/>
                </a:solidFill>
                <a:latin typeface="Courier"/>
              </a:rPr>
              <a:t>endclass</a:t>
            </a:r>
          </a:p>
          <a:p>
            <a:pPr lvl="0"/>
            <a:r>
              <a:rPr/>
              <a:t>Es lo que vas a encontrar en </a:t>
            </a:r>
            <a:r>
              <a:rPr b="1"/>
              <a:t>todo VIP</a:t>
            </a:r>
            <a:r>
              <a:rPr/>
              <a:t> que abras. Generan </a:t>
            </a:r>
            <a:r>
              <a:rPr>
                <a:latin typeface="Courier"/>
              </a:rPr>
              <a:t>do_copy</a:t>
            </a:r>
            <a:r>
              <a:rPr/>
              <a:t>, </a:t>
            </a:r>
            <a:r>
              <a:rPr>
                <a:latin typeface="Courier"/>
              </a:rPr>
              <a:t>do_compare</a:t>
            </a:r>
            <a:r>
              <a:rPr/>
              <a:t>, </a:t>
            </a:r>
            <a:r>
              <a:rPr>
                <a:latin typeface="Courier"/>
              </a:rPr>
              <a:t>do_print</a:t>
            </a:r>
            <a:r>
              <a:rPr/>
              <a:t>, </a:t>
            </a:r>
            <a:r>
              <a:rPr>
                <a:latin typeface="Courier"/>
              </a:rPr>
              <a:t>do_pack</a:t>
            </a:r>
            <a:r>
              <a:rPr/>
              <a:t> y la configuración automática, de una declaración por campo</a:t>
            </a:r>
          </a:p>
          <a:p>
            <a:pPr lvl="0"/>
            <a:r>
              <a:rPr/>
              <a:t>El segundo argumento es una máscara: </a:t>
            </a:r>
            <a:r>
              <a:rPr>
                <a:latin typeface="Courier"/>
              </a:rPr>
              <a:t>UVM_DEFAULT</a:t>
            </a:r>
            <a:r>
              <a:rPr/>
              <a:t> prende todas las operaciones, y </a:t>
            </a:r>
            <a:r>
              <a:rPr>
                <a:latin typeface="Courier"/>
              </a:rPr>
              <a:t>UVM_NOCOMPARE</a:t>
            </a:r>
            <a:r>
              <a:rPr/>
              <a:t> / </a:t>
            </a:r>
            <a:r>
              <a:rPr>
                <a:latin typeface="Courier"/>
              </a:rPr>
              <a:t>UVM_NOPRINT</a:t>
            </a:r>
            <a:r>
              <a:rPr/>
              <a:t> apagan una. El radix (</a:t>
            </a:r>
            <a:r>
              <a:rPr>
                <a:latin typeface="Courier"/>
              </a:rPr>
              <a:t>UVM_HEX</a:t>
            </a:r>
            <a:r>
              <a:rPr/>
              <a:t>, </a:t>
            </a:r>
            <a:r>
              <a:rPr>
                <a:latin typeface="Courier"/>
              </a:rPr>
              <a:t>UVM_DEC</a:t>
            </a:r>
            <a:r>
              <a:rPr/>
              <a:t>) es sólo para imprimir</a:t>
            </a:r>
          </a:p>
          <a:p>
            <a:pPr lvl="0"/>
            <a:r>
              <a:rPr>
                <a:latin typeface="Courier"/>
              </a:rPr>
              <a:t>UVM_REFERENCE</a:t>
            </a:r>
            <a:r>
              <a:rPr/>
              <a:t> en un </a:t>
            </a:r>
            <a:r>
              <a:rPr>
                <a:latin typeface="Courier"/>
              </a:rPr>
              <a:t>uvm_field_object</a:t>
            </a:r>
            <a:r>
              <a:rPr/>
              <a:t> copia </a:t>
            </a:r>
            <a:r>
              <a:rPr b="1"/>
              <a:t>el handle</a:t>
            </a:r>
            <a:r>
              <a:rPr/>
              <a:t>; sin él, la copia es profunda. Es la misma decisión de </a:t>
            </a:r>
            <a:r>
              <a:rPr>
                <a:latin typeface="Courier"/>
              </a:rPr>
              <a:t>do_copy()</a:t>
            </a:r>
            <a:r>
              <a:rPr/>
              <a:t>, tomada en una constante</a:t>
            </a:r>
          </a:p>
          <a:p>
            <a:pPr lvl="0"/>
            <a:r>
              <a:rPr/>
              <a:t>El curso los escribe a mano por lo que ya dijimos: eso se debuggea, esto no. Pero leerlas hay que saber</a:t>
            </a:r>
          </a:p>
        </p:txBody>
      </p:sp>
    </p:spTree>
  </p:cSld>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a:xfrm>
            <a:off x="457200" y="1193800"/>
            <a:ext cx="8229600" cy="1003300"/>
          </a:xfrm>
        </p:spPr>
        <p:txBody>
          <a:bodyPr/>
          <a:lstStyle/>
          <a:p>
            <a:pPr lvl="0" indent="0" marL="0">
              <a:spcBef>
                <a:spcPts val="3000"/>
              </a:spcBef>
              <a:buNone/>
            </a:pPr>
            <a:r>
              <a:rPr b="1" i="1"/>
              <a:t>Los siete pasos, y por qué son siete</a:t>
            </a:r>
          </a:p>
          <a:p>
            <a:pPr lvl="0" indent="0" marL="0">
              <a:buNone/>
            </a:pPr>
            <a:r>
              <a:rPr/>
              <a:t>Lo que cuesta cambiarle el tipo de dato a un TB que ya existe. Vemos </a:t>
            </a:r>
            <a:r>
              <a:rPr b="1"/>
              <a:t>2, 3, 6 y 7</a:t>
            </a:r>
            <a:r>
              <a:rPr/>
              <a:t>; </a:t>
            </a:r>
            <a:r>
              <a:rPr b="1"/>
              <a:t>1, 4 y 5</a:t>
            </a:r>
            <a:r>
              <a:rPr/>
              <a:t> son traducción directa y están en el repo:</a:t>
            </a:r>
          </a:p>
        </p:txBody>
      </p:sp>
      <p:graphicFrame>
        <p:nvGraphicFramePr>
          <p:cNvPr id="6" name="Content Placeholder 5"/>
          <p:cNvGraphicFramePr>
            <a:graphicFrameLocks noGrp="1"/>
          </p:cNvGraphicFramePr>
          <p:nvPr>
            <p:ph idx="1"/>
          </p:nvPr>
        </p:nvGraphicFramePr>
        <p:xfrm>
          <a:off x="457200" y="2324100"/>
          <a:ext cx="8229600" cy="21336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lgn="r">
                        <a:buNone/>
                      </a:pPr>
                      <a:r>
                        <a:rPr/>
                        <a:t>#</a:t>
                      </a:r>
                    </a:p>
                  </a:txBody>
                  <a:tcPr/>
                </a:tc>
                <a:tc>
                  <a:txBody>
                    <a:bodyPr/>
                    <a:lstStyle/>
                    <a:p>
                      <a:pPr lvl="0" indent="0" marL="0">
                        <a:buNone/>
                      </a:pPr>
                      <a:r>
                        <a:rPr/>
                        <a:t>Qué</a:t>
                      </a:r>
                    </a:p>
                  </a:txBody>
                  <a:tcPr/>
                </a:tc>
                <a:tc>
                  <a:txBody>
                    <a:bodyPr/>
                    <a:lstStyle/>
                    <a:p>
                      <a:pPr lvl="0" indent="0" marL="0">
                        <a:buNone/>
                      </a:pPr>
                      <a:r>
                        <a:rPr/>
                        <a:t>Dónde</a:t>
                      </a:r>
                    </a:p>
                  </a:txBody>
                  <a:tcPr/>
                </a:tc>
              </a:tr>
              <a:tr h="0">
                <a:tc>
                  <a:txBody>
                    <a:bodyPr/>
                    <a:lstStyle/>
                    <a:p>
                      <a:pPr lvl="0" indent="0" marL="0" algn="r">
                        <a:buNone/>
                      </a:pPr>
                      <a:r>
                        <a:rPr/>
                        <a:t>1</a:t>
                      </a:r>
                    </a:p>
                  </a:txBody>
                </a:tc>
                <a:tc>
                  <a:txBody>
                    <a:bodyPr/>
                    <a:lstStyle/>
                    <a:p>
                      <a:pPr lvl="0" indent="0" marL="0">
                        <a:buNone/>
                      </a:pPr>
                      <a:r>
                        <a:rPr/>
                        <a:t>una </a:t>
                      </a:r>
                      <a:r>
                        <a:rPr>
                          <a:latin typeface="Courier"/>
                        </a:rPr>
                        <a:t>result_transaction</a:t>
                      </a:r>
                      <a:r>
                        <a:rPr/>
                        <a:t> para la vuelta</a:t>
                      </a:r>
                    </a:p>
                  </a:txBody>
                </a:tc>
                <a:tc>
                  <a:txBody>
                    <a:bodyPr/>
                    <a:lstStyle/>
                    <a:p>
                      <a:pPr lvl="0" indent="0" marL="0">
                        <a:buNone/>
                      </a:pPr>
                      <a:r>
                        <a:rPr>
                          <a:latin typeface="Courier"/>
                        </a:rPr>
                        <a:t>result_transaction.svh</a:t>
                      </a:r>
                    </a:p>
                  </a:txBody>
                </a:tc>
              </a:tr>
              <a:tr h="0">
                <a:tc>
                  <a:txBody>
                    <a:bodyPr/>
                    <a:lstStyle/>
                    <a:p>
                      <a:pPr lvl="0" indent="0" marL="0" algn="r">
                        <a:buNone/>
                      </a:pPr>
                      <a:r>
                        <a:rPr/>
                        <a:t>2</a:t>
                      </a:r>
                    </a:p>
                  </a:txBody>
                </a:tc>
                <a:tc>
                  <a:txBody>
                    <a:bodyPr/>
                    <a:lstStyle/>
                    <a:p>
                      <a:pPr lvl="0" indent="0" marL="0">
                        <a:buNone/>
                      </a:pPr>
                      <a:r>
                        <a:rPr/>
                        <a:t>una </a:t>
                      </a:r>
                      <a:r>
                        <a:rPr>
                          <a:latin typeface="Courier"/>
                        </a:rPr>
                        <a:t>add_transaction</a:t>
                      </a:r>
                      <a:r>
                        <a:rPr/>
                        <a:t>, sólo sumas</a:t>
                      </a:r>
                    </a:p>
                  </a:txBody>
                </a:tc>
                <a:tc>
                  <a:txBody>
                    <a:bodyPr/>
                    <a:lstStyle/>
                    <a:p>
                      <a:pPr lvl="0" indent="0" marL="0">
                        <a:buNone/>
                      </a:pPr>
                      <a:r>
                        <a:rPr>
                          <a:latin typeface="Courier"/>
                        </a:rPr>
                        <a:t>add_transaction.svh</a:t>
                      </a:r>
                    </a:p>
                  </a:txBody>
                </a:tc>
              </a:tr>
              <a:tr h="0">
                <a:tc>
                  <a:txBody>
                    <a:bodyPr/>
                    <a:lstStyle/>
                    <a:p>
                      <a:pPr lvl="0" indent="0" marL="0" algn="r">
                        <a:buNone/>
                      </a:pPr>
                      <a:r>
                        <a:rPr/>
                        <a:t>3</a:t>
                      </a:r>
                    </a:p>
                  </a:txBody>
                </a:tc>
                <a:tc>
                  <a:txBody>
                    <a:bodyPr/>
                    <a:lstStyle/>
                    <a:p>
                      <a:pPr lvl="0" indent="0" marL="0">
                        <a:buNone/>
                      </a:pPr>
                      <a:r>
                        <a:rPr/>
                        <a:t>los dos testers se funden en uno</a:t>
                      </a:r>
                    </a:p>
                  </a:txBody>
                </a:tc>
                <a:tc>
                  <a:txBody>
                    <a:bodyPr/>
                    <a:lstStyle/>
                    <a:p>
                      <a:pPr lvl="0" indent="0" marL="0">
                        <a:buNone/>
                      </a:pPr>
                      <a:r>
                        <a:rPr>
                          <a:latin typeface="Courier"/>
                        </a:rPr>
                        <a:t>tester.svh</a:t>
                      </a:r>
                    </a:p>
                  </a:txBody>
                </a:tc>
              </a:tr>
              <a:tr h="0">
                <a:tc>
                  <a:txBody>
                    <a:bodyPr/>
                    <a:lstStyle/>
                    <a:p>
                      <a:pPr lvl="0" indent="0" marL="0" algn="r">
                        <a:buNone/>
                      </a:pPr>
                      <a:r>
                        <a:rPr/>
                        <a:t>4</a:t>
                      </a:r>
                    </a:p>
                  </a:txBody>
                </a:tc>
                <a:tc>
                  <a:txBody>
                    <a:bodyPr/>
                    <a:lstStyle/>
                    <a:p>
                      <a:pPr lvl="0" indent="0" marL="0">
                        <a:buNone/>
                      </a:pPr>
                      <a:r>
                        <a:rPr/>
                        <a:t>el </a:t>
                      </a:r>
                      <a:r>
                        <a:rPr>
                          <a:latin typeface="Courier"/>
                        </a:rPr>
                        <a:t>command_monitor</a:t>
                      </a:r>
                      <a:r>
                        <a:rPr/>
                        <a:t> publica objetos</a:t>
                      </a:r>
                    </a:p>
                  </a:txBody>
                </a:tc>
                <a:tc>
                  <a:txBody>
                    <a:bodyPr/>
                    <a:lstStyle/>
                    <a:p>
                      <a:pPr lvl="0" indent="0" marL="0">
                        <a:buNone/>
                      </a:pPr>
                      <a:r>
                        <a:rPr>
                          <a:latin typeface="Courier"/>
                        </a:rPr>
                        <a:t>command_monitor.svh</a:t>
                      </a:r>
                    </a:p>
                  </a:txBody>
                </a:tc>
              </a:tr>
              <a:tr h="0">
                <a:tc>
                  <a:txBody>
                    <a:bodyPr/>
                    <a:lstStyle/>
                    <a:p>
                      <a:pPr lvl="0" indent="0" marL="0" algn="r">
                        <a:buNone/>
                      </a:pPr>
                      <a:r>
                        <a:rPr/>
                        <a:t>5</a:t>
                      </a:r>
                    </a:p>
                  </a:txBody>
                </a:tc>
                <a:tc>
                  <a:txBody>
                    <a:bodyPr/>
                    <a:lstStyle/>
                    <a:p>
                      <a:pPr lvl="0" indent="0" marL="0">
                        <a:buNone/>
                      </a:pPr>
                      <a:r>
                        <a:rPr/>
                        <a:t>el </a:t>
                      </a:r>
                      <a:r>
                        <a:rPr>
                          <a:latin typeface="Courier"/>
                        </a:rPr>
                        <a:t>result_monitor</a:t>
                      </a:r>
                      <a:r>
                        <a:rPr/>
                        <a:t>, lo mismo</a:t>
                      </a:r>
                    </a:p>
                  </a:txBody>
                </a:tc>
                <a:tc>
                  <a:txBody>
                    <a:bodyPr/>
                    <a:lstStyle/>
                    <a:p>
                      <a:pPr lvl="0" indent="0" marL="0">
                        <a:buNone/>
                      </a:pPr>
                      <a:r>
                        <a:rPr>
                          <a:latin typeface="Courier"/>
                        </a:rPr>
                        <a:t>result_monitor.svh</a:t>
                      </a:r>
                    </a:p>
                  </a:txBody>
                </a:tc>
              </a:tr>
              <a:tr h="0">
                <a:tc>
                  <a:txBody>
                    <a:bodyPr/>
                    <a:lstStyle/>
                    <a:p>
                      <a:pPr lvl="0" indent="0" marL="0" algn="r">
                        <a:buNone/>
                      </a:pPr>
                      <a:r>
                        <a:rPr/>
                        <a:t>6</a:t>
                      </a:r>
                    </a:p>
                  </a:txBody>
                </a:tc>
                <a:tc>
                  <a:txBody>
                    <a:bodyPr/>
                    <a:lstStyle/>
                    <a:p>
                      <a:pPr lvl="0" indent="0" marL="0">
                        <a:buNone/>
                      </a:pPr>
                      <a:r>
                        <a:rPr/>
                        <a:t>el </a:t>
                      </a:r>
                      <a:r>
                        <a:rPr>
                          <a:latin typeface="Courier"/>
                        </a:rPr>
                        <a:t>scoreboard</a:t>
                      </a:r>
                      <a:r>
                        <a:rPr/>
                        <a:t> usa </a:t>
                      </a:r>
                      <a:r>
                        <a:rPr>
                          <a:latin typeface="Courier"/>
                        </a:rPr>
                        <a:t>compare()</a:t>
                      </a:r>
                    </a:p>
                  </a:txBody>
                </a:tc>
                <a:tc>
                  <a:txBody>
                    <a:bodyPr/>
                    <a:lstStyle/>
                    <a:p>
                      <a:pPr lvl="0" indent="0" marL="0">
                        <a:buNone/>
                      </a:pPr>
                      <a:r>
                        <a:rPr>
                          <a:latin typeface="Courier"/>
                        </a:rPr>
                        <a:t>scoreboard.svh</a:t>
                      </a:r>
                    </a:p>
                  </a:txBody>
                </a:tc>
              </a:tr>
              <a:tr h="0">
                <a:tc>
                  <a:txBody>
                    <a:bodyPr/>
                    <a:lstStyle/>
                    <a:p>
                      <a:pPr lvl="0" indent="0" marL="0" algn="r">
                        <a:buNone/>
                      </a:pPr>
                      <a:r>
                        <a:rPr/>
                        <a:t>7</a:t>
                      </a:r>
                    </a:p>
                  </a:txBody>
                </a:tc>
                <a:tc>
                  <a:txBody>
                    <a:bodyPr/>
                    <a:lstStyle/>
                    <a:p>
                      <a:pPr lvl="0" indent="0" marL="0">
                        <a:buNone/>
                      </a:pPr>
                      <a:r>
                        <a:rPr>
                          <a:latin typeface="Courier"/>
                        </a:rPr>
                        <a:t>add_test</a:t>
                      </a:r>
                      <a:r>
                        <a:rPr/>
                        <a:t> overridea el </a:t>
                      </a:r>
                      <a:r>
                        <a:rPr b="1"/>
                        <a:t>dato</a:t>
                      </a:r>
                    </a:p>
                  </a:txBody>
                </a:tc>
                <a:tc>
                  <a:txBody>
                    <a:bodyPr/>
                    <a:lstStyle/>
                    <a:p>
                      <a:pPr lvl="0" indent="0" marL="0">
                        <a:buNone/>
                      </a:pPr>
                      <a:r>
                        <a:rPr>
                          <a:latin typeface="Courier"/>
                        </a:rPr>
                        <a:t>add_test.svh</a:t>
                      </a:r>
                    </a:p>
                  </a:txBody>
                </a:tc>
              </a:tr>
            </a:tbl>
          </a:graphicData>
        </a:graphic>
      </p:graphicFrame>
    </p:spTree>
  </p:cSld>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Paso 2 · una </a:t>
            </a:r>
            <a:r>
              <a:rPr b="1" i="1">
                <a:latin typeface="Courier"/>
              </a:rPr>
              <a:t>add_transaction</a:t>
            </a:r>
            <a:r>
              <a:rPr b="1" i="1"/>
              <a:t> que sólo suma</a:t>
            </a:r>
          </a:p>
          <a:p>
            <a:pPr lvl="0"/>
            <a:r>
              <a:rPr>
                <a:latin typeface="Courier"/>
              </a:rPr>
              <a:t>add_transaction</a:t>
            </a:r>
            <a:r>
              <a:rPr/>
              <a:t> extiende </a:t>
            </a:r>
            <a:r>
              <a:rPr>
                <a:latin typeface="Courier"/>
              </a:rPr>
              <a:t>command_transaction</a:t>
            </a:r>
            <a:r>
              <a:rPr/>
              <a:t> y le agrega </a:t>
            </a:r>
            <a:r>
              <a:rPr b="1"/>
              <a:t>una sola</a:t>
            </a:r>
            <a:r>
              <a:rPr/>
              <a:t> constraint: </a:t>
            </a:r>
            <a:r>
              <a:rPr>
                <a:latin typeface="Courier"/>
              </a:rPr>
              <a:t>op == add_op</a:t>
            </a:r>
          </a:p>
          <a:p>
            <a:pPr lvl="0"/>
            <a:r>
              <a:rPr/>
              <a:t>Con eso alcanza para cambiar el estímulo, y el </a:t>
            </a:r>
            <a:r>
              <a:rPr>
                <a:latin typeface="Courier"/>
              </a:rPr>
              <a:t>tester_h</a:t>
            </a:r>
            <a:r>
              <a:rPr/>
              <a:t> no se entera: usa la clase hija exactamente igual que a la madre</a:t>
            </a:r>
          </a:p>
          <a:p>
            <a:pPr lvl="0"/>
            <a:r>
              <a:rPr/>
              <a:t>Las constraints </a:t>
            </a:r>
            <a:r>
              <a:rPr b="1"/>
              <a:t>se heredan y se acumulan</a:t>
            </a:r>
            <a:r>
              <a:rPr/>
              <a:t>: el sesgo a los bordes de </a:t>
            </a:r>
            <a:r>
              <a:rPr>
                <a:latin typeface="Courier"/>
              </a:rPr>
              <a:t>A</a:t>
            </a:r>
            <a:r>
              <a:rPr/>
              <a:t> y </a:t>
            </a:r>
            <a:r>
              <a:rPr>
                <a:latin typeface="Courier"/>
              </a:rPr>
              <a:t>B</a:t>
            </a:r>
            <a:r>
              <a:rPr/>
              <a:t> sigue estando, porque la de la clase base no desaparece</a:t>
            </a:r>
          </a:p>
          <a:p>
            <a:pPr lvl="0" indent="0">
              <a:buNone/>
            </a:pPr>
            <a:r>
              <a:rPr b="1">
                <a:solidFill>
                  <a:srgbClr val="007020"/>
                </a:solidFill>
                <a:latin typeface="Courier"/>
              </a:rPr>
              <a:t>class</a:t>
            </a:r>
            <a:r>
              <a:rPr>
                <a:latin typeface="Courier"/>
              </a:rPr>
              <a:t> add_transaction </a:t>
            </a:r>
            <a:r>
              <a:rPr b="1">
                <a:solidFill>
                  <a:srgbClr val="007020"/>
                </a:solidFill>
                <a:latin typeface="Courier"/>
              </a:rPr>
              <a:t>extends</a:t>
            </a:r>
            <a:r>
              <a:rPr>
                <a:latin typeface="Courier"/>
              </a:rPr>
              <a:t> command_transaction;</a:t>
            </a:r>
            <a:br/>
            <a:r>
              <a:rPr>
                <a:latin typeface="Courier"/>
              </a:rPr>
              <a:t>   </a:t>
            </a:r>
            <a:r>
              <a:rPr>
                <a:solidFill>
                  <a:srgbClr val="007020"/>
                </a:solidFill>
                <a:latin typeface="Courier"/>
              </a:rPr>
              <a:t>`uvm_object_utils</a:t>
            </a:r>
            <a:r>
              <a:rPr>
                <a:latin typeface="Courier"/>
              </a:rPr>
              <a:t>(add_transaction)</a:t>
            </a:r>
            <a:br/>
            <a:br/>
            <a:r>
              <a:rPr>
                <a:latin typeface="Courier"/>
              </a:rPr>
              <a:t>   </a:t>
            </a:r>
            <a:r>
              <a:rPr b="1">
                <a:solidFill>
                  <a:srgbClr val="007020"/>
                </a:solidFill>
                <a:latin typeface="Courier"/>
              </a:rPr>
              <a:t>constraint</a:t>
            </a:r>
            <a:r>
              <a:rPr>
                <a:latin typeface="Courier"/>
              </a:rPr>
              <a:t> add_only {op == add_op;}</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 </a:t>
            </a:r>
            <a:r>
              <a:rPr>
                <a:solidFill>
                  <a:srgbClr val="4070A0"/>
                </a:solidFill>
                <a:latin typeface="Courier"/>
              </a:rPr>
              <a:t>""</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a:t>
            </a:r>
            <a:br/>
            <a:r>
              <a:rPr>
                <a:latin typeface="Courier"/>
              </a:rPr>
              <a:t>   </a:t>
            </a:r>
            <a:r>
              <a:rPr b="1">
                <a:solidFill>
                  <a:srgbClr val="007020"/>
                </a:solidFill>
                <a:latin typeface="Courier"/>
              </a:rPr>
              <a:t>endfunction</a:t>
            </a:r>
            <a:br/>
            <a:r>
              <a:rPr b="1">
                <a:solidFill>
                  <a:srgbClr val="007020"/>
                </a:solidFill>
                <a:latin typeface="Courier"/>
              </a:rPr>
              <a:t>endclass</a:t>
            </a:r>
            <a:r>
              <a:rPr>
                <a:latin typeface="Courier"/>
              </a:rPr>
              <a:t> : add_transaction</a:t>
            </a:r>
          </a:p>
        </p:txBody>
      </p:sp>
    </p:spTree>
  </p:cSld>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Paso 3 · dos testers se vuelven uno</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command_transaction command;</a:t>
            </a:r>
            <a:br/>
            <a:br/>
            <a:r>
              <a:rPr>
                <a:latin typeface="Courier"/>
              </a:rPr>
              <a:t>      phase.raise_objection(</a:t>
            </a:r>
            <a:r>
              <a:rPr b="1">
                <a:solidFill>
                  <a:srgbClr val="007020"/>
                </a:solidFill>
                <a:latin typeface="Courier"/>
              </a:rPr>
              <a:t>this</a:t>
            </a:r>
            <a:r>
              <a:rPr>
                <a:latin typeface="Courier"/>
              </a:rPr>
              <a:t>);</a:t>
            </a:r>
            <a:br/>
            <a:br/>
            <a:r>
              <a:rPr>
                <a:latin typeface="Courier"/>
              </a:rPr>
              <a:t>      </a:t>
            </a:r>
            <a:r>
              <a:rPr i="1">
                <a:solidFill>
                  <a:srgbClr val="60A0B0"/>
                </a:solidFill>
                <a:latin typeface="Courier"/>
              </a:rPr>
              <a:t>// ALL transactions come out of the factory, the directed ones too.</a:t>
            </a:r>
            <a:br/>
            <a:r>
              <a:rPr>
                <a:latin typeface="Courier"/>
              </a:rPr>
              <a:t>      </a:t>
            </a:r>
            <a:r>
              <a:rPr i="1">
                <a:solidFill>
                  <a:srgbClr val="60A0B0"/>
                </a:solidFill>
                <a:latin typeface="Courier"/>
              </a:rPr>
              <a:t>// A new() here would compile and work just the same, but it would skip</a:t>
            </a:r>
            <a:br/>
            <a:r>
              <a:rPr>
                <a:latin typeface="Courier"/>
              </a:rPr>
              <a:t>      </a:t>
            </a:r>
            <a:r>
              <a:rPr i="1">
                <a:solidFill>
                  <a:srgbClr val="60A0B0"/>
                </a:solidFill>
                <a:latin typeface="Courier"/>
              </a:rPr>
              <a:t>// add_test's set_type_override: the factory never hears about what you</a:t>
            </a:r>
            <a:br/>
            <a:r>
              <a:rPr>
                <a:latin typeface="Courier"/>
              </a:rPr>
              <a:t>      </a:t>
            </a:r>
            <a:r>
              <a:rPr i="1">
                <a:solidFill>
                  <a:srgbClr val="60A0B0"/>
                </a:solidFill>
                <a:latin typeface="Courier"/>
              </a:rPr>
              <a:t>// build by hand. See the slide "the new() that eats the override".</a:t>
            </a:r>
            <a:br/>
            <a:r>
              <a:rPr>
                <a:latin typeface="Courier"/>
              </a:rPr>
              <a:t>      command = command_transaction::type_id::create(</a:t>
            </a:r>
            <a:r>
              <a:rPr>
                <a:solidFill>
                  <a:srgbClr val="4070A0"/>
                </a:solidFill>
                <a:latin typeface="Courier"/>
              </a:rPr>
              <a:t>"command"</a:t>
            </a:r>
            <a:r>
              <a:rPr>
                <a:latin typeface="Courier"/>
              </a:rPr>
              <a:t>);</a:t>
            </a:r>
            <a:br/>
            <a:r>
              <a:rPr>
                <a:latin typeface="Courier"/>
              </a:rPr>
              <a:t>      command.op = rst_op;</a:t>
            </a:r>
            <a:br/>
            <a:r>
              <a:rPr>
                <a:latin typeface="Courier"/>
              </a:rPr>
              <a:t>      command_port.</a:t>
            </a:r>
            <a:r>
              <a:rPr>
                <a:solidFill>
                  <a:srgbClr val="007020"/>
                </a:solidFill>
                <a:latin typeface="Courier"/>
              </a:rPr>
              <a:t>put</a:t>
            </a:r>
            <a:r>
              <a:rPr>
                <a:latin typeface="Courier"/>
              </a:rPr>
              <a:t>(command);</a:t>
            </a:r>
            <a:br/>
            <a:b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command = command_transaction::type_id::create(</a:t>
            </a:r>
            <a:r>
              <a:rPr>
                <a:solidFill>
                  <a:srgbClr val="4070A0"/>
                </a:solidFill>
                <a:latin typeface="Courier"/>
              </a:rPr>
              <a:t>"command"</a:t>
            </a:r>
            <a:r>
              <a:rPr>
                <a:latin typeface="Courier"/>
              </a:rPr>
              <a:t>);</a:t>
            </a:r>
            <a:br/>
            <a:r>
              <a:rPr>
                <a:latin typeface="Courier"/>
              </a:rPr>
              <a:t>         </a:t>
            </a:r>
            <a:r>
              <a:rPr i="1">
                <a:solidFill>
                  <a:srgbClr val="60A0B0"/>
                </a:solidFill>
                <a:latin typeface="Courier"/>
              </a:rPr>
              <a:t>// randomize() returns 0 if the constraints have no solution, and aborts</a:t>
            </a:r>
            <a:br/>
            <a:r>
              <a:rPr>
                <a:latin typeface="Courier"/>
              </a:rPr>
              <a:t>         </a:t>
            </a:r>
            <a:r>
              <a:rPr i="1">
                <a:solidFill>
                  <a:srgbClr val="60A0B0"/>
                </a:solidFill>
                <a:latin typeface="Courier"/>
              </a:rPr>
              <a:t>// nothing. A bare assert() lets an unrandomized transaction through in</a:t>
            </a:r>
            <a:br/>
            <a:r>
              <a:rPr>
                <a:latin typeface="Courier"/>
              </a:rPr>
              <a:t>         </a:t>
            </a:r>
            <a:r>
              <a:rPr i="1">
                <a:solidFill>
                  <a:srgbClr val="60A0B0"/>
                </a:solidFill>
                <a:latin typeface="Courier"/>
              </a:rPr>
              <a:t>// silence: the TB carries on, sending garbage.</a:t>
            </a:r>
            <a:br/>
            <a:r>
              <a:rPr>
                <a:latin typeface="Courier"/>
              </a:rPr>
              <a:t>         </a:t>
            </a:r>
            <a:r>
              <a:rPr b="1">
                <a:solidFill>
                  <a:srgbClr val="007020"/>
                </a:solidFill>
                <a:latin typeface="Courier"/>
              </a:rPr>
              <a:t>if</a:t>
            </a:r>
            <a:r>
              <a:rPr>
                <a:latin typeface="Courier"/>
              </a:rPr>
              <a:t> (!command.</a:t>
            </a:r>
            <a:r>
              <a:rPr>
                <a:solidFill>
                  <a:srgbClr val="007020"/>
                </a:solidFill>
                <a:latin typeface="Courier"/>
              </a:rPr>
              <a:t>randomize</a:t>
            </a:r>
            <a:r>
              <a:rPr>
                <a:latin typeface="Courier"/>
              </a:rPr>
              <a:t>()) </a:t>
            </a:r>
            <a:r>
              <a:rPr>
                <a:solidFill>
                  <a:srgbClr val="007020"/>
                </a:solidFill>
                <a:latin typeface="Courier"/>
              </a:rPr>
              <a:t>`uvm_fatal</a:t>
            </a:r>
            <a:r>
              <a:rPr>
                <a:latin typeface="Courier"/>
              </a:rPr>
              <a:t>(</a:t>
            </a:r>
            <a:r>
              <a:rPr>
                <a:solidFill>
                  <a:srgbClr val="4070A0"/>
                </a:solidFill>
                <a:latin typeface="Courier"/>
              </a:rPr>
              <a:t>"TESTER"</a:t>
            </a:r>
            <a:r>
              <a:rPr>
                <a:latin typeface="Courier"/>
              </a:rPr>
              <a:t>, </a:t>
            </a:r>
            <a:r>
              <a:rPr>
                <a:solidFill>
                  <a:srgbClr val="4070A0"/>
                </a:solidFill>
                <a:latin typeface="Courier"/>
              </a:rPr>
              <a:t>"randomize() failed"</a:t>
            </a:r>
            <a:r>
              <a:rPr>
                <a:latin typeface="Courier"/>
              </a:rPr>
              <a:t>)</a:t>
            </a:r>
            <a:br/>
            <a:r>
              <a:rPr>
                <a:latin typeface="Courier"/>
              </a:rPr>
              <a:t>         command_port.</a:t>
            </a:r>
            <a:r>
              <a:rPr>
                <a:solidFill>
                  <a:srgbClr val="007020"/>
                </a:solidFill>
                <a:latin typeface="Courier"/>
              </a:rPr>
              <a:t>put</a:t>
            </a:r>
            <a:r>
              <a:rPr>
                <a:latin typeface="Courier"/>
              </a:rPr>
              <a:t>(command);</a:t>
            </a:r>
            <a:br/>
            <a:r>
              <a:rPr>
                <a:latin typeface="Courier"/>
              </a:rPr>
              <a:t>      </a:t>
            </a:r>
            <a:r>
              <a:rPr b="1">
                <a:solidFill>
                  <a:srgbClr val="007020"/>
                </a:solidFill>
                <a:latin typeface="Courier"/>
              </a:rPr>
              <a:t>end</a:t>
            </a:r>
            <a:r>
              <a:rPr>
                <a:latin typeface="Courier"/>
              </a:rPr>
              <a:t> : random_loop</a:t>
            </a:r>
            <a:br/>
            <a:br/>
            <a:r>
              <a:rPr>
                <a:latin typeface="Courier"/>
              </a:rPr>
              <a:t>      </a:t>
            </a:r>
            <a:r>
              <a:rPr i="1">
                <a:solidFill>
                  <a:srgbClr val="60A0B0"/>
                </a:solidFill>
                <a:latin typeface="Courier"/>
              </a:rPr>
              <a:t>// Directed: the multiplier overflow case, which 1000 random operations</a:t>
            </a:r>
            <a:br/>
            <a:r>
              <a:rPr>
                <a:latin typeface="Courier"/>
              </a:rPr>
              <a:t>      </a:t>
            </a:r>
            <a:r>
              <a:rPr i="1">
                <a:solidFill>
                  <a:srgbClr val="60A0B0"/>
                </a:solidFill>
                <a:latin typeface="Courier"/>
              </a:rPr>
              <a:t>// might never touch. It comes out of the factory like the others, but</a:t>
            </a:r>
            <a:br/>
            <a:r>
              <a:rPr>
                <a:latin typeface="Courier"/>
              </a:rPr>
              <a:t>      </a:t>
            </a:r>
            <a:r>
              <a:rPr i="1">
                <a:solidFill>
                  <a:srgbClr val="60A0B0"/>
                </a:solidFill>
                <a:latin typeface="Courier"/>
              </a:rPr>
              <a:t>// since it is not randomized, add_transaction's constraint does not run:</a:t>
            </a:r>
            <a:br/>
            <a:r>
              <a:rPr>
                <a:latin typeface="Courier"/>
              </a:rPr>
              <a:t>      </a:t>
            </a:r>
            <a:r>
              <a:rPr i="1">
                <a:solidFill>
                  <a:srgbClr val="60A0B0"/>
                </a:solidFill>
                <a:latin typeface="Courier"/>
              </a:rPr>
              <a:t>// the factory picks the TYPE, constraints only act inside randomize().</a:t>
            </a:r>
            <a:br/>
            <a:r>
              <a:rPr>
                <a:latin typeface="Courier"/>
              </a:rPr>
              <a:t>      command = command_transaction::type_id::create(</a:t>
            </a:r>
            <a:r>
              <a:rPr>
                <a:solidFill>
                  <a:srgbClr val="4070A0"/>
                </a:solidFill>
                <a:latin typeface="Courier"/>
              </a:rPr>
              <a:t>"command"</a:t>
            </a:r>
            <a:r>
              <a:rPr>
                <a:latin typeface="Courier"/>
              </a:rPr>
              <a:t>);</a:t>
            </a:r>
            <a:br/>
            <a:r>
              <a:rPr>
                <a:latin typeface="Courier"/>
              </a:rPr>
              <a:t>      command.op = mul_op;</a:t>
            </a:r>
            <a:br/>
            <a:r>
              <a:rPr>
                <a:latin typeface="Courier"/>
              </a:rPr>
              <a:t>      command.A = </a:t>
            </a:r>
            <a:r>
              <a:rPr>
                <a:solidFill>
                  <a:srgbClr val="40A070"/>
                </a:solidFill>
                <a:latin typeface="Courier"/>
              </a:rPr>
              <a:t>8'hFF</a:t>
            </a:r>
            <a:r>
              <a:rPr>
                <a:latin typeface="Courier"/>
              </a:rPr>
              <a:t>;</a:t>
            </a:r>
            <a:br/>
            <a:r>
              <a:rPr>
                <a:latin typeface="Courier"/>
              </a:rPr>
              <a:t>      command.B = </a:t>
            </a:r>
            <a:r>
              <a:rPr>
                <a:solidFill>
                  <a:srgbClr val="40A070"/>
                </a:solidFill>
                <a:latin typeface="Courier"/>
              </a:rPr>
              <a:t>8'hFF</a:t>
            </a:r>
            <a:r>
              <a:rPr>
                <a:latin typeface="Courier"/>
              </a:rPr>
              <a:t>;</a:t>
            </a:r>
            <a:br/>
            <a:r>
              <a:rPr>
                <a:latin typeface="Courier"/>
              </a:rPr>
              <a:t>      command_port.</a:t>
            </a:r>
            <a:r>
              <a:rPr>
                <a:solidFill>
                  <a:srgbClr val="007020"/>
                </a:solidFill>
                <a:latin typeface="Courier"/>
              </a:rPr>
              <a:t>put</a:t>
            </a:r>
            <a:r>
              <a:rPr>
                <a:latin typeface="Courier"/>
              </a:rPr>
              <a:t>(command);</a:t>
            </a:r>
            <a:br/>
            <a:br/>
            <a:r>
              <a:rPr>
                <a:latin typeface="Courier"/>
              </a:rPr>
              <a:t>      </a:t>
            </a:r>
            <a:r>
              <a:rPr>
                <a:solidFill>
                  <a:srgbClr val="40A070"/>
                </a:solidFill>
                <a:latin typeface="Courier"/>
              </a:rPr>
              <a:t>#500</a:t>
            </a:r>
            <a:r>
              <a:rPr>
                <a:latin typeface="Courier"/>
              </a:rPr>
              <a:t>;</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a:p>
            <a:pPr lvl="0"/>
            <a:r>
              <a:rPr/>
              <a:t>El testbench del env tenía </a:t>
            </a:r>
            <a:r>
              <a:rPr>
                <a:latin typeface="Courier"/>
              </a:rPr>
              <a:t>base_tester</a:t>
            </a:r>
            <a:r>
              <a:rPr/>
              <a:t> y </a:t>
            </a:r>
            <a:r>
              <a:rPr>
                <a:latin typeface="Courier"/>
              </a:rPr>
              <a:t>add_tester</a:t>
            </a:r>
            <a:r>
              <a:rPr/>
              <a:t>: dos clases para dos tipos de estímulo</a:t>
            </a:r>
          </a:p>
          <a:p>
            <a:pPr lvl="0"/>
            <a:r>
              <a:rPr/>
              <a:t>Ahora hay </a:t>
            </a:r>
            <a:r>
              <a:rPr b="1"/>
              <a:t>una sola</a:t>
            </a:r>
            <a:r>
              <a:rPr/>
              <a:t>. El </a:t>
            </a:r>
            <a:r>
              <a:rPr>
                <a:latin typeface="Courier"/>
              </a:rPr>
              <a:t>repeat</a:t>
            </a:r>
            <a:r>
              <a:rPr/>
              <a:t> crea una transaction y le dice </a:t>
            </a:r>
            <a:r>
              <a:rPr>
                <a:latin typeface="Courier"/>
              </a:rPr>
              <a:t>randomize()</a:t>
            </a:r>
            <a:r>
              <a:rPr/>
              <a:t>; qué sale de ahí lo decide el </a:t>
            </a:r>
            <a:r>
              <a:rPr b="1"/>
              <a:t>dato</a:t>
            </a:r>
            <a:r>
              <a:rPr/>
              <a:t>, no el tester</a:t>
            </a:r>
          </a:p>
          <a:p>
            <a:pPr lvl="0"/>
            <a:r>
              <a:rPr/>
              <a:t>Ésa es la línea que borra una clase: la decisión se mudó de la estructura al tipo de la transaction</a:t>
            </a:r>
          </a:p>
        </p:txBody>
      </p:sp>
    </p:spTree>
  </p:cSld>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Paso 6 · el scoreboard compara objetos, no números</a:t>
            </a:r>
          </a:p>
          <a:p>
            <a:pPr lvl="0"/>
            <a:r>
              <a:rPr/>
              <a:t>Los dos lados de la comparación son ahora </a:t>
            </a:r>
            <a:r>
              <a:rPr>
                <a:latin typeface="Courier"/>
              </a:rPr>
              <a:t>result_transaction</a:t>
            </a:r>
            <a:r>
              <a:rPr/>
              <a:t>: el que llega del </a:t>
            </a:r>
            <a:r>
              <a:rPr>
                <a:latin typeface="Courier"/>
              </a:rPr>
              <a:t>result_monitor</a:t>
            </a:r>
            <a:r>
              <a:rPr/>
              <a:t> y el que arma el predictor</a:t>
            </a:r>
          </a:p>
          <a:p>
            <a:pPr lvl="0"/>
            <a:r>
              <a:rPr/>
              <a:t>El </a:t>
            </a:r>
            <a:r>
              <a:rPr>
                <a:latin typeface="Courier"/>
              </a:rPr>
              <a:t>write()</a:t>
            </a:r>
            <a:r>
              <a:rPr/>
              <a:t> toma el resultado </a:t>
            </a:r>
            <a:r>
              <a:rPr>
                <a:latin typeface="Courier"/>
              </a:rPr>
              <a:t>t</a:t>
            </a:r>
            <a:r>
              <a:rPr/>
              <a:t>, busca el comando que le corresponde en la cola del </a:t>
            </a:r>
            <a:r>
              <a:rPr>
                <a:latin typeface="Courier"/>
              </a:rPr>
              <a:t>command_monitor</a:t>
            </a:r>
            <a:r>
              <a:rPr/>
              <a:t>, y le pide a </a:t>
            </a:r>
            <a:r>
              <a:rPr>
                <a:latin typeface="Courier"/>
              </a:rPr>
              <a:t>predict_result()</a:t>
            </a:r>
            <a:r>
              <a:rPr/>
              <a:t> la predicción</a:t>
            </a:r>
          </a:p>
          <a:p>
            <a:pPr lvl="0"/>
            <a:r>
              <a:rPr/>
              <a:t>La comparación queda en una línea —</a:t>
            </a:r>
            <a:r>
              <a:rPr>
                <a:latin typeface="Courier"/>
              </a:rPr>
              <a:t>predicted.compare(t)</a:t>
            </a:r>
            <a:r>
              <a:rPr/>
              <a:t>— y el mensaje de error se arma solo con los </a:t>
            </a:r>
            <a:r>
              <a:rPr>
                <a:latin typeface="Courier"/>
              </a:rPr>
              <a:t>convert2string()</a:t>
            </a:r>
            <a:r>
              <a:rPr/>
              <a:t> de las tres transactions</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write(result_transaction t);</a:t>
            </a:r>
            <a:br/>
            <a:r>
              <a:rPr>
                <a:latin typeface="Courier"/>
              </a:rPr>
              <a:t>      </a:t>
            </a:r>
            <a:r>
              <a:rPr b="1">
                <a:solidFill>
                  <a:srgbClr val="007020"/>
                </a:solidFill>
                <a:latin typeface="Courier"/>
              </a:rPr>
              <a:t>string</a:t>
            </a:r>
            <a:r>
              <a:rPr>
                <a:latin typeface="Courier"/>
              </a:rPr>
              <a:t> data_str;</a:t>
            </a:r>
            <a:br/>
            <a:r>
              <a:rPr>
                <a:latin typeface="Courier"/>
              </a:rPr>
              <a:t>      command_transaction cmd;</a:t>
            </a:r>
            <a:br/>
            <a:r>
              <a:rPr>
                <a:latin typeface="Courier"/>
              </a:rPr>
              <a:t>      result_transaction predicted;</a:t>
            </a:r>
            <a:br/>
            <a:br/>
            <a:r>
              <a:rPr>
                <a:latin typeface="Courier"/>
              </a:rPr>
              <a:t>      </a:t>
            </a:r>
            <a:r>
              <a:rPr b="1">
                <a:solidFill>
                  <a:srgbClr val="007020"/>
                </a:solidFill>
                <a:latin typeface="Courier"/>
              </a:rPr>
              <a:t>do</a:t>
            </a:r>
            <a:br/>
            <a:r>
              <a:rPr>
                <a:latin typeface="Courier"/>
              </a:rPr>
              <a:t>      </a:t>
            </a:r>
            <a:r>
              <a:rPr b="1">
                <a:solidFill>
                  <a:srgbClr val="007020"/>
                </a:solidFill>
                <a:latin typeface="Courier"/>
              </a:rPr>
              <a:t>if</a:t>
            </a:r>
            <a:r>
              <a:rPr>
                <a:latin typeface="Courier"/>
              </a:rPr>
              <a:t> (!cmd_f.</a:t>
            </a:r>
            <a:r>
              <a:rPr>
                <a:solidFill>
                  <a:srgbClr val="007020"/>
                </a:solidFill>
                <a:latin typeface="Courier"/>
              </a:rPr>
              <a:t>try_get</a:t>
            </a:r>
            <a:r>
              <a:rPr>
                <a:latin typeface="Courier"/>
              </a:rPr>
              <a:t>(cmd))</a:t>
            </a:r>
            <a:br/>
            <a:r>
              <a:rPr>
                <a:latin typeface="Courier"/>
              </a:rPr>
              <a:t>         </a:t>
            </a:r>
            <a:r>
              <a:rPr>
                <a:solidFill>
                  <a:srgbClr val="007020"/>
                </a:solidFill>
                <a:latin typeface="Courier"/>
              </a:rPr>
              <a:t>`uvm_fatal</a:t>
            </a:r>
            <a:r>
              <a:rPr>
                <a:latin typeface="Courier"/>
              </a:rPr>
              <a:t>(</a:t>
            </a:r>
            <a:r>
              <a:rPr>
                <a:solidFill>
                  <a:srgbClr val="4070A0"/>
                </a:solidFill>
                <a:latin typeface="Courier"/>
              </a:rPr>
              <a:t>"SELF CHECKER"</a:t>
            </a:r>
            <a:r>
              <a:rPr>
                <a:latin typeface="Courier"/>
              </a:rPr>
              <a:t>, </a:t>
            </a:r>
            <a:r>
              <a:rPr>
                <a:solidFill>
                  <a:srgbClr val="4070A0"/>
                </a:solidFill>
                <a:latin typeface="Courier"/>
              </a:rPr>
              <a:t>"Missing command in self checker"</a:t>
            </a:r>
            <a:r>
              <a:rPr>
                <a:latin typeface="Courier"/>
              </a:rPr>
              <a:t>)</a:t>
            </a:r>
            <a:br/>
            <a:r>
              <a:rPr>
                <a:latin typeface="Courier"/>
              </a:rPr>
              <a:t>      </a:t>
            </a:r>
            <a:r>
              <a:rPr b="1">
                <a:solidFill>
                  <a:srgbClr val="007020"/>
                </a:solidFill>
                <a:latin typeface="Courier"/>
              </a:rPr>
              <a:t>while</a:t>
            </a:r>
            <a:r>
              <a:rPr>
                <a:latin typeface="Courier"/>
              </a:rPr>
              <a:t> ((cmd.op == no_op) || (cmd.op == rst_op));</a:t>
            </a:r>
            <a:br/>
            <a:br/>
            <a:r>
              <a:rPr>
                <a:latin typeface="Courier"/>
              </a:rPr>
              <a:t>      predicted = predict_result(cmd);</a:t>
            </a:r>
            <a:br/>
            <a:br/>
            <a:r>
              <a:rPr>
                <a:latin typeface="Courier"/>
              </a:rPr>
              <a:t>      data_str = {</a:t>
            </a:r>
            <a:br/>
            <a:r>
              <a:rPr>
                <a:latin typeface="Courier"/>
              </a:rPr>
              <a:t>         cmd.convert2string(),</a:t>
            </a:r>
            <a:br/>
            <a:r>
              <a:rPr>
                <a:latin typeface="Courier"/>
              </a:rPr>
              <a:t>         </a:t>
            </a:r>
            <a:r>
              <a:rPr>
                <a:solidFill>
                  <a:srgbClr val="4070A0"/>
                </a:solidFill>
                <a:latin typeface="Courier"/>
              </a:rPr>
              <a:t>" ==&gt;  Actual "</a:t>
            </a:r>
            <a:r>
              <a:rPr>
                <a:latin typeface="Courier"/>
              </a:rPr>
              <a:t>,</a:t>
            </a:r>
            <a:br/>
            <a:r>
              <a:rPr>
                <a:latin typeface="Courier"/>
              </a:rPr>
              <a:t>         t.convert2string(),</a:t>
            </a:r>
            <a:br/>
            <a:r>
              <a:rPr>
                <a:latin typeface="Courier"/>
              </a:rPr>
              <a:t>         </a:t>
            </a:r>
            <a:r>
              <a:rPr>
                <a:solidFill>
                  <a:srgbClr val="4070A0"/>
                </a:solidFill>
                <a:latin typeface="Courier"/>
              </a:rPr>
              <a:t>"/Predicted "</a:t>
            </a:r>
            <a:r>
              <a:rPr>
                <a:latin typeface="Courier"/>
              </a:rPr>
              <a:t>,</a:t>
            </a:r>
            <a:br/>
            <a:r>
              <a:rPr>
                <a:latin typeface="Courier"/>
              </a:rPr>
              <a:t>         predicted.convert2string()</a:t>
            </a:r>
            <a:br/>
            <a:r>
              <a:rPr>
                <a:latin typeface="Courier"/>
              </a:rPr>
              <a:t>      };</a:t>
            </a:r>
            <a:br/>
            <a:br/>
            <a:r>
              <a:rPr>
                <a:latin typeface="Courier"/>
              </a:rPr>
              <a:t>      </a:t>
            </a:r>
            <a:r>
              <a:rPr b="1">
                <a:solidFill>
                  <a:srgbClr val="007020"/>
                </a:solidFill>
                <a:latin typeface="Courier"/>
              </a:rPr>
              <a:t>if</a:t>
            </a:r>
            <a:r>
              <a:rPr>
                <a:latin typeface="Courier"/>
              </a:rPr>
              <a:t> (!predicted.compare(t)) </a:t>
            </a:r>
            <a:r>
              <a:rPr>
                <a:solidFill>
                  <a:srgbClr val="007020"/>
                </a:solidFill>
                <a:latin typeface="Courier"/>
              </a:rPr>
              <a:t>`uvm_error</a:t>
            </a:r>
            <a:r>
              <a:rPr>
                <a:latin typeface="Courier"/>
              </a:rPr>
              <a:t>(</a:t>
            </a:r>
            <a:r>
              <a:rPr>
                <a:solidFill>
                  <a:srgbClr val="4070A0"/>
                </a:solidFill>
                <a:latin typeface="Courier"/>
              </a:rPr>
              <a:t>"SELF CHECKER"</a:t>
            </a:r>
            <a:r>
              <a:rPr>
                <a:latin typeface="Courier"/>
              </a:rPr>
              <a:t>, {</a:t>
            </a:r>
            <a:r>
              <a:rPr>
                <a:solidFill>
                  <a:srgbClr val="4070A0"/>
                </a:solidFill>
                <a:latin typeface="Courier"/>
              </a:rPr>
              <a:t>"FAIL: "</a:t>
            </a:r>
            <a:r>
              <a:rPr>
                <a:latin typeface="Courier"/>
              </a:rPr>
              <a:t>, data_str})</a:t>
            </a:r>
            <a:br/>
            <a:r>
              <a:rPr>
                <a:latin typeface="Courier"/>
              </a:rPr>
              <a:t>      </a:t>
            </a:r>
            <a:r>
              <a:rPr b="1">
                <a:solidFill>
                  <a:srgbClr val="007020"/>
                </a:solidFill>
                <a:latin typeface="Courier"/>
              </a:rPr>
              <a:t>else</a:t>
            </a:r>
            <a:r>
              <a:rPr>
                <a:latin typeface="Courier"/>
              </a:rPr>
              <a:t> </a:t>
            </a:r>
            <a:r>
              <a:rPr>
                <a:solidFill>
                  <a:srgbClr val="007020"/>
                </a:solidFill>
                <a:latin typeface="Courier"/>
              </a:rPr>
              <a:t>`uvm_info</a:t>
            </a:r>
            <a:r>
              <a:rPr>
                <a:latin typeface="Courier"/>
              </a:rPr>
              <a:t>(</a:t>
            </a:r>
            <a:r>
              <a:rPr>
                <a:solidFill>
                  <a:srgbClr val="4070A0"/>
                </a:solidFill>
                <a:latin typeface="Courier"/>
              </a:rPr>
              <a:t>"SELF CHECKER"</a:t>
            </a:r>
            <a:r>
              <a:rPr>
                <a:latin typeface="Courier"/>
              </a:rPr>
              <a:t>, {</a:t>
            </a:r>
            <a:r>
              <a:rPr>
                <a:solidFill>
                  <a:srgbClr val="4070A0"/>
                </a:solidFill>
                <a:latin typeface="Courier"/>
              </a:rPr>
              <a:t>"PASS: "</a:t>
            </a:r>
            <a:r>
              <a:rPr>
                <a:latin typeface="Courier"/>
              </a:rPr>
              <a:t>, data_str}, UVM_HIGH)</a:t>
            </a:r>
            <a:br/>
            <a:br/>
            <a:r>
              <a:rPr>
                <a:latin typeface="Courier"/>
              </a:rPr>
              <a:t>   </a:t>
            </a:r>
            <a:r>
              <a:rPr b="1">
                <a:solidFill>
                  <a:srgbClr val="007020"/>
                </a:solidFill>
                <a:latin typeface="Courier"/>
              </a:rPr>
              <a:t>endfunction</a:t>
            </a:r>
            <a:r>
              <a:rPr>
                <a:latin typeface="Courier"/>
              </a:rPr>
              <a:t> : write</a:t>
            </a:r>
          </a:p>
        </p:txBody>
      </p:sp>
    </p:spTree>
  </p:cSld>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Paso 7 · el override, ahora sobre el dato</a:t>
            </a:r>
          </a:p>
          <a:p>
            <a:pPr lvl="0" indent="0">
              <a:buNone/>
            </a:pPr>
            <a:r>
              <a:rPr b="1">
                <a:solidFill>
                  <a:srgbClr val="007020"/>
                </a:solidFill>
                <a:latin typeface="Courier"/>
              </a:rPr>
              <a:t>class</a:t>
            </a:r>
            <a:r>
              <a:rPr>
                <a:latin typeface="Courier"/>
              </a:rPr>
              <a:t> add_test </a:t>
            </a:r>
            <a:r>
              <a:rPr b="1">
                <a:solidFill>
                  <a:srgbClr val="007020"/>
                </a:solidFill>
                <a:latin typeface="Courier"/>
              </a:rPr>
              <a:t>extends</a:t>
            </a:r>
            <a:r>
              <a:rPr>
                <a:latin typeface="Courier"/>
              </a:rPr>
              <a:t> random_test;</a:t>
            </a:r>
            <a:br/>
            <a:r>
              <a:rPr>
                <a:latin typeface="Courier"/>
              </a:rPr>
              <a:t>   </a:t>
            </a:r>
            <a:r>
              <a:rPr>
                <a:solidFill>
                  <a:srgbClr val="007020"/>
                </a:solidFill>
                <a:latin typeface="Courier"/>
              </a:rPr>
              <a:t>`uvm_component_utils</a:t>
            </a:r>
            <a:r>
              <a:rPr>
                <a:latin typeface="Courier"/>
              </a:rPr>
              <a:t>(add_test);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command_transaction::type_id::set_type_override(add_transaction::get_type());</a:t>
            </a:r>
            <a:br/>
            <a:r>
              <a:rPr>
                <a:latin typeface="Courier"/>
              </a:rPr>
              <a:t>      </a:t>
            </a:r>
            <a:r>
              <a:rPr b="1">
                <a:solidFill>
                  <a:srgbClr val="007020"/>
                </a:solidFill>
                <a:latin typeface="Courier"/>
              </a:rPr>
              <a:t>super</a:t>
            </a:r>
            <a:r>
              <a:rPr>
                <a:latin typeface="Courier"/>
              </a:rPr>
              <a:t>.build_phase(phase);</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p>
          <a:p>
            <a:pPr lvl="0"/>
            <a:r>
              <a:rPr/>
              <a:t>El test entero son </a:t>
            </a:r>
            <a:r>
              <a:rPr b="1"/>
              <a:t>dos líneas</a:t>
            </a:r>
            <a:r>
              <a:rPr/>
              <a:t>: el override y el </a:t>
            </a:r>
            <a:r>
              <a:rPr>
                <a:latin typeface="Courier"/>
              </a:rPr>
              <a:t>super.build_phase()</a:t>
            </a:r>
          </a:p>
          <a:p>
            <a:pPr lvl="0"/>
            <a:r>
              <a:rPr/>
              <a:t>Y el override ya no cambia un </a:t>
            </a:r>
            <a:r>
              <a:rPr b="1"/>
              <a:t>component</a:t>
            </a:r>
            <a:r>
              <a:rPr/>
              <a:t> —el tester— sino un </a:t>
            </a:r>
            <a:r>
              <a:rPr b="1"/>
              <a:t>dato</a:t>
            </a:r>
            <a:r>
              <a:rPr/>
              <a:t> —la transaction—. La estructura del testbench dejó de tener opinión sobre el test</a:t>
            </a:r>
          </a:p>
          <a:p>
            <a:pPr lvl="0"/>
            <a:r>
              <a:rPr>
                <a:latin typeface="Courier"/>
              </a:rPr>
              <a:t>super.build_phase(phase)</a:t>
            </a:r>
            <a:r>
              <a:rPr/>
              <a:t> va </a:t>
            </a:r>
            <a:r>
              <a:rPr b="1"/>
              <a:t>después</a:t>
            </a:r>
            <a:r>
              <a:rPr/>
              <a:t> del override, y ese orden no es negociable: el env se construye ahí adentro</a:t>
            </a:r>
          </a:p>
        </p:txBody>
      </p:sp>
    </p:spTree>
  </p:cSld>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El </a:t>
            </a:r>
            <a:r>
              <a:rPr b="1" i="1">
                <a:latin typeface="Courier"/>
              </a:rPr>
              <a:t>new()</a:t>
            </a:r>
            <a:r>
              <a:rPr b="1" i="1"/>
              <a:t> que se come el override</a:t>
            </a:r>
          </a:p>
          <a:p>
            <a:pPr lvl="0" indent="0">
              <a:buNone/>
            </a:pPr>
            <a:r>
              <a:rPr>
                <a:latin typeface="Courier"/>
              </a:rPr>
              <a:t>command = </a:t>
            </a:r>
            <a:r>
              <a:rPr b="1">
                <a:solidFill>
                  <a:srgbClr val="007020"/>
                </a:solidFill>
                <a:latin typeface="Courier"/>
              </a:rPr>
              <a:t>new</a:t>
            </a:r>
            <a:r>
              <a:rPr>
                <a:latin typeface="Courier"/>
              </a:rPr>
              <a:t>(</a:t>
            </a:r>
            <a:r>
              <a:rPr>
                <a:solidFill>
                  <a:srgbClr val="4070A0"/>
                </a:solidFill>
                <a:latin typeface="Courier"/>
              </a:rPr>
              <a:t>"command"</a:t>
            </a:r>
            <a:r>
              <a:rPr>
                <a:latin typeface="Courier"/>
              </a:rPr>
              <a:t>);                                   </a:t>
            </a:r>
            <a:r>
              <a:rPr i="1">
                <a:solidFill>
                  <a:srgbClr val="60A0B0"/>
                </a:solidFill>
                <a:latin typeface="Courier"/>
              </a:rPr>
              <a:t>// NO</a:t>
            </a:r>
            <a:br/>
            <a:r>
              <a:rPr>
                <a:latin typeface="Courier"/>
              </a:rPr>
              <a:t>command.op = rst_op;</a:t>
            </a:r>
            <a:br/>
            <a:br/>
            <a:r>
              <a:rPr>
                <a:latin typeface="Courier"/>
              </a:rPr>
              <a:t>command = command_transaction::type_id::create(</a:t>
            </a:r>
            <a:r>
              <a:rPr>
                <a:solidFill>
                  <a:srgbClr val="4070A0"/>
                </a:solidFill>
                <a:latin typeface="Courier"/>
              </a:rPr>
              <a:t>"command"</a:t>
            </a:r>
            <a:r>
              <a:rPr>
                <a:latin typeface="Courier"/>
              </a:rPr>
              <a:t>);  </a:t>
            </a:r>
            <a:r>
              <a:rPr i="1">
                <a:solidFill>
                  <a:srgbClr val="60A0B0"/>
                </a:solidFill>
                <a:latin typeface="Courier"/>
              </a:rPr>
              <a:t>// SI</a:t>
            </a:r>
            <a:br/>
            <a:r>
              <a:rPr>
                <a:latin typeface="Courier"/>
              </a:rPr>
              <a:t>command.op = rst_op;</a:t>
            </a:r>
          </a:p>
          <a:p>
            <a:pPr lvl="0"/>
            <a:r>
              <a:rPr>
                <a:latin typeface="Courier"/>
              </a:rPr>
              <a:t>set_type_override()</a:t>
            </a:r>
            <a:r>
              <a:rPr/>
              <a:t> le habla </a:t>
            </a:r>
            <a:r>
              <a:rPr b="1"/>
              <a:t>a la factory</a:t>
            </a:r>
            <a:r>
              <a:rPr/>
              <a:t>, y la factory sólo se entera de lo que pasa por </a:t>
            </a:r>
            <a:r>
              <a:rPr>
                <a:latin typeface="Courier"/>
              </a:rPr>
              <a:t>type_id::create()</a:t>
            </a:r>
          </a:p>
          <a:p>
            <a:pPr lvl="0"/>
            <a:r>
              <a:rPr/>
              <a:t>Un </a:t>
            </a:r>
            <a:r>
              <a:rPr>
                <a:latin typeface="Courier"/>
              </a:rPr>
              <a:t>new()</a:t>
            </a:r>
            <a:r>
              <a:rPr/>
              <a:t> construye el tipo que dice esa línea y nada más: el override </a:t>
            </a:r>
            <a:r>
              <a:rPr b="1"/>
              <a:t>no lo alcanza</a:t>
            </a:r>
            <a:r>
              <a:rPr/>
              <a:t>. Compila, corre, y no falla — ese objeto simplemente se quedó afuera</a:t>
            </a:r>
          </a:p>
          <a:p>
            <a:pPr lvl="0"/>
            <a:r>
              <a:rPr/>
              <a:t>Es la peor clase de bug: no rompe, </a:t>
            </a:r>
            <a:r>
              <a:rPr b="1"/>
              <a:t>miente</a:t>
            </a:r>
            <a:r>
              <a:rPr/>
              <a:t>. Con un test y una transaction no se nota nunca; el día que el override sí importaba, ya es tarde</a:t>
            </a:r>
          </a:p>
          <a:p>
            <a:pPr lvl="0"/>
            <a:r>
              <a:rPr/>
              <a:t>La regla, corta: </a:t>
            </a:r>
            <a:r>
              <a:rPr b="1"/>
              <a:t>todo </a:t>
            </a:r>
            <a:r>
              <a:rPr b="1">
                <a:latin typeface="Courier"/>
              </a:rPr>
              <a:t>uvm_object</a:t>
            </a:r>
            <a:r>
              <a:rPr b="1"/>
              <a:t> que viaje por el testbench sale de </a:t>
            </a:r>
            <a:r>
              <a:rPr b="1">
                <a:latin typeface="Courier"/>
              </a:rPr>
              <a:t>type_id::create()</a:t>
            </a:r>
            <a:r>
              <a:rPr/>
              <a:t> — las transactions del tester, y también las que arman los monitores y el </a:t>
            </a:r>
            <a:r>
              <a:rPr>
                <a:latin typeface="Courier"/>
              </a:rPr>
              <a:t>predicted</a:t>
            </a:r>
            <a:r>
              <a:rPr/>
              <a:t> del scoreboard</a:t>
            </a:r>
          </a:p>
          <a:p>
            <a:pPr lvl="0"/>
            <a:r>
              <a:rPr/>
              <a:t>Los </a:t>
            </a:r>
            <a:r>
              <a:rPr i="1"/>
              <a:t>ports</a:t>
            </a:r>
            <a:r>
              <a:rPr/>
              <a:t> y los </a:t>
            </a:r>
            <a:r>
              <a:rPr i="1"/>
              <a:t>exports</a:t>
            </a:r>
            <a:r>
              <a:rPr/>
              <a:t> son la excepción: no están en la factory y se instancian con </a:t>
            </a:r>
            <a:r>
              <a:rPr>
                <a:latin typeface="Courier"/>
              </a:rPr>
              <a:t>new()</a:t>
            </a:r>
            <a:r>
              <a:rPr/>
              <a:t>, como vimos en un productor, muchos oyentes. La </a:t>
            </a:r>
            <a:r>
              <a:rPr i="1"/>
              <a:t>TLM FIFO</a:t>
            </a:r>
            <a:r>
              <a:rPr/>
              <a:t> sí está registrada, pero el curso la crea con </a:t>
            </a:r>
            <a:r>
              <a:rPr>
                <a:latin typeface="Courier"/>
              </a:rPr>
              <a:t>new()</a:t>
            </a:r>
            <a:r>
              <a:rPr/>
              <a:t> igual porque el </a:t>
            </a:r>
            <a:r>
              <a:rPr>
                <a:latin typeface="Courier"/>
              </a:rPr>
              <a:t>size</a:t>
            </a:r>
            <a:r>
              <a:rPr/>
              <a:t> va por constructor y </a:t>
            </a:r>
            <a:r>
              <a:rPr>
                <a:latin typeface="Courier"/>
              </a:rPr>
              <a:t>create()</a:t>
            </a:r>
            <a:r>
              <a:rPr/>
              <a:t> no lo puede pasar</a:t>
            </a:r>
          </a:p>
        </p:txBody>
      </p:sp>
    </p:spTree>
  </p:cSld>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Y </a:t>
            </a:r>
            <a:r>
              <a:rPr b="1" i="1">
                <a:latin typeface="Courier"/>
              </a:rPr>
              <a:t>randomize()</a:t>
            </a:r>
            <a:r>
              <a:rPr b="1" i="1"/>
              <a:t> nunca va solo</a:t>
            </a:r>
          </a:p>
          <a:p>
            <a:pPr lvl="0" indent="0">
              <a:buNone/>
            </a:pPr>
            <a:r>
              <a:rPr b="1">
                <a:solidFill>
                  <a:srgbClr val="007020"/>
                </a:solidFill>
                <a:latin typeface="Courier"/>
              </a:rPr>
              <a:t>assert</a:t>
            </a:r>
            <a:r>
              <a:rPr>
                <a:latin typeface="Courier"/>
              </a:rPr>
              <a:t> (command.</a:t>
            </a:r>
            <a:r>
              <a:rPr>
                <a:solidFill>
                  <a:srgbClr val="007020"/>
                </a:solidFill>
                <a:latin typeface="Courier"/>
              </a:rPr>
              <a:t>randomize</a:t>
            </a:r>
            <a:r>
              <a:rPr>
                <a:latin typeface="Courier"/>
              </a:rPr>
              <a:t>());                                  </a:t>
            </a:r>
            <a:r>
              <a:rPr i="1">
                <a:solidFill>
                  <a:srgbClr val="60A0B0"/>
                </a:solidFill>
                <a:latin typeface="Courier"/>
              </a:rPr>
              <a:t>// NO</a:t>
            </a:r>
            <a:br/>
            <a:r>
              <a:rPr b="1">
                <a:solidFill>
                  <a:srgbClr val="007020"/>
                </a:solidFill>
                <a:latin typeface="Courier"/>
              </a:rPr>
              <a:t>if</a:t>
            </a:r>
            <a:r>
              <a:rPr>
                <a:latin typeface="Courier"/>
              </a:rPr>
              <a:t> (!command.</a:t>
            </a:r>
            <a:r>
              <a:rPr>
                <a:solidFill>
                  <a:srgbClr val="007020"/>
                </a:solidFill>
                <a:latin typeface="Courier"/>
              </a:rPr>
              <a:t>randomize</a:t>
            </a:r>
            <a:r>
              <a:rPr>
                <a:latin typeface="Courier"/>
              </a:rPr>
              <a:t>()) </a:t>
            </a:r>
            <a:r>
              <a:rPr>
                <a:solidFill>
                  <a:srgbClr val="007020"/>
                </a:solidFill>
                <a:latin typeface="Courier"/>
              </a:rPr>
              <a:t>`uvm_fatal</a:t>
            </a:r>
            <a:r>
              <a:rPr>
                <a:latin typeface="Courier"/>
              </a:rPr>
              <a:t>(</a:t>
            </a:r>
            <a:r>
              <a:rPr>
                <a:solidFill>
                  <a:srgbClr val="4070A0"/>
                </a:solidFill>
                <a:latin typeface="Courier"/>
              </a:rPr>
              <a:t>"TESTER"</a:t>
            </a:r>
            <a:r>
              <a:rPr>
                <a:latin typeface="Courier"/>
              </a:rPr>
              <a:t>, </a:t>
            </a:r>
            <a:r>
              <a:rPr>
                <a:solidFill>
                  <a:srgbClr val="4070A0"/>
                </a:solidFill>
                <a:latin typeface="Courier"/>
              </a:rPr>
              <a:t>"randomize() fallo"</a:t>
            </a:r>
            <a:r>
              <a:rPr>
                <a:latin typeface="Courier"/>
              </a:rPr>
              <a:t>)  </a:t>
            </a:r>
            <a:r>
              <a:rPr i="1">
                <a:solidFill>
                  <a:srgbClr val="60A0B0"/>
                </a:solidFill>
                <a:latin typeface="Courier"/>
              </a:rPr>
              <a:t>// SI</a:t>
            </a:r>
          </a:p>
          <a:p>
            <a:pPr lvl="0"/>
            <a:r>
              <a:rPr>
                <a:latin typeface="Courier"/>
              </a:rPr>
              <a:t>randomize()</a:t>
            </a:r>
            <a:r>
              <a:rPr/>
              <a:t> devuelve </a:t>
            </a:r>
            <a:r>
              <a:rPr b="1"/>
              <a:t>0</a:t>
            </a:r>
            <a:r>
              <a:rPr/>
              <a:t> cuando las constraints no tienen solución. No aborta, no imprime nada por su cuenta: devuelve 0 y sigue</a:t>
            </a:r>
          </a:p>
          <a:p>
            <a:pPr lvl="0"/>
            <a:r>
              <a:rPr/>
              <a:t>Un </a:t>
            </a:r>
            <a:r>
              <a:rPr>
                <a:latin typeface="Courier"/>
              </a:rPr>
              <a:t>assert()</a:t>
            </a:r>
            <a:r>
              <a:rPr/>
              <a:t> pelado reporta por afuera de UVM: no entra en el </a:t>
            </a:r>
            <a:r>
              <a:rPr i="1"/>
              <a:t>Report Summary</a:t>
            </a:r>
            <a:r>
              <a:rPr/>
              <a:t> —el mismo que aprendimos a leer en reporting— y en muchos simuladores la ejecución continúa con la transaction </a:t>
            </a:r>
            <a:r>
              <a:rPr b="1"/>
              <a:t>sin randomizar</a:t>
            </a:r>
          </a:p>
          <a:p>
            <a:pPr lvl="0"/>
            <a:r>
              <a:rPr/>
              <a:t>Y si el proyecto compila con las aserciones apagadas, hay simuladores que ni evalúan la expresión: </a:t>
            </a:r>
            <a:r>
              <a:rPr>
                <a:latin typeface="Courier"/>
              </a:rPr>
              <a:t>randomize()</a:t>
            </a:r>
            <a:r>
              <a:rPr/>
              <a:t> directamente </a:t>
            </a:r>
            <a:r>
              <a:rPr b="1"/>
              <a:t>no se llama</a:t>
            </a:r>
          </a:p>
          <a:p>
            <a:pPr lvl="0"/>
            <a:r>
              <a:rPr/>
              <a:t>Con </a:t>
            </a:r>
            <a:r>
              <a:rPr>
                <a:latin typeface="Courier"/>
              </a:rPr>
              <a:t>`uvm_fatal</a:t>
            </a:r>
            <a:r>
              <a:rPr/>
              <a:t> el error trae componente, tiempo y archivo, y frena la corrida ahí mismo</a:t>
            </a:r>
          </a:p>
        </p:txBody>
      </p:sp>
    </p:spTree>
  </p:cSld>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Vimos cómo utilizar </a:t>
            </a:r>
            <a:r>
              <a:rPr i="1"/>
              <a:t>transactions</a:t>
            </a:r>
            <a:r>
              <a:rPr/>
              <a:t> para mover datos por el TB</a:t>
            </a:r>
          </a:p>
          <a:p>
            <a:pPr lvl="0"/>
            <a:r>
              <a:rPr/>
              <a:t>Esto nos permite simplificar los componentes del TB y hasta remover una clase de nuestro TB inicial (add_tester)</a:t>
            </a:r>
          </a:p>
          <a:p>
            <a:pPr lvl="0"/>
            <a:r>
              <a:rPr/>
              <a:t>La unidad que sigue agrupa las clases que hablan con una misma interface en un solo bloque reutilizable: el </a:t>
            </a:r>
            <a:r>
              <a:rPr>
                <a:latin typeface="Courier"/>
              </a:rPr>
              <a:t>uvm_agent</a:t>
            </a:r>
          </a:p>
        </p:txBody>
      </p:sp>
    </p:spTree>
  </p:cSld>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La otra mitad de la pinza</a:t>
            </a:r>
          </a:p>
          <a:p>
            <a:pPr lvl="0"/>
            <a:r>
              <a:rPr/>
              <a:t>La cobertura funcional del testbench convencional te dice </a:t>
            </a:r>
            <a:r>
              <a:rPr b="1"/>
              <a:t>qué falta</a:t>
            </a:r>
            <a:r>
              <a:rPr/>
              <a:t>. No te dice cómo llegar: eso es el estímulo</a:t>
            </a:r>
          </a:p>
          <a:p>
            <a:pPr lvl="0"/>
            <a:r>
              <a:rPr/>
              <a:t>Escribir un test dirigido por cada bin no escala — son 76 en el VTALU, y un chip de verdad tiene miles</a:t>
            </a:r>
          </a:p>
          <a:p>
            <a:pPr lvl="0"/>
            <a:r>
              <a:rPr/>
              <a:t>La receta de la industria es al revés: </a:t>
            </a:r>
            <a:r>
              <a:rPr b="1"/>
              <a:t>random para el grueso, dirigido para los agujeros</a:t>
            </a:r>
            <a:r>
              <a:rPr/>
              <a:t>. Y el random tiene que ser </a:t>
            </a:r>
            <a:r>
              <a:rPr i="1"/>
              <a:t>legal</a:t>
            </a:r>
            <a:r>
              <a:rPr/>
              <a:t>, o el DUT se queja de cosas que nunca van a pasar en silicio</a:t>
            </a:r>
          </a:p>
          <a:p>
            <a:pPr lvl="0"/>
            <a:r>
              <a:rPr i="1"/>
              <a:t>Constrained random</a:t>
            </a:r>
            <a:r>
              <a:rPr/>
              <a:t> es escribir las reglas del estímulo </a:t>
            </a:r>
            <a:r>
              <a:rPr b="1"/>
              <a:t>una vez, en la transaction</a:t>
            </a:r>
            <a:r>
              <a:rPr/>
              <a:t>, y dejar que el solver arme los casos</a:t>
            </a:r>
          </a:p>
        </p:txBody>
      </p:sp>
    </p:spTree>
  </p:cSld>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rand</a:t>
            </a:r>
            <a:r>
              <a:rPr b="1" i="1"/>
              <a:t> y </a:t>
            </a:r>
            <a:r>
              <a:rPr b="1" i="1">
                <a:latin typeface="Courier"/>
              </a:rPr>
              <a:t>randomize()</a:t>
            </a:r>
            <a:r>
              <a:rPr b="1" i="1"/>
              <a:t>: lo que ya viste</a:t>
            </a:r>
          </a:p>
          <a:p>
            <a:pPr lvl="0" indent="0">
              <a:buNone/>
            </a:pPr>
            <a:r>
              <a:rPr b="1">
                <a:solidFill>
                  <a:srgbClr val="007020"/>
                </a:solidFill>
                <a:latin typeface="Courier"/>
              </a:rPr>
              <a:t>class</a:t>
            </a:r>
            <a:r>
              <a:rPr>
                <a:latin typeface="Courier"/>
              </a:rPr>
              <a:t> command_transaction </a:t>
            </a:r>
            <a:r>
              <a:rPr b="1">
                <a:solidFill>
                  <a:srgbClr val="007020"/>
                </a:solidFill>
                <a:latin typeface="Courier"/>
              </a:rPr>
              <a:t>extends</a:t>
            </a:r>
            <a:r>
              <a:rPr>
                <a:latin typeface="Courier"/>
              </a:rPr>
              <a:t> uvm_sequence_item;</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      </a:t>
            </a:r>
            <a:r>
              <a:rPr i="1">
                <a:solidFill>
                  <a:srgbClr val="60A0B0"/>
                </a:solidFill>
                <a:latin typeface="Courier"/>
              </a:rPr>
              <a:t>// rand  -&gt; entra en el sorteo</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B;</a:t>
            </a:r>
            <a:br/>
            <a:r>
              <a:rPr>
                <a:latin typeface="Courier"/>
              </a:rPr>
              <a:t>   </a:t>
            </a:r>
            <a:r>
              <a:rPr b="1">
                <a:solidFill>
                  <a:srgbClr val="007020"/>
                </a:solidFill>
                <a:latin typeface="Courier"/>
              </a:rPr>
              <a:t>rand</a:t>
            </a:r>
            <a:r>
              <a:rPr>
                <a:latin typeface="Courier"/>
              </a:rPr>
              <a:t> operation_t   op;     </a:t>
            </a:r>
            <a:r>
              <a:rPr i="1">
                <a:solidFill>
                  <a:srgbClr val="60A0B0"/>
                </a:solidFill>
                <a:latin typeface="Courier"/>
              </a:rPr>
              <a:t>// un enum se randomiza sobre sus valores</a:t>
            </a:r>
            <a:br/>
            <a:br/>
            <a:r>
              <a:rPr>
                <a:latin typeface="Courier"/>
              </a:rPr>
              <a:t>   </a:t>
            </a:r>
            <a:r>
              <a:rPr b="1">
                <a:solidFill>
                  <a:srgbClr val="007020"/>
                </a:solidFill>
                <a:latin typeface="Courier"/>
              </a:rPr>
              <a:t>constraint</a:t>
            </a:r>
            <a:r>
              <a:rPr>
                <a:latin typeface="Courier"/>
              </a:rPr>
              <a:t> </a:t>
            </a:r>
            <a:r>
              <a:rPr>
                <a:solidFill>
                  <a:srgbClr val="007020"/>
                </a:solidFill>
                <a:latin typeface="Courier"/>
              </a:rPr>
              <a:t>data</a:t>
            </a:r>
            <a:r>
              <a:rPr>
                <a:latin typeface="Courier"/>
              </a:rPr>
              <a:t> { ... }    </a:t>
            </a:r>
            <a:r>
              <a:rPr i="1">
                <a:solidFill>
                  <a:srgbClr val="60A0B0"/>
                </a:solidFill>
                <a:latin typeface="Courier"/>
              </a:rPr>
              <a:t>// las reglas, en un bloque aparte</a:t>
            </a:r>
            <a:br/>
            <a:r>
              <a:rPr b="1">
                <a:solidFill>
                  <a:srgbClr val="007020"/>
                </a:solidFill>
                <a:latin typeface="Courier"/>
              </a:rPr>
              <a:t>endclass</a:t>
            </a:r>
          </a:p>
          <a:p>
            <a:pPr lvl="0"/>
            <a:r>
              <a:rPr>
                <a:latin typeface="Courier"/>
              </a:rPr>
              <a:t>randomize()</a:t>
            </a:r>
            <a:r>
              <a:rPr/>
              <a:t> viene de SystemVerilog, no de UVM: </a:t>
            </a:r>
            <a:r>
              <a:rPr b="1"/>
              <a:t>toda</a:t>
            </a:r>
            <a:r>
              <a:rPr/>
              <a:t> clase lo tiene</a:t>
            </a:r>
          </a:p>
          <a:p>
            <a:pPr lvl="0"/>
            <a:r>
              <a:rPr/>
              <a:t>Elige valores para los campos </a:t>
            </a:r>
            <a:r>
              <a:rPr>
                <a:latin typeface="Courier"/>
              </a:rPr>
              <a:t>rand</a:t>
            </a:r>
            <a:r>
              <a:rPr/>
              <a:t> que </a:t>
            </a:r>
            <a:r>
              <a:rPr b="1"/>
              <a:t>cumplan todas las constraints activas a la vez</a:t>
            </a:r>
          </a:p>
          <a:p>
            <a:pPr lvl="0"/>
            <a:r>
              <a:rPr/>
              <a:t>Un </a:t>
            </a:r>
            <a:r>
              <a:rPr>
                <a:latin typeface="Courier"/>
              </a:rPr>
              <a:t>constraint</a:t>
            </a:r>
            <a:r>
              <a:rPr/>
              <a:t> </a:t>
            </a:r>
            <a:r>
              <a:rPr b="1"/>
              <a:t>no es código secuencial</a:t>
            </a:r>
            <a:r>
              <a:rPr/>
              <a:t>: no se ejecuta de arriba abajo, no tiene orden. Es un conjunto de relaciones que el solver satisface junto</a:t>
            </a:r>
          </a:p>
          <a:p>
            <a:pPr lvl="0"/>
            <a:r>
              <a:rPr/>
              <a:t>Por eso dos constraints que se contradicen no dan error de compilación: dan un </a:t>
            </a:r>
            <a:r>
              <a:rPr>
                <a:latin typeface="Courier"/>
              </a:rPr>
              <a:t>randomize()</a:t>
            </a:r>
            <a:r>
              <a:rPr/>
              <a:t> que devuelve 0</a:t>
            </a:r>
          </a:p>
        </p:txBody>
      </p:sp>
    </p:spTree>
  </p:cSld>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Las otras tres palabras: </a:t>
            </a:r>
            <a:r>
              <a:rPr b="1" i="1">
                <a:latin typeface="Courier"/>
              </a:rPr>
              <a:t>randc</a:t>
            </a:r>
            <a:r>
              <a:rPr b="1" i="1"/>
              <a:t> y los dos ganchos</a:t>
            </a:r>
          </a:p>
          <a:p>
            <a:pPr lvl="0" indent="0">
              <a:buNone/>
            </a:pPr>
            <a:r>
              <a:rPr b="1">
                <a:solidFill>
                  <a:srgbClr val="007020"/>
                </a:solidFill>
                <a:latin typeface="Courier"/>
              </a:rPr>
              <a:t>class</a:t>
            </a:r>
            <a:r>
              <a:rPr>
                <a:latin typeface="Courier"/>
              </a:rPr>
              <a:t> command_transaction </a:t>
            </a:r>
            <a:r>
              <a:rPr b="1">
                <a:solidFill>
                  <a:srgbClr val="007020"/>
                </a:solidFill>
                <a:latin typeface="Courier"/>
              </a:rPr>
              <a:t>extends</a:t>
            </a:r>
            <a:r>
              <a:rPr>
                <a:latin typeface="Courier"/>
              </a:rPr>
              <a:t> uvm_sequence_item;</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       </a:t>
            </a:r>
            <a:r>
              <a:rPr i="1">
                <a:solidFill>
                  <a:srgbClr val="60A0B0"/>
                </a:solidFill>
                <a:latin typeface="Courier"/>
              </a:rPr>
              <a:t>// puede repetir: 3 3 6 1 3 4 6 2 ...</a:t>
            </a:r>
            <a:br/>
            <a:r>
              <a:rPr>
                <a:latin typeface="Courier"/>
              </a:rPr>
              <a:t>   </a:t>
            </a:r>
            <a:r>
              <a:rPr b="1">
                <a:solidFill>
                  <a:srgbClr val="007020"/>
                </a:solidFill>
                <a:latin typeface="Courier"/>
              </a:rPr>
              <a:t>randc</a:t>
            </a:r>
            <a:r>
              <a:rPr>
                <a:latin typeface="Courier"/>
              </a:rPr>
              <a:t> </a:t>
            </a:r>
            <a:r>
              <a:rPr b="1">
                <a:solidFill>
                  <a:srgbClr val="007020"/>
                </a:solidFill>
                <a:latin typeface="Courier"/>
              </a:rPr>
              <a:t>bit</a:t>
            </a:r>
            <a:r>
              <a:rPr>
                <a:latin typeface="Courier"/>
              </a:rPr>
              <a:t> [</a:t>
            </a:r>
            <a:r>
              <a:rPr>
                <a:solidFill>
                  <a:srgbClr val="40A070"/>
                </a:solidFill>
                <a:latin typeface="Courier"/>
              </a:rPr>
              <a:t>2</a:t>
            </a:r>
            <a:r>
              <a:rPr>
                <a:latin typeface="Courier"/>
              </a:rPr>
              <a:t>:</a:t>
            </a:r>
            <a:r>
              <a:rPr>
                <a:solidFill>
                  <a:srgbClr val="40A070"/>
                </a:solidFill>
                <a:latin typeface="Courier"/>
              </a:rPr>
              <a:t>0</a:t>
            </a:r>
            <a:r>
              <a:rPr>
                <a:latin typeface="Courier"/>
              </a:rPr>
              <a:t>]     indice;  </a:t>
            </a:r>
            <a:r>
              <a:rPr i="1">
                <a:solidFill>
                  <a:srgbClr val="60A0B0"/>
                </a:solidFill>
                <a:latin typeface="Courier"/>
              </a:rPr>
              <a:t>// recorre los 8 y recién ahí repite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pre_randomize();   </a:t>
            </a:r>
            <a:r>
              <a:rPr i="1">
                <a:solidFill>
                  <a:srgbClr val="60A0B0"/>
                </a:solidFill>
                <a:latin typeface="Courier"/>
              </a:rPr>
              <a:t>// corre ANTES del sorteo</a:t>
            </a:r>
            <a:br/>
            <a:r>
              <a:rPr>
                <a:latin typeface="Courier"/>
              </a:rPr>
              <a:t>      </a:t>
            </a:r>
            <a:r>
              <a:rPr b="1">
                <a:solidFill>
                  <a:srgbClr val="007020"/>
                </a:solidFill>
                <a:latin typeface="Courier"/>
              </a:rPr>
              <a:t>if</a:t>
            </a:r>
            <a:r>
              <a:rPr>
                <a:latin typeface="Courier"/>
              </a:rPr>
              <a:t> (!primera) A = A_anterior; </a:t>
            </a:r>
            <a:r>
              <a:rPr i="1">
                <a:solidFill>
                  <a:srgbClr val="60A0B0"/>
                </a:solidFill>
                <a:latin typeface="Courier"/>
              </a:rPr>
              <a:t>// …con los valores todavía viejos</a:t>
            </a:r>
            <a:br/>
            <a:r>
              <a:rPr>
                <a:latin typeface="Courier"/>
              </a:rPr>
              <a:t>   </a:t>
            </a:r>
            <a:r>
              <a:rPr b="1">
                <a:solidFill>
                  <a:srgbClr val="007020"/>
                </a:solidFill>
                <a:latin typeface="Courier"/>
              </a:rPr>
              <a:t>endfunction</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post_randomize();  </a:t>
            </a:r>
            <a:r>
              <a:rPr i="1">
                <a:solidFill>
                  <a:srgbClr val="60A0B0"/>
                </a:solidFill>
                <a:latin typeface="Courier"/>
              </a:rPr>
              <a:t>// corre DESPUÉS, con los valores nuevos</a:t>
            </a:r>
            <a:br/>
            <a:r>
              <a:rPr>
                <a:latin typeface="Courier"/>
              </a:rPr>
              <a:t>      checksum = A ^ B;             </a:t>
            </a:r>
            <a:r>
              <a:rPr i="1">
                <a:solidFill>
                  <a:srgbClr val="60A0B0"/>
                </a:solidFill>
                <a:latin typeface="Courier"/>
              </a:rPr>
              <a:t>// lo que no se sortea, se calcula acá</a:t>
            </a:r>
            <a:br/>
            <a:r>
              <a:rPr>
                <a:latin typeface="Courier"/>
              </a:rPr>
              <a:t>   </a:t>
            </a:r>
            <a:r>
              <a:rPr b="1">
                <a:solidFill>
                  <a:srgbClr val="007020"/>
                </a:solidFill>
                <a:latin typeface="Courier"/>
              </a:rPr>
              <a:t>endfunction</a:t>
            </a:r>
            <a:br/>
            <a:r>
              <a:rPr b="1">
                <a:solidFill>
                  <a:srgbClr val="007020"/>
                </a:solidFill>
                <a:latin typeface="Courier"/>
              </a:rPr>
              <a:t>endclass</a:t>
            </a:r>
          </a:p>
          <a:p>
            <a:pPr lvl="0"/>
            <a:r>
              <a:rPr>
                <a:latin typeface="Courier"/>
              </a:rPr>
              <a:t>randc</a:t>
            </a:r>
            <a:r>
              <a:rPr/>
              <a:t> es </a:t>
            </a:r>
            <a:r>
              <a:rPr b="1"/>
              <a:t>cíclico</a:t>
            </a:r>
            <a:r>
              <a:rPr/>
              <a:t>: agota todos los valores antes de repetir uno. Medido en Verilator 5.052: </a:t>
            </a:r>
            <a:r>
              <a:rPr>
                <a:latin typeface="Courier"/>
              </a:rPr>
              <a:t>4 2 1 7 5 6 3 0</a:t>
            </a:r>
            <a:r>
              <a:rPr/>
              <a:t> y recién entonces vuelve a empezar</a:t>
            </a:r>
          </a:p>
          <a:p>
            <a:pPr lvl="0"/>
            <a:r>
              <a:rPr/>
              <a:t>Sirve para recorrer un espacio chico —un opcode, un índice de registro— sin esperar a que el azar lo cubra. Sólo en tipos integrales </a:t>
            </a:r>
            <a:r>
              <a:rPr b="1"/>
              <a:t>chicos</a:t>
            </a:r>
            <a:r>
              <a:rPr/>
              <a:t>: el LRM garantiza 8 bits y los simuladores suelen cortar en 16</a:t>
            </a:r>
          </a:p>
          <a:p>
            <a:pPr lvl="0"/>
            <a:r>
              <a:rPr>
                <a:latin typeface="Courier"/>
              </a:rPr>
              <a:t>pre_randomize()</a:t>
            </a:r>
            <a:r>
              <a:rPr/>
              <a:t> / </a:t>
            </a:r>
            <a:r>
              <a:rPr>
                <a:latin typeface="Courier"/>
              </a:rPr>
              <a:t>post_randomize()</a:t>
            </a:r>
            <a:r>
              <a:rPr/>
              <a:t> son los dos ganchos que el </a:t>
            </a:r>
            <a:r>
              <a:rPr>
                <a:latin typeface="Courier"/>
              </a:rPr>
              <a:t>randomize()</a:t>
            </a:r>
            <a:r>
              <a:rPr/>
              <a:t> llama solo. El campo </a:t>
            </a:r>
            <a:r>
              <a:rPr b="1"/>
              <a:t>derivado</a:t>
            </a:r>
            <a:r>
              <a:rPr/>
              <a:t> —un checksum, una paridad— se calcula en el segundo, no se sortea</a:t>
            </a:r>
          </a:p>
          <a:p>
            <a:pPr lvl="0"/>
            <a:r>
              <a:rPr/>
              <a:t>Y una advertencia: lo que se calcule en </a:t>
            </a:r>
            <a:r>
              <a:rPr>
                <a:latin typeface="Courier"/>
              </a:rPr>
              <a:t>post_randomize()</a:t>
            </a:r>
            <a:r>
              <a:rPr/>
              <a:t> </a:t>
            </a:r>
            <a:r>
              <a:rPr b="1"/>
              <a:t>no</a:t>
            </a:r>
            <a:r>
              <a:rPr/>
              <a:t> participa del solver. Si tiene que cumplir una constraint, es un campo </a:t>
            </a:r>
            <a:r>
              <a:rPr>
                <a:latin typeface="Courier"/>
              </a:rPr>
              <a:t>rand</a:t>
            </a:r>
          </a:p>
        </p:txBody>
      </p:sp>
    </p:spTree>
  </p:cSld>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dist</a:t>
            </a:r>
            <a:r>
              <a:rPr b="1" i="1"/>
              <a:t>: </a:t>
            </a:r>
            <a:r>
              <a:rPr b="1" i="1">
                <a:latin typeface="Courier"/>
              </a:rPr>
              <a:t>:=</a:t>
            </a:r>
            <a:r>
              <a:rPr b="1" i="1"/>
              <a:t> no es lo mismo que </a:t>
            </a:r>
            <a:r>
              <a:rPr b="1" i="1">
                <a:latin typeface="Courier"/>
              </a:rPr>
              <a:t>:/</a:t>
            </a:r>
          </a:p>
          <a:p>
            <a:pPr lvl="0" indent="0">
              <a:buNone/>
            </a:pPr>
            <a:r>
              <a:rPr>
                <a:latin typeface="Courier"/>
              </a:rPr>
              <a:t>A </a:t>
            </a:r>
            <a:r>
              <a:rPr b="1">
                <a:solidFill>
                  <a:srgbClr val="007020"/>
                </a:solidFill>
                <a:latin typeface="Courier"/>
              </a:rPr>
              <a:t>dist</a:t>
            </a: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1</a:t>
            </a:r>
            <a:r>
              <a:rPr>
                <a:latin typeface="Courier"/>
              </a:rPr>
              <a:t>, </a:t>
            </a:r>
            <a:r>
              <a:rPr>
                <a:solidFill>
                  <a:srgbClr val="40A070"/>
                </a:solidFill>
                <a:latin typeface="Courier"/>
              </a:rPr>
              <a:t>8'hFF</a:t>
            </a:r>
            <a:r>
              <a:rPr>
                <a:latin typeface="Courier"/>
              </a:rPr>
              <a:t> := </a:t>
            </a:r>
            <a:r>
              <a:rPr>
                <a:solidFill>
                  <a:srgbClr val="40A070"/>
                </a:solidFill>
                <a:latin typeface="Courier"/>
              </a:rPr>
              <a:t>1</a:t>
            </a:r>
            <a:r>
              <a:rPr>
                <a:latin typeface="Courier"/>
              </a:rPr>
              <a:t>};   </a:t>
            </a:r>
            <a:r>
              <a:rPr i="1">
                <a:solidFill>
                  <a:srgbClr val="60A0B0"/>
                </a:solidFill>
                <a:latin typeface="Courier"/>
              </a:rPr>
              <a:t>// el peso va a CADA valor</a:t>
            </a:r>
            <a:br/>
            <a:r>
              <a:rPr>
                <a:latin typeface="Courier"/>
              </a:rPr>
              <a:t>A </a:t>
            </a:r>
            <a:r>
              <a:rPr b="1">
                <a:solidFill>
                  <a:srgbClr val="007020"/>
                </a:solidFill>
                <a:latin typeface="Courier"/>
              </a:rPr>
              <a:t>dist</a:t>
            </a: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2</a:t>
            </a:r>
            <a:r>
              <a:rPr>
                <a:latin typeface="Courier"/>
              </a:rPr>
              <a:t>, </a:t>
            </a:r>
            <a:r>
              <a:rPr>
                <a:solidFill>
                  <a:srgbClr val="40A070"/>
                </a:solidFill>
                <a:latin typeface="Courier"/>
              </a:rPr>
              <a:t>8'hFF</a:t>
            </a:r>
            <a:r>
              <a:rPr>
                <a:latin typeface="Courier"/>
              </a:rPr>
              <a:t> :/ </a:t>
            </a:r>
            <a:r>
              <a:rPr>
                <a:solidFill>
                  <a:srgbClr val="40A070"/>
                </a:solidFill>
                <a:latin typeface="Courier"/>
              </a:rPr>
              <a:t>1</a:t>
            </a:r>
            <a:r>
              <a:rPr>
                <a:latin typeface="Courier"/>
              </a:rPr>
              <a:t>};   </a:t>
            </a:r>
            <a:r>
              <a:rPr i="1">
                <a:solidFill>
                  <a:srgbClr val="60A0B0"/>
                </a:solidFill>
                <a:latin typeface="Courier"/>
              </a:rPr>
              <a:t>// el peso se REPARTE</a:t>
            </a:r>
          </a:p>
          <a:p>
            <a:pPr lvl="0"/>
            <a:r>
              <a:rPr>
                <a:latin typeface="Courier"/>
              </a:rPr>
              <a:t>dist</a:t>
            </a:r>
            <a:r>
              <a:rPr/>
              <a:t> pone </a:t>
            </a:r>
            <a:r>
              <a:rPr b="1"/>
              <a:t>pesos</a:t>
            </a:r>
            <a:r>
              <a:rPr/>
              <a:t>: no cambia qué valores son legales, cambia con qué frecuencia salen</a:t>
            </a:r>
          </a:p>
          <a:p>
            <a:pPr lvl="0"/>
            <a:r>
              <a:rPr/>
              <a:t>Con </a:t>
            </a:r>
            <a:r>
              <a:rPr>
                <a:latin typeface="Courier"/>
              </a:rPr>
              <a:t>:=</a:t>
            </a:r>
            <a:r>
              <a:rPr/>
              <a:t> el peso se aplica </a:t>
            </a:r>
            <a:r>
              <a:rPr b="1"/>
              <a:t>a cada valor del rango</a:t>
            </a:r>
            <a:r>
              <a:rPr/>
              <a:t>: el rango del medio pesa 254 y los bordes 1 cada uno. Sale </a:t>
            </a:r>
            <a:r>
              <a:rPr>
                <a:latin typeface="Courier"/>
              </a:rPr>
              <a:t>A=00</a:t>
            </a:r>
            <a:r>
              <a:rPr/>
              <a:t> </a:t>
            </a:r>
            <a:r>
              <a:rPr b="1"/>
              <a:t>1 vez cada 256</a:t>
            </a:r>
          </a:p>
          <a:p>
            <a:pPr lvl="0"/>
            <a:r>
              <a:rPr/>
              <a:t>Con </a:t>
            </a:r>
            <a:r>
              <a:rPr>
                <a:latin typeface="Courier"/>
              </a:rPr>
              <a:t>:/</a:t>
            </a:r>
            <a:r>
              <a:rPr/>
              <a:t> el peso es </a:t>
            </a:r>
            <a:r>
              <a:rPr b="1"/>
              <a:t>del rango entero</a:t>
            </a:r>
            <a:r>
              <a:rPr/>
              <a:t>: 1 – 2 – 1 da 25 % en </a:t>
            </a:r>
            <a:r>
              <a:rPr>
                <a:latin typeface="Courier"/>
              </a:rPr>
              <a:t>00</a:t>
            </a:r>
            <a:r>
              <a:rPr/>
              <a:t>, 50 % en el medio, 25 % en </a:t>
            </a:r>
            <a:r>
              <a:rPr>
                <a:latin typeface="Courier"/>
              </a:rPr>
              <a:t>FF</a:t>
            </a:r>
            <a:r>
              <a:rPr/>
              <a:t>. Que es exactamente el sesgo que el </a:t>
            </a:r>
            <a:r>
              <a:rPr>
                <a:latin typeface="Courier"/>
              </a:rPr>
              <a:t>get_data()</a:t>
            </a:r>
            <a:r>
              <a:rPr/>
              <a:t> del testbench convencional hacía a mano</a:t>
            </a:r>
          </a:p>
          <a:p>
            <a:pPr lvl="0"/>
            <a:r>
              <a:rPr/>
              <a:t>Las dos líneas compilan, las dos corren, y </a:t>
            </a:r>
            <a:r>
              <a:rPr b="1"/>
              <a:t>una de las dos no llena los bins de borde nunca</a:t>
            </a:r>
          </a:p>
        </p:txBody>
      </p:sp>
    </p:spTree>
  </p:cSld>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Constrained random</a:t>
            </a:r>
          </a:p>
        </p:txBody>
      </p:sp>
      <p:sp>
        <p:nvSpPr>
          <p:cNvPr id="4" name="Text Placeholder 3"/>
          <p:cNvSpPr>
            <a:spLocks noGrp="1"/>
          </p:cNvSpPr>
          <p:nvPr>
            <p:ph idx="2" sz="half" type="body"/>
          </p:nvPr>
        </p:nvSpPr>
        <p:spPr/>
        <p:txBody>
          <a:bodyPr/>
          <a:lstStyle/>
          <a:p>
            <a:pPr lvl="0" indent="0" marL="0">
              <a:spcBef>
                <a:spcPts val="3000"/>
              </a:spcBef>
              <a:buNone/>
            </a:pPr>
            <a:r>
              <a:rPr b="1" i="1"/>
              <a:t>No lo supongas: medilo</a:t>
            </a:r>
          </a:p>
          <a:p>
            <a:pPr lvl="0" indent="0">
              <a:buNone/>
            </a:pPr>
            <a:r>
              <a:rPr>
                <a:latin typeface="Courier"/>
              </a:rPr>
              <a:t>   </a:t>
            </a:r>
            <a:r>
              <a:rPr i="1">
                <a:solidFill>
                  <a:srgbClr val="60A0B0"/>
                </a:solidFill>
                <a:latin typeface="Courier"/>
              </a:rPr>
              <a:t>// The weight goes to EVERY value of the range: the middle takes 254 of 256.</a:t>
            </a:r>
            <a:br/>
            <a:r>
              <a:rPr>
                <a:latin typeface="Courier"/>
              </a:rPr>
              <a:t>   </a:t>
            </a:r>
            <a:r>
              <a:rPr b="1">
                <a:solidFill>
                  <a:srgbClr val="007020"/>
                </a:solidFill>
                <a:latin typeface="Courier"/>
              </a:rPr>
              <a:t>class</a:t>
            </a:r>
            <a:r>
              <a:rPr>
                <a:latin typeface="Courier"/>
              </a:rPr>
              <a:t> por_valor;</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constraint</a:t>
            </a:r>
            <a:r>
              <a:rPr>
                <a:latin typeface="Courier"/>
              </a:rPr>
              <a:t> </a:t>
            </a:r>
            <a:r>
              <a:rPr>
                <a:solidFill>
                  <a:srgbClr val="007020"/>
                </a:solidFill>
                <a:latin typeface="Courier"/>
              </a:rPr>
              <a:t>data</a:t>
            </a:r>
            <a:r>
              <a:rPr>
                <a:latin typeface="Courier"/>
              </a:rPr>
              <a:t> {A </a:t>
            </a:r>
            <a:r>
              <a:rPr b="1">
                <a:solidFill>
                  <a:srgbClr val="007020"/>
                </a:solidFill>
                <a:latin typeface="Courier"/>
              </a:rPr>
              <a:t>dist</a:t>
            </a: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1</a:t>
            </a:r>
            <a:r>
              <a:rPr>
                <a:latin typeface="Courier"/>
              </a:rPr>
              <a:t>, </a:t>
            </a:r>
            <a:r>
              <a:rPr>
                <a:solidFill>
                  <a:srgbClr val="40A070"/>
                </a:solidFill>
                <a:latin typeface="Courier"/>
              </a:rPr>
              <a:t>8'hFF</a:t>
            </a:r>
            <a:r>
              <a:rPr>
                <a:latin typeface="Courier"/>
              </a:rPr>
              <a:t> := </a:t>
            </a:r>
            <a:r>
              <a:rPr>
                <a:solidFill>
                  <a:srgbClr val="40A070"/>
                </a:solidFill>
                <a:latin typeface="Courier"/>
              </a:rPr>
              <a:t>1</a:t>
            </a:r>
            <a:r>
              <a:rPr>
                <a:latin typeface="Courier"/>
              </a:rPr>
              <a:t>};}</a:t>
            </a:r>
            <a:br/>
            <a:r>
              <a:rPr>
                <a:latin typeface="Courier"/>
              </a:rPr>
              <a:t>   </a:t>
            </a:r>
            <a:r>
              <a:rPr b="1">
                <a:solidFill>
                  <a:srgbClr val="007020"/>
                </a:solidFill>
                <a:latin typeface="Courier"/>
              </a:rPr>
              <a:t>endclass</a:t>
            </a:r>
            <a:br/>
            <a:br/>
            <a:r>
              <a:rPr>
                <a:latin typeface="Courier"/>
              </a:rPr>
              <a:t>   </a:t>
            </a:r>
            <a:r>
              <a:rPr i="1">
                <a:solidFill>
                  <a:srgbClr val="60A0B0"/>
                </a:solidFill>
                <a:latin typeface="Courier"/>
              </a:rPr>
              <a:t>// The weight is SPLIT inside the range: 1/4 at 00, 1/2 in the middle, 1/4 at FF.</a:t>
            </a:r>
            <a:br/>
            <a:r>
              <a:rPr>
                <a:latin typeface="Courier"/>
              </a:rPr>
              <a:t>   </a:t>
            </a:r>
            <a:r>
              <a:rPr i="1">
                <a:solidFill>
                  <a:srgbClr val="60A0B0"/>
                </a:solidFill>
                <a:latin typeface="Courier"/>
              </a:rPr>
              <a:t>// It is the same bias get_data() of the Functional coverage section did by hand.</a:t>
            </a:r>
            <a:br/>
            <a:r>
              <a:rPr>
                <a:latin typeface="Courier"/>
              </a:rPr>
              <a:t>   </a:t>
            </a:r>
            <a:r>
              <a:rPr b="1">
                <a:solidFill>
                  <a:srgbClr val="007020"/>
                </a:solidFill>
                <a:latin typeface="Courier"/>
              </a:rPr>
              <a:t>class</a:t>
            </a:r>
            <a:r>
              <a:rPr>
                <a:latin typeface="Courier"/>
              </a:rPr>
              <a:t> por_rango;</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constraint</a:t>
            </a:r>
            <a:r>
              <a:rPr>
                <a:latin typeface="Courier"/>
              </a:rPr>
              <a:t> </a:t>
            </a:r>
            <a:r>
              <a:rPr>
                <a:solidFill>
                  <a:srgbClr val="007020"/>
                </a:solidFill>
                <a:latin typeface="Courier"/>
              </a:rPr>
              <a:t>data</a:t>
            </a:r>
            <a:r>
              <a:rPr>
                <a:latin typeface="Courier"/>
              </a:rPr>
              <a:t> {A </a:t>
            </a:r>
            <a:r>
              <a:rPr b="1">
                <a:solidFill>
                  <a:srgbClr val="007020"/>
                </a:solidFill>
                <a:latin typeface="Courier"/>
              </a:rPr>
              <a:t>dist</a:t>
            </a: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2</a:t>
            </a:r>
            <a:r>
              <a:rPr>
                <a:latin typeface="Courier"/>
              </a:rPr>
              <a:t>, </a:t>
            </a:r>
            <a:r>
              <a:rPr>
                <a:solidFill>
                  <a:srgbClr val="40A070"/>
                </a:solidFill>
                <a:latin typeface="Courier"/>
              </a:rPr>
              <a:t>8'hFF</a:t>
            </a:r>
            <a:r>
              <a:rPr>
                <a:latin typeface="Courier"/>
              </a:rPr>
              <a:t> :/ </a:t>
            </a:r>
            <a:r>
              <a:rPr>
                <a:solidFill>
                  <a:srgbClr val="40A070"/>
                </a:solidFill>
                <a:latin typeface="Courier"/>
              </a:rPr>
              <a:t>1</a:t>
            </a:r>
            <a:r>
              <a:rPr>
                <a:latin typeface="Courier"/>
              </a:rPr>
              <a:t>};}</a:t>
            </a:r>
            <a:br/>
            <a:r>
              <a:rPr>
                <a:latin typeface="Courier"/>
              </a:rPr>
              <a:t>   </a:t>
            </a:r>
            <a:r>
              <a:rPr b="1">
                <a:solidFill>
                  <a:srgbClr val="007020"/>
                </a:solidFill>
                <a:latin typeface="Courier"/>
              </a:rPr>
              <a:t>endclass</a:t>
            </a:r>
          </a:p>
          <a:p>
            <a:pPr lvl="0" indent="0">
              <a:buNone/>
            </a:pPr>
            <a:r>
              <a:rPr>
                <a:latin typeface="Courier"/>
              </a:rPr>
              <a:t>$ cd code/u6/transactions/constraints </a:t>
            </a:r>
            <a:r>
              <a:rPr b="1">
                <a:solidFill>
                  <a:srgbClr val="007020"/>
                </a:solidFill>
                <a:latin typeface="Courier"/>
              </a:rPr>
              <a:t>&amp;&amp;</a:t>
            </a:r>
            <a:r>
              <a:rPr>
                <a:latin typeface="Courier"/>
              </a:rPr>
              <a:t> </a:t>
            </a:r>
            <a:r>
              <a:rPr>
                <a:solidFill>
                  <a:srgbClr val="06287E"/>
                </a:solidFill>
                <a:latin typeface="Courier"/>
              </a:rPr>
              <a:t>bash</a:t>
            </a:r>
            <a:r>
              <a:rPr>
                <a:latin typeface="Courier"/>
              </a:rPr>
              <a:t> run.sh</a:t>
            </a:r>
            <a:br/>
            <a:r>
              <a:rPr>
                <a:latin typeface="Courier"/>
              </a:rPr>
              <a:t>400 randomizations of each version</a:t>
            </a:r>
            <a:br/>
            <a:r>
              <a:rPr>
                <a:latin typeface="Courier"/>
              </a:rPr>
              <a:t>  </a:t>
            </a:r>
            <a:r>
              <a:rPr>
                <a:solidFill>
                  <a:srgbClr val="008000"/>
                </a:solidFill>
                <a:latin typeface="Courier"/>
              </a:rPr>
              <a:t>:</a:t>
            </a:r>
            <a:r>
              <a:rPr>
                <a:latin typeface="Courier"/>
              </a:rPr>
              <a:t>=   A=00   0.2%   A=FF   0.2%   the weight goes to each value</a:t>
            </a:r>
            <a:br/>
            <a:r>
              <a:rPr>
                <a:latin typeface="Courier"/>
              </a:rPr>
              <a:t>  :/   A=00  23.2%   A=FF  27.0%   the weight gets split</a:t>
            </a:r>
          </a:p>
        </p:txBody>
      </p:sp>
      <p:pic>
        <p:nvPicPr>
          <p:cNvPr descr="res/diagrams/constrained-random_dist.svg" id="0" name="Picture 1"/>
          <p:cNvPicPr>
            <a:picLocks noGrp="1" noChangeAspect="1"/>
          </p:cNvPicPr>
          <p:nvPr/>
        </p:nvPicPr>
        <p:blipFill>
          <a:blip r:embed="rId2"/>
          <a:stretch>
            <a:fillRect/>
          </a:stretch>
        </p:blipFill>
        <p:spPr bwMode="auto">
          <a:xfrm>
            <a:off x="3568700" y="749300"/>
            <a:ext cx="5105400" cy="2781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Histograma medido: con := los bins de borde salen 0,2 %; con :/ salen 23 % y 27 %</a:t>
            </a:r>
          </a:p>
        </p:txBody>
      </p:sp>
    </p:spTree>
  </p:cSld>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inside</a:t>
            </a:r>
            <a:r>
              <a:rPr b="1" i="1"/>
              <a:t> y </a:t>
            </a:r>
            <a:r>
              <a:rPr b="1" i="1">
                <a:latin typeface="Courier"/>
              </a:rPr>
              <a:t>randomize() with {}</a:t>
            </a:r>
          </a:p>
          <a:p>
            <a:pPr lvl="0" indent="0">
              <a:buNone/>
            </a:pPr>
            <a:r>
              <a:rPr>
                <a:latin typeface="Courier"/>
              </a:rPr>
              <a:t>   </a:t>
            </a:r>
            <a:r>
              <a:rPr b="1">
                <a:solidFill>
                  <a:srgbClr val="007020"/>
                </a:solidFill>
                <a:latin typeface="Courier"/>
              </a:rPr>
              <a:t>class</a:t>
            </a:r>
            <a:r>
              <a:rPr>
                <a:latin typeface="Courier"/>
              </a:rPr>
              <a:t> comando;</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B;</a:t>
            </a:r>
            <a:br/>
            <a:r>
              <a:rPr>
                <a:latin typeface="Courier"/>
              </a:rPr>
              <a:t>      </a:t>
            </a:r>
            <a:r>
              <a:rPr b="1">
                <a:solidFill>
                  <a:srgbClr val="007020"/>
                </a:solidFill>
                <a:latin typeface="Courier"/>
              </a:rPr>
              <a:t>rand</a:t>
            </a:r>
            <a:r>
              <a:rPr>
                <a:latin typeface="Courier"/>
              </a:rPr>
              <a:t> operation_t   op;</a:t>
            </a:r>
            <a:br/>
            <a:br/>
            <a:r>
              <a:rPr>
                <a:latin typeface="Courier"/>
              </a:rPr>
              <a:t>      </a:t>
            </a:r>
            <a:r>
              <a:rPr b="1">
                <a:solidFill>
                  <a:srgbClr val="007020"/>
                </a:solidFill>
                <a:latin typeface="Courier"/>
              </a:rPr>
              <a:t>constraint</a:t>
            </a:r>
            <a:r>
              <a:rPr>
                <a:latin typeface="Courier"/>
              </a:rPr>
              <a:t> </a:t>
            </a:r>
            <a:r>
              <a:rPr>
                <a:solidFill>
                  <a:srgbClr val="007020"/>
                </a:solidFill>
                <a:latin typeface="Courier"/>
              </a:rPr>
              <a:t>data</a:t>
            </a:r>
            <a:r>
              <a:rPr>
                <a:latin typeface="Courier"/>
              </a:rPr>
              <a:t> {</a:t>
            </a:r>
            <a:br/>
            <a:r>
              <a:rPr>
                <a:latin typeface="Courier"/>
              </a:rPr>
              <a:t>         A </a:t>
            </a:r>
            <a:r>
              <a:rPr b="1">
                <a:solidFill>
                  <a:srgbClr val="007020"/>
                </a:solidFill>
                <a:latin typeface="Courier"/>
              </a:rPr>
              <a:t>dist</a:t>
            </a: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2</a:t>
            </a:r>
            <a:r>
              <a:rPr>
                <a:latin typeface="Courier"/>
              </a:rPr>
              <a:t>, </a:t>
            </a:r>
            <a:r>
              <a:rPr>
                <a:solidFill>
                  <a:srgbClr val="40A070"/>
                </a:solidFill>
                <a:latin typeface="Courier"/>
              </a:rPr>
              <a:t>8'hFF</a:t>
            </a:r>
            <a:r>
              <a:rPr>
                <a:latin typeface="Courier"/>
              </a:rPr>
              <a:t> :/ </a:t>
            </a:r>
            <a:r>
              <a:rPr>
                <a:solidFill>
                  <a:srgbClr val="40A070"/>
                </a:solidFill>
                <a:latin typeface="Courier"/>
              </a:rPr>
              <a:t>1</a:t>
            </a:r>
            <a:r>
              <a:rPr>
                <a:latin typeface="Courier"/>
              </a:rPr>
              <a:t>};</a:t>
            </a:r>
            <a:br/>
            <a:r>
              <a:rPr>
                <a:latin typeface="Courier"/>
              </a:rPr>
              <a:t>         B </a:t>
            </a:r>
            <a:r>
              <a:rPr b="1">
                <a:solidFill>
                  <a:srgbClr val="007020"/>
                </a:solidFill>
                <a:latin typeface="Courier"/>
              </a:rPr>
              <a:t>dist</a:t>
            </a: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2</a:t>
            </a:r>
            <a:r>
              <a:rPr>
                <a:latin typeface="Courier"/>
              </a:rPr>
              <a:t>, </a:t>
            </a:r>
            <a:r>
              <a:rPr>
                <a:solidFill>
                  <a:srgbClr val="40A070"/>
                </a:solidFill>
                <a:latin typeface="Courier"/>
              </a:rPr>
              <a:t>8'hFF</a:t>
            </a:r>
            <a:r>
              <a:rPr>
                <a:latin typeface="Courier"/>
              </a:rPr>
              <a:t> :/ </a:t>
            </a:r>
            <a:r>
              <a:rPr>
                <a:solidFill>
                  <a:srgbClr val="40A070"/>
                </a:solidFill>
                <a:latin typeface="Courier"/>
              </a:rPr>
              <a:t>1</a:t>
            </a:r>
            <a:r>
              <a:rPr>
                <a:latin typeface="Courier"/>
              </a:rPr>
              <a:t>};</a:t>
            </a:r>
            <a:br/>
            <a:r>
              <a:rPr>
                <a:latin typeface="Courier"/>
              </a:rPr>
              <a:t>      }</a:t>
            </a:r>
            <a:br/>
            <a:br/>
            <a:r>
              <a:rPr>
                <a:latin typeface="Courier"/>
              </a:rPr>
              <a:t>      </a:t>
            </a:r>
            <a:r>
              <a:rPr i="1">
                <a:solidFill>
                  <a:srgbClr val="60A0B0"/>
                </a:solidFill>
                <a:latin typeface="Courier"/>
              </a:rPr>
              <a:t>// inside is a set of legal values. Without it the random also asks for</a:t>
            </a:r>
            <a:br/>
            <a:r>
              <a:rPr>
                <a:latin typeface="Courier"/>
              </a:rPr>
              <a:t>      </a:t>
            </a:r>
            <a:r>
              <a:rPr i="1">
                <a:solidFill>
                  <a:srgbClr val="60A0B0"/>
                </a:solidFill>
                <a:latin typeface="Courier"/>
              </a:rPr>
              <a:t>// no_op and rst_op, which compute nothing.</a:t>
            </a:r>
            <a:br/>
            <a:r>
              <a:rPr>
                <a:latin typeface="Courier"/>
              </a:rPr>
              <a:t>      </a:t>
            </a:r>
            <a:r>
              <a:rPr b="1">
                <a:solidFill>
                  <a:srgbClr val="007020"/>
                </a:solidFill>
                <a:latin typeface="Courier"/>
              </a:rPr>
              <a:t>constraint</a:t>
            </a:r>
            <a:r>
              <a:rPr>
                <a:latin typeface="Courier"/>
              </a:rPr>
              <a:t> utiles {op </a:t>
            </a:r>
            <a:r>
              <a:rPr b="1">
                <a:solidFill>
                  <a:srgbClr val="007020"/>
                </a:solidFill>
                <a:latin typeface="Courier"/>
              </a:rPr>
              <a:t>inside</a:t>
            </a:r>
            <a:r>
              <a:rPr>
                <a:latin typeface="Courier"/>
              </a:rPr>
              <a:t> {add_op, and_op, xor_op, mul_op};}</a:t>
            </a:r>
            <a:br/>
            <a:r>
              <a:rPr>
                <a:latin typeface="Courier"/>
              </a:rPr>
              <a:t>   </a:t>
            </a:r>
            <a:r>
              <a:rPr b="1">
                <a:solidFill>
                  <a:srgbClr val="007020"/>
                </a:solidFill>
                <a:latin typeface="Courier"/>
              </a:rPr>
              <a:t>endclass</a:t>
            </a:r>
          </a:p>
          <a:p>
            <a:pPr lvl="0" indent="0">
              <a:buNone/>
            </a:pPr>
            <a:r>
              <a:rPr>
                <a:latin typeface="Courier"/>
              </a:rPr>
              <a:t>      </a:t>
            </a:r>
            <a:r>
              <a:rPr i="1">
                <a:solidFill>
                  <a:srgbClr val="60A0B0"/>
                </a:solidFill>
                <a:latin typeface="Courier"/>
              </a:rPr>
              <a:t>// The portable workaround meanwhile: turn off the split, which for a</a:t>
            </a:r>
            <a:br/>
            <a:r>
              <a:rPr>
                <a:latin typeface="Courier"/>
              </a:rPr>
              <a:t>      </a:t>
            </a:r>
            <a:r>
              <a:rPr i="1">
                <a:solidFill>
                  <a:srgbClr val="60A0B0"/>
                </a:solidFill>
                <a:latin typeface="Courier"/>
              </a:rPr>
              <a:t>// directed case makes no sense anyway.</a:t>
            </a:r>
            <a:br/>
            <a:r>
              <a:rPr>
                <a:latin typeface="Courier"/>
              </a:rPr>
              <a:t>      c.</a:t>
            </a:r>
            <a:r>
              <a:rPr>
                <a:solidFill>
                  <a:srgbClr val="007020"/>
                </a:solidFill>
                <a:latin typeface="Courier"/>
              </a:rPr>
              <a:t>data</a:t>
            </a:r>
            <a:r>
              <a:rPr>
                <a:latin typeface="Courier"/>
              </a:rPr>
              <a:t>.constraint_mode(</a:t>
            </a:r>
            <a:r>
              <a:rPr>
                <a:solidFill>
                  <a:srgbClr val="40A070"/>
                </a:solidFill>
                <a:latin typeface="Courier"/>
              </a:rPr>
              <a:t>0</a:t>
            </a:r>
            <a:r>
              <a:rPr>
                <a:latin typeface="Courier"/>
              </a:rPr>
              <a:t>);</a:t>
            </a:r>
            <a:br/>
            <a:r>
              <a:rPr>
                <a:latin typeface="Courier"/>
              </a:rPr>
              <a:t>      </a:t>
            </a:r>
            <a:r>
              <a:rPr b="1">
                <a:solidFill>
                  <a:srgbClr val="007020"/>
                </a:solidFill>
                <a:latin typeface="Courier"/>
              </a:rPr>
              <a:t>if</a:t>
            </a:r>
            <a:r>
              <a:rPr>
                <a:latin typeface="Courier"/>
              </a:rPr>
              <a:t> (!c.</a:t>
            </a:r>
            <a:r>
              <a:rPr>
                <a:solidFill>
                  <a:srgbClr val="007020"/>
                </a:solidFill>
                <a:latin typeface="Courier"/>
              </a:rPr>
              <a:t>randomize</a:t>
            </a:r>
            <a:r>
              <a:rPr>
                <a:latin typeface="Courier"/>
              </a:rPr>
              <a:t>() </a:t>
            </a:r>
            <a:r>
              <a:rPr b="1">
                <a:solidFill>
                  <a:srgbClr val="007020"/>
                </a:solidFill>
                <a:latin typeface="Courier"/>
              </a:rPr>
              <a:t>with</a:t>
            </a:r>
            <a:r>
              <a:rPr>
                <a:latin typeface="Courier"/>
              </a:rPr>
              <a:t> {</a:t>
            </a:r>
            <a:br/>
            <a:r>
              <a:rPr>
                <a:latin typeface="Courier"/>
              </a:rPr>
              <a:t>            op == mul_op;</a:t>
            </a:r>
            <a:br/>
            <a:r>
              <a:rPr>
                <a:latin typeface="Courier"/>
              </a:rPr>
              <a:t>            A  == </a:t>
            </a:r>
            <a:r>
              <a:rPr>
                <a:solidFill>
                  <a:srgbClr val="40A070"/>
                </a:solidFill>
                <a:latin typeface="Courier"/>
              </a:rPr>
              <a:t>8'hFF</a:t>
            </a:r>
            <a:r>
              <a:rPr>
                <a:latin typeface="Courier"/>
              </a:rPr>
              <a:t>;</a:t>
            </a:r>
            <a:br/>
            <a:r>
              <a:rPr>
                <a:latin typeface="Courier"/>
              </a:rPr>
              <a:t>            B  == </a:t>
            </a:r>
            <a:r>
              <a:rPr>
                <a:solidFill>
                  <a:srgbClr val="40A070"/>
                </a:solidFill>
                <a:latin typeface="Courier"/>
              </a:rPr>
              <a:t>8'hFF</a:t>
            </a:r>
            <a:r>
              <a:rPr>
                <a:latin typeface="Courier"/>
              </a:rPr>
              <a:t>;</a:t>
            </a:r>
            <a:br/>
            <a:r>
              <a:rPr>
                <a:latin typeface="Courier"/>
              </a:rPr>
              <a:t>          })</a:t>
            </a:r>
            <a:br/>
            <a:r>
              <a:rPr>
                <a:latin typeface="Courier"/>
              </a:rPr>
              <a:t>         </a:t>
            </a:r>
            <a:r>
              <a:rPr b="1">
                <a:solidFill>
                  <a:srgbClr val="007020"/>
                </a:solidFill>
                <a:latin typeface="Courier"/>
              </a:rPr>
              <a:t>$fatal</a:t>
            </a:r>
            <a:r>
              <a:rPr>
                <a:latin typeface="Courier"/>
              </a:rPr>
              <a:t>(</a:t>
            </a:r>
            <a:r>
              <a:rPr>
                <a:solidFill>
                  <a:srgbClr val="40A070"/>
                </a:solidFill>
                <a:latin typeface="Courier"/>
              </a:rPr>
              <a:t>1</a:t>
            </a:r>
            <a:r>
              <a:rPr>
                <a:latin typeface="Courier"/>
              </a:rPr>
              <a:t>, </a:t>
            </a:r>
            <a:r>
              <a:rPr>
                <a:solidFill>
                  <a:srgbClr val="4070A0"/>
                </a:solidFill>
                <a:latin typeface="Courier"/>
              </a:rPr>
              <a:t>"randomize() with failed even with the constraint turned off"</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"with with: 1 try,      A=%2h %s B=%2h"</a:t>
            </a:r>
            <a:r>
              <a:rPr>
                <a:latin typeface="Courier"/>
              </a:rPr>
              <a:t>, c.A, c.op.name(), c.B);</a:t>
            </a:r>
          </a:p>
          <a:p>
            <a:pPr lvl="0"/>
            <a:r>
              <a:rPr>
                <a:latin typeface="Courier"/>
              </a:rPr>
              <a:t>inside {a, b, c}</a:t>
            </a:r>
            <a:r>
              <a:rPr/>
              <a:t> es el conjunto de valores legales: sin él, el random también pide </a:t>
            </a:r>
            <a:r>
              <a:rPr>
                <a:latin typeface="Courier"/>
              </a:rPr>
              <a:t>no_op</a:t>
            </a:r>
            <a:r>
              <a:rPr/>
              <a:t> y </a:t>
            </a:r>
            <a:r>
              <a:rPr>
                <a:latin typeface="Courier"/>
              </a:rPr>
              <a:t>rst_op</a:t>
            </a:r>
            <a:r>
              <a:rPr/>
              <a:t>, que no calculan nada. Acá además deja afuera a </a:t>
            </a:r>
            <a:r>
              <a:rPr>
                <a:latin typeface="Courier"/>
              </a:rPr>
              <a:t>sub_op</a:t>
            </a:r>
            <a:r>
              <a:rPr/>
              <a:t>, para que el sorteo quede uniforme entre cuatro</a:t>
            </a:r>
          </a:p>
          <a:p>
            <a:pPr lvl="0"/>
            <a:r>
              <a:rPr>
                <a:latin typeface="Courier"/>
              </a:rPr>
              <a:t>randomize() with { ... }</a:t>
            </a:r>
            <a:r>
              <a:rPr/>
              <a:t> agrega constraints </a:t>
            </a:r>
            <a:r>
              <a:rPr b="1"/>
              <a:t>sólo para esa llamada</a:t>
            </a:r>
            <a:r>
              <a:rPr/>
              <a:t>: el caso dirigido se pide en el punto de uso, sin tocar la clase ni escribir un tester nuevo. Es la herramienta del </a:t>
            </a:r>
            <a:r>
              <a:rPr i="1"/>
              <a:t>coverage closure</a:t>
            </a:r>
          </a:p>
        </p:txBody>
      </p:sp>
    </p:spTree>
  </p:cSld>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soft</a:t>
            </a:r>
            <a:r>
              <a:rPr b="1" i="1"/>
              <a:t>: el default que un </a:t>
            </a:r>
            <a:r>
              <a:rPr b="1" i="1">
                <a:latin typeface="Courier"/>
              </a:rPr>
              <a:t>with {}</a:t>
            </a:r>
            <a:r>
              <a:rPr b="1" i="1"/>
              <a:t> puede pisar</a:t>
            </a:r>
          </a:p>
          <a:p>
            <a:pPr lvl="0" indent="0">
              <a:buNone/>
            </a:pPr>
            <a:r>
              <a:rPr b="1">
                <a:solidFill>
                  <a:srgbClr val="007020"/>
                </a:solidFill>
                <a:latin typeface="Courier"/>
              </a:rPr>
              <a:t>class</a:t>
            </a:r>
            <a:r>
              <a:rPr>
                <a:latin typeface="Courier"/>
              </a:rPr>
              <a:t> command_transaction </a:t>
            </a:r>
            <a:r>
              <a:rPr b="1">
                <a:solidFill>
                  <a:srgbClr val="007020"/>
                </a:solidFill>
                <a:latin typeface="Courier"/>
              </a:rPr>
              <a:t>extends</a:t>
            </a:r>
            <a:r>
              <a:rPr>
                <a:latin typeface="Courier"/>
              </a:rPr>
              <a:t> uvm_sequence_item;</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constraint</a:t>
            </a:r>
            <a:r>
              <a:rPr>
                <a:latin typeface="Courier"/>
              </a:rPr>
              <a:t> por_defecto { soft A == </a:t>
            </a:r>
            <a:r>
              <a:rPr>
                <a:solidFill>
                  <a:srgbClr val="40A070"/>
                </a:solidFill>
                <a:latin typeface="Courier"/>
              </a:rPr>
              <a:t>8'h00</a:t>
            </a:r>
            <a:r>
              <a:rPr>
                <a:latin typeface="Courier"/>
              </a:rPr>
              <a:t>; }   </a:t>
            </a:r>
            <a:r>
              <a:rPr i="1">
                <a:solidFill>
                  <a:srgbClr val="60A0B0"/>
                </a:solidFill>
                <a:latin typeface="Courier"/>
              </a:rPr>
              <a:t>// "cero, salvo que me pidan otra cosa"</a:t>
            </a:r>
            <a:br/>
            <a:r>
              <a:rPr b="1">
                <a:solidFill>
                  <a:srgbClr val="007020"/>
                </a:solidFill>
                <a:latin typeface="Courier"/>
              </a:rPr>
              <a:t>endclass</a:t>
            </a:r>
            <a:br/>
            <a:br/>
            <a:r>
              <a:rPr>
                <a:latin typeface="Courier"/>
              </a:rPr>
              <a:t>t.</a:t>
            </a:r>
            <a:r>
              <a:rPr>
                <a:solidFill>
                  <a:srgbClr val="007020"/>
                </a:solidFill>
                <a:latin typeface="Courier"/>
              </a:rPr>
              <a:t>randomize</a:t>
            </a:r>
            <a:r>
              <a:rPr>
                <a:latin typeface="Courier"/>
              </a:rPr>
              <a:t>();                          </a:t>
            </a:r>
            <a:r>
              <a:rPr i="1">
                <a:solidFill>
                  <a:srgbClr val="60A0B0"/>
                </a:solidFill>
                <a:latin typeface="Courier"/>
              </a:rPr>
              <a:t>// A = 00</a:t>
            </a:r>
            <a:br/>
            <a:r>
              <a:rPr>
                <a:latin typeface="Courier"/>
              </a:rPr>
              <a:t>t.</a:t>
            </a:r>
            <a:r>
              <a:rPr>
                <a:solidFill>
                  <a:srgbClr val="007020"/>
                </a:solidFill>
                <a:latin typeface="Courier"/>
              </a:rPr>
              <a:t>randomize</a:t>
            </a:r>
            <a:r>
              <a:rPr>
                <a:latin typeface="Courier"/>
              </a:rPr>
              <a:t>() </a:t>
            </a:r>
            <a:r>
              <a:rPr b="1">
                <a:solidFill>
                  <a:srgbClr val="007020"/>
                </a:solidFill>
                <a:latin typeface="Courier"/>
              </a:rPr>
              <a:t>with</a:t>
            </a:r>
            <a:r>
              <a:rPr>
                <a:latin typeface="Courier"/>
              </a:rPr>
              <a:t> { A </a:t>
            </a:r>
            <a:r>
              <a:rPr b="1">
                <a:solidFill>
                  <a:srgbClr val="007020"/>
                </a:solidFill>
                <a:latin typeface="Courier"/>
              </a:rPr>
              <a:t>inside</a:t>
            </a:r>
            <a:r>
              <a:rPr>
                <a:latin typeface="Courier"/>
              </a:rPr>
              <a:t> {[</a:t>
            </a:r>
            <a:r>
              <a:rPr>
                <a:solidFill>
                  <a:srgbClr val="40A070"/>
                </a:solidFill>
                <a:latin typeface="Courier"/>
              </a:rPr>
              <a:t>1</a:t>
            </a:r>
            <a:r>
              <a:rPr>
                <a:latin typeface="Courier"/>
              </a:rPr>
              <a:t>:</a:t>
            </a:r>
            <a:r>
              <a:rPr>
                <a:solidFill>
                  <a:srgbClr val="40A070"/>
                </a:solidFill>
                <a:latin typeface="Courier"/>
              </a:rPr>
              <a:t>10</a:t>
            </a:r>
            <a:r>
              <a:rPr>
                <a:latin typeface="Courier"/>
              </a:rPr>
              <a:t>]}; };   </a:t>
            </a:r>
            <a:r>
              <a:rPr i="1">
                <a:solidFill>
                  <a:srgbClr val="60A0B0"/>
                </a:solidFill>
                <a:latin typeface="Courier"/>
              </a:rPr>
              <a:t>// A entre 1 y 10: el soft se cae solo</a:t>
            </a:r>
          </a:p>
          <a:p>
            <a:pPr lvl="0"/>
            <a:r>
              <a:rPr/>
              <a:t>Una constraint </a:t>
            </a:r>
            <a:r>
              <a:rPr>
                <a:latin typeface="Courier"/>
              </a:rPr>
              <a:t>soft</a:t>
            </a:r>
            <a:r>
              <a:rPr/>
              <a:t> es un </a:t>
            </a:r>
            <a:r>
              <a:rPr b="1"/>
              <a:t>deseo</a:t>
            </a:r>
            <a:r>
              <a:rPr/>
              <a:t>, no una regla: si choca con otra, el solver la </a:t>
            </a:r>
            <a:r>
              <a:rPr b="1"/>
              <a:t>descarta</a:t>
            </a:r>
            <a:r>
              <a:rPr/>
              <a:t> en vez de devolver 0</a:t>
            </a:r>
          </a:p>
          <a:p>
            <a:pPr lvl="0"/>
            <a:r>
              <a:rPr/>
              <a:t>Es la forma moderna de escribir un valor por defecto en la transaction sin obligar a nadie a llamar </a:t>
            </a:r>
            <a:r>
              <a:rPr>
                <a:latin typeface="Courier"/>
              </a:rPr>
              <a:t>constraint_mode(0)</a:t>
            </a:r>
            <a:r>
              <a:rPr/>
              <a:t> para pisarlo</a:t>
            </a:r>
          </a:p>
          <a:p>
            <a:pPr lvl="0"/>
            <a:r>
              <a:rPr/>
              <a:t>Gana la constraint </a:t>
            </a:r>
            <a:r>
              <a:rPr b="1"/>
              <a:t>dura</a:t>
            </a:r>
            <a:r>
              <a:rPr/>
              <a:t>, y entre dos </a:t>
            </a:r>
            <a:r>
              <a:rPr>
                <a:latin typeface="Courier"/>
              </a:rPr>
              <a:t>soft</a:t>
            </a:r>
            <a:r>
              <a:rPr/>
              <a:t> que chocan gana la declarada </a:t>
            </a:r>
            <a:r>
              <a:rPr b="1"/>
              <a:t>después</a:t>
            </a:r>
            <a:r>
              <a:rPr/>
              <a:t> — el orden sí importa acá, y sólo acá</a:t>
            </a:r>
          </a:p>
          <a:p>
            <a:pPr lvl="0"/>
            <a:r>
              <a:rPr/>
              <a:t>Medido en Verilator 5.052: con el </a:t>
            </a:r>
            <a:r>
              <a:rPr>
                <a:latin typeface="Courier"/>
              </a:rPr>
              <a:t>with {}</a:t>
            </a:r>
            <a:r>
              <a:rPr/>
              <a:t> sale entre 1 y 10; sin él, </a:t>
            </a:r>
            <a:r>
              <a:rPr>
                <a:latin typeface="Courier"/>
              </a:rPr>
              <a:t>00</a:t>
            </a:r>
          </a:p>
        </p:txBody>
      </p:sp>
    </p:spTree>
  </p:cSld>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Constrained random</a:t>
            </a:r>
          </a:p>
        </p:txBody>
      </p:sp>
      <p:sp>
        <p:nvSpPr>
          <p:cNvPr id="4" name="Text Placeholder 3"/>
          <p:cNvSpPr>
            <a:spLocks noGrp="1"/>
          </p:cNvSpPr>
          <p:nvPr>
            <p:ph idx="2" sz="half" type="body"/>
          </p:nvPr>
        </p:nvSpPr>
        <p:spPr/>
        <p:txBody>
          <a:bodyPr/>
          <a:lstStyle/>
          <a:p>
            <a:pPr lvl="0" indent="0" marL="0">
              <a:spcBef>
                <a:spcPts val="3000"/>
              </a:spcBef>
              <a:buNone/>
            </a:pPr>
            <a:r>
              <a:rPr b="1" i="1"/>
              <a:t>El orden de resolución sesga sin avisar</a:t>
            </a:r>
          </a:p>
          <a:p>
            <a:pPr lvl="0" indent="0">
              <a:buNone/>
            </a:pPr>
            <a:r>
              <a:rPr b="1">
                <a:solidFill>
                  <a:srgbClr val="007020"/>
                </a:solidFill>
                <a:latin typeface="Courier"/>
              </a:rPr>
              <a:t>rand</a:t>
            </a:r>
            <a:r>
              <a:rPr>
                <a:latin typeface="Courier"/>
              </a:rPr>
              <a:t> </a:t>
            </a:r>
            <a:r>
              <a:rPr b="1">
                <a:solidFill>
                  <a:srgbClr val="007020"/>
                </a:solidFill>
                <a:latin typeface="Courier"/>
              </a:rPr>
              <a:t>bit</a:t>
            </a:r>
            <a:r>
              <a:rPr>
                <a:latin typeface="Courier"/>
              </a:rPr>
              <a:t>           es_reset;</a:t>
            </a:r>
            <a:b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b="1">
                <a:solidFill>
                  <a:srgbClr val="007020"/>
                </a:solidFill>
                <a:latin typeface="Courier"/>
              </a:rPr>
              <a:t>constraint</a:t>
            </a:r>
            <a:r>
              <a:rPr>
                <a:latin typeface="Courier"/>
              </a:rPr>
              <a:t> c {es_reset -&gt; A == </a:t>
            </a:r>
            <a:r>
              <a:rPr>
                <a:solidFill>
                  <a:srgbClr val="40A070"/>
                </a:solidFill>
                <a:latin typeface="Courier"/>
              </a:rPr>
              <a:t>8'h00</a:t>
            </a:r>
            <a:r>
              <a:rPr>
                <a:latin typeface="Courier"/>
              </a:rPr>
              <a:t>;}   </a:t>
            </a:r>
            <a:r>
              <a:rPr i="1">
                <a:solidFill>
                  <a:srgbClr val="60A0B0"/>
                </a:solidFill>
                <a:latin typeface="Courier"/>
              </a:rPr>
              <a:t>// "si pido reset, los operandos en cero"</a:t>
            </a:r>
          </a:p>
          <a:p>
            <a:pPr lvl="0"/>
            <a:r>
              <a:rPr/>
              <a:t>Parece inofensiva. </a:t>
            </a:r>
            <a:r>
              <a:rPr b="1"/>
              <a:t>No lo es</a:t>
            </a:r>
            <a:r>
              <a:rPr/>
              <a:t>: el solver elige entre las </a:t>
            </a:r>
            <a:r>
              <a:rPr i="1"/>
              <a:t>soluciones</a:t>
            </a:r>
            <a:r>
              <a:rPr/>
              <a:t>, no entre los valores de cada campo</a:t>
            </a:r>
          </a:p>
          <a:p>
            <a:pPr lvl="0"/>
            <a:r>
              <a:rPr/>
              <a:t>Con </a:t>
            </a:r>
            <a:r>
              <a:rPr>
                <a:latin typeface="Courier"/>
              </a:rPr>
              <a:t>es_reset = 1</a:t>
            </a:r>
            <a:r>
              <a:rPr/>
              <a:t> hay </a:t>
            </a:r>
            <a:r>
              <a:rPr b="1"/>
              <a:t>una</a:t>
            </a:r>
            <a:r>
              <a:rPr/>
              <a:t>; con </a:t>
            </a:r>
            <a:r>
              <a:rPr>
                <a:latin typeface="Courier"/>
              </a:rPr>
              <a:t>es_reset = 0</a:t>
            </a:r>
            <a:r>
              <a:rPr/>
              <a:t>, </a:t>
            </a:r>
            <a:r>
              <a:rPr b="1"/>
              <a:t>256</a:t>
            </a:r>
            <a:r>
              <a:rPr/>
              <a:t>. Pediste reset la mitad de las veces y lo vas a ver </a:t>
            </a:r>
            <a:r>
              <a:rPr b="1"/>
              <a:t>1 de cada 257</a:t>
            </a:r>
          </a:p>
          <a:p>
            <a:pPr lvl="0"/>
            <a:r>
              <a:rPr/>
              <a:t>El bin </a:t>
            </a:r>
            <a:r>
              <a:rPr i="1"/>
              <a:t>“cualquier operación después de un reset”</a:t>
            </a:r>
            <a:r>
              <a:rPr/>
              <a:t> del plan no se llena, y el reporte no te dice por qué</a:t>
            </a:r>
          </a:p>
          <a:p>
            <a:pPr lvl="0"/>
            <a:r>
              <a:rPr/>
              <a:t>La respuesta del lenguaje es </a:t>
            </a:r>
            <a:r>
              <a:rPr>
                <a:latin typeface="Courier"/>
              </a:rPr>
              <a:t>solve es_reset before A</a:t>
            </a:r>
            <a:r>
              <a:rPr/>
              <a:t>: elegí el campo de control primero</a:t>
            </a:r>
          </a:p>
        </p:txBody>
      </p:sp>
      <p:pic>
        <p:nvPicPr>
          <p:cNvPr descr="res/diagrams/constrained-random_solve.svg" id="0" name="Picture 1"/>
          <p:cNvPicPr>
            <a:picLocks noGrp="1" noChangeAspect="1"/>
          </p:cNvPicPr>
          <p:nvPr/>
        </p:nvPicPr>
        <p:blipFill>
          <a:blip r:embed="rId2"/>
          <a:stretch>
            <a:fillRect/>
          </a:stretch>
        </p:blipFill>
        <p:spPr bwMode="auto">
          <a:xfrm>
            <a:off x="3568700" y="774700"/>
            <a:ext cx="5105400" cy="27178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Una celda contra un bloque de 16 por 16: las 257 soluciones, y una sola tiene el reset</a:t>
            </a:r>
          </a:p>
        </p:txBody>
      </p:sp>
    </p:spTree>
  </p:cSld>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Medido, con el rodeo que Verilator sí respeta</a:t>
            </a:r>
          </a:p>
          <a:p>
            <a:pPr lvl="0" indent="0">
              <a:buNone/>
            </a:pPr>
            <a:r>
              <a:rPr>
                <a:latin typeface="Courier"/>
              </a:rPr>
              <a:t>   </a:t>
            </a:r>
            <a:r>
              <a:rPr b="1">
                <a:solidFill>
                  <a:srgbClr val="007020"/>
                </a:solidFill>
                <a:latin typeface="Courier"/>
              </a:rPr>
              <a:t>class</a:t>
            </a:r>
            <a:r>
              <a:rPr>
                <a:latin typeface="Courier"/>
              </a:rPr>
              <a:t> sesgada;</a:t>
            </a:r>
            <a:br/>
            <a:r>
              <a:rPr>
                <a:latin typeface="Courier"/>
              </a:rPr>
              <a:t>      </a:t>
            </a:r>
            <a:r>
              <a:rPr b="1">
                <a:solidFill>
                  <a:srgbClr val="007020"/>
                </a:solidFill>
                <a:latin typeface="Courier"/>
              </a:rPr>
              <a:t>rand</a:t>
            </a:r>
            <a:r>
              <a:rPr>
                <a:latin typeface="Courier"/>
              </a:rPr>
              <a:t> </a:t>
            </a:r>
            <a:r>
              <a:rPr b="1">
                <a:solidFill>
                  <a:srgbClr val="007020"/>
                </a:solidFill>
                <a:latin typeface="Courier"/>
              </a:rPr>
              <a:t>bit</a:t>
            </a:r>
            <a:r>
              <a:rPr>
                <a:latin typeface="Courier"/>
              </a:rPr>
              <a:t>           es_reset;</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constraint</a:t>
            </a:r>
            <a:r>
              <a:rPr>
                <a:latin typeface="Courier"/>
              </a:rPr>
              <a:t> c {es_reset -&gt; A == </a:t>
            </a:r>
            <a:r>
              <a:rPr>
                <a:solidFill>
                  <a:srgbClr val="40A070"/>
                </a:solidFill>
                <a:latin typeface="Courier"/>
              </a:rPr>
              <a:t>8'h00</a:t>
            </a:r>
            <a:r>
              <a:rPr>
                <a:latin typeface="Courier"/>
              </a:rPr>
              <a:t>;}</a:t>
            </a:r>
            <a:br/>
            <a:r>
              <a:rPr>
                <a:latin typeface="Courier"/>
              </a:rPr>
              <a:t>   </a:t>
            </a:r>
            <a:r>
              <a:rPr b="1">
                <a:solidFill>
                  <a:srgbClr val="007020"/>
                </a:solidFill>
                <a:latin typeface="Courier"/>
              </a:rPr>
              <a:t>endclass</a:t>
            </a:r>
            <a:br/>
            <a:br/>
            <a:r>
              <a:rPr>
                <a:latin typeface="Courier"/>
              </a:rPr>
              <a:t>   </a:t>
            </a:r>
            <a:r>
              <a:rPr i="1">
                <a:solidFill>
                  <a:srgbClr val="60A0B0"/>
                </a:solidFill>
                <a:latin typeface="Courier"/>
              </a:rPr>
              <a:t>// The language's answer is "solve es_reset before A": pick the control field</a:t>
            </a:r>
            <a:br/>
            <a:r>
              <a:rPr>
                <a:latin typeface="Courier"/>
              </a:rPr>
              <a:t>   </a:t>
            </a:r>
            <a:r>
              <a:rPr i="1">
                <a:solidFill>
                  <a:srgbClr val="60A0B0"/>
                </a:solidFill>
                <a:latin typeface="Courier"/>
              </a:rPr>
              <a:t>// FIRST and then solve the rest. Verilator 5.052 accepts the syntax and does</a:t>
            </a:r>
            <a:br/>
            <a:r>
              <a:rPr>
                <a:latin typeface="Courier"/>
              </a:rPr>
              <a:t>   </a:t>
            </a:r>
            <a:r>
              <a:rPr i="1">
                <a:solidFill>
                  <a:srgbClr val="60A0B0"/>
                </a:solidFill>
                <a:latin typeface="Courier"/>
              </a:rPr>
              <a:t>// NOT honour it -- it leaves es_reset stuck at 0, which is worse than</a:t>
            </a:r>
            <a:br/>
            <a:r>
              <a:rPr>
                <a:latin typeface="Courier"/>
              </a:rPr>
              <a:t>   </a:t>
            </a:r>
            <a:r>
              <a:rPr i="1">
                <a:solidFill>
                  <a:srgbClr val="60A0B0"/>
                </a:solidFill>
                <a:latin typeface="Courier"/>
              </a:rPr>
              <a:t>// ignoring it. Repro in code/verilator/repro-solve-before.sv.</a:t>
            </a:r>
            <a:br/>
            <a:r>
              <a:rPr>
                <a:latin typeface="Courier"/>
              </a:rPr>
              <a:t>   </a:t>
            </a:r>
            <a:r>
              <a:rPr i="1">
                <a:solidFill>
                  <a:srgbClr val="60A0B0"/>
                </a:solidFill>
                <a:latin typeface="Courier"/>
              </a:rPr>
              <a:t>//</a:t>
            </a:r>
            <a:br/>
            <a:r>
              <a:rPr>
                <a:latin typeface="Courier"/>
              </a:rPr>
              <a:t>   </a:t>
            </a:r>
            <a:r>
              <a:rPr i="1">
                <a:solidFill>
                  <a:srgbClr val="60A0B0"/>
                </a:solidFill>
                <a:latin typeface="Courier"/>
              </a:rPr>
              <a:t>// The workaround that IS portable: ask explicitly for the split of the</a:t>
            </a:r>
            <a:br/>
            <a:r>
              <a:rPr>
                <a:latin typeface="Courier"/>
              </a:rPr>
              <a:t>   </a:t>
            </a:r>
            <a:r>
              <a:rPr i="1">
                <a:solidFill>
                  <a:srgbClr val="60A0B0"/>
                </a:solidFill>
                <a:latin typeface="Courier"/>
              </a:rPr>
              <a:t>// control field. It says the same and does not rely on the solver ordering well.</a:t>
            </a:r>
            <a:br/>
            <a:r>
              <a:rPr>
                <a:latin typeface="Courier"/>
              </a:rPr>
              <a:t>   </a:t>
            </a:r>
            <a:r>
              <a:rPr b="1">
                <a:solidFill>
                  <a:srgbClr val="007020"/>
                </a:solidFill>
                <a:latin typeface="Courier"/>
              </a:rPr>
              <a:t>class</a:t>
            </a:r>
            <a:r>
              <a:rPr>
                <a:latin typeface="Courier"/>
              </a:rPr>
              <a:t> pareja </a:t>
            </a:r>
            <a:r>
              <a:rPr b="1">
                <a:solidFill>
                  <a:srgbClr val="007020"/>
                </a:solidFill>
                <a:latin typeface="Courier"/>
              </a:rPr>
              <a:t>extends</a:t>
            </a:r>
            <a:r>
              <a:rPr>
                <a:latin typeface="Courier"/>
              </a:rPr>
              <a:t> sesgada;</a:t>
            </a:r>
            <a:br/>
            <a:r>
              <a:rPr>
                <a:latin typeface="Courier"/>
              </a:rPr>
              <a:t>      </a:t>
            </a:r>
            <a:r>
              <a:rPr b="1">
                <a:solidFill>
                  <a:srgbClr val="007020"/>
                </a:solidFill>
                <a:latin typeface="Courier"/>
              </a:rPr>
              <a:t>constraint</a:t>
            </a:r>
            <a:r>
              <a:rPr>
                <a:latin typeface="Courier"/>
              </a:rPr>
              <a:t> reparto {es_reset </a:t>
            </a:r>
            <a:r>
              <a:rPr b="1">
                <a:solidFill>
                  <a:srgbClr val="007020"/>
                </a:solidFill>
                <a:latin typeface="Courier"/>
              </a:rPr>
              <a:t>dist</a:t>
            </a:r>
            <a:r>
              <a:rPr>
                <a:latin typeface="Courier"/>
              </a:rPr>
              <a:t> {</a:t>
            </a:r>
            <a:r>
              <a:rPr>
                <a:solidFill>
                  <a:srgbClr val="40A070"/>
                </a:solidFill>
                <a:latin typeface="Courier"/>
              </a:rPr>
              <a:t>1'b0</a:t>
            </a:r>
            <a:r>
              <a:rPr>
                <a:latin typeface="Courier"/>
              </a:rPr>
              <a:t> :/ </a:t>
            </a:r>
            <a:r>
              <a:rPr>
                <a:solidFill>
                  <a:srgbClr val="40A070"/>
                </a:solidFill>
                <a:latin typeface="Courier"/>
              </a:rPr>
              <a:t>1</a:t>
            </a:r>
            <a:r>
              <a:rPr>
                <a:latin typeface="Courier"/>
              </a:rPr>
              <a:t>, </a:t>
            </a:r>
            <a:r>
              <a:rPr>
                <a:solidFill>
                  <a:srgbClr val="40A070"/>
                </a:solidFill>
                <a:latin typeface="Courier"/>
              </a:rPr>
              <a:t>1'b1</a:t>
            </a:r>
            <a:r>
              <a:rPr>
                <a:latin typeface="Courier"/>
              </a:rPr>
              <a:t> :/ </a:t>
            </a:r>
            <a:r>
              <a:rPr>
                <a:solidFill>
                  <a:srgbClr val="40A070"/>
                </a:solidFill>
                <a:latin typeface="Courier"/>
              </a:rPr>
              <a:t>1</a:t>
            </a:r>
            <a:r>
              <a:rPr>
                <a:latin typeface="Courier"/>
              </a:rPr>
              <a:t>};}</a:t>
            </a:r>
            <a:br/>
            <a:r>
              <a:rPr>
                <a:latin typeface="Courier"/>
              </a:rPr>
              <a:t>   </a:t>
            </a:r>
            <a:r>
              <a:rPr b="1">
                <a:solidFill>
                  <a:srgbClr val="007020"/>
                </a:solidFill>
                <a:latin typeface="Courier"/>
              </a:rPr>
              <a:t>endclass</a:t>
            </a:r>
          </a:p>
          <a:p>
            <a:pPr lvl="0" indent="0">
              <a:buNone/>
            </a:pPr>
            <a:r>
              <a:rPr>
                <a:latin typeface="Courier"/>
              </a:rPr>
              <a:t>2000 randomizations of each version</a:t>
            </a:r>
            <a:br/>
            <a:r>
              <a:rPr>
                <a:latin typeface="Courier"/>
              </a:rPr>
              <a:t>  </a:t>
            </a:r>
            <a:r>
              <a:rPr>
                <a:solidFill>
                  <a:srgbClr val="06287E"/>
                </a:solidFill>
                <a:latin typeface="Courier"/>
              </a:rPr>
              <a:t>as</a:t>
            </a:r>
            <a:r>
              <a:rPr>
                <a:latin typeface="Courier"/>
              </a:rPr>
              <a:t> written             es_reset=1 in   0.3%   </a:t>
            </a:r>
            <a:r>
              <a:rPr b="1">
                <a:solidFill>
                  <a:srgbClr val="FF0000"/>
                </a:solidFill>
                <a:latin typeface="Courier"/>
              </a:rPr>
              <a:t>(</a:t>
            </a:r>
            <a:r>
              <a:rPr>
                <a:latin typeface="Courier"/>
              </a:rPr>
              <a:t>1 in 257</a:t>
            </a:r>
            <a:r>
              <a:rPr b="1">
                <a:solidFill>
                  <a:srgbClr val="007020"/>
                </a:solidFill>
                <a:latin typeface="Courier"/>
              </a:rPr>
              <a:t>)</a:t>
            </a:r>
            <a:br/>
            <a:r>
              <a:rPr>
                <a:latin typeface="Courier"/>
              </a:rPr>
              <a:t>  with dist on es_reset  es_reset=1 in  51.7%</a:t>
            </a:r>
          </a:p>
          <a:p>
            <a:pPr lvl="0"/>
            <a:r>
              <a:rPr/>
              <a:t>Verilator 5.052 </a:t>
            </a:r>
            <a:r>
              <a:rPr b="1"/>
              <a:t>acepta </a:t>
            </a:r>
            <a:r>
              <a:rPr b="1">
                <a:latin typeface="Courier"/>
              </a:rPr>
              <a:t>solve ... before</a:t>
            </a:r>
            <a:r>
              <a:rPr b="1"/>
              <a:t> y no lo respeta</a:t>
            </a:r>
            <a:r>
              <a:rPr/>
              <a:t>: deja el campo clavado en 0, que es peor que ignorarlo. Repro en </a:t>
            </a:r>
            <a:r>
              <a:rPr>
                <a:latin typeface="Courier"/>
              </a:rPr>
              <a:t>code/verilator/repro-solve-before.sv</a:t>
            </a:r>
          </a:p>
          <a:p>
            <a:pPr lvl="0"/>
            <a:r>
              <a:rPr/>
              <a:t>El rodeo portable: pedir el reparto del campo de control con un </a:t>
            </a:r>
            <a:r>
              <a:rPr>
                <a:latin typeface="Courier"/>
              </a:rPr>
              <a:t>dist</a:t>
            </a:r>
            <a:r>
              <a:rPr/>
              <a:t>. Dice lo mismo y no depende de que el solver ordene bien</a:t>
            </a:r>
          </a:p>
        </p:txBody>
      </p:sp>
    </p:spTree>
  </p:cSld>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Cuando no hay solución</a:t>
            </a:r>
          </a:p>
          <a:p>
            <a:pPr lvl="0" indent="0">
              <a:buNone/>
            </a:pPr>
            <a:r>
              <a:rPr>
                <a:latin typeface="Courier"/>
              </a:rPr>
              <a:t>   </a:t>
            </a:r>
            <a:r>
              <a:rPr b="1">
                <a:solidFill>
                  <a:srgbClr val="007020"/>
                </a:solidFill>
                <a:latin typeface="Courier"/>
              </a:rPr>
              <a:t>class</a:t>
            </a:r>
            <a:r>
              <a:rPr>
                <a:latin typeface="Courier"/>
              </a:rPr>
              <a:t> comando;</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constraint</a:t>
            </a:r>
            <a:r>
              <a:rPr>
                <a:latin typeface="Courier"/>
              </a:rPr>
              <a:t> chico {A &lt; </a:t>
            </a:r>
            <a:r>
              <a:rPr>
                <a:solidFill>
                  <a:srgbClr val="40A070"/>
                </a:solidFill>
                <a:latin typeface="Courier"/>
              </a:rPr>
              <a:t>8'h10</a:t>
            </a:r>
            <a:r>
              <a:rPr>
                <a:latin typeface="Courier"/>
              </a:rPr>
              <a:t>;}</a:t>
            </a:r>
            <a:br/>
            <a:r>
              <a:rPr>
                <a:latin typeface="Courier"/>
              </a:rPr>
              <a:t>      </a:t>
            </a:r>
            <a:r>
              <a:rPr b="1">
                <a:solidFill>
                  <a:srgbClr val="007020"/>
                </a:solidFill>
                <a:latin typeface="Courier"/>
              </a:rPr>
              <a:t>constraint</a:t>
            </a:r>
            <a:r>
              <a:rPr>
                <a:latin typeface="Courier"/>
              </a:rPr>
              <a:t> grande {A &gt; </a:t>
            </a:r>
            <a:r>
              <a:rPr>
                <a:solidFill>
                  <a:srgbClr val="40A070"/>
                </a:solidFill>
                <a:latin typeface="Courier"/>
              </a:rPr>
              <a:t>8'hF0</a:t>
            </a:r>
            <a:r>
              <a:rPr>
                <a:latin typeface="Courier"/>
              </a:rPr>
              <a:t>;}  </a:t>
            </a:r>
            <a:r>
              <a:rPr i="1">
                <a:solidFill>
                  <a:srgbClr val="60A0B0"/>
                </a:solidFill>
                <a:latin typeface="Courier"/>
              </a:rPr>
              <a:t>// contradicts the previous one: no solution</a:t>
            </a:r>
            <a:br/>
            <a:r>
              <a:rPr>
                <a:latin typeface="Courier"/>
              </a:rPr>
              <a:t>   </a:t>
            </a:r>
            <a:r>
              <a:rPr b="1">
                <a:solidFill>
                  <a:srgbClr val="007020"/>
                </a:solidFill>
                <a:latin typeface="Courier"/>
              </a:rPr>
              <a:t>endclass</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comando c;</a:t>
            </a:r>
            <a:br/>
            <a:r>
              <a:rPr>
                <a:latin typeface="Courier"/>
              </a:rPr>
              <a:t>      c = </a:t>
            </a:r>
            <a:r>
              <a:rPr b="1">
                <a:solidFill>
                  <a:srgbClr val="007020"/>
                </a:solidFill>
                <a:latin typeface="Courier"/>
              </a:rPr>
              <a:t>new</a:t>
            </a:r>
            <a:r>
              <a:rPr>
                <a:latin typeface="Courier"/>
              </a:rPr>
              <a:t>();</a:t>
            </a:r>
            <a:br/>
            <a:br/>
            <a:r>
              <a:rPr>
                <a:latin typeface="Courier"/>
              </a:rPr>
              <a:t>      </a:t>
            </a:r>
            <a:r>
              <a:rPr i="1">
                <a:solidFill>
                  <a:srgbClr val="60A0B0"/>
                </a:solidFill>
                <a:latin typeface="Courier"/>
              </a:rPr>
              <a:t>// 1. Both constraints active: there is no A that satisfies the two.</a:t>
            </a:r>
            <a:br/>
            <a:r>
              <a:rPr>
                <a:latin typeface="Courier"/>
              </a:rPr>
              <a:t>      </a:t>
            </a:r>
            <a:r>
              <a:rPr b="1">
                <a:solidFill>
                  <a:srgbClr val="007020"/>
                </a:solidFill>
                <a:latin typeface="Courier"/>
              </a:rPr>
              <a:t>if</a:t>
            </a:r>
            <a:r>
              <a:rPr>
                <a:latin typeface="Courier"/>
              </a:rPr>
              <a:t> (!c.</a:t>
            </a:r>
            <a:r>
              <a:rPr>
                <a:solidFill>
                  <a:srgbClr val="007020"/>
                </a:solidFill>
                <a:latin typeface="Courier"/>
              </a:rPr>
              <a:t>randomize</a:t>
            </a:r>
            <a:r>
              <a:rPr>
                <a:latin typeface="Courier"/>
              </a:rPr>
              <a:t>()) </a:t>
            </a:r>
            <a:r>
              <a:rPr b="1">
                <a:solidFill>
                  <a:srgbClr val="007020"/>
                </a:solidFill>
                <a:latin typeface="Courier"/>
              </a:rPr>
              <a:t>$display</a:t>
            </a:r>
            <a:r>
              <a:rPr>
                <a:latin typeface="Courier"/>
              </a:rPr>
              <a:t>(</a:t>
            </a:r>
            <a:r>
              <a:rPr>
                <a:solidFill>
                  <a:srgbClr val="4070A0"/>
                </a:solidFill>
                <a:latin typeface="Courier"/>
              </a:rPr>
              <a:t>"1. randomize() returned 0: the constraints do not close"</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$display</a:t>
            </a:r>
            <a:r>
              <a:rPr>
                <a:latin typeface="Courier"/>
              </a:rPr>
              <a:t>(</a:t>
            </a:r>
            <a:r>
              <a:rPr>
                <a:solidFill>
                  <a:srgbClr val="4070A0"/>
                </a:solidFill>
                <a:latin typeface="Courier"/>
              </a:rPr>
              <a:t>"1. randomize() gave %2h  (should not get here)"</a:t>
            </a:r>
            <a:r>
              <a:rPr>
                <a:latin typeface="Courier"/>
              </a:rPr>
              <a:t>, c.A);</a:t>
            </a:r>
            <a:br/>
            <a:br/>
            <a:r>
              <a:rPr>
                <a:latin typeface="Courier"/>
              </a:rPr>
              <a:t>      </a:t>
            </a:r>
            <a:r>
              <a:rPr i="1">
                <a:solidFill>
                  <a:srgbClr val="60A0B0"/>
                </a:solidFill>
                <a:latin typeface="Courier"/>
              </a:rPr>
              <a:t>// 2. constraint_mode(0) turns a constraint off at run time.</a:t>
            </a:r>
            <a:br/>
            <a:r>
              <a:rPr>
                <a:latin typeface="Courier"/>
              </a:rPr>
              <a:t>      c.grande.constraint_mode(</a:t>
            </a:r>
            <a:r>
              <a:rPr>
                <a:solidFill>
                  <a:srgbClr val="40A070"/>
                </a:solidFill>
                <a:latin typeface="Courier"/>
              </a:rPr>
              <a:t>0</a:t>
            </a:r>
            <a:r>
              <a:rPr>
                <a:latin typeface="Courier"/>
              </a:rPr>
              <a:t>);</a:t>
            </a:r>
            <a:br/>
            <a:r>
              <a:rPr>
                <a:latin typeface="Courier"/>
              </a:rPr>
              <a:t>      </a:t>
            </a:r>
            <a:r>
              <a:rPr b="1">
                <a:solidFill>
                  <a:srgbClr val="007020"/>
                </a:solidFill>
                <a:latin typeface="Courier"/>
              </a:rPr>
              <a:t>if</a:t>
            </a:r>
            <a:r>
              <a:rPr>
                <a:latin typeface="Courier"/>
              </a:rPr>
              <a:t> (!c.</a:t>
            </a:r>
            <a:r>
              <a:rPr>
                <a:solidFill>
                  <a:srgbClr val="007020"/>
                </a:solidFill>
                <a:latin typeface="Courier"/>
              </a:rPr>
              <a:t>randomize</a:t>
            </a:r>
            <a:r>
              <a:rPr>
                <a:latin typeface="Courier"/>
              </a:rPr>
              <a:t>()) </a:t>
            </a:r>
            <a:r>
              <a:rPr b="1">
                <a:solidFill>
                  <a:srgbClr val="007020"/>
                </a:solidFill>
                <a:latin typeface="Courier"/>
              </a:rPr>
              <a:t>$display</a:t>
            </a:r>
            <a:r>
              <a:rPr>
                <a:latin typeface="Courier"/>
              </a:rPr>
              <a:t>(</a:t>
            </a:r>
            <a:r>
              <a:rPr>
                <a:solidFill>
                  <a:srgbClr val="4070A0"/>
                </a:solidFill>
                <a:latin typeface="Courier"/>
              </a:rPr>
              <a:t>"2. randomize() returned 0  (should not get here)"</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$display</a:t>
            </a:r>
            <a:r>
              <a:rPr>
                <a:latin typeface="Courier"/>
              </a:rPr>
              <a:t>(</a:t>
            </a:r>
            <a:r>
              <a:rPr>
                <a:solidFill>
                  <a:srgbClr val="4070A0"/>
                </a:solidFill>
                <a:latin typeface="Courier"/>
              </a:rPr>
              <a:t>"2. with 'grande' turned off: A=%2h, and it honours 'chico'"</a:t>
            </a:r>
            <a:r>
              <a:rPr>
                <a:latin typeface="Courier"/>
              </a:rPr>
              <a:t>, c.A);</a:t>
            </a:r>
            <a:br/>
            <a:br/>
            <a:r>
              <a:rPr>
                <a:latin typeface="Courier"/>
              </a:rPr>
              <a:t>      </a:t>
            </a:r>
            <a:r>
              <a:rPr i="1">
                <a:solidFill>
                  <a:srgbClr val="60A0B0"/>
                </a:solidFill>
                <a:latin typeface="Courier"/>
              </a:rPr>
              <a:t>// 3. rand_mode(0) takes the field out of the draw: it keeps its current value.</a:t>
            </a:r>
            <a:br/>
            <a:r>
              <a:rPr>
                <a:latin typeface="Courier"/>
              </a:rPr>
              <a:t>      c.A.rand_mode(</a:t>
            </a:r>
            <a:r>
              <a:rPr>
                <a:solidFill>
                  <a:srgbClr val="40A070"/>
                </a:solidFill>
                <a:latin typeface="Courier"/>
              </a:rPr>
              <a:t>0</a:t>
            </a:r>
            <a:r>
              <a:rPr>
                <a:latin typeface="Courier"/>
              </a:rPr>
              <a:t>);</a:t>
            </a:r>
            <a:br/>
            <a:r>
              <a:rPr>
                <a:latin typeface="Courier"/>
              </a:rPr>
              <a:t>      </a:t>
            </a:r>
            <a:r>
              <a:rPr b="1">
                <a:solidFill>
                  <a:srgbClr val="007020"/>
                </a:solidFill>
                <a:latin typeface="Courier"/>
              </a:rPr>
              <a:t>if</a:t>
            </a:r>
            <a:r>
              <a:rPr>
                <a:latin typeface="Courier"/>
              </a:rPr>
              <a:t> (!c.</a:t>
            </a:r>
            <a:r>
              <a:rPr>
                <a:solidFill>
                  <a:srgbClr val="007020"/>
                </a:solidFill>
                <a:latin typeface="Courier"/>
              </a:rPr>
              <a:t>randomize</a:t>
            </a:r>
            <a:r>
              <a:rPr>
                <a:latin typeface="Courier"/>
              </a:rPr>
              <a:t>()) </a:t>
            </a:r>
            <a:r>
              <a:rPr b="1">
                <a:solidFill>
                  <a:srgbClr val="007020"/>
                </a:solidFill>
                <a:latin typeface="Courier"/>
              </a:rPr>
              <a:t>$display</a:t>
            </a:r>
            <a:r>
              <a:rPr>
                <a:latin typeface="Courier"/>
              </a:rPr>
              <a:t>(</a:t>
            </a:r>
            <a:r>
              <a:rPr>
                <a:solidFill>
                  <a:srgbClr val="4070A0"/>
                </a:solidFill>
                <a:latin typeface="Courier"/>
              </a:rPr>
              <a:t>"3. randomize() returned 0  (should not get here)"</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$display</a:t>
            </a:r>
            <a:r>
              <a:rPr>
                <a:latin typeface="Courier"/>
              </a:rPr>
              <a:t>(</a:t>
            </a:r>
            <a:r>
              <a:rPr>
                <a:solidFill>
                  <a:srgbClr val="4070A0"/>
                </a:solidFill>
                <a:latin typeface="Courier"/>
              </a:rPr>
              <a:t>"3. with A out of the draw: A=%2h, the same as before"</a:t>
            </a:r>
            <a:r>
              <a:rPr>
                <a:latin typeface="Courier"/>
              </a:rPr>
              <a:t>, c.A);</a:t>
            </a:r>
            <a:br/>
            <a:br/>
            <a:r>
              <a:rPr>
                <a:latin typeface="Courier"/>
              </a:rPr>
              <a:t>      </a:t>
            </a:r>
            <a:r>
              <a:rPr b="1">
                <a:solidFill>
                  <a:srgbClr val="007020"/>
                </a:solidFill>
                <a:latin typeface="Courier"/>
              </a:rPr>
              <a:t>$finish</a:t>
            </a:r>
            <a:r>
              <a:rPr>
                <a:latin typeface="Courier"/>
              </a:rPr>
              <a:t>;</a:t>
            </a:r>
          </a:p>
          <a:p>
            <a:pPr lvl="0" indent="0">
              <a:buNone/>
            </a:pPr>
            <a:r>
              <a:rPr>
                <a:latin typeface="Courier"/>
              </a:rPr>
              <a:t>1. randomize</a:t>
            </a:r>
            <a:r>
              <a:rPr b="1">
                <a:solidFill>
                  <a:srgbClr val="FF0000"/>
                </a:solidFill>
                <a:latin typeface="Courier"/>
              </a:rPr>
              <a:t>(</a:t>
            </a:r>
            <a:r>
              <a:rPr b="1">
                <a:solidFill>
                  <a:srgbClr val="007020"/>
                </a:solidFill>
                <a:latin typeface="Courier"/>
              </a:rPr>
              <a:t>)</a:t>
            </a:r>
            <a:r>
              <a:rPr>
                <a:latin typeface="Courier"/>
              </a:rPr>
              <a:t> returned 0: the constraints do not close</a:t>
            </a:r>
            <a:br/>
            <a:r>
              <a:rPr>
                <a:latin typeface="Courier"/>
              </a:rPr>
              <a:t>2. with </a:t>
            </a:r>
            <a:r>
              <a:rPr>
                <a:solidFill>
                  <a:srgbClr val="4070A0"/>
                </a:solidFill>
                <a:latin typeface="Courier"/>
              </a:rPr>
              <a:t>'grande'</a:t>
            </a:r>
            <a:r>
              <a:rPr>
                <a:latin typeface="Courier"/>
              </a:rPr>
              <a:t> turned off: A=06, and it honours </a:t>
            </a:r>
            <a:r>
              <a:rPr>
                <a:solidFill>
                  <a:srgbClr val="4070A0"/>
                </a:solidFill>
                <a:latin typeface="Courier"/>
              </a:rPr>
              <a:t>'chico'</a:t>
            </a:r>
            <a:br/>
            <a:r>
              <a:rPr>
                <a:latin typeface="Courier"/>
              </a:rPr>
              <a:t>3. with A out of the draw: A=06, the same as before</a:t>
            </a:r>
          </a:p>
          <a:p>
            <a:pPr lvl="0"/>
            <a:r>
              <a:rPr>
                <a:latin typeface="Courier"/>
              </a:rPr>
              <a:t>constraint_mode(0)</a:t>
            </a:r>
            <a:r>
              <a:rPr/>
              <a:t> apaga </a:t>
            </a:r>
            <a:r>
              <a:rPr b="1"/>
              <a:t>una constraint</a:t>
            </a:r>
            <a:r>
              <a:rPr/>
              <a:t> en tiempo de ejecución; </a:t>
            </a:r>
            <a:r>
              <a:rPr>
                <a:latin typeface="Courier"/>
              </a:rPr>
              <a:t>rand_mode(0)</a:t>
            </a:r>
            <a:r>
              <a:rPr/>
              <a:t> saca </a:t>
            </a:r>
            <a:r>
              <a:rPr b="1"/>
              <a:t>un campo</a:t>
            </a:r>
            <a:r>
              <a:rPr/>
              <a:t> del sorteo y le deja el valor que tenía — y si ese valor no cumple las constraints que lo nombran, </a:t>
            </a:r>
            <a:r>
              <a:rPr>
                <a:latin typeface="Courier"/>
              </a:rPr>
              <a:t>randomize()</a:t>
            </a:r>
            <a:r>
              <a:rPr/>
              <a:t> devuelve 0</a:t>
            </a:r>
          </a:p>
          <a:p>
            <a:pPr lvl="0"/>
            <a:r>
              <a:rPr/>
              <a:t>Sirven para el test que necesita romper una regla a propósito — inyectar un opcode ilegal, por ejemplo — sin tocar la clase que todos los demás usan</a:t>
            </a:r>
          </a:p>
        </p:txBody>
      </p:sp>
    </p:spTree>
  </p:cSld>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Cómo se debuggea una constraint que no cierra</a:t>
            </a:r>
          </a:p>
          <a:p>
            <a:pPr lvl="0" indent="0">
              <a:buNone/>
            </a:pPr>
            <a:r>
              <a:rPr i="1">
                <a:solidFill>
                  <a:srgbClr val="60A0B0"/>
                </a:solidFill>
                <a:latin typeface="Courier"/>
              </a:rPr>
              <a:t>// 1. Que el testbench lo diga. Sin esto no hay bug: hay silencio</a:t>
            </a:r>
            <a:br/>
            <a:r>
              <a:rPr b="1">
                <a:solidFill>
                  <a:srgbClr val="007020"/>
                </a:solidFill>
                <a:latin typeface="Courier"/>
              </a:rPr>
              <a:t>if</a:t>
            </a:r>
            <a:r>
              <a:rPr>
                <a:latin typeface="Courier"/>
              </a:rPr>
              <a:t> (!t.</a:t>
            </a:r>
            <a:r>
              <a:rPr>
                <a:solidFill>
                  <a:srgbClr val="007020"/>
                </a:solidFill>
                <a:latin typeface="Courier"/>
              </a:rPr>
              <a:t>randomize</a:t>
            </a:r>
            <a:r>
              <a:rPr>
                <a:latin typeface="Courier"/>
              </a:rPr>
              <a:t>()) </a:t>
            </a:r>
            <a:r>
              <a:rPr>
                <a:solidFill>
                  <a:srgbClr val="007020"/>
                </a:solidFill>
                <a:latin typeface="Courier"/>
              </a:rPr>
              <a:t>`uvm_fatal</a:t>
            </a:r>
            <a:r>
              <a:rPr>
                <a:latin typeface="Courier"/>
              </a:rPr>
              <a:t>(</a:t>
            </a:r>
            <a:r>
              <a:rPr>
                <a:solidFill>
                  <a:srgbClr val="4070A0"/>
                </a:solidFill>
                <a:latin typeface="Courier"/>
              </a:rPr>
              <a:t>"RAND"</a:t>
            </a:r>
            <a:r>
              <a:rPr>
                <a:latin typeface="Courier"/>
              </a:rPr>
              <a:t>, </a:t>
            </a:r>
            <a:r>
              <a:rPr>
                <a:solidFill>
                  <a:srgbClr val="4070A0"/>
                </a:solidFill>
                <a:latin typeface="Courier"/>
              </a:rPr>
              <a:t>"la constraint no cerró"</a:t>
            </a:r>
            <a:r>
              <a:rPr>
                <a:latin typeface="Courier"/>
              </a:rPr>
              <a:t>)</a:t>
            </a:r>
            <a:br/>
            <a:br/>
            <a:r>
              <a:rPr i="1">
                <a:solidFill>
                  <a:srgbClr val="60A0B0"/>
                </a:solidFill>
                <a:latin typeface="Courier"/>
              </a:rPr>
              <a:t>// 2. Bisección: apagar de a una hasta que cierre. La última que apagaste es</a:t>
            </a:r>
            <a:br/>
            <a:r>
              <a:rPr b="1">
                <a:solidFill>
                  <a:srgbClr val="007020"/>
                </a:solidFill>
                <a:latin typeface="Courier"/>
              </a:rPr>
              <a:t>foreach</a:t>
            </a:r>
            <a:r>
              <a:rPr>
                <a:latin typeface="Courier"/>
              </a:rPr>
              <a:t> (nombres[i]) </a:t>
            </a:r>
            <a:r>
              <a:rPr b="1">
                <a:solidFill>
                  <a:srgbClr val="007020"/>
                </a:solidFill>
                <a:latin typeface="Courier"/>
              </a:rPr>
              <a:t>begin</a:t>
            </a:r>
            <a:br/>
            <a:r>
              <a:rPr>
                <a:latin typeface="Courier"/>
              </a:rPr>
              <a:t>   t.chico.constraint_mode(</a:t>
            </a:r>
            <a:r>
              <a:rPr>
                <a:solidFill>
                  <a:srgbClr val="40A070"/>
                </a:solidFill>
                <a:latin typeface="Courier"/>
              </a:rPr>
              <a:t>0</a:t>
            </a:r>
            <a:r>
              <a:rPr>
                <a:latin typeface="Courier"/>
              </a:rPr>
              <a:t>);</a:t>
            </a:r>
            <a:br/>
            <a:r>
              <a:rPr>
                <a:latin typeface="Courier"/>
              </a:rPr>
              <a:t>   </a:t>
            </a:r>
            <a:r>
              <a:rPr b="1">
                <a:solidFill>
                  <a:srgbClr val="007020"/>
                </a:solidFill>
                <a:latin typeface="Courier"/>
              </a:rPr>
              <a:t>if</a:t>
            </a:r>
            <a:r>
              <a:rPr>
                <a:latin typeface="Courier"/>
              </a:rPr>
              <a:t> (t.</a:t>
            </a:r>
            <a:r>
              <a:rPr>
                <a:solidFill>
                  <a:srgbClr val="007020"/>
                </a:solidFill>
                <a:latin typeface="Courier"/>
              </a:rPr>
              <a:t>randomize</a:t>
            </a:r>
            <a:r>
              <a:rPr>
                <a:latin typeface="Courier"/>
              </a:rPr>
              <a:t>()) </a:t>
            </a:r>
            <a:r>
              <a:rPr>
                <a:solidFill>
                  <a:srgbClr val="007020"/>
                </a:solidFill>
                <a:latin typeface="Courier"/>
              </a:rPr>
              <a:t>`uvm_info</a:t>
            </a:r>
            <a:r>
              <a:rPr>
                <a:latin typeface="Courier"/>
              </a:rPr>
              <a:t>(</a:t>
            </a:r>
            <a:r>
              <a:rPr>
                <a:solidFill>
                  <a:srgbClr val="4070A0"/>
                </a:solidFill>
                <a:latin typeface="Courier"/>
              </a:rPr>
              <a:t>"RAND"</a:t>
            </a:r>
            <a:r>
              <a:rPr>
                <a:latin typeface="Courier"/>
              </a:rPr>
              <a:t>, </a:t>
            </a:r>
            <a:r>
              <a:rPr>
                <a:solidFill>
                  <a:srgbClr val="4070A0"/>
                </a:solidFill>
                <a:latin typeface="Courier"/>
              </a:rPr>
              <a:t>"cierra sin 'chico'"</a:t>
            </a:r>
            <a:r>
              <a:rPr>
                <a:latin typeface="Courier"/>
              </a:rPr>
              <a:t>, UVM_LOW)</a:t>
            </a:r>
            <a:br/>
            <a:r>
              <a:rPr>
                <a:latin typeface="Courier"/>
              </a:rPr>
              <a:t>   t.chico.constraint_mode(</a:t>
            </a:r>
            <a:r>
              <a:rPr>
                <a:solidFill>
                  <a:srgbClr val="40A070"/>
                </a:solidFill>
                <a:latin typeface="Courier"/>
              </a:rPr>
              <a:t>1</a:t>
            </a:r>
            <a:r>
              <a:rPr>
                <a:latin typeface="Courier"/>
              </a:rPr>
              <a:t>);</a:t>
            </a:r>
            <a:br/>
            <a:r>
              <a:rPr b="1">
                <a:solidFill>
                  <a:srgbClr val="007020"/>
                </a:solidFill>
                <a:latin typeface="Courier"/>
              </a:rPr>
              <a:t>end</a:t>
            </a:r>
            <a:br/>
            <a:br/>
            <a:r>
              <a:rPr i="1">
                <a:solidFill>
                  <a:srgbClr val="60A0B0"/>
                </a:solidFill>
                <a:latin typeface="Courier"/>
              </a:rPr>
              <a:t>// 3. Sacar el campo del sorteo y ver qué valor lo estaba trabando</a:t>
            </a:r>
            <a:br/>
            <a:r>
              <a:rPr>
                <a:latin typeface="Courier"/>
              </a:rPr>
              <a:t>t.A.rand_mode(</a:t>
            </a:r>
            <a:r>
              <a:rPr>
                <a:solidFill>
                  <a:srgbClr val="40A070"/>
                </a:solidFill>
                <a:latin typeface="Courier"/>
              </a:rPr>
              <a:t>0</a:t>
            </a:r>
            <a:r>
              <a:rPr>
                <a:latin typeface="Courier"/>
              </a:rPr>
              <a:t>);</a:t>
            </a:r>
          </a:p>
          <a:p>
            <a:pPr lvl="0"/>
            <a:r>
              <a:rPr/>
              <a:t>El síntoma nunca es </a:t>
            </a:r>
            <a:r>
              <a:rPr i="1"/>
              <a:t>“no cierra”</a:t>
            </a:r>
            <a:r>
              <a:rPr/>
              <a:t>: es un </a:t>
            </a:r>
            <a:r>
              <a:rPr>
                <a:latin typeface="Courier"/>
              </a:rPr>
              <a:t>randomize()</a:t>
            </a:r>
            <a:r>
              <a:rPr/>
              <a:t> que devuelve 0 y una transaction con </a:t>
            </a:r>
            <a:r>
              <a:rPr b="1"/>
              <a:t>los valores de la anterior</a:t>
            </a:r>
            <a:r>
              <a:rPr/>
              <a:t>. Primero hay que hacerlo ruidoso</a:t>
            </a:r>
          </a:p>
          <a:p>
            <a:pPr lvl="0"/>
            <a:r>
              <a:rPr/>
              <a:t>El método es </a:t>
            </a:r>
            <a:r>
              <a:rPr b="1"/>
              <a:t>bisección</a:t>
            </a:r>
            <a:r>
              <a:rPr/>
              <a:t>, igual que con </a:t>
            </a:r>
            <a:r>
              <a:rPr>
                <a:latin typeface="Courier"/>
              </a:rPr>
              <a:t>git bisect</a:t>
            </a:r>
            <a:r>
              <a:rPr/>
              <a:t>: </a:t>
            </a:r>
            <a:r>
              <a:rPr>
                <a:latin typeface="Courier"/>
              </a:rPr>
              <a:t>constraint_mode(0)</a:t>
            </a:r>
            <a:r>
              <a:rPr/>
              <a:t> de a una hasta que cierre. La que faltaba apagar es la culpable</a:t>
            </a:r>
          </a:p>
          <a:p>
            <a:pPr lvl="0"/>
            <a:r>
              <a:rPr/>
              <a:t>El otro corte es por campo: </a:t>
            </a:r>
            <a:r>
              <a:rPr>
                <a:latin typeface="Courier"/>
              </a:rPr>
              <a:t>rand_mode(0)</a:t>
            </a:r>
            <a:r>
              <a:rPr/>
              <a:t> deja el valor que tenía y muestra si el conflicto era ése</a:t>
            </a:r>
          </a:p>
          <a:p>
            <a:pPr lvl="0"/>
            <a:r>
              <a:rPr/>
              <a:t>La causa es casi siempre la misma: una constraint de la clase </a:t>
            </a:r>
            <a:r>
              <a:rPr b="1"/>
              <a:t>base</a:t>
            </a:r>
            <a:r>
              <a:rPr/>
              <a:t> que el </a:t>
            </a:r>
            <a:r>
              <a:rPr>
                <a:latin typeface="Courier"/>
              </a:rPr>
              <a:t>with {}</a:t>
            </a:r>
            <a:r>
              <a:rPr/>
              <a:t> del test contradice. Ahí la respuesta de diseño es </a:t>
            </a:r>
            <a:r>
              <a:rPr>
                <a:latin typeface="Courier"/>
              </a:rPr>
              <a:t>soft</a:t>
            </a:r>
          </a:p>
        </p:txBody>
      </p:sp>
    </p:spTree>
  </p:cSld>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Constrained random</a:t>
            </a:r>
          </a:p>
        </p:txBody>
      </p:sp>
      <p:sp>
        <p:nvSpPr>
          <p:cNvPr id="4" name="Text Placeholder 3"/>
          <p:cNvSpPr>
            <a:spLocks noGrp="1"/>
          </p:cNvSpPr>
          <p:nvPr>
            <p:ph idx="2" sz="half" type="body"/>
          </p:nvPr>
        </p:nvSpPr>
        <p:spPr/>
        <p:txBody>
          <a:bodyPr/>
          <a:lstStyle/>
          <a:p>
            <a:pPr lvl="0" indent="0" marL="0">
              <a:spcBef>
                <a:spcPts val="3000"/>
              </a:spcBef>
              <a:buNone/>
            </a:pPr>
            <a:r>
              <a:rPr b="1" i="1"/>
              <a:t>Así se cierra la cobertura</a:t>
            </a:r>
          </a:p>
        </p:txBody>
      </p:sp>
      <p:pic>
        <p:nvPicPr>
          <p:cNvPr descr="res/diagrams/constrained-random_closure.svg" id="0" name="Picture 1"/>
          <p:cNvPicPr>
            <a:picLocks noGrp="1" noChangeAspect="1"/>
          </p:cNvPicPr>
          <p:nvPr/>
        </p:nvPicPr>
        <p:blipFill>
          <a:blip r:embed="rId2"/>
          <a:stretch>
            <a:fillRect/>
          </a:stretch>
        </p:blipFill>
        <p:spPr bwMode="auto">
          <a:xfrm>
            <a:off x="3568700" y="812800"/>
            <a:ext cx="5105400" cy="2667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El ciclo de closure: randomizar, mirar el reporte, llenar el bin que falta, otra semilla</a:t>
            </a:r>
          </a:p>
        </p:txBody>
      </p:sp>
    </p:spTree>
  </p:cSld>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Ningún paso pide una clase nueva: </a:t>
            </a:r>
            <a:r>
              <a:rPr>
                <a:latin typeface="Courier"/>
              </a:rPr>
              <a:t>dist</a:t>
            </a:r>
            <a:r>
              <a:rPr/>
              <a:t> e </a:t>
            </a:r>
            <a:r>
              <a:rPr>
                <a:latin typeface="Courier"/>
              </a:rPr>
              <a:t>inside</a:t>
            </a:r>
            <a:r>
              <a:rPr/>
              <a:t> en la transaction, tres líneas de </a:t>
            </a:r>
            <a:r>
              <a:rPr>
                <a:latin typeface="Courier"/>
              </a:rPr>
              <a:t>with {}</a:t>
            </a:r>
            <a:r>
              <a:rPr/>
              <a:t>, y </a:t>
            </a:r>
            <a:r>
              <a:rPr>
                <a:latin typeface="Courier"/>
              </a:rPr>
              <a:t>rand_mode(0)</a:t>
            </a:r>
            <a:r>
              <a:rPr/>
              <a:t> o </a:t>
            </a:r>
            <a:r>
              <a:rPr>
                <a:latin typeface="Courier"/>
              </a:rPr>
              <a:t>constraint_mode(0)</a:t>
            </a:r>
            <a:r>
              <a:rPr/>
              <a:t> para romper una regla</a:t>
            </a:r>
          </a:p>
          <a:p>
            <a:pPr lvl="0"/>
            <a:r>
              <a:rPr/>
              <a:t>Eso es </a:t>
            </a:r>
            <a:r>
              <a:rPr i="1"/>
              <a:t>coverage closure</a:t>
            </a:r>
            <a:r>
              <a:rPr/>
              <a:t>, y es a lo que un verificador le dedica el día</a:t>
            </a:r>
          </a:p>
          <a:p>
            <a:pPr lvl="0"/>
            <a:r>
              <a:rPr/>
              <a:t>Lo que </a:t>
            </a:r>
            <a:r>
              <a:rPr b="1"/>
              <a:t>no</a:t>
            </a:r>
            <a:r>
              <a:rPr/>
              <a:t> es: escribir un test por bin. Ni mirar el porcentaje total</a:t>
            </a:r>
          </a:p>
          <a:p>
            <a:pPr lvl="0"/>
            <a:r>
              <a:rPr/>
              <a:t>El estímulo todavía sale de un </a:t>
            </a:r>
            <a:r>
              <a:rPr>
                <a:latin typeface="Courier"/>
              </a:rPr>
              <a:t>tester</a:t>
            </a:r>
            <a:r>
              <a:rPr/>
              <a:t> que escribiste vos. En UVM moderno eso es una </a:t>
            </a:r>
            <a:r>
              <a:rPr>
                <a:latin typeface="Courier"/>
              </a:rPr>
              <a:t>uvm_sequence</a:t>
            </a:r>
            <a:r>
              <a:rPr/>
              <a:t> — y es el día 6</a:t>
            </a:r>
          </a:p>
        </p:txBody>
      </p:sp>
    </p:spTree>
  </p:cSld>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«Otra semilla, y de nuevo»: qué mueve y qué no</a:t>
            </a:r>
          </a:p>
          <a:p>
            <a:pPr lvl="0" indent="0">
              <a:buNone/>
            </a:pPr>
            <a:r>
              <a:rPr>
                <a:latin typeface="Courier"/>
              </a:rPr>
              <a:t>$ SEED=7 bash run.sh    </a:t>
            </a:r>
            <a:r>
              <a:rPr i="1">
                <a:solidFill>
                  <a:srgbClr val="60A0B0"/>
                </a:solidFill>
                <a:latin typeface="Courier"/>
              </a:rPr>
              <a:t># u6/transactions/constraints, 400 randomizaciones</a:t>
            </a:r>
            <a:br/>
            <a:r>
              <a:rPr>
                <a:latin typeface="Courier"/>
              </a:rPr>
              <a:t>    seed: 7</a:t>
            </a:r>
            <a:br/>
            <a:r>
              <a:rPr>
                <a:latin typeface="Courier"/>
              </a:rPr>
              <a:t>  :/   A=00  25.0%   A=FF  22.0%   </a:t>
            </a:r>
            <a:r>
              <a:rPr i="1">
                <a:solidFill>
                  <a:srgbClr val="60A0B0"/>
                </a:solidFill>
                <a:latin typeface="Courier"/>
              </a:rPr>
              <a:t># con SEED=8: 20.8% y 27.0%</a:t>
            </a:r>
            <a:br/>
            <a:r>
              <a:rPr>
                <a:latin typeface="Courier"/>
              </a:rPr>
              <a:t>$ SEED=7 bash run.sh    </a:t>
            </a:r>
            <a:r>
              <a:rPr i="1">
                <a:solidFill>
                  <a:srgbClr val="60A0B0"/>
                </a:solidFill>
                <a:latin typeface="Courier"/>
              </a:rPr>
              <a:t># u2/convencional, y de nuevo con SEED=8</a:t>
            </a:r>
            <a:br/>
            <a:r>
              <a:rPr>
                <a:latin typeface="Courier"/>
              </a:rPr>
              <a:t>  covergroup : 86.8% </a:t>
            </a:r>
            <a:r>
              <a:rPr b="1">
                <a:solidFill>
                  <a:srgbClr val="FF0000"/>
                </a:solidFill>
                <a:latin typeface="Courier"/>
              </a:rPr>
              <a:t>(</a:t>
            </a:r>
            <a:r>
              <a:rPr>
                <a:latin typeface="Courier"/>
              </a:rPr>
              <a:t>66/76</a:t>
            </a:r>
            <a:r>
              <a:rPr b="1">
                <a:solidFill>
                  <a:srgbClr val="007020"/>
                </a:solidFill>
                <a:latin typeface="Courier"/>
              </a:rPr>
              <a:t>)</a:t>
            </a:r>
            <a:r>
              <a:rPr>
                <a:latin typeface="Courier"/>
              </a:rPr>
              <a:t>       </a:t>
            </a:r>
            <a:r>
              <a:rPr i="1">
                <a:solidFill>
                  <a:srgbClr val="60A0B0"/>
                </a:solidFill>
                <a:latin typeface="Courier"/>
              </a:rPr>
              <a:t># las dos veces. Y el merge, igual</a:t>
            </a:r>
          </a:p>
          <a:p>
            <a:pPr lvl="0"/>
            <a:r>
              <a:rPr>
                <a:latin typeface="Courier"/>
              </a:rPr>
              <a:t>SEED=N</a:t>
            </a:r>
            <a:r>
              <a:rPr/>
              <a:t> pasa </a:t>
            </a:r>
            <a:r>
              <a:rPr>
                <a:latin typeface="Courier"/>
              </a:rPr>
              <a:t>+verilator+seed+N</a:t>
            </a:r>
            <a:r>
              <a:rPr/>
              <a:t>, y </a:t>
            </a:r>
            <a:r>
              <a:rPr>
                <a:latin typeface="Courier"/>
              </a:rPr>
              <a:t>run_sim</a:t>
            </a:r>
            <a:r>
              <a:rPr/>
              <a:t> </a:t>
            </a:r>
            <a:r>
              <a:rPr b="1"/>
              <a:t>imprime la que usó</a:t>
            </a:r>
            <a:r>
              <a:rPr/>
              <a:t>: un fallo que sale una vez cada diez corridas no se debuggea, se repite</a:t>
            </a:r>
          </a:p>
          <a:p>
            <a:pPr lvl="0"/>
            <a:r>
              <a:rPr b="1"/>
              <a:t>Sí</a:t>
            </a:r>
            <a:r>
              <a:rPr/>
              <a:t> mueve los porcentajes de un </a:t>
            </a:r>
            <a:r>
              <a:rPr>
                <a:latin typeface="Courier"/>
              </a:rPr>
              <a:t>dist</a:t>
            </a:r>
            <a:r>
              <a:rPr/>
              <a:t> medido con pocas muestras: 400 randomizaciones dan 25 % o 21 % según el sorteo. Es una muestra, no la distribución</a:t>
            </a:r>
          </a:p>
          <a:p>
            <a:pPr lvl="0"/>
            <a:r>
              <a:rPr b="1"/>
              <a:t>No</a:t>
            </a:r>
            <a:r>
              <a:rPr/>
              <a:t> mueve los 10 bins que faltan. Con 1000 operaciones el random ya llegó hasta donde puede, y otra semilla es tirar la moneda esperando otro resultado</a:t>
            </a:r>
          </a:p>
          <a:p>
            <a:pPr lvl="0"/>
            <a:r>
              <a:rPr/>
              <a:t>Por eso </a:t>
            </a:r>
            <a:r>
              <a:rPr i="1"/>
              <a:t>“otra semilla”</a:t>
            </a:r>
            <a:r>
              <a:rPr/>
              <a:t> es el </a:t>
            </a:r>
            <a:r>
              <a:rPr b="1"/>
              <a:t>último</a:t>
            </a:r>
            <a:r>
              <a:rPr/>
              <a:t> paso del ciclo anterior y no el primero: primero el </a:t>
            </a:r>
            <a:r>
              <a:rPr>
                <a:latin typeface="Courier"/>
              </a:rPr>
              <a:t>with {}</a:t>
            </a:r>
          </a:p>
        </p:txBody>
      </p:sp>
    </p:spTree>
  </p:cSld>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La cobertura te dice </a:t>
            </a:r>
            <a:r>
              <a:rPr b="1"/>
              <a:t>qué falta</a:t>
            </a:r>
            <a:r>
              <a:rPr/>
              <a:t>; constrained random es </a:t>
            </a:r>
            <a:r>
              <a:rPr b="1"/>
              <a:t>cómo llegar</a:t>
            </a:r>
            <a:r>
              <a:rPr/>
              <a:t>. Son las dos mitades de la misma pinza</a:t>
            </a:r>
          </a:p>
          <a:p>
            <a:pPr lvl="0"/>
            <a:r>
              <a:rPr/>
              <a:t>Escribir un test dirigido por bin no escala: son </a:t>
            </a:r>
            <a:r>
              <a:rPr b="1"/>
              <a:t>76 bins</a:t>
            </a:r>
            <a:r>
              <a:rPr/>
              <a:t> en el VTALU. La receta es al revés — </a:t>
            </a:r>
            <a:r>
              <a:rPr b="1"/>
              <a:t>random para el grueso, dirigido para lo que queda</a:t>
            </a:r>
          </a:p>
          <a:p>
            <a:pPr lvl="0"/>
            <a:r>
              <a:rPr/>
              <a:t>Un </a:t>
            </a:r>
            <a:r>
              <a:rPr>
                <a:latin typeface="Courier"/>
              </a:rPr>
              <a:t>constraint</a:t>
            </a:r>
            <a:r>
              <a:rPr/>
              <a:t> </a:t>
            </a:r>
            <a:r>
              <a:rPr b="1"/>
              <a:t>no es código secuencial</a:t>
            </a:r>
            <a:r>
              <a:rPr/>
              <a:t>: no se ejecuta de arriba abajo. Es un sistema de ecuaciones que el solver resuelve todo junto</a:t>
            </a:r>
          </a:p>
          <a:p>
            <a:pPr lvl="0"/>
            <a:r>
              <a:rPr/>
              <a:t>Por eso dos constraints que se contradicen </a:t>
            </a:r>
            <a:r>
              <a:rPr b="1"/>
              <a:t>no dan error de compilación</a:t>
            </a:r>
            <a:r>
              <a:rPr/>
              <a:t>: dan un </a:t>
            </a:r>
            <a:r>
              <a:rPr>
                <a:latin typeface="Courier"/>
              </a:rPr>
              <a:t>randomize()</a:t>
            </a:r>
            <a:r>
              <a:rPr/>
              <a:t> que devuelve 0</a:t>
            </a:r>
          </a:p>
          <a:p>
            <a:pPr lvl="0"/>
            <a:r>
              <a:rPr>
                <a:latin typeface="Courier"/>
              </a:rPr>
              <a:t>dist</a:t>
            </a:r>
            <a:r>
              <a:rPr/>
              <a:t> pone </a:t>
            </a:r>
            <a:r>
              <a:rPr b="1"/>
              <a:t>pesos</a:t>
            </a:r>
            <a:r>
              <a:rPr/>
              <a:t>, no legalidad. Y </a:t>
            </a:r>
            <a:r>
              <a:rPr>
                <a:latin typeface="Courier"/>
              </a:rPr>
              <a:t>:=</a:t>
            </a:r>
            <a:r>
              <a:rPr/>
              <a:t> no es </a:t>
            </a:r>
            <a:r>
              <a:rPr>
                <a:latin typeface="Courier"/>
              </a:rPr>
              <a:t>:/</a:t>
            </a:r>
            <a:r>
              <a:rPr/>
              <a:t>: el primero pesa </a:t>
            </a:r>
            <a:r>
              <a:rPr b="1"/>
              <a:t>cada valor</a:t>
            </a:r>
            <a:r>
              <a:rPr/>
              <a:t> del rango, el segundo </a:t>
            </a:r>
            <a:r>
              <a:rPr b="1"/>
              <a:t>el rango entero</a:t>
            </a:r>
          </a:p>
          <a:p>
            <a:pPr lvl="0"/>
            <a:r>
              <a:rPr>
                <a:latin typeface="Courier"/>
              </a:rPr>
              <a:t>randomize()</a:t>
            </a:r>
            <a:r>
              <a:rPr/>
              <a:t> devuelve 0 y sigue. Por eso va </a:t>
            </a:r>
            <a:r>
              <a:rPr b="1"/>
              <a:t>siempre</a:t>
            </a:r>
            <a:r>
              <a:rPr/>
              <a:t> adentro de un </a:t>
            </a:r>
            <a:r>
              <a:rPr>
                <a:latin typeface="Courier"/>
              </a:rPr>
              <a:t>if</a:t>
            </a:r>
            <a:r>
              <a:rPr/>
              <a:t> con </a:t>
            </a:r>
            <a:r>
              <a:rPr>
                <a:latin typeface="Courier"/>
              </a:rPr>
              <a:t>`uvm_fatal</a:t>
            </a:r>
            <a:r>
              <a:rPr/>
              <a:t> — es la trampa muda más cara del curso</a:t>
            </a:r>
          </a:p>
        </p:txBody>
      </p:sp>
    </p:spTree>
  </p:cSld>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5</a:t>
            </a:r>
          </a:p>
          <a:p>
            <a:pPr lvl="0" indent="0" marL="0">
              <a:spcBef>
                <a:spcPts val="3000"/>
              </a:spcBef>
              <a:buNone/>
            </a:pPr>
            <a:r>
              <a:rPr b="1" i="1"/>
              <a:t>1 de 8 · Copia profunda</a:t>
            </a:r>
          </a:p>
          <a:p>
            <a:pPr lvl="0" indent="0" marL="0">
              <a:buNone/>
            </a:pPr>
            <a:r>
              <a:rPr b="1">
                <a:latin typeface="Courier"/>
              </a:rPr>
              <a:t>obj1_h = obj2_h</a:t>
            </a:r>
            <a:r>
              <a:rPr b="1"/>
              <a:t>. ¿Qué copié?</a:t>
            </a:r>
          </a:p>
          <a:p>
            <a:pPr lvl="0"/>
            <a:r>
              <a:rPr/>
              <a:t>☒ Nada: los dos handles apuntan al mismo objeto</a:t>
            </a:r>
          </a:p>
          <a:p>
            <a:pPr lvl="0"/>
            <a:r>
              <a:rPr/>
              <a:t>☐ Todos los campos de </a:t>
            </a:r>
            <a:r>
              <a:rPr>
                <a:latin typeface="Courier"/>
              </a:rPr>
              <a:t>obj2_h</a:t>
            </a:r>
            <a:r>
              <a:rPr/>
              <a:t> a </a:t>
            </a:r>
            <a:r>
              <a:rPr>
                <a:latin typeface="Courier"/>
              </a:rPr>
              <a:t>obj1_h</a:t>
            </a:r>
          </a:p>
          <a:p>
            <a:pPr lvl="0"/>
            <a:r>
              <a:rPr/>
              <a:t>☐ Sólo los campos </a:t>
            </a:r>
            <a:r>
              <a:rPr>
                <a:latin typeface="Courier"/>
              </a:rPr>
              <a:t>rand</a:t>
            </a:r>
          </a:p>
          <a:p>
            <a:pPr lvl="0"/>
            <a:r>
              <a:rPr/>
              <a:t>☐ Una copia superficial: el primer nivel se copia y los handles de adentro se comparten</a:t>
            </a:r>
          </a:p>
          <a:p>
            <a:pPr lvl="0" indent="0" marL="1270000">
              <a:buNone/>
            </a:pPr>
            <a:r>
              <a:rPr sz="2000" b="1"/>
              <a:t>Nada</a:t>
            </a:r>
            <a:r>
              <a:rPr sz="2000"/>
              <a:t> — no hay copia, hay un segundo nombre para el mismo objeto. Si lo modificás por un handle, el otro lo ve. De ahí sale la regla del </a:t>
            </a:r>
            <a:r>
              <a:rPr sz="2000" i="1"/>
              <a:t>MOOCOW</a:t>
            </a:r>
            <a:r>
              <a:rPr sz="2000"/>
              <a:t>: si vas a modificar, copiá primero.</a:t>
            </a:r>
          </a:p>
        </p:txBody>
      </p:sp>
    </p:spTree>
  </p:cSld>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5</a:t>
            </a:r>
          </a:p>
          <a:p>
            <a:pPr lvl="0" indent="0" marL="0">
              <a:spcBef>
                <a:spcPts val="3000"/>
              </a:spcBef>
              <a:buNone/>
            </a:pPr>
            <a:r>
              <a:rPr b="1" i="1"/>
              <a:t>2 de 8 · super.do_copy()</a:t>
            </a:r>
          </a:p>
          <a:p>
            <a:pPr lvl="0" indent="0" marL="0">
              <a:buNone/>
            </a:pPr>
            <a:r>
              <a:rPr b="1"/>
              <a:t>¿Por qué cada </a:t>
            </a:r>
            <a:r>
              <a:rPr b="1">
                <a:latin typeface="Courier"/>
              </a:rPr>
              <a:t>do_copy()</a:t>
            </a:r>
            <a:r>
              <a:rPr b="1"/>
              <a:t> de la jerarquía tiene que llamar a </a:t>
            </a:r>
            <a:r>
              <a:rPr b="1">
                <a:latin typeface="Courier"/>
              </a:rPr>
              <a:t>super.do_copy()</a:t>
            </a:r>
            <a:r>
              <a:rPr b="1"/>
              <a:t>?</a:t>
            </a:r>
          </a:p>
          <a:p>
            <a:pPr lvl="0"/>
            <a:r>
              <a:rPr/>
              <a:t>☐ Porque UVM lo exige para registrar la clase</a:t>
            </a:r>
          </a:p>
          <a:p>
            <a:pPr lvl="0"/>
            <a:r>
              <a:rPr/>
              <a:t>☐ Para que el objeto quede registrado en la factory</a:t>
            </a:r>
          </a:p>
          <a:p>
            <a:pPr lvl="0"/>
            <a:r>
              <a:rPr/>
              <a:t>☒ Porque si no, los campos de las clases de arriba no se copian</a:t>
            </a:r>
          </a:p>
          <a:p>
            <a:pPr lvl="0"/>
            <a:r>
              <a:rPr/>
              <a:t>☐ Porque </a:t>
            </a:r>
            <a:r>
              <a:rPr>
                <a:latin typeface="Courier"/>
              </a:rPr>
              <a:t>do_copy()</a:t>
            </a:r>
            <a:r>
              <a:rPr/>
              <a:t> es </a:t>
            </a:r>
            <a:r>
              <a:rPr>
                <a:latin typeface="Courier"/>
              </a:rPr>
              <a:t>pure virtual</a:t>
            </a:r>
            <a:r>
              <a:rPr/>
              <a:t> y la clase base no tiene implementación</a:t>
            </a:r>
          </a:p>
          <a:p>
            <a:pPr lvl="0" indent="0" marL="1270000">
              <a:buNone/>
            </a:pPr>
            <a:r>
              <a:rPr sz="2000" b="1"/>
              <a:t>Si no, se pierden los campos de arriba</a:t>
            </a:r>
            <a:r>
              <a:rPr sz="2000"/>
              <a:t> — es el mismo problema que </a:t>
            </a:r>
            <a:r>
              <a:rPr sz="2000">
                <a:latin typeface="Courier"/>
              </a:rPr>
              <a:t>convert2string()</a:t>
            </a:r>
            <a:r>
              <a:rPr sz="2000"/>
              <a:t>: el día que alguien mete un nivel nuevo en el medio, el método deja de ver la mitad de los datos y no te avisa nadie.</a:t>
            </a:r>
          </a:p>
        </p:txBody>
      </p:sp>
    </p:spTree>
  </p:cSld>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5</a:t>
            </a:r>
          </a:p>
          <a:p>
            <a:pPr lvl="0" indent="0" marL="0">
              <a:spcBef>
                <a:spcPts val="3000"/>
              </a:spcBef>
              <a:buNone/>
            </a:pPr>
            <a:r>
              <a:rPr b="1" i="1"/>
              <a:t>3 de 8 · clone()</a:t>
            </a:r>
          </a:p>
          <a:p>
            <a:pPr lvl="0" indent="0" marL="0">
              <a:buNone/>
            </a:pPr>
            <a:r>
              <a:rPr b="1">
                <a:latin typeface="Courier"/>
              </a:rPr>
              <a:t>clone()</a:t>
            </a:r>
            <a:r>
              <a:rPr b="1"/>
              <a:t> devuelve un </a:t>
            </a:r>
            <a:r>
              <a:rPr b="1">
                <a:latin typeface="Courier"/>
              </a:rPr>
              <a:t>uvm_object</a:t>
            </a:r>
            <a:r>
              <a:rPr b="1"/>
              <a:t>. ¿Por qué se recomienda escribir además un </a:t>
            </a:r>
            <a:r>
              <a:rPr b="1">
                <a:latin typeface="Courier"/>
              </a:rPr>
              <a:t>clone_me()</a:t>
            </a:r>
            <a:r>
              <a:rPr b="1"/>
              <a:t>?</a:t>
            </a:r>
          </a:p>
          <a:p>
            <a:pPr lvl="0"/>
            <a:r>
              <a:rPr/>
              <a:t>☒ Para encapsular el </a:t>
            </a:r>
            <a:r>
              <a:rPr>
                <a:latin typeface="Courier"/>
              </a:rPr>
              <a:t>$cast</a:t>
            </a:r>
            <a:r>
              <a:rPr/>
              <a:t> en un solo lugar</a:t>
            </a:r>
          </a:p>
          <a:p>
            <a:pPr lvl="0"/>
            <a:r>
              <a:rPr/>
              <a:t>☐ Porque </a:t>
            </a:r>
            <a:r>
              <a:rPr>
                <a:latin typeface="Courier"/>
              </a:rPr>
              <a:t>clone()</a:t>
            </a:r>
            <a:r>
              <a:rPr/>
              <a:t> no copia los datos</a:t>
            </a:r>
          </a:p>
          <a:p>
            <a:pPr lvl="0"/>
            <a:r>
              <a:rPr/>
              <a:t>☐ Porque </a:t>
            </a:r>
            <a:r>
              <a:rPr>
                <a:latin typeface="Courier"/>
              </a:rPr>
              <a:t>clone()</a:t>
            </a:r>
            <a:r>
              <a:rPr/>
              <a:t> está deprecado en IEEE 1800.2 y lo reemplaza </a:t>
            </a:r>
            <a:r>
              <a:rPr>
                <a:latin typeface="Courier"/>
              </a:rPr>
              <a:t>copy()</a:t>
            </a:r>
          </a:p>
          <a:p>
            <a:pPr lvl="0"/>
            <a:r>
              <a:rPr/>
              <a:t>☐ Para poder clonar componentes además de transacciones</a:t>
            </a:r>
          </a:p>
          <a:p>
            <a:pPr lvl="0" indent="0" marL="1270000">
              <a:buNone/>
            </a:pPr>
            <a:r>
              <a:rPr sz="2000" b="1"/>
              <a:t>Para no repetir el </a:t>
            </a:r>
            <a:r>
              <a:rPr sz="2000" b="1">
                <a:latin typeface="Courier"/>
              </a:rPr>
              <a:t>$cast</a:t>
            </a:r>
            <a:r>
              <a:rPr sz="2000"/>
              <a:t> — sin él, cada lugar que clona termina escribiendo su propio casteo. Es la misma idea de siempre: si lo vas a repetir, encapsulalo.</a:t>
            </a:r>
          </a:p>
        </p:txBody>
      </p:sp>
    </p:spTree>
  </p:cSld>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5</a:t>
            </a:r>
          </a:p>
          <a:p>
            <a:pPr lvl="0" indent="0" marL="0">
              <a:spcBef>
                <a:spcPts val="3000"/>
              </a:spcBef>
              <a:buNone/>
            </a:pPr>
            <a:r>
              <a:rPr b="1" i="1"/>
              <a:t>4 de 8 · </a:t>
            </a:r>
            <a:r>
              <a:rPr b="1" i="1">
                <a:latin typeface="Courier"/>
              </a:rPr>
              <a:t>dist</a:t>
            </a:r>
            <a:r>
              <a:rPr b="1" i="1"/>
              <a:t>: </a:t>
            </a:r>
            <a:r>
              <a:rPr b="1" i="1">
                <a:latin typeface="Courier"/>
              </a:rPr>
              <a:t>:=</a:t>
            </a:r>
            <a:r>
              <a:rPr b="1" i="1"/>
              <a:t> contra </a:t>
            </a:r>
            <a:r>
              <a:rPr b="1" i="1">
                <a:latin typeface="Courier"/>
              </a:rPr>
              <a:t>:/</a:t>
            </a:r>
          </a:p>
          <a:p>
            <a:pPr lvl="0" indent="0" marL="0">
              <a:buNone/>
            </a:pPr>
            <a:r>
              <a:rPr b="1">
                <a:latin typeface="Courier"/>
              </a:rPr>
              <a:t>A dist {8'h00 := 1, [8'h01:8'hFE] := 1, 8'hFF := 1};</a:t>
            </a:r>
            <a:r>
              <a:rPr b="1"/>
              <a:t> — ¿cada cuánto sale </a:t>
            </a:r>
            <a:r>
              <a:rPr b="1">
                <a:latin typeface="Courier"/>
              </a:rPr>
              <a:t>A = 8'h00</a:t>
            </a:r>
            <a:r>
              <a:rPr b="1"/>
              <a:t>?</a:t>
            </a:r>
          </a:p>
          <a:p>
            <a:pPr lvl="0"/>
            <a:r>
              <a:rPr/>
              <a:t>☐ Un tercio de las veces: son tres entradas con el mismo peso</a:t>
            </a:r>
          </a:p>
          <a:p>
            <a:pPr lvl="0"/>
            <a:r>
              <a:rPr/>
              <a:t>☐ La mitad: los bordes se reparten entre los dos</a:t>
            </a:r>
          </a:p>
          <a:p>
            <a:pPr lvl="0"/>
            <a:r>
              <a:rPr/>
              <a:t>☐ Nunca: </a:t>
            </a:r>
            <a:r>
              <a:rPr>
                <a:latin typeface="Courier"/>
              </a:rPr>
              <a:t>:=</a:t>
            </a:r>
            <a:r>
              <a:rPr/>
              <a:t> sólo acepta valores sueltos, no rangos, y el rango se descarta</a:t>
            </a:r>
          </a:p>
          <a:p>
            <a:pPr lvl="0"/>
            <a:r>
              <a:rPr/>
              <a:t>☒ Una vez cada 256: con </a:t>
            </a:r>
            <a:r>
              <a:rPr>
                <a:latin typeface="Courier"/>
              </a:rPr>
              <a:t>:=</a:t>
            </a:r>
            <a:r>
              <a:rPr/>
              <a:t> el peso va a </a:t>
            </a:r>
            <a:r>
              <a:rPr b="1"/>
              <a:t>cada valor</a:t>
            </a:r>
          </a:p>
          <a:p>
            <a:pPr lvl="0" indent="0" marL="1270000">
              <a:buNone/>
            </a:pPr>
            <a:r>
              <a:rPr sz="2000" b="1"/>
              <a:t>1 de cada 256</a:t>
            </a:r>
            <a:r>
              <a:rPr sz="2000"/>
              <a:t> — </a:t>
            </a:r>
            <a:r>
              <a:rPr sz="2000">
                <a:latin typeface="Courier"/>
              </a:rPr>
              <a:t>:=</a:t>
            </a:r>
            <a:r>
              <a:rPr sz="2000"/>
              <a:t> le da peso 1 a </a:t>
            </a:r>
            <a:r>
              <a:rPr sz="2000" i="1"/>
              <a:t>cada uno</a:t>
            </a:r>
            <a:r>
              <a:rPr sz="2000"/>
              <a:t> de los 254 valores del medio, así que el rango pesa 254 contra 1 y 1 de los bordes. Para repartir el peso </a:t>
            </a:r>
            <a:r>
              <a:rPr sz="2000" i="1"/>
              <a:t>dentro</a:t>
            </a:r>
            <a:r>
              <a:rPr sz="2000"/>
              <a:t> del rango va </a:t>
            </a:r>
            <a:r>
              <a:rPr sz="2000">
                <a:latin typeface="Courier"/>
              </a:rPr>
              <a:t>:/</a:t>
            </a:r>
            <a:r>
              <a:rPr sz="2000"/>
              <a:t>. Las dos formas compilan y corren: la diferencia sólo aparece en la cobertura que no sube.</a:t>
            </a:r>
          </a:p>
        </p:txBody>
      </p:sp>
    </p:spTree>
  </p:cSld>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5</a:t>
            </a:r>
          </a:p>
          <a:p>
            <a:pPr lvl="0" indent="0" marL="0">
              <a:spcBef>
                <a:spcPts val="3000"/>
              </a:spcBef>
              <a:buNone/>
            </a:pPr>
            <a:r>
              <a:rPr b="1" i="1"/>
              <a:t>5 de 8 · </a:t>
            </a:r>
            <a:r>
              <a:rPr b="1" i="1">
                <a:latin typeface="Courier"/>
              </a:rPr>
              <a:t>randomize() with {}</a:t>
            </a:r>
          </a:p>
          <a:p>
            <a:pPr lvl="0" indent="0" marL="0">
              <a:buNone/>
            </a:pPr>
            <a:r>
              <a:rPr b="1">
                <a:latin typeface="Courier"/>
              </a:rPr>
              <a:t>cmd.randomize() with { A == 8'hFF; }</a:t>
            </a:r>
            <a:r>
              <a:rPr b="1"/>
              <a:t> — ¿qué pasa con las constraints que la clase ya tenía?</a:t>
            </a:r>
          </a:p>
          <a:p>
            <a:pPr lvl="0"/>
            <a:r>
              <a:rPr/>
              <a:t>☐ Se reemplazan: para esa llamada vale sólo lo que está entre las llaves</a:t>
            </a:r>
          </a:p>
          <a:p>
            <a:pPr lvl="0"/>
            <a:r>
              <a:rPr/>
              <a:t>☒ Se suman: hay que satisfacer las dos</a:t>
            </a:r>
          </a:p>
          <a:p>
            <a:pPr lvl="0"/>
            <a:r>
              <a:rPr/>
              <a:t>☐ Quedan apagadas hasta el próximo </a:t>
            </a:r>
            <a:r>
              <a:rPr>
                <a:latin typeface="Courier"/>
              </a:rPr>
              <a:t>randomize()</a:t>
            </a:r>
            <a:r>
              <a:rPr/>
              <a:t> sin </a:t>
            </a:r>
            <a:r>
              <a:rPr>
                <a:latin typeface="Courier"/>
              </a:rPr>
              <a:t>with</a:t>
            </a:r>
          </a:p>
          <a:p>
            <a:pPr lvl="0"/>
            <a:r>
              <a:rPr/>
              <a:t>☐ Depende del orden de declaración: gana la que está más abajo en el archivo</a:t>
            </a:r>
          </a:p>
          <a:p>
            <a:pPr lvl="0" indent="0" marL="1270000">
              <a:buNone/>
            </a:pPr>
            <a:r>
              <a:rPr sz="2000" b="1"/>
              <a:t>Se suman</a:t>
            </a:r>
            <a:r>
              <a:rPr sz="2000"/>
              <a:t> — el </a:t>
            </a:r>
            <a:r>
              <a:rPr sz="2000">
                <a:latin typeface="Courier"/>
              </a:rPr>
              <a:t>with {}</a:t>
            </a:r>
            <a:r>
              <a:rPr sz="2000"/>
              <a:t> agrega constraints </a:t>
            </a:r>
            <a:r>
              <a:rPr sz="2000" b="1"/>
              <a:t>sólo para esa llamada</a:t>
            </a:r>
            <a:r>
              <a:rPr sz="2000"/>
              <a:t> y no borra nada. Por eso es la herramienta para cerrar un bin sin escribir una clase nueva: tres líneas en el punto de uso, y el resto del estímulo sigue siendo el de siempre. Y por eso también choca con un </a:t>
            </a:r>
            <a:r>
              <a:rPr sz="2000">
                <a:latin typeface="Courier"/>
              </a:rPr>
              <a:t>dist</a:t>
            </a:r>
            <a:r>
              <a:rPr sz="2000"/>
              <a:t> que ya sesgue el mismo campo: las dos tienen que dar a la vez.</a:t>
            </a:r>
          </a:p>
        </p:txBody>
      </p:sp>
    </p:spTree>
  </p:cSld>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5</a:t>
            </a:r>
          </a:p>
          <a:p>
            <a:pPr lvl="0" indent="0" marL="0">
              <a:spcBef>
                <a:spcPts val="3000"/>
              </a:spcBef>
              <a:buNone/>
            </a:pPr>
            <a:r>
              <a:rPr b="1" i="1"/>
              <a:t>6 de 8 · constraint_mode()</a:t>
            </a:r>
          </a:p>
          <a:p>
            <a:pPr lvl="0" indent="0" marL="0">
              <a:buNone/>
            </a:pPr>
            <a:r>
              <a:rPr b="1">
                <a:latin typeface="Courier"/>
              </a:rPr>
              <a:t>randomize() with { A == 8'hFF; }</a:t>
            </a:r>
            <a:r>
              <a:rPr b="1"/>
              <a:t> sobre un campo que la clase reparte con </a:t>
            </a:r>
            <a:r>
              <a:rPr b="1">
                <a:latin typeface="Courier"/>
              </a:rPr>
              <a:t>dist</a:t>
            </a:r>
            <a:r>
              <a:rPr b="1"/>
              <a:t> devuelve 0 tres de cada cuatro veces. ¿Cuál es el rodeo?</a:t>
            </a:r>
          </a:p>
          <a:p>
            <a:pPr lvl="0"/>
            <a:r>
              <a:rPr/>
              <a:t>☐ Reintentar en un </a:t>
            </a:r>
            <a:r>
              <a:rPr>
                <a:latin typeface="Courier"/>
              </a:rPr>
              <a:t>do ... while</a:t>
            </a:r>
            <a:r>
              <a:rPr/>
              <a:t> hasta que devuelva 1</a:t>
            </a:r>
          </a:p>
          <a:p>
            <a:pPr lvl="0"/>
            <a:r>
              <a:rPr/>
              <a:t>☒ </a:t>
            </a:r>
            <a:r>
              <a:rPr>
                <a:latin typeface="Courier"/>
              </a:rPr>
              <a:t>constraint_mode(0)</a:t>
            </a:r>
            <a:r>
              <a:rPr/>
              <a:t> sobre la constraint del </a:t>
            </a:r>
            <a:r>
              <a:rPr>
                <a:latin typeface="Courier"/>
              </a:rPr>
              <a:t>dist</a:t>
            </a:r>
            <a:r>
              <a:rPr/>
              <a:t>, para ese objeto</a:t>
            </a:r>
          </a:p>
          <a:p>
            <a:pPr lvl="0"/>
            <a:r>
              <a:rPr/>
              <a:t>☐ Subir el peso del bin </a:t>
            </a:r>
            <a:r>
              <a:rPr>
                <a:latin typeface="Courier"/>
              </a:rPr>
              <a:t>8'hFF</a:t>
            </a:r>
            <a:r>
              <a:rPr/>
              <a:t> en el </a:t>
            </a:r>
            <a:r>
              <a:rPr>
                <a:latin typeface="Courier"/>
              </a:rPr>
              <a:t>dist</a:t>
            </a:r>
            <a:r>
              <a:rPr/>
              <a:t> de la clase</a:t>
            </a:r>
          </a:p>
          <a:p>
            <a:pPr lvl="0"/>
            <a:r>
              <a:rPr/>
              <a:t>☐ </a:t>
            </a:r>
            <a:r>
              <a:rPr>
                <a:latin typeface="Courier"/>
              </a:rPr>
              <a:t>rand_mode(0)</a:t>
            </a:r>
            <a:r>
              <a:rPr/>
              <a:t> sobre el campo: saca el </a:t>
            </a:r>
            <a:r>
              <a:rPr>
                <a:latin typeface="Courier"/>
              </a:rPr>
              <a:t>dist</a:t>
            </a:r>
            <a:r>
              <a:rPr/>
              <a:t> de la ecuación y deja mandar al </a:t>
            </a:r>
            <a:r>
              <a:rPr>
                <a:latin typeface="Courier"/>
              </a:rPr>
              <a:t>with</a:t>
            </a:r>
          </a:p>
          <a:p>
            <a:pPr lvl="0" indent="0" marL="1270000">
              <a:buNone/>
            </a:pPr>
            <a:r>
              <a:rPr sz="2000" b="1"/>
              <a:t>Apagar la constraint que estorba</a:t>
            </a:r>
            <a:r>
              <a:rPr sz="2000"/>
              <a:t> — Verilator resuelve el </a:t>
            </a:r>
            <a:r>
              <a:rPr sz="2000">
                <a:latin typeface="Courier"/>
              </a:rPr>
              <a:t>dist</a:t>
            </a:r>
            <a:r>
              <a:rPr sz="2000"/>
              <a:t> </a:t>
            </a:r>
            <a:r>
              <a:rPr sz="2000" b="1"/>
              <a:t>eligiendo un valor primero</a:t>
            </a:r>
            <a:r>
              <a:rPr sz="2000"/>
              <a:t> y recién después chequea el resto, así que la probabilidad de éxito es la del bin: medido, </a:t>
            </a:r>
            <a:r>
              <a:rPr sz="2000">
                <a:latin typeface="Courier"/>
              </a:rPr>
              <a:t>with {A == 8'hFF}</a:t>
            </a:r>
            <a:r>
              <a:rPr sz="2000"/>
              <a:t> resuelve el 25 % de las veces. </a:t>
            </a:r>
            <a:r>
              <a:rPr sz="2000">
                <a:latin typeface="Courier"/>
              </a:rPr>
              <a:t>constraint_mode(0)</a:t>
            </a:r>
            <a:r>
              <a:rPr sz="2000"/>
              <a:t> la apaga sólo para ese objeto y no toca a nadie más. Es exactamente la línea que pide el ejercicio </a:t>
            </a:r>
            <a:r>
              <a:rPr sz="2000">
                <a:latin typeface="Courier"/>
              </a:rPr>
              <a:t>d5c</a:t>
            </a:r>
            <a:r>
              <a:rPr sz="2000"/>
              <a:t>.</a:t>
            </a:r>
          </a:p>
        </p:txBody>
      </p:sp>
    </p:spTree>
  </p:cSld>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5</a:t>
            </a:r>
          </a:p>
          <a:p>
            <a:pPr lvl="0" indent="0" marL="0">
              <a:spcBef>
                <a:spcPts val="3000"/>
              </a:spcBef>
              <a:buNone/>
            </a:pPr>
            <a:r>
              <a:rPr b="1" i="1"/>
              <a:t>7 de 8 · rand_mode()</a:t>
            </a:r>
          </a:p>
          <a:p>
            <a:pPr lvl="0" indent="0" marL="0">
              <a:buNone/>
            </a:pPr>
            <a:r>
              <a:rPr b="1"/>
              <a:t>¿Qué hace </a:t>
            </a:r>
            <a:r>
              <a:rPr b="1">
                <a:latin typeface="Courier"/>
              </a:rPr>
              <a:t>cmd.A.rand_mode(0)</a:t>
            </a:r>
            <a:r>
              <a:rPr b="1"/>
              <a:t>?</a:t>
            </a:r>
          </a:p>
          <a:p>
            <a:pPr lvl="0"/>
            <a:r>
              <a:rPr/>
              <a:t>☐ Apaga todas las constraints que mencionan ese campo</a:t>
            </a:r>
          </a:p>
          <a:p>
            <a:pPr lvl="0"/>
            <a:r>
              <a:rPr/>
              <a:t>☐ Lo randomiza una sola vez y después lo congela</a:t>
            </a:r>
          </a:p>
          <a:p>
            <a:pPr lvl="0"/>
            <a:r>
              <a:rPr/>
              <a:t>☐ Hace que el solver lo resuelva último, después de todos los demás campos</a:t>
            </a:r>
          </a:p>
          <a:p>
            <a:pPr lvl="0"/>
            <a:r>
              <a:rPr/>
              <a:t>☒ Saca el campo del sorteo y le deja el valor que tenía</a:t>
            </a:r>
          </a:p>
          <a:p>
            <a:pPr lvl="0" indent="0" marL="1270000">
              <a:buNone/>
            </a:pPr>
            <a:r>
              <a:rPr sz="2000" b="1"/>
              <a:t>Deja de ser </a:t>
            </a:r>
            <a:r>
              <a:rPr sz="2000" b="1">
                <a:latin typeface="Courier"/>
              </a:rPr>
              <a:t>rand</a:t>
            </a:r>
            <a:r>
              <a:rPr sz="2000"/>
              <a:t> — son las dos perillas de tiempo de ejecución y se confunden seguido: </a:t>
            </a:r>
            <a:r>
              <a:rPr sz="2000">
                <a:latin typeface="Courier"/>
              </a:rPr>
              <a:t>rand_mode(0)</a:t>
            </a:r>
            <a:r>
              <a:rPr sz="2000"/>
              <a:t> saca </a:t>
            </a:r>
            <a:r>
              <a:rPr sz="2000" b="1"/>
              <a:t>un campo</a:t>
            </a:r>
            <a:r>
              <a:rPr sz="2000"/>
              <a:t> del sorteo, </a:t>
            </a:r>
            <a:r>
              <a:rPr sz="2000">
                <a:latin typeface="Courier"/>
              </a:rPr>
              <a:t>constraint_mode(0)</a:t>
            </a:r>
            <a:r>
              <a:rPr sz="2000"/>
              <a:t> apaga </a:t>
            </a:r>
            <a:r>
              <a:rPr sz="2000" b="1"/>
              <a:t>una constraint</a:t>
            </a:r>
            <a:r>
              <a:rPr sz="2000"/>
              <a:t>. Una elige </a:t>
            </a:r>
            <a:r>
              <a:rPr sz="2000" i="1"/>
              <a:t>qué se sortea</a:t>
            </a:r>
            <a:r>
              <a:rPr sz="2000"/>
              <a:t>, la otra </a:t>
            </a:r>
            <a:r>
              <a:rPr sz="2000" i="1"/>
              <a:t>qué reglas valen</a:t>
            </a:r>
            <a:r>
              <a:rPr sz="2000"/>
              <a:t>. Sirve para fijar un operando a mano y seguir randomizando el resto.</a:t>
            </a:r>
          </a:p>
        </p:txBody>
      </p:sp>
    </p:spTree>
  </p:cSld>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5</a:t>
            </a:r>
          </a:p>
          <a:p>
            <a:pPr lvl="0" indent="0" marL="0">
              <a:spcBef>
                <a:spcPts val="3000"/>
              </a:spcBef>
              <a:buNone/>
            </a:pPr>
            <a:r>
              <a:rPr b="1" i="1"/>
              <a:t>8 de 8 · El orden de resolución</a:t>
            </a:r>
          </a:p>
          <a:p>
            <a:pPr lvl="0" indent="0" marL="0">
              <a:buNone/>
            </a:pPr>
            <a:r>
              <a:rPr b="1">
                <a:latin typeface="Courier"/>
              </a:rPr>
              <a:t>rand bit es_reset; rand byte unsigned A;</a:t>
            </a:r>
            <a:r>
              <a:rPr b="1"/>
              <a:t> con </a:t>
            </a:r>
            <a:r>
              <a:rPr b="1">
                <a:latin typeface="Courier"/>
              </a:rPr>
              <a:t>constraint c { es_reset -&gt; A == 8'h00; }</a:t>
            </a:r>
            <a:r>
              <a:rPr b="1"/>
              <a:t>. ¿Cada cuánto sale </a:t>
            </a:r>
            <a:r>
              <a:rPr b="1">
                <a:latin typeface="Courier"/>
              </a:rPr>
              <a:t>es_reset = 1</a:t>
            </a:r>
            <a:r>
              <a:rPr b="1"/>
              <a:t>?</a:t>
            </a:r>
          </a:p>
          <a:p>
            <a:pPr lvl="0"/>
            <a:r>
              <a:rPr/>
              <a:t>☐ La mitad de las veces: es un bit </a:t>
            </a:r>
            <a:r>
              <a:rPr>
                <a:latin typeface="Courier"/>
              </a:rPr>
              <a:t>rand</a:t>
            </a:r>
            <a:r>
              <a:rPr/>
              <a:t> y nada lo prohíbe</a:t>
            </a:r>
          </a:p>
          <a:p>
            <a:pPr lvl="0"/>
            <a:r>
              <a:rPr/>
              <a:t>☐ Nunca: la implicación lo fuerza a 0</a:t>
            </a:r>
          </a:p>
          <a:p>
            <a:pPr lvl="0"/>
            <a:r>
              <a:rPr/>
              <a:t>☒ 1 de cada 257: el solver sortea entre las </a:t>
            </a:r>
            <a:r>
              <a:rPr b="1"/>
              <a:t>soluciones</a:t>
            </a:r>
          </a:p>
          <a:p>
            <a:pPr lvl="0"/>
            <a:r>
              <a:rPr/>
              <a:t>☐ Depende de la semilla, y con suficientes corridas promedia la mitad</a:t>
            </a:r>
          </a:p>
          <a:p>
            <a:pPr lvl="0" indent="0" marL="1270000">
              <a:buNone/>
            </a:pPr>
            <a:r>
              <a:rPr sz="2000" b="1"/>
              <a:t>1 de cada 257</a:t>
            </a:r>
            <a:r>
              <a:rPr sz="2000"/>
              <a:t> — el solver elige uniformemente entre las </a:t>
            </a:r>
            <a:r>
              <a:rPr sz="2000" i="1"/>
              <a:t>soluciones</a:t>
            </a:r>
            <a:r>
              <a:rPr sz="2000"/>
              <a:t>, no entre los valores de cada campo: </a:t>
            </a:r>
            <a:r>
              <a:rPr sz="2000">
                <a:latin typeface="Courier"/>
              </a:rPr>
              <a:t>es_reset=1</a:t>
            </a:r>
            <a:r>
              <a:rPr sz="2000"/>
              <a:t> deja una sola combinación (</a:t>
            </a:r>
            <a:r>
              <a:rPr sz="2000">
                <a:latin typeface="Courier"/>
              </a:rPr>
              <a:t>A = 00</a:t>
            </a:r>
            <a:r>
              <a:rPr sz="2000"/>
              <a:t>) y </a:t>
            </a:r>
            <a:r>
              <a:rPr sz="2000">
                <a:latin typeface="Courier"/>
              </a:rPr>
              <a:t>es_reset=0</a:t>
            </a:r>
            <a:r>
              <a:rPr sz="2000"/>
              <a:t> deja 256. El bin </a:t>
            </a:r>
            <a:r>
              <a:rPr sz="2000" i="1"/>
              <a:t>“cualquier operación después de un reset”</a:t>
            </a:r>
            <a:r>
              <a:rPr sz="2000"/>
              <a:t> del plan no se llena, y el reporte no dice por qué. La respuesta del lenguaje es </a:t>
            </a:r>
            <a:r>
              <a:rPr sz="2000">
                <a:latin typeface="Courier"/>
              </a:rPr>
              <a:t>solve es_reset before A</a:t>
            </a:r>
            <a:r>
              <a:rPr sz="2000"/>
              <a:t>; Verilator la acepta y </a:t>
            </a:r>
            <a:r>
              <a:rPr sz="2000" b="1"/>
              <a:t>no la respeta</a:t>
            </a:r>
            <a:r>
              <a:rPr sz="2000"/>
              <a:t>, así que el rodeo portable es pedir el reparto del campo de control con un </a:t>
            </a:r>
            <a:r>
              <a:rPr sz="2000">
                <a:latin typeface="Courier"/>
              </a:rPr>
              <a:t>dist</a:t>
            </a:r>
            <a:r>
              <a:rPr sz="2000"/>
              <a:t>.</a:t>
            </a:r>
          </a:p>
        </p:txBody>
      </p:sp>
    </p:spTree>
  </p:cSld>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5 · 1 de 3</a:t>
            </a:r>
          </a:p>
        </p:txBody>
      </p:sp>
      <p:sp>
        <p:nvSpPr>
          <p:cNvPr id="3" name="Content Placeholder 2"/>
          <p:cNvSpPr>
            <a:spLocks noGrp="1"/>
          </p:cNvSpPr>
          <p:nvPr>
            <p:ph idx="1"/>
          </p:nvPr>
        </p:nvSpPr>
        <p:spPr/>
        <p:txBody>
          <a:bodyPr/>
          <a:lstStyle/>
          <a:p>
            <a:pPr lvl="0" indent="0" marL="0">
              <a:spcBef>
                <a:spcPts val="3000"/>
              </a:spcBef>
              <a:buNone/>
            </a:pPr>
            <a:r>
              <a:rPr b="1" i="1"/>
              <a:t>El scoreboard grita y el DUT está sano</a:t>
            </a:r>
          </a:p>
          <a:p>
            <a:pPr lvl="0" indent="0" marL="0">
              <a:buNone/>
            </a:pPr>
            <a:r>
              <a:rPr>
                <a:latin typeface="Courier"/>
              </a:rPr>
              <a:t>cd code/ejercicios/d5 &amp;&amp; bash run.sh</a:t>
            </a:r>
            <a:r>
              <a:rPr/>
              <a:t> </a:t>
            </a:r>
          </a:p>
          <a:p>
            <a:pPr lvl="0"/>
            <a:r>
              <a:rPr/>
              <a:t>El TB de las transactions reporta </a:t>
            </a:r>
            <a:r>
              <a:rPr>
                <a:latin typeface="Courier"/>
              </a:rPr>
              <a:t>FAIL</a:t>
            </a:r>
            <a:r>
              <a:rPr/>
              <a:t> en casi todas las operaciones</a:t>
            </a:r>
          </a:p>
          <a:p>
            <a:pPr lvl="0"/>
            <a:r>
              <a:rPr/>
              <a:t>El DUT es el mismo que viene pasando desde la spec. El bug es del TB</a:t>
            </a:r>
          </a:p>
          <a:p>
            <a:pPr lvl="0"/>
            <a:r>
              <a:rPr/>
              <a:t>Los mensajes que lo delatan son </a:t>
            </a:r>
            <a:r>
              <a:rPr>
                <a:latin typeface="Courier"/>
              </a:rPr>
              <a:t>UVM_HIGH</a:t>
            </a:r>
            <a:r>
              <a:rPr/>
              <a:t>: subí la verbosidad</a:t>
            </a:r>
          </a:p>
          <a:p>
            <a:pPr lvl="0"/>
            <a:r>
              <a:rPr/>
              <a:t>Si te trabás, el apéndice </a:t>
            </a:r>
            <a:r>
              <a:rPr b="1"/>
              <a:t>caja de debug</a:t>
            </a:r>
            <a:r>
              <a:rPr/>
              <a:t> tiene la fila de este síntoma; el de </a:t>
            </a:r>
            <a:r>
              <a:rPr b="1"/>
              <a:t>trampas mudas</a:t>
            </a:r>
            <a:r>
              <a:rPr/>
              <a:t>, la causa</a:t>
            </a:r>
          </a:p>
        </p:txBody>
      </p:sp>
    </p:spTree>
  </p:cSld>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5 · 2 de 3</a:t>
            </a:r>
          </a:p>
        </p:txBody>
      </p:sp>
      <p:sp>
        <p:nvSpPr>
          <p:cNvPr id="3" name="Content Placeholder 2"/>
          <p:cNvSpPr>
            <a:spLocks noGrp="1"/>
          </p:cNvSpPr>
          <p:nvPr>
            <p:ph idx="1"/>
          </p:nvPr>
        </p:nvSpPr>
        <p:spPr/>
        <p:txBody>
          <a:bodyPr/>
          <a:lstStyle/>
          <a:p>
            <a:pPr lvl="0" indent="0" marL="0">
              <a:spcBef>
                <a:spcPts val="3000"/>
              </a:spcBef>
              <a:buNone/>
            </a:pPr>
            <a:r>
              <a:rPr b="1" i="1"/>
              <a:t>Medí tu </a:t>
            </a:r>
            <a:r>
              <a:rPr b="1" i="1">
                <a:latin typeface="Courier"/>
              </a:rPr>
              <a:t>dist</a:t>
            </a:r>
          </a:p>
          <a:p>
            <a:pPr lvl="0" indent="0" marL="0">
              <a:buNone/>
            </a:pPr>
            <a:r>
              <a:rPr>
                <a:latin typeface="Courier"/>
              </a:rPr>
              <a:t>cd code/ejercicios/d5b &amp;&amp; bash run.sh</a:t>
            </a:r>
            <a:r>
              <a:rPr/>
              <a:t> </a:t>
            </a:r>
          </a:p>
          <a:p>
            <a:pPr lvl="0"/>
            <a:r>
              <a:rPr/>
              <a:t>Una clase, un </a:t>
            </a:r>
            <a:r>
              <a:rPr>
                <a:latin typeface="Courier"/>
              </a:rPr>
              <a:t>dist</a:t>
            </a:r>
            <a:r>
              <a:rPr/>
              <a:t> y un histograma. Sin UVM, sin DUT, sin testbench</a:t>
            </a:r>
          </a:p>
          <a:p>
            <a:pPr lvl="0"/>
            <a:r>
              <a:rPr/>
              <a:t>Los pesos </a:t>
            </a:r>
            <a:r>
              <a:rPr b="1"/>
              <a:t>ya dicen 10, 80 y 10</a:t>
            </a:r>
            <a:r>
              <a:rPr/>
              <a:t>. Corré primero, y mirá lo que sale</a:t>
            </a:r>
          </a:p>
          <a:p>
            <a:pPr lvl="0"/>
            <a:r>
              <a:rPr/>
              <a:t>Se pide que los tres casilleros den 10 / 80 / 10 con ±2 puntos de tolerancia</a:t>
            </a:r>
          </a:p>
          <a:p>
            <a:pPr lvl="0"/>
            <a:r>
              <a:rPr/>
              <a:t>La diferencia entre lo que hay y la solución es </a:t>
            </a:r>
            <a:r>
              <a:rPr b="1"/>
              <a:t>un carácter</a:t>
            </a:r>
          </a:p>
        </p:txBody>
      </p:sp>
    </p:spTree>
  </p:cSld>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5 · 3 de 3</a:t>
            </a:r>
          </a:p>
        </p:txBody>
      </p:sp>
      <p:sp>
        <p:nvSpPr>
          <p:cNvPr id="3" name="Content Placeholder 2"/>
          <p:cNvSpPr>
            <a:spLocks noGrp="1"/>
          </p:cNvSpPr>
          <p:nvPr>
            <p:ph idx="1"/>
          </p:nvPr>
        </p:nvSpPr>
        <p:spPr/>
        <p:txBody>
          <a:bodyPr/>
          <a:lstStyle/>
          <a:p>
            <a:pPr lvl="0" indent="0" marL="0">
              <a:spcBef>
                <a:spcPts val="3000"/>
              </a:spcBef>
              <a:buNone/>
            </a:pPr>
            <a:r>
              <a:rPr b="1" i="1"/>
              <a:t>Cerrar un bin</a:t>
            </a:r>
          </a:p>
          <a:p>
            <a:pPr lvl="0" indent="0" marL="0">
              <a:buNone/>
            </a:pPr>
            <a:r>
              <a:rPr>
                <a:latin typeface="Courier"/>
              </a:rPr>
              <a:t>cd code/ejercicios/d5c &amp;&amp; bash run.sh</a:t>
            </a:r>
            <a:r>
              <a:rPr/>
              <a:t> </a:t>
            </a:r>
          </a:p>
          <a:p>
            <a:pPr lvl="0"/>
            <a:r>
              <a:rPr/>
              <a:t>El test manda reset y </a:t>
            </a:r>
            <a:r>
              <a:rPr b="1"/>
              <a:t>60 operaciones al azar</a:t>
            </a:r>
            <a:r>
              <a:rPr/>
              <a:t>, y el reporte muestra el bin </a:t>
            </a:r>
            <a:r>
              <a:rPr i="1"/>
              <a:t>“las dos patas en </a:t>
            </a:r>
            <a:r>
              <a:rPr i="1">
                <a:latin typeface="Courier"/>
              </a:rPr>
              <a:t>FF</a:t>
            </a:r>
            <a:r>
              <a:rPr i="1"/>
              <a:t>, multiplicando”</a:t>
            </a:r>
            <a:r>
              <a:rPr/>
              <a:t> vacío</a:t>
            </a:r>
          </a:p>
          <a:p>
            <a:pPr lvl="0"/>
            <a:r>
              <a:rPr/>
              <a:t>Escribí el caso dirigido que lo cierre. Pero </a:t>
            </a:r>
            <a:r>
              <a:rPr b="1"/>
              <a:t>pedilo con </a:t>
            </a:r>
            <a:r>
              <a:rPr b="1">
                <a:latin typeface="Courier"/>
              </a:rPr>
              <a:t>randomize() with {}</a:t>
            </a:r>
            <a:r>
              <a:rPr/>
              <a:t>, no asignando los campos, que es lo que hace el </a:t>
            </a:r>
            <a:r>
              <a:rPr>
                <a:latin typeface="Courier"/>
              </a:rPr>
              <a:t>tester</a:t>
            </a:r>
            <a:r>
              <a:rPr/>
              <a:t> de esta sección tres líneas más arriba</a:t>
            </a:r>
          </a:p>
          <a:p>
            <a:pPr lvl="0"/>
            <a:r>
              <a:rPr/>
              <a:t>Se corrige comparando la cobertura de antes y la de después: tiene que subir</a:t>
            </a:r>
          </a:p>
          <a:p>
            <a:pPr lvl="0"/>
            <a:r>
              <a:rPr/>
              <a:t>Es la </a:t>
            </a:r>
            <a:r>
              <a:rPr b="1"/>
              <a:t>fila 3</a:t>
            </a:r>
            <a:r>
              <a:rPr/>
              <a:t> del plan de verificación del día 1: la única de las doce cuya columna de estímulo dice </a:t>
            </a:r>
            <a:r>
              <a:rPr i="1"/>
              <a:t>caso dirigido</a:t>
            </a:r>
          </a:p>
        </p:txBody>
      </p:sp>
    </p:spTree>
  </p:cSld>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Ayer quedó…</a:t>
            </a:r>
          </a:p>
          <a:p>
            <a:pPr lvl="0" indent="0" marL="0">
              <a:spcBef>
                <a:spcPts val="3000"/>
              </a:spcBef>
              <a:buNone/>
            </a:pPr>
            <a:r>
              <a:rPr b="1" i="1"/>
              <a:t>Dónde dejamos el testbench</a:t>
            </a:r>
          </a:p>
          <a:p>
            <a:pPr lvl="0"/>
            <a:r>
              <a:rPr/>
              <a:t>El dato es un </a:t>
            </a:r>
            <a:r>
              <a:rPr b="1"/>
              <a:t>objeto</a:t>
            </a:r>
            <a:r>
              <a:rPr/>
              <a:t>: </a:t>
            </a:r>
            <a:r>
              <a:rPr>
                <a:latin typeface="Courier"/>
              </a:rPr>
              <a:t>command_transaction</a:t>
            </a:r>
            <a:r>
              <a:rPr/>
              <a:t> con </a:t>
            </a:r>
            <a:r>
              <a:rPr>
                <a:latin typeface="Courier"/>
              </a:rPr>
              <a:t>do_copy</a:t>
            </a:r>
            <a:r>
              <a:rPr/>
              <a:t>, </a:t>
            </a:r>
            <a:r>
              <a:rPr>
                <a:latin typeface="Courier"/>
              </a:rPr>
              <a:t>do_compare</a:t>
            </a:r>
            <a:r>
              <a:rPr/>
              <a:t> y </a:t>
            </a:r>
            <a:r>
              <a:rPr>
                <a:latin typeface="Courier"/>
              </a:rPr>
              <a:t>convert2string</a:t>
            </a:r>
            <a:r>
              <a:rPr/>
              <a:t>, y el scoreboard compara objetos, no campos</a:t>
            </a:r>
          </a:p>
          <a:p>
            <a:pPr lvl="0"/>
            <a:r>
              <a:rPr/>
              <a:t>El estímulo se pide en vez de escribirse: </a:t>
            </a:r>
            <a:r>
              <a:rPr>
                <a:latin typeface="Courier"/>
              </a:rPr>
              <a:t>randomize()</a:t>
            </a:r>
            <a:r>
              <a:rPr/>
              <a:t>, </a:t>
            </a:r>
            <a:r>
              <a:rPr>
                <a:latin typeface="Courier"/>
              </a:rPr>
              <a:t>constraint</a:t>
            </a:r>
            <a:r>
              <a:rPr/>
              <a:t>, </a:t>
            </a:r>
            <a:r>
              <a:rPr>
                <a:latin typeface="Courier"/>
              </a:rPr>
              <a:t>dist</a:t>
            </a:r>
            <a:r>
              <a:rPr/>
              <a:t>, y el histograma que dice si la distribución hace lo que promete</a:t>
            </a:r>
          </a:p>
          <a:p>
            <a:pPr lvl="0"/>
            <a:r>
              <a:rPr/>
              <a:t>Y quedan </a:t>
            </a:r>
            <a:r>
              <a:rPr b="1"/>
              <a:t>dos</a:t>
            </a:r>
            <a:r>
              <a:rPr/>
              <a:t> cosas pegadas que no van juntas: el </a:t>
            </a:r>
            <a:r>
              <a:rPr>
                <a:latin typeface="Courier"/>
              </a:rPr>
              <a:t>tester</a:t>
            </a:r>
            <a:r>
              <a:rPr/>
              <a:t> es estructura y estímulo a la vez, y el </a:t>
            </a:r>
            <a:r>
              <a:rPr>
                <a:latin typeface="Courier"/>
              </a:rPr>
              <a:t>env</a:t>
            </a:r>
            <a:r>
              <a:rPr/>
              <a:t> nombra al monitor y al driver de a uno</a:t>
            </a:r>
          </a:p>
        </p:txBody>
      </p:sp>
    </p:spTree>
  </p:cSld>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Día 6 · ≈ 4 h 45 · unidad 7 · el testbench reutilizable</a:t>
            </a:r>
          </a:p>
          <a:p>
            <a:pPr lvl="0"/>
            <a:r>
              <a:rPr/>
              <a:t>Agents</a:t>
            </a:r>
          </a:p>
          <a:p>
            <a:pPr lvl="0"/>
            <a:r>
              <a:rPr/>
              <a:t>Callbacks</a:t>
            </a:r>
          </a:p>
          <a:p>
            <a:pPr lvl="0"/>
            <a:r>
              <a:rPr/>
              <a:t>Sequences</a:t>
            </a:r>
          </a:p>
          <a:p>
            <a:pPr lvl="0" indent="0" marL="0">
              <a:buNone/>
            </a:pPr>
            <a:r>
              <a:rPr b="1"/>
              <a:t>Al final del día podés:</a:t>
            </a:r>
          </a:p>
          <a:p>
            <a:pPr lvl="0"/>
            <a:r>
              <a:rPr b="1"/>
              <a:t>Decir</a:t>
            </a:r>
            <a:r>
              <a:rPr/>
              <a:t> qué construye y qué </a:t>
            </a:r>
            <a:r>
              <a:rPr b="1"/>
              <a:t>no</a:t>
            </a:r>
            <a:r>
              <a:rPr/>
              <a:t> un agent con </a:t>
            </a:r>
            <a:r>
              <a:rPr>
                <a:latin typeface="Courier"/>
              </a:rPr>
              <a:t>is_active = UVM_PASSIVE</a:t>
            </a:r>
          </a:p>
          <a:p>
            <a:pPr lvl="0"/>
            <a:r>
              <a:rPr b="1"/>
              <a:t>Explicar</a:t>
            </a:r>
            <a:r>
              <a:rPr/>
              <a:t> por qué una </a:t>
            </a:r>
            <a:r>
              <a:rPr>
                <a:latin typeface="Courier"/>
              </a:rPr>
              <a:t>uvm_sequence</a:t>
            </a:r>
            <a:r>
              <a:rPr/>
              <a:t> </a:t>
            </a:r>
            <a:r>
              <a:rPr b="1"/>
              <a:t>no aparece</a:t>
            </a:r>
            <a:r>
              <a:rPr/>
              <a:t> en </a:t>
            </a:r>
            <a:r>
              <a:rPr>
                <a:latin typeface="Courier"/>
              </a:rPr>
              <a:t>print_topology()</a:t>
            </a:r>
          </a:p>
          <a:p>
            <a:pPr lvl="0"/>
            <a:r>
              <a:rPr b="1"/>
              <a:t>Sacar</a:t>
            </a:r>
            <a:r>
              <a:rPr/>
              <a:t> la última línea cableada de un test, con </a:t>
            </a:r>
            <a:r>
              <a:rPr>
                <a:latin typeface="Courier"/>
              </a:rPr>
              <a:t>default_sequence</a:t>
            </a:r>
            <a:r>
              <a:rPr/>
              <a:t> por </a:t>
            </a:r>
            <a:r>
              <a:rPr>
                <a:latin typeface="Courier"/>
              </a:rPr>
              <a:t>uvm_config_db</a:t>
            </a:r>
          </a:p>
        </p:txBody>
      </p:sp>
    </p:spTree>
  </p:cSld>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Agents</a:t>
            </a:r>
          </a:p>
        </p:txBody>
      </p:sp>
      <p:sp>
        <p:nvSpPr>
          <p:cNvPr id="4" name="Text Placeholder 3"/>
          <p:cNvSpPr>
            <a:spLocks noGrp="1"/>
          </p:cNvSpPr>
          <p:nvPr>
            <p:ph idx="2" sz="half" type="body"/>
          </p:nvPr>
        </p:nvSpPr>
        <p:spPr/>
        <p:txBody>
          <a:bodyPr/>
          <a:lstStyle/>
          <a:p>
            <a:pPr lvl="0" indent="0" marL="0">
              <a:spcBef>
                <a:spcPts val="3000"/>
              </a:spcBef>
              <a:buNone/>
            </a:pPr>
            <a:r>
              <a:rPr b="1" i="1"/>
              <a:t>El problema: un testbench que no se puede copiar</a:t>
            </a:r>
          </a:p>
          <a:p>
            <a:pPr lvl="0"/>
            <a:r>
              <a:rPr/>
              <a:t>El </a:t>
            </a:r>
            <a:r>
              <a:rPr>
                <a:latin typeface="Courier"/>
              </a:rPr>
              <a:t>env</a:t>
            </a:r>
            <a:r>
              <a:rPr/>
              <a:t> que dejamos en las transactions funciona, pero es un </a:t>
            </a:r>
            <a:r>
              <a:rPr b="1"/>
              <a:t>bloque soldado</a:t>
            </a:r>
            <a:r>
              <a:rPr/>
              <a:t>: siete componentes y cinco </a:t>
            </a:r>
            <a:r>
              <a:rPr>
                <a:latin typeface="Courier"/>
              </a:rPr>
              <a:t>connect()</a:t>
            </a:r>
            <a:r>
              <a:rPr/>
              <a:t> escritos a mano</a:t>
            </a:r>
          </a:p>
          <a:p>
            <a:pPr lvl="0"/>
            <a:r>
              <a:rPr/>
              <a:t>Cada uno de esos componentes existe por una sola razón: </a:t>
            </a:r>
            <a:r>
              <a:rPr b="1"/>
              <a:t>maneja o mira la misma interface</a:t>
            </a:r>
            <a:r>
              <a:rPr/>
              <a:t>, la </a:t>
            </a:r>
            <a:r>
              <a:rPr>
                <a:latin typeface="Courier"/>
              </a:rPr>
              <a:t>vtalu_bfm</a:t>
            </a:r>
          </a:p>
          <a:p>
            <a:pPr lvl="0"/>
            <a:r>
              <a:rPr/>
              <a:t>Preguntá qué pasa si el diseño trae </a:t>
            </a:r>
            <a:r>
              <a:rPr i="1"/>
              <a:t>dos</a:t>
            </a:r>
            <a:r>
              <a:rPr/>
              <a:t> VTALU: hay que copiar los siete objetos, las cinco conexiones, y renombrar todo</a:t>
            </a:r>
          </a:p>
          <a:p>
            <a:pPr lvl="0"/>
            <a:r>
              <a:rPr/>
              <a:t>Copiar y pegar estructura es exactamente lo que veníamos evitando desde el </a:t>
            </a:r>
            <a:r>
              <a:rPr>
                <a:latin typeface="Courier"/>
              </a:rPr>
              <a:t>env</a:t>
            </a:r>
          </a:p>
          <a:p>
            <a:pPr lvl="0"/>
            <a:r>
              <a:rPr/>
              <a:t>UVM le pone nombre a la solución: </a:t>
            </a:r>
            <a:r>
              <a:rPr b="1">
                <a:latin typeface="Courier"/>
              </a:rPr>
              <a:t>uvm_agent</a:t>
            </a:r>
          </a:p>
        </p:txBody>
      </p:sp>
      <p:pic>
        <p:nvPicPr>
          <p:cNvPr descr="res/diagrams/agents_env_antes_despues.svg" id="0" name="Picture 1"/>
          <p:cNvPicPr>
            <a:picLocks noGrp="1" noChangeAspect="1"/>
          </p:cNvPicPr>
          <p:nvPr/>
        </p:nvPicPr>
        <p:blipFill>
          <a:blip r:embed="rId2"/>
          <a:stretch>
            <a:fillRect/>
          </a:stretch>
        </p:blipFill>
        <p:spPr bwMode="auto">
          <a:xfrm>
            <a:off x="3568700" y="723900"/>
            <a:ext cx="5105400" cy="28321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El env de transactions contra el env con agent</a:t>
            </a:r>
          </a:p>
        </p:txBody>
      </p:sp>
    </p:spTree>
  </p:cSld>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Agents</a:t>
            </a:r>
          </a:p>
        </p:txBody>
      </p:sp>
      <p:sp>
        <p:nvSpPr>
          <p:cNvPr id="4" name="Text Placeholder 3"/>
          <p:cNvSpPr>
            <a:spLocks noGrp="1"/>
          </p:cNvSpPr>
          <p:nvPr>
            <p:ph idx="2" sz="half" type="body"/>
          </p:nvPr>
        </p:nvSpPr>
        <p:spPr/>
        <p:txBody>
          <a:bodyPr/>
          <a:lstStyle/>
          <a:p>
            <a:pPr lvl="0" indent="0" marL="0">
              <a:spcBef>
                <a:spcPts val="3000"/>
              </a:spcBef>
              <a:buNone/>
            </a:pPr>
            <a:r>
              <a:rPr b="1" i="1"/>
              <a:t>Qué hay adentro de un agent</a:t>
            </a:r>
          </a:p>
          <a:p>
            <a:pPr lvl="0"/>
            <a:r>
              <a:rPr/>
              <a:t>Un </a:t>
            </a:r>
            <a:r>
              <a:rPr>
                <a:latin typeface="Courier"/>
              </a:rPr>
              <a:t>uvm_agent</a:t>
            </a:r>
            <a:r>
              <a:rPr/>
              <a:t> es un </a:t>
            </a:r>
            <a:r>
              <a:rPr>
                <a:latin typeface="Courier"/>
              </a:rPr>
              <a:t>uvm_component</a:t>
            </a:r>
            <a:r>
              <a:rPr/>
              <a:t> más: mismo árbol, mismas fases, misma factory</a:t>
            </a:r>
          </a:p>
          <a:p>
            <a:pPr lvl="0"/>
            <a:r>
              <a:rPr/>
              <a:t>Lo que cambia es </a:t>
            </a:r>
            <a:r>
              <a:rPr b="1"/>
              <a:t>qué mete adentro</a:t>
            </a:r>
            <a:r>
              <a:rPr/>
              <a:t>, siempre lo mismo:</a:t>
            </a:r>
          </a:p>
          <a:p>
            <a:pPr lvl="1"/>
            <a:r>
              <a:rPr/>
              <a:t>un </a:t>
            </a:r>
            <a:r>
              <a:rPr i="1"/>
              <a:t>sequencer</a:t>
            </a:r>
            <a:r>
              <a:rPr/>
              <a:t>, que entrega estímulo</a:t>
            </a:r>
          </a:p>
          <a:p>
            <a:pPr lvl="1"/>
            <a:r>
              <a:rPr/>
              <a:t>un </a:t>
            </a:r>
            <a:r>
              <a:rPr i="1"/>
              <a:t>driver</a:t>
            </a:r>
            <a:r>
              <a:rPr/>
              <a:t>, que lo convierte en señales de la BFM</a:t>
            </a:r>
          </a:p>
          <a:p>
            <a:pPr lvl="1"/>
            <a:r>
              <a:rPr/>
              <a:t>los </a:t>
            </a:r>
            <a:r>
              <a:rPr i="1"/>
              <a:t>monitores</a:t>
            </a:r>
            <a:r>
              <a:rPr/>
              <a:t>, que miran el bus y publican transactions</a:t>
            </a:r>
          </a:p>
          <a:p>
            <a:pPr lvl="0"/>
            <a:r>
              <a:rPr/>
              <a:t>Y expone hacia afuera </a:t>
            </a:r>
            <a:r>
              <a:rPr b="1"/>
              <a:t>dos </a:t>
            </a:r>
            <a:r>
              <a:rPr b="1">
                <a:latin typeface="Courier"/>
              </a:rPr>
              <a:t>uvm_analysis_port</a:t>
            </a:r>
            <a:r>
              <a:rPr/>
              <a:t>: el que publica comandos y el que publica resultados</a:t>
            </a:r>
          </a:p>
          <a:p>
            <a:pPr lvl="0"/>
            <a:r>
              <a:rPr/>
              <a:t>El scoreboard y la cobertura </a:t>
            </a:r>
            <a:r>
              <a:rPr b="1"/>
              <a:t>no van adentro</a:t>
            </a:r>
            <a:r>
              <a:rPr/>
              <a:t>: son análisis, y viven en el </a:t>
            </a:r>
            <a:r>
              <a:rPr>
                <a:latin typeface="Courier"/>
              </a:rPr>
              <a:t>env</a:t>
            </a:r>
            <a:r>
              <a:rPr/>
              <a:t> colgados de esos dos puertos</a:t>
            </a:r>
          </a:p>
          <a:p>
            <a:pPr lvl="0"/>
            <a:r>
              <a:rPr/>
              <a:t>Desde esta sección cada pieza usa </a:t>
            </a:r>
            <a:r>
              <a:rPr b="1"/>
              <a:t>su</a:t>
            </a:r>
            <a:r>
              <a:rPr/>
              <a:t> clase base: </a:t>
            </a:r>
            <a:r>
              <a:rPr>
                <a:latin typeface="Courier"/>
              </a:rPr>
              <a:t>uvm_driver #(T)</a:t>
            </a:r>
            <a:r>
              <a:rPr/>
              <a:t>, </a:t>
            </a:r>
            <a:r>
              <a:rPr>
                <a:latin typeface="Courier"/>
              </a:rPr>
              <a:t>uvm_sequencer #(T)</a:t>
            </a:r>
            <a:r>
              <a:rPr/>
              <a:t> y </a:t>
            </a:r>
            <a:r>
              <a:rPr>
                <a:latin typeface="Courier"/>
              </a:rPr>
              <a:t>uvm_monitor</a:t>
            </a:r>
            <a:r>
              <a:rPr/>
              <a:t> en vez de </a:t>
            </a:r>
            <a:r>
              <a:rPr>
                <a:latin typeface="Courier"/>
              </a:rPr>
              <a:t>uvm_component</a:t>
            </a:r>
            <a:r>
              <a:rPr/>
              <a:t> a secas</a:t>
            </a:r>
          </a:p>
        </p:txBody>
      </p:sp>
      <p:pic>
        <p:nvPicPr>
          <p:cNvPr descr="res/diagrams/agents_agent.svg" id="0" name="Picture 1"/>
          <p:cNvPicPr>
            <a:picLocks noGrp="1" noChangeAspect="1"/>
          </p:cNvPicPr>
          <p:nvPr/>
        </p:nvPicPr>
        <p:blipFill>
          <a:blip r:embed="rId2"/>
          <a:stretch>
            <a:fillRect/>
          </a:stretch>
        </p:blipFill>
        <p:spPr bwMode="auto">
          <a:xfrm>
            <a:off x="3568700" y="228600"/>
            <a:ext cx="5105400" cy="3810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Estructura interna del agent</a:t>
            </a:r>
          </a:p>
        </p:txBody>
      </p:sp>
    </p:spTree>
  </p:cSld>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Agents</a:t>
            </a:r>
          </a:p>
        </p:txBody>
      </p:sp>
      <p:sp>
        <p:nvSpPr>
          <p:cNvPr id="4" name="Text Placeholder 3"/>
          <p:cNvSpPr>
            <a:spLocks noGrp="1"/>
          </p:cNvSpPr>
          <p:nvPr>
            <p:ph idx="2" sz="half" type="body"/>
          </p:nvPr>
        </p:nvSpPr>
        <p:spPr/>
        <p:txBody>
          <a:bodyPr/>
          <a:lstStyle/>
          <a:p>
            <a:pPr lvl="0" indent="0" marL="0">
              <a:spcBef>
                <a:spcPts val="3000"/>
              </a:spcBef>
              <a:buNone/>
            </a:pPr>
            <a:r>
              <a:rPr b="1" i="1"/>
              <a:t>El salto: del tester a la sequence</a:t>
            </a:r>
          </a:p>
          <a:p>
            <a:pPr lvl="0"/>
            <a:r>
              <a:rPr/>
              <a:t>En los put y get ports partimos el estímulo en dos: el </a:t>
            </a:r>
            <a:r>
              <a:rPr>
                <a:latin typeface="Courier"/>
              </a:rPr>
              <a:t>tester</a:t>
            </a:r>
            <a:r>
              <a:rPr/>
              <a:t> elegía </a:t>
            </a:r>
            <a:r>
              <a:rPr b="1"/>
              <a:t>qué</a:t>
            </a:r>
            <a:r>
              <a:rPr/>
              <a:t> mandar, el </a:t>
            </a:r>
            <a:r>
              <a:rPr>
                <a:latin typeface="Courier"/>
              </a:rPr>
              <a:t>driver</a:t>
            </a:r>
            <a:r>
              <a:rPr/>
              <a:t> sabía </a:t>
            </a:r>
            <a:r>
              <a:rPr b="1"/>
              <a:t>cómo</a:t>
            </a:r>
          </a:p>
          <a:p>
            <a:pPr lvl="0"/>
            <a:r>
              <a:rPr/>
              <a:t>Los uníamos con </a:t>
            </a:r>
            <a:r>
              <a:rPr>
                <a:latin typeface="Courier"/>
              </a:rPr>
              <a:t>uvm_put_port</a:t>
            </a:r>
            <a:r>
              <a:rPr/>
              <a:t> / </a:t>
            </a:r>
            <a:r>
              <a:rPr>
                <a:latin typeface="Courier"/>
              </a:rPr>
              <a:t>uvm_get_port</a:t>
            </a:r>
            <a:r>
              <a:rPr/>
              <a:t> y una </a:t>
            </a:r>
            <a:r>
              <a:rPr>
                <a:latin typeface="Courier"/>
              </a:rPr>
              <a:t>uvm_tlm_fifo</a:t>
            </a:r>
            <a:r>
              <a:rPr/>
              <a:t> en el medio: tres componentes en el árbol y dos </a:t>
            </a:r>
            <a:r>
              <a:rPr>
                <a:latin typeface="Courier"/>
              </a:rPr>
              <a:t>connect()</a:t>
            </a:r>
          </a:p>
          <a:p>
            <a:pPr lvl="0"/>
            <a:r>
              <a:rPr/>
              <a:t>UVM ya trae eso hecho, y con un nombre: el </a:t>
            </a:r>
            <a:r>
              <a:rPr b="1">
                <a:latin typeface="Courier"/>
              </a:rPr>
              <a:t>uvm_sequencer</a:t>
            </a:r>
          </a:p>
          <a:p>
            <a:pPr lvl="0"/>
            <a:r>
              <a:rPr/>
              <a:t>El </a:t>
            </a:r>
            <a:r>
              <a:rPr>
                <a:latin typeface="Courier"/>
              </a:rPr>
              <a:t>driver</a:t>
            </a:r>
            <a:r>
              <a:rPr/>
              <a:t> deja de ser un </a:t>
            </a:r>
            <a:r>
              <a:rPr>
                <a:latin typeface="Courier"/>
              </a:rPr>
              <a:t>uvm_component</a:t>
            </a:r>
            <a:r>
              <a:rPr/>
              <a:t> genérico y pasa a ser </a:t>
            </a:r>
            <a:r>
              <a:rPr>
                <a:latin typeface="Courier"/>
              </a:rPr>
              <a:t>uvm_driver #(T)</a:t>
            </a:r>
            <a:r>
              <a:rPr/>
              <a:t>, que </a:t>
            </a:r>
            <a:r>
              <a:rPr b="1"/>
              <a:t>ya viene con un </a:t>
            </a:r>
            <a:r>
              <a:rPr b="1">
                <a:latin typeface="Courier"/>
              </a:rPr>
              <a:t>seq_item_port</a:t>
            </a:r>
          </a:p>
          <a:p>
            <a:pPr lvl="0"/>
            <a:r>
              <a:rPr/>
              <a:t>Y el </a:t>
            </a:r>
            <a:r>
              <a:rPr>
                <a:latin typeface="Courier"/>
              </a:rPr>
              <a:t>tester</a:t>
            </a:r>
            <a:r>
              <a:rPr/>
              <a:t> desaparece: lo reemplaza una </a:t>
            </a:r>
            <a:r>
              <a:rPr>
                <a:latin typeface="Courier"/>
              </a:rPr>
              <a:t>uvm_sequence</a:t>
            </a:r>
            <a:r>
              <a:rPr/>
              <a:t>, que </a:t>
            </a:r>
            <a:r>
              <a:rPr b="1"/>
              <a:t>no es un componente</a:t>
            </a:r>
            <a:r>
              <a:rPr/>
              <a:t> — es un objeto, no está en el árbol y no se conecta</a:t>
            </a:r>
          </a:p>
        </p:txBody>
      </p:sp>
      <p:pic>
        <p:nvPicPr>
          <p:cNvPr descr="res/diagrams/agents_seq_item_port.svg" id="0" name="Picture 1"/>
          <p:cNvPicPr>
            <a:picLocks noGrp="1" noChangeAspect="1"/>
          </p:cNvPicPr>
          <p:nvPr/>
        </p:nvPicPr>
        <p:blipFill>
          <a:blip r:embed="rId2"/>
          <a:stretch>
            <a:fillRect/>
          </a:stretch>
        </p:blipFill>
        <p:spPr bwMode="auto">
          <a:xfrm>
            <a:off x="3568700" y="825500"/>
            <a:ext cx="5105400" cy="2616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Del put/get al seq_item_port</a:t>
            </a:r>
          </a:p>
        </p:txBody>
      </p:sp>
    </p:spTree>
  </p:cSld>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El handshake: </a:t>
            </a:r>
            <a:r>
              <a:rPr b="1" i="1">
                <a:latin typeface="Courier"/>
              </a:rPr>
              <a:t>get_next_item()</a:t>
            </a:r>
            <a:r>
              <a:rPr b="1" i="1"/>
              <a:t> / </a:t>
            </a:r>
            <a:r>
              <a:rPr b="1" i="1">
                <a:latin typeface="Courier"/>
              </a:rPr>
              <a:t>item_done()</a:t>
            </a:r>
          </a:p>
          <a:p>
            <a:pPr lvl="0"/>
            <a:r>
              <a:rPr/>
              <a:t>El driver ya no hace </a:t>
            </a:r>
            <a:r>
              <a:rPr>
                <a:latin typeface="Courier"/>
              </a:rPr>
              <a:t>get()</a:t>
            </a:r>
            <a:r>
              <a:rPr/>
              <a:t>: hace </a:t>
            </a:r>
            <a:r>
              <a:rPr>
                <a:latin typeface="Courier"/>
              </a:rPr>
              <a:t>get_next_item()</a:t>
            </a:r>
            <a:r>
              <a:rPr/>
              <a:t>, que </a:t>
            </a:r>
            <a:r>
              <a:rPr b="1"/>
              <a:t>bloquea</a:t>
            </a:r>
            <a:r>
              <a:rPr/>
              <a:t> hasta que la sequence tenga algo</a:t>
            </a:r>
          </a:p>
          <a:p>
            <a:pPr lvl="0"/>
            <a:r>
              <a:rPr/>
              <a:t>Cuando terminó de manejar las señales, llama a </a:t>
            </a:r>
            <a:r>
              <a:rPr>
                <a:latin typeface="Courier"/>
              </a:rPr>
              <a:t>item_done()</a:t>
            </a:r>
          </a:p>
          <a:p>
            <a:pPr lvl="0"/>
            <a:r>
              <a:rPr/>
              <a:t>Esa segunda llamada es lo que el par </a:t>
            </a:r>
            <a:r>
              <a:rPr>
                <a:latin typeface="Courier"/>
              </a:rPr>
              <a:t>put</a:t>
            </a:r>
            <a:r>
              <a:rPr/>
              <a:t>/</a:t>
            </a:r>
            <a:r>
              <a:rPr>
                <a:latin typeface="Courier"/>
              </a:rPr>
              <a:t>get</a:t>
            </a:r>
            <a:r>
              <a:rPr/>
              <a:t> </a:t>
            </a:r>
            <a:r>
              <a:rPr b="1"/>
              <a:t>no tenía</a:t>
            </a:r>
            <a:r>
              <a:rPr/>
              <a:t>: es el driver avisando </a:t>
            </a:r>
            <a:r>
              <a:rPr i="1"/>
              <a:t>“ya está, mandame el próximo”</a:t>
            </a:r>
          </a:p>
          <a:p>
            <a:pPr lvl="0"/>
            <a:r>
              <a:rPr/>
              <a:t>Sin </a:t>
            </a:r>
            <a:r>
              <a:rPr>
                <a:latin typeface="Courier"/>
              </a:rPr>
              <a:t>item_done()</a:t>
            </a:r>
            <a:r>
              <a:rPr/>
              <a:t> la sequence se cuelga para siempre en su </a:t>
            </a:r>
            <a:r>
              <a:rPr>
                <a:latin typeface="Courier"/>
              </a:rPr>
              <a:t>finish_item()</a:t>
            </a:r>
            <a:r>
              <a:rPr/>
              <a:t>, y la simulación se queda sin avanzar sin un solo mensaje de error</a:t>
            </a:r>
          </a:p>
          <a:p>
            <a:pPr lvl="0"/>
            <a:r>
              <a:rPr/>
              <a:t>El par siempre va completo, y en ese orden</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command_transaction command;</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command_loop</a:t>
            </a:r>
            <a:br/>
            <a:r>
              <a:rPr>
                <a:latin typeface="Courier"/>
              </a:rPr>
              <a:t>         seq_item_port.get_next_item(command);</a:t>
            </a:r>
            <a:br/>
            <a:r>
              <a:rPr>
                <a:latin typeface="Courier"/>
              </a:rPr>
              <a:t>         bfm.send_op(command.A, command.B, command.op);</a:t>
            </a:r>
            <a:br/>
            <a:r>
              <a:rPr>
                <a:latin typeface="Courier"/>
              </a:rPr>
              <a:t>         seq_item_port.item_done();</a:t>
            </a:r>
            <a:br/>
            <a:r>
              <a:rPr>
                <a:latin typeface="Courier"/>
              </a:rPr>
              <a:t>      </a:t>
            </a:r>
            <a:r>
              <a:rPr b="1">
                <a:solidFill>
                  <a:srgbClr val="007020"/>
                </a:solidFill>
                <a:latin typeface="Courier"/>
              </a:rPr>
              <a:t>end</a:t>
            </a:r>
            <a:r>
              <a:rPr>
                <a:latin typeface="Courier"/>
              </a:rPr>
              <a:t> : command_loop</a:t>
            </a:r>
            <a:br/>
            <a:r>
              <a:rPr>
                <a:latin typeface="Courier"/>
              </a:rPr>
              <a:t>   </a:t>
            </a:r>
            <a:r>
              <a:rPr b="1">
                <a:solidFill>
                  <a:srgbClr val="007020"/>
                </a:solidFill>
                <a:latin typeface="Courier"/>
              </a:rPr>
              <a:t>endtask</a:t>
            </a:r>
            <a:r>
              <a:rPr>
                <a:latin typeface="Courier"/>
              </a:rPr>
              <a:t> : run_phase</a:t>
            </a:r>
          </a:p>
        </p:txBody>
      </p:sp>
    </p:spTree>
  </p:cSld>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El driver, ahora </a:t>
            </a:r>
            <a:r>
              <a:rPr b="1" i="1">
                <a:latin typeface="Courier"/>
              </a:rPr>
              <a:t>uvm_driver</a:t>
            </a:r>
          </a:p>
          <a:p>
            <a:pPr lvl="0"/>
            <a:r>
              <a:rPr>
                <a:latin typeface="Courier"/>
              </a:rPr>
              <a:t>uvm_driver #(command_transaction)</a:t>
            </a:r>
            <a:r>
              <a:rPr/>
              <a:t> trae el </a:t>
            </a:r>
            <a:r>
              <a:rPr>
                <a:latin typeface="Courier"/>
              </a:rPr>
              <a:t>seq_item_port</a:t>
            </a:r>
            <a:r>
              <a:rPr/>
              <a:t> gratis: no se declara ni se instancia con </a:t>
            </a:r>
            <a:r>
              <a:rPr>
                <a:latin typeface="Courier"/>
              </a:rPr>
              <a:t>new()</a:t>
            </a:r>
          </a:p>
          <a:p>
            <a:pPr lvl="0"/>
            <a:r>
              <a:rPr/>
              <a:t>El </a:t>
            </a:r>
            <a:r>
              <a:rPr>
                <a:latin typeface="Courier"/>
              </a:rPr>
              <a:t>build_phase</a:t>
            </a:r>
            <a:r>
              <a:rPr/>
              <a:t> ya no busca la BFM directo en el </a:t>
            </a:r>
            <a:r>
              <a:rPr>
                <a:latin typeface="Courier"/>
              </a:rPr>
              <a:t>config_db</a:t>
            </a:r>
            <a:r>
              <a:rPr/>
              <a:t>: se la pide al </a:t>
            </a:r>
            <a:r>
              <a:rPr b="1"/>
              <a:t>config del agent</a:t>
            </a:r>
          </a:p>
          <a:p>
            <a:pPr lvl="0"/>
            <a:r>
              <a:rPr/>
              <a:t>El </a:t>
            </a:r>
            <a:r>
              <a:rPr>
                <a:latin typeface="Courier"/>
              </a:rPr>
              <a:t>run_phase</a:t>
            </a:r>
            <a:r>
              <a:rPr/>
              <a:t> es </a:t>
            </a:r>
            <a:r>
              <a:rPr b="1"/>
              <a:t>tres líneas</a:t>
            </a:r>
            <a:r>
              <a:rPr/>
              <a:t>: pedir el item, </a:t>
            </a:r>
            <a:r>
              <a:rPr>
                <a:latin typeface="Courier"/>
              </a:rPr>
              <a:t>bfm.send_op(...)</a:t>
            </a:r>
            <a:r>
              <a:rPr/>
              <a:t>, avisar que terminó. El driver no toca un cable</a:t>
            </a:r>
          </a:p>
          <a:p>
            <a:pPr lvl="0"/>
            <a:r>
              <a:rPr/>
              <a:t>El protocolo sigue donde lo dejamos en interfaces y BFM: </a:t>
            </a:r>
            <a:r>
              <a:rPr b="1"/>
              <a:t>adentro de la BFM</a:t>
            </a:r>
            <a:r>
              <a:rPr/>
              <a:t>. Por eso el driver de un agent es tan corto, y por eso cambiar de protocolo no lo toca</a:t>
            </a:r>
          </a:p>
          <a:p>
            <a:pPr lvl="0" indent="0">
              <a:buNone/>
            </a:pPr>
            <a:r>
              <a:rPr b="1">
                <a:solidFill>
                  <a:srgbClr val="007020"/>
                </a:solidFill>
                <a:latin typeface="Courier"/>
              </a:rPr>
              <a:t>class</a:t>
            </a:r>
            <a:r>
              <a:rPr>
                <a:latin typeface="Courier"/>
              </a:rPr>
              <a:t> driver </a:t>
            </a:r>
            <a:r>
              <a:rPr b="1">
                <a:solidFill>
                  <a:srgbClr val="007020"/>
                </a:solidFill>
                <a:latin typeface="Courier"/>
              </a:rPr>
              <a:t>extends</a:t>
            </a:r>
            <a:r>
              <a:rPr>
                <a:latin typeface="Courier"/>
              </a:rPr>
              <a:t> uvm_driver #(command_transaction);</a:t>
            </a:r>
            <a:br/>
            <a:r>
              <a:rPr>
                <a:latin typeface="Courier"/>
              </a:rPr>
              <a:t>   </a:t>
            </a:r>
            <a:r>
              <a:rPr>
                <a:solidFill>
                  <a:srgbClr val="007020"/>
                </a:solidFill>
                <a:latin typeface="Courier"/>
              </a:rPr>
              <a:t>`uvm_component_utils</a:t>
            </a:r>
            <a:r>
              <a:rPr>
                <a:latin typeface="Courier"/>
              </a:rPr>
              <a:t>(driver)</a:t>
            </a:r>
            <a:br/>
            <a:br/>
            <a:r>
              <a:rPr>
                <a:latin typeface="Courier"/>
              </a:rPr>
              <a:t>   </a:t>
            </a:r>
            <a:r>
              <a:rPr b="1">
                <a:solidFill>
                  <a:srgbClr val="007020"/>
                </a:solidFill>
                <a:latin typeface="Courier"/>
              </a:rPr>
              <a:t>virtual</a:t>
            </a:r>
            <a:r>
              <a:rPr>
                <a:latin typeface="Courier"/>
              </a:rPr>
              <a:t> vtalu_bfm bfm;</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vtalu_agent_config cfg;</a:t>
            </a:r>
            <a:br/>
            <a:r>
              <a:rPr>
                <a:latin typeface="Courier"/>
              </a:rPr>
              <a:t>      </a:t>
            </a:r>
            <a:r>
              <a:rPr i="1">
                <a:solidFill>
                  <a:srgbClr val="60A0B0"/>
                </a:solidFill>
                <a:latin typeface="Courier"/>
              </a:rPr>
              <a:t>// The BFM is not asked for on its own: ask for the agent config, and it comes from there.</a:t>
            </a:r>
            <a:br/>
            <a:r>
              <a:rPr>
                <a:latin typeface="Courier"/>
              </a:rPr>
              <a:t>      </a:t>
            </a:r>
            <a:r>
              <a:rPr b="1">
                <a:solidFill>
                  <a:srgbClr val="007020"/>
                </a:solidFill>
                <a:latin typeface="Courier"/>
              </a:rPr>
              <a:t>if</a:t>
            </a:r>
            <a:r>
              <a:rPr>
                <a:latin typeface="Courier"/>
              </a:rPr>
              <a:t> (!uvm_config_db#(vtalu_agent_config)::</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"config"</a:t>
            </a:r>
            <a:r>
              <a:rPr>
                <a:latin typeface="Courier"/>
              </a:rPr>
              <a:t>, cfg))</a:t>
            </a:r>
            <a:br/>
            <a:r>
              <a:rPr>
                <a:latin typeface="Courier"/>
              </a:rPr>
              <a:t>         </a:t>
            </a:r>
            <a:r>
              <a:rPr>
                <a:solidFill>
                  <a:srgbClr val="007020"/>
                </a:solidFill>
                <a:latin typeface="Courier"/>
              </a:rPr>
              <a:t>`uvm_fatal</a:t>
            </a:r>
            <a:r>
              <a:rPr>
                <a:latin typeface="Courier"/>
              </a:rPr>
              <a:t>(</a:t>
            </a:r>
            <a:r>
              <a:rPr>
                <a:solidFill>
                  <a:srgbClr val="4070A0"/>
                </a:solidFill>
                <a:latin typeface="Courier"/>
              </a:rPr>
              <a:t>"DRIVER"</a:t>
            </a:r>
            <a:r>
              <a:rPr>
                <a:latin typeface="Courier"/>
              </a:rPr>
              <a:t>, </a:t>
            </a:r>
            <a:r>
              <a:rPr>
                <a:solidFill>
                  <a:srgbClr val="4070A0"/>
                </a:solidFill>
                <a:latin typeface="Courier"/>
              </a:rPr>
              <a:t>"Failed to get agent config"</a:t>
            </a:r>
            <a:r>
              <a:rPr>
                <a:latin typeface="Courier"/>
              </a:rPr>
              <a:t>)</a:t>
            </a:r>
            <a:br/>
            <a:r>
              <a:rPr>
                <a:latin typeface="Courier"/>
              </a:rPr>
              <a:t>      bfm = cfg.bfm;</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task</a:t>
            </a:r>
            <a:r>
              <a:rPr>
                <a:latin typeface="Courier"/>
              </a:rPr>
              <a:t> run_phase(uvm_phase phase);</a:t>
            </a:r>
            <a:br/>
            <a:r>
              <a:rPr>
                <a:latin typeface="Courier"/>
              </a:rPr>
              <a:t>      command_transaction command;</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command_loop</a:t>
            </a:r>
            <a:br/>
            <a:r>
              <a:rPr>
                <a:latin typeface="Courier"/>
              </a:rPr>
              <a:t>         seq_item_port.get_next_item(command);</a:t>
            </a:r>
            <a:br/>
            <a:r>
              <a:rPr>
                <a:latin typeface="Courier"/>
              </a:rPr>
              <a:t>         bfm.send_op(command.A, command.B, command.op);</a:t>
            </a:r>
            <a:br/>
            <a:r>
              <a:rPr>
                <a:latin typeface="Courier"/>
              </a:rPr>
              <a:t>         seq_item_port.item_done();</a:t>
            </a:r>
            <a:br/>
            <a:r>
              <a:rPr>
                <a:latin typeface="Courier"/>
              </a:rPr>
              <a:t>      </a:t>
            </a:r>
            <a:r>
              <a:rPr b="1">
                <a:solidFill>
                  <a:srgbClr val="007020"/>
                </a:solidFill>
                <a:latin typeface="Courier"/>
              </a:rPr>
              <a:t>end</a:t>
            </a:r>
            <a:r>
              <a:rPr>
                <a:latin typeface="Courier"/>
              </a:rPr>
              <a:t> : command_loop</a:t>
            </a:r>
            <a:br/>
            <a:r>
              <a:rPr>
                <a:latin typeface="Courier"/>
              </a:rPr>
              <a:t>   </a:t>
            </a:r>
            <a:r>
              <a:rPr b="1">
                <a:solidFill>
                  <a:srgbClr val="007020"/>
                </a:solidFill>
                <a:latin typeface="Courier"/>
              </a:rPr>
              <a:t>endtask</a:t>
            </a:r>
            <a:r>
              <a:rPr>
                <a:latin typeface="Courier"/>
              </a:rPr>
              <a:t> : run_phase</a:t>
            </a:r>
            <a:br/>
            <a:br/>
            <a:r>
              <a:rPr b="1">
                <a:solidFill>
                  <a:srgbClr val="007020"/>
                </a:solidFill>
                <a:latin typeface="Courier"/>
              </a:rPr>
              <a:t>endclass</a:t>
            </a:r>
            <a:r>
              <a:rPr>
                <a:latin typeface="Courier"/>
              </a:rPr>
              <a:t> : driver</a:t>
            </a:r>
          </a:p>
        </p:txBody>
      </p:sp>
    </p:spTree>
  </p:cSld>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El sequencer se declara con un </a:t>
            </a:r>
            <a:r>
              <a:rPr b="1" i="1">
                <a:latin typeface="Courier"/>
              </a:rPr>
              <a:t>typedef</a:t>
            </a:r>
          </a:p>
          <a:p>
            <a:pPr lvl="0"/>
            <a:r>
              <a:rPr>
                <a:latin typeface="Courier"/>
              </a:rPr>
              <a:t>uvm_sequencer</a:t>
            </a:r>
            <a:r>
              <a:rPr/>
              <a:t> es una clase paramétrica: se parametriza con el tipo de item que va a entregar</a:t>
            </a:r>
          </a:p>
          <a:p>
            <a:pPr lvl="0"/>
            <a:r>
              <a:rPr/>
              <a:t>No hace falta extenderla para nada: se usa tal cual</a:t>
            </a:r>
          </a:p>
          <a:p>
            <a:pPr lvl="0"/>
            <a:r>
              <a:rPr/>
              <a:t>Un </a:t>
            </a:r>
            <a:r>
              <a:rPr>
                <a:latin typeface="Courier"/>
              </a:rPr>
              <a:t>typedef</a:t>
            </a:r>
            <a:r>
              <a:rPr/>
              <a:t> en el package le pone nombre corto, y ese nombre es el que usan el agent y el </a:t>
            </a:r>
            <a:r>
              <a:rPr>
                <a:latin typeface="Courier"/>
              </a:rPr>
              <a:t>create()</a:t>
            </a:r>
          </a:p>
          <a:p>
            <a:pPr lvl="0" indent="0">
              <a:buNone/>
            </a:pPr>
            <a:r>
              <a:rPr b="1">
                <a:solidFill>
                  <a:srgbClr val="007020"/>
                </a:solidFill>
                <a:latin typeface="Courier"/>
              </a:rPr>
              <a:t>typedef</a:t>
            </a:r>
            <a:r>
              <a:rPr>
                <a:latin typeface="Courier"/>
              </a:rPr>
              <a:t> uvm_sequencer #(command_transaction) sequencer;</a:t>
            </a:r>
          </a:p>
          <a:p>
            <a:pPr lvl="0"/>
            <a:r>
              <a:rPr/>
              <a:t>La </a:t>
            </a:r>
            <a:r>
              <a:rPr>
                <a:latin typeface="Courier"/>
              </a:rPr>
              <a:t>command_transaction</a:t>
            </a:r>
            <a:r>
              <a:rPr/>
              <a:t> de las transactions ya extiende </a:t>
            </a:r>
            <a:r>
              <a:rPr>
                <a:latin typeface="Courier"/>
              </a:rPr>
              <a:t>uvm_sequence_item</a:t>
            </a:r>
            <a:r>
              <a:rPr/>
              <a:t>, así que </a:t>
            </a:r>
            <a:r>
              <a:rPr b="1"/>
              <a:t>no hay que tocarla</a:t>
            </a:r>
            <a:r>
              <a:rPr/>
              <a:t>: por eso elegimos esa clase base y no </a:t>
            </a:r>
            <a:r>
              <a:rPr>
                <a:latin typeface="Courier"/>
              </a:rPr>
              <a:t>uvm_transaction</a:t>
            </a:r>
          </a:p>
          <a:p>
            <a:pPr lvl="0"/>
            <a:r>
              <a:rPr/>
              <a:t>El </a:t>
            </a:r>
            <a:r>
              <a:rPr>
                <a:latin typeface="Courier"/>
              </a:rPr>
              <a:t>typedef</a:t>
            </a:r>
            <a:r>
              <a:rPr/>
              <a:t> va </a:t>
            </a:r>
            <a:r>
              <a:rPr b="1"/>
              <a:t>después</a:t>
            </a:r>
            <a:r>
              <a:rPr/>
              <a:t> del </a:t>
            </a:r>
            <a:r>
              <a:rPr>
                <a:latin typeface="Courier"/>
              </a:rPr>
              <a:t>`include</a:t>
            </a:r>
            <a:r>
              <a:rPr/>
              <a:t> de la transaction y </a:t>
            </a:r>
            <a:r>
              <a:rPr b="1"/>
              <a:t>antes</a:t>
            </a:r>
            <a:r>
              <a:rPr/>
              <a:t> del driver y del agent</a:t>
            </a:r>
          </a:p>
        </p:txBody>
      </p:sp>
    </p:spTree>
  </p:cSld>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La sequence mínima</a:t>
            </a:r>
          </a:p>
          <a:p>
            <a:pPr lvl="0"/>
            <a:r>
              <a:rPr/>
              <a:t>Una </a:t>
            </a:r>
            <a:r>
              <a:rPr>
                <a:latin typeface="Courier"/>
              </a:rPr>
              <a:t>uvm_sequence #(T)</a:t>
            </a:r>
            <a:r>
              <a:rPr/>
              <a:t> tiene una task </a:t>
            </a:r>
            <a:r>
              <a:rPr>
                <a:latin typeface="Courier"/>
              </a:rPr>
              <a:t>body()</a:t>
            </a:r>
            <a:r>
              <a:rPr/>
              <a:t>: eso es todo lo que hay que escribir</a:t>
            </a:r>
          </a:p>
          <a:p>
            <a:pPr lvl="0"/>
            <a:r>
              <a:rPr/>
              <a:t>Cada item va entre </a:t>
            </a:r>
            <a:r>
              <a:rPr>
                <a:latin typeface="Courier"/>
              </a:rPr>
              <a:t>start_item()</a:t>
            </a:r>
            <a:r>
              <a:rPr/>
              <a:t> y </a:t>
            </a:r>
            <a:r>
              <a:rPr>
                <a:latin typeface="Courier"/>
              </a:rPr>
              <a:t>finish_item()</a:t>
            </a:r>
          </a:p>
          <a:p>
            <a:pPr lvl="0"/>
            <a:r>
              <a:rPr>
                <a:latin typeface="Courier"/>
              </a:rPr>
              <a:t>start_item()</a:t>
            </a:r>
            <a:r>
              <a:rPr/>
              <a:t> bloquea hasta que el sequencer nos da el turno; </a:t>
            </a:r>
            <a:r>
              <a:rPr>
                <a:latin typeface="Courier"/>
              </a:rPr>
              <a:t>finish_item()</a:t>
            </a:r>
            <a:r>
              <a:rPr/>
              <a:t> bloquea hasta que el driver llamó a </a:t>
            </a:r>
            <a:r>
              <a:rPr>
                <a:latin typeface="Courier"/>
              </a:rPr>
              <a:t>item_done()</a:t>
            </a:r>
          </a:p>
          <a:p>
            <a:pPr lvl="0"/>
            <a:r>
              <a:rPr/>
              <a:t>El </a:t>
            </a:r>
            <a:r>
              <a:rPr>
                <a:latin typeface="Courier"/>
              </a:rPr>
              <a:t>randomize()</a:t>
            </a:r>
            <a:r>
              <a:rPr/>
              <a:t> va </a:t>
            </a:r>
            <a:r>
              <a:rPr b="1"/>
              <a:t>entre los dos</a:t>
            </a:r>
            <a:r>
              <a:rPr/>
              <a:t>: así las constraints se resuelven en el momento en que el item se va a entregar, no antes</a:t>
            </a:r>
          </a:p>
          <a:p>
            <a:pPr lvl="0"/>
            <a:r>
              <a:rPr/>
              <a:t>Ésta es la traducción directa del </a:t>
            </a:r>
            <a:r>
              <a:rPr>
                <a:latin typeface="Courier"/>
              </a:rPr>
              <a:t>tester</a:t>
            </a:r>
            <a:r>
              <a:rPr/>
              <a:t> de las transactions, y nada más que eso — la sección de sequences es sobre lo que se puede hacer acá adentro</a:t>
            </a:r>
          </a:p>
          <a:p>
            <a:pPr lvl="0" indent="0">
              <a:buNone/>
            </a:pPr>
            <a:r>
              <a:rPr b="1">
                <a:solidFill>
                  <a:srgbClr val="007020"/>
                </a:solidFill>
                <a:latin typeface="Courier"/>
              </a:rPr>
              <a:t>class</a:t>
            </a:r>
            <a:r>
              <a:rPr>
                <a:latin typeface="Courier"/>
              </a:rPr>
              <a:t> command_sequence </a:t>
            </a:r>
            <a:r>
              <a:rPr b="1">
                <a:solidFill>
                  <a:srgbClr val="007020"/>
                </a:solidFill>
                <a:latin typeface="Courier"/>
              </a:rPr>
              <a:t>extends</a:t>
            </a:r>
            <a:r>
              <a:rPr>
                <a:latin typeface="Courier"/>
              </a:rPr>
              <a:t> uvm_sequence #(command_transaction);</a:t>
            </a:r>
            <a:br/>
            <a:r>
              <a:rPr>
                <a:latin typeface="Courier"/>
              </a:rPr>
              <a:t>   </a:t>
            </a:r>
            <a:r>
              <a:rPr>
                <a:solidFill>
                  <a:srgbClr val="007020"/>
                </a:solidFill>
                <a:latin typeface="Courier"/>
              </a:rPr>
              <a:t>`uvm_object_utils</a:t>
            </a:r>
            <a:r>
              <a:rPr>
                <a:latin typeface="Courier"/>
              </a:rPr>
              <a:t>(command_sequence)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 </a:t>
            </a:r>
            <a:r>
              <a:rPr>
                <a:solidFill>
                  <a:srgbClr val="4070A0"/>
                </a:solidFill>
                <a:latin typeface="Courier"/>
              </a:rPr>
              <a:t>"command_sequence"</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task</a:t>
            </a:r>
            <a:r>
              <a:rPr>
                <a:latin typeface="Courier"/>
              </a:rPr>
              <a:t> body();</a:t>
            </a:r>
            <a:br/>
            <a:r>
              <a:rPr>
                <a:latin typeface="Courier"/>
              </a:rPr>
              <a:t>      command_transaction command;</a:t>
            </a:r>
            <a:br/>
            <a:br/>
            <a:r>
              <a:rPr>
                <a:latin typeface="Courier"/>
              </a:rPr>
              <a:t>      </a:t>
            </a:r>
            <a:r>
              <a:rPr i="1">
                <a:solidFill>
                  <a:srgbClr val="60A0B0"/>
                </a:solidFill>
                <a:latin typeface="Courier"/>
              </a:rPr>
              <a:t>// All transactions come out of the factory, the directed ones too:</a:t>
            </a:r>
            <a:br/>
            <a:r>
              <a:rPr>
                <a:latin typeface="Courier"/>
              </a:rPr>
              <a:t>      </a:t>
            </a:r>
            <a:r>
              <a:rPr i="1">
                <a:solidFill>
                  <a:srgbClr val="60A0B0"/>
                </a:solidFill>
                <a:latin typeface="Courier"/>
              </a:rPr>
              <a:t>// a new() would skip add_test's set_type_override.</a:t>
            </a:r>
            <a:br/>
            <a:r>
              <a:rPr>
                <a:latin typeface="Courier"/>
              </a:rPr>
              <a:t>      command = command_transaction::type_id::create(</a:t>
            </a:r>
            <a:r>
              <a:rPr>
                <a:solidFill>
                  <a:srgbClr val="4070A0"/>
                </a:solidFill>
                <a:latin typeface="Courier"/>
              </a:rPr>
              <a:t>"command"</a:t>
            </a:r>
            <a:r>
              <a:rPr>
                <a:latin typeface="Courier"/>
              </a:rPr>
              <a:t>);</a:t>
            </a:r>
            <a:br/>
            <a:r>
              <a:rPr>
                <a:latin typeface="Courier"/>
              </a:rPr>
              <a:t>      start_item(command);</a:t>
            </a:r>
            <a:br/>
            <a:r>
              <a:rPr>
                <a:latin typeface="Courier"/>
              </a:rPr>
              <a:t>      command.op = rst_op;</a:t>
            </a:r>
            <a:br/>
            <a:r>
              <a:rPr>
                <a:latin typeface="Courier"/>
              </a:rPr>
              <a:t>      finish_item(command);</a:t>
            </a:r>
            <a:br/>
            <a:b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command = command_transaction::type_id::create(</a:t>
            </a:r>
            <a:r>
              <a:rPr>
                <a:solidFill>
                  <a:srgbClr val="4070A0"/>
                </a:solidFill>
                <a:latin typeface="Courier"/>
              </a:rPr>
              <a:t>"command"</a:t>
            </a:r>
            <a:r>
              <a:rPr>
                <a:latin typeface="Courier"/>
              </a:rPr>
              <a:t>);</a:t>
            </a:r>
            <a:br/>
            <a:r>
              <a:rPr>
                <a:latin typeface="Courier"/>
              </a:rPr>
              <a:t>         start_item(command);</a:t>
            </a:r>
            <a:br/>
            <a:r>
              <a:rPr>
                <a:latin typeface="Courier"/>
              </a:rPr>
              <a:t>         </a:t>
            </a:r>
            <a:r>
              <a:rPr i="1">
                <a:solidFill>
                  <a:srgbClr val="60A0B0"/>
                </a:solidFill>
                <a:latin typeface="Courier"/>
              </a:rPr>
              <a:t>// The randomize() goes BETWEEN start_item and finish_item: that way the</a:t>
            </a:r>
            <a:br/>
            <a:r>
              <a:rPr>
                <a:latin typeface="Courier"/>
              </a:rPr>
              <a:t>         </a:t>
            </a:r>
            <a:r>
              <a:rPr i="1">
                <a:solidFill>
                  <a:srgbClr val="60A0B0"/>
                </a:solidFill>
                <a:latin typeface="Courier"/>
              </a:rPr>
              <a:t>// constraints are solved when the item is about to be handed over, and</a:t>
            </a:r>
            <a:br/>
            <a:r>
              <a:rPr>
                <a:latin typeface="Courier"/>
              </a:rPr>
              <a:t>         </a:t>
            </a:r>
            <a:r>
              <a:rPr i="1">
                <a:solidFill>
                  <a:srgbClr val="60A0B0"/>
                </a:solidFill>
                <a:latin typeface="Courier"/>
              </a:rPr>
              <a:t>// not before. Today it makes no difference; the day a constraint</a:t>
            </a:r>
            <a:br/>
            <a:r>
              <a:rPr>
                <a:latin typeface="Courier"/>
              </a:rPr>
              <a:t>         </a:t>
            </a:r>
            <a:r>
              <a:rPr i="1">
                <a:solidFill>
                  <a:srgbClr val="60A0B0"/>
                </a:solidFill>
                <a:latin typeface="Courier"/>
              </a:rPr>
              <a:t>// depends on the DUT state, it will.</a:t>
            </a:r>
            <a:br/>
            <a:r>
              <a:rPr>
                <a:latin typeface="Courier"/>
              </a:rPr>
              <a:t>         </a:t>
            </a:r>
            <a:r>
              <a:rPr b="1">
                <a:solidFill>
                  <a:srgbClr val="007020"/>
                </a:solidFill>
                <a:latin typeface="Courier"/>
              </a:rPr>
              <a:t>if</a:t>
            </a:r>
            <a:r>
              <a:rPr>
                <a:latin typeface="Courier"/>
              </a:rPr>
              <a:t> (!command.</a:t>
            </a:r>
            <a:r>
              <a:rPr>
                <a:solidFill>
                  <a:srgbClr val="007020"/>
                </a:solidFill>
                <a:latin typeface="Courier"/>
              </a:rPr>
              <a:t>randomize</a:t>
            </a:r>
            <a:r>
              <a:rPr>
                <a:latin typeface="Courier"/>
              </a:rPr>
              <a:t>()) </a:t>
            </a:r>
            <a:r>
              <a:rPr>
                <a:solidFill>
                  <a:srgbClr val="007020"/>
                </a:solidFill>
                <a:latin typeface="Courier"/>
              </a:rPr>
              <a:t>`uvm_fatal</a:t>
            </a:r>
            <a:r>
              <a:rPr>
                <a:latin typeface="Courier"/>
              </a:rPr>
              <a:t>(</a:t>
            </a:r>
            <a:r>
              <a:rPr>
                <a:solidFill>
                  <a:srgbClr val="4070A0"/>
                </a:solidFill>
                <a:latin typeface="Courier"/>
              </a:rPr>
              <a:t>"COMMAND SEQ"</a:t>
            </a:r>
            <a:r>
              <a:rPr>
                <a:latin typeface="Courier"/>
              </a:rPr>
              <a:t>, </a:t>
            </a:r>
            <a:r>
              <a:rPr>
                <a:solidFill>
                  <a:srgbClr val="4070A0"/>
                </a:solidFill>
                <a:latin typeface="Courier"/>
              </a:rPr>
              <a:t>"randomize() failed"</a:t>
            </a:r>
            <a:r>
              <a:rPr>
                <a:latin typeface="Courier"/>
              </a:rPr>
              <a:t>)</a:t>
            </a:r>
            <a:br/>
            <a:r>
              <a:rPr>
                <a:latin typeface="Courier"/>
              </a:rPr>
              <a:t>         finish_item(command);</a:t>
            </a:r>
            <a:br/>
            <a:r>
              <a:rPr>
                <a:latin typeface="Courier"/>
              </a:rPr>
              <a:t>      </a:t>
            </a:r>
            <a:r>
              <a:rPr b="1">
                <a:solidFill>
                  <a:srgbClr val="007020"/>
                </a:solidFill>
                <a:latin typeface="Courier"/>
              </a:rPr>
              <a:t>end</a:t>
            </a:r>
            <a:r>
              <a:rPr>
                <a:latin typeface="Courier"/>
              </a:rPr>
              <a:t> : random_loop</a:t>
            </a:r>
            <a:br/>
            <a:br/>
            <a:r>
              <a:rPr>
                <a:latin typeface="Courier"/>
              </a:rPr>
              <a:t>      </a:t>
            </a:r>
            <a:r>
              <a:rPr i="1">
                <a:solidFill>
                  <a:srgbClr val="60A0B0"/>
                </a:solidFill>
                <a:latin typeface="Courier"/>
              </a:rPr>
              <a:t>// Directed: the multiplier overflow, which 1000 random operations might</a:t>
            </a:r>
            <a:br/>
            <a:r>
              <a:rPr>
                <a:latin typeface="Courier"/>
              </a:rPr>
              <a:t>      </a:t>
            </a:r>
            <a:r>
              <a:rPr i="1">
                <a:solidFill>
                  <a:srgbClr val="60A0B0"/>
                </a:solidFill>
                <a:latin typeface="Courier"/>
              </a:rPr>
              <a:t>// never touch. It comes out of the factory like the others, but since it</a:t>
            </a:r>
            <a:br/>
            <a:r>
              <a:rPr>
                <a:latin typeface="Courier"/>
              </a:rPr>
              <a:t>      </a:t>
            </a:r>
            <a:r>
              <a:rPr i="1">
                <a:solidFill>
                  <a:srgbClr val="60A0B0"/>
                </a:solidFill>
                <a:latin typeface="Courier"/>
              </a:rPr>
              <a:t>// is not randomized, add_transaction's constraint does not run.</a:t>
            </a:r>
            <a:br/>
            <a:r>
              <a:rPr>
                <a:latin typeface="Courier"/>
              </a:rPr>
              <a:t>      command = command_transaction::type_id::create(</a:t>
            </a:r>
            <a:r>
              <a:rPr>
                <a:solidFill>
                  <a:srgbClr val="4070A0"/>
                </a:solidFill>
                <a:latin typeface="Courier"/>
              </a:rPr>
              <a:t>"command"</a:t>
            </a:r>
            <a:r>
              <a:rPr>
                <a:latin typeface="Courier"/>
              </a:rPr>
              <a:t>);</a:t>
            </a:r>
            <a:br/>
            <a:r>
              <a:rPr>
                <a:latin typeface="Courier"/>
              </a:rPr>
              <a:t>      start_item(command);</a:t>
            </a:r>
            <a:br/>
            <a:r>
              <a:rPr>
                <a:latin typeface="Courier"/>
              </a:rPr>
              <a:t>      command.op = mul_op;</a:t>
            </a:r>
            <a:br/>
            <a:r>
              <a:rPr>
                <a:latin typeface="Courier"/>
              </a:rPr>
              <a:t>      command.A  = </a:t>
            </a:r>
            <a:r>
              <a:rPr>
                <a:solidFill>
                  <a:srgbClr val="40A070"/>
                </a:solidFill>
                <a:latin typeface="Courier"/>
              </a:rPr>
              <a:t>8'hFF</a:t>
            </a:r>
            <a:r>
              <a:rPr>
                <a:latin typeface="Courier"/>
              </a:rPr>
              <a:t>;</a:t>
            </a:r>
            <a:br/>
            <a:r>
              <a:rPr>
                <a:latin typeface="Courier"/>
              </a:rPr>
              <a:t>      command.B  = </a:t>
            </a:r>
            <a:r>
              <a:rPr>
                <a:solidFill>
                  <a:srgbClr val="40A070"/>
                </a:solidFill>
                <a:latin typeface="Courier"/>
              </a:rPr>
              <a:t>8'hFF</a:t>
            </a:r>
            <a:r>
              <a:rPr>
                <a:latin typeface="Courier"/>
              </a:rPr>
              <a:t>;</a:t>
            </a:r>
            <a:br/>
            <a:r>
              <a:rPr>
                <a:latin typeface="Courier"/>
              </a:rPr>
              <a:t>      finish_item(command);</a:t>
            </a:r>
            <a:br/>
            <a:r>
              <a:rPr>
                <a:latin typeface="Courier"/>
              </a:rPr>
              <a:t>   </a:t>
            </a:r>
            <a:r>
              <a:rPr b="1">
                <a:solidFill>
                  <a:srgbClr val="007020"/>
                </a:solidFill>
                <a:latin typeface="Courier"/>
              </a:rPr>
              <a:t>endtask</a:t>
            </a:r>
            <a:r>
              <a:rPr>
                <a:latin typeface="Courier"/>
              </a:rPr>
              <a:t> : body</a:t>
            </a:r>
          </a:p>
        </p:txBody>
      </p:sp>
    </p:spTree>
  </p:cSld>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Agents</a:t>
            </a:r>
          </a:p>
        </p:txBody>
      </p:sp>
      <p:sp>
        <p:nvSpPr>
          <p:cNvPr id="4" name="Text Placeholder 3"/>
          <p:cNvSpPr>
            <a:spLocks noGrp="1"/>
          </p:cNvSpPr>
          <p:nvPr>
            <p:ph idx="2" sz="half" type="body"/>
          </p:nvPr>
        </p:nvSpPr>
        <p:spPr/>
        <p:txBody>
          <a:bodyPr/>
          <a:lstStyle/>
          <a:p>
            <a:pPr lvl="0" indent="0" marL="0">
              <a:spcBef>
                <a:spcPts val="3000"/>
              </a:spcBef>
              <a:buNone/>
            </a:pPr>
            <a:r>
              <a:rPr b="1" i="1">
                <a:latin typeface="Courier"/>
              </a:rPr>
              <a:t>is_active</a:t>
            </a:r>
            <a:r>
              <a:rPr b="1" i="1"/>
              <a:t>: activo y pasivo</a:t>
            </a:r>
          </a:p>
          <a:p>
            <a:pPr lvl="0"/>
            <a:r>
              <a:rPr>
                <a:latin typeface="Courier"/>
              </a:rPr>
              <a:t>uvm_agent</a:t>
            </a:r>
            <a:r>
              <a:rPr/>
              <a:t> trae un campo </a:t>
            </a:r>
            <a:r>
              <a:rPr>
                <a:latin typeface="Courier"/>
              </a:rPr>
              <a:t>is_active</a:t>
            </a:r>
            <a:r>
              <a:rPr/>
              <a:t> de tipo </a:t>
            </a:r>
            <a:r>
              <a:rPr>
                <a:latin typeface="Courier"/>
              </a:rPr>
              <a:t>uvm_active_passive_enum</a:t>
            </a:r>
            <a:r>
              <a:rPr/>
              <a:t>, con dos valores: </a:t>
            </a:r>
            <a:r>
              <a:rPr>
                <a:latin typeface="Courier"/>
              </a:rPr>
              <a:t>UVM_ACTIVE</a:t>
            </a:r>
            <a:r>
              <a:rPr/>
              <a:t> y </a:t>
            </a:r>
            <a:r>
              <a:rPr>
                <a:latin typeface="Courier"/>
              </a:rPr>
              <a:t>UVM_PASSIVE</a:t>
            </a:r>
          </a:p>
          <a:p>
            <a:pPr lvl="0"/>
            <a:r>
              <a:rPr b="1"/>
              <a:t>Activo</a:t>
            </a:r>
            <a:r>
              <a:rPr/>
              <a:t>: se construyen el sequencer y el driver. El agent maneja la interface</a:t>
            </a:r>
          </a:p>
          <a:p>
            <a:pPr lvl="0"/>
            <a:r>
              <a:rPr b="1"/>
              <a:t>Pasivo</a:t>
            </a:r>
            <a:r>
              <a:rPr/>
              <a:t>: no se construyen. El agent </a:t>
            </a:r>
            <a:r>
              <a:rPr b="1"/>
              <a:t>sólo mira</a:t>
            </a:r>
            <a:r>
              <a:rPr/>
              <a:t> una interface que maneja otro</a:t>
            </a:r>
          </a:p>
          <a:p>
            <a:pPr lvl="0"/>
            <a:r>
              <a:rPr/>
              <a:t>Los monitores y los dos analysis ports se construyen </a:t>
            </a:r>
            <a:r>
              <a:rPr b="1"/>
              <a:t>siempre</a:t>
            </a:r>
            <a:r>
              <a:rPr/>
              <a:t>: un agent pasivo sigue alimentando scoreboard y cobertura</a:t>
            </a:r>
          </a:p>
          <a:p>
            <a:pPr lvl="0"/>
            <a:r>
              <a:rPr/>
              <a:t>Se lee con </a:t>
            </a:r>
            <a:r>
              <a:rPr>
                <a:latin typeface="Courier"/>
              </a:rPr>
              <a:t>get_is_active()</a:t>
            </a:r>
            <a:r>
              <a:rPr/>
              <a:t> y se decide en el </a:t>
            </a:r>
            <a:r>
              <a:rPr>
                <a:latin typeface="Courier"/>
              </a:rPr>
              <a:t>build_phase</a:t>
            </a:r>
            <a:r>
              <a:rPr/>
              <a:t>, con un </a:t>
            </a:r>
            <a:r>
              <a:rPr>
                <a:latin typeface="Courier"/>
              </a:rPr>
              <a:t>if</a:t>
            </a:r>
          </a:p>
        </p:txBody>
      </p:sp>
      <p:pic>
        <p:nvPicPr>
          <p:cNvPr descr="res/diagrams/agents_active_passive.svg" id="0" name="Picture 1"/>
          <p:cNvPicPr>
            <a:picLocks noGrp="1" noChangeAspect="1"/>
          </p:cNvPicPr>
          <p:nvPr/>
        </p:nvPicPr>
        <p:blipFill>
          <a:blip r:embed="rId2"/>
          <a:stretch>
            <a:fillRect/>
          </a:stretch>
        </p:blipFill>
        <p:spPr bwMode="auto">
          <a:xfrm>
            <a:off x="3568700" y="736600"/>
            <a:ext cx="5105400" cy="28067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Activo contra pasivo</a:t>
            </a:r>
          </a:p>
        </p:txBody>
      </p:sp>
    </p:spTree>
  </p:cSld>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Y se puede ver</a:t>
            </a:r>
          </a:p>
          <a:p>
            <a:pPr lvl="0"/>
            <a:r>
              <a:rPr>
                <a:latin typeface="Courier"/>
              </a:rPr>
              <a:t>bash run.sh +TOPOLOGY</a:t>
            </a:r>
            <a:r>
              <a:rPr/>
              <a:t> imprime el árbol de componentes que UVM armó</a:t>
            </a:r>
          </a:p>
          <a:p>
            <a:pPr lvl="0" indent="0">
              <a:buNone/>
            </a:pPr>
            <a:r>
              <a:rPr>
                <a:latin typeface="Courier"/>
              </a:rPr>
              <a:t>      clase_agent_h          vtalu_agent
        command_ap           uvm_analysis_port
        command_monitor_h    command_monitor
        driver_h             driver
          seq_item_port      uvm_seq_item_pull_port
        result_ap            uvm_analysis_port
        result_monitor_h     result_monitor
        sequencer_h          uvm_sequencer
          seq_item_export    uvm_seq_item_pull_imp
      modulo_agent_h         vtalu_agent
        command_ap           uvm_analysis_port
        command_monitor_h    command_monitor
        result_ap            uvm_analysis_port
        result_monitor_h     result_monitor</a:t>
            </a:r>
          </a:p>
          <a:p>
            <a:pPr lvl="0"/>
            <a:r>
              <a:rPr/>
              <a:t>Misma clase, dos instancias, y una tiene cuatro componentes menos</a:t>
            </a:r>
          </a:p>
          <a:p>
            <a:pPr lvl="0"/>
            <a:r>
              <a:rPr/>
              <a:t>Ahí están también el </a:t>
            </a:r>
            <a:r>
              <a:rPr>
                <a:latin typeface="Courier"/>
              </a:rPr>
              <a:t>seq_item_port</a:t>
            </a:r>
            <a:r>
              <a:rPr/>
              <a:t> y el </a:t>
            </a:r>
            <a:r>
              <a:rPr>
                <a:latin typeface="Courier"/>
              </a:rPr>
              <a:t>seq_item_export</a:t>
            </a:r>
            <a:r>
              <a:rPr/>
              <a:t> que el driver y el sequencer traen puestos, sin que nadie los declare — contra los put y get ports, donde el </a:t>
            </a:r>
            <a:r>
              <a:rPr>
                <a:latin typeface="Courier"/>
              </a:rPr>
              <a:t>uvm_put_port</a:t>
            </a:r>
            <a:r>
              <a:rPr/>
              <a:t> había que declararlo y hacerle </a:t>
            </a:r>
            <a:r>
              <a:rPr>
                <a:latin typeface="Courier"/>
              </a:rPr>
              <a:t>new()</a:t>
            </a:r>
          </a:p>
          <a:p>
            <a:pPr lvl="0"/>
            <a:r>
              <a:rPr>
                <a:latin typeface="Courier"/>
              </a:rPr>
              <a:t>print_topology()</a:t>
            </a:r>
            <a:r>
              <a:rPr/>
              <a:t> es además la herramienta de debug cuando un </a:t>
            </a:r>
            <a:r>
              <a:rPr>
                <a:latin typeface="Courier"/>
              </a:rPr>
              <a:t>connect()</a:t>
            </a:r>
            <a:r>
              <a:rPr/>
              <a:t> apunta a un componente que no existe</a:t>
            </a:r>
          </a:p>
        </p:txBody>
      </p:sp>
    </p:spTree>
  </p:cSld>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El config object del agent</a:t>
            </a:r>
          </a:p>
          <a:p>
            <a:pPr lvl="0"/>
            <a:r>
              <a:rPr/>
              <a:t>El agent necesita dos datos de afuera: </a:t>
            </a:r>
            <a:r>
              <a:rPr b="1"/>
              <a:t>cuál BFM</a:t>
            </a:r>
            <a:r>
              <a:rPr/>
              <a:t> y </a:t>
            </a:r>
            <a:r>
              <a:rPr b="1"/>
              <a:t>si es activo</a:t>
            </a:r>
          </a:p>
          <a:p>
            <a:pPr lvl="0"/>
            <a:r>
              <a:rPr/>
              <a:t>Los dos viajan juntos en un objeto de configuración, que es la interface pública del agent</a:t>
            </a:r>
          </a:p>
          <a:p>
            <a:pPr lvl="0"/>
            <a:r>
              <a:rPr/>
              <a:t>Es una </a:t>
            </a:r>
            <a:r>
              <a:rPr b="1"/>
              <a:t>clase pelada</a:t>
            </a:r>
            <a:r>
              <a:rPr/>
              <a:t>, no un </a:t>
            </a:r>
            <a:r>
              <a:rPr>
                <a:latin typeface="Courier"/>
              </a:rPr>
              <a:t>uvm_object</a:t>
            </a:r>
            <a:r>
              <a:rPr/>
              <a:t>: por eso el constructor puede </a:t>
            </a:r>
            <a:r>
              <a:rPr b="1"/>
              <a:t>exigir</a:t>
            </a:r>
            <a:r>
              <a:rPr/>
              <a:t> los dos datos, y quien se olvide de uno no compila</a:t>
            </a:r>
          </a:p>
          <a:p>
            <a:pPr lvl="0"/>
            <a:r>
              <a:rPr/>
              <a:t>Un </a:t>
            </a:r>
            <a:r>
              <a:rPr>
                <a:latin typeface="Courier"/>
              </a:rPr>
              <a:t>uvm_object</a:t>
            </a:r>
            <a:r>
              <a:rPr/>
              <a:t> se crea con </a:t>
            </a:r>
            <a:r>
              <a:rPr>
                <a:latin typeface="Courier"/>
              </a:rPr>
              <a:t>type_id::create()</a:t>
            </a:r>
            <a:r>
              <a:rPr/>
              <a:t>, que sólo toma un </a:t>
            </a:r>
            <a:r>
              <a:rPr>
                <a:latin typeface="Courier"/>
              </a:rPr>
              <a:t>name</a:t>
            </a:r>
            <a:r>
              <a:rPr/>
              <a:t>: la garantía del constructor se pierde</a:t>
            </a:r>
          </a:p>
          <a:p>
            <a:pPr lvl="0"/>
            <a:r>
              <a:rPr/>
              <a:t>El campo </a:t>
            </a:r>
            <a:r>
              <a:rPr>
                <a:latin typeface="Courier"/>
              </a:rPr>
              <a:t>is_active</a:t>
            </a:r>
            <a:r>
              <a:rPr/>
              <a:t> va </a:t>
            </a:r>
            <a:r>
              <a:rPr>
                <a:latin typeface="Courier"/>
              </a:rPr>
              <a:t>protected</a:t>
            </a:r>
            <a:r>
              <a:rPr/>
              <a:t> con un getter: nadie lo cambia después de que el agent se construyó</a:t>
            </a:r>
          </a:p>
          <a:p>
            <a:pPr lvl="0" indent="0">
              <a:buNone/>
            </a:pPr>
            <a:r>
              <a:rPr i="1">
                <a:solidFill>
                  <a:srgbClr val="60A0B0"/>
                </a:solidFill>
                <a:latin typeface="Courier"/>
              </a:rPr>
              <a:t>// The agent config is NOT a uvm_object: it is a plain class. That is why the</a:t>
            </a:r>
            <a:br/>
            <a:r>
              <a:rPr i="1">
                <a:solidFill>
                  <a:srgbClr val="60A0B0"/>
                </a:solidFill>
                <a:latin typeface="Courier"/>
              </a:rPr>
              <a:t>// constructor can DEMAND both values, and whoever forgets one does not compile.</a:t>
            </a:r>
            <a:br/>
            <a:r>
              <a:rPr i="1">
                <a:solidFill>
                  <a:srgbClr val="60A0B0"/>
                </a:solidFill>
                <a:latin typeface="Courier"/>
              </a:rPr>
              <a:t>// A uvm_object is built with type_id::create(), which only takes a name, and</a:t>
            </a:r>
            <a:br/>
            <a:r>
              <a:rPr i="1">
                <a:solidFill>
                  <a:srgbClr val="60A0B0"/>
                </a:solidFill>
                <a:latin typeface="Courier"/>
              </a:rPr>
              <a:t>// that guarantee is lost.</a:t>
            </a:r>
            <a:br/>
            <a:r>
              <a:rPr b="1">
                <a:solidFill>
                  <a:srgbClr val="007020"/>
                </a:solidFill>
                <a:latin typeface="Courier"/>
              </a:rPr>
              <a:t>class</a:t>
            </a:r>
            <a:r>
              <a:rPr>
                <a:latin typeface="Courier"/>
              </a:rPr>
              <a:t> vtalu_agent_config;</a:t>
            </a:r>
            <a:br/>
            <a:br/>
            <a:r>
              <a:rPr>
                <a:latin typeface="Courier"/>
              </a:rPr>
              <a:t>   </a:t>
            </a:r>
            <a:r>
              <a:rPr b="1">
                <a:solidFill>
                  <a:srgbClr val="007020"/>
                </a:solidFill>
                <a:latin typeface="Courier"/>
              </a:rPr>
              <a:t>virtual</a:t>
            </a:r>
            <a:r>
              <a:rPr>
                <a:latin typeface="Courier"/>
              </a:rPr>
              <a:t> vtalu_bfm bfm;</a:t>
            </a:r>
            <a:br/>
            <a:br/>
            <a:r>
              <a:rPr>
                <a:latin typeface="Courier"/>
              </a:rPr>
              <a:t>   </a:t>
            </a:r>
            <a:r>
              <a:rPr i="1">
                <a:solidFill>
                  <a:srgbClr val="60A0B0"/>
                </a:solidFill>
                <a:latin typeface="Courier"/>
              </a:rPr>
              <a:t>// protected + getter: nobody changes it after the agent was built.</a:t>
            </a:r>
            <a:br/>
            <a:r>
              <a:rPr>
                <a:latin typeface="Courier"/>
              </a:rPr>
              <a:t>   </a:t>
            </a:r>
            <a:r>
              <a:rPr b="1">
                <a:solidFill>
                  <a:srgbClr val="007020"/>
                </a:solidFill>
                <a:latin typeface="Courier"/>
              </a:rPr>
              <a:t>protected</a:t>
            </a:r>
            <a:r>
              <a:rPr>
                <a:latin typeface="Courier"/>
              </a:rPr>
              <a:t> uvm_active_passive_enum is_active;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virtual</a:t>
            </a:r>
            <a:r>
              <a:rPr>
                <a:latin typeface="Courier"/>
              </a:rPr>
              <a:t> vtalu_bfm bfm, uvm_active_passive_enum is_active);</a:t>
            </a:r>
            <a:br/>
            <a:r>
              <a:rPr>
                <a:latin typeface="Courier"/>
              </a:rPr>
              <a:t>      </a:t>
            </a:r>
            <a:r>
              <a:rPr b="1">
                <a:solidFill>
                  <a:srgbClr val="007020"/>
                </a:solidFill>
                <a:latin typeface="Courier"/>
              </a:rPr>
              <a:t>this</a:t>
            </a:r>
            <a:r>
              <a:rPr>
                <a:latin typeface="Courier"/>
              </a:rPr>
              <a:t>.bfm = bfm;</a:t>
            </a:r>
            <a:br/>
            <a:r>
              <a:rPr>
                <a:latin typeface="Courier"/>
              </a:rPr>
              <a:t>      </a:t>
            </a:r>
            <a:r>
              <a:rPr b="1">
                <a:solidFill>
                  <a:srgbClr val="007020"/>
                </a:solidFill>
                <a:latin typeface="Courier"/>
              </a:rPr>
              <a:t>this</a:t>
            </a:r>
            <a:r>
              <a:rPr>
                <a:latin typeface="Courier"/>
              </a:rPr>
              <a:t>.is_active = is_active;</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uvm_active_passive_enum get_is_active();</a:t>
            </a:r>
            <a:br/>
            <a:r>
              <a:rPr>
                <a:latin typeface="Courier"/>
              </a:rPr>
              <a:t>      </a:t>
            </a:r>
            <a:r>
              <a:rPr b="1">
                <a:solidFill>
                  <a:srgbClr val="007020"/>
                </a:solidFill>
                <a:latin typeface="Courier"/>
              </a:rPr>
              <a:t>return</a:t>
            </a:r>
            <a:r>
              <a:rPr>
                <a:latin typeface="Courier"/>
              </a:rPr>
              <a:t> is_active;</a:t>
            </a:r>
            <a:br/>
            <a:r>
              <a:rPr>
                <a:latin typeface="Courier"/>
              </a:rPr>
              <a:t>   </a:t>
            </a:r>
            <a:r>
              <a:rPr b="1">
                <a:solidFill>
                  <a:srgbClr val="007020"/>
                </a:solidFill>
                <a:latin typeface="Courier"/>
              </a:rPr>
              <a:t>endfunction</a:t>
            </a:r>
            <a:r>
              <a:rPr>
                <a:latin typeface="Courier"/>
              </a:rPr>
              <a:t> : get_is_active</a:t>
            </a:r>
            <a:br/>
            <a:br/>
            <a:r>
              <a:rPr b="1">
                <a:solidFill>
                  <a:srgbClr val="007020"/>
                </a:solidFill>
                <a:latin typeface="Courier"/>
              </a:rPr>
              <a:t>endclass</a:t>
            </a:r>
            <a:r>
              <a:rPr>
                <a:latin typeface="Courier"/>
              </a:rPr>
              <a:t> : vtalu_agent_config</a:t>
            </a:r>
          </a:p>
        </p:txBody>
      </p:sp>
    </p:spTree>
  </p:cSld>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La clase agent: </a:t>
            </a:r>
            <a:r>
              <a:rPr b="1" i="1">
                <a:latin typeface="Courier"/>
              </a:rPr>
              <a:t>build_phase</a:t>
            </a:r>
          </a:p>
          <a:p>
            <a:pPr lvl="0"/>
            <a:r>
              <a:rPr/>
              <a:t>Pide su config al </a:t>
            </a:r>
            <a:r>
              <a:rPr>
                <a:latin typeface="Courier"/>
              </a:rPr>
              <a:t>uvm_config_db</a:t>
            </a:r>
            <a:r>
              <a:rPr/>
              <a:t> y copia el </a:t>
            </a:r>
            <a:r>
              <a:rPr>
                <a:latin typeface="Courier"/>
              </a:rPr>
              <a:t>is_active</a:t>
            </a:r>
            <a:r>
              <a:rPr/>
              <a:t> </a:t>
            </a:r>
            <a:r>
              <a:rPr b="1"/>
              <a:t>a mano</a:t>
            </a:r>
            <a:r>
              <a:rPr/>
              <a:t>: sin </a:t>
            </a:r>
            <a:r>
              <a:rPr>
                <a:latin typeface="Courier"/>
              </a:rPr>
              <a:t>super.build_phase()</a:t>
            </a:r>
            <a:r>
              <a:rPr/>
              <a:t>, el de </a:t>
            </a:r>
            <a:r>
              <a:rPr>
                <a:latin typeface="Courier"/>
              </a:rPr>
              <a:t>uvm_agent</a:t>
            </a:r>
            <a:r>
              <a:rPr/>
              <a:t> que lo leería no corre</a:t>
            </a:r>
          </a:p>
          <a:p>
            <a:pPr lvl="0"/>
            <a:r>
              <a:rPr/>
              <a:t>Construye sequencer y driver </a:t>
            </a:r>
            <a:r>
              <a:rPr b="1"/>
              <a:t>sólo si es activo</a:t>
            </a:r>
            <a:r>
              <a:rPr/>
              <a:t>; los monitores y los dos analysis ports, siempre</a:t>
            </a:r>
          </a:p>
          <a:p>
            <a:pPr lvl="0"/>
            <a:r>
              <a:rPr/>
              <a:t>Los analysis ports son ports: se instancian con </a:t>
            </a:r>
            <a:r>
              <a:rPr>
                <a:latin typeface="Courier"/>
              </a:rPr>
              <a:t>new()</a:t>
            </a:r>
            <a:r>
              <a:rPr/>
              <a:t>, no con la factory</a:t>
            </a:r>
          </a:p>
          <a:p>
            <a:pPr lvl="0" indent="0">
              <a:buNone/>
            </a:pPr>
            <a:r>
              <a:rPr b="1">
                <a:solidFill>
                  <a:srgbClr val="007020"/>
                </a:solidFill>
                <a:latin typeface="Courier"/>
              </a:rPr>
              <a:t>class</a:t>
            </a:r>
            <a:r>
              <a:rPr>
                <a:latin typeface="Courier"/>
              </a:rPr>
              <a:t> vtalu_agent </a:t>
            </a:r>
            <a:r>
              <a:rPr b="1">
                <a:solidFill>
                  <a:srgbClr val="007020"/>
                </a:solidFill>
                <a:latin typeface="Courier"/>
              </a:rPr>
              <a:t>extends</a:t>
            </a:r>
            <a:r>
              <a:rPr>
                <a:latin typeface="Courier"/>
              </a:rPr>
              <a:t> uvm_agent;</a:t>
            </a:r>
            <a:br/>
            <a:r>
              <a:rPr>
                <a:latin typeface="Courier"/>
              </a:rPr>
              <a:t>   </a:t>
            </a:r>
            <a:r>
              <a:rPr>
                <a:solidFill>
                  <a:srgbClr val="007020"/>
                </a:solidFill>
                <a:latin typeface="Courier"/>
              </a:rPr>
              <a:t>`uvm_component_utils</a:t>
            </a:r>
            <a:r>
              <a:rPr>
                <a:latin typeface="Courier"/>
              </a:rPr>
              <a:t>(vtalu_agent)</a:t>
            </a:r>
            <a:br/>
            <a:br/>
            <a:r>
              <a:rPr>
                <a:latin typeface="Courier"/>
              </a:rPr>
              <a:t>   vtalu_agent_config cfg;</a:t>
            </a:r>
            <a:br/>
            <a:br/>
            <a:r>
              <a:rPr>
                <a:latin typeface="Courier"/>
              </a:rPr>
              <a:t>   sequencer       sequencer_h;</a:t>
            </a:r>
            <a:br/>
            <a:r>
              <a:rPr>
                <a:latin typeface="Courier"/>
              </a:rPr>
              <a:t>   driver          driver_h;</a:t>
            </a:r>
            <a:br/>
            <a:r>
              <a:rPr>
                <a:latin typeface="Courier"/>
              </a:rPr>
              <a:t>   command_monitor command_monitor_h;</a:t>
            </a:r>
            <a:br/>
            <a:r>
              <a:rPr>
                <a:latin typeface="Courier"/>
              </a:rPr>
              <a:t>   result_monitor  result_monitor_h;</a:t>
            </a:r>
            <a:br/>
            <a:br/>
            <a:r>
              <a:rPr>
                <a:latin typeface="Courier"/>
              </a:rPr>
              <a:t>   uvm_analysis_port #(command_transaction) command_ap;</a:t>
            </a:r>
            <a:br/>
            <a:r>
              <a:rPr>
                <a:latin typeface="Courier"/>
              </a:rPr>
              <a:t>   uvm_analysis_port #(result_transaction)  result_ap;</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if</a:t>
            </a:r>
            <a:r>
              <a:rPr>
                <a:latin typeface="Courier"/>
              </a:rPr>
              <a:t> (!uvm_config_db#(vtalu_agent_config)::</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"config"</a:t>
            </a:r>
            <a:r>
              <a:rPr>
                <a:latin typeface="Courier"/>
              </a:rPr>
              <a:t>, cfg))</a:t>
            </a:r>
            <a:br/>
            <a:r>
              <a:rPr>
                <a:latin typeface="Courier"/>
              </a:rPr>
              <a:t>         </a:t>
            </a:r>
            <a:r>
              <a:rPr>
                <a:solidFill>
                  <a:srgbClr val="007020"/>
                </a:solidFill>
                <a:latin typeface="Courier"/>
              </a:rPr>
              <a:t>`uvm_fatal</a:t>
            </a:r>
            <a:r>
              <a:rPr>
                <a:latin typeface="Courier"/>
              </a:rPr>
              <a:t>(</a:t>
            </a:r>
            <a:r>
              <a:rPr>
                <a:solidFill>
                  <a:srgbClr val="4070A0"/>
                </a:solidFill>
                <a:latin typeface="Courier"/>
              </a:rPr>
              <a:t>"AGENT"</a:t>
            </a:r>
            <a:r>
              <a:rPr>
                <a:latin typeface="Courier"/>
              </a:rPr>
              <a:t>, </a:t>
            </a:r>
            <a:r>
              <a:rPr>
                <a:solidFill>
                  <a:srgbClr val="4070A0"/>
                </a:solidFill>
                <a:latin typeface="Courier"/>
              </a:rPr>
              <a:t>"Failed to get agent config"</a:t>
            </a:r>
            <a:r>
              <a:rPr>
                <a:latin typeface="Courier"/>
              </a:rPr>
              <a:t>)</a:t>
            </a:r>
            <a:br/>
            <a:r>
              <a:rPr>
                <a:latin typeface="Courier"/>
              </a:rPr>
              <a:t>      is_active = cfg.get_is_active();</a:t>
            </a:r>
            <a:br/>
            <a:br/>
            <a:r>
              <a:rPr>
                <a:latin typeface="Courier"/>
              </a:rPr>
              <a:t>      </a:t>
            </a:r>
            <a:r>
              <a:rPr b="1">
                <a:solidFill>
                  <a:srgbClr val="007020"/>
                </a:solidFill>
                <a:latin typeface="Courier"/>
              </a:rPr>
              <a:t>if</a:t>
            </a:r>
            <a:r>
              <a:rPr>
                <a:latin typeface="Courier"/>
              </a:rPr>
              <a:t> (get_is_active() == UVM_ACTIVE) </a:t>
            </a:r>
            <a:r>
              <a:rPr b="1">
                <a:solidFill>
                  <a:srgbClr val="007020"/>
                </a:solidFill>
                <a:latin typeface="Courier"/>
              </a:rPr>
              <a:t>begin :</a:t>
            </a:r>
            <a:r>
              <a:rPr>
                <a:solidFill>
                  <a:srgbClr val="902000"/>
                </a:solidFill>
                <a:latin typeface="Courier"/>
              </a:rPr>
              <a:t> </a:t>
            </a:r>
            <a:r>
              <a:rPr b="1">
                <a:solidFill>
                  <a:srgbClr val="007020"/>
                </a:solidFill>
                <a:latin typeface="Courier"/>
              </a:rPr>
              <a:t>estimulo</a:t>
            </a:r>
            <a:br/>
            <a:r>
              <a:rPr>
                <a:latin typeface="Courier"/>
              </a:rPr>
              <a:t>         sequencer_h = sequencer::type_id::create(</a:t>
            </a:r>
            <a:r>
              <a:rPr>
                <a:solidFill>
                  <a:srgbClr val="4070A0"/>
                </a:solidFill>
                <a:latin typeface="Courier"/>
              </a:rPr>
              <a:t>"sequencer_h"</a:t>
            </a:r>
            <a:r>
              <a:rPr>
                <a:latin typeface="Courier"/>
              </a:rPr>
              <a:t>, </a:t>
            </a:r>
            <a:r>
              <a:rPr b="1">
                <a:solidFill>
                  <a:srgbClr val="007020"/>
                </a:solidFill>
                <a:latin typeface="Courier"/>
              </a:rPr>
              <a:t>this</a:t>
            </a:r>
            <a:r>
              <a:rPr>
                <a:latin typeface="Courier"/>
              </a:rPr>
              <a:t>);</a:t>
            </a:r>
            <a:br/>
            <a:r>
              <a:rPr>
                <a:latin typeface="Courier"/>
              </a:rPr>
              <a:t>         driver_h    = driver::type_id::create(</a:t>
            </a:r>
            <a:r>
              <a:rPr>
                <a:solidFill>
                  <a:srgbClr val="4070A0"/>
                </a:solidFill>
                <a:latin typeface="Courier"/>
              </a:rPr>
              <a:t>"driver_h"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a:t>
            </a:r>
            <a:r>
              <a:rPr>
                <a:latin typeface="Courier"/>
              </a:rPr>
              <a:t> : estimulo</a:t>
            </a:r>
            <a:br/>
            <a:br/>
            <a:r>
              <a:rPr>
                <a:latin typeface="Courier"/>
              </a:rPr>
              <a:t>      command_monitor_h = command_monitor::type_id::create(</a:t>
            </a:r>
            <a:r>
              <a:rPr>
                <a:solidFill>
                  <a:srgbClr val="4070A0"/>
                </a:solidFill>
                <a:latin typeface="Courier"/>
              </a:rPr>
              <a:t>"command_monitor_h"</a:t>
            </a:r>
            <a:r>
              <a:rPr>
                <a:latin typeface="Courier"/>
              </a:rPr>
              <a:t>, </a:t>
            </a:r>
            <a:r>
              <a:rPr b="1">
                <a:solidFill>
                  <a:srgbClr val="007020"/>
                </a:solidFill>
                <a:latin typeface="Courier"/>
              </a:rPr>
              <a:t>this</a:t>
            </a:r>
            <a:r>
              <a:rPr>
                <a:latin typeface="Courier"/>
              </a:rPr>
              <a:t>);</a:t>
            </a:r>
            <a:br/>
            <a:r>
              <a:rPr>
                <a:latin typeface="Courier"/>
              </a:rPr>
              <a:t>      result_monitor_h  = result_monitor::type_id::create(</a:t>
            </a:r>
            <a:r>
              <a:rPr>
                <a:solidFill>
                  <a:srgbClr val="4070A0"/>
                </a:solidFill>
                <a:latin typeface="Courier"/>
              </a:rPr>
              <a:t>"result_monitor_h"</a:t>
            </a:r>
            <a:r>
              <a:rPr>
                <a:latin typeface="Courier"/>
              </a:rPr>
              <a:t>, </a:t>
            </a:r>
            <a:r>
              <a:rPr b="1">
                <a:solidFill>
                  <a:srgbClr val="007020"/>
                </a:solidFill>
                <a:latin typeface="Courier"/>
              </a:rPr>
              <a:t>this</a:t>
            </a:r>
            <a:r>
              <a:rPr>
                <a:latin typeface="Courier"/>
              </a:rPr>
              <a:t>);</a:t>
            </a:r>
            <a:br/>
            <a:br/>
            <a:r>
              <a:rPr>
                <a:latin typeface="Courier"/>
              </a:rPr>
              <a:t>      command_ap = </a:t>
            </a:r>
            <a:r>
              <a:rPr b="1">
                <a:solidFill>
                  <a:srgbClr val="007020"/>
                </a:solidFill>
                <a:latin typeface="Courier"/>
              </a:rPr>
              <a:t>new</a:t>
            </a:r>
            <a:r>
              <a:rPr>
                <a:latin typeface="Courier"/>
              </a:rPr>
              <a:t>(</a:t>
            </a:r>
            <a:r>
              <a:rPr>
                <a:solidFill>
                  <a:srgbClr val="4070A0"/>
                </a:solidFill>
                <a:latin typeface="Courier"/>
              </a:rPr>
              <a:t>"command_ap"</a:t>
            </a:r>
            <a:r>
              <a:rPr>
                <a:latin typeface="Courier"/>
              </a:rPr>
              <a:t>, </a:t>
            </a:r>
            <a:r>
              <a:rPr b="1">
                <a:solidFill>
                  <a:srgbClr val="007020"/>
                </a:solidFill>
                <a:latin typeface="Courier"/>
              </a:rPr>
              <a:t>this</a:t>
            </a:r>
            <a:r>
              <a:rPr>
                <a:latin typeface="Courier"/>
              </a:rPr>
              <a:t>);</a:t>
            </a:r>
            <a:br/>
            <a:r>
              <a:rPr>
                <a:latin typeface="Courier"/>
              </a:rPr>
              <a:t>      result_ap  = </a:t>
            </a:r>
            <a:r>
              <a:rPr b="1">
                <a:solidFill>
                  <a:srgbClr val="007020"/>
                </a:solidFill>
                <a:latin typeface="Courier"/>
              </a:rPr>
              <a:t>new</a:t>
            </a:r>
            <a:r>
              <a:rPr>
                <a:latin typeface="Courier"/>
              </a:rPr>
              <a:t>(</a:t>
            </a:r>
            <a:r>
              <a:rPr>
                <a:solidFill>
                  <a:srgbClr val="4070A0"/>
                </a:solidFill>
                <a:latin typeface="Courier"/>
              </a:rPr>
              <a:t>"result_ap"</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p>
        </p:txBody>
      </p:sp>
    </p:spTree>
  </p:cSld>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La clase agent: </a:t>
            </a:r>
            <a:r>
              <a:rPr b="1" i="1">
                <a:latin typeface="Courier"/>
              </a:rPr>
              <a:t>connect_phase</a:t>
            </a:r>
          </a:p>
          <a:p>
            <a:pPr lvl="0"/>
            <a:r>
              <a:rPr/>
              <a:t>Adentro: el </a:t>
            </a:r>
            <a:r>
              <a:rPr>
                <a:latin typeface="Courier"/>
              </a:rPr>
              <a:t>seq_item_port</a:t>
            </a:r>
            <a:r>
              <a:rPr/>
              <a:t> del driver contra el </a:t>
            </a:r>
            <a:r>
              <a:rPr>
                <a:latin typeface="Courier"/>
              </a:rPr>
              <a:t>seq_item_export</a:t>
            </a:r>
            <a:r>
              <a:rPr/>
              <a:t> del sequencer — </a:t>
            </a:r>
            <a:r>
              <a:rPr b="1"/>
              <a:t>una sola línea</a:t>
            </a:r>
            <a:r>
              <a:rPr/>
              <a:t>, y sólo si es activo</a:t>
            </a:r>
          </a:p>
          <a:p>
            <a:pPr lvl="0"/>
            <a:r>
              <a:rPr/>
              <a:t>Hacia afuera: el </a:t>
            </a:r>
            <a:r>
              <a:rPr>
                <a:latin typeface="Courier"/>
              </a:rPr>
              <a:t>ap</a:t>
            </a:r>
            <a:r>
              <a:rPr/>
              <a:t> de cada monitor se conecta al analysis port </a:t>
            </a:r>
            <a:r>
              <a:rPr b="1"/>
              <a:t>del agent</a:t>
            </a:r>
          </a:p>
          <a:p>
            <a:pPr lvl="0"/>
            <a:r>
              <a:rPr/>
              <a:t>Ese segundo </a:t>
            </a:r>
            <a:r>
              <a:rPr>
                <a:latin typeface="Courier"/>
              </a:rPr>
              <a:t>connect()</a:t>
            </a:r>
            <a:r>
              <a:rPr/>
              <a:t> es el que hace que el agent sea una caja cerrada: el </a:t>
            </a:r>
            <a:r>
              <a:rPr>
                <a:latin typeface="Courier"/>
              </a:rPr>
              <a:t>env</a:t>
            </a:r>
            <a:r>
              <a:rPr/>
              <a:t> nunca toca </a:t>
            </a:r>
            <a:r>
              <a:rPr>
                <a:latin typeface="Courier"/>
              </a:rPr>
              <a:t>command_monitor_h</a:t>
            </a:r>
            <a:r>
              <a:rPr/>
              <a:t>, habla con </a:t>
            </a:r>
            <a:r>
              <a:rPr>
                <a:latin typeface="Courier"/>
              </a:rPr>
              <a:t>command_ap</a:t>
            </a:r>
          </a:p>
          <a:p>
            <a:pPr lvl="0"/>
            <a:r>
              <a:rPr/>
              <a:t>Sigue valiendo el mantra </a:t>
            </a:r>
            <a:r>
              <a:rPr i="1"/>
              <a:t>ports connect to exports</a:t>
            </a:r>
            <a:r>
              <a:rPr/>
              <a:t>, con una vuelta más: un port también se conecta </a:t>
            </a:r>
            <a:r>
              <a:rPr b="1"/>
              <a:t>a otro port del mismo tipo, hacia afuera</a:t>
            </a:r>
            <a:r>
              <a:rPr/>
              <a:t>. Eso es </a:t>
            </a:r>
            <a:r>
              <a:rPr>
                <a:latin typeface="Courier"/>
              </a:rPr>
              <a:t>command_monitor_h.ap.connect(command_ap)</a:t>
            </a:r>
            <a:r>
              <a:rPr/>
              <a:t>, y se llama </a:t>
            </a:r>
            <a:r>
              <a:rPr i="1"/>
              <a:t>port forwarding</a:t>
            </a:r>
          </a:p>
        </p:txBody>
      </p:sp>
    </p:spTree>
  </p:cSld>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Cómo queda el </a:t>
            </a:r>
            <a:r>
              <a:rPr b="1" i="1">
                <a:latin typeface="Courier"/>
              </a:rPr>
              <a:t>env</a:t>
            </a:r>
          </a:p>
          <a:p>
            <a:pPr lvl="0"/>
            <a:r>
              <a:rPr/>
              <a:t>Cuatro líneas de estructura en vez de siete objetos y cinco conexiones</a:t>
            </a:r>
          </a:p>
          <a:p>
            <a:pPr lvl="0"/>
            <a:r>
              <a:rPr/>
              <a:t>El </a:t>
            </a:r>
            <a:r>
              <a:rPr>
                <a:latin typeface="Courier"/>
              </a:rPr>
              <a:t>env</a:t>
            </a:r>
            <a:r>
              <a:rPr/>
              <a:t> ya no sabe que existe un driver, ni un sequencer, ni una FIFO: sabe que hay un agent y que tiene dos analysis ports</a:t>
            </a:r>
          </a:p>
          <a:p>
            <a:pPr lvl="0"/>
            <a:r>
              <a:rPr/>
              <a:t>El scoreboard y la cobertura quedan igual que en los analysis ports: son subscribers, y no se enteran de nada</a:t>
            </a:r>
          </a:p>
          <a:p>
            <a:pPr lvl="0" indent="0">
              <a:buNone/>
            </a:pPr>
            <a:r>
              <a:rPr b="1">
                <a:solidFill>
                  <a:srgbClr val="007020"/>
                </a:solidFill>
                <a:latin typeface="Courier"/>
              </a:rPr>
              <a:t>class</a:t>
            </a:r>
            <a:r>
              <a:rPr>
                <a:latin typeface="Courier"/>
              </a:rPr>
              <a:t> env </a:t>
            </a:r>
            <a:r>
              <a:rPr b="1">
                <a:solidFill>
                  <a:srgbClr val="007020"/>
                </a:solidFill>
                <a:latin typeface="Courier"/>
              </a:rPr>
              <a:t>extends</a:t>
            </a:r>
            <a:r>
              <a:rPr>
                <a:latin typeface="Courier"/>
              </a:rPr>
              <a:t> uvm_env;</a:t>
            </a:r>
            <a:br/>
            <a:r>
              <a:rPr>
                <a:latin typeface="Courier"/>
              </a:rPr>
              <a:t>   </a:t>
            </a:r>
            <a:r>
              <a:rPr>
                <a:solidFill>
                  <a:srgbClr val="007020"/>
                </a:solidFill>
                <a:latin typeface="Courier"/>
              </a:rPr>
              <a:t>`uvm_component_utils</a:t>
            </a:r>
            <a:r>
              <a:rPr>
                <a:latin typeface="Courier"/>
              </a:rPr>
              <a:t>(env)</a:t>
            </a:r>
            <a:br/>
            <a:br/>
            <a:r>
              <a:rPr>
                <a:latin typeface="Courier"/>
              </a:rPr>
              <a:t>   vtalu_agent        agent_h;</a:t>
            </a:r>
            <a:br/>
            <a:r>
              <a:rPr>
                <a:latin typeface="Courier"/>
              </a:rPr>
              <a:t>   vtalu_agent_config agent_cfg_h;</a:t>
            </a:r>
            <a:br/>
            <a:br/>
            <a:r>
              <a:rPr>
                <a:latin typeface="Courier"/>
              </a:rPr>
              <a:t>   scoreboard scoreboard_h;</a:t>
            </a:r>
            <a:br/>
            <a:r>
              <a:rPr>
                <a:latin typeface="Courier"/>
              </a:rPr>
              <a:t>   coverage   coverage_h;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virtual</a:t>
            </a:r>
            <a:r>
              <a:rPr>
                <a:latin typeface="Courier"/>
              </a:rPr>
              <a:t> vtalu_bfm bfm;</a:t>
            </a:r>
            <a:b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r>
              <a:rPr>
                <a:latin typeface="Courier"/>
              </a:rPr>
              <a:t>         </a:t>
            </a:r>
            <a:r>
              <a:rPr>
                <a:solidFill>
                  <a:srgbClr val="007020"/>
                </a:solidFill>
                <a:latin typeface="Courier"/>
              </a:rPr>
              <a:t>`uvm_fatal</a:t>
            </a:r>
            <a:r>
              <a:rPr>
                <a:latin typeface="Courier"/>
              </a:rPr>
              <a:t>(</a:t>
            </a:r>
            <a:r>
              <a:rPr>
                <a:solidFill>
                  <a:srgbClr val="4070A0"/>
                </a:solidFill>
                <a:latin typeface="Courier"/>
              </a:rPr>
              <a:t>"ENV"</a:t>
            </a:r>
            <a:r>
              <a:rPr>
                <a:latin typeface="Courier"/>
              </a:rPr>
              <a:t>, </a:t>
            </a:r>
            <a:r>
              <a:rPr>
                <a:solidFill>
                  <a:srgbClr val="4070A0"/>
                </a:solidFill>
                <a:latin typeface="Courier"/>
              </a:rPr>
              <a:t>"Failed to get BFM"</a:t>
            </a:r>
            <a:r>
              <a:rPr>
                <a:latin typeface="Courier"/>
              </a:rPr>
              <a:t>)</a:t>
            </a:r>
            <a:br/>
            <a:br/>
            <a:r>
              <a:rPr>
                <a:latin typeface="Courier"/>
              </a:rPr>
              <a:t>      agent_cfg_h = </a:t>
            </a:r>
            <a:r>
              <a:rPr b="1">
                <a:solidFill>
                  <a:srgbClr val="007020"/>
                </a:solidFill>
                <a:latin typeface="Courier"/>
              </a:rPr>
              <a:t>new</a:t>
            </a:r>
            <a:r>
              <a:rPr>
                <a:solidFill>
                  <a:srgbClr val="902000"/>
                </a:solidFill>
                <a:latin typeface="Courier"/>
              </a:rPr>
              <a:t>(.bfm</a:t>
            </a:r>
            <a:r>
              <a:rPr>
                <a:latin typeface="Courier"/>
              </a:rPr>
              <a:t>(bfm),</a:t>
            </a:r>
            <a:r>
              <a:rPr>
                <a:solidFill>
                  <a:srgbClr val="902000"/>
                </a:solidFill>
                <a:latin typeface="Courier"/>
              </a:rPr>
              <a:t> .is_active</a:t>
            </a:r>
            <a:r>
              <a:rPr>
                <a:latin typeface="Courier"/>
              </a:rPr>
              <a:t>(UVM_ACTIVE));</a:t>
            </a:r>
            <a:br/>
            <a:r>
              <a:rPr>
                <a:latin typeface="Courier"/>
              </a:rPr>
              <a:t>      uvm_config_db#(vtalu_agent_config)::</a:t>
            </a:r>
            <a:r>
              <a:rPr>
                <a:solidFill>
                  <a:srgbClr val="007020"/>
                </a:solidFill>
                <a:latin typeface="Courier"/>
              </a:rPr>
              <a:t>set</a:t>
            </a:r>
            <a:r>
              <a:rPr>
                <a:latin typeface="Courier"/>
              </a:rPr>
              <a:t>(</a:t>
            </a:r>
            <a:r>
              <a:rPr b="1">
                <a:solidFill>
                  <a:srgbClr val="007020"/>
                </a:solidFill>
                <a:latin typeface="Courier"/>
              </a:rPr>
              <a:t>this</a:t>
            </a:r>
            <a:r>
              <a:rPr>
                <a:latin typeface="Courier"/>
              </a:rPr>
              <a:t>, </a:t>
            </a:r>
            <a:r>
              <a:rPr>
                <a:solidFill>
                  <a:srgbClr val="4070A0"/>
                </a:solidFill>
                <a:latin typeface="Courier"/>
              </a:rPr>
              <a:t>"agent_h*"</a:t>
            </a:r>
            <a:r>
              <a:rPr>
                <a:latin typeface="Courier"/>
              </a:rPr>
              <a:t>, </a:t>
            </a:r>
            <a:r>
              <a:rPr>
                <a:solidFill>
                  <a:srgbClr val="4070A0"/>
                </a:solidFill>
                <a:latin typeface="Courier"/>
              </a:rPr>
              <a:t>"config"</a:t>
            </a:r>
            <a:r>
              <a:rPr>
                <a:latin typeface="Courier"/>
              </a:rPr>
              <a:t>, agent_cfg_h);</a:t>
            </a:r>
            <a:br/>
            <a:br/>
            <a:r>
              <a:rPr>
                <a:latin typeface="Courier"/>
              </a:rPr>
              <a:t>      agent_h      = vtalu_agent::type_id::create(</a:t>
            </a:r>
            <a:r>
              <a:rPr>
                <a:solidFill>
                  <a:srgbClr val="4070A0"/>
                </a:solidFill>
                <a:latin typeface="Courier"/>
              </a:rPr>
              <a:t>"agent_h"</a:t>
            </a:r>
            <a:r>
              <a:rPr>
                <a:latin typeface="Courier"/>
              </a:rPr>
              <a:t>, </a:t>
            </a:r>
            <a:r>
              <a:rPr b="1">
                <a:solidFill>
                  <a:srgbClr val="007020"/>
                </a:solidFill>
                <a:latin typeface="Courier"/>
              </a:rPr>
              <a:t>this</a:t>
            </a:r>
            <a:r>
              <a:rPr>
                <a:latin typeface="Courier"/>
              </a:rPr>
              <a:t>);</a:t>
            </a:r>
            <a:br/>
            <a:r>
              <a:rPr>
                <a:latin typeface="Courier"/>
              </a:rPr>
              <a:t>      scoreboard_h = scoreboard::type_id::create(</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coverage_h   = coverage::type_id::create(</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r>
              <a:rPr>
                <a:latin typeface="Courier"/>
              </a:rPr>
              <a:t>      agent_h.command_ap.connect(scoreboard_h.cmd_f.analysis_export);</a:t>
            </a:r>
            <a:br/>
            <a:r>
              <a:rPr>
                <a:latin typeface="Courier"/>
              </a:rPr>
              <a:t>      agent_h.command_ap.connect(coverage_h.analysis_export);</a:t>
            </a:r>
            <a:br/>
            <a:r>
              <a:rPr>
                <a:latin typeface="Courier"/>
              </a:rPr>
              <a:t>      agent_h.result_ap.connect(scoreboard_h.analysis_export);</a:t>
            </a:r>
            <a:br/>
            <a:r>
              <a:rPr>
                <a:latin typeface="Courier"/>
              </a:rPr>
              <a:t>   </a:t>
            </a:r>
            <a:r>
              <a:rPr b="1">
                <a:solidFill>
                  <a:srgbClr val="007020"/>
                </a:solidFill>
                <a:latin typeface="Courier"/>
              </a:rPr>
              <a:t>endfunction</a:t>
            </a:r>
            <a:r>
              <a:rPr>
                <a:latin typeface="Courier"/>
              </a:rPr>
              <a:t> : connect_phase</a:t>
            </a:r>
          </a:p>
          <a:p>
            <a:pPr lvl="0"/>
            <a:r>
              <a:rPr/>
              <a:t>Ese es el </a:t>
            </a:r>
            <a:r>
              <a:rPr>
                <a:latin typeface="Courier"/>
              </a:rPr>
              <a:t>env</a:t>
            </a:r>
            <a:r>
              <a:rPr/>
              <a:t> de una sola VTALU. Con dos, cambia menos de lo que parece</a:t>
            </a:r>
          </a:p>
        </p:txBody>
      </p:sp>
    </p:spTree>
  </p:cSld>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Agents</a:t>
            </a:r>
          </a:p>
        </p:txBody>
      </p:sp>
      <p:sp>
        <p:nvSpPr>
          <p:cNvPr id="4" name="Text Placeholder 3"/>
          <p:cNvSpPr>
            <a:spLocks noGrp="1"/>
          </p:cNvSpPr>
          <p:nvPr>
            <p:ph idx="2" sz="half" type="body"/>
          </p:nvPr>
        </p:nvSpPr>
        <p:spPr/>
        <p:txBody>
          <a:bodyPr/>
          <a:lstStyle/>
          <a:p>
            <a:pPr lvl="0" indent="0" marL="0">
              <a:spcBef>
                <a:spcPts val="3000"/>
              </a:spcBef>
              <a:buNone/>
            </a:pPr>
            <a:r>
              <a:rPr b="1" i="1"/>
              <a:t>Dos agents, un solo string</a:t>
            </a:r>
          </a:p>
          <a:p>
            <a:pPr lvl="0"/>
            <a:r>
              <a:rPr/>
              <a:t>Los dos agents ejecutan </a:t>
            </a:r>
            <a:r>
              <a:rPr b="1"/>
              <a:t>la misma línea</a:t>
            </a:r>
            <a:r>
              <a:rPr/>
              <a:t>: </a:t>
            </a:r>
            <a:r>
              <a:rPr>
                <a:latin typeface="Courier"/>
              </a:rPr>
              <a:t>uvm_config_db#(vtalu_agent_config)::get(this, "", "config", cfg)</a:t>
            </a:r>
          </a:p>
          <a:p>
            <a:pPr lvl="0"/>
            <a:r>
              <a:rPr/>
              <a:t>Y sin embargo tienen que recibir </a:t>
            </a:r>
            <a:r>
              <a:rPr b="1"/>
              <a:t>objetos distintos</a:t>
            </a:r>
          </a:p>
          <a:p>
            <a:pPr lvl="0"/>
            <a:r>
              <a:rPr/>
              <a:t>Lo resuelve el segundo argumento del </a:t>
            </a:r>
            <a:r>
              <a:rPr>
                <a:latin typeface="Courier"/>
              </a:rPr>
              <a:t>set()</a:t>
            </a:r>
            <a:r>
              <a:rPr/>
              <a:t>: el </a:t>
            </a:r>
            <a:r>
              <a:rPr b="1"/>
              <a:t>ámbito</a:t>
            </a:r>
            <a:r>
              <a:rPr/>
              <a:t>, que es la ruta del componente que va a leer</a:t>
            </a:r>
          </a:p>
          <a:p>
            <a:pPr lvl="0"/>
            <a:r>
              <a:rPr>
                <a:latin typeface="Courier"/>
              </a:rPr>
              <a:t>"clase_agent_h*"</a:t>
            </a:r>
            <a:r>
              <a:rPr/>
              <a:t> alcanza a ese agent y a todo lo que cuelga de él — por eso el driver y los monitores encuentran el mismo config sin que nadie se lo pase</a:t>
            </a:r>
          </a:p>
          <a:p>
            <a:pPr lvl="0"/>
            <a:r>
              <a:rPr/>
              <a:t>El </a:t>
            </a:r>
            <a:r>
              <a:rPr>
                <a:latin typeface="Courier"/>
              </a:rPr>
              <a:t>this</a:t>
            </a:r>
            <a:r>
              <a:rPr/>
              <a:t> del </a:t>
            </a:r>
            <a:r>
              <a:rPr>
                <a:latin typeface="Courier"/>
              </a:rPr>
              <a:t>set()</a:t>
            </a:r>
            <a:r>
              <a:rPr/>
              <a:t> es el punto de partida de esa ruta: el </a:t>
            </a:r>
            <a:r>
              <a:rPr>
                <a:latin typeface="Courier"/>
              </a:rPr>
              <a:t>env</a:t>
            </a:r>
          </a:p>
        </p:txBody>
      </p:sp>
      <p:pic>
        <p:nvPicPr>
          <p:cNvPr descr="res/diagrams/agents_config_scope.svg" id="0" name="Picture 1"/>
          <p:cNvPicPr>
            <a:picLocks noGrp="1" noChangeAspect="1"/>
          </p:cNvPicPr>
          <p:nvPr/>
        </p:nvPicPr>
        <p:blipFill>
          <a:blip r:embed="rId2"/>
          <a:stretch>
            <a:fillRect/>
          </a:stretch>
        </p:blipFill>
        <p:spPr bwMode="auto">
          <a:xfrm>
            <a:off x="3568700" y="660400"/>
            <a:ext cx="5105400" cy="29464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El ámbito jerárquico del config_db</a:t>
            </a:r>
          </a:p>
        </p:txBody>
      </p:sp>
    </p:spTree>
  </p:cSld>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Cuando el </a:t>
            </a:r>
            <a:r>
              <a:rPr b="1" i="1">
                <a:latin typeface="Courier"/>
              </a:rPr>
              <a:t>config_db</a:t>
            </a:r>
            <a:r>
              <a:rPr b="1" i="1"/>
              <a:t> no encuentra: </a:t>
            </a:r>
            <a:r>
              <a:rPr b="1" i="1">
                <a:latin typeface="Courier"/>
              </a:rPr>
              <a:t>+UVM_CONFIG_DB_TRACE</a:t>
            </a:r>
          </a:p>
          <a:p>
            <a:pPr lvl="0" indent="0">
              <a:buNone/>
            </a:pPr>
            <a:r>
              <a:rPr>
                <a:latin typeface="Courier"/>
              </a:rPr>
              <a:t>$ bash run.sh +UVM_CONFIG_DB_TRACE</a:t>
            </a:r>
            <a:br/>
            <a:r>
              <a:rPr>
                <a:latin typeface="Courier"/>
              </a:rPr>
              <a:t>UVM_INFO ... Configuration </a:t>
            </a:r>
            <a:r>
              <a:rPr>
                <a:solidFill>
                  <a:srgbClr val="4070A0"/>
                </a:solidFill>
                <a:latin typeface="Courier"/>
              </a:rPr>
              <a:t>'config'</a:t>
            </a:r>
            <a:r>
              <a:rPr>
                <a:latin typeface="Courier"/>
              </a:rPr>
              <a:t> </a:t>
            </a:r>
            <a:r>
              <a:rPr b="1">
                <a:solidFill>
                  <a:srgbClr val="FF0000"/>
                </a:solidFill>
                <a:latin typeface="Courier"/>
              </a:rPr>
              <a:t>(</a:t>
            </a:r>
            <a:r>
              <a:rPr>
                <a:solidFill>
                  <a:srgbClr val="008000"/>
                </a:solidFill>
                <a:latin typeface="Courier"/>
              </a:rPr>
              <a:t>type</a:t>
            </a:r>
            <a:r>
              <a:rPr>
                <a:latin typeface="Courier"/>
              </a:rPr>
              <a:t> vtalu_agent_config</a:t>
            </a:r>
            <a:r>
              <a:rPr b="1">
                <a:solidFill>
                  <a:srgbClr val="007020"/>
                </a:solidFill>
                <a:latin typeface="Courier"/>
              </a:rPr>
              <a:t>)</a:t>
            </a:r>
            <a:r>
              <a:rPr>
                <a:latin typeface="Courier"/>
              </a:rPr>
              <a:t> </a:t>
            </a:r>
            <a:r>
              <a:rPr>
                <a:solidFill>
                  <a:srgbClr val="008000"/>
                </a:solidFill>
                <a:latin typeface="Courier"/>
              </a:rPr>
              <a:t>set</a:t>
            </a:r>
            <a:r>
              <a:rPr>
                <a:latin typeface="Courier"/>
              </a:rPr>
              <a:t> by env_h</a:t>
            </a:r>
            <a:br/>
            <a:r>
              <a:rPr>
                <a:latin typeface="Courier"/>
              </a:rPr>
              <a:t>UVM_INFO ... Configuration </a:t>
            </a:r>
            <a:r>
              <a:rPr>
                <a:solidFill>
                  <a:srgbClr val="4070A0"/>
                </a:solidFill>
                <a:latin typeface="Courier"/>
              </a:rPr>
              <a:t>'config'</a:t>
            </a:r>
            <a:r>
              <a:rPr>
                <a:latin typeface="Courier"/>
              </a:rPr>
              <a:t> read by</a:t>
            </a:r>
            <a:br/>
            <a:r>
              <a:rPr>
                <a:latin typeface="Courier"/>
              </a:rPr>
              <a:t>             </a:t>
            </a:r>
            <a:r>
              <a:rPr>
                <a:solidFill>
                  <a:srgbClr val="19177C"/>
                </a:solidFill>
                <a:latin typeface="Courier"/>
              </a:rPr>
              <a:t>accessor</a:t>
            </a:r>
            <a:r>
              <a:rPr>
                <a:solidFill>
                  <a:srgbClr val="666666"/>
                </a:solidFill>
                <a:latin typeface="Courier"/>
              </a:rPr>
              <a:t>=</a:t>
            </a:r>
            <a:r>
              <a:rPr>
                <a:latin typeface="Courier"/>
              </a:rPr>
              <a:t>uvm_test_top.env_h.clase_agent_h.driver_h</a:t>
            </a:r>
            <a:br/>
            <a:r>
              <a:rPr>
                <a:latin typeface="Courier"/>
              </a:rPr>
              <a:t>UVM_INFO ... Configuration </a:t>
            </a:r>
            <a:r>
              <a:rPr>
                <a:solidFill>
                  <a:srgbClr val="4070A0"/>
                </a:solidFill>
                <a:latin typeface="Courier"/>
              </a:rPr>
              <a:t>'config'</a:t>
            </a:r>
            <a:r>
              <a:rPr>
                <a:latin typeface="Courier"/>
              </a:rPr>
              <a:t> read by</a:t>
            </a:r>
            <a:br/>
            <a:r>
              <a:rPr>
                <a:latin typeface="Courier"/>
              </a:rPr>
              <a:t>             </a:t>
            </a:r>
            <a:r>
              <a:rPr>
                <a:solidFill>
                  <a:srgbClr val="19177C"/>
                </a:solidFill>
                <a:latin typeface="Courier"/>
              </a:rPr>
              <a:t>accessor</a:t>
            </a:r>
            <a:r>
              <a:rPr>
                <a:solidFill>
                  <a:srgbClr val="666666"/>
                </a:solidFill>
                <a:latin typeface="Courier"/>
              </a:rPr>
              <a:t>=</a:t>
            </a:r>
            <a:r>
              <a:rPr>
                <a:latin typeface="Courier"/>
              </a:rPr>
              <a:t>uvm_test_top.env_h.modulo_agent_h.command_monitor_h</a:t>
            </a:r>
          </a:p>
          <a:p>
            <a:pPr lvl="0"/>
            <a:r>
              <a:rPr/>
              <a:t>El </a:t>
            </a:r>
            <a:r>
              <a:rPr>
                <a:latin typeface="Courier"/>
              </a:rPr>
              <a:t>config_db</a:t>
            </a:r>
            <a:r>
              <a:rPr/>
              <a:t> es una base de datos por strings: cuando falla, </a:t>
            </a:r>
            <a:r>
              <a:rPr b="1"/>
              <a:t>falla en silencio</a:t>
            </a:r>
            <a:r>
              <a:rPr/>
              <a:t> o con un </a:t>
            </a:r>
            <a:r>
              <a:rPr>
                <a:latin typeface="Courier"/>
              </a:rPr>
              <a:t>uvm_fatal</a:t>
            </a:r>
            <a:r>
              <a:rPr/>
              <a:t> que no dice por qué</a:t>
            </a:r>
          </a:p>
          <a:p>
            <a:pPr lvl="0"/>
            <a:r>
              <a:rPr>
                <a:latin typeface="Courier"/>
              </a:rPr>
              <a:t>+UVM_CONFIG_DB_TRACE</a:t>
            </a:r>
            <a:r>
              <a:rPr/>
              <a:t> hace que UVM imprima </a:t>
            </a:r>
            <a:r>
              <a:rPr b="1"/>
              <a:t>cada </a:t>
            </a:r>
            <a:r>
              <a:rPr b="1">
                <a:latin typeface="Courier"/>
              </a:rPr>
              <a:t>set()</a:t>
            </a:r>
            <a:r>
              <a:rPr b="1"/>
              <a:t> y cada </a:t>
            </a:r>
            <a:r>
              <a:rPr b="1">
                <a:latin typeface="Courier"/>
              </a:rPr>
              <a:t>get()</a:t>
            </a:r>
            <a:r>
              <a:rPr/>
              <a:t>, con la ruta jerárquica completa del componente que lo pidió</a:t>
            </a:r>
          </a:p>
          <a:p>
            <a:pPr lvl="0"/>
            <a:r>
              <a:rPr/>
              <a:t>Sirve para las dos preguntas que uno se hace: </a:t>
            </a:r>
            <a:r>
              <a:rPr i="1"/>
              <a:t>¿el </a:t>
            </a:r>
            <a:r>
              <a:rPr i="1">
                <a:latin typeface="Courier"/>
              </a:rPr>
              <a:t>set()</a:t>
            </a:r>
            <a:r>
              <a:rPr i="1"/>
              <a:t> llegó a este componente?</a:t>
            </a:r>
            <a:r>
              <a:rPr/>
              <a:t> y </a:t>
            </a:r>
            <a:r>
              <a:rPr i="1"/>
              <a:t>¿qué componentes existen de verdad?</a:t>
            </a:r>
          </a:p>
          <a:p>
            <a:pPr lvl="0"/>
            <a:r>
              <a:rPr/>
              <a:t>Es un plusarg, no código: no hay que tocar ni recompilar nada</a:t>
            </a:r>
          </a:p>
        </p:txBody>
      </p:sp>
    </p:spTree>
  </p:cSld>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El ejemplo: dos VTALU y el módulo heredado</a:t>
            </a:r>
          </a:p>
          <a:p>
            <a:pPr lvl="0"/>
            <a:r>
              <a:rPr/>
              <a:t>El caso que justifica todo esto: hay que comparar </a:t>
            </a:r>
            <a:r>
              <a:rPr b="1"/>
              <a:t>dos fuentes de estímulo</a:t>
            </a:r>
            <a:r>
              <a:rPr/>
              <a:t> sobre el mismo diseño</a:t>
            </a:r>
          </a:p>
          <a:p>
            <a:pPr lvl="0"/>
            <a:r>
              <a:rPr/>
              <a:t>El </a:t>
            </a:r>
            <a:r>
              <a:rPr>
                <a:latin typeface="Courier"/>
              </a:rPr>
              <a:t>top</a:t>
            </a:r>
            <a:r>
              <a:rPr/>
              <a:t> instancia dos VTALU y dos </a:t>
            </a:r>
            <a:r>
              <a:rPr>
                <a:latin typeface="Courier"/>
              </a:rPr>
              <a:t>vtalu_bfm</a:t>
            </a:r>
          </a:p>
          <a:p>
            <a:pPr lvl="0"/>
            <a:r>
              <a:rPr/>
              <a:t>La primera la maneja nuestro agent, en </a:t>
            </a:r>
            <a:r>
              <a:rPr>
                <a:latin typeface="Courier"/>
              </a:rPr>
              <a:t>UVM_ACTIVE</a:t>
            </a:r>
          </a:p>
          <a:p>
            <a:pPr lvl="0"/>
            <a:r>
              <a:rPr/>
              <a:t>La segunda la maneja </a:t>
            </a:r>
            <a:r>
              <a:rPr>
                <a:latin typeface="Courier"/>
              </a:rPr>
              <a:t>vtalu_tester_module</a:t>
            </a:r>
            <a:r>
              <a:rPr/>
              <a:t>, un módulo de siempre sin una línea de UVM, y le colgamos un agent en </a:t>
            </a:r>
            <a:r>
              <a:rPr>
                <a:latin typeface="Courier"/>
              </a:rPr>
              <a:t>UVM_PASSIVE</a:t>
            </a:r>
            <a:r>
              <a:rPr/>
              <a:t> para mirarlo</a:t>
            </a:r>
          </a:p>
          <a:p>
            <a:pPr lvl="0"/>
            <a:r>
              <a:rPr/>
              <a:t>Dos scoreboards y </a:t>
            </a:r>
            <a:r>
              <a:rPr b="1"/>
              <a:t>dos coberturas</a:t>
            </a:r>
            <a:r>
              <a:rPr/>
              <a:t>: eso es lo que responde cuál de los dos estímulos cubre más</a:t>
            </a:r>
          </a:p>
          <a:p>
            <a:pPr lvl="0" indent="0">
              <a:buNone/>
            </a:pPr>
            <a:r>
              <a:rPr b="1">
                <a:solidFill>
                  <a:srgbClr val="007020"/>
                </a:solidFill>
                <a:latin typeface="Courier"/>
              </a:rPr>
              <a:t>module</a:t>
            </a:r>
            <a:r>
              <a:rPr>
                <a:latin typeface="Courier"/>
              </a:rPr>
              <a:t> top;</a:t>
            </a:r>
            <a:br/>
            <a:r>
              <a:rPr>
                <a:latin typeface="Courier"/>
              </a:rPr>
              <a:t>   </a:t>
            </a:r>
            <a:r>
              <a:rPr b="1">
                <a:solidFill>
                  <a:srgbClr val="007020"/>
                </a:solidFill>
                <a:latin typeface="Courier"/>
              </a:rPr>
              <a:t>import</a:t>
            </a:r>
            <a:r>
              <a:rPr>
                <a:latin typeface="Courier"/>
              </a:rPr>
              <a:t> uvm_pkg::*;</a:t>
            </a:r>
            <a:br/>
            <a:r>
              <a:rPr>
                <a:latin typeface="Courier"/>
              </a:rPr>
              <a:t>   </a:t>
            </a:r>
            <a:r>
              <a:rPr b="1">
                <a:solidFill>
                  <a:srgbClr val="007020"/>
                </a:solidFill>
                <a:latin typeface="Courier"/>
              </a:rPr>
              <a:t>import</a:t>
            </a:r>
            <a:r>
              <a:rPr>
                <a:latin typeface="Courier"/>
              </a:rPr>
              <a:t> vtalu_pkg::*;</a:t>
            </a:r>
            <a:br/>
            <a:r>
              <a:rPr>
                <a:latin typeface="Courier"/>
              </a:rPr>
              <a:t>   </a:t>
            </a:r>
            <a:r>
              <a:rPr>
                <a:solidFill>
                  <a:srgbClr val="007020"/>
                </a:solidFill>
                <a:latin typeface="Courier"/>
              </a:rPr>
              <a:t>`include</a:t>
            </a:r>
            <a:r>
              <a:rPr>
                <a:latin typeface="Courier"/>
              </a:rPr>
              <a:t> </a:t>
            </a:r>
            <a:r>
              <a:rPr>
                <a:solidFill>
                  <a:srgbClr val="4070A0"/>
                </a:solidFill>
                <a:latin typeface="Courier"/>
              </a:rPr>
              <a:t>"vtalu_macros.svh"</a:t>
            </a:r>
            <a:br/>
            <a:r>
              <a:rPr>
                <a:latin typeface="Courier"/>
              </a:rPr>
              <a:t>   </a:t>
            </a:r>
            <a:r>
              <a:rPr>
                <a:solidFill>
                  <a:srgbClr val="007020"/>
                </a:solidFill>
                <a:latin typeface="Courier"/>
              </a:rPr>
              <a:t>`include</a:t>
            </a:r>
            <a:r>
              <a:rPr>
                <a:latin typeface="Courier"/>
              </a:rPr>
              <a:t> </a:t>
            </a:r>
            <a:r>
              <a:rPr>
                <a:solidFill>
                  <a:srgbClr val="4070A0"/>
                </a:solidFill>
                <a:latin typeface="Courier"/>
              </a:rPr>
              <a:t>"uvm_macros.svh"</a:t>
            </a:r>
            <a:br/>
            <a:br/>
            <a:r>
              <a:rPr>
                <a:latin typeface="Courier"/>
              </a:rPr>
              <a:t>   </a:t>
            </a:r>
            <a:r>
              <a:rPr i="1">
                <a:solidFill>
                  <a:srgbClr val="60A0B0"/>
                </a:solidFill>
                <a:latin typeface="Courier"/>
              </a:rPr>
              <a:t>// The VTALU driven by the class testbench</a:t>
            </a:r>
            <a:br/>
            <a:r>
              <a:rPr>
                <a:latin typeface="Courier"/>
              </a:rPr>
              <a:t>   vtalu_bfm clase_bfm ();</a:t>
            </a:r>
            <a:br/>
            <a:r>
              <a:rPr>
                <a:latin typeface="Courier"/>
              </a:rPr>
              <a:t>   vtalu clase_dut (</a:t>
            </a:r>
            <a:br/>
            <a:r>
              <a:rPr>
                <a:latin typeface="Courier"/>
              </a:rPr>
              <a:t>       .A(clase_bfm.A),</a:t>
            </a:r>
            <a:r>
              <a:rPr>
                <a:solidFill>
                  <a:srgbClr val="902000"/>
                </a:solidFill>
                <a:latin typeface="Courier"/>
              </a:rPr>
              <a:t> .B</a:t>
            </a:r>
            <a:r>
              <a:rPr>
                <a:latin typeface="Courier"/>
              </a:rPr>
              <a:t>(clase_bfm.B),</a:t>
            </a:r>
            <a:r>
              <a:rPr>
                <a:solidFill>
                  <a:srgbClr val="902000"/>
                </a:solidFill>
                <a:latin typeface="Courier"/>
              </a:rPr>
              <a:t> .op</a:t>
            </a:r>
            <a:r>
              <a:rPr>
                <a:latin typeface="Courier"/>
              </a:rPr>
              <a:t>(clase_bfm.op_set),</a:t>
            </a:r>
            <a:br/>
            <a:r>
              <a:rPr>
                <a:latin typeface="Courier"/>
              </a:rPr>
              <a:t>       .clk(clase_bfm.clk),</a:t>
            </a:r>
            <a:r>
              <a:rPr>
                <a:solidFill>
                  <a:srgbClr val="902000"/>
                </a:solidFill>
                <a:latin typeface="Courier"/>
              </a:rPr>
              <a:t> .reset_n</a:t>
            </a:r>
            <a:r>
              <a:rPr>
                <a:latin typeface="Courier"/>
              </a:rPr>
              <a:t>(clase_bfm.reset_n),</a:t>
            </a:r>
            <a:r>
              <a:rPr>
                <a:solidFill>
                  <a:srgbClr val="902000"/>
                </a:solidFill>
                <a:latin typeface="Courier"/>
              </a:rPr>
              <a:t> .start</a:t>
            </a:r>
            <a:r>
              <a:rPr>
                <a:latin typeface="Courier"/>
              </a:rPr>
              <a:t>(clase_bfm.</a:t>
            </a:r>
            <a:r>
              <a:rPr>
                <a:solidFill>
                  <a:srgbClr val="007020"/>
                </a:solidFill>
                <a:latin typeface="Courier"/>
              </a:rPr>
              <a:t>start</a:t>
            </a:r>
            <a:r>
              <a:rPr>
                <a:latin typeface="Courier"/>
              </a:rPr>
              <a:t>),</a:t>
            </a:r>
            <a:br/>
            <a:r>
              <a:rPr>
                <a:latin typeface="Courier"/>
              </a:rPr>
              <a:t>       .done(clase_bfm.done),</a:t>
            </a:r>
            <a:br/>
            <a:r>
              <a:rPr>
                <a:latin typeface="Courier"/>
              </a:rPr>
              <a:t>       .ovf(clase_bfm.ovf),</a:t>
            </a:r>
            <a:r>
              <a:rPr>
                <a:solidFill>
                  <a:srgbClr val="902000"/>
                </a:solidFill>
                <a:latin typeface="Courier"/>
              </a:rPr>
              <a:t> .result</a:t>
            </a:r>
            <a:r>
              <a:rPr>
                <a:latin typeface="Courier"/>
              </a:rPr>
              <a:t>(clase_bfm.result)</a:t>
            </a:r>
            <a:br/>
            <a:r>
              <a:rPr>
                <a:latin typeface="Courier"/>
              </a:rPr>
              <a:t>   );</a:t>
            </a:r>
            <a:br/>
            <a:br/>
            <a:r>
              <a:rPr>
                <a:latin typeface="Courier"/>
              </a:rPr>
              <a:t>   </a:t>
            </a:r>
            <a:r>
              <a:rPr i="1">
                <a:solidFill>
                  <a:srgbClr val="60A0B0"/>
                </a:solidFill>
                <a:latin typeface="Courier"/>
              </a:rPr>
              <a:t>// The VTALU driven by the legacy module</a:t>
            </a:r>
            <a:br/>
            <a:r>
              <a:rPr>
                <a:latin typeface="Courier"/>
              </a:rPr>
              <a:t>   vtalu_bfm modulo_bfm ();</a:t>
            </a:r>
            <a:br/>
            <a:r>
              <a:rPr>
                <a:latin typeface="Courier"/>
              </a:rPr>
              <a:t>   vtalu modulo_dut (</a:t>
            </a:r>
            <a:br/>
            <a:r>
              <a:rPr>
                <a:latin typeface="Courier"/>
              </a:rPr>
              <a:t>       .A(modulo_bfm.A),</a:t>
            </a:r>
            <a:r>
              <a:rPr>
                <a:solidFill>
                  <a:srgbClr val="902000"/>
                </a:solidFill>
                <a:latin typeface="Courier"/>
              </a:rPr>
              <a:t> .B</a:t>
            </a:r>
            <a:r>
              <a:rPr>
                <a:latin typeface="Courier"/>
              </a:rPr>
              <a:t>(modulo_bfm.B),</a:t>
            </a:r>
            <a:r>
              <a:rPr>
                <a:solidFill>
                  <a:srgbClr val="902000"/>
                </a:solidFill>
                <a:latin typeface="Courier"/>
              </a:rPr>
              <a:t> .op</a:t>
            </a:r>
            <a:r>
              <a:rPr>
                <a:latin typeface="Courier"/>
              </a:rPr>
              <a:t>(modulo_bfm.op_set),</a:t>
            </a:r>
            <a:br/>
            <a:r>
              <a:rPr>
                <a:latin typeface="Courier"/>
              </a:rPr>
              <a:t>       .clk(modulo_bfm.clk),</a:t>
            </a:r>
            <a:r>
              <a:rPr>
                <a:solidFill>
                  <a:srgbClr val="902000"/>
                </a:solidFill>
                <a:latin typeface="Courier"/>
              </a:rPr>
              <a:t> .reset_n</a:t>
            </a:r>
            <a:r>
              <a:rPr>
                <a:latin typeface="Courier"/>
              </a:rPr>
              <a:t>(modulo_bfm.reset_n),</a:t>
            </a:r>
            <a:r>
              <a:rPr>
                <a:solidFill>
                  <a:srgbClr val="902000"/>
                </a:solidFill>
                <a:latin typeface="Courier"/>
              </a:rPr>
              <a:t> .start</a:t>
            </a:r>
            <a:r>
              <a:rPr>
                <a:latin typeface="Courier"/>
              </a:rPr>
              <a:t>(modulo_bfm.</a:t>
            </a:r>
            <a:r>
              <a:rPr>
                <a:solidFill>
                  <a:srgbClr val="007020"/>
                </a:solidFill>
                <a:latin typeface="Courier"/>
              </a:rPr>
              <a:t>start</a:t>
            </a:r>
            <a:r>
              <a:rPr>
                <a:latin typeface="Courier"/>
              </a:rPr>
              <a:t>),</a:t>
            </a:r>
            <a:br/>
            <a:r>
              <a:rPr>
                <a:latin typeface="Courier"/>
              </a:rPr>
              <a:t>       .done(modulo_bfm.done),</a:t>
            </a:r>
            <a:br/>
            <a:r>
              <a:rPr>
                <a:latin typeface="Courier"/>
              </a:rPr>
              <a:t>       .ovf(modulo_bfm.ovf),</a:t>
            </a:r>
            <a:r>
              <a:rPr>
                <a:solidFill>
                  <a:srgbClr val="902000"/>
                </a:solidFill>
                <a:latin typeface="Courier"/>
              </a:rPr>
              <a:t> .result</a:t>
            </a:r>
            <a:r>
              <a:rPr>
                <a:latin typeface="Courier"/>
              </a:rPr>
              <a:t>(modulo_bfm.result)</a:t>
            </a:r>
            <a:br/>
            <a:r>
              <a:rPr>
                <a:latin typeface="Courier"/>
              </a:rPr>
              <a:t>   );</a:t>
            </a:r>
            <a:br/>
            <a:br/>
            <a:r>
              <a:rPr>
                <a:latin typeface="Courier"/>
              </a:rPr>
              <a:t>   vtalu_tester_module stim_module (modulo_bfm);</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a:t>
            </a:r>
            <a:r>
              <a:rPr i="1">
                <a:solidFill>
                  <a:srgbClr val="60A0B0"/>
                </a:solidFill>
                <a:latin typeface="Courier"/>
              </a:rPr>
              <a:t>// The top knows nothing about agents: it leaves the two interfaces with a</a:t>
            </a:r>
            <a:br/>
            <a:r>
              <a:rPr>
                <a:latin typeface="Courier"/>
              </a:rPr>
              <a:t>      </a:t>
            </a:r>
            <a:r>
              <a:rPr i="1">
                <a:solidFill>
                  <a:srgbClr val="60A0B0"/>
                </a:solidFill>
                <a:latin typeface="Courier"/>
              </a:rPr>
              <a:t>// name and walks away. Handing them out is the test's job.</a:t>
            </a:r>
            <a:b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set</a:t>
            </a:r>
            <a:r>
              <a:rPr>
                <a:latin typeface="Courier"/>
              </a:rPr>
              <a:t>(</a:t>
            </a:r>
            <a:r>
              <a:rPr b="1">
                <a:solidFill>
                  <a:srgbClr val="007020"/>
                </a:solidFill>
                <a:latin typeface="Courier"/>
              </a:rPr>
              <a:t>null</a:t>
            </a:r>
            <a:r>
              <a:rPr>
                <a:latin typeface="Courier"/>
              </a:rPr>
              <a:t>, </a:t>
            </a:r>
            <a:r>
              <a:rPr>
                <a:solidFill>
                  <a:srgbClr val="4070A0"/>
                </a:solidFill>
                <a:latin typeface="Courier"/>
              </a:rPr>
              <a:t>"*"</a:t>
            </a:r>
            <a:r>
              <a:rPr>
                <a:latin typeface="Courier"/>
              </a:rPr>
              <a:t>, </a:t>
            </a:r>
            <a:r>
              <a:rPr>
                <a:solidFill>
                  <a:srgbClr val="4070A0"/>
                </a:solidFill>
                <a:latin typeface="Courier"/>
              </a:rPr>
              <a:t>"clase_bfm"</a:t>
            </a:r>
            <a:r>
              <a:rPr>
                <a:latin typeface="Courier"/>
              </a:rPr>
              <a:t>, clase_bfm);</a:t>
            </a:r>
            <a:b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set</a:t>
            </a:r>
            <a:r>
              <a:rPr>
                <a:latin typeface="Courier"/>
              </a:rPr>
              <a:t>(</a:t>
            </a:r>
            <a:r>
              <a:rPr b="1">
                <a:solidFill>
                  <a:srgbClr val="007020"/>
                </a:solidFill>
                <a:latin typeface="Courier"/>
              </a:rPr>
              <a:t>null</a:t>
            </a:r>
            <a:r>
              <a:rPr>
                <a:latin typeface="Courier"/>
              </a:rPr>
              <a:t>, </a:t>
            </a:r>
            <a:r>
              <a:rPr>
                <a:solidFill>
                  <a:srgbClr val="4070A0"/>
                </a:solidFill>
                <a:latin typeface="Courier"/>
              </a:rPr>
              <a:t>"*"</a:t>
            </a:r>
            <a:r>
              <a:rPr>
                <a:latin typeface="Courier"/>
              </a:rPr>
              <a:t>, </a:t>
            </a:r>
            <a:r>
              <a:rPr>
                <a:solidFill>
                  <a:srgbClr val="4070A0"/>
                </a:solidFill>
                <a:latin typeface="Courier"/>
              </a:rPr>
              <a:t>"modulo_bfm"</a:t>
            </a:r>
            <a:r>
              <a:rPr>
                <a:latin typeface="Courier"/>
              </a:rPr>
              <a:t>, modulo_bfm);</a:t>
            </a:r>
            <a:br/>
            <a:r>
              <a:rPr>
                <a:latin typeface="Courier"/>
              </a:rPr>
              <a:t>      run_test();</a:t>
            </a:r>
            <a:br/>
            <a:r>
              <a:rPr>
                <a:latin typeface="Courier"/>
              </a:rPr>
              <a:t>   </a:t>
            </a:r>
            <a:r>
              <a:rPr b="1">
                <a:solidFill>
                  <a:srgbClr val="007020"/>
                </a:solidFill>
                <a:latin typeface="Courier"/>
              </a:rPr>
              <a:t>end</a:t>
            </a:r>
            <a:br/>
            <a:br/>
            <a:r>
              <a:rPr b="1">
                <a:solidFill>
                  <a:srgbClr val="007020"/>
                </a:solidFill>
                <a:latin typeface="Courier"/>
              </a:rPr>
              <a:t>endmodule</a:t>
            </a:r>
            <a:r>
              <a:rPr>
                <a:latin typeface="Courier"/>
              </a:rPr>
              <a:t> : top</a:t>
            </a:r>
          </a:p>
          <a:p>
            <a:pPr lvl="0"/>
            <a:r>
              <a:rPr/>
              <a:t>El módulo llama </a:t>
            </a:r>
            <a:r>
              <a:rPr b="1"/>
              <a:t>a la misma </a:t>
            </a:r>
            <a:r>
              <a:rPr b="1">
                <a:latin typeface="Courier"/>
              </a:rPr>
              <a:t>bfm.send_op()</a:t>
            </a:r>
            <a:r>
              <a:rPr/>
              <a:t> que el driver: recibe la interface por su </a:t>
            </a:r>
            <a:r>
              <a:rPr b="1"/>
              <a:t>puerto</a:t>
            </a:r>
            <a:r>
              <a:rPr/>
              <a:t> en vez de por una virtual interface, pero el protocolo que ejecuta es exactamente el mismo código</a:t>
            </a:r>
          </a:p>
          <a:p>
            <a:pPr lvl="0"/>
            <a:r>
              <a:rPr/>
              <a:t>Eso es lo que hace justa la comparación: los dos estímulos hablan idéntico con el DUT. Lo único que se compara es </a:t>
            </a:r>
            <a:r>
              <a:rPr b="1"/>
              <a:t>qué</a:t>
            </a:r>
            <a:r>
              <a:rPr/>
              <a:t> manda cada uno, no cómo</a:t>
            </a:r>
          </a:p>
        </p:txBody>
      </p:sp>
    </p:spTree>
  </p:cSld>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El test, y lo que todavía falta</a:t>
            </a:r>
          </a:p>
          <a:p>
            <a:pPr lvl="0"/>
            <a:r>
              <a:rPr/>
              <a:t>El </a:t>
            </a:r>
            <a:r>
              <a:rPr>
                <a:latin typeface="Courier"/>
              </a:rPr>
              <a:t>test</a:t>
            </a:r>
            <a:r>
              <a:rPr/>
              <a:t> saca las dos BFM del </a:t>
            </a:r>
            <a:r>
              <a:rPr>
                <a:latin typeface="Courier"/>
              </a:rPr>
              <a:t>config_db</a:t>
            </a:r>
            <a:r>
              <a:rPr/>
              <a:t>, arma el </a:t>
            </a:r>
            <a:r>
              <a:rPr>
                <a:latin typeface="Courier"/>
              </a:rPr>
              <a:t>env_config</a:t>
            </a:r>
            <a:r>
              <a:rPr/>
              <a:t> y lo baja</a:t>
            </a:r>
          </a:p>
          <a:p>
            <a:pPr lvl="0"/>
            <a:r>
              <a:rPr/>
              <a:t>Después arranca la sequence </a:t>
            </a:r>
            <a:r>
              <a:rPr b="1"/>
              <a:t>a mano</a:t>
            </a:r>
            <a:r>
              <a:rPr/>
              <a:t>, sobre el sequencer del agent activo:</a:t>
            </a:r>
          </a:p>
          <a:p>
            <a:pPr lvl="0" indent="0">
              <a:buNone/>
            </a:pPr>
            <a:r>
              <a:rPr>
                <a:latin typeface="Courier"/>
              </a:rPr>
              <a:t>seq = command_sequence::type_id::create(</a:t>
            </a:r>
            <a:r>
              <a:rPr>
                <a:solidFill>
                  <a:srgbClr val="4070A0"/>
                </a:solidFill>
                <a:latin typeface="Courier"/>
              </a:rPr>
              <a:t>"seq"</a:t>
            </a:r>
            <a:r>
              <a:rPr>
                <a:latin typeface="Courier"/>
              </a:rPr>
              <a:t>);</a:t>
            </a:r>
            <a:br/>
            <a:r>
              <a:rPr>
                <a:latin typeface="Courier"/>
              </a:rPr>
              <a:t>seq.</a:t>
            </a:r>
            <a:r>
              <a:rPr>
                <a:solidFill>
                  <a:srgbClr val="007020"/>
                </a:solidFill>
                <a:latin typeface="Courier"/>
              </a:rPr>
              <a:t>start</a:t>
            </a:r>
            <a:r>
              <a:rPr>
                <a:latin typeface="Courier"/>
              </a:rPr>
              <a:t>(env_h.clase_agent_h.sequencer_h);</a:t>
            </a:r>
          </a:p>
          <a:p>
            <a:pPr lvl="0"/>
            <a:r>
              <a:rPr/>
              <a:t>Funciona, pero mirá lo que hace esa línea: el test </a:t>
            </a:r>
            <a:r>
              <a:rPr b="1"/>
              <a:t>atraviesa la jerarquía</a:t>
            </a:r>
            <a:r>
              <a:rPr/>
              <a:t> para llegar al sequencer, y con eso vuelve a conocer el interior del env</a:t>
            </a:r>
          </a:p>
          <a:p>
            <a:pPr lvl="0"/>
            <a:r>
              <a:rPr/>
              <a:t>Todo lo que acabamos de encapsular se filtra en una línea</a:t>
            </a:r>
          </a:p>
          <a:p>
            <a:pPr lvl="0"/>
            <a:r>
              <a:rPr/>
              <a:t>La sección de sequences lo arregla: la sequence se le pasa al sequencer </a:t>
            </a:r>
            <a:r>
              <a:rPr b="1"/>
              <a:t>por </a:t>
            </a:r>
            <a:r>
              <a:rPr b="1">
                <a:latin typeface="Courier"/>
              </a:rPr>
              <a:t>config_db</a:t>
            </a:r>
            <a:r>
              <a:rPr/>
              <a:t>, y el test deja de saber dónde está</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virtual</a:t>
            </a:r>
            <a:r>
              <a:rPr>
                <a:latin typeface="Courier"/>
              </a:rPr>
              <a:t> vtalu_bfm clase_bfm, modulo_bfm;</a:t>
            </a:r>
            <a:br/>
            <a:r>
              <a:rPr>
                <a:latin typeface="Courier"/>
              </a:rPr>
              <a:t>      env_config env_config_h;</a:t>
            </a:r>
            <a:br/>
            <a:br/>
            <a:r>
              <a:rPr>
                <a:latin typeface="Courier"/>
              </a:rPr>
              <a:t>      </a:t>
            </a:r>
            <a:r>
              <a:rPr i="1">
                <a:solidFill>
                  <a:srgbClr val="60A0B0"/>
                </a:solidFill>
                <a:latin typeface="Courier"/>
              </a:rPr>
              <a:t>// The top left the two interfaces loose; the test packs them up.</a:t>
            </a: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"clase_bfm"</a:t>
            </a:r>
            <a:r>
              <a:rPr>
                <a:latin typeface="Courier"/>
              </a:rPr>
              <a:t>, clase_bfm))</a:t>
            </a:r>
            <a:br/>
            <a:r>
              <a:rPr>
                <a:latin typeface="Courier"/>
              </a:rPr>
              <a:t>         </a:t>
            </a:r>
            <a:r>
              <a:rPr>
                <a:solidFill>
                  <a:srgbClr val="007020"/>
                </a:solidFill>
                <a:latin typeface="Courier"/>
              </a:rPr>
              <a:t>`uvm_fatal</a:t>
            </a:r>
            <a:r>
              <a:rPr>
                <a:latin typeface="Courier"/>
              </a:rPr>
              <a:t>(</a:t>
            </a:r>
            <a:r>
              <a:rPr>
                <a:solidFill>
                  <a:srgbClr val="4070A0"/>
                </a:solidFill>
                <a:latin typeface="Courier"/>
              </a:rPr>
              <a:t>"DUAL TEST"</a:t>
            </a:r>
            <a:r>
              <a:rPr>
                <a:latin typeface="Courier"/>
              </a:rPr>
              <a:t>, </a:t>
            </a:r>
            <a:r>
              <a:rPr>
                <a:solidFill>
                  <a:srgbClr val="4070A0"/>
                </a:solidFill>
                <a:latin typeface="Courier"/>
              </a:rPr>
              <a:t>"Failed to get clase_bfm"</a:t>
            </a:r>
            <a:r>
              <a:rPr>
                <a:latin typeface="Courier"/>
              </a:rPr>
              <a:t>)</a:t>
            </a: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"modulo_bfm"</a:t>
            </a:r>
            <a:r>
              <a:rPr>
                <a:latin typeface="Courier"/>
              </a:rPr>
              <a:t>, modulo_bfm))</a:t>
            </a:r>
            <a:br/>
            <a:r>
              <a:rPr>
                <a:latin typeface="Courier"/>
              </a:rPr>
              <a:t>         </a:t>
            </a:r>
            <a:r>
              <a:rPr>
                <a:solidFill>
                  <a:srgbClr val="007020"/>
                </a:solidFill>
                <a:latin typeface="Courier"/>
              </a:rPr>
              <a:t>`uvm_fatal</a:t>
            </a:r>
            <a:r>
              <a:rPr>
                <a:latin typeface="Courier"/>
              </a:rPr>
              <a:t>(</a:t>
            </a:r>
            <a:r>
              <a:rPr>
                <a:solidFill>
                  <a:srgbClr val="4070A0"/>
                </a:solidFill>
                <a:latin typeface="Courier"/>
              </a:rPr>
              <a:t>"DUAL TEST"</a:t>
            </a:r>
            <a:r>
              <a:rPr>
                <a:latin typeface="Courier"/>
              </a:rPr>
              <a:t>, </a:t>
            </a:r>
            <a:r>
              <a:rPr>
                <a:solidFill>
                  <a:srgbClr val="4070A0"/>
                </a:solidFill>
                <a:latin typeface="Courier"/>
              </a:rPr>
              <a:t>"Failed to get modulo_bfm"</a:t>
            </a:r>
            <a:r>
              <a:rPr>
                <a:latin typeface="Courier"/>
              </a:rPr>
              <a:t>)</a:t>
            </a:r>
            <a:br/>
            <a:br/>
            <a:r>
              <a:rPr>
                <a:latin typeface="Courier"/>
              </a:rPr>
              <a:t>      env_config_h = </a:t>
            </a:r>
            <a:r>
              <a:rPr b="1">
                <a:solidFill>
                  <a:srgbClr val="007020"/>
                </a:solidFill>
                <a:latin typeface="Courier"/>
              </a:rPr>
              <a:t>new</a:t>
            </a:r>
            <a:r>
              <a:rPr>
                <a:solidFill>
                  <a:srgbClr val="902000"/>
                </a:solidFill>
                <a:latin typeface="Courier"/>
              </a:rPr>
              <a:t>(.clase_bfm</a:t>
            </a:r>
            <a:r>
              <a:rPr>
                <a:latin typeface="Courier"/>
              </a:rPr>
              <a:t>(clase_bfm),</a:t>
            </a:r>
            <a:r>
              <a:rPr>
                <a:solidFill>
                  <a:srgbClr val="902000"/>
                </a:solidFill>
                <a:latin typeface="Courier"/>
              </a:rPr>
              <a:t> .modulo_bfm</a:t>
            </a:r>
            <a:r>
              <a:rPr>
                <a:latin typeface="Courier"/>
              </a:rPr>
              <a:t>(modulo_bfm));</a:t>
            </a:r>
            <a:br/>
            <a:r>
              <a:rPr>
                <a:latin typeface="Courier"/>
              </a:rPr>
              <a:t>      uvm_config_db#(env_config)::</a:t>
            </a:r>
            <a:r>
              <a:rPr>
                <a:solidFill>
                  <a:srgbClr val="007020"/>
                </a:solidFill>
                <a:latin typeface="Courier"/>
              </a:rPr>
              <a:t>set</a:t>
            </a:r>
            <a:r>
              <a:rPr>
                <a:latin typeface="Courier"/>
              </a:rPr>
              <a:t>(</a:t>
            </a:r>
            <a:r>
              <a:rPr b="1">
                <a:solidFill>
                  <a:srgbClr val="007020"/>
                </a:solidFill>
                <a:latin typeface="Courier"/>
              </a:rPr>
              <a:t>this</a:t>
            </a:r>
            <a:r>
              <a:rPr>
                <a:latin typeface="Courier"/>
              </a:rPr>
              <a:t>, </a:t>
            </a:r>
            <a:r>
              <a:rPr>
                <a:solidFill>
                  <a:srgbClr val="4070A0"/>
                </a:solidFill>
                <a:latin typeface="Courier"/>
              </a:rPr>
              <a:t>"env_h*"</a:t>
            </a:r>
            <a:r>
              <a:rPr>
                <a:latin typeface="Courier"/>
              </a:rPr>
              <a:t>, </a:t>
            </a:r>
            <a:r>
              <a:rPr>
                <a:solidFill>
                  <a:srgbClr val="4070A0"/>
                </a:solidFill>
                <a:latin typeface="Courier"/>
              </a:rPr>
              <a:t>"config"</a:t>
            </a:r>
            <a:r>
              <a:rPr>
                <a:latin typeface="Courier"/>
              </a:rPr>
              <a:t>, env_config_h);</a:t>
            </a:r>
            <a:br/>
            <a:br/>
            <a:r>
              <a:rPr>
                <a:latin typeface="Courier"/>
              </a:rPr>
              <a:t>      env_h = env::type_id::create(</a:t>
            </a:r>
            <a:r>
              <a:rPr>
                <a:solidFill>
                  <a:srgbClr val="4070A0"/>
                </a:solidFill>
                <a:latin typeface="Courier"/>
              </a:rPr>
              <a:t>"env_h"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i="1">
                <a:solidFill>
                  <a:srgbClr val="60A0B0"/>
                </a:solidFill>
                <a:latin typeface="Courier"/>
              </a:rPr>
              <a:t>// +TOPOLOGY prints the component tree. It is how to SEE that the passive</a:t>
            </a:r>
            <a:br/>
            <a:r>
              <a:rPr>
                <a:latin typeface="Courier"/>
              </a:rPr>
              <a:t>   </a:t>
            </a:r>
            <a:r>
              <a:rPr i="1">
                <a:solidFill>
                  <a:srgbClr val="60A0B0"/>
                </a:solidFill>
                <a:latin typeface="Courier"/>
              </a:rPr>
              <a:t>// agent built neither a sequencer nor a driver.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end_of_elaboration_phase(uvm_phase phase);</a:t>
            </a:r>
            <a:br/>
            <a:r>
              <a:rPr>
                <a:latin typeface="Courier"/>
              </a:rPr>
              <a:t>      </a:t>
            </a:r>
            <a:r>
              <a:rPr b="1">
                <a:solidFill>
                  <a:srgbClr val="007020"/>
                </a:solidFill>
                <a:latin typeface="Courier"/>
              </a:rPr>
              <a:t>if</a:t>
            </a:r>
            <a:r>
              <a:rPr>
                <a:latin typeface="Courier"/>
              </a:rPr>
              <a:t> (</a:t>
            </a:r>
            <a:r>
              <a:rPr b="1">
                <a:solidFill>
                  <a:srgbClr val="007020"/>
                </a:solidFill>
                <a:latin typeface="Courier"/>
              </a:rPr>
              <a:t>$test$plusargs</a:t>
            </a:r>
            <a:r>
              <a:rPr>
                <a:latin typeface="Courier"/>
              </a:rPr>
              <a:t>(</a:t>
            </a:r>
            <a:r>
              <a:rPr>
                <a:solidFill>
                  <a:srgbClr val="4070A0"/>
                </a:solidFill>
                <a:latin typeface="Courier"/>
              </a:rPr>
              <a:t>"TOPOLOGY"</a:t>
            </a:r>
            <a:r>
              <a:rPr>
                <a:latin typeface="Courier"/>
              </a:rPr>
              <a:t>)) uvm_root::</a:t>
            </a:r>
            <a:r>
              <a:rPr>
                <a:solidFill>
                  <a:srgbClr val="007020"/>
                </a:solidFill>
                <a:latin typeface="Courier"/>
              </a:rPr>
              <a:t>get</a:t>
            </a:r>
            <a:r>
              <a:rPr>
                <a:latin typeface="Courier"/>
              </a:rPr>
              <a:t>(</a:t>
            </a:r>
            <a:r>
              <a:rPr>
                <a:solidFill>
                  <a:srgbClr val="902000"/>
                </a:solidFill>
                <a:latin typeface="Courier"/>
              </a:rPr>
              <a:t>).print_topology</a:t>
            </a:r>
            <a:r>
              <a:rPr>
                <a:latin typeface="Courier"/>
              </a:rPr>
              <a:t>();</a:t>
            </a:r>
            <a:br/>
            <a:r>
              <a:rPr>
                <a:latin typeface="Courier"/>
              </a:rPr>
              <a:t>   </a:t>
            </a:r>
            <a:r>
              <a:rPr b="1">
                <a:solidFill>
                  <a:srgbClr val="007020"/>
                </a:solidFill>
                <a:latin typeface="Courier"/>
              </a:rPr>
              <a:t>endfunction</a:t>
            </a:r>
            <a:r>
              <a:rPr>
                <a:latin typeface="Courier"/>
              </a:rPr>
              <a:t> : end_of_elaboration_phase</a:t>
            </a:r>
            <a:br/>
            <a:br/>
            <a:r>
              <a:rPr>
                <a:latin typeface="Courier"/>
              </a:rPr>
              <a:t>   </a:t>
            </a:r>
            <a:r>
              <a:rPr b="1">
                <a:solidFill>
                  <a:srgbClr val="007020"/>
                </a:solidFill>
                <a:latin typeface="Courier"/>
              </a:rPr>
              <a:t>task</a:t>
            </a:r>
            <a:r>
              <a:rPr>
                <a:latin typeface="Courier"/>
              </a:rPr>
              <a:t> run_phase(uvm_phase phase);</a:t>
            </a:r>
            <a:br/>
            <a:r>
              <a:rPr>
                <a:latin typeface="Courier"/>
              </a:rPr>
              <a:t>      command_sequence seq;</a:t>
            </a:r>
            <a:br/>
            <a:br/>
            <a:r>
              <a:rPr>
                <a:latin typeface="Courier"/>
              </a:rPr>
              <a:t>      phase.raise_objection(</a:t>
            </a:r>
            <a:r>
              <a:rPr b="1">
                <a:solidFill>
                  <a:srgbClr val="007020"/>
                </a:solidFill>
                <a:latin typeface="Courier"/>
              </a:rPr>
              <a:t>this</a:t>
            </a:r>
            <a:r>
              <a:rPr>
                <a:latin typeface="Courier"/>
              </a:rPr>
              <a:t>);</a:t>
            </a:r>
            <a:br/>
            <a:br/>
            <a:r>
              <a:rPr>
                <a:latin typeface="Courier"/>
              </a:rPr>
              <a:t>      </a:t>
            </a:r>
            <a:r>
              <a:rPr i="1">
                <a:solidFill>
                  <a:srgbClr val="60A0B0"/>
                </a:solidFill>
                <a:latin typeface="Courier"/>
              </a:rPr>
              <a:t>// The only thing left wired by hand: the test reaches across the</a:t>
            </a:r>
            <a:br/>
            <a:r>
              <a:rPr>
                <a:latin typeface="Courier"/>
              </a:rPr>
              <a:t>      </a:t>
            </a:r>
            <a:r>
              <a:rPr i="1">
                <a:solidFill>
                  <a:srgbClr val="60A0B0"/>
                </a:solidFill>
                <a:latin typeface="Courier"/>
              </a:rPr>
              <a:t>// hierarchy to get to the sequencer. The sequences section takes it out of here.</a:t>
            </a:r>
            <a:br/>
            <a:r>
              <a:rPr>
                <a:latin typeface="Courier"/>
              </a:rPr>
              <a:t>      seq = command_sequence::type_id::create(</a:t>
            </a:r>
            <a:r>
              <a:rPr>
                <a:solidFill>
                  <a:srgbClr val="4070A0"/>
                </a:solidFill>
                <a:latin typeface="Courier"/>
              </a:rPr>
              <a:t>"seq"</a:t>
            </a:r>
            <a:r>
              <a:rPr>
                <a:latin typeface="Courier"/>
              </a:rPr>
              <a:t>);</a:t>
            </a:r>
            <a:br/>
            <a:r>
              <a:rPr>
                <a:latin typeface="Courier"/>
              </a:rPr>
              <a:t>      seq.</a:t>
            </a:r>
            <a:r>
              <a:rPr>
                <a:solidFill>
                  <a:srgbClr val="007020"/>
                </a:solidFill>
                <a:latin typeface="Courier"/>
              </a:rPr>
              <a:t>start</a:t>
            </a:r>
            <a:r>
              <a:rPr>
                <a:latin typeface="Courier"/>
              </a:rPr>
              <a:t>(env_h.clase_agent_h.sequencer_h);</a:t>
            </a:r>
            <a:br/>
            <a:br/>
            <a:r>
              <a:rPr>
                <a:latin typeface="Courier"/>
              </a:rPr>
              <a:t>      </a:t>
            </a:r>
            <a:r>
              <a:rPr>
                <a:solidFill>
                  <a:srgbClr val="40A070"/>
                </a:solidFill>
                <a:latin typeface="Courier"/>
              </a:rPr>
              <a:t>#500</a:t>
            </a:r>
            <a:r>
              <a:rPr>
                <a:latin typeface="Courier"/>
              </a:rPr>
              <a:t>;</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p:txBody>
      </p:sp>
    </p:spTree>
  </p:cSld>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Lo que esta sección hace distinto</a:t>
            </a:r>
          </a:p>
          <a:p>
            <a:pPr lvl="0"/>
            <a:r>
              <a:rPr b="1"/>
              <a:t>El libro no usa sequencer acá.</a:t>
            </a:r>
            <a:r>
              <a:rPr/>
              <a:t> En </a:t>
            </a:r>
            <a:r>
              <a:rPr i="1"/>
              <a:t>The UVM Primer</a:t>
            </a:r>
            <a:r>
              <a:rPr/>
              <a:t> el agent de esta sección todavía tiene el </a:t>
            </a:r>
            <a:r>
              <a:rPr>
                <a:latin typeface="Courier"/>
              </a:rPr>
              <a:t>tester</a:t>
            </a:r>
            <a:r>
              <a:rPr/>
              <a:t> y la </a:t>
            </a:r>
            <a:r>
              <a:rPr>
                <a:latin typeface="Courier"/>
              </a:rPr>
              <a:t>uvm_tlm_fifo</a:t>
            </a:r>
            <a:r>
              <a:rPr/>
              <a:t> adentro, y el sequencer recién aparece con las sequences — donde además el </a:t>
            </a:r>
            <a:r>
              <a:rPr>
                <a:latin typeface="Courier"/>
              </a:rPr>
              <a:t>tester</a:t>
            </a:r>
            <a:r>
              <a:rPr/>
              <a:t> desaparece</a:t>
            </a:r>
          </a:p>
          <a:p>
            <a:pPr lvl="0"/>
            <a:r>
              <a:rPr/>
              <a:t>Nosotros armamos el agent </a:t>
            </a:r>
            <a:r>
              <a:rPr b="1"/>
              <a:t>completo de una</a:t>
            </a:r>
            <a:r>
              <a:rPr/>
              <a:t>: es la forma en que se escribe hoy, y hace que la sección de sequences sea sólo sobre sequences</a:t>
            </a:r>
          </a:p>
          <a:p>
            <a:pPr lvl="0"/>
            <a:r>
              <a:rPr b="1"/>
              <a:t>El scoreboard y la cobertura quedan afuera del agent</a:t>
            </a:r>
            <a:r>
              <a:rPr/>
              <a:t>, contra lo que hace el </a:t>
            </a:r>
            <a:r>
              <a:rPr i="1"/>
              <a:t>UVM Primer</a:t>
            </a:r>
            <a:r>
              <a:rPr/>
              <a:t>. Un agent pasivo no debería arrastrar un scoreboard</a:t>
            </a:r>
          </a:p>
          <a:p>
            <a:pPr lvl="0"/>
            <a:r>
              <a:rPr b="1"/>
              <a:t>El config del agent no es un </a:t>
            </a:r>
            <a:r>
              <a:rPr b="1">
                <a:latin typeface="Courier"/>
              </a:rPr>
              <a:t>uvm_object</a:t>
            </a:r>
            <a:r>
              <a:rPr/>
              <a:t>: es una clase pelada, para que el constructor obligue. La industria suele hacerlo </a:t>
            </a:r>
            <a:r>
              <a:rPr>
                <a:latin typeface="Courier"/>
              </a:rPr>
              <a:t>uvm_object</a:t>
            </a:r>
          </a:p>
          <a:p>
            <a:pPr lvl="0"/>
            <a:r>
              <a:rPr/>
              <a:t>El protocolo vive en la BFM, igual que en el </a:t>
            </a:r>
            <a:r>
              <a:rPr i="1"/>
              <a:t>UVM Primer</a:t>
            </a:r>
            <a:r>
              <a:rPr/>
              <a:t>. Hasta Verilator 5.051 esto no se podía: una task de interface llamada por una virtual interface no propagaba. Se arregló en 5.052 — </a:t>
            </a:r>
            <a:r>
              <a:rPr>
                <a:latin typeface="Courier"/>
              </a:rPr>
              <a:t>docs/verilator.md</a:t>
            </a:r>
          </a:p>
        </p:txBody>
      </p:sp>
    </p:spTree>
  </p:cSld>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Un </a:t>
            </a:r>
            <a:r>
              <a:rPr b="1"/>
              <a:t>agent</a:t>
            </a:r>
            <a:r>
              <a:rPr/>
              <a:t> empaqueta todo lo que sabe hablar una interface: sequencer, driver y monitores, cableados adentro una sola vez</a:t>
            </a:r>
          </a:p>
          <a:p>
            <a:pPr lvl="0"/>
            <a:r>
              <a:rPr/>
              <a:t>Se instancia </a:t>
            </a:r>
            <a:r>
              <a:rPr b="1"/>
              <a:t>una vez por interface</a:t>
            </a:r>
            <a:r>
              <a:rPr/>
              <a:t>, y se configura con un </a:t>
            </a:r>
            <a:r>
              <a:rPr b="1"/>
              <a:t>objeto de configuración</a:t>
            </a:r>
            <a:r>
              <a:rPr/>
              <a:t>, no con handles sueltos</a:t>
            </a:r>
          </a:p>
          <a:p>
            <a:pPr lvl="0"/>
            <a:r>
              <a:rPr b="1">
                <a:latin typeface="Courier"/>
              </a:rPr>
              <a:t>is_active</a:t>
            </a:r>
            <a:r>
              <a:rPr/>
              <a:t> decide si además de mirar, maneja</a:t>
            </a:r>
          </a:p>
          <a:p>
            <a:pPr lvl="0"/>
            <a:r>
              <a:rPr/>
              <a:t>El </a:t>
            </a:r>
            <a:r>
              <a:rPr>
                <a:latin typeface="Courier"/>
              </a:rPr>
              <a:t>env</a:t>
            </a:r>
            <a:r>
              <a:rPr/>
              <a:t> pasó de siete componentes cableados a mano a </a:t>
            </a:r>
            <a:r>
              <a:rPr b="1"/>
              <a:t>un agent y dos subscribers</a:t>
            </a:r>
          </a:p>
          <a:p>
            <a:pPr lvl="0"/>
            <a:r>
              <a:rPr/>
              <a:t>El </a:t>
            </a:r>
            <a:r>
              <a:rPr>
                <a:latin typeface="Courier"/>
              </a:rPr>
              <a:t>uvm_config_db</a:t>
            </a:r>
            <a:r>
              <a:rPr/>
              <a:t> deja de ser un buzón global: el </a:t>
            </a:r>
            <a:r>
              <a:rPr b="1"/>
              <a:t>ámbito</a:t>
            </a:r>
            <a:r>
              <a:rPr/>
              <a:t> es una ruta en el árbol, y con más de un agent es lo que hace que cada uno reciba lo suyo</a:t>
            </a:r>
          </a:p>
          <a:p>
            <a:pPr lvl="0"/>
            <a:r>
              <a:rPr/>
              <a:t>Quedó una sola cosa cableada: el test todavía busca el sequencer a mano para arrancar la sequence. </a:t>
            </a:r>
            <a:r>
              <a:rPr b="1"/>
              <a:t>Eso es la sección de sequences</a:t>
            </a:r>
          </a:p>
        </p:txBody>
      </p:sp>
    </p:spTree>
  </p:cSld>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Callbacks</a:t>
            </a:r>
          </a:p>
        </p:txBody>
      </p:sp>
      <p:sp>
        <p:nvSpPr>
          <p:cNvPr id="3" name="Content Placeholder 2"/>
          <p:cNvSpPr>
            <a:spLocks noGrp="1"/>
          </p:cNvSpPr>
          <p:nvPr>
            <p:ph idx="1"/>
          </p:nvPr>
        </p:nvSpPr>
        <p:spPr/>
        <p:txBody>
          <a:bodyPr/>
          <a:lstStyle/>
          <a:p>
            <a:pPr lvl="0" indent="0" marL="0">
              <a:spcBef>
                <a:spcPts val="3000"/>
              </a:spcBef>
              <a:buNone/>
            </a:pPr>
            <a:r>
              <a:rPr b="1" i="1"/>
              <a:t>El tercer gancho</a:t>
            </a:r>
          </a:p>
          <a:p>
            <a:pPr lvl="0"/>
            <a:r>
              <a:rPr/>
              <a:t>El día 1 prometimos </a:t>
            </a:r>
            <a:r>
              <a:rPr b="1"/>
              <a:t>tres</a:t>
            </a:r>
            <a:r>
              <a:rPr/>
              <a:t> formas de escribir un test nuevo sin tocar el env: </a:t>
            </a:r>
            <a:r>
              <a:rPr b="1"/>
              <a:t>constraints</a:t>
            </a:r>
            <a:r>
              <a:rPr/>
              <a:t>, </a:t>
            </a:r>
            <a:r>
              <a:rPr b="1"/>
              <a:t>factory override</a:t>
            </a:r>
            <a:r>
              <a:rPr/>
              <a:t> y </a:t>
            </a:r>
            <a:r>
              <a:rPr b="1"/>
              <a:t>callbacks</a:t>
            </a:r>
            <a:r>
              <a:rPr/>
              <a:t>. Van dos</a:t>
            </a:r>
          </a:p>
          <a:p>
            <a:pPr lvl="0"/>
            <a:r>
              <a:rPr/>
              <a:t>Las tres son la misma idea a distinta altura: la constraint cambia </a:t>
            </a:r>
            <a:r>
              <a:rPr b="1"/>
              <a:t>valores</a:t>
            </a:r>
            <a:r>
              <a:rPr/>
              <a:t>, el override cambia </a:t>
            </a:r>
            <a:r>
              <a:rPr b="1"/>
              <a:t>una clase entera</a:t>
            </a:r>
            <a:r>
              <a:rPr/>
              <a:t>, el callback cambia </a:t>
            </a:r>
            <a:r>
              <a:rPr b="1"/>
              <a:t>qué hace una clase en un punto</a:t>
            </a:r>
          </a:p>
          <a:p>
            <a:pPr lvl="0"/>
            <a:r>
              <a:rPr/>
              <a:t>El caso que las separa: te dan un agent de VIP —de otro equipo, o comprado— y necesitás que el driver mande un dato roto </a:t>
            </a:r>
            <a:r>
              <a:rPr b="1"/>
              <a:t>una vez cada tanto</a:t>
            </a:r>
          </a:p>
          <a:p>
            <a:pPr lvl="0"/>
            <a:r>
              <a:rPr/>
              <a:t>Con override tenés que reescribir el driver entero para cambiar una línea. Con un callback enganchás esa línea y nada más</a:t>
            </a:r>
          </a:p>
          <a:p>
            <a:pPr lvl="0"/>
            <a:r>
              <a:rPr/>
              <a:t>Y hay una diferencia que no es de estilo: </a:t>
            </a:r>
            <a:r>
              <a:rPr b="1"/>
              <a:t>los callbacks se apilan</a:t>
            </a:r>
            <a:r>
              <a:rPr/>
              <a:t>. El override elige </a:t>
            </a:r>
            <a:r>
              <a:rPr i="1"/>
              <a:t>una</a:t>
            </a:r>
            <a:r>
              <a:rPr/>
              <a:t> clase; los callbacks corren </a:t>
            </a:r>
            <a:r>
              <a:rPr b="1"/>
              <a:t>todos</a:t>
            </a:r>
            <a:r>
              <a:rPr/>
              <a:t>, en orden</a:t>
            </a:r>
          </a:p>
        </p:txBody>
      </p:sp>
    </p:spTree>
  </p:cSld>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Callbacks</a:t>
            </a:r>
          </a:p>
        </p:txBody>
      </p:sp>
      <p:sp>
        <p:nvSpPr>
          <p:cNvPr id="3" name="Content Placeholder 2"/>
          <p:cNvSpPr>
            <a:spLocks noGrp="1"/>
          </p:cNvSpPr>
          <p:nvPr>
            <p:ph idx="1"/>
          </p:nvPr>
        </p:nvSpPr>
        <p:spPr/>
        <p:txBody>
          <a:bodyPr/>
          <a:lstStyle/>
          <a:p>
            <a:pPr lvl="0" indent="0" marL="0">
              <a:spcBef>
                <a:spcPts val="3000"/>
              </a:spcBef>
              <a:buNone/>
            </a:pPr>
            <a:r>
              <a:rPr b="1" i="1"/>
              <a:t>El gancho: una clase, un método virtual vacío</a:t>
            </a:r>
          </a:p>
          <a:p>
            <a:pPr lvl="0" indent="0">
              <a:buNone/>
            </a:pPr>
            <a:r>
              <a:rPr b="1">
                <a:solidFill>
                  <a:srgbClr val="007020"/>
                </a:solidFill>
                <a:latin typeface="Courier"/>
              </a:rPr>
              <a:t>class</a:t>
            </a:r>
            <a:r>
              <a:rPr>
                <a:latin typeface="Courier"/>
              </a:rPr>
              <a:t> driver_callback </a:t>
            </a:r>
            <a:r>
              <a:rPr b="1">
                <a:solidFill>
                  <a:srgbClr val="007020"/>
                </a:solidFill>
                <a:latin typeface="Courier"/>
              </a:rPr>
              <a:t>extends</a:t>
            </a:r>
            <a:r>
              <a:rPr>
                <a:latin typeface="Courier"/>
              </a:rPr>
              <a:t> uvm_callback;</a:t>
            </a:r>
            <a:br/>
            <a:r>
              <a:rPr>
                <a:latin typeface="Courier"/>
              </a:rPr>
              <a:t>   </a:t>
            </a:r>
            <a:r>
              <a:rPr>
                <a:solidFill>
                  <a:srgbClr val="007020"/>
                </a:solidFill>
                <a:latin typeface="Courier"/>
              </a:rPr>
              <a:t>`uvm_object_utils</a:t>
            </a:r>
            <a:r>
              <a:rPr>
                <a:latin typeface="Courier"/>
              </a:rPr>
              <a:t>(driver_callback)</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 </a:t>
            </a:r>
            <a:r>
              <a:rPr>
                <a:solidFill>
                  <a:srgbClr val="4070A0"/>
                </a:solidFill>
                <a:latin typeface="Courier"/>
              </a:rPr>
              <a:t>"driver_callback"</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A task, not a function: a callback that only edits the transaction could</a:t>
            </a:r>
            <a:br/>
            <a:r>
              <a:rPr>
                <a:latin typeface="Courier"/>
              </a:rPr>
              <a:t>   </a:t>
            </a:r>
            <a:r>
              <a:rPr i="1">
                <a:solidFill>
                  <a:srgbClr val="60A0B0"/>
                </a:solidFill>
                <a:latin typeface="Courier"/>
              </a:rPr>
              <a:t>// be a function, but one that adds delay needs to consume time. Making the</a:t>
            </a:r>
            <a:br/>
            <a:r>
              <a:rPr>
                <a:latin typeface="Courier"/>
              </a:rPr>
              <a:t>   </a:t>
            </a:r>
            <a:r>
              <a:rPr i="1">
                <a:solidFill>
                  <a:srgbClr val="60A0B0"/>
                </a:solidFill>
                <a:latin typeface="Courier"/>
              </a:rPr>
              <a:t>// hook a task costs nothing and leaves both open.</a:t>
            </a:r>
            <a:br/>
            <a:r>
              <a:rPr>
                <a:latin typeface="Courier"/>
              </a:rPr>
              <a:t>   </a:t>
            </a:r>
            <a:r>
              <a:rPr b="1">
                <a:solidFill>
                  <a:srgbClr val="007020"/>
                </a:solidFill>
                <a:latin typeface="Courier"/>
              </a:rPr>
              <a:t>virtual</a:t>
            </a:r>
            <a:r>
              <a:rPr>
                <a:latin typeface="Courier"/>
              </a:rPr>
              <a:t> </a:t>
            </a:r>
            <a:r>
              <a:rPr b="1">
                <a:solidFill>
                  <a:srgbClr val="007020"/>
                </a:solidFill>
                <a:latin typeface="Courier"/>
              </a:rPr>
              <a:t>task</a:t>
            </a:r>
            <a:r>
              <a:rPr>
                <a:latin typeface="Courier"/>
              </a:rPr>
              <a:t> pre_send(driver drv, command_transaction cmd);</a:t>
            </a:r>
            <a:br/>
            <a:r>
              <a:rPr>
                <a:latin typeface="Courier"/>
              </a:rPr>
              <a:t>   </a:t>
            </a:r>
            <a:r>
              <a:rPr b="1">
                <a:solidFill>
                  <a:srgbClr val="007020"/>
                </a:solidFill>
                <a:latin typeface="Courier"/>
              </a:rPr>
              <a:t>endtask</a:t>
            </a:r>
            <a:r>
              <a:rPr>
                <a:latin typeface="Courier"/>
              </a:rPr>
              <a:t> : pre_send</a:t>
            </a:r>
            <a:br/>
            <a:br/>
            <a:r>
              <a:rPr b="1">
                <a:solidFill>
                  <a:srgbClr val="007020"/>
                </a:solidFill>
                <a:latin typeface="Courier"/>
              </a:rPr>
              <a:t>endclass</a:t>
            </a:r>
            <a:r>
              <a:rPr>
                <a:latin typeface="Courier"/>
              </a:rPr>
              <a:t> : driver_callback</a:t>
            </a:r>
          </a:p>
          <a:p>
            <a:pPr lvl="0"/>
            <a:r>
              <a:rPr/>
              <a:t>Un </a:t>
            </a:r>
            <a:r>
              <a:rPr>
                <a:latin typeface="Courier"/>
              </a:rPr>
              <a:t>uvm_callback</a:t>
            </a:r>
            <a:r>
              <a:rPr/>
              <a:t> </a:t>
            </a:r>
            <a:r>
              <a:rPr b="1"/>
              <a:t>no es un component</a:t>
            </a:r>
            <a:r>
              <a:rPr/>
              <a:t>: no está en el árbol, no tiene fases y no aparece en </a:t>
            </a:r>
            <a:r>
              <a:rPr>
                <a:latin typeface="Courier"/>
              </a:rPr>
              <a:t>print_topology()</a:t>
            </a:r>
            <a:r>
              <a:rPr/>
              <a:t> — igual que una sequence</a:t>
            </a:r>
          </a:p>
          <a:p>
            <a:pPr lvl="0"/>
            <a:r>
              <a:rPr/>
              <a:t>El método base está </a:t>
            </a:r>
            <a:r>
              <a:rPr b="1"/>
              <a:t>vacío a propósito</a:t>
            </a:r>
            <a:r>
              <a:rPr/>
              <a:t>: sin nadie registrado, el testbench corre exactamente como antes</a:t>
            </a:r>
          </a:p>
          <a:p>
            <a:pPr lvl="0"/>
            <a:r>
              <a:rPr/>
              <a:t>Es una </a:t>
            </a:r>
            <a:r>
              <a:rPr>
                <a:latin typeface="Courier"/>
              </a:rPr>
              <a:t>task</a:t>
            </a:r>
            <a:r>
              <a:rPr/>
              <a:t> y no una </a:t>
            </a:r>
            <a:r>
              <a:rPr>
                <a:latin typeface="Courier"/>
              </a:rPr>
              <a:t>function</a:t>
            </a:r>
            <a:r>
              <a:rPr/>
              <a:t> porque un callback de </a:t>
            </a:r>
            <a:r>
              <a:rPr i="1"/>
              <a:t>delay</a:t>
            </a:r>
            <a:r>
              <a:rPr/>
              <a:t> tiene que poder consumir tiempo. Uno que sólo edita la transaction podría ser función</a:t>
            </a:r>
          </a:p>
        </p:txBody>
      </p:sp>
    </p:spTree>
  </p:cSld>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Callbacks</a:t>
            </a:r>
          </a:p>
        </p:txBody>
      </p:sp>
      <p:sp>
        <p:nvSpPr>
          <p:cNvPr id="3" name="Content Placeholder 2"/>
          <p:cNvSpPr>
            <a:spLocks noGrp="1"/>
          </p:cNvSpPr>
          <p:nvPr>
            <p:ph idx="1"/>
          </p:nvPr>
        </p:nvSpPr>
        <p:spPr/>
        <p:txBody>
          <a:bodyPr/>
          <a:lstStyle/>
          <a:p>
            <a:pPr lvl="0" indent="0" marL="0">
              <a:spcBef>
                <a:spcPts val="3000"/>
              </a:spcBef>
              <a:buNone/>
            </a:pPr>
            <a:r>
              <a:rPr b="1" i="1"/>
              <a:t>Dos líneas en el driver, y ninguna más</a:t>
            </a:r>
          </a:p>
          <a:p>
            <a:pPr lvl="0" indent="0">
              <a:buNone/>
            </a:pPr>
            <a:r>
              <a:rPr b="1">
                <a:solidFill>
                  <a:srgbClr val="007020"/>
                </a:solidFill>
                <a:latin typeface="Courier"/>
              </a:rPr>
              <a:t>class</a:t>
            </a:r>
            <a:r>
              <a:rPr>
                <a:latin typeface="Courier"/>
              </a:rPr>
              <a:t> driver </a:t>
            </a:r>
            <a:r>
              <a:rPr b="1">
                <a:solidFill>
                  <a:srgbClr val="007020"/>
                </a:solidFill>
                <a:latin typeface="Courier"/>
              </a:rPr>
              <a:t>extends</a:t>
            </a:r>
            <a:r>
              <a:rPr>
                <a:latin typeface="Courier"/>
              </a:rPr>
              <a:t> uvm_driver #(command_transaction);</a:t>
            </a:r>
            <a:br/>
            <a:r>
              <a:rPr>
                <a:latin typeface="Courier"/>
              </a:rPr>
              <a:t>   </a:t>
            </a:r>
            <a:r>
              <a:rPr>
                <a:solidFill>
                  <a:srgbClr val="007020"/>
                </a:solidFill>
                <a:latin typeface="Courier"/>
              </a:rPr>
              <a:t>`uvm_component_utils</a:t>
            </a:r>
            <a:r>
              <a:rPr>
                <a:latin typeface="Courier"/>
              </a:rPr>
              <a:t>(driver)</a:t>
            </a:r>
            <a:br/>
            <a:r>
              <a:rPr>
                <a:latin typeface="Courier"/>
              </a:rPr>
              <a:t>   </a:t>
            </a:r>
            <a:r>
              <a:rPr i="1">
                <a:solidFill>
                  <a:srgbClr val="60A0B0"/>
                </a:solidFill>
                <a:latin typeface="Courier"/>
              </a:rPr>
              <a:t>// Declares "this component accepts callbacks of this type". Without it the</a:t>
            </a:r>
            <a:br/>
            <a:r>
              <a:rPr>
                <a:latin typeface="Courier"/>
              </a:rPr>
              <a:t>   </a:t>
            </a:r>
            <a:r>
              <a:rPr i="1">
                <a:solidFill>
                  <a:srgbClr val="60A0B0"/>
                </a:solidFill>
                <a:latin typeface="Courier"/>
              </a:rPr>
              <a:t>// add() below still hooks up and the callback still runs, but with a CBUNREG</a:t>
            </a:r>
            <a:br/>
            <a:r>
              <a:rPr>
                <a:latin typeface="Courier"/>
              </a:rPr>
              <a:t>   </a:t>
            </a:r>
            <a:r>
              <a:rPr i="1">
                <a:solidFill>
                  <a:srgbClr val="60A0B0"/>
                </a:solidFill>
                <a:latin typeface="Courier"/>
              </a:rPr>
              <a:t>// warning and without the type check: outside the contract, and nearly silent.</a:t>
            </a:r>
            <a:br/>
            <a:r>
              <a:rPr>
                <a:latin typeface="Courier"/>
              </a:rPr>
              <a:t>   </a:t>
            </a:r>
            <a:r>
              <a:rPr>
                <a:solidFill>
                  <a:srgbClr val="007020"/>
                </a:solidFill>
                <a:latin typeface="Courier"/>
              </a:rPr>
              <a:t>`uvm_register_cb</a:t>
            </a:r>
            <a:r>
              <a:rPr>
                <a:latin typeface="Courier"/>
              </a:rPr>
              <a:t>(driver, driver_callback)</a:t>
            </a:r>
            <a:br/>
            <a:br/>
            <a:r>
              <a:rPr>
                <a:latin typeface="Courier"/>
              </a:rPr>
              <a:t>   </a:t>
            </a:r>
            <a:r>
              <a:rPr b="1">
                <a:solidFill>
                  <a:srgbClr val="007020"/>
                </a:solidFill>
                <a:latin typeface="Courier"/>
              </a:rPr>
              <a:t>virtual</a:t>
            </a:r>
            <a:r>
              <a:rPr>
                <a:latin typeface="Courier"/>
              </a:rPr>
              <a:t> vtalu_bfm bfm;</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command_transaction command;</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command_loop</a:t>
            </a:r>
            <a:br/>
            <a:r>
              <a:rPr>
                <a:latin typeface="Courier"/>
              </a:rPr>
              <a:t>         seq_item_port.get_next_item(command);</a:t>
            </a:r>
            <a:br/>
            <a:r>
              <a:rPr>
                <a:latin typeface="Courier"/>
              </a:rPr>
              <a:t>         </a:t>
            </a:r>
            <a:r>
              <a:rPr i="1">
                <a:solidFill>
                  <a:srgbClr val="60A0B0"/>
                </a:solidFill>
                <a:latin typeface="Courier"/>
              </a:rPr>
              <a:t>// Every callback registered on this driver, in the order they were</a:t>
            </a:r>
            <a:br/>
            <a:r>
              <a:rPr>
                <a:latin typeface="Courier"/>
              </a:rPr>
              <a:t>         </a:t>
            </a:r>
            <a:r>
              <a:rPr i="1">
                <a:solidFill>
                  <a:srgbClr val="60A0B0"/>
                </a:solidFill>
                <a:latin typeface="Courier"/>
              </a:rPr>
              <a:t>// added. With none registered this is a loop over an empty queue.</a:t>
            </a:r>
            <a:br/>
            <a:r>
              <a:rPr>
                <a:latin typeface="Courier"/>
              </a:rPr>
              <a:t>         </a:t>
            </a:r>
            <a:r>
              <a:rPr>
                <a:solidFill>
                  <a:srgbClr val="007020"/>
                </a:solidFill>
                <a:latin typeface="Courier"/>
              </a:rPr>
              <a:t>`uvm_do_callbacks</a:t>
            </a:r>
            <a:r>
              <a:rPr>
                <a:latin typeface="Courier"/>
              </a:rPr>
              <a:t>(driver, driver_callback, pre_send(</a:t>
            </a:r>
            <a:r>
              <a:rPr b="1">
                <a:solidFill>
                  <a:srgbClr val="007020"/>
                </a:solidFill>
                <a:latin typeface="Courier"/>
              </a:rPr>
              <a:t>this</a:t>
            </a:r>
            <a:r>
              <a:rPr>
                <a:latin typeface="Courier"/>
              </a:rPr>
              <a:t>, command))</a:t>
            </a:r>
            <a:br/>
            <a:r>
              <a:rPr>
                <a:latin typeface="Courier"/>
              </a:rPr>
              <a:t>         bfm.send_op(command.A, command.B, command.op);</a:t>
            </a:r>
            <a:br/>
            <a:r>
              <a:rPr>
                <a:latin typeface="Courier"/>
              </a:rPr>
              <a:t>         seq_item_port.item_done();</a:t>
            </a:r>
            <a:br/>
            <a:r>
              <a:rPr>
                <a:latin typeface="Courier"/>
              </a:rPr>
              <a:t>      </a:t>
            </a:r>
            <a:r>
              <a:rPr b="1">
                <a:solidFill>
                  <a:srgbClr val="007020"/>
                </a:solidFill>
                <a:latin typeface="Courier"/>
              </a:rPr>
              <a:t>end</a:t>
            </a:r>
            <a:r>
              <a:rPr>
                <a:latin typeface="Courier"/>
              </a:rPr>
              <a:t> : command_loop</a:t>
            </a:r>
            <a:br/>
            <a:r>
              <a:rPr>
                <a:latin typeface="Courier"/>
              </a:rPr>
              <a:t>   </a:t>
            </a:r>
            <a:r>
              <a:rPr b="1">
                <a:solidFill>
                  <a:srgbClr val="007020"/>
                </a:solidFill>
                <a:latin typeface="Courier"/>
              </a:rPr>
              <a:t>endtask</a:t>
            </a:r>
            <a:r>
              <a:rPr>
                <a:latin typeface="Courier"/>
              </a:rPr>
              <a:t> : run_phase</a:t>
            </a:r>
          </a:p>
          <a:p>
            <a:pPr lvl="0"/>
            <a:r>
              <a:rPr>
                <a:latin typeface="Courier"/>
              </a:rPr>
              <a:t>`uvm_register_cb</a:t>
            </a:r>
            <a:r>
              <a:rPr/>
              <a:t> declara el par tipo/callback. Sin él el </a:t>
            </a:r>
            <a:r>
              <a:rPr>
                <a:latin typeface="Courier"/>
              </a:rPr>
              <a:t>add()</a:t>
            </a:r>
            <a:r>
              <a:rPr/>
              <a:t> engancha igual y el callback </a:t>
            </a:r>
            <a:r>
              <a:rPr b="1"/>
              <a:t>corre</a:t>
            </a:r>
            <a:r>
              <a:rPr/>
              <a:t> — con un </a:t>
            </a:r>
            <a:r>
              <a:rPr>
                <a:latin typeface="Courier"/>
              </a:rPr>
              <a:t>UVM_WARNING CBUNREG</a:t>
            </a:r>
            <a:r>
              <a:rPr/>
              <a:t> perdido en el log, y sin el chequeo de tipos ni el </a:t>
            </a:r>
            <a:r>
              <a:rPr>
                <a:latin typeface="Courier"/>
              </a:rPr>
              <a:t>add_by_name</a:t>
            </a:r>
          </a:p>
          <a:p>
            <a:pPr lvl="0"/>
            <a:r>
              <a:rPr>
                <a:latin typeface="Courier"/>
              </a:rPr>
              <a:t>`uvm_do_callbacks</a:t>
            </a:r>
            <a:r>
              <a:rPr/>
              <a:t> es el punto de extensión: recorre la cola de </a:t>
            </a:r>
            <a:r>
              <a:rPr b="1"/>
              <a:t>esa instancia</a:t>
            </a:r>
            <a:r>
              <a:rPr/>
              <a:t> de driver, en orden</a:t>
            </a:r>
          </a:p>
        </p:txBody>
      </p:sp>
    </p:spTree>
  </p:cSld>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Callbacks</a:t>
            </a:r>
          </a:p>
        </p:txBody>
      </p:sp>
      <p:sp>
        <p:nvSpPr>
          <p:cNvPr id="3" name="Content Placeholder 2"/>
          <p:cNvSpPr>
            <a:spLocks noGrp="1"/>
          </p:cNvSpPr>
          <p:nvPr>
            <p:ph idx="1"/>
          </p:nvPr>
        </p:nvSpPr>
        <p:spPr/>
        <p:txBody>
          <a:bodyPr/>
          <a:lstStyle/>
          <a:p>
            <a:pPr lvl="0" indent="0" marL="0">
              <a:spcBef>
                <a:spcPts val="3000"/>
              </a:spcBef>
              <a:buNone/>
            </a:pPr>
            <a:r>
              <a:rPr b="1" i="1"/>
              <a:t>Ponerlos: el test, y nada más que el test</a:t>
            </a:r>
          </a:p>
          <a:p>
            <a:pPr lvl="0" indent="0">
              <a:buNone/>
            </a:pPr>
            <a:r>
              <a:rPr>
                <a:latin typeface="Courier"/>
              </a:rPr>
              <a:t>   </a:t>
            </a:r>
            <a:r>
              <a:rPr i="1">
                <a:solidFill>
                  <a:srgbClr val="60A0B0"/>
                </a:solidFill>
                <a:latin typeface="Courier"/>
              </a:rPr>
              <a:t>// end_of_elaboration and not build: the driver is a grandchild of the env,</a:t>
            </a:r>
            <a:br/>
            <a:r>
              <a:rPr>
                <a:latin typeface="Courier"/>
              </a:rPr>
              <a:t>   </a:t>
            </a:r>
            <a:r>
              <a:rPr i="1">
                <a:solidFill>
                  <a:srgbClr val="60A0B0"/>
                </a:solidFill>
                <a:latin typeface="Courier"/>
              </a:rPr>
              <a:t>// and build_phase runs top-down -- when this test's build_phase returns, the</a:t>
            </a:r>
            <a:br/>
            <a:r>
              <a:rPr>
                <a:latin typeface="Courier"/>
              </a:rPr>
              <a:t>   </a:t>
            </a:r>
            <a:r>
              <a:rPr i="1">
                <a:solidFill>
                  <a:srgbClr val="60A0B0"/>
                </a:solidFill>
                <a:latin typeface="Courier"/>
              </a:rPr>
              <a:t>// driver does not exist yet.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end_of_elaboration_phase(uvm_phase phase);</a:t>
            </a:r>
            <a:br/>
            <a:r>
              <a:rPr>
                <a:latin typeface="Courier"/>
              </a:rPr>
              <a:t>      </a:t>
            </a:r>
            <a:r>
              <a:rPr b="1">
                <a:solidFill>
                  <a:srgbClr val="007020"/>
                </a:solidFill>
                <a:latin typeface="Courier"/>
              </a:rPr>
              <a:t>super</a:t>
            </a:r>
            <a:r>
              <a:rPr>
                <a:latin typeface="Courier"/>
              </a:rPr>
              <a:t>.end_of_elaboration_phase(phase);</a:t>
            </a:r>
            <a:br/>
            <a:br/>
            <a:r>
              <a:rPr>
                <a:latin typeface="Courier"/>
              </a:rPr>
              <a:t>      flip_h   = flip_bit_cb::type_id::create(</a:t>
            </a:r>
            <a:r>
              <a:rPr>
                <a:solidFill>
                  <a:srgbClr val="4070A0"/>
                </a:solidFill>
                <a:latin typeface="Courier"/>
              </a:rPr>
              <a:t>"flip_h"</a:t>
            </a:r>
            <a:r>
              <a:rPr>
                <a:latin typeface="Courier"/>
              </a:rPr>
              <a:t>);</a:t>
            </a:r>
            <a:br/>
            <a:r>
              <a:rPr>
                <a:latin typeface="Courier"/>
              </a:rPr>
              <a:t>      jitter_h = jitter_cb::type_id::create(</a:t>
            </a:r>
            <a:r>
              <a:rPr>
                <a:solidFill>
                  <a:srgbClr val="4070A0"/>
                </a:solidFill>
                <a:latin typeface="Courier"/>
              </a:rPr>
              <a:t>"jitter_h"</a:t>
            </a:r>
            <a:r>
              <a:rPr>
                <a:latin typeface="Courier"/>
              </a:rPr>
              <a:t>);</a:t>
            </a:r>
            <a:br/>
            <a:br/>
            <a:r>
              <a:rPr>
                <a:latin typeface="Courier"/>
              </a:rPr>
              <a:t>      </a:t>
            </a:r>
            <a:r>
              <a:rPr i="1">
                <a:solidFill>
                  <a:srgbClr val="60A0B0"/>
                </a:solidFill>
                <a:latin typeface="Courier"/>
              </a:rPr>
              <a:t>// Both on the same driver, and both run: the queue is per component</a:t>
            </a:r>
            <a:br/>
            <a:r>
              <a:rPr>
                <a:latin typeface="Courier"/>
              </a:rPr>
              <a:t>      </a:t>
            </a:r>
            <a:r>
              <a:rPr i="1">
                <a:solidFill>
                  <a:srgbClr val="60A0B0"/>
                </a:solidFill>
                <a:latin typeface="Courier"/>
              </a:rPr>
              <a:t>// instance, in insertion order. The passive agent has no driver, so there</a:t>
            </a:r>
            <a:br/>
            <a:r>
              <a:rPr>
                <a:latin typeface="Courier"/>
              </a:rPr>
              <a:t>      </a:t>
            </a:r>
            <a:r>
              <a:rPr i="1">
                <a:solidFill>
                  <a:srgbClr val="60A0B0"/>
                </a:solidFill>
                <a:latin typeface="Courier"/>
              </a:rPr>
              <a:t>// is nothing to hook there.</a:t>
            </a:r>
            <a:br/>
            <a:r>
              <a:rPr>
                <a:latin typeface="Courier"/>
              </a:rPr>
              <a:t>      uvm_callbacks #(driver, driver_callback)::add(env_h.clase_agent_h.driver_h, jitter_h);</a:t>
            </a:r>
            <a:br/>
            <a:r>
              <a:rPr>
                <a:latin typeface="Courier"/>
              </a:rPr>
              <a:t>      uvm_callbacks #(driver, driver_callback)::add(env_h.clase_agent_h.driver_h, flip_h);</a:t>
            </a:r>
            <a:br/>
            <a:br/>
            <a:r>
              <a:rPr>
                <a:latin typeface="Courier"/>
              </a:rPr>
              <a:t>      </a:t>
            </a:r>
            <a:r>
              <a:rPr b="1">
                <a:solidFill>
                  <a:srgbClr val="007020"/>
                </a:solidFill>
                <a:latin typeface="Courier"/>
              </a:rPr>
              <a:t>if</a:t>
            </a:r>
            <a:r>
              <a:rPr>
                <a:latin typeface="Courier"/>
              </a:rPr>
              <a:t> (</a:t>
            </a:r>
            <a:r>
              <a:rPr b="1">
                <a:solidFill>
                  <a:srgbClr val="007020"/>
                </a:solidFill>
                <a:latin typeface="Courier"/>
              </a:rPr>
              <a:t>$test$plusargs</a:t>
            </a:r>
            <a:r>
              <a:rPr>
                <a:latin typeface="Courier"/>
              </a:rPr>
              <a:t>(</a:t>
            </a:r>
            <a:r>
              <a:rPr>
                <a:solidFill>
                  <a:srgbClr val="4070A0"/>
                </a:solidFill>
                <a:latin typeface="Courier"/>
              </a:rPr>
              <a:t>"CALLBACK_TRACE"</a:t>
            </a:r>
            <a:r>
              <a:rPr>
                <a:latin typeface="Courier"/>
              </a:rPr>
              <a:t>))</a:t>
            </a:r>
            <a:br/>
            <a:r>
              <a:rPr>
                <a:latin typeface="Courier"/>
              </a:rPr>
              <a:t>         uvm_callbacks #(driver, driver_callback)::display(env_h.clase_agent_h.driver_h);</a:t>
            </a:r>
            <a:br/>
            <a:r>
              <a:rPr>
                <a:latin typeface="Courier"/>
              </a:rPr>
              <a:t>   </a:t>
            </a:r>
            <a:r>
              <a:rPr b="1">
                <a:solidFill>
                  <a:srgbClr val="007020"/>
                </a:solidFill>
                <a:latin typeface="Courier"/>
              </a:rPr>
              <a:t>endfunction</a:t>
            </a:r>
            <a:r>
              <a:rPr>
                <a:latin typeface="Courier"/>
              </a:rPr>
              <a:t> : end_of_elaboration_phase</a:t>
            </a:r>
          </a:p>
          <a:p>
            <a:pPr lvl="0"/>
            <a:r>
              <a:rPr/>
              <a:t>El test </a:t>
            </a:r>
            <a:r>
              <a:rPr b="1"/>
              <a:t>no toca</a:t>
            </a:r>
            <a:r>
              <a:rPr/>
              <a:t> el env, ni el agent, ni el driver, ni la sequence. Igual que el override, un nivel más abajo</a:t>
            </a:r>
          </a:p>
          <a:p>
            <a:pPr lvl="0"/>
            <a:r>
              <a:rPr>
                <a:latin typeface="Courier"/>
              </a:rPr>
              <a:t>end_of_elaboration_phase</a:t>
            </a:r>
            <a:r>
              <a:rPr/>
              <a:t> y no </a:t>
            </a:r>
            <a:r>
              <a:rPr>
                <a:latin typeface="Courier"/>
              </a:rPr>
              <a:t>build_phase</a:t>
            </a:r>
            <a:r>
              <a:rPr/>
              <a:t>: el driver es nieto del env, y cuando el </a:t>
            </a:r>
            <a:r>
              <a:rPr>
                <a:latin typeface="Courier"/>
              </a:rPr>
              <a:t>build_phase</a:t>
            </a:r>
            <a:r>
              <a:rPr/>
              <a:t> del test termina </a:t>
            </a:r>
            <a:r>
              <a:rPr b="1"/>
              <a:t>todavía no existe</a:t>
            </a:r>
          </a:p>
          <a:p>
            <a:pPr lvl="0"/>
            <a:r>
              <a:rPr/>
              <a:t>Los dos callbacks van sobre la </a:t>
            </a:r>
            <a:r>
              <a:rPr b="1"/>
              <a:t>misma</a:t>
            </a:r>
            <a:r>
              <a:rPr/>
              <a:t> instancia y corren </a:t>
            </a:r>
            <a:r>
              <a:rPr b="1"/>
              <a:t>los dos</a:t>
            </a:r>
            <a:r>
              <a:rPr/>
              <a:t>, en el orden en que se agregaron</a:t>
            </a:r>
          </a:p>
          <a:p>
            <a:pPr lvl="0" indent="0" marL="0">
              <a:buNone/>
            </a:pPr>
            <a:r>
              <a:rPr>
                <a:latin typeface="Courier"/>
              </a:rPr>
              <a:t>bash run.sh +CALLBACK_TRACE</a:t>
            </a:r>
            <a:r>
              <a:rPr/>
              <a:t> imprime la cola del driver </a:t>
            </a:r>
          </a:p>
        </p:txBody>
      </p:sp>
    </p:spTree>
  </p:cSld>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Callbacks</a:t>
            </a:r>
          </a:p>
        </p:txBody>
      </p:sp>
      <p:sp>
        <p:nvSpPr>
          <p:cNvPr id="3" name="Content Placeholder 2"/>
          <p:cNvSpPr>
            <a:spLocks noGrp="1"/>
          </p:cNvSpPr>
          <p:nvPr>
            <p:ph idx="1"/>
          </p:nvPr>
        </p:nvSpPr>
        <p:spPr>
          <a:xfrm>
            <a:off x="457200" y="1193800"/>
            <a:ext cx="8229600" cy="2413000"/>
          </a:xfrm>
        </p:spPr>
        <p:txBody>
          <a:bodyPr/>
          <a:lstStyle/>
          <a:p>
            <a:pPr lvl="0" indent="0" marL="0">
              <a:spcBef>
                <a:spcPts val="3000"/>
              </a:spcBef>
              <a:buNone/>
            </a:pPr>
            <a:r>
              <a:rPr b="1" i="1"/>
              <a:t>El bit dado vuelta que el scoreboard no ve</a:t>
            </a:r>
          </a:p>
          <a:p>
            <a:pPr lvl="0" indent="0" marL="0">
              <a:buNone/>
            </a:pPr>
            <a:r>
              <a:rPr>
                <a:latin typeface="Courier"/>
              </a:rPr>
              <a:t>cd code/u7/callbacks &amp;&amp; bash run.sh</a:t>
            </a:r>
            <a:r>
              <a:rPr/>
              <a:t> </a:t>
            </a:r>
          </a:p>
          <a:p>
            <a:pPr lvl="0"/>
            <a:r>
              <a:rPr/>
              <a:t>El </a:t>
            </a:r>
            <a:r>
              <a:rPr>
                <a:latin typeface="Courier"/>
              </a:rPr>
              <a:t>flip_bit_cb</a:t>
            </a:r>
            <a:r>
              <a:rPr/>
              <a:t> da vuelta un bit de </a:t>
            </a:r>
            <a:r>
              <a:rPr>
                <a:latin typeface="Courier"/>
              </a:rPr>
              <a:t>A</a:t>
            </a:r>
            <a:r>
              <a:rPr/>
              <a:t> una de cada ocho transactions. El scoreboard </a:t>
            </a:r>
            <a:r>
              <a:rPr b="1"/>
              <a:t>no dice nada</a:t>
            </a:r>
            <a:r>
              <a:rPr/>
              <a:t>, y las dos corridas cierran en 0 </a:t>
            </a:r>
            <a:r>
              <a:rPr>
                <a:latin typeface="Courier"/>
              </a:rPr>
              <a:t>UVM_ERROR</a:t>
            </a:r>
          </a:p>
          <a:p>
            <a:pPr lvl="0"/>
            <a:r>
              <a:rPr/>
              <a:t>No es un agujero del corrector: es la prueba de que </a:t>
            </a:r>
            <a:r>
              <a:rPr b="1"/>
              <a:t>el monitor mira el cable</a:t>
            </a:r>
            <a:r>
              <a:rPr/>
              <a:t>, no lo que el driver creía que iba a mandar</a:t>
            </a:r>
          </a:p>
          <a:p>
            <a:pPr lvl="0"/>
            <a:r>
              <a:rPr/>
              <a:t>Un monitor que reconstruyera la transaction desde el driver —o que la copiara del sequencer— habría dado </a:t>
            </a:r>
            <a:r>
              <a:rPr i="1"/>
              <a:t>PASS</a:t>
            </a:r>
            <a:r>
              <a:rPr/>
              <a:t> sobre un dato que el DUT nunca vio</a:t>
            </a:r>
          </a:p>
          <a:p>
            <a:pPr lvl="0"/>
            <a:r>
              <a:rPr/>
              <a:t>Lo que sí se ve del </a:t>
            </a:r>
            <a:r>
              <a:rPr>
                <a:latin typeface="Courier"/>
              </a:rPr>
              <a:t>jitter_cb</a:t>
            </a:r>
            <a:r>
              <a:rPr/>
              <a:t> es el </a:t>
            </a:r>
            <a:r>
              <a:rPr b="1"/>
              <a:t>tiempo</a:t>
            </a:r>
            <a:r>
              <a:rPr/>
              <a:t>: mismo estímulo, más ciclos</a:t>
            </a:r>
          </a:p>
        </p:txBody>
      </p:sp>
      <p:graphicFrame>
        <p:nvGraphicFramePr>
          <p:cNvPr id="6" name="Content Placeholder 5"/>
          <p:cNvGraphicFramePr>
            <a:graphicFrameLocks noGrp="1"/>
          </p:cNvGraphicFramePr>
          <p:nvPr>
            <p:ph idx="1"/>
          </p:nvPr>
        </p:nvGraphicFramePr>
        <p:xfrm>
          <a:off x="457200" y="3733800"/>
          <a:ext cx="8229600" cy="723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El gancho</a:t>
                      </a:r>
                    </a:p>
                  </a:txBody>
                  <a:tcPr/>
                </a:tc>
                <a:tc>
                  <a:txBody>
                    <a:bodyPr/>
                    <a:lstStyle/>
                    <a:p>
                      <a:pPr lvl="0" indent="0" marL="0">
                        <a:buNone/>
                      </a:pPr>
                      <a:r>
                        <a:rPr/>
                        <a:t>Cambia</a:t>
                      </a:r>
                    </a:p>
                  </a:txBody>
                  <a:tcPr/>
                </a:tc>
                <a:tc>
                  <a:txBody>
                    <a:bodyPr/>
                    <a:lstStyle/>
                    <a:p>
                      <a:pPr lvl="0" indent="0" marL="0" algn="ctr">
                        <a:buNone/>
                      </a:pPr>
                      <a:r>
                        <a:rPr/>
                        <a:t>Cuántos a la vez</a:t>
                      </a:r>
                    </a:p>
                  </a:txBody>
                  <a:tcPr/>
                </a:tc>
              </a:tr>
              <a:tr h="0">
                <a:tc>
                  <a:txBody>
                    <a:bodyPr/>
                    <a:lstStyle/>
                    <a:p>
                      <a:pPr lvl="0" indent="0" marL="0">
                        <a:buNone/>
                      </a:pPr>
                      <a:r>
                        <a:rPr b="1"/>
                        <a:t>Constraint</a:t>
                      </a:r>
                    </a:p>
                  </a:txBody>
                </a:tc>
                <a:tc>
                  <a:txBody>
                    <a:bodyPr/>
                    <a:lstStyle/>
                    <a:p>
                      <a:pPr lvl="0" indent="0" marL="0">
                        <a:buNone/>
                      </a:pPr>
                      <a:r>
                        <a:rPr/>
                        <a:t>los valores</a:t>
                      </a:r>
                    </a:p>
                  </a:txBody>
                </a:tc>
                <a:tc>
                  <a:txBody>
                    <a:bodyPr/>
                    <a:lstStyle/>
                    <a:p>
                      <a:pPr lvl="0" indent="0" marL="0" algn="ctr">
                        <a:buNone/>
                      </a:pPr>
                      <a:r>
                        <a:rPr/>
                        <a:t>los que quieras</a:t>
                      </a:r>
                    </a:p>
                  </a:txBody>
                </a:tc>
              </a:tr>
              <a:tr h="0">
                <a:tc>
                  <a:txBody>
                    <a:bodyPr/>
                    <a:lstStyle/>
                    <a:p>
                      <a:pPr lvl="0" indent="0" marL="0">
                        <a:buNone/>
                      </a:pPr>
                      <a:r>
                        <a:rPr b="1"/>
                        <a:t>Factory override</a:t>
                      </a:r>
                    </a:p>
                  </a:txBody>
                </a:tc>
                <a:tc>
                  <a:txBody>
                    <a:bodyPr/>
                    <a:lstStyle/>
                    <a:p>
                      <a:pPr lvl="0" indent="0" marL="0">
                        <a:buNone/>
                      </a:pPr>
                      <a:r>
                        <a:rPr/>
                        <a:t>la clase entera</a:t>
                      </a:r>
                    </a:p>
                  </a:txBody>
                </a:tc>
                <a:tc>
                  <a:txBody>
                    <a:bodyPr/>
                    <a:lstStyle/>
                    <a:p>
                      <a:pPr lvl="0" indent="0" marL="0" algn="ctr">
                        <a:buNone/>
                      </a:pPr>
                      <a:r>
                        <a:rPr b="1"/>
                        <a:t>uno</a:t>
                      </a:r>
                    </a:p>
                  </a:txBody>
                </a:tc>
              </a:tr>
              <a:tr h="0">
                <a:tc>
                  <a:txBody>
                    <a:bodyPr/>
                    <a:lstStyle/>
                    <a:p>
                      <a:pPr lvl="0" indent="0" marL="0">
                        <a:buNone/>
                      </a:pPr>
                      <a:r>
                        <a:rPr b="1"/>
                        <a:t>Callback</a:t>
                      </a:r>
                    </a:p>
                  </a:txBody>
                </a:tc>
                <a:tc>
                  <a:txBody>
                    <a:bodyPr/>
                    <a:lstStyle/>
                    <a:p>
                      <a:pPr lvl="0" indent="0" marL="0">
                        <a:buNone/>
                      </a:pPr>
                      <a:r>
                        <a:rPr/>
                        <a:t>qué hace una clase en un punto</a:t>
                      </a:r>
                    </a:p>
                  </a:txBody>
                </a:tc>
                <a:tc>
                  <a:txBody>
                    <a:bodyPr/>
                    <a:lstStyle/>
                    <a:p>
                      <a:pPr lvl="0" indent="0" marL="0" algn="ctr">
                        <a:buNone/>
                      </a:pPr>
                      <a:r>
                        <a:rPr/>
                        <a:t>los que quieras</a:t>
                      </a:r>
                    </a:p>
                  </a:txBody>
                </a:tc>
              </a:tr>
            </a:tbl>
          </a:graphicData>
        </a:graphic>
      </p:graphicFrame>
    </p:spTree>
  </p:cSld>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Lo único que quedó cableado</a:t>
            </a:r>
          </a:p>
          <a:p>
            <a:pPr lvl="0"/>
            <a:r>
              <a:rPr/>
              <a:t>Los agents dejaron el testbench encapsulado: un </a:t>
            </a:r>
            <a:r>
              <a:rPr>
                <a:latin typeface="Courier"/>
              </a:rPr>
              <a:t>agent</a:t>
            </a:r>
            <a:r>
              <a:rPr/>
              <a:t> por interface, el análisis en el </a:t>
            </a:r>
            <a:r>
              <a:rPr>
                <a:latin typeface="Courier"/>
              </a:rPr>
              <a:t>env</a:t>
            </a:r>
            <a:r>
              <a:rPr/>
              <a:t>, y nadie nombrando componentes ajenos</a:t>
            </a:r>
          </a:p>
          <a:p>
            <a:pPr lvl="0"/>
            <a:r>
              <a:rPr/>
              <a:t>Menos una línea, la del </a:t>
            </a:r>
            <a:r>
              <a:rPr>
                <a:latin typeface="Courier"/>
              </a:rPr>
              <a:t>run_phase</a:t>
            </a:r>
            <a:r>
              <a:rPr/>
              <a:t> del test:</a:t>
            </a:r>
          </a:p>
          <a:p>
            <a:pPr lvl="0" indent="0">
              <a:buNone/>
            </a:pPr>
            <a:r>
              <a:rPr>
                <a:latin typeface="Courier"/>
              </a:rPr>
              <a:t>seq.</a:t>
            </a:r>
            <a:r>
              <a:rPr>
                <a:solidFill>
                  <a:srgbClr val="007020"/>
                </a:solidFill>
                <a:latin typeface="Courier"/>
              </a:rPr>
              <a:t>start</a:t>
            </a:r>
            <a:r>
              <a:rPr>
                <a:latin typeface="Courier"/>
              </a:rPr>
              <a:t>(env_h.clase_agent_h.sequencer_h);</a:t>
            </a:r>
          </a:p>
          <a:p>
            <a:pPr lvl="0"/>
            <a:r>
              <a:rPr/>
              <a:t>El test </a:t>
            </a:r>
            <a:r>
              <a:rPr b="1"/>
              <a:t>atraviesa la jerarquía</a:t>
            </a:r>
            <a:r>
              <a:rPr/>
              <a:t> para llegar al sequencer, y de paso conoce el interior del </a:t>
            </a:r>
            <a:r>
              <a:rPr>
                <a:latin typeface="Courier"/>
              </a:rPr>
              <a:t>env</a:t>
            </a:r>
            <a:r>
              <a:rPr/>
              <a:t> que acabamos de cerrar</a:t>
            </a:r>
          </a:p>
          <a:p>
            <a:pPr lvl="0"/>
            <a:r>
              <a:rPr/>
              <a:t>Y hay algo más grande atrás: ese </a:t>
            </a:r>
            <a:r>
              <a:rPr>
                <a:latin typeface="Courier"/>
              </a:rPr>
              <a:t>command_sequence</a:t>
            </a:r>
            <a:r>
              <a:rPr/>
              <a:t> es </a:t>
            </a:r>
            <a:r>
              <a:rPr b="1"/>
              <a:t>una</a:t>
            </a:r>
            <a:r>
              <a:rPr/>
              <a:t> clase que hace </a:t>
            </a:r>
            <a:r>
              <a:rPr b="1"/>
              <a:t>tres</a:t>
            </a:r>
            <a:r>
              <a:rPr/>
              <a:t> cosas — resetear, mandar mil operaciones al azar y una dirigida</a:t>
            </a:r>
          </a:p>
          <a:p>
            <a:pPr lvl="0"/>
            <a:r>
              <a:rPr/>
              <a:t>Esta sección es sobre lo que pasa adentro de </a:t>
            </a:r>
            <a:r>
              <a:rPr>
                <a:latin typeface="Courier"/>
              </a:rPr>
              <a:t>body()</a:t>
            </a:r>
            <a:r>
              <a:rPr/>
              <a:t>, y sobre cómo se arranca una sequence sin cablearla</a:t>
            </a:r>
          </a:p>
        </p:txBody>
      </p:sp>
    </p:spTree>
  </p:cSld>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Sequences</a:t>
            </a:r>
          </a:p>
        </p:txBody>
      </p:sp>
      <p:sp>
        <p:nvSpPr>
          <p:cNvPr id="4" name="Text Placeholder 3"/>
          <p:cNvSpPr>
            <a:spLocks noGrp="1"/>
          </p:cNvSpPr>
          <p:nvPr>
            <p:ph idx="2" sz="half" type="body"/>
          </p:nvPr>
        </p:nvSpPr>
        <p:spPr/>
        <p:txBody>
          <a:bodyPr/>
          <a:lstStyle/>
          <a:p>
            <a:pPr lvl="0" indent="0" marL="0">
              <a:spcBef>
                <a:spcPts val="3000"/>
              </a:spcBef>
              <a:buNone/>
            </a:pPr>
            <a:r>
              <a:rPr b="1" i="1"/>
              <a:t>Un objeto, no un componente</a:t>
            </a:r>
          </a:p>
        </p:txBody>
      </p:sp>
      <p:pic>
        <p:nvPicPr>
          <p:cNvPr descr="res/diagrams/sequences_donde_vive.svg" id="0" name="Picture 1"/>
          <p:cNvPicPr>
            <a:picLocks noGrp="1" noChangeAspect="1"/>
          </p:cNvPicPr>
          <p:nvPr/>
        </p:nvPicPr>
        <p:blipFill>
          <a:blip r:embed="rId2"/>
          <a:stretch>
            <a:fillRect/>
          </a:stretch>
        </p:blipFill>
        <p:spPr bwMode="auto">
          <a:xfrm>
            <a:off x="3568700" y="546100"/>
            <a:ext cx="5105400" cy="3175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La sequence vive afuera del arbol de componentes; el sequencer, adentro</a:t>
            </a:r>
          </a:p>
        </p:txBody>
      </p:sp>
    </p:spTree>
  </p:cSld>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El </a:t>
            </a:r>
            <a:r>
              <a:rPr>
                <a:latin typeface="Courier"/>
              </a:rPr>
              <a:t>uvm_sequencer</a:t>
            </a:r>
            <a:r>
              <a:rPr/>
              <a:t> es un </a:t>
            </a:r>
            <a:r>
              <a:rPr>
                <a:latin typeface="Courier"/>
              </a:rPr>
              <a:t>uvm_component</a:t>
            </a:r>
            <a:r>
              <a:rPr/>
              <a:t>: </a:t>
            </a:r>
            <a:r>
              <a:rPr b="1"/>
              <a:t>está en el árbol</a:t>
            </a:r>
            <a:r>
              <a:rPr/>
              <a:t>, tiene padre, tiene fases, lo construye el </a:t>
            </a:r>
            <a:r>
              <a:rPr>
                <a:latin typeface="Courier"/>
              </a:rPr>
              <a:t>build_phase</a:t>
            </a:r>
            <a:r>
              <a:rPr/>
              <a:t> del agent</a:t>
            </a:r>
          </a:p>
          <a:p>
            <a:pPr lvl="0"/>
            <a:r>
              <a:rPr/>
              <a:t>La </a:t>
            </a:r>
            <a:r>
              <a:rPr>
                <a:latin typeface="Courier"/>
              </a:rPr>
              <a:t>uvm_sequence</a:t>
            </a:r>
            <a:r>
              <a:rPr/>
              <a:t> es un </a:t>
            </a:r>
            <a:r>
              <a:rPr>
                <a:latin typeface="Courier"/>
              </a:rPr>
              <a:t>uvm_object</a:t>
            </a:r>
            <a:r>
              <a:rPr/>
              <a:t>: </a:t>
            </a:r>
            <a:r>
              <a:rPr b="1"/>
              <a:t>no está en el árbol</a:t>
            </a:r>
            <a:r>
              <a:rPr/>
              <a:t>, no tiene padre, no tiene fases, y se crea con un solo argumento — igual que las transactions</a:t>
            </a:r>
          </a:p>
          <a:p>
            <a:pPr lvl="0"/>
            <a:r>
              <a:rPr/>
              <a:t>Consecuencia práctica: se crea, corre, termina y se tira. Podés correr otra a continuación, o dos a la vez, sin tocar la estructura</a:t>
            </a:r>
          </a:p>
        </p:txBody>
      </p:sp>
    </p:spTree>
  </p:cSld>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La sequence más chica que existe</a:t>
            </a:r>
          </a:p>
          <a:p>
            <a:pPr lvl="0" indent="0">
              <a:buNone/>
            </a:pPr>
            <a:r>
              <a:rPr i="1">
                <a:solidFill>
                  <a:srgbClr val="60A0B0"/>
                </a:solidFill>
                <a:latin typeface="Courier"/>
              </a:rPr>
              <a:t>// The smallest sequence there is: a single item.</a:t>
            </a:r>
            <a:br/>
            <a:r>
              <a:rPr i="1">
                <a:solidFill>
                  <a:srgbClr val="60A0B0"/>
                </a:solidFill>
                <a:latin typeface="Courier"/>
              </a:rPr>
              <a:t>//</a:t>
            </a:r>
            <a:br/>
            <a:r>
              <a:rPr i="1">
                <a:solidFill>
                  <a:srgbClr val="60A0B0"/>
                </a:solidFill>
                <a:latin typeface="Courier"/>
              </a:rPr>
              <a:t>// It is a uvm_object, not a uvm_component: it is not in the tree, it has no</a:t>
            </a:r>
            <a:br/>
            <a:r>
              <a:rPr i="1">
                <a:solidFill>
                  <a:srgbClr val="60A0B0"/>
                </a:solidFill>
                <a:latin typeface="Courier"/>
              </a:rPr>
              <a:t>// parent, it has no phases. It gets created, it runs, and it gets thrown away.</a:t>
            </a:r>
            <a:br/>
            <a:r>
              <a:rPr b="1">
                <a:solidFill>
                  <a:srgbClr val="007020"/>
                </a:solidFill>
                <a:latin typeface="Courier"/>
              </a:rPr>
              <a:t>class</a:t>
            </a:r>
            <a:r>
              <a:rPr>
                <a:latin typeface="Courier"/>
              </a:rPr>
              <a:t> reset_sequence </a:t>
            </a:r>
            <a:r>
              <a:rPr b="1">
                <a:solidFill>
                  <a:srgbClr val="007020"/>
                </a:solidFill>
                <a:latin typeface="Courier"/>
              </a:rPr>
              <a:t>extends</a:t>
            </a:r>
            <a:r>
              <a:rPr>
                <a:latin typeface="Courier"/>
              </a:rPr>
              <a:t> uvm_sequence #(command_transaction);</a:t>
            </a:r>
            <a:br/>
            <a:r>
              <a:rPr>
                <a:latin typeface="Courier"/>
              </a:rPr>
              <a:t>   </a:t>
            </a:r>
            <a:r>
              <a:rPr i="1">
                <a:solidFill>
                  <a:srgbClr val="60A0B0"/>
                </a:solidFill>
                <a:latin typeface="Courier"/>
              </a:rPr>
              <a:t>// `uvm_object_utils, NOT `uvm_component_utils: the constructor takes a single</a:t>
            </a:r>
            <a:br/>
            <a:r>
              <a:rPr>
                <a:latin typeface="Courier"/>
              </a:rPr>
              <a:t>   </a:t>
            </a:r>
            <a:r>
              <a:rPr i="1">
                <a:solidFill>
                  <a:srgbClr val="60A0B0"/>
                </a:solidFill>
                <a:latin typeface="Courier"/>
              </a:rPr>
              <a:t>// argument and there is no parent to pass.</a:t>
            </a:r>
            <a:br/>
            <a:r>
              <a:rPr>
                <a:latin typeface="Courier"/>
              </a:rPr>
              <a:t>   </a:t>
            </a:r>
            <a:r>
              <a:rPr>
                <a:solidFill>
                  <a:srgbClr val="007020"/>
                </a:solidFill>
                <a:latin typeface="Courier"/>
              </a:rPr>
              <a:t>`uvm_object_utils</a:t>
            </a:r>
            <a:r>
              <a:rPr>
                <a:latin typeface="Courier"/>
              </a:rPr>
              <a:t>(reset_sequence)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 </a:t>
            </a:r>
            <a:r>
              <a:rPr>
                <a:solidFill>
                  <a:srgbClr val="4070A0"/>
                </a:solidFill>
                <a:latin typeface="Courier"/>
              </a:rPr>
              <a:t>"reset_sequence"</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body() is a </a:t>
            </a:r>
            <a:r>
              <a:rPr b="1">
                <a:solidFill>
                  <a:srgbClr val="FF0000"/>
                </a:solidFill>
                <a:latin typeface="Courier"/>
              </a:rPr>
              <a:t>TASK</a:t>
            </a:r>
            <a:r>
              <a:rPr i="1">
                <a:solidFill>
                  <a:srgbClr val="60A0B0"/>
                </a:solidFill>
                <a:latin typeface="Courier"/>
              </a:rPr>
              <a:t>, not a function: it blocks inside. Nobody calls it by</a:t>
            </a:r>
            <a:br/>
            <a:r>
              <a:rPr>
                <a:latin typeface="Courier"/>
              </a:rPr>
              <a:t>   </a:t>
            </a:r>
            <a:r>
              <a:rPr i="1">
                <a:solidFill>
                  <a:srgbClr val="60A0B0"/>
                </a:solidFill>
                <a:latin typeface="Courier"/>
              </a:rPr>
              <a:t>// hand; UVM calls it when somebody starts the sequence.</a:t>
            </a:r>
            <a:br/>
            <a:r>
              <a:rPr>
                <a:latin typeface="Courier"/>
              </a:rPr>
              <a:t>   </a:t>
            </a:r>
            <a:r>
              <a:rPr b="1">
                <a:solidFill>
                  <a:srgbClr val="007020"/>
                </a:solidFill>
                <a:latin typeface="Courier"/>
              </a:rPr>
              <a:t>task</a:t>
            </a:r>
            <a:r>
              <a:rPr>
                <a:latin typeface="Courier"/>
              </a:rPr>
              <a:t> body();</a:t>
            </a:r>
            <a:br/>
            <a:r>
              <a:rPr>
                <a:latin typeface="Courier"/>
              </a:rPr>
              <a:t>      command_transaction command;</a:t>
            </a:r>
            <a:br/>
            <a:r>
              <a:rPr>
                <a:latin typeface="Courier"/>
              </a:rPr>
              <a:t>      command = command_transaction::type_id::create(</a:t>
            </a:r>
            <a:r>
              <a:rPr>
                <a:solidFill>
                  <a:srgbClr val="4070A0"/>
                </a:solidFill>
                <a:latin typeface="Courier"/>
              </a:rPr>
              <a:t>"command"</a:t>
            </a:r>
            <a:r>
              <a:rPr>
                <a:latin typeface="Courier"/>
              </a:rPr>
              <a:t>);</a:t>
            </a:r>
            <a:br/>
            <a:r>
              <a:rPr>
                <a:latin typeface="Courier"/>
              </a:rPr>
              <a:t>      start_item(command);    </a:t>
            </a:r>
            <a:r>
              <a:rPr i="1">
                <a:solidFill>
                  <a:srgbClr val="60A0B0"/>
                </a:solidFill>
                <a:latin typeface="Courier"/>
              </a:rPr>
              <a:t>// blocks until the sequencer gives us our turn</a:t>
            </a:r>
            <a:br/>
            <a:r>
              <a:rPr>
                <a:latin typeface="Courier"/>
              </a:rPr>
              <a:t>      command.op = rst_op;    </a:t>
            </a:r>
            <a:r>
              <a:rPr i="1">
                <a:solidFill>
                  <a:srgbClr val="60A0B0"/>
                </a:solidFill>
                <a:latin typeface="Courier"/>
              </a:rPr>
              <a:t>// only now do we decide what to send</a:t>
            </a:r>
            <a:br/>
            <a:r>
              <a:rPr>
                <a:latin typeface="Courier"/>
              </a:rPr>
              <a:t>      finish_item(command);   </a:t>
            </a:r>
            <a:r>
              <a:rPr i="1">
                <a:solidFill>
                  <a:srgbClr val="60A0B0"/>
                </a:solidFill>
                <a:latin typeface="Courier"/>
              </a:rPr>
              <a:t>// blocks until the driver calls item_done()</a:t>
            </a:r>
            <a:br/>
            <a:r>
              <a:rPr>
                <a:latin typeface="Courier"/>
              </a:rPr>
              <a:t>   </a:t>
            </a:r>
            <a:r>
              <a:rPr b="1">
                <a:solidFill>
                  <a:srgbClr val="007020"/>
                </a:solidFill>
                <a:latin typeface="Courier"/>
              </a:rPr>
              <a:t>endtask</a:t>
            </a:r>
            <a:r>
              <a:rPr>
                <a:latin typeface="Courier"/>
              </a:rPr>
              <a:t> : body</a:t>
            </a:r>
            <a:br/>
            <a:br/>
            <a:r>
              <a:rPr b="1">
                <a:solidFill>
                  <a:srgbClr val="007020"/>
                </a:solidFill>
                <a:latin typeface="Courier"/>
              </a:rPr>
              <a:t>endclass</a:t>
            </a:r>
            <a:r>
              <a:rPr>
                <a:latin typeface="Courier"/>
              </a:rPr>
              <a:t> : reset_sequence</a:t>
            </a:r>
          </a:p>
          <a:p>
            <a:pPr lvl="0"/>
            <a:r>
              <a:rPr/>
              <a:t>Extiende </a:t>
            </a:r>
            <a:r>
              <a:rPr>
                <a:latin typeface="Courier"/>
              </a:rPr>
              <a:t>uvm_sequence #(T)</a:t>
            </a:r>
            <a:r>
              <a:rPr/>
              <a:t>, parametrizada con el item que va a mandar</a:t>
            </a:r>
          </a:p>
          <a:p>
            <a:pPr lvl="0"/>
            <a:r>
              <a:rPr/>
              <a:t>Se registra con </a:t>
            </a:r>
            <a:r>
              <a:rPr>
                <a:latin typeface="Courier"/>
              </a:rPr>
              <a:t>`uvm_object_utils</a:t>
            </a:r>
            <a:r>
              <a:rPr/>
              <a:t> — </a:t>
            </a:r>
            <a:r>
              <a:rPr b="1"/>
              <a:t>no</a:t>
            </a:r>
            <a:r>
              <a:rPr/>
              <a:t> con </a:t>
            </a:r>
            <a:r>
              <a:rPr>
                <a:latin typeface="Courier"/>
              </a:rPr>
              <a:t>`uvm_component_utils</a:t>
            </a:r>
          </a:p>
          <a:p>
            <a:pPr lvl="0"/>
            <a:r>
              <a:rPr/>
              <a:t>Constructor de un solo argumento: </a:t>
            </a:r>
            <a:r>
              <a:rPr>
                <a:latin typeface="Courier"/>
              </a:rPr>
              <a:t>name</a:t>
            </a:r>
            <a:r>
              <a:rPr/>
              <a:t>, sin </a:t>
            </a:r>
            <a:r>
              <a:rPr>
                <a:latin typeface="Courier"/>
              </a:rPr>
              <a:t>parent</a:t>
            </a:r>
          </a:p>
          <a:p>
            <a:pPr lvl="0"/>
            <a:r>
              <a:rPr/>
              <a:t>Todo el trabajo vive en </a:t>
            </a:r>
            <a:r>
              <a:rPr>
                <a:latin typeface="Courier"/>
              </a:rPr>
              <a:t>body()</a:t>
            </a:r>
            <a:r>
              <a:rPr/>
              <a:t>, que es una </a:t>
            </a:r>
            <a:r>
              <a:rPr b="1"/>
              <a:t>task</a:t>
            </a:r>
            <a:r>
              <a:rPr/>
              <a:t>: puede bloquear</a:t>
            </a:r>
          </a:p>
          <a:p>
            <a:pPr lvl="0"/>
            <a:r>
              <a:rPr/>
              <a:t>Nadie llama a </a:t>
            </a:r>
            <a:r>
              <a:rPr>
                <a:latin typeface="Courier"/>
              </a:rPr>
              <a:t>body()</a:t>
            </a:r>
            <a:r>
              <a:rPr/>
              <a:t> a mano: lo llama UVM cuando alguien arranca la sequence</a:t>
            </a:r>
          </a:p>
        </p:txBody>
      </p:sp>
    </p:spTree>
  </p:cSld>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Sequences</a:t>
            </a:r>
          </a:p>
        </p:txBody>
      </p:sp>
      <p:sp>
        <p:nvSpPr>
          <p:cNvPr id="4" name="Text Placeholder 3"/>
          <p:cNvSpPr>
            <a:spLocks noGrp="1"/>
          </p:cNvSpPr>
          <p:nvPr>
            <p:ph idx="2" sz="half" type="body"/>
          </p:nvPr>
        </p:nvSpPr>
        <p:spPr/>
        <p:txBody>
          <a:bodyPr/>
          <a:lstStyle/>
          <a:p>
            <a:pPr lvl="0" indent="0" marL="0">
              <a:spcBef>
                <a:spcPts val="3000"/>
              </a:spcBef>
              <a:buNone/>
            </a:pPr>
            <a:r>
              <a:rPr b="1" i="1"/>
              <a:t>El handshake, ahora desde el lado de la sequence</a:t>
            </a:r>
          </a:p>
        </p:txBody>
      </p:sp>
      <p:pic>
        <p:nvPicPr>
          <p:cNvPr descr="res/diagrams/sequences_handshake.svg" id="0" name="Picture 1"/>
          <p:cNvPicPr>
            <a:picLocks noGrp="1" noChangeAspect="1"/>
          </p:cNvPicPr>
          <p:nvPr/>
        </p:nvPicPr>
        <p:blipFill>
          <a:blip r:embed="rId2"/>
          <a:stretch>
            <a:fillRect/>
          </a:stretch>
        </p:blipFill>
        <p:spPr bwMode="auto">
          <a:xfrm>
            <a:off x="3568700" y="876300"/>
            <a:ext cx="5105400" cy="25146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Linea de tiempo de start_item, get_next_item, item_done y finish_item</a:t>
            </a:r>
          </a:p>
        </p:txBody>
      </p:sp>
    </p:spTree>
  </p:cSld>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Las mismas cuatro llamadas de los agents, mirando el otro carril: </a:t>
            </a:r>
            <a:r>
              <a:rPr>
                <a:latin typeface="Courier"/>
              </a:rPr>
              <a:t>start_item()</a:t>
            </a:r>
            <a:r>
              <a:rPr/>
              <a:t> bloquea a la </a:t>
            </a:r>
            <a:r>
              <a:rPr b="1"/>
              <a:t>sequence</a:t>
            </a:r>
            <a:r>
              <a:rPr/>
              <a:t> hasta que el sequencer le da el turno, y </a:t>
            </a:r>
            <a:r>
              <a:rPr>
                <a:latin typeface="Courier"/>
              </a:rPr>
              <a:t>finish_item()</a:t>
            </a:r>
            <a:r>
              <a:rPr/>
              <a:t> la bloquea hasta el </a:t>
            </a:r>
            <a:r>
              <a:rPr>
                <a:latin typeface="Courier"/>
              </a:rPr>
              <a:t>item_done()</a:t>
            </a:r>
            <a:r>
              <a:rPr/>
              <a:t> del driver</a:t>
            </a:r>
          </a:p>
          <a:p>
            <a:pPr lvl="0"/>
            <a:r>
              <a:rPr/>
              <a:t>El tiempo de simulación avanza </a:t>
            </a:r>
            <a:r>
              <a:rPr b="1"/>
              <a:t>sólo</a:t>
            </a:r>
            <a:r>
              <a:rPr/>
              <a:t> en la barra ámbar: llenar el item no cuesta un flanco de reloj</a:t>
            </a:r>
          </a:p>
          <a:p>
            <a:pPr lvl="0"/>
            <a:r>
              <a:rPr/>
              <a:t>Dos hilos, cuatro llamadas y ningún </a:t>
            </a:r>
            <a:r>
              <a:rPr>
                <a:latin typeface="Courier"/>
              </a:rPr>
              <a:t>#delay</a:t>
            </a:r>
            <a:r>
              <a:rPr/>
              <a:t> en el medio</a:t>
            </a:r>
          </a:p>
        </p:txBody>
      </p:sp>
    </p:spTree>
  </p:cSld>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Lo que pasa entre </a:t>
            </a:r>
            <a:r>
              <a:rPr b="1" i="1">
                <a:latin typeface="Courier"/>
              </a:rPr>
              <a:t>start_item()</a:t>
            </a:r>
            <a:r>
              <a:rPr b="1" i="1"/>
              <a:t> y </a:t>
            </a:r>
            <a:r>
              <a:rPr b="1" i="1">
                <a:latin typeface="Courier"/>
              </a:rPr>
              <a:t>finish_item()</a:t>
            </a:r>
          </a:p>
          <a:p>
            <a:pPr lvl="0" indent="0">
              <a:buNone/>
            </a:pPr>
            <a:r>
              <a:rPr>
                <a:latin typeface="Courier"/>
              </a:rPr>
              <a:t>   </a:t>
            </a:r>
            <a:r>
              <a:rPr b="1">
                <a:solidFill>
                  <a:srgbClr val="007020"/>
                </a:solidFill>
                <a:latin typeface="Courier"/>
              </a:rPr>
              <a:t>task</a:t>
            </a:r>
            <a:r>
              <a:rPr>
                <a:latin typeface="Courier"/>
              </a:rPr>
              <a:t> body();</a:t>
            </a:r>
            <a:br/>
            <a:r>
              <a:rPr>
                <a:latin typeface="Courier"/>
              </a:rPr>
              <a:t>      command_transaction command;</a:t>
            </a:r>
            <a:br/>
            <a:br/>
            <a:r>
              <a:rPr>
                <a:latin typeface="Courier"/>
              </a:rPr>
              <a:t>      </a:t>
            </a:r>
            <a:r>
              <a:rPr b="1">
                <a:solidFill>
                  <a:srgbClr val="007020"/>
                </a:solidFill>
                <a:latin typeface="Courier"/>
              </a:rPr>
              <a:t>repeat</a:t>
            </a:r>
            <a:r>
              <a:rPr>
                <a:latin typeface="Courier"/>
              </a:rPr>
              <a:t> (count)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a:t>
            </a:r>
            <a:r>
              <a:rPr i="1">
                <a:solidFill>
                  <a:srgbClr val="60A0B0"/>
                </a:solidFill>
                <a:latin typeface="Courier"/>
              </a:rPr>
              <a:t>// Through the factory, same as in the Transactions section: that is what lets</a:t>
            </a:r>
            <a:br/>
            <a:r>
              <a:rPr>
                <a:latin typeface="Courier"/>
              </a:rPr>
              <a:t>         </a:t>
            </a:r>
            <a:r>
              <a:rPr i="1">
                <a:solidFill>
                  <a:srgbClr val="60A0B0"/>
                </a:solidFill>
                <a:latin typeface="Courier"/>
              </a:rPr>
              <a:t>// add_test change the TYPE without touching a line of this sequence.</a:t>
            </a:r>
            <a:br/>
            <a:r>
              <a:rPr>
                <a:latin typeface="Courier"/>
              </a:rPr>
              <a:t>         command = command_transaction::type_id::create(</a:t>
            </a:r>
            <a:r>
              <a:rPr>
                <a:solidFill>
                  <a:srgbClr val="4070A0"/>
                </a:solidFill>
                <a:latin typeface="Courier"/>
              </a:rPr>
              <a:t>"command"</a:t>
            </a:r>
            <a:r>
              <a:rPr>
                <a:latin typeface="Courier"/>
              </a:rPr>
              <a:t>);</a:t>
            </a:r>
            <a:br/>
            <a:br/>
            <a:r>
              <a:rPr>
                <a:latin typeface="Courier"/>
              </a:rPr>
              <a:t>         start_item(command);</a:t>
            </a:r>
            <a:br/>
            <a:br/>
            <a:r>
              <a:rPr>
                <a:latin typeface="Courier"/>
              </a:rPr>
              <a:t>         </a:t>
            </a:r>
            <a:r>
              <a:rPr i="1">
                <a:solidFill>
                  <a:srgbClr val="60A0B0"/>
                </a:solidFill>
                <a:latin typeface="Courier"/>
              </a:rPr>
              <a:t>// Late randomization: the values are picked AFTER getting the</a:t>
            </a:r>
            <a:br/>
            <a:r>
              <a:rPr>
                <a:latin typeface="Courier"/>
              </a:rPr>
              <a:t>         </a:t>
            </a:r>
            <a:r>
              <a:rPr i="1">
                <a:solidFill>
                  <a:srgbClr val="60A0B0"/>
                </a:solidFill>
                <a:latin typeface="Courier"/>
              </a:rPr>
              <a:t>// sequencer's turn, not when the object was created.</a:t>
            </a:r>
            <a:br/>
            <a:r>
              <a:rPr>
                <a:latin typeface="Courier"/>
              </a:rPr>
              <a:t>         </a:t>
            </a:r>
            <a:r>
              <a:rPr b="1">
                <a:solidFill>
                  <a:srgbClr val="007020"/>
                </a:solidFill>
                <a:latin typeface="Courier"/>
              </a:rPr>
              <a:t>if</a:t>
            </a:r>
            <a:r>
              <a:rPr>
                <a:latin typeface="Courier"/>
              </a:rPr>
              <a:t> (!command.</a:t>
            </a:r>
            <a:r>
              <a:rPr>
                <a:solidFill>
                  <a:srgbClr val="007020"/>
                </a:solidFill>
                <a:latin typeface="Courier"/>
              </a:rPr>
              <a:t>randomize</a:t>
            </a:r>
            <a:r>
              <a:rPr>
                <a:latin typeface="Courier"/>
              </a:rPr>
              <a:t>())</a:t>
            </a:r>
            <a:br/>
            <a:r>
              <a:rPr>
                <a:latin typeface="Courier"/>
              </a:rPr>
              <a:t>            </a:t>
            </a:r>
            <a:r>
              <a:rPr>
                <a:solidFill>
                  <a:srgbClr val="007020"/>
                </a:solidFill>
                <a:latin typeface="Courier"/>
              </a:rPr>
              <a:t>`uvm_fatal</a:t>
            </a:r>
            <a:r>
              <a:rPr>
                <a:latin typeface="Courier"/>
              </a:rPr>
              <a:t>(</a:t>
            </a:r>
            <a:r>
              <a:rPr>
                <a:solidFill>
                  <a:srgbClr val="4070A0"/>
                </a:solidFill>
                <a:latin typeface="Courier"/>
              </a:rPr>
              <a:t>"RANDOM SEQUENCE"</a:t>
            </a:r>
            <a:r>
              <a:rPr>
                <a:latin typeface="Courier"/>
              </a:rPr>
              <a:t>, </a:t>
            </a:r>
            <a:r>
              <a:rPr>
                <a:solidFill>
                  <a:srgbClr val="4070A0"/>
                </a:solidFill>
                <a:latin typeface="Courier"/>
              </a:rPr>
              <a:t>"randomize() failed"</a:t>
            </a:r>
            <a:r>
              <a:rPr>
                <a:latin typeface="Courier"/>
              </a:rPr>
              <a:t>)</a:t>
            </a:r>
            <a:br/>
            <a:br/>
            <a:r>
              <a:rPr>
                <a:latin typeface="Courier"/>
              </a:rPr>
              <a:t>         finish_item(command);</a:t>
            </a:r>
            <a:br/>
            <a:r>
              <a:rPr>
                <a:latin typeface="Courier"/>
              </a:rPr>
              <a:t>      </a:t>
            </a:r>
            <a:r>
              <a:rPr b="1">
                <a:solidFill>
                  <a:srgbClr val="007020"/>
                </a:solidFill>
                <a:latin typeface="Courier"/>
              </a:rPr>
              <a:t>end</a:t>
            </a:r>
            <a:r>
              <a:rPr>
                <a:latin typeface="Courier"/>
              </a:rPr>
              <a:t> : random_loop</a:t>
            </a:r>
            <a:br/>
            <a:r>
              <a:rPr>
                <a:latin typeface="Courier"/>
              </a:rPr>
              <a:t>   </a:t>
            </a:r>
            <a:r>
              <a:rPr b="1">
                <a:solidFill>
                  <a:srgbClr val="007020"/>
                </a:solidFill>
                <a:latin typeface="Courier"/>
              </a:rPr>
              <a:t>endtask</a:t>
            </a:r>
            <a:r>
              <a:rPr>
                <a:latin typeface="Courier"/>
              </a:rPr>
              <a:t> : body</a:t>
            </a:r>
          </a:p>
          <a:p>
            <a:pPr lvl="0"/>
            <a:r>
              <a:rPr/>
              <a:t>Cuando </a:t>
            </a:r>
            <a:r>
              <a:rPr>
                <a:latin typeface="Courier"/>
              </a:rPr>
              <a:t>start_item()</a:t>
            </a:r>
            <a:r>
              <a:rPr/>
              <a:t> vuelve, la sequence </a:t>
            </a:r>
            <a:r>
              <a:rPr b="1"/>
              <a:t>ya tiene el turno</a:t>
            </a:r>
            <a:r>
              <a:rPr/>
              <a:t> del sequencer: nadie más le va a ganar el driver</a:t>
            </a:r>
          </a:p>
          <a:p>
            <a:pPr lvl="0"/>
            <a:r>
              <a:rPr/>
              <a:t>Recién ahí se llenan los campos, o se randomiza. Eso es la </a:t>
            </a:r>
            <a:r>
              <a:rPr b="1"/>
              <a:t>randomización tardía</a:t>
            </a:r>
            <a:r>
              <a:rPr/>
              <a:t>: los valores se eligen en el último momento posible</a:t>
            </a:r>
          </a:p>
          <a:p>
            <a:pPr lvl="0"/>
            <a:r>
              <a:rPr/>
              <a:t>Sirve porque a esa altura ya se sabe en qué estado está el DUT, y una constraint puede depender de eso</a:t>
            </a:r>
          </a:p>
          <a:p>
            <a:pPr lvl="0"/>
            <a:r>
              <a:rPr>
                <a:latin typeface="Courier"/>
              </a:rPr>
              <a:t>randomize()</a:t>
            </a:r>
            <a:r>
              <a:rPr/>
              <a:t> sigue yendo con su </a:t>
            </a:r>
            <a:r>
              <a:rPr>
                <a:latin typeface="Courier"/>
              </a:rPr>
              <a:t>else</a:t>
            </a:r>
            <a:r>
              <a:rPr/>
              <a:t>: devuelve 0 y no aborta nada — es lo mismo que vieron en la unidad de Constrained Random</a:t>
            </a:r>
          </a:p>
        </p:txBody>
      </p:sp>
    </p:spTree>
  </p:cSld>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Randomización tardía dirigida, y el agujero de Verilator</a:t>
            </a:r>
          </a:p>
          <a:p>
            <a:pPr lvl="0" indent="0">
              <a:buNone/>
            </a:pPr>
            <a:r>
              <a:rPr>
                <a:latin typeface="Courier"/>
              </a:rPr>
              <a:t>start_item(command);</a:t>
            </a:r>
            <a:br/>
            <a:r>
              <a:rPr>
                <a:latin typeface="Courier"/>
              </a:rPr>
              <a:t>command.</a:t>
            </a:r>
            <a:r>
              <a:rPr>
                <a:solidFill>
                  <a:srgbClr val="007020"/>
                </a:solidFill>
                <a:latin typeface="Courier"/>
              </a:rPr>
              <a:t>data</a:t>
            </a:r>
            <a:r>
              <a:rPr>
                <a:latin typeface="Courier"/>
              </a:rPr>
              <a:t>.constraint_mode(</a:t>
            </a:r>
            <a:r>
              <a:rPr>
                <a:solidFill>
                  <a:srgbClr val="40A070"/>
                </a:solidFill>
                <a:latin typeface="Courier"/>
              </a:rPr>
              <a:t>0</a:t>
            </a:r>
            <a:r>
              <a:rPr>
                <a:latin typeface="Courier"/>
              </a:rPr>
              <a:t>);                       </a:t>
            </a:r>
            <a:r>
              <a:rPr i="1">
                <a:solidFill>
                  <a:srgbClr val="60A0B0"/>
                </a:solidFill>
                <a:latin typeface="Courier"/>
              </a:rPr>
              <a:t>// 1. apago el dist</a:t>
            </a:r>
            <a:br/>
            <a:r>
              <a:rPr b="1">
                <a:solidFill>
                  <a:srgbClr val="007020"/>
                </a:solidFill>
                <a:latin typeface="Courier"/>
              </a:rPr>
              <a:t>if</a:t>
            </a:r>
            <a:r>
              <a:rPr>
                <a:latin typeface="Courier"/>
              </a:rPr>
              <a:t> (!command.</a:t>
            </a:r>
            <a:r>
              <a:rPr>
                <a:solidFill>
                  <a:srgbClr val="007020"/>
                </a:solidFill>
                <a:latin typeface="Courier"/>
              </a:rPr>
              <a:t>randomize</a:t>
            </a:r>
            <a:r>
              <a:rPr>
                <a:latin typeface="Courier"/>
              </a:rPr>
              <a:t>() </a:t>
            </a:r>
            <a:r>
              <a:rPr b="1">
                <a:solidFill>
                  <a:srgbClr val="007020"/>
                </a:solidFill>
                <a:latin typeface="Courier"/>
              </a:rPr>
              <a:t>with</a:t>
            </a:r>
            <a:r>
              <a:rPr>
                <a:latin typeface="Courier"/>
              </a:rPr>
              <a:t> {A </a:t>
            </a:r>
            <a:r>
              <a:rPr b="1">
                <a:solidFill>
                  <a:srgbClr val="007020"/>
                </a:solidFill>
                <a:latin typeface="Courier"/>
              </a:rPr>
              <a:t>inside</a:t>
            </a:r>
            <a:r>
              <a:rPr>
                <a:latin typeface="Courier"/>
              </a:rPr>
              <a:t> {[</a:t>
            </a:r>
            <a:r>
              <a:rPr>
                <a:solidFill>
                  <a:srgbClr val="40A070"/>
                </a:solidFill>
                <a:latin typeface="Courier"/>
              </a:rPr>
              <a:t>1</a:t>
            </a:r>
            <a:r>
              <a:rPr>
                <a:latin typeface="Courier"/>
              </a:rPr>
              <a:t>:</a:t>
            </a:r>
            <a:r>
              <a:rPr>
                <a:solidFill>
                  <a:srgbClr val="40A070"/>
                </a:solidFill>
                <a:latin typeface="Courier"/>
              </a:rPr>
              <a:t>10</a:t>
            </a:r>
            <a:r>
              <a:rPr>
                <a:latin typeface="Courier"/>
              </a:rPr>
              <a:t>]};})    </a:t>
            </a:r>
            <a:r>
              <a:rPr i="1">
                <a:solidFill>
                  <a:srgbClr val="60A0B0"/>
                </a:solidFill>
                <a:latin typeface="Courier"/>
              </a:rPr>
              <a:t>// 2. pido lo dirigido</a:t>
            </a:r>
            <a:br/>
            <a:r>
              <a:rPr>
                <a:latin typeface="Courier"/>
              </a:rPr>
              <a:t>   </a:t>
            </a:r>
            <a:r>
              <a:rPr>
                <a:solidFill>
                  <a:srgbClr val="007020"/>
                </a:solidFill>
                <a:latin typeface="Courier"/>
              </a:rPr>
              <a:t>`uvm_fatal</a:t>
            </a:r>
            <a:r>
              <a:rPr>
                <a:latin typeface="Courier"/>
              </a:rPr>
              <a:t>(</a:t>
            </a:r>
            <a:r>
              <a:rPr>
                <a:solidFill>
                  <a:srgbClr val="4070A0"/>
                </a:solidFill>
                <a:latin typeface="Courier"/>
              </a:rPr>
              <a:t>"SEQ"</a:t>
            </a:r>
            <a:r>
              <a:rPr>
                <a:latin typeface="Courier"/>
              </a:rPr>
              <a:t>, </a:t>
            </a:r>
            <a:r>
              <a:rPr>
                <a:solidFill>
                  <a:srgbClr val="4070A0"/>
                </a:solidFill>
                <a:latin typeface="Courier"/>
              </a:rPr>
              <a:t>"randomize() fallo"</a:t>
            </a:r>
            <a:r>
              <a:rPr>
                <a:latin typeface="Courier"/>
              </a:rPr>
              <a:t>)</a:t>
            </a:r>
            <a:br/>
            <a:r>
              <a:rPr>
                <a:latin typeface="Courier"/>
              </a:rPr>
              <a:t>finish_item(command);</a:t>
            </a:r>
          </a:p>
          <a:p>
            <a:pPr lvl="0"/>
            <a:r>
              <a:rPr/>
              <a:t>Medido con Verilator 5.052, sobre una clase con las constraints de </a:t>
            </a:r>
            <a:r>
              <a:rPr>
                <a:latin typeface="Courier"/>
              </a:rPr>
              <a:t>command_transaction</a:t>
            </a:r>
            <a:r>
              <a:rPr/>
              <a:t>, 100 randomizaciones de cada forma:</a:t>
            </a:r>
          </a:p>
          <a:p>
            <a:pPr lvl="0" indent="0">
              <a:buNone/>
            </a:pPr>
            <a:r>
              <a:rPr>
                <a:latin typeface="Courier"/>
              </a:rPr>
              <a:t>with {op == mul_op}                       100 de 100   op no tiene dist</a:t>
            </a:r>
            <a:br/>
            <a:r>
              <a:rPr>
                <a:latin typeface="Courier"/>
              </a:rPr>
              <a:t>with {A inside {</a:t>
            </a:r>
            <a:r>
              <a:rPr>
                <a:solidFill>
                  <a:srgbClr val="BC7A00"/>
                </a:solidFill>
                <a:latin typeface="Courier"/>
              </a:rPr>
              <a:t>[</a:t>
            </a:r>
            <a:r>
              <a:rPr>
                <a:solidFill>
                  <a:srgbClr val="BB6688"/>
                </a:solidFill>
                <a:latin typeface="Courier"/>
              </a:rPr>
              <a:t>1:10</a:t>
            </a:r>
            <a:r>
              <a:rPr>
                <a:solidFill>
                  <a:srgbClr val="BC7A00"/>
                </a:solidFill>
                <a:latin typeface="Courier"/>
              </a:rPr>
              <a:t>]</a:t>
            </a:r>
            <a:r>
              <a:rPr>
                <a:latin typeface="Courier"/>
              </a:rPr>
              <a:t>}}                    1 de 100   A si lo tiene</a:t>
            </a:r>
            <a:br/>
            <a:r>
              <a:rPr>
                <a:latin typeface="Courier"/>
              </a:rPr>
              <a:t>constraint_mode</a:t>
            </a:r>
            <a:r>
              <a:rPr b="1">
                <a:solidFill>
                  <a:srgbClr val="FF0000"/>
                </a:solidFill>
                <a:latin typeface="Courier"/>
              </a:rPr>
              <a:t>(</a:t>
            </a:r>
            <a:r>
              <a:rPr>
                <a:latin typeface="Courier"/>
              </a:rPr>
              <a:t>0</a:t>
            </a:r>
            <a:r>
              <a:rPr b="1">
                <a:solidFill>
                  <a:srgbClr val="007020"/>
                </a:solidFill>
                <a:latin typeface="Courier"/>
              </a:rPr>
              <a:t>)</a:t>
            </a:r>
            <a:r>
              <a:rPr>
                <a:latin typeface="Courier"/>
              </a:rPr>
              <a:t> + with {A inside ...}  100 de 100   el rodeo</a:t>
            </a:r>
          </a:p>
          <a:p>
            <a:pPr lvl="0"/>
            <a:r>
              <a:rPr/>
              <a:t>La regla, en una línea: </a:t>
            </a:r>
            <a:r>
              <a:rPr b="1"/>
              <a:t>si el </a:t>
            </a:r>
            <a:r>
              <a:rPr b="1">
                <a:latin typeface="Courier"/>
              </a:rPr>
              <a:t>with {}</a:t>
            </a:r>
            <a:r>
              <a:rPr b="1"/>
              <a:t> toca un campo que tiene </a:t>
            </a:r>
            <a:r>
              <a:rPr b="1">
                <a:latin typeface="Courier"/>
              </a:rPr>
              <a:t>dist</a:t>
            </a:r>
            <a:r>
              <a:rPr b="1"/>
              <a:t>, apagá antes esa constraint</a:t>
            </a:r>
          </a:p>
          <a:p>
            <a:pPr lvl="0"/>
            <a:r>
              <a:rPr/>
              <a:t>No es del lenguaje, es de la herramienta: </a:t>
            </a:r>
            <a:r>
              <a:rPr>
                <a:latin typeface="Courier"/>
              </a:rPr>
              <a:t>repro-dist-with.sv</a:t>
            </a:r>
            <a:r>
              <a:rPr/>
              <a:t> en </a:t>
            </a:r>
            <a:r>
              <a:rPr>
                <a:latin typeface="Courier"/>
              </a:rPr>
              <a:t>code/verilator/</a:t>
            </a:r>
          </a:p>
        </p:txBody>
      </p:sp>
    </p:spTree>
  </p:cSld>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El item vuelve con el resultado adentro</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command_transaction command;</a:t>
            </a:r>
            <a:br/>
            <a:r>
              <a:rPr>
                <a:latin typeface="Courier"/>
              </a:rPr>
              <a:t>      </a:t>
            </a:r>
            <a:r>
              <a:rPr b="1">
                <a:solidFill>
                  <a:srgbClr val="007020"/>
                </a:solidFill>
                <a:latin typeface="Courier"/>
              </a:rPr>
              <a:t>shortint</a:t>
            </a:r>
            <a:r>
              <a:rPr>
                <a:latin typeface="Courier"/>
              </a:rPr>
              <a:t> </a:t>
            </a:r>
            <a:r>
              <a:rPr b="1">
                <a:solidFill>
                  <a:srgbClr val="007020"/>
                </a:solidFill>
                <a:latin typeface="Courier"/>
              </a:rPr>
              <a:t>unsigned</a:t>
            </a:r>
            <a:r>
              <a:rPr>
                <a:latin typeface="Courier"/>
              </a:rPr>
              <a:t>   alu_result;</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command_loop</a:t>
            </a:r>
            <a:br/>
            <a:r>
              <a:rPr>
                <a:latin typeface="Courier"/>
              </a:rPr>
              <a:t>         seq_item_port.get_next_item(command);  </a:t>
            </a:r>
            <a:r>
              <a:rPr i="1">
                <a:solidFill>
                  <a:srgbClr val="60A0B0"/>
                </a:solidFill>
                <a:latin typeface="Courier"/>
              </a:rPr>
              <a:t>// blocks until there is an item</a:t>
            </a:r>
            <a:br/>
            <a:r>
              <a:rPr>
                <a:latin typeface="Courier"/>
              </a:rPr>
              <a:t>         bfm.send_op(command.A, command.B, command.op, alu_result);</a:t>
            </a:r>
            <a:br/>
            <a:r>
              <a:rPr>
                <a:latin typeface="Courier"/>
              </a:rPr>
              <a:t>         command.result = alu_result;  </a:t>
            </a:r>
            <a:r>
              <a:rPr i="1">
                <a:solidFill>
                  <a:srgbClr val="60A0B0"/>
                </a:solidFill>
                <a:latin typeface="Courier"/>
              </a:rPr>
              <a:t>// the way back</a:t>
            </a:r>
            <a:br/>
            <a:r>
              <a:rPr>
                <a:latin typeface="Courier"/>
              </a:rPr>
              <a:t>         seq_item_port.item_done();  </a:t>
            </a:r>
            <a:r>
              <a:rPr i="1">
                <a:solidFill>
                  <a:srgbClr val="60A0B0"/>
                </a:solidFill>
                <a:latin typeface="Courier"/>
              </a:rPr>
              <a:t>// unblocks the finish_item()</a:t>
            </a:r>
            <a:br/>
            <a:r>
              <a:rPr>
                <a:latin typeface="Courier"/>
              </a:rPr>
              <a:t>      </a:t>
            </a:r>
            <a:r>
              <a:rPr b="1">
                <a:solidFill>
                  <a:srgbClr val="007020"/>
                </a:solidFill>
                <a:latin typeface="Courier"/>
              </a:rPr>
              <a:t>end</a:t>
            </a:r>
            <a:r>
              <a:rPr>
                <a:latin typeface="Courier"/>
              </a:rPr>
              <a:t> : command_loop</a:t>
            </a:r>
            <a:br/>
            <a:r>
              <a:rPr>
                <a:latin typeface="Courier"/>
              </a:rPr>
              <a:t>   </a:t>
            </a:r>
            <a:r>
              <a:rPr b="1">
                <a:solidFill>
                  <a:srgbClr val="007020"/>
                </a:solidFill>
                <a:latin typeface="Courier"/>
              </a:rPr>
              <a:t>endtask</a:t>
            </a:r>
            <a:r>
              <a:rPr>
                <a:latin typeface="Courier"/>
              </a:rPr>
              <a:t> : run_phase</a:t>
            </a:r>
          </a:p>
          <a:p>
            <a:pPr lvl="0"/>
            <a:r>
              <a:rPr/>
              <a:t>El driver escribe </a:t>
            </a:r>
            <a:r>
              <a:rPr>
                <a:latin typeface="Courier"/>
              </a:rPr>
              <a:t>command.result</a:t>
            </a:r>
            <a:r>
              <a:rPr/>
              <a:t> </a:t>
            </a:r>
            <a:r>
              <a:rPr b="1"/>
              <a:t>antes</a:t>
            </a:r>
            <a:r>
              <a:rPr/>
              <a:t> de llamar a </a:t>
            </a:r>
            <a:r>
              <a:rPr>
                <a:latin typeface="Courier"/>
              </a:rPr>
              <a:t>item_done()</a:t>
            </a:r>
          </a:p>
          <a:p>
            <a:pPr lvl="0"/>
            <a:r>
              <a:rPr/>
              <a:t>La sequence todavía tiene el handle a ese mismo objeto: cuando </a:t>
            </a:r>
            <a:r>
              <a:rPr>
                <a:latin typeface="Courier"/>
              </a:rPr>
              <a:t>finish_item()</a:t>
            </a:r>
            <a:r>
              <a:rPr/>
              <a:t> vuelve, el resultado está ahí</a:t>
            </a:r>
          </a:p>
          <a:p>
            <a:pPr lvl="0"/>
            <a:r>
              <a:rPr/>
              <a:t>Es el camino de vuelta, y por eso </a:t>
            </a:r>
            <a:r>
              <a:rPr>
                <a:latin typeface="Courier"/>
              </a:rPr>
              <a:t>command_transaction</a:t>
            </a:r>
            <a:r>
              <a:rPr/>
              <a:t> gana un campo </a:t>
            </a:r>
            <a:r>
              <a:rPr>
                <a:latin typeface="Courier"/>
              </a:rPr>
              <a:t>result</a:t>
            </a:r>
            <a:r>
              <a:rPr/>
              <a:t> en esta unidad — el único cambio a la transaction desde que se creó</a:t>
            </a:r>
          </a:p>
          <a:p>
            <a:pPr lvl="0"/>
            <a:r>
              <a:rPr/>
              <a:t>Rompe </a:t>
            </a:r>
            <a:r>
              <a:rPr i="1"/>
              <a:t>MOOCOW</a:t>
            </a:r>
            <a:r>
              <a:rPr/>
              <a:t> a propósito: el driver modifica un objeto que no creó. Está acordado entre las dos partes, y es el único lugar del testbench donde se hace</a:t>
            </a:r>
          </a:p>
        </p:txBody>
      </p:sp>
    </p:spTree>
  </p:cSld>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El camino de vuelta formal: </a:t>
            </a:r>
            <a:r>
              <a:rPr b="1" i="1">
                <a:latin typeface="Courier"/>
              </a:rPr>
              <a:t>get_response()</a:t>
            </a:r>
          </a:p>
          <a:p>
            <a:pPr lvl="0" indent="0">
              <a:buNone/>
            </a:pPr>
            <a:r>
              <a:rPr i="1">
                <a:solidFill>
                  <a:srgbClr val="60A0B0"/>
                </a:solidFill>
                <a:latin typeface="Courier"/>
              </a:rPr>
              <a:t>// La sequence declara DOS tipos, y la respuesta ya no es el request</a:t>
            </a:r>
            <a:br/>
            <a:r>
              <a:rPr b="1">
                <a:solidFill>
                  <a:srgbClr val="007020"/>
                </a:solidFill>
                <a:latin typeface="Courier"/>
              </a:rPr>
              <a:t>class</a:t>
            </a:r>
            <a:r>
              <a:rPr>
                <a:latin typeface="Courier"/>
              </a:rPr>
              <a:t> fib_sequence </a:t>
            </a:r>
            <a:r>
              <a:rPr b="1">
                <a:solidFill>
                  <a:srgbClr val="007020"/>
                </a:solidFill>
                <a:latin typeface="Courier"/>
              </a:rPr>
              <a:t>extends</a:t>
            </a:r>
            <a:r>
              <a:rPr>
                <a:latin typeface="Courier"/>
              </a:rPr>
              <a:t> uvm_sequence #(command_transaction, result_transaction);</a:t>
            </a:r>
            <a:br/>
            <a:r>
              <a:rPr>
                <a:latin typeface="Courier"/>
              </a:rPr>
              <a:t>   start_item(cmd);</a:t>
            </a:r>
            <a:br/>
            <a:r>
              <a:rPr>
                <a:latin typeface="Courier"/>
              </a:rPr>
              <a:t>   finish_item(cmd);</a:t>
            </a:r>
            <a:br/>
            <a:r>
              <a:rPr>
                <a:latin typeface="Courier"/>
              </a:rPr>
              <a:t>   get_response(rsp);              </a:t>
            </a:r>
            <a:r>
              <a:rPr i="1">
                <a:solidFill>
                  <a:srgbClr val="60A0B0"/>
                </a:solidFill>
                <a:latin typeface="Courier"/>
              </a:rPr>
              <a:t>// bloquea hasta que el driver conteste</a:t>
            </a:r>
            <a:br/>
            <a:br/>
            <a:r>
              <a:rPr i="1">
                <a:solidFill>
                  <a:srgbClr val="60A0B0"/>
                </a:solidFill>
                <a:latin typeface="Courier"/>
              </a:rPr>
              <a:t>// Y el driver, del otro lado:</a:t>
            </a:r>
            <a:br/>
            <a:r>
              <a:rPr>
                <a:latin typeface="Courier"/>
              </a:rPr>
              <a:t>   seq_item_port.get_next_item(req);</a:t>
            </a:r>
            <a:br/>
            <a:r>
              <a:rPr>
                <a:latin typeface="Courier"/>
              </a:rPr>
              <a:t>   rsp = result_transaction::type_id::create(</a:t>
            </a:r>
            <a:r>
              <a:rPr>
                <a:solidFill>
                  <a:srgbClr val="4070A0"/>
                </a:solidFill>
                <a:latin typeface="Courier"/>
              </a:rPr>
              <a:t>"rsp"</a:t>
            </a:r>
            <a:r>
              <a:rPr>
                <a:latin typeface="Courier"/>
              </a:rPr>
              <a:t>);</a:t>
            </a:r>
            <a:br/>
            <a:r>
              <a:rPr>
                <a:latin typeface="Courier"/>
              </a:rPr>
              <a:t>   rsp.set_id_info(req);           </a:t>
            </a:r>
            <a:r>
              <a:rPr i="1">
                <a:solidFill>
                  <a:srgbClr val="60A0B0"/>
                </a:solidFill>
                <a:latin typeface="Courier"/>
              </a:rPr>
              <a:t>// sin esto la respuesta no encuentra su sequence</a:t>
            </a:r>
            <a:br/>
            <a:r>
              <a:rPr>
                <a:latin typeface="Courier"/>
              </a:rPr>
              <a:t>   seq_item_port.item_done(rsp);   </a:t>
            </a:r>
            <a:r>
              <a:rPr i="1">
                <a:solidFill>
                  <a:srgbClr val="60A0B0"/>
                </a:solidFill>
                <a:latin typeface="Courier"/>
              </a:rPr>
              <a:t>// o item_done() ahora y put_response(rsp) después</a:t>
            </a:r>
          </a:p>
          <a:p>
            <a:pPr lvl="0"/>
            <a:r>
              <a:rPr/>
              <a:t>El handle compartido de la slide anterior vale mientras el driver sea </a:t>
            </a:r>
            <a:r>
              <a:rPr b="1"/>
              <a:t>bloqueante y atienda de a uno</a:t>
            </a:r>
            <a:r>
              <a:rPr/>
              <a:t>. El del curso lo es</a:t>
            </a:r>
          </a:p>
          <a:p>
            <a:pPr lvl="0"/>
            <a:r>
              <a:rPr/>
              <a:t>Un driver </a:t>
            </a:r>
            <a:r>
              <a:rPr i="1"/>
              <a:t>pipelined</a:t>
            </a:r>
            <a:r>
              <a:rPr/>
              <a:t> llama </a:t>
            </a:r>
            <a:r>
              <a:rPr>
                <a:latin typeface="Courier"/>
              </a:rPr>
              <a:t>item_done()</a:t>
            </a:r>
            <a:r>
              <a:rPr/>
              <a:t> apenas mete el comando y la respuesta llega N ciclos más tarde: para entonces la sequence ya mandó otro item, y escribir en </a:t>
            </a:r>
            <a:r>
              <a:rPr>
                <a:latin typeface="Courier"/>
              </a:rPr>
              <a:t>req.result</a:t>
            </a:r>
            <a:r>
              <a:rPr/>
              <a:t> le escribe </a:t>
            </a:r>
            <a:r>
              <a:rPr b="1"/>
              <a:t>al item equivocado</a:t>
            </a:r>
          </a:p>
          <a:p>
            <a:pPr lvl="0"/>
            <a:r>
              <a:rPr>
                <a:latin typeface="Courier"/>
              </a:rPr>
              <a:t>set_id_info(req)</a:t>
            </a:r>
            <a:r>
              <a:rPr/>
              <a:t> le copia a la respuesta el id de sequence y de transacción. Es lo que hace que </a:t>
            </a:r>
            <a:r>
              <a:rPr>
                <a:latin typeface="Courier"/>
              </a:rPr>
              <a:t>get_response()</a:t>
            </a:r>
            <a:r>
              <a:rPr/>
              <a:t> sepa a quién contestarle</a:t>
            </a:r>
          </a:p>
          <a:p>
            <a:pPr lvl="0"/>
            <a:r>
              <a:rPr/>
              <a:t>Los otros dos casos donde hace falta: un VIP que </a:t>
            </a:r>
            <a:r>
              <a:rPr b="1"/>
              <a:t>clona</a:t>
            </a:r>
            <a:r>
              <a:rPr/>
              <a:t> el item, y un protocolo con </a:t>
            </a:r>
            <a:r>
              <a:rPr b="1"/>
              <a:t>más de una respuesta</a:t>
            </a:r>
            <a:r>
              <a:rPr/>
              <a:t> por request</a:t>
            </a:r>
          </a:p>
        </p:txBody>
      </p:sp>
    </p:spTree>
  </p:cSld>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Fibonacci: cuando el estímulo depende del resultado</a:t>
            </a:r>
          </a:p>
          <a:p>
            <a:pPr lvl="0" indent="0">
              <a:buNone/>
            </a:pPr>
            <a:r>
              <a:rPr>
                <a:latin typeface="Courier"/>
              </a:rPr>
              <a:t>   </a:t>
            </a:r>
            <a:r>
              <a:rPr b="1">
                <a:solidFill>
                  <a:srgbClr val="007020"/>
                </a:solidFill>
                <a:latin typeface="Courier"/>
              </a:rPr>
              <a:t>task</a:t>
            </a:r>
            <a:r>
              <a:rPr>
                <a:latin typeface="Courier"/>
              </a:rPr>
              <a:t> body();</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n_menos_2 = </a:t>
            </a:r>
            <a:r>
              <a:rPr>
                <a:solidFill>
                  <a:srgbClr val="40A070"/>
                </a:solidFill>
                <a:latin typeface="Courier"/>
              </a:rPr>
              <a:t>0</a:t>
            </a:r>
            <a:r>
              <a:rPr>
                <a:latin typeface="Courier"/>
              </a:rPr>
              <a:t>;</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n_menos_1 = </a:t>
            </a:r>
            <a:r>
              <a:rPr>
                <a:solidFill>
                  <a:srgbClr val="40A070"/>
                </a:solidFill>
                <a:latin typeface="Courier"/>
              </a:rPr>
              <a:t>1</a:t>
            </a:r>
            <a:r>
              <a:rPr>
                <a:latin typeface="Courier"/>
              </a:rPr>
              <a:t>;</a:t>
            </a:r>
            <a:br/>
            <a:r>
              <a:rPr>
                <a:latin typeface="Courier"/>
              </a:rPr>
              <a:t>      command_transaction command;</a:t>
            </a:r>
            <a:br/>
            <a:br/>
            <a:r>
              <a:rPr>
                <a:latin typeface="Courier"/>
              </a:rPr>
              <a:t>      command = command_transaction::type_id::create(</a:t>
            </a:r>
            <a:r>
              <a:rPr>
                <a:solidFill>
                  <a:srgbClr val="4070A0"/>
                </a:solidFill>
                <a:latin typeface="Courier"/>
              </a:rPr>
              <a:t>"command"</a:t>
            </a:r>
            <a:r>
              <a:rPr>
                <a:latin typeface="Courier"/>
              </a:rPr>
              <a:t>);</a:t>
            </a:r>
            <a:br/>
            <a:r>
              <a:rPr>
                <a:latin typeface="Courier"/>
              </a:rPr>
              <a:t>      start_item(command);</a:t>
            </a:r>
            <a:br/>
            <a:r>
              <a:rPr>
                <a:latin typeface="Courier"/>
              </a:rPr>
              <a:t>      command.op = rst_op;</a:t>
            </a:r>
            <a:br/>
            <a:r>
              <a:rPr>
                <a:latin typeface="Courier"/>
              </a:rPr>
              <a:t>      finish_item(command);</a:t>
            </a:r>
            <a:br/>
            <a:br/>
            <a:r>
              <a:rPr>
                <a:latin typeface="Courier"/>
              </a:rPr>
              <a:t>      </a:t>
            </a:r>
            <a:r>
              <a:rPr>
                <a:solidFill>
                  <a:srgbClr val="007020"/>
                </a:solidFill>
                <a:latin typeface="Courier"/>
              </a:rPr>
              <a:t>`uvm_info</a:t>
            </a:r>
            <a:r>
              <a:rPr>
                <a:latin typeface="Courier"/>
              </a:rPr>
              <a:t>(</a:t>
            </a:r>
            <a:r>
              <a:rPr>
                <a:solidFill>
                  <a:srgbClr val="4070A0"/>
                </a:solidFill>
                <a:latin typeface="Courier"/>
              </a:rPr>
              <a:t>"FIBONACCI"</a:t>
            </a:r>
            <a:r>
              <a:rPr>
                <a:latin typeface="Courier"/>
              </a:rPr>
              <a:t>, </a:t>
            </a:r>
            <a:r>
              <a:rPr>
                <a:solidFill>
                  <a:srgbClr val="4070A0"/>
                </a:solidFill>
                <a:latin typeface="Courier"/>
              </a:rPr>
              <a:t>"Fib(01) = 000"</a:t>
            </a:r>
            <a:r>
              <a:rPr>
                <a:latin typeface="Courier"/>
              </a:rPr>
              <a:t>, UVM_MEDIUM)</a:t>
            </a:r>
            <a:br/>
            <a:r>
              <a:rPr>
                <a:latin typeface="Courier"/>
              </a:rPr>
              <a:t>      </a:t>
            </a:r>
            <a:r>
              <a:rPr>
                <a:solidFill>
                  <a:srgbClr val="007020"/>
                </a:solidFill>
                <a:latin typeface="Courier"/>
              </a:rPr>
              <a:t>`uvm_info</a:t>
            </a:r>
            <a:r>
              <a:rPr>
                <a:latin typeface="Courier"/>
              </a:rPr>
              <a:t>(</a:t>
            </a:r>
            <a:r>
              <a:rPr>
                <a:solidFill>
                  <a:srgbClr val="4070A0"/>
                </a:solidFill>
                <a:latin typeface="Courier"/>
              </a:rPr>
              <a:t>"FIBONACCI"</a:t>
            </a:r>
            <a:r>
              <a:rPr>
                <a:latin typeface="Courier"/>
              </a:rPr>
              <a:t>, </a:t>
            </a:r>
            <a:r>
              <a:rPr>
                <a:solidFill>
                  <a:srgbClr val="4070A0"/>
                </a:solidFill>
                <a:latin typeface="Courier"/>
              </a:rPr>
              <a:t>"Fib(02) = 001"</a:t>
            </a:r>
            <a:r>
              <a:rPr>
                <a:latin typeface="Courier"/>
              </a:rPr>
              <a:t>, UVM_MEDIUM)</a:t>
            </a:r>
            <a:br/>
            <a:br/>
            <a:r>
              <a:rPr>
                <a:latin typeface="Courier"/>
              </a:rPr>
              <a:t>      </a:t>
            </a:r>
            <a:r>
              <a:rPr i="1">
                <a:solidFill>
                  <a:srgbClr val="60A0B0"/>
                </a:solidFill>
                <a:latin typeface="Courier"/>
              </a:rPr>
              <a:t>// Up to 14 and no further: Fib(14) = 233 and Fib(15) = 377, which does not</a:t>
            </a:r>
            <a:br/>
            <a:r>
              <a:rPr>
                <a:latin typeface="Courier"/>
              </a:rPr>
              <a:t>      </a:t>
            </a:r>
            <a:r>
              <a:rPr i="1">
                <a:solidFill>
                  <a:srgbClr val="60A0B0"/>
                </a:solidFill>
                <a:latin typeface="Courier"/>
              </a:rPr>
              <a:t>// fit in the 8 bits of A and B.</a:t>
            </a:r>
            <a:br/>
            <a:r>
              <a:rPr>
                <a:latin typeface="Courier"/>
              </a:rPr>
              <a:t>      </a:t>
            </a:r>
            <a:r>
              <a:rPr b="1">
                <a:solidFill>
                  <a:srgbClr val="007020"/>
                </a:solidFill>
                <a:latin typeface="Courier"/>
              </a:rPr>
              <a:t>for</a:t>
            </a:r>
            <a:r>
              <a:rPr>
                <a:latin typeface="Courier"/>
              </a:rPr>
              <a:t> (</a:t>
            </a:r>
            <a:r>
              <a:rPr b="1">
                <a:solidFill>
                  <a:srgbClr val="007020"/>
                </a:solidFill>
                <a:latin typeface="Courier"/>
              </a:rPr>
              <a:t>int</a:t>
            </a:r>
            <a:r>
              <a:rPr>
                <a:latin typeface="Courier"/>
              </a:rPr>
              <a:t> ff = </a:t>
            </a:r>
            <a:r>
              <a:rPr>
                <a:solidFill>
                  <a:srgbClr val="40A070"/>
                </a:solidFill>
                <a:latin typeface="Courier"/>
              </a:rPr>
              <a:t>3</a:t>
            </a:r>
            <a:r>
              <a:rPr>
                <a:latin typeface="Courier"/>
              </a:rPr>
              <a:t>; ff &lt;= </a:t>
            </a:r>
            <a:r>
              <a:rPr>
                <a:solidFill>
                  <a:srgbClr val="40A070"/>
                </a:solidFill>
                <a:latin typeface="Courier"/>
              </a:rPr>
              <a:t>14</a:t>
            </a:r>
            <a:r>
              <a:rPr>
                <a:latin typeface="Courier"/>
              </a:rPr>
              <a:t>; ff++) </a:t>
            </a:r>
            <a:r>
              <a:rPr b="1">
                <a:solidFill>
                  <a:srgbClr val="007020"/>
                </a:solidFill>
                <a:latin typeface="Courier"/>
              </a:rPr>
              <a:t>begin :</a:t>
            </a:r>
            <a:r>
              <a:rPr>
                <a:solidFill>
                  <a:srgbClr val="902000"/>
                </a:solidFill>
                <a:latin typeface="Courier"/>
              </a:rPr>
              <a:t> </a:t>
            </a:r>
            <a:r>
              <a:rPr b="1">
                <a:solidFill>
                  <a:srgbClr val="007020"/>
                </a:solidFill>
                <a:latin typeface="Courier"/>
              </a:rPr>
              <a:t>fib_loop</a:t>
            </a:r>
            <a:br/>
            <a:r>
              <a:rPr>
                <a:latin typeface="Courier"/>
              </a:rPr>
              <a:t>         command = command_transaction::type_id::create(</a:t>
            </a:r>
            <a:r>
              <a:rPr>
                <a:solidFill>
                  <a:srgbClr val="4070A0"/>
                </a:solidFill>
                <a:latin typeface="Courier"/>
              </a:rPr>
              <a:t>"command"</a:t>
            </a:r>
            <a:r>
              <a:rPr>
                <a:latin typeface="Courier"/>
              </a:rPr>
              <a:t>);</a:t>
            </a:r>
            <a:br/>
            <a:r>
              <a:rPr>
                <a:latin typeface="Courier"/>
              </a:rPr>
              <a:t>         start_item(command);</a:t>
            </a:r>
            <a:br/>
            <a:r>
              <a:rPr>
                <a:latin typeface="Courier"/>
              </a:rPr>
              <a:t>         command.A  = n_menos_2;</a:t>
            </a:r>
            <a:br/>
            <a:r>
              <a:rPr>
                <a:latin typeface="Courier"/>
              </a:rPr>
              <a:t>         command.B  = n_menos_1;</a:t>
            </a:r>
            <a:br/>
            <a:r>
              <a:rPr>
                <a:latin typeface="Courier"/>
              </a:rPr>
              <a:t>         command.op = add_op;</a:t>
            </a:r>
            <a:br/>
            <a:r>
              <a:rPr>
                <a:latin typeface="Courier"/>
              </a:rPr>
              <a:t>         finish_item(command);        </a:t>
            </a:r>
            <a:r>
              <a:rPr i="1">
                <a:solidFill>
                  <a:srgbClr val="60A0B0"/>
                </a:solidFill>
                <a:latin typeface="Courier"/>
              </a:rPr>
              <a:t>// returns when the driver called item_done()</a:t>
            </a:r>
            <a:br/>
            <a:br/>
            <a:r>
              <a:rPr>
                <a:latin typeface="Courier"/>
              </a:rPr>
              <a:t>         n_menos_2 = n_menos_1;</a:t>
            </a:r>
            <a:br/>
            <a:r>
              <a:rPr>
                <a:latin typeface="Courier"/>
              </a:rPr>
              <a:t>         n_menos_1 = command.result;  </a:t>
            </a:r>
            <a:r>
              <a:rPr i="1">
                <a:solidFill>
                  <a:srgbClr val="60A0B0"/>
                </a:solidFill>
                <a:latin typeface="Courier"/>
              </a:rPr>
              <a:t>// the driver wrote it inside the item</a:t>
            </a:r>
            <a:br/>
            <a:r>
              <a:rPr>
                <a:latin typeface="Courier"/>
              </a:rPr>
              <a:t>         </a:t>
            </a:r>
            <a:r>
              <a:rPr>
                <a:solidFill>
                  <a:srgbClr val="007020"/>
                </a:solidFill>
                <a:latin typeface="Courier"/>
              </a:rPr>
              <a:t>`uvm_info</a:t>
            </a:r>
            <a:r>
              <a:rPr>
                <a:latin typeface="Courier"/>
              </a:rPr>
              <a:t>(</a:t>
            </a:r>
            <a:r>
              <a:rPr>
                <a:solidFill>
                  <a:srgbClr val="4070A0"/>
                </a:solidFill>
                <a:latin typeface="Courier"/>
              </a:rPr>
              <a:t>"FIBONACCI"</a:t>
            </a:r>
            <a:r>
              <a:rPr>
                <a:latin typeface="Courier"/>
              </a:rPr>
              <a:t>, </a:t>
            </a:r>
            <a:r>
              <a:rPr b="1">
                <a:solidFill>
                  <a:srgbClr val="007020"/>
                </a:solidFill>
                <a:latin typeface="Courier"/>
              </a:rPr>
              <a:t>$sformatf</a:t>
            </a:r>
            <a:r>
              <a:rPr>
                <a:latin typeface="Courier"/>
              </a:rPr>
              <a:t>(</a:t>
            </a:r>
            <a:r>
              <a:rPr>
                <a:solidFill>
                  <a:srgbClr val="4070A0"/>
                </a:solidFill>
                <a:latin typeface="Courier"/>
              </a:rPr>
              <a:t>"Fib(%02d) = %03d"</a:t>
            </a:r>
            <a:r>
              <a:rPr>
                <a:latin typeface="Courier"/>
              </a:rPr>
              <a:t>, ff, n_menos_1),</a:t>
            </a:r>
            <a:br/>
            <a:r>
              <a:rPr>
                <a:latin typeface="Courier"/>
              </a:rPr>
              <a:t>                   UVM_MEDIUM)</a:t>
            </a:r>
            <a:br/>
            <a:r>
              <a:rPr>
                <a:latin typeface="Courier"/>
              </a:rPr>
              <a:t>      </a:t>
            </a:r>
            <a:r>
              <a:rPr b="1">
                <a:solidFill>
                  <a:srgbClr val="007020"/>
                </a:solidFill>
                <a:latin typeface="Courier"/>
              </a:rPr>
              <a:t>end</a:t>
            </a:r>
            <a:r>
              <a:rPr>
                <a:latin typeface="Courier"/>
              </a:rPr>
              <a:t> : fib_loop</a:t>
            </a:r>
            <a:br/>
            <a:r>
              <a:rPr>
                <a:latin typeface="Courier"/>
              </a:rPr>
              <a:t>   </a:t>
            </a:r>
            <a:r>
              <a:rPr b="1">
                <a:solidFill>
                  <a:srgbClr val="007020"/>
                </a:solidFill>
                <a:latin typeface="Courier"/>
              </a:rPr>
              <a:t>endtask</a:t>
            </a:r>
            <a:r>
              <a:rPr>
                <a:latin typeface="Courier"/>
              </a:rPr>
              <a:t> : body</a:t>
            </a:r>
          </a:p>
          <a:p>
            <a:pPr lvl="0"/>
            <a:r>
              <a:rPr/>
              <a:t>Cada suma necesita el resultado de la anterior: sin camino de vuelta esto no se puede escribir</a:t>
            </a:r>
          </a:p>
          <a:p>
            <a:pPr lvl="0"/>
            <a:r>
              <a:rPr>
                <a:latin typeface="Courier"/>
              </a:rPr>
              <a:t>finish_item()</a:t>
            </a:r>
            <a:r>
              <a:rPr/>
              <a:t> vuelve </a:t>
            </a:r>
            <a:r>
              <a:rPr b="1"/>
              <a:t>después</a:t>
            </a:r>
            <a:r>
              <a:rPr/>
              <a:t> de que la ALU terminó, así que </a:t>
            </a:r>
            <a:r>
              <a:rPr>
                <a:latin typeface="Courier"/>
              </a:rPr>
              <a:t>command.result</a:t>
            </a:r>
            <a:r>
              <a:rPr/>
              <a:t> ya es válido</a:t>
            </a:r>
          </a:p>
          <a:p>
            <a:pPr lvl="0"/>
            <a:r>
              <a:rPr/>
              <a:t>Es el mismo </a:t>
            </a:r>
            <a:r>
              <a:rPr>
                <a:latin typeface="Courier"/>
              </a:rPr>
              <a:t>env</a:t>
            </a:r>
            <a:r>
              <a:rPr/>
              <a:t>, el mismo agent, el mismo driver y el mismo BFM que el test random. Cambia sólo la sequence</a:t>
            </a:r>
          </a:p>
        </p:txBody>
      </p:sp>
    </p:spTree>
  </p:cSld>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Sequences</a:t>
            </a:r>
          </a:p>
        </p:txBody>
      </p:sp>
      <p:sp>
        <p:nvSpPr>
          <p:cNvPr id="4" name="Text Placeholder 3"/>
          <p:cNvSpPr>
            <a:spLocks noGrp="1"/>
          </p:cNvSpPr>
          <p:nvPr>
            <p:ph idx="2" sz="half" type="body"/>
          </p:nvPr>
        </p:nvSpPr>
        <p:spPr/>
        <p:txBody>
          <a:bodyPr/>
          <a:lstStyle/>
          <a:p>
            <a:pPr lvl="0" indent="0" marL="0">
              <a:spcBef>
                <a:spcPts val="3000"/>
              </a:spcBef>
              <a:buNone/>
            </a:pPr>
            <a:r>
              <a:rPr b="1" i="1"/>
              <a:t>Sequences que llaman sequences</a:t>
            </a:r>
          </a:p>
        </p:txBody>
      </p:sp>
      <p:pic>
        <p:nvPicPr>
          <p:cNvPr descr="res/diagrams/sequences_subsequences.svg" id="0" name="Picture 1"/>
          <p:cNvPicPr>
            <a:picLocks noGrp="1" noChangeAspect="1"/>
          </p:cNvPicPr>
          <p:nvPr/>
        </p:nvPicPr>
        <p:blipFill>
          <a:blip r:embed="rId2"/>
          <a:stretch>
            <a:fillRect/>
          </a:stretch>
        </p:blipFill>
        <p:spPr bwMode="auto">
          <a:xfrm>
            <a:off x="3568700" y="774700"/>
            <a:ext cx="5105400" cy="27178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full_sequence arrancando tres sub-sequences sobre el mismo sequencer</a:t>
            </a:r>
          </a:p>
        </p:txBody>
      </p:sp>
    </p:spTree>
  </p:cSld>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Una sequence puede arrancar otras: es la forma de componer estímulo sin duplicar código</a:t>
            </a:r>
          </a:p>
          <a:p>
            <a:pPr lvl="0"/>
            <a:r>
              <a:rPr/>
              <a:t>El </a:t>
            </a:r>
            <a:r>
              <a:rPr>
                <a:latin typeface="Courier"/>
              </a:rPr>
              <a:t>command_sequence</a:t>
            </a:r>
            <a:r>
              <a:rPr/>
              <a:t> de los agents, partido en tres piezas que ahora se combinan como uno quiera</a:t>
            </a:r>
          </a:p>
          <a:p>
            <a:pPr lvl="0"/>
            <a:r>
              <a:rPr/>
              <a:t>El sequencer arbitra: reciba lo que reciba, al driver le entrega </a:t>
            </a:r>
            <a:r>
              <a:rPr b="1"/>
              <a:t>un item por vez</a:t>
            </a:r>
          </a:p>
        </p:txBody>
      </p:sp>
    </p:spTree>
  </p:cSld>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full_sequence</a:t>
            </a:r>
            <a:r>
              <a:rPr b="1" i="1"/>
              <a:t>: tres piezas, un solo sequencer</a:t>
            </a:r>
          </a:p>
          <a:p>
            <a:pPr lvl="0" indent="0">
              <a:buNone/>
            </a:pPr>
            <a:r>
              <a:rPr>
                <a:latin typeface="Courier"/>
              </a:rPr>
              <a:t>   </a:t>
            </a:r>
            <a:r>
              <a:rPr b="1">
                <a:solidFill>
                  <a:srgbClr val="007020"/>
                </a:solidFill>
                <a:latin typeface="Courier"/>
              </a:rPr>
              <a:t>task</a:t>
            </a:r>
            <a:r>
              <a:rPr>
                <a:latin typeface="Courier"/>
              </a:rPr>
              <a:t> body();</a:t>
            </a:r>
            <a:br/>
            <a:r>
              <a:rPr>
                <a:latin typeface="Courier"/>
              </a:rPr>
              <a:t>      reset_sequence   reset_seq;</a:t>
            </a:r>
            <a:br/>
            <a:r>
              <a:rPr>
                <a:latin typeface="Courier"/>
              </a:rPr>
              <a:t>      random_sequence  random_seq;</a:t>
            </a:r>
            <a:br/>
            <a:r>
              <a:rPr>
                <a:latin typeface="Courier"/>
              </a:rPr>
              <a:t>      maxmult_sequence maxmult_seq;</a:t>
            </a:r>
            <a:br/>
            <a:br/>
            <a:r>
              <a:rPr>
                <a:latin typeface="Courier"/>
              </a:rPr>
              <a:t>      reset_seq   = reset_sequence::type_id::create(</a:t>
            </a:r>
            <a:r>
              <a:rPr>
                <a:solidFill>
                  <a:srgbClr val="4070A0"/>
                </a:solidFill>
                <a:latin typeface="Courier"/>
              </a:rPr>
              <a:t>"reset_seq"</a:t>
            </a:r>
            <a:r>
              <a:rPr>
                <a:latin typeface="Courier"/>
              </a:rPr>
              <a:t>);</a:t>
            </a:r>
            <a:br/>
            <a:r>
              <a:rPr>
                <a:latin typeface="Courier"/>
              </a:rPr>
              <a:t>      random_seq  = random_sequence::type_id::create(</a:t>
            </a:r>
            <a:r>
              <a:rPr>
                <a:solidFill>
                  <a:srgbClr val="4070A0"/>
                </a:solidFill>
                <a:latin typeface="Courier"/>
              </a:rPr>
              <a:t>"random_seq"</a:t>
            </a:r>
            <a:r>
              <a:rPr>
                <a:latin typeface="Courier"/>
              </a:rPr>
              <a:t>);</a:t>
            </a:r>
            <a:br/>
            <a:r>
              <a:rPr>
                <a:latin typeface="Courier"/>
              </a:rPr>
              <a:t>      maxmult_seq = maxmult_sequence::type_id::create(</a:t>
            </a:r>
            <a:r>
              <a:rPr>
                <a:solidFill>
                  <a:srgbClr val="4070A0"/>
                </a:solidFill>
                <a:latin typeface="Courier"/>
              </a:rPr>
              <a:t>"maxmult_seq"</a:t>
            </a:r>
            <a:r>
              <a:rPr>
                <a:latin typeface="Courier"/>
              </a:rPr>
              <a:t>);</a:t>
            </a:r>
            <a:br/>
            <a:br/>
            <a:r>
              <a:rPr>
                <a:latin typeface="Courier"/>
              </a:rPr>
              <a:t>      random_seq.count = count;</a:t>
            </a:r>
            <a:br/>
            <a:br/>
            <a:r>
              <a:rPr>
                <a:latin typeface="Courier"/>
              </a:rPr>
              <a:t>      </a:t>
            </a:r>
            <a:r>
              <a:rPr i="1">
                <a:solidFill>
                  <a:srgbClr val="60A0B0"/>
                </a:solidFill>
                <a:latin typeface="Courier"/>
              </a:rPr>
              <a:t>// get_sequencer() returns the sequencer start() handed us: the children run</a:t>
            </a:r>
            <a:br/>
            <a:r>
              <a:rPr>
                <a:latin typeface="Courier"/>
              </a:rPr>
              <a:t>      </a:t>
            </a:r>
            <a:r>
              <a:rPr i="1">
                <a:solidFill>
                  <a:srgbClr val="60A0B0"/>
                </a:solidFill>
                <a:latin typeface="Courier"/>
              </a:rPr>
              <a:t>// on the same one. The second argument declares them CHILDREN -- without it</a:t>
            </a:r>
            <a:br/>
            <a:r>
              <a:rPr>
                <a:latin typeface="Courier"/>
              </a:rPr>
              <a:t>      </a:t>
            </a:r>
            <a:r>
              <a:rPr i="1">
                <a:solidFill>
                  <a:srgbClr val="60A0B0"/>
                </a:solidFill>
                <a:latin typeface="Courier"/>
              </a:rPr>
              <a:t>// they compete with us in the arbitration instead of inheriting our turn.</a:t>
            </a:r>
            <a:br/>
            <a:r>
              <a:rPr>
                <a:latin typeface="Courier"/>
              </a:rPr>
              <a:t>      reset_seq.</a:t>
            </a:r>
            <a:r>
              <a:rPr>
                <a:solidFill>
                  <a:srgbClr val="007020"/>
                </a:solidFill>
                <a:latin typeface="Courier"/>
              </a:rPr>
              <a:t>start</a:t>
            </a:r>
            <a:r>
              <a:rPr>
                <a:latin typeface="Courier"/>
              </a:rPr>
              <a:t>(get_sequencer(), </a:t>
            </a:r>
            <a:r>
              <a:rPr b="1">
                <a:solidFill>
                  <a:srgbClr val="007020"/>
                </a:solidFill>
                <a:latin typeface="Courier"/>
              </a:rPr>
              <a:t>this</a:t>
            </a:r>
            <a:r>
              <a:rPr>
                <a:latin typeface="Courier"/>
              </a:rPr>
              <a:t>);</a:t>
            </a:r>
            <a:br/>
            <a:r>
              <a:rPr>
                <a:latin typeface="Courier"/>
              </a:rPr>
              <a:t>      random_seq.</a:t>
            </a:r>
            <a:r>
              <a:rPr>
                <a:solidFill>
                  <a:srgbClr val="007020"/>
                </a:solidFill>
                <a:latin typeface="Courier"/>
              </a:rPr>
              <a:t>start</a:t>
            </a:r>
            <a:r>
              <a:rPr>
                <a:latin typeface="Courier"/>
              </a:rPr>
              <a:t>(get_sequencer(), </a:t>
            </a:r>
            <a:r>
              <a:rPr b="1">
                <a:solidFill>
                  <a:srgbClr val="007020"/>
                </a:solidFill>
                <a:latin typeface="Courier"/>
              </a:rPr>
              <a:t>this</a:t>
            </a:r>
            <a:r>
              <a:rPr>
                <a:latin typeface="Courier"/>
              </a:rPr>
              <a:t>);</a:t>
            </a:r>
            <a:br/>
            <a:r>
              <a:rPr>
                <a:latin typeface="Courier"/>
              </a:rPr>
              <a:t>      maxmult_seq.</a:t>
            </a:r>
            <a:r>
              <a:rPr>
                <a:solidFill>
                  <a:srgbClr val="007020"/>
                </a:solidFill>
                <a:latin typeface="Courier"/>
              </a:rPr>
              <a:t>start</a:t>
            </a:r>
            <a:r>
              <a:rPr>
                <a:latin typeface="Courier"/>
              </a:rPr>
              <a:t>(get_sequencer(), </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body</a:t>
            </a:r>
          </a:p>
          <a:p>
            <a:pPr lvl="0"/>
            <a:r>
              <a:rPr>
                <a:latin typeface="Courier"/>
              </a:rPr>
              <a:t>get_sequencer()</a:t>
            </a:r>
            <a:r>
              <a:rPr/>
              <a:t> devuelve el sequencer que le pasó </a:t>
            </a:r>
            <a:r>
              <a:rPr>
                <a:latin typeface="Courier"/>
              </a:rPr>
              <a:t>start()</a:t>
            </a:r>
            <a:r>
              <a:rPr/>
              <a:t> a </a:t>
            </a:r>
            <a:r>
              <a:rPr b="1"/>
              <a:t>esta</a:t>
            </a:r>
            <a:r>
              <a:rPr/>
              <a:t> sequence: las hijas corren sobre el mismo</a:t>
            </a:r>
          </a:p>
          <a:p>
            <a:pPr lvl="0"/>
            <a:r>
              <a:rPr/>
              <a:t>El segundo argumento, </a:t>
            </a:r>
            <a:r>
              <a:rPr>
                <a:latin typeface="Courier"/>
              </a:rPr>
              <a:t>this</a:t>
            </a:r>
            <a:r>
              <a:rPr/>
              <a:t>, las declara </a:t>
            </a:r>
            <a:r>
              <a:rPr b="1"/>
              <a:t>hijas</a:t>
            </a:r>
            <a:r>
              <a:rPr/>
              <a:t>. Sin él compiten con la madre en la arbitración en vez de heredar su turno</a:t>
            </a:r>
          </a:p>
          <a:p>
            <a:pPr lvl="0"/>
            <a:r>
              <a:rPr>
                <a:latin typeface="Courier"/>
              </a:rPr>
              <a:t>random_seq.count = count</a:t>
            </a:r>
            <a:r>
              <a:rPr/>
              <a:t> es la ventaja de que la sequence sea un objeto: se configura entre el </a:t>
            </a:r>
            <a:r>
              <a:rPr>
                <a:latin typeface="Courier"/>
              </a:rPr>
              <a:t>create()</a:t>
            </a:r>
            <a:r>
              <a:rPr/>
              <a:t> y el </a:t>
            </a:r>
            <a:r>
              <a:rPr>
                <a:latin typeface="Courier"/>
              </a:rPr>
              <a:t>start()</a:t>
            </a:r>
          </a:p>
          <a:p>
            <a:pPr lvl="0"/>
            <a:r>
              <a:rPr/>
              <a:t>Para correr dos en paralelo, </a:t>
            </a:r>
            <a:r>
              <a:rPr>
                <a:latin typeface="Courier"/>
              </a:rPr>
              <a:t>fork</a:t>
            </a:r>
            <a:r>
              <a:rPr/>
              <a:t> / </a:t>
            </a:r>
            <a:r>
              <a:rPr>
                <a:latin typeface="Courier"/>
              </a:rPr>
              <a:t>join</a:t>
            </a:r>
            <a:r>
              <a:rPr/>
              <a:t> alrededor de los </a:t>
            </a:r>
            <a:r>
              <a:rPr>
                <a:latin typeface="Courier"/>
              </a:rPr>
              <a:t>start()</a:t>
            </a:r>
            <a:r>
              <a:rPr/>
              <a:t>, y el sequencer entrelaza los items</a:t>
            </a:r>
          </a:p>
        </p:txBody>
      </p:sp>
    </p:spTree>
  </p:cSld>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Arrancar una sequence, forma 1: </a:t>
            </a:r>
            <a:r>
              <a:rPr b="1" i="1">
                <a:latin typeface="Courier"/>
              </a:rPr>
              <a:t>start()</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full_sequence full_seq;</a:t>
            </a:r>
            <a:br/>
            <a:r>
              <a:rPr>
                <a:latin typeface="Courier"/>
              </a:rPr>
              <a:t>      full_seq = full_sequence::type_id::create(</a:t>
            </a:r>
            <a:r>
              <a:rPr>
                <a:solidFill>
                  <a:srgbClr val="4070A0"/>
                </a:solidFill>
                <a:latin typeface="Courier"/>
              </a:rPr>
              <a:t>"full_seq"</a:t>
            </a:r>
            <a:r>
              <a:rPr>
                <a:latin typeface="Courier"/>
              </a:rPr>
              <a:t>);</a:t>
            </a:r>
            <a:br/>
            <a:br/>
            <a:r>
              <a:rPr>
                <a:latin typeface="Courier"/>
              </a:rPr>
              <a:t>      </a:t>
            </a:r>
            <a:r>
              <a:rPr i="1">
                <a:solidFill>
                  <a:srgbClr val="60A0B0"/>
                </a:solidFill>
                <a:latin typeface="Courier"/>
              </a:rPr>
              <a:t>// THE </a:t>
            </a:r>
            <a:r>
              <a:rPr b="1">
                <a:solidFill>
                  <a:srgbClr val="FF0000"/>
                </a:solidFill>
                <a:latin typeface="Courier"/>
              </a:rPr>
              <a:t>TEST</a:t>
            </a:r>
            <a:r>
              <a:rPr i="1">
                <a:solidFill>
                  <a:srgbClr val="60A0B0"/>
                </a:solidFill>
                <a:latin typeface="Courier"/>
              </a:rPr>
              <a:t> raises the objection, not the sequence: the sequence knows</a:t>
            </a:r>
            <a:br/>
            <a:r>
              <a:rPr>
                <a:latin typeface="Courier"/>
              </a:rPr>
              <a:t>      </a:t>
            </a:r>
            <a:r>
              <a:rPr i="1">
                <a:solidFill>
                  <a:srgbClr val="60A0B0"/>
                </a:solidFill>
                <a:latin typeface="Courier"/>
              </a:rPr>
              <a:t>// nothing about phases, and has to be able to run inside another sequence.</a:t>
            </a:r>
            <a:br/>
            <a:r>
              <a:rPr>
                <a:latin typeface="Courier"/>
              </a:rPr>
              <a:t>      phase.raise_objection(</a:t>
            </a:r>
            <a:r>
              <a:rPr b="1">
                <a:solidFill>
                  <a:srgbClr val="007020"/>
                </a:solidFill>
                <a:latin typeface="Courier"/>
              </a:rPr>
              <a:t>this</a:t>
            </a:r>
            <a:r>
              <a:rPr>
                <a:latin typeface="Courier"/>
              </a:rPr>
              <a:t>);</a:t>
            </a:r>
            <a:br/>
            <a:r>
              <a:rPr>
                <a:latin typeface="Courier"/>
              </a:rPr>
              <a:t>      full_seq.</a:t>
            </a:r>
            <a:r>
              <a:rPr>
                <a:solidFill>
                  <a:srgbClr val="007020"/>
                </a:solidFill>
                <a:latin typeface="Courier"/>
              </a:rPr>
              <a:t>start</a:t>
            </a:r>
            <a:r>
              <a:rPr>
                <a:latin typeface="Courier"/>
              </a:rPr>
              <a:t>(sequencer_h);   </a:t>
            </a:r>
            <a:r>
              <a:rPr i="1">
                <a:solidFill>
                  <a:srgbClr val="60A0B0"/>
                </a:solidFill>
                <a:latin typeface="Courier"/>
              </a:rPr>
              <a:t>// does not return until body() finished</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a:p>
            <a:pPr lvl="0"/>
            <a:r>
              <a:rPr>
                <a:latin typeface="Courier"/>
              </a:rPr>
              <a:t>start(sequencer)</a:t>
            </a:r>
            <a:r>
              <a:rPr/>
              <a:t> le pasa a la sequence el sequencer sobre el que va a correr y </a:t>
            </a:r>
            <a:r>
              <a:rPr b="1"/>
              <a:t>no vuelve hasta que </a:t>
            </a:r>
            <a:r>
              <a:rPr b="1">
                <a:latin typeface="Courier"/>
              </a:rPr>
              <a:t>body()</a:t>
            </a:r>
            <a:r>
              <a:rPr b="1"/>
              <a:t> terminó</a:t>
            </a:r>
          </a:p>
          <a:p>
            <a:pPr lvl="0"/>
            <a:r>
              <a:rPr/>
              <a:t>El test levanta el objection antes y lo baja después: la corrida dura exactamente lo que dura el estímulo</a:t>
            </a:r>
          </a:p>
          <a:p>
            <a:pPr lvl="0"/>
            <a:r>
              <a:rPr/>
              <a:t>Es explícito y se lee de arriba a abajo. Para un test que corre una sola sequence, es lo que conviene</a:t>
            </a:r>
          </a:p>
          <a:p>
            <a:pPr lvl="0"/>
            <a:r>
              <a:rPr/>
              <a:t>Y sigue teniendo el problema de la primera slide: </a:t>
            </a:r>
            <a:r>
              <a:rPr>
                <a:latin typeface="Courier"/>
              </a:rPr>
              <a:t>sequencer_h</a:t>
            </a:r>
            <a:r>
              <a:rPr/>
              <a:t> salió de </a:t>
            </a:r>
            <a:r>
              <a:rPr>
                <a:latin typeface="Courier"/>
              </a:rPr>
              <a:t>env_h.clase_agent_h.sequencer_h</a:t>
            </a:r>
          </a:p>
        </p:txBody>
      </p:sp>
    </p:spTree>
  </p:cSld>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Forma 2: </a:t>
            </a:r>
            <a:r>
              <a:rPr b="1" i="1">
                <a:latin typeface="Courier"/>
              </a:rPr>
              <a:t>default_sequence</a:t>
            </a:r>
            <a:r>
              <a:rPr b="1" i="1"/>
              <a:t> por </a:t>
            </a:r>
            <a:r>
              <a:rPr b="1" i="1">
                <a:latin typeface="Courier"/>
              </a:rPr>
              <a:t>uvm_config_db</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full_sequence full_seq;</a:t>
            </a:r>
            <a:br/>
            <a:br/>
            <a:r>
              <a:rPr>
                <a:latin typeface="Courier"/>
              </a:rPr>
              <a:t>      </a:t>
            </a:r>
            <a:r>
              <a:rPr i="1">
                <a:solidFill>
                  <a:srgbClr val="60A0B0"/>
                </a:solidFill>
                <a:latin typeface="Courier"/>
              </a:rPr>
              <a:t>// super.build_phase() of base_test, which is a class of OURS: it builds the</a:t>
            </a:r>
            <a:br/>
            <a:r>
              <a:rPr>
                <a:latin typeface="Courier"/>
              </a:rPr>
              <a:t>      </a:t>
            </a:r>
            <a:r>
              <a:rPr i="1">
                <a:solidFill>
                  <a:srgbClr val="60A0B0"/>
                </a:solidFill>
                <a:latin typeface="Courier"/>
              </a:rPr>
              <a:t>// env. What the course never calls is uvm_component's build_phase.</a:t>
            </a:r>
            <a:br/>
            <a:r>
              <a:rPr>
                <a:latin typeface="Courier"/>
              </a:rPr>
              <a:t>      </a:t>
            </a:r>
            <a:r>
              <a:rPr b="1">
                <a:solidFill>
                  <a:srgbClr val="007020"/>
                </a:solidFill>
                <a:latin typeface="Courier"/>
              </a:rPr>
              <a:t>super</a:t>
            </a:r>
            <a:r>
              <a:rPr>
                <a:latin typeface="Courier"/>
              </a:rPr>
              <a:t>.build_phase(phase);</a:t>
            </a:r>
            <a:br/>
            <a:br/>
            <a:r>
              <a:rPr>
                <a:latin typeface="Courier"/>
              </a:rPr>
              <a:t>      full_seq = full_sequence::type_id::create(</a:t>
            </a:r>
            <a:r>
              <a:rPr>
                <a:solidFill>
                  <a:srgbClr val="4070A0"/>
                </a:solidFill>
                <a:latin typeface="Courier"/>
              </a:rPr>
              <a:t>"full_seq"</a:t>
            </a:r>
            <a:r>
              <a:rPr>
                <a:latin typeface="Courier"/>
              </a:rPr>
              <a:t>);</a:t>
            </a:r>
            <a:br/>
            <a:r>
              <a:rPr>
                <a:latin typeface="Courier"/>
              </a:rPr>
              <a:t>      full_seq.count = </a:t>
            </a:r>
            <a:r>
              <a:rPr>
                <a:solidFill>
                  <a:srgbClr val="40A070"/>
                </a:solidFill>
                <a:latin typeface="Courier"/>
              </a:rPr>
              <a:t>200</a:t>
            </a:r>
            <a:r>
              <a:rPr>
                <a:latin typeface="Courier"/>
              </a:rPr>
              <a:t>;</a:t>
            </a:r>
            <a:br/>
            <a:br/>
            <a:r>
              <a:rPr>
                <a:latin typeface="Courier"/>
              </a:rPr>
              <a:t>      </a:t>
            </a:r>
            <a:r>
              <a:rPr i="1">
                <a:solidFill>
                  <a:srgbClr val="60A0B0"/>
                </a:solidFill>
                <a:latin typeface="Courier"/>
              </a:rPr>
              <a:t>// WITHOUT this line main_phase ends at t=0: nobody raises the objection,</a:t>
            </a:r>
            <a:br/>
            <a:r>
              <a:rPr>
                <a:latin typeface="Courier"/>
              </a:rPr>
              <a:t>      </a:t>
            </a:r>
            <a:r>
              <a:rPr i="1">
                <a:solidFill>
                  <a:srgbClr val="60A0B0"/>
                </a:solidFill>
                <a:latin typeface="Courier"/>
              </a:rPr>
              <a:t>// and a phase without an objection lasts zero. The test PASSES with no stimulus.</a:t>
            </a:r>
            <a:br/>
            <a:r>
              <a:rPr>
                <a:latin typeface="Courier"/>
              </a:rPr>
              <a:t>      full_seq.set_automatic_phase_objection(</a:t>
            </a:r>
            <a:r>
              <a:rPr>
                <a:solidFill>
                  <a:srgbClr val="40A070"/>
                </a:solidFill>
                <a:latin typeface="Courier"/>
              </a:rPr>
              <a:t>1</a:t>
            </a:r>
            <a:r>
              <a:rPr>
                <a:latin typeface="Courier"/>
              </a:rPr>
              <a:t>);</a:t>
            </a:r>
            <a:br/>
            <a:br/>
            <a:r>
              <a:rPr>
                <a:latin typeface="Courier"/>
              </a:rPr>
              <a:t>      </a:t>
            </a:r>
            <a:r>
              <a:rPr i="1">
                <a:solidFill>
                  <a:srgbClr val="60A0B0"/>
                </a:solidFill>
                <a:latin typeface="Courier"/>
              </a:rPr>
              <a:t>// The instance name carries the "_phase" suffix: that is the phase the</a:t>
            </a:r>
            <a:br/>
            <a:r>
              <a:rPr>
                <a:latin typeface="Courier"/>
              </a:rPr>
              <a:t>      </a:t>
            </a:r>
            <a:r>
              <a:rPr i="1">
                <a:solidFill>
                  <a:srgbClr val="60A0B0"/>
                </a:solidFill>
                <a:latin typeface="Courier"/>
              </a:rPr>
              <a:t>// sequencer will start it in. Notice the test no longer names the sequencer</a:t>
            </a:r>
            <a:br/>
            <a:r>
              <a:rPr>
                <a:latin typeface="Courier"/>
              </a:rPr>
              <a:t>      </a:t>
            </a:r>
            <a:r>
              <a:rPr i="1">
                <a:solidFill>
                  <a:srgbClr val="60A0B0"/>
                </a:solidFill>
                <a:latin typeface="Courier"/>
              </a:rPr>
              <a:t>// as a handle: it names it as a PATH, and that is a config, not code.</a:t>
            </a:r>
            <a:br/>
            <a:r>
              <a:rPr>
                <a:latin typeface="Courier"/>
              </a:rPr>
              <a:t>      uvm_config_db#(uvm_sequence_base)::</a:t>
            </a:r>
            <a:r>
              <a:rPr>
                <a:solidFill>
                  <a:srgbClr val="007020"/>
                </a:solidFill>
                <a:latin typeface="Courier"/>
              </a:rPr>
              <a:t>set</a:t>
            </a:r>
            <a:r>
              <a:rPr>
                <a:latin typeface="Courier"/>
              </a:rPr>
              <a:t>(</a:t>
            </a:r>
            <a:br/>
            <a:r>
              <a:rPr>
                <a:latin typeface="Courier"/>
              </a:rPr>
              <a:t>          </a:t>
            </a:r>
            <a:r>
              <a:rPr b="1">
                <a:solidFill>
                  <a:srgbClr val="007020"/>
                </a:solidFill>
                <a:latin typeface="Courier"/>
              </a:rPr>
              <a:t>this</a:t>
            </a:r>
            <a:r>
              <a:rPr>
                <a:latin typeface="Courier"/>
              </a:rPr>
              <a:t>, </a:t>
            </a:r>
            <a:r>
              <a:rPr>
                <a:solidFill>
                  <a:srgbClr val="4070A0"/>
                </a:solidFill>
                <a:latin typeface="Courier"/>
              </a:rPr>
              <a:t>"env_h.clase_agent_h.sequencer_h.main_phase"</a:t>
            </a:r>
            <a:r>
              <a:rPr>
                <a:latin typeface="Courier"/>
              </a:rPr>
              <a:t>, </a:t>
            </a:r>
            <a:r>
              <a:rPr>
                <a:solidFill>
                  <a:srgbClr val="4070A0"/>
                </a:solidFill>
                <a:latin typeface="Courier"/>
              </a:rPr>
              <a:t>"default_sequence"</a:t>
            </a:r>
            <a:r>
              <a:rPr>
                <a:latin typeface="Courier"/>
              </a:rPr>
              <a:t>,</a:t>
            </a:r>
            <a:br/>
            <a:r>
              <a:rPr>
                <a:latin typeface="Courier"/>
              </a:rPr>
              <a:t>          full_seq);</a:t>
            </a:r>
            <a:br/>
            <a:r>
              <a:rPr>
                <a:latin typeface="Courier"/>
              </a:rPr>
              <a:t>   </a:t>
            </a:r>
            <a:r>
              <a:rPr b="1">
                <a:solidFill>
                  <a:srgbClr val="007020"/>
                </a:solidFill>
                <a:latin typeface="Courier"/>
              </a:rPr>
              <a:t>endfunction</a:t>
            </a:r>
            <a:r>
              <a:rPr>
                <a:latin typeface="Courier"/>
              </a:rPr>
              <a:t> : build_phase</a:t>
            </a:r>
          </a:p>
          <a:p>
            <a:pPr lvl="0"/>
            <a:r>
              <a:rPr/>
              <a:t>El test </a:t>
            </a:r>
            <a:r>
              <a:rPr b="1"/>
              <a:t>no tiene </a:t>
            </a:r>
            <a:r>
              <a:rPr b="1">
                <a:latin typeface="Courier"/>
              </a:rPr>
              <a:t>run_phase</a:t>
            </a:r>
            <a:r>
              <a:rPr/>
              <a:t>: el sequencer arranca la sequence solo, al empezar la fase</a:t>
            </a:r>
          </a:p>
          <a:p>
            <a:pPr lvl="0"/>
            <a:r>
              <a:rPr/>
              <a:t>El nombre de instancia lleva el sufijo </a:t>
            </a:r>
            <a:r>
              <a:rPr>
                <a:latin typeface="Courier"/>
              </a:rPr>
              <a:t>_phase</a:t>
            </a:r>
            <a:r>
              <a:rPr/>
              <a:t>: </a:t>
            </a:r>
            <a:r>
              <a:rPr>
                <a:latin typeface="Courier"/>
              </a:rPr>
              <a:t>"...sequencer_h.main_phase"</a:t>
            </a:r>
            <a:r>
              <a:rPr/>
              <a:t> quiere decir </a:t>
            </a:r>
            <a:r>
              <a:rPr i="1"/>
              <a:t>“en la </a:t>
            </a:r>
            <a:r>
              <a:rPr i="1">
                <a:latin typeface="Courier"/>
              </a:rPr>
              <a:t>main_phase</a:t>
            </a:r>
            <a:r>
              <a:rPr i="1"/>
              <a:t> de ese sequencer”</a:t>
            </a:r>
          </a:p>
          <a:p>
            <a:pPr lvl="0"/>
            <a:r>
              <a:rPr/>
              <a:t>Se puede configurar por </a:t>
            </a:r>
            <a:r>
              <a:rPr b="1"/>
              <a:t>instancia</a:t>
            </a:r>
            <a:r>
              <a:rPr/>
              <a:t> (como acá, con </a:t>
            </a:r>
            <a:r>
              <a:rPr>
                <a:latin typeface="Courier"/>
              </a:rPr>
              <a:t>uvm_config_db #(uvm_sequence_base)</a:t>
            </a:r>
            <a:r>
              <a:rPr/>
              <a:t>) o por </a:t>
            </a:r>
            <a:r>
              <a:rPr b="1"/>
              <a:t>tipo</a:t>
            </a:r>
            <a:r>
              <a:rPr/>
              <a:t> (</a:t>
            </a:r>
            <a:r>
              <a:rPr>
                <a:latin typeface="Courier"/>
              </a:rPr>
              <a:t>uvm_config_db #(uvm_object_wrapper)</a:t>
            </a:r>
            <a:r>
              <a:rPr/>
              <a:t> + </a:t>
            </a:r>
            <a:r>
              <a:rPr>
                <a:latin typeface="Courier"/>
              </a:rPr>
              <a:t>get_type()</a:t>
            </a:r>
            <a:r>
              <a:rPr/>
              <a:t>). Si están las dos gana la de </a:t>
            </a:r>
            <a:r>
              <a:rPr b="1"/>
              <a:t>mayor precedencia</a:t>
            </a:r>
            <a:r>
              <a:rPr/>
              <a:t>, y a igual precedencia el </a:t>
            </a:r>
            <a:r>
              <a:rPr b="1"/>
              <a:t>último </a:t>
            </a:r>
            <a:r>
              <a:rPr b="1">
                <a:latin typeface="Courier"/>
              </a:rPr>
              <a:t>set()</a:t>
            </a:r>
          </a:p>
          <a:p>
            <a:pPr lvl="0"/>
            <a:r>
              <a:rPr/>
              <a:t>El sequencer dejó de ser un handle y pasó a ser una </a:t>
            </a:r>
            <a:r>
              <a:rPr b="1"/>
              <a:t>ruta</a:t>
            </a:r>
            <a:r>
              <a:rPr/>
              <a:t>: eso ya es configuración, no código</a:t>
            </a:r>
          </a:p>
        </p:txBody>
      </p:sp>
    </p:spTree>
  </p:cSld>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a:xfrm>
            <a:off x="457200" y="1193800"/>
            <a:ext cx="8229600" cy="355600"/>
          </a:xfrm>
        </p:spPr>
        <p:txBody>
          <a:bodyPr/>
          <a:lstStyle/>
          <a:p>
            <a:pPr lvl="0" indent="0" marL="0">
              <a:spcBef>
                <a:spcPts val="3000"/>
              </a:spcBef>
              <a:buNone/>
            </a:pPr>
            <a:r>
              <a:rPr b="1" i="1"/>
              <a:t>Cuándo cada una</a:t>
            </a:r>
          </a:p>
        </p:txBody>
      </p:sp>
      <p:graphicFrame>
        <p:nvGraphicFramePr>
          <p:cNvPr id="6" name="Content Placeholder 5"/>
          <p:cNvGraphicFramePr>
            <a:graphicFrameLocks noGrp="1"/>
          </p:cNvGraphicFramePr>
          <p:nvPr>
            <p:ph idx="1"/>
          </p:nvPr>
        </p:nvGraphicFramePr>
        <p:xfrm>
          <a:off x="457200" y="1676400"/>
          <a:ext cx="8229600" cy="18161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latin typeface="Courier"/>
                        </a:rPr>
                        <a:t>seq.start(sqr)</a:t>
                      </a:r>
                    </a:p>
                  </a:txBody>
                  <a:tcPr/>
                </a:tc>
                <a:tc>
                  <a:txBody>
                    <a:bodyPr/>
                    <a:lstStyle/>
                    <a:p>
                      <a:pPr lvl="0" indent="0" marL="0">
                        <a:buNone/>
                      </a:pPr>
                      <a:r>
                        <a:rPr>
                          <a:latin typeface="Courier"/>
                        </a:rPr>
                        <a:t>default_sequence</a:t>
                      </a:r>
                    </a:p>
                  </a:txBody>
                  <a:tcPr/>
                </a:tc>
              </a:tr>
              <a:tr h="0">
                <a:tc>
                  <a:txBody>
                    <a:bodyPr/>
                    <a:lstStyle/>
                    <a:p>
                      <a:pPr lvl="0" indent="0" marL="0">
                        <a:buNone/>
                      </a:pPr>
                      <a:r>
                        <a:rPr/>
                        <a:t>Dónde se escribe</a:t>
                      </a:r>
                    </a:p>
                  </a:txBody>
                </a:tc>
                <a:tc>
                  <a:txBody>
                    <a:bodyPr/>
                    <a:lstStyle/>
                    <a:p>
                      <a:pPr lvl="0" indent="0" marL="0">
                        <a:buNone/>
                      </a:pPr>
                      <a:r>
                        <a:rPr>
                          <a:latin typeface="Courier"/>
                        </a:rPr>
                        <a:t>run_phase</a:t>
                      </a:r>
                      <a:r>
                        <a:rPr/>
                        <a:t> del test</a:t>
                      </a:r>
                    </a:p>
                  </a:txBody>
                </a:tc>
                <a:tc>
                  <a:txBody>
                    <a:bodyPr/>
                    <a:lstStyle/>
                    <a:p>
                      <a:pPr lvl="0" indent="0" marL="0">
                        <a:buNone/>
                      </a:pPr>
                      <a:r>
                        <a:rPr>
                          <a:latin typeface="Courier"/>
                        </a:rPr>
                        <a:t>build_phase</a:t>
                      </a:r>
                      <a:r>
                        <a:rPr/>
                        <a:t> del test, o el </a:t>
                      </a:r>
                      <a:r>
                        <a:rPr>
                          <a:latin typeface="Courier"/>
                        </a:rPr>
                        <a:t>top</a:t>
                      </a:r>
                    </a:p>
                  </a:txBody>
                </a:tc>
              </a:tr>
              <a:tr h="0">
                <a:tc>
                  <a:txBody>
                    <a:bodyPr/>
                    <a:lstStyle/>
                    <a:p>
                      <a:pPr lvl="0" indent="0" marL="0">
                        <a:buNone/>
                      </a:pPr>
                      <a:r>
                        <a:rPr/>
                        <a:t>Objection</a:t>
                      </a:r>
                    </a:p>
                  </a:txBody>
                </a:tc>
                <a:tc>
                  <a:txBody>
                    <a:bodyPr/>
                    <a:lstStyle/>
                    <a:p>
                      <a:pPr lvl="0" indent="0" marL="0">
                        <a:buNone/>
                      </a:pPr>
                      <a:r>
                        <a:rPr/>
                        <a:t>lo maneja el test</a:t>
                      </a:r>
                    </a:p>
                  </a:txBody>
                </a:tc>
                <a:tc>
                  <a:txBody>
                    <a:bodyPr/>
                    <a:lstStyle/>
                    <a:p>
                      <a:pPr lvl="0" indent="0" marL="0">
                        <a:buNone/>
                      </a:pPr>
                      <a:r>
                        <a:rPr>
                          <a:latin typeface="Courier"/>
                        </a:rPr>
                        <a:t>set_automatic_phase_objection(1)</a:t>
                      </a:r>
                    </a:p>
                  </a:txBody>
                </a:tc>
              </a:tr>
              <a:tr h="0">
                <a:tc>
                  <a:txBody>
                    <a:bodyPr/>
                    <a:lstStyle/>
                    <a:p>
                      <a:pPr lvl="0" indent="0" marL="0">
                        <a:buNone/>
                      </a:pPr>
                      <a:r>
                        <a:rPr/>
                        <a:t>Se lee</a:t>
                      </a:r>
                    </a:p>
                  </a:txBody>
                </a:tc>
                <a:tc>
                  <a:txBody>
                    <a:bodyPr/>
                    <a:lstStyle/>
                    <a:p>
                      <a:pPr lvl="0" indent="0" marL="0">
                        <a:buNone/>
                      </a:pPr>
                      <a:r>
                        <a:rPr/>
                        <a:t>de arriba a abajo</a:t>
                      </a:r>
                    </a:p>
                  </a:txBody>
                </a:tc>
                <a:tc>
                  <a:txBody>
                    <a:bodyPr/>
                    <a:lstStyle/>
                    <a:p>
                      <a:pPr lvl="0" indent="0" marL="0">
                        <a:buNone/>
                      </a:pPr>
                      <a:r>
                        <a:rPr/>
                        <a:t>hay que buscarlo</a:t>
                      </a:r>
                    </a:p>
                  </a:txBody>
                </a:tc>
              </a:tr>
              <a:tr h="0">
                <a:tc>
                  <a:txBody>
                    <a:bodyPr/>
                    <a:lstStyle/>
                    <a:p>
                      <a:pPr lvl="0" indent="0" marL="0">
                        <a:buNone/>
                      </a:pPr>
                      <a:r>
                        <a:rPr/>
                        <a:t>Varias sequences en orden</a:t>
                      </a:r>
                    </a:p>
                  </a:txBody>
                </a:tc>
                <a:tc>
                  <a:txBody>
                    <a:bodyPr/>
                    <a:lstStyle/>
                    <a:p>
                      <a:pPr lvl="0" indent="0" marL="0">
                        <a:buNone/>
                      </a:pPr>
                      <a:r>
                        <a:rPr/>
                        <a:t>trivial</a:t>
                      </a:r>
                    </a:p>
                  </a:txBody>
                </a:tc>
                <a:tc>
                  <a:txBody>
                    <a:bodyPr/>
                    <a:lstStyle/>
                    <a:p>
                      <a:pPr lvl="0" indent="0" marL="0">
                        <a:buNone/>
                      </a:pPr>
                      <a:r>
                        <a:rPr/>
                        <a:t>una por fase</a:t>
                      </a:r>
                    </a:p>
                  </a:txBody>
                </a:tc>
              </a:tr>
              <a:tr h="0">
                <a:tc>
                  <a:txBody>
                    <a:bodyPr/>
                    <a:lstStyle/>
                    <a:p>
                      <a:pPr lvl="0" indent="0" marL="0">
                        <a:buNone/>
                      </a:pPr>
                      <a:r>
                        <a:rPr/>
                        <a:t>Cambiarla sin recompilar</a:t>
                      </a:r>
                    </a:p>
                  </a:txBody>
                </a:tc>
                <a:tc>
                  <a:txBody>
                    <a:bodyPr/>
                    <a:lstStyle/>
                    <a:p>
                      <a:pPr lvl="0" indent="0" marL="0">
                        <a:buNone/>
                      </a:pPr>
                      <a:r>
                        <a:rPr/>
                        <a:t>no</a:t>
                      </a:r>
                    </a:p>
                  </a:txBody>
                </a:tc>
                <a:tc>
                  <a:txBody>
                    <a:bodyPr/>
                    <a:lstStyle/>
                    <a:p>
                      <a:pPr lvl="0" indent="0" marL="0">
                        <a:buNone/>
                      </a:pPr>
                      <a:r>
                        <a:rPr/>
                        <a:t>sí, es una config</a:t>
                      </a:r>
                    </a:p>
                  </a:txBody>
                </a:tc>
              </a:tr>
              <a:tr h="0">
                <a:tc>
                  <a:txBody>
                    <a:bodyPr/>
                    <a:lstStyle/>
                    <a:p>
                      <a:pPr lvl="0" indent="0" marL="0">
                        <a:buNone/>
                      </a:pPr>
                      <a:r>
                        <a:rPr/>
                        <a:t>Conoce el interior del </a:t>
                      </a:r>
                      <a:r>
                        <a:rPr>
                          <a:latin typeface="Courier"/>
                        </a:rPr>
                        <a:t>env</a:t>
                      </a:r>
                    </a:p>
                  </a:txBody>
                </a:tc>
                <a:tc>
                  <a:txBody>
                    <a:bodyPr/>
                    <a:lstStyle/>
                    <a:p>
                      <a:pPr lvl="0" indent="0" marL="0">
                        <a:buNone/>
                      </a:pPr>
                      <a:r>
                        <a:rPr/>
                        <a:t>sí, por el handle</a:t>
                      </a:r>
                    </a:p>
                  </a:txBody>
                </a:tc>
                <a:tc>
                  <a:txBody>
                    <a:bodyPr/>
                    <a:lstStyle/>
                    <a:p>
                      <a:pPr lvl="0" indent="0" marL="0">
                        <a:buNone/>
                      </a:pPr>
                      <a:r>
                        <a:rPr/>
                        <a:t>no, sólo la ruta</a:t>
                      </a:r>
                    </a:p>
                  </a:txBody>
                </a:tc>
              </a:tr>
              <a:tr h="0">
                <a:tc>
                  <a:txBody>
                    <a:bodyPr/>
                    <a:lstStyle/>
                    <a:p>
                      <a:pPr lvl="0" indent="0" marL="0">
                        <a:buNone/>
                      </a:pPr>
                      <a:r>
                        <a:rPr/>
                        <a:t>Agent reusable de terceros</a:t>
                      </a:r>
                    </a:p>
                  </a:txBody>
                </a:tc>
                <a:tc>
                  <a:txBody>
                    <a:bodyPr/>
                    <a:lstStyle/>
                    <a:p>
                      <a:pPr lvl="0" indent="0" marL="0">
                        <a:buNone/>
                      </a:pPr>
                      <a:r>
                        <a:rPr/>
                        <a:t>no siempre se puede</a:t>
                      </a:r>
                    </a:p>
                  </a:txBody>
                </a:tc>
                <a:tc>
                  <a:txBody>
                    <a:bodyPr/>
                    <a:lstStyle/>
                    <a:p>
                      <a:pPr lvl="0" indent="0" marL="0">
                        <a:buNone/>
                      </a:pPr>
                      <a:r>
                        <a:rPr/>
                        <a:t>es el mecanismo previsto</a:t>
                      </a:r>
                    </a:p>
                  </a:txBody>
                </a:tc>
              </a:tr>
            </a:tbl>
          </a:graphicData>
        </a:graphic>
      </p:graphicFrame>
      <p:sp>
        <p:nvSpPr>
          <p:cNvPr id="3" name="Content Placeholder 2"/>
          <p:cNvSpPr>
            <a:spLocks noGrp="1"/>
          </p:cNvSpPr>
          <p:nvPr>
            <p:ph idx="1"/>
          </p:nvPr>
        </p:nvSpPr>
        <p:spPr>
          <a:xfrm>
            <a:off x="457200" y="3619500"/>
            <a:ext cx="8229600" cy="838200"/>
          </a:xfrm>
        </p:spPr>
        <p:txBody>
          <a:bodyPr/>
          <a:lstStyle/>
          <a:p>
            <a:pPr lvl="0"/>
            <a:r>
              <a:rPr/>
              <a:t>Para los tests del curso: </a:t>
            </a:r>
            <a:r>
              <a:rPr b="1">
                <a:latin typeface="Courier"/>
              </a:rPr>
              <a:t>start()</a:t>
            </a:r>
            <a:r>
              <a:rPr/>
              <a:t>, porque se ve</a:t>
            </a:r>
          </a:p>
          <a:p>
            <a:pPr lvl="0"/>
            <a:r>
              <a:rPr/>
              <a:t>Para un agent que le entregás a otro equipo: </a:t>
            </a:r>
            <a:r>
              <a:rPr>
                <a:latin typeface="Courier"/>
              </a:rPr>
              <a:t>default_sequence</a:t>
            </a:r>
            <a:r>
              <a:rPr/>
              <a:t>, porque le deja cambiar el estímulo sin tocar tu código</a:t>
            </a:r>
          </a:p>
        </p:txBody>
      </p:sp>
    </p:spTree>
  </p:cSld>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La macro </a:t>
            </a:r>
            <a:r>
              <a:rPr b="1" i="1">
                <a:latin typeface="Courier"/>
              </a:rPr>
              <a:t>`uvm_do</a:t>
            </a:r>
            <a:r>
              <a:rPr b="1" i="1"/>
              <a:t> y por qué el curso no la usa</a:t>
            </a:r>
          </a:p>
          <a:p>
            <a:pPr lvl="0" indent="0">
              <a:buNone/>
            </a:pPr>
            <a:r>
              <a:rPr>
                <a:solidFill>
                  <a:srgbClr val="007020"/>
                </a:solidFill>
                <a:latin typeface="Courier"/>
              </a:rPr>
              <a:t>`uvm_do(command)                         </a:t>
            </a:r>
            <a:r>
              <a:rPr i="1">
                <a:solidFill>
                  <a:srgbClr val="60A0B0"/>
                </a:solidFill>
                <a:latin typeface="Courier"/>
              </a:rPr>
              <a:t>// una linea</a:t>
            </a:r>
            <a:br/>
            <a:br/>
            <a:r>
              <a:rPr>
                <a:latin typeface="Courier"/>
              </a:rPr>
              <a:t>command = command_transaction::type_id::create(</a:t>
            </a:r>
            <a:r>
              <a:rPr>
                <a:solidFill>
                  <a:srgbClr val="4070A0"/>
                </a:solidFill>
                <a:latin typeface="Courier"/>
              </a:rPr>
              <a:t>"command"</a:t>
            </a:r>
            <a:r>
              <a:rPr>
                <a:latin typeface="Courier"/>
              </a:rPr>
              <a:t>);   </a:t>
            </a:r>
            <a:r>
              <a:rPr i="1">
                <a:solidFill>
                  <a:srgbClr val="60A0B0"/>
                </a:solidFill>
                <a:latin typeface="Courier"/>
              </a:rPr>
              <a:t>// cuatro</a:t>
            </a:r>
            <a:br/>
            <a:r>
              <a:rPr>
                <a:latin typeface="Courier"/>
              </a:rPr>
              <a:t>start_item(command);</a:t>
            </a:r>
            <a:br/>
            <a:r>
              <a:rPr b="1">
                <a:solidFill>
                  <a:srgbClr val="007020"/>
                </a:solidFill>
                <a:latin typeface="Courier"/>
              </a:rPr>
              <a:t>if</a:t>
            </a:r>
            <a:r>
              <a:rPr>
                <a:latin typeface="Courier"/>
              </a:rPr>
              <a:t> (!command.</a:t>
            </a:r>
            <a:r>
              <a:rPr>
                <a:solidFill>
                  <a:srgbClr val="007020"/>
                </a:solidFill>
                <a:latin typeface="Courier"/>
              </a:rPr>
              <a:t>randomize</a:t>
            </a:r>
            <a:r>
              <a:rPr>
                <a:latin typeface="Courier"/>
              </a:rPr>
              <a:t>()) </a:t>
            </a:r>
            <a:r>
              <a:rPr>
                <a:solidFill>
                  <a:srgbClr val="007020"/>
                </a:solidFill>
                <a:latin typeface="Courier"/>
              </a:rPr>
              <a:t>`uvm_fatal</a:t>
            </a:r>
            <a:r>
              <a:rPr>
                <a:latin typeface="Courier"/>
              </a:rPr>
              <a:t>(</a:t>
            </a:r>
            <a:r>
              <a:rPr>
                <a:solidFill>
                  <a:srgbClr val="4070A0"/>
                </a:solidFill>
                <a:latin typeface="Courier"/>
              </a:rPr>
              <a:t>"SEQ"</a:t>
            </a:r>
            <a:r>
              <a:rPr>
                <a:latin typeface="Courier"/>
              </a:rPr>
              <a:t>, </a:t>
            </a:r>
            <a:r>
              <a:rPr>
                <a:solidFill>
                  <a:srgbClr val="4070A0"/>
                </a:solidFill>
                <a:latin typeface="Courier"/>
              </a:rPr>
              <a:t>"randomize() fallo"</a:t>
            </a:r>
            <a:r>
              <a:rPr>
                <a:latin typeface="Courier"/>
              </a:rPr>
              <a:t>)</a:t>
            </a:r>
            <a:br/>
            <a:r>
              <a:rPr>
                <a:latin typeface="Courier"/>
              </a:rPr>
              <a:t>finish_item(command);</a:t>
            </a:r>
          </a:p>
          <a:p>
            <a:pPr lvl="0"/>
            <a:r>
              <a:rPr>
                <a:latin typeface="Courier"/>
              </a:rPr>
              <a:t>`uvm_do</a:t>
            </a:r>
            <a:r>
              <a:rPr/>
              <a:t> hace exactamente esas cuatro cosas: crear, </a:t>
            </a:r>
            <a:r>
              <a:rPr>
                <a:latin typeface="Courier"/>
              </a:rPr>
              <a:t>start_item</a:t>
            </a:r>
            <a:r>
              <a:rPr/>
              <a:t>, randomizar, </a:t>
            </a:r>
            <a:r>
              <a:rPr>
                <a:latin typeface="Courier"/>
              </a:rPr>
              <a:t>finish_item</a:t>
            </a:r>
          </a:p>
          <a:p>
            <a:pPr lvl="0"/>
            <a:r>
              <a:rPr/>
              <a:t>Lo que esconde: el </a:t>
            </a:r>
            <a:r>
              <a:rPr>
                <a:latin typeface="Courier"/>
              </a:rPr>
              <a:t>randomize()</a:t>
            </a:r>
            <a:r>
              <a:rPr/>
              <a:t> </a:t>
            </a:r>
            <a:r>
              <a:rPr b="1"/>
              <a:t>sin else</a:t>
            </a:r>
            <a:r>
              <a:rPr/>
              <a:t>, así que una constraint sin solución pasa en silencio</a:t>
            </a:r>
          </a:p>
          <a:p>
            <a:pPr lvl="0"/>
            <a:r>
              <a:rPr/>
              <a:t>Lo que impide: llenar campos a mano entre las dos llamadas — o sea, todo lo de las slides anteriores</a:t>
            </a:r>
          </a:p>
          <a:p>
            <a:pPr lvl="0"/>
            <a:r>
              <a:rPr/>
              <a:t>Lo que rompe: el mensaje de error apunta a la macro expandida, no a tu código</a:t>
            </a:r>
          </a:p>
          <a:p>
            <a:pPr lvl="0"/>
            <a:r>
              <a:rPr/>
              <a:t>Existe una familia entera (</a:t>
            </a:r>
            <a:r>
              <a:rPr>
                <a:latin typeface="Courier"/>
              </a:rPr>
              <a:t>`uvm_do_with</a:t>
            </a:r>
            <a:r>
              <a:rPr/>
              <a:t>, </a:t>
            </a:r>
            <a:r>
              <a:rPr>
                <a:latin typeface="Courier"/>
              </a:rPr>
              <a:t>`uvm_create</a:t>
            </a:r>
            <a:r>
              <a:rPr/>
              <a:t>, </a:t>
            </a:r>
            <a:r>
              <a:rPr>
                <a:latin typeface="Courier"/>
              </a:rPr>
              <a:t>`uvm_send</a:t>
            </a:r>
            <a:r>
              <a:rPr/>
              <a:t>) y el mismo argumento vale para todas</a:t>
            </a:r>
          </a:p>
        </p:txBody>
      </p:sp>
    </p:spTree>
  </p:cSld>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El override sigue funcionando, y ninguna sequence se enteró</a:t>
            </a:r>
          </a:p>
          <a:p>
            <a:pPr lvl="0" indent="0">
              <a:buNone/>
            </a:pPr>
            <a:r>
              <a:rPr i="1">
                <a:solidFill>
                  <a:srgbClr val="60A0B0"/>
                </a:solidFill>
                <a:latin typeface="Courier"/>
              </a:rPr>
              <a:t>// The same add_test as the Transactions section, word for word. No sequence finds</a:t>
            </a:r>
            <a:br/>
            <a:r>
              <a:rPr i="1">
                <a:solidFill>
                  <a:srgbClr val="60A0B0"/>
                </a:solidFill>
                <a:latin typeface="Courier"/>
              </a:rPr>
              <a:t>// out: random_sequence still asks the factory for a command_transaction,</a:t>
            </a:r>
            <a:br/>
            <a:r>
              <a:rPr i="1">
                <a:solidFill>
                  <a:srgbClr val="60A0B0"/>
                </a:solidFill>
                <a:latin typeface="Courier"/>
              </a:rPr>
              <a:t>// and the factory hands it back an add_transaction.</a:t>
            </a:r>
            <a:br/>
            <a:r>
              <a:rPr b="1">
                <a:solidFill>
                  <a:srgbClr val="007020"/>
                </a:solidFill>
                <a:latin typeface="Courier"/>
              </a:rPr>
              <a:t>class</a:t>
            </a:r>
            <a:r>
              <a:rPr>
                <a:latin typeface="Courier"/>
              </a:rPr>
              <a:t> add_test </a:t>
            </a:r>
            <a:r>
              <a:rPr b="1">
                <a:solidFill>
                  <a:srgbClr val="007020"/>
                </a:solidFill>
                <a:latin typeface="Courier"/>
              </a:rPr>
              <a:t>extends</a:t>
            </a:r>
            <a:r>
              <a:rPr>
                <a:latin typeface="Courier"/>
              </a:rPr>
              <a:t> full_test;</a:t>
            </a:r>
            <a:br/>
            <a:r>
              <a:rPr>
                <a:latin typeface="Courier"/>
              </a:rPr>
              <a:t>   </a:t>
            </a:r>
            <a:r>
              <a:rPr>
                <a:solidFill>
                  <a:srgbClr val="007020"/>
                </a:solidFill>
                <a:latin typeface="Courier"/>
              </a:rPr>
              <a:t>`uvm_component_utils</a:t>
            </a:r>
            <a:r>
              <a:rPr>
                <a:latin typeface="Courier"/>
              </a:rPr>
              <a:t>(add_test)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command_transaction::type_id::set_type_override(add_transaction::get_type());</a:t>
            </a:r>
            <a:br/>
            <a:r>
              <a:rPr>
                <a:latin typeface="Courier"/>
              </a:rPr>
              <a:t>      </a:t>
            </a:r>
            <a:r>
              <a:rPr b="1">
                <a:solidFill>
                  <a:srgbClr val="007020"/>
                </a:solidFill>
                <a:latin typeface="Courier"/>
              </a:rPr>
              <a:t>super</a:t>
            </a:r>
            <a:r>
              <a:rPr>
                <a:latin typeface="Courier"/>
              </a:rPr>
              <a:t>.build_phase(phase);</a:t>
            </a:r>
            <a:br/>
            <a:r>
              <a:rPr>
                <a:latin typeface="Courier"/>
              </a:rPr>
              <a:t>   </a:t>
            </a:r>
            <a:r>
              <a:rPr b="1">
                <a:solidFill>
                  <a:srgbClr val="007020"/>
                </a:solidFill>
                <a:latin typeface="Courier"/>
              </a:rPr>
              <a:t>endfunction</a:t>
            </a:r>
            <a:r>
              <a:rPr>
                <a:latin typeface="Courier"/>
              </a:rPr>
              <a:t> : build_phase</a:t>
            </a:r>
            <a:br/>
            <a:br/>
            <a:r>
              <a:rPr b="1">
                <a:solidFill>
                  <a:srgbClr val="007020"/>
                </a:solidFill>
                <a:latin typeface="Courier"/>
              </a:rPr>
              <a:t>endclass</a:t>
            </a:r>
            <a:r>
              <a:rPr>
                <a:latin typeface="Courier"/>
              </a:rPr>
              <a:t> : add_test</a:t>
            </a:r>
          </a:p>
          <a:p>
            <a:pPr lvl="0"/>
            <a:r>
              <a:rPr/>
              <a:t>Es el mismo </a:t>
            </a:r>
            <a:r>
              <a:rPr>
                <a:latin typeface="Courier"/>
              </a:rPr>
              <a:t>add_test</a:t>
            </a:r>
            <a:r>
              <a:rPr/>
              <a:t> de las transactions, palabra por palabra</a:t>
            </a:r>
          </a:p>
          <a:p>
            <a:pPr lvl="0"/>
            <a:r>
              <a:rPr>
                <a:latin typeface="Courier"/>
              </a:rPr>
              <a:t>random_sequence</a:t>
            </a:r>
            <a:r>
              <a:rPr/>
              <a:t> sigue creando </a:t>
            </a:r>
            <a:r>
              <a:rPr>
                <a:latin typeface="Courier"/>
              </a:rPr>
              <a:t>command_transaction::type_id::create()</a:t>
            </a:r>
            <a:r>
              <a:rPr/>
              <a:t>; la factory le devuelve </a:t>
            </a:r>
            <a:r>
              <a:rPr>
                <a:latin typeface="Courier"/>
              </a:rPr>
              <a:t>add_transaction</a:t>
            </a:r>
          </a:p>
          <a:p>
            <a:pPr lvl="0"/>
            <a:r>
              <a:rPr/>
              <a:t>Resultado medido: 1000 operaciones, </a:t>
            </a:r>
            <a:r>
              <a:rPr b="1"/>
              <a:t>todas</a:t>
            </a:r>
            <a:r>
              <a:rPr/>
              <a:t> </a:t>
            </a:r>
            <a:r>
              <a:rPr>
                <a:latin typeface="Courier"/>
              </a:rPr>
              <a:t>add_op</a:t>
            </a:r>
            <a:r>
              <a:rPr/>
              <a:t>, 0 </a:t>
            </a:r>
            <a:r>
              <a:rPr>
                <a:latin typeface="Courier"/>
              </a:rPr>
              <a:t>UVM_ERROR</a:t>
            </a:r>
          </a:p>
          <a:p>
            <a:pPr lvl="0"/>
            <a:r>
              <a:rPr>
                <a:latin typeface="Courier"/>
              </a:rPr>
              <a:t>maxmult_sequence</a:t>
            </a:r>
            <a:r>
              <a:rPr/>
              <a:t> sigue mandando </a:t>
            </a:r>
            <a:r>
              <a:rPr>
                <a:latin typeface="Courier"/>
              </a:rPr>
              <a:t>mul_op</a:t>
            </a:r>
            <a:r>
              <a:rPr/>
              <a:t> bajo </a:t>
            </a:r>
            <a:r>
              <a:rPr>
                <a:latin typeface="Courier"/>
              </a:rPr>
              <a:t>add_test</a:t>
            </a:r>
            <a:r>
              <a:rPr/>
              <a:t> — porque no randomiza, y </a:t>
            </a:r>
            <a:r>
              <a:rPr b="1"/>
              <a:t>la constraint sólo actúa en </a:t>
            </a:r>
            <a:r>
              <a:rPr b="1">
                <a:latin typeface="Courier"/>
              </a:rPr>
              <a:t>randomize()</a:t>
            </a:r>
          </a:p>
        </p:txBody>
      </p:sp>
    </p:spTree>
  </p:cSld>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a:xfrm>
            <a:off x="457200" y="1193800"/>
            <a:ext cx="8229600" cy="1231900"/>
          </a:xfrm>
        </p:spPr>
        <p:txBody>
          <a:bodyPr/>
          <a:lstStyle/>
          <a:p>
            <a:pPr lvl="0" indent="0" marL="0">
              <a:spcBef>
                <a:spcPts val="3000"/>
              </a:spcBef>
              <a:buNone/>
            </a:pPr>
            <a:r>
              <a:rPr b="1" i="1"/>
              <a:t>Dos sequences sobre el mismo sequencer: la arbitración</a:t>
            </a:r>
          </a:p>
          <a:p>
            <a:pPr lvl="0"/>
            <a:r>
              <a:rPr/>
              <a:t>Hasta acá cada sequencer tuvo </a:t>
            </a:r>
            <a:r>
              <a:rPr b="1"/>
              <a:t>una</a:t>
            </a:r>
            <a:r>
              <a:rPr/>
              <a:t> sequence por vez. En un testbench real hay varias en paralelo sobre el mismo driver —tráfico de fondo, un test dirigido, un inyector de errores— y alguien tiene que repartir los turnos</a:t>
            </a:r>
          </a:p>
          <a:p>
            <a:pPr lvl="0" indent="0">
              <a:buNone/>
            </a:pPr>
            <a:r>
              <a:rPr b="1">
                <a:solidFill>
                  <a:srgbClr val="007020"/>
                </a:solidFill>
                <a:latin typeface="Courier"/>
              </a:rPr>
              <a:t>fork</a:t>
            </a:r>
            <a:br/>
            <a:r>
              <a:rPr>
                <a:latin typeface="Courier"/>
              </a:rPr>
              <a:t>   fondo_seq.</a:t>
            </a:r>
            <a:r>
              <a:rPr>
                <a:solidFill>
                  <a:srgbClr val="007020"/>
                </a:solidFill>
                <a:latin typeface="Courier"/>
              </a:rPr>
              <a:t>start</a:t>
            </a:r>
            <a:r>
              <a:rPr>
                <a:latin typeface="Courier"/>
              </a:rPr>
              <a:t>(sqr);                 </a:t>
            </a:r>
            <a:r>
              <a:rPr i="1">
                <a:solidFill>
                  <a:srgbClr val="60A0B0"/>
                </a:solidFill>
                <a:latin typeface="Courier"/>
              </a:rPr>
              <a:t>// prioridad 100, la de por defecto</a:t>
            </a:r>
            <a:br/>
            <a:r>
              <a:rPr>
                <a:latin typeface="Courier"/>
              </a:rPr>
              <a:t>   urgente_seq.</a:t>
            </a:r>
            <a:r>
              <a:rPr>
                <a:solidFill>
                  <a:srgbClr val="007020"/>
                </a:solidFill>
                <a:latin typeface="Courier"/>
              </a:rPr>
              <a:t>start</a:t>
            </a:r>
            <a:r>
              <a:rPr>
                <a:latin typeface="Courier"/>
              </a:rPr>
              <a:t>(sqr, </a:t>
            </a:r>
            <a:r>
              <a:rPr b="1">
                <a:solidFill>
                  <a:srgbClr val="007020"/>
                </a:solidFill>
                <a:latin typeface="Courier"/>
              </a:rPr>
              <a:t>null</a:t>
            </a:r>
            <a:r>
              <a:rPr>
                <a:latin typeface="Courier"/>
              </a:rPr>
              <a:t>, </a:t>
            </a:r>
            <a:r>
              <a:rPr>
                <a:solidFill>
                  <a:srgbClr val="40A070"/>
                </a:solidFill>
                <a:latin typeface="Courier"/>
              </a:rPr>
              <a:t>500</a:t>
            </a:r>
            <a:r>
              <a:rPr>
                <a:latin typeface="Courier"/>
              </a:rPr>
              <a:t>);    </a:t>
            </a:r>
            <a:r>
              <a:rPr i="1">
                <a:solidFill>
                  <a:srgbClr val="60A0B0"/>
                </a:solidFill>
                <a:latin typeface="Courier"/>
              </a:rPr>
              <a:t>// el tercer argumento es la prioridad</a:t>
            </a:r>
            <a:br/>
            <a:r>
              <a:rPr b="1">
                <a:solidFill>
                  <a:srgbClr val="007020"/>
                </a:solidFill>
                <a:latin typeface="Courier"/>
              </a:rPr>
              <a:t>join</a:t>
            </a:r>
          </a:p>
        </p:txBody>
      </p:sp>
      <p:graphicFrame>
        <p:nvGraphicFramePr>
          <p:cNvPr id="6" name="Content Placeholder 5"/>
          <p:cNvGraphicFramePr>
            <a:graphicFrameLocks noGrp="1"/>
          </p:cNvGraphicFramePr>
          <p:nvPr>
            <p:ph idx="1"/>
          </p:nvPr>
        </p:nvGraphicFramePr>
        <p:xfrm>
          <a:off x="457200" y="2552700"/>
          <a:ext cx="8229600" cy="14605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El modo, en </a:t>
                      </a:r>
                      <a:r>
                        <a:rPr>
                          <a:latin typeface="Courier"/>
                        </a:rPr>
                        <a:t>sqr.set_arbitration(...)</a:t>
                      </a:r>
                    </a:p>
                  </a:txBody>
                  <a:tcPr/>
                </a:tc>
                <a:tc>
                  <a:txBody>
                    <a:bodyPr/>
                    <a:lstStyle/>
                    <a:p>
                      <a:pPr lvl="0" indent="0" marL="0">
                        <a:buNone/>
                      </a:pPr>
                      <a:r>
                        <a:rPr/>
                        <a:t>Cómo reparte</a:t>
                      </a:r>
                    </a:p>
                  </a:txBody>
                  <a:tcPr/>
                </a:tc>
              </a:tr>
              <a:tr h="0">
                <a:tc>
                  <a:txBody>
                    <a:bodyPr/>
                    <a:lstStyle/>
                    <a:p>
                      <a:pPr lvl="0" indent="0" marL="0">
                        <a:buNone/>
                      </a:pPr>
                      <a:r>
                        <a:rPr>
                          <a:latin typeface="Courier"/>
                        </a:rPr>
                        <a:t>UVM_SEQ_ARB_FIFO</a:t>
                      </a:r>
                    </a:p>
                  </a:txBody>
                </a:tc>
                <a:tc>
                  <a:txBody>
                    <a:bodyPr/>
                    <a:lstStyle/>
                    <a:p>
                      <a:pPr lvl="0" indent="0" marL="0">
                        <a:buNone/>
                      </a:pPr>
                      <a:r>
                        <a:rPr/>
                        <a:t>orden de llegada, y </a:t>
                      </a:r>
                      <a:r>
                        <a:rPr b="1"/>
                        <a:t>la prioridad no se mira</a:t>
                      </a:r>
                      <a:r>
                        <a:rPr/>
                        <a:t> (default)</a:t>
                      </a:r>
                    </a:p>
                  </a:txBody>
                </a:tc>
              </a:tr>
              <a:tr h="0">
                <a:tc>
                  <a:txBody>
                    <a:bodyPr/>
                    <a:lstStyle/>
                    <a:p>
                      <a:pPr lvl="0" indent="0" marL="0">
                        <a:buNone/>
                      </a:pPr>
                      <a:r>
                        <a:rPr>
                          <a:latin typeface="Courier"/>
                        </a:rPr>
                        <a:t>UVM_SEQ_ARB_STRICT_FIFO</a:t>
                      </a:r>
                    </a:p>
                  </a:txBody>
                </a:tc>
                <a:tc>
                  <a:txBody>
                    <a:bodyPr/>
                    <a:lstStyle/>
                    <a:p>
                      <a:pPr lvl="0" indent="0" marL="0">
                        <a:buNone/>
                      </a:pPr>
                      <a:r>
                        <a:rPr/>
                        <a:t>la prioridad manda; a igual prioridad, orden de llegada</a:t>
                      </a:r>
                    </a:p>
                  </a:txBody>
                </a:tc>
              </a:tr>
              <a:tr h="0">
                <a:tc>
                  <a:txBody>
                    <a:bodyPr/>
                    <a:lstStyle/>
                    <a:p>
                      <a:pPr lvl="0" indent="0" marL="0">
                        <a:buNone/>
                      </a:pPr>
                      <a:r>
                        <a:rPr>
                          <a:latin typeface="Courier"/>
                        </a:rPr>
                        <a:t>UVM_SEQ_ARB_WEIGHTED</a:t>
                      </a:r>
                    </a:p>
                  </a:txBody>
                </a:tc>
                <a:tc>
                  <a:txBody>
                    <a:bodyPr/>
                    <a:lstStyle/>
                    <a:p>
                      <a:pPr lvl="0" indent="0" marL="0">
                        <a:buNone/>
                      </a:pPr>
                      <a:r>
                        <a:rPr/>
                        <a:t>al azar, con la prioridad como peso</a:t>
                      </a:r>
                    </a:p>
                  </a:txBody>
                </a:tc>
              </a:tr>
              <a:tr h="0">
                <a:tc>
                  <a:txBody>
                    <a:bodyPr/>
                    <a:lstStyle/>
                    <a:p>
                      <a:pPr lvl="0" indent="0" marL="0">
                        <a:buNone/>
                      </a:pPr>
                      <a:r>
                        <a:rPr>
                          <a:latin typeface="Courier"/>
                        </a:rPr>
                        <a:t>UVM_SEQ_ARB_RANDOM</a:t>
                      </a:r>
                    </a:p>
                  </a:txBody>
                </a:tc>
                <a:tc>
                  <a:txBody>
                    <a:bodyPr/>
                    <a:lstStyle/>
                    <a:p>
                      <a:pPr lvl="0" indent="0" marL="0">
                        <a:buNone/>
                      </a:pPr>
                      <a:r>
                        <a:rPr/>
                        <a:t>al azar, todas igual</a:t>
                      </a:r>
                    </a:p>
                  </a:txBody>
                </a:tc>
              </a:tr>
              <a:tr h="0">
                <a:tc>
                  <a:txBody>
                    <a:bodyPr/>
                    <a:lstStyle/>
                    <a:p>
                      <a:pPr lvl="0" indent="0" marL="0">
                        <a:buNone/>
                      </a:pPr>
                      <a:r>
                        <a:rPr>
                          <a:latin typeface="Courier"/>
                        </a:rPr>
                        <a:t>UVM_SEQ_ARB_STRICT_RANDOM</a:t>
                      </a:r>
                    </a:p>
                  </a:txBody>
                </a:tc>
                <a:tc>
                  <a:txBody>
                    <a:bodyPr/>
                    <a:lstStyle/>
                    <a:p>
                      <a:pPr lvl="0" indent="0" marL="0">
                        <a:buNone/>
                      </a:pPr>
                      <a:r>
                        <a:rPr/>
                        <a:t>al azar, pero sólo entre las de mayor prioridad</a:t>
                      </a:r>
                    </a:p>
                  </a:txBody>
                </a:tc>
              </a:tr>
              <a:tr h="0">
                <a:tc>
                  <a:txBody>
                    <a:bodyPr/>
                    <a:lstStyle/>
                    <a:p>
                      <a:pPr lvl="0" indent="0" marL="0">
                        <a:buNone/>
                      </a:pPr>
                      <a:r>
                        <a:rPr>
                          <a:latin typeface="Courier"/>
                        </a:rPr>
                        <a:t>UVM_SEQ_ARB_USER</a:t>
                      </a:r>
                    </a:p>
                  </a:txBody>
                </a:tc>
                <a:tc>
                  <a:txBody>
                    <a:bodyPr/>
                    <a:lstStyle/>
                    <a:p>
                      <a:pPr lvl="0" indent="0" marL="0">
                        <a:buNone/>
                      </a:pPr>
                      <a:r>
                        <a:rPr>
                          <a:latin typeface="Courier"/>
                        </a:rPr>
                        <a:t>user_priority_arbitration()</a:t>
                      </a:r>
                      <a:r>
                        <a:rPr/>
                        <a:t>, la escribís vos</a:t>
                      </a:r>
                    </a:p>
                  </a:txBody>
                </a:tc>
              </a:tr>
            </a:tbl>
          </a:graphicData>
        </a:graphic>
      </p:graphicFrame>
      <p:sp>
        <p:nvSpPr>
          <p:cNvPr id="3" name="Content Placeholder 2"/>
          <p:cNvSpPr>
            <a:spLocks noGrp="1"/>
          </p:cNvSpPr>
          <p:nvPr>
            <p:ph idx="1"/>
          </p:nvPr>
        </p:nvSpPr>
        <p:spPr>
          <a:xfrm>
            <a:off x="457200" y="4140200"/>
            <a:ext cx="8229600" cy="330200"/>
          </a:xfrm>
        </p:spPr>
        <p:txBody>
          <a:bodyPr/>
          <a:lstStyle/>
          <a:p>
            <a:pPr lvl="0"/>
            <a:r>
              <a:rPr/>
              <a:t>El default </a:t>
            </a:r>
            <a:r>
              <a:rPr b="1"/>
              <a:t>ignora la prioridad</a:t>
            </a:r>
            <a:r>
              <a:rPr/>
              <a:t>: poner un 500 y no cambiar el modo es el error de esta slide, y no avisa nadie</a:t>
            </a:r>
          </a:p>
        </p:txBody>
      </p:sp>
    </p:spTree>
  </p:cSld>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lock()</a:t>
            </a:r>
            <a:r>
              <a:rPr b="1" i="1"/>
              <a:t> y </a:t>
            </a:r>
            <a:r>
              <a:rPr b="1" i="1">
                <a:latin typeface="Courier"/>
              </a:rPr>
              <a:t>grab()</a:t>
            </a:r>
            <a:r>
              <a:rPr b="1" i="1"/>
              <a:t>: cuando la arbitración no alcanza</a:t>
            </a:r>
          </a:p>
          <a:p>
            <a:pPr lvl="0"/>
            <a:r>
              <a:rPr/>
              <a:t>Hay escenarios que </a:t>
            </a:r>
            <a:r>
              <a:rPr b="1"/>
              <a:t>no se pueden intercalar</a:t>
            </a:r>
            <a:r>
              <a:rPr/>
              <a:t>: una secuencia de configuración, un burst atómico, un lee-modifica-escribe. Si otra sequence mete un item en el medio, el escenario dejó de ser el que escribiste</a:t>
            </a:r>
          </a:p>
          <a:p>
            <a:pPr lvl="0" indent="0">
              <a:buNone/>
            </a:pPr>
            <a:r>
              <a:rPr b="1">
                <a:solidFill>
                  <a:srgbClr val="007020"/>
                </a:solidFill>
                <a:latin typeface="Courier"/>
              </a:rPr>
              <a:t>task</a:t>
            </a:r>
            <a:r>
              <a:rPr>
                <a:latin typeface="Courier"/>
              </a:rPr>
              <a:t> body();</a:t>
            </a:r>
            <a:br/>
            <a:r>
              <a:rPr>
                <a:latin typeface="Courier"/>
              </a:rPr>
              <a:t>   grab();                  </a:t>
            </a:r>
            <a:r>
              <a:rPr i="1">
                <a:solidFill>
                  <a:srgbClr val="60A0B0"/>
                </a:solidFill>
                <a:latin typeface="Courier"/>
              </a:rPr>
              <a:t>// se cuela adelante de todas y cierra la puerta</a:t>
            </a:r>
            <a:br/>
            <a:r>
              <a:rPr>
                <a:latin typeface="Courier"/>
              </a:rPr>
              <a:t>   ... los items del escenario, sin nadie en el medio ...</a:t>
            </a:r>
            <a:br/>
            <a:r>
              <a:rPr>
                <a:latin typeface="Courier"/>
              </a:rPr>
              <a:t>   unlock();                </a:t>
            </a:r>
            <a:r>
              <a:rPr i="1">
                <a:solidFill>
                  <a:srgbClr val="60A0B0"/>
                </a:solidFill>
                <a:latin typeface="Courier"/>
              </a:rPr>
              <a:t>// ungrab() es el mismo metodo, con otro nombre</a:t>
            </a:r>
            <a:br/>
            <a:r>
              <a:rPr b="1">
                <a:solidFill>
                  <a:srgbClr val="007020"/>
                </a:solidFill>
                <a:latin typeface="Courier"/>
              </a:rPr>
              <a:t>endtask</a:t>
            </a:r>
          </a:p>
          <a:p>
            <a:pPr lvl="0"/>
            <a:r>
              <a:rPr b="1">
                <a:latin typeface="Courier"/>
              </a:rPr>
              <a:t>lock()</a:t>
            </a:r>
            <a:r>
              <a:rPr b="1"/>
              <a:t> hace cola</a:t>
            </a:r>
            <a:r>
              <a:rPr/>
              <a:t>: espera su turno como cualquiera y recién entonces cierra la puerta. </a:t>
            </a:r>
            <a:r>
              <a:rPr b="1">
                <a:latin typeface="Courier"/>
              </a:rPr>
              <a:t>grab()</a:t>
            </a:r>
            <a:r>
              <a:rPr b="1"/>
              <a:t> se cuela</a:t>
            </a:r>
            <a:r>
              <a:rPr/>
              <a:t>: pasa adelante de todas, incluso de las de más prioridad</a:t>
            </a:r>
          </a:p>
          <a:p>
            <a:pPr lvl="0"/>
            <a:r>
              <a:rPr/>
              <a:t>Los dos se sueltan con </a:t>
            </a:r>
            <a:r>
              <a:rPr>
                <a:latin typeface="Courier"/>
              </a:rPr>
              <a:t>unlock()</a:t>
            </a:r>
            <a:r>
              <a:rPr/>
              <a:t>. Sin el </a:t>
            </a:r>
            <a:r>
              <a:rPr>
                <a:latin typeface="Courier"/>
              </a:rPr>
              <a:t>unlock()</a:t>
            </a:r>
            <a:r>
              <a:rPr/>
              <a:t>, si la sequence </a:t>
            </a:r>
            <a:r>
              <a:rPr b="1"/>
              <a:t>sigue viva</a:t>
            </a:r>
            <a:r>
              <a:rPr/>
              <a:t> el sequencer queda cerrado para siempre y sin un solo error; si su </a:t>
            </a:r>
            <a:r>
              <a:rPr>
                <a:latin typeface="Courier"/>
              </a:rPr>
              <a:t>body()</a:t>
            </a:r>
            <a:r>
              <a:rPr/>
              <a:t> termina, UVM lo saca y grita </a:t>
            </a:r>
            <a:r>
              <a:rPr>
                <a:latin typeface="Courier"/>
              </a:rPr>
              <a:t>SEQFINERR</a:t>
            </a:r>
          </a:p>
          <a:p>
            <a:pPr lvl="0"/>
            <a:r>
              <a:rPr/>
              <a:t>La regla: </a:t>
            </a:r>
            <a:r>
              <a:rPr>
                <a:latin typeface="Courier"/>
              </a:rPr>
              <a:t>grab()</a:t>
            </a:r>
            <a:r>
              <a:rPr/>
              <a:t> para reset y recuperación de error —lo que no puede esperar—, </a:t>
            </a:r>
            <a:r>
              <a:rPr>
                <a:latin typeface="Courier"/>
              </a:rPr>
              <a:t>lock()</a:t>
            </a:r>
            <a:r>
              <a:rPr/>
              <a:t> para todo lo demás, y el </a:t>
            </a:r>
            <a:r>
              <a:rPr>
                <a:latin typeface="Courier"/>
              </a:rPr>
              <a:t>unlock()</a:t>
            </a:r>
            <a:r>
              <a:rPr/>
              <a:t> en la misma </a:t>
            </a:r>
            <a:r>
              <a:rPr>
                <a:latin typeface="Courier"/>
              </a:rPr>
              <a:t>body()</a:t>
            </a:r>
          </a:p>
        </p:txBody>
      </p:sp>
    </p:spTree>
  </p:cSld>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Sequences</a:t>
            </a:r>
          </a:p>
        </p:txBody>
      </p:sp>
      <p:sp>
        <p:nvSpPr>
          <p:cNvPr id="4" name="Text Placeholder 3"/>
          <p:cNvSpPr>
            <a:spLocks noGrp="1"/>
          </p:cNvSpPr>
          <p:nvPr>
            <p:ph idx="2" sz="half" type="body"/>
          </p:nvPr>
        </p:nvSpPr>
        <p:spPr/>
        <p:txBody>
          <a:bodyPr/>
          <a:lstStyle/>
          <a:p>
            <a:pPr lvl="0" indent="0" marL="0">
              <a:spcBef>
                <a:spcPts val="3000"/>
              </a:spcBef>
              <a:buNone/>
            </a:pPr>
            <a:r>
              <a:rPr b="1" i="1"/>
              <a:t>El testbench, completo</a:t>
            </a:r>
          </a:p>
        </p:txBody>
      </p:sp>
      <p:pic>
        <p:nvPicPr>
          <p:cNvPr descr="res/diagrams/sequences_tb_completo.svg" id="0" name="Picture 1"/>
          <p:cNvPicPr>
            <a:picLocks noGrp="1" noChangeAspect="1"/>
          </p:cNvPicPr>
          <p:nvPr/>
        </p:nvPicPr>
        <p:blipFill>
          <a:blip r:embed="rId2"/>
          <a:stretch>
            <a:fillRect/>
          </a:stretch>
        </p:blipFill>
        <p:spPr bwMode="auto">
          <a:xfrm>
            <a:off x="3568700" y="723900"/>
            <a:ext cx="5105400" cy="28321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El testbench final: sequences, agent, sequencer, driver, monitores y la capa de analisis</a:t>
            </a:r>
          </a:p>
        </p:txBody>
      </p:sp>
    </p:spTree>
  </p:cSld>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Es el diagrama que se dibuja hoy en cualquier proyecto de verificación, con los nombres que se usan hoy</a:t>
            </a:r>
          </a:p>
          <a:p>
            <a:pPr lvl="0"/>
            <a:r>
              <a:rPr/>
              <a:t>Todo lo que está adentro del </a:t>
            </a:r>
            <a:r>
              <a:rPr>
                <a:latin typeface="Courier"/>
              </a:rPr>
              <a:t>env</a:t>
            </a:r>
            <a:r>
              <a:rPr/>
              <a:t> se construye una vez y no cambia. Lo que cambia entre un test y otro es la nube de sequences de arriba</a:t>
            </a:r>
          </a:p>
        </p:txBody>
      </p:sp>
    </p:spTree>
  </p:cSld>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Resumen de la unidad · la sequence y el item</a:t>
            </a:r>
          </a:p>
          <a:p>
            <a:pPr lvl="0"/>
            <a:r>
              <a:rPr/>
              <a:t>El estímulo salió del árbol de componentes: es un </a:t>
            </a:r>
            <a:r>
              <a:rPr>
                <a:latin typeface="Courier"/>
              </a:rPr>
              <a:t>uvm_object</a:t>
            </a:r>
            <a:r>
              <a:rPr/>
              <a:t>, no un </a:t>
            </a:r>
            <a:r>
              <a:rPr>
                <a:latin typeface="Courier"/>
              </a:rPr>
              <a:t>uvm_component</a:t>
            </a:r>
            <a:r>
              <a:rPr/>
              <a:t>, y por eso se crea, se configura, corre y se tira</a:t>
            </a:r>
          </a:p>
          <a:p>
            <a:pPr lvl="0"/>
            <a:r>
              <a:rPr/>
              <a:t>Todo pasa adentro de </a:t>
            </a:r>
            <a:r>
              <a:rPr>
                <a:latin typeface="Courier"/>
              </a:rPr>
              <a:t>body()</a:t>
            </a:r>
            <a:r>
              <a:rPr/>
              <a:t>, entre </a:t>
            </a:r>
            <a:r>
              <a:rPr>
                <a:latin typeface="Courier"/>
              </a:rPr>
              <a:t>start_item()</a:t>
            </a:r>
            <a:r>
              <a:rPr/>
              <a:t> y </a:t>
            </a:r>
            <a:r>
              <a:rPr>
                <a:latin typeface="Courier"/>
              </a:rPr>
              <a:t>finish_item()</a:t>
            </a:r>
            <a:r>
              <a:rPr/>
              <a:t>: ahí se llena el item, ahí va el </a:t>
            </a:r>
            <a:r>
              <a:rPr>
                <a:latin typeface="Courier"/>
              </a:rPr>
              <a:t>randomize()</a:t>
            </a:r>
            <a:r>
              <a:rPr/>
              <a:t>, y ahí se enganchan </a:t>
            </a:r>
            <a:r>
              <a:rPr>
                <a:latin typeface="Courier"/>
              </a:rPr>
              <a:t>pre_do</a:t>
            </a:r>
            <a:r>
              <a:rPr/>
              <a:t> y </a:t>
            </a:r>
            <a:r>
              <a:rPr>
                <a:latin typeface="Courier"/>
              </a:rPr>
              <a:t>mid_do</a:t>
            </a:r>
          </a:p>
          <a:p>
            <a:pPr lvl="0"/>
            <a:r>
              <a:rPr/>
              <a:t>El driver escribe el resultado </a:t>
            </a:r>
            <a:r>
              <a:rPr b="1"/>
              <a:t>adentro del item</a:t>
            </a:r>
            <a:r>
              <a:rPr/>
              <a:t> antes de </a:t>
            </a:r>
            <a:r>
              <a:rPr>
                <a:latin typeface="Courier"/>
              </a:rPr>
              <a:t>item_done()</a:t>
            </a:r>
            <a:r>
              <a:rPr/>
              <a:t>: es el camino de vuelta, y es lo que hace posible un estímulo que reacciona</a:t>
            </a:r>
          </a:p>
          <a:p>
            <a:pPr lvl="0"/>
            <a:r>
              <a:rPr/>
              <a:t>Dos formas de arrancar: </a:t>
            </a:r>
            <a:r>
              <a:rPr>
                <a:latin typeface="Courier"/>
              </a:rPr>
              <a:t>start(sequencer)</a:t>
            </a:r>
            <a:r>
              <a:rPr/>
              <a:t> explícito, o </a:t>
            </a:r>
            <a:r>
              <a:rPr>
                <a:latin typeface="Courier"/>
              </a:rPr>
              <a:t>default_sequence</a:t>
            </a:r>
            <a:r>
              <a:rPr/>
              <a:t> por </a:t>
            </a:r>
            <a:r>
              <a:rPr>
                <a:latin typeface="Courier"/>
              </a:rPr>
              <a:t>uvm_config_db</a:t>
            </a:r>
            <a:r>
              <a:rPr/>
              <a:t> — que además saca la última línea cableada del testbench</a:t>
            </a:r>
          </a:p>
        </p:txBody>
      </p:sp>
    </p:spTree>
  </p:cSld>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Resumen de la unidad · cómo se componen</a:t>
            </a:r>
          </a:p>
          <a:p>
            <a:pPr lvl="0"/>
            <a:r>
              <a:rPr/>
              <a:t>Las sequences se componen: una llama a otras, en serie o con </a:t>
            </a:r>
            <a:r>
              <a:rPr>
                <a:latin typeface="Courier"/>
              </a:rPr>
              <a:t>fork</a:t>
            </a:r>
            <a:r>
              <a:rPr/>
              <a:t>/</a:t>
            </a:r>
            <a:r>
              <a:rPr>
                <a:latin typeface="Courier"/>
              </a:rPr>
              <a:t>join</a:t>
            </a:r>
          </a:p>
          <a:p>
            <a:pPr lvl="0"/>
            <a:r>
              <a:rPr/>
              <a:t>Y cuando hay </a:t>
            </a:r>
            <a:r>
              <a:rPr b="1"/>
              <a:t>más de un sequencer</a:t>
            </a:r>
            <a:r>
              <a:rPr/>
              <a:t>, la que compone es una </a:t>
            </a:r>
            <a:r>
              <a:rPr b="1"/>
              <a:t>sequence virtual</a:t>
            </a:r>
            <a:r>
              <a:rPr/>
              <a:t>, que llega apenas empieza el día 7 ↪ día 7</a:t>
            </a:r>
          </a:p>
          <a:p>
            <a:pPr lvl="0"/>
            <a:r>
              <a:rPr/>
              <a:t>Con </a:t>
            </a:r>
            <a:r>
              <a:rPr b="1"/>
              <a:t>dos sequences sobre el mismo sequencer</a:t>
            </a:r>
            <a:r>
              <a:rPr/>
              <a:t> el que reparte es el sequencer: prioridad y </a:t>
            </a:r>
            <a:r>
              <a:rPr>
                <a:latin typeface="Courier"/>
              </a:rPr>
              <a:t>set_arbitration(...)</a:t>
            </a:r>
            <a:r>
              <a:rPr/>
              <a:t>, y </a:t>
            </a:r>
            <a:r>
              <a:rPr>
                <a:latin typeface="Courier"/>
              </a:rPr>
              <a:t>lock()</a:t>
            </a:r>
            <a:r>
              <a:rPr/>
              <a:t>/</a:t>
            </a:r>
            <a:r>
              <a:rPr>
                <a:latin typeface="Courier"/>
              </a:rPr>
              <a:t>grab()</a:t>
            </a:r>
            <a:r>
              <a:rPr/>
              <a:t> para el escenario que no se puede intercalar</a:t>
            </a:r>
          </a:p>
          <a:p>
            <a:pPr lvl="0"/>
            <a:r>
              <a:rPr/>
              <a:t>Con esto el testbench del curso está completo —le falta una sola pieza, la de mañana— y es la forma en que se escribe hoy en la industria</a:t>
            </a:r>
          </a:p>
        </p:txBody>
      </p:sp>
    </p:spTree>
  </p:cSld>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6</a:t>
            </a:r>
          </a:p>
          <a:p>
            <a:pPr lvl="0" indent="0" marL="0">
              <a:spcBef>
                <a:spcPts val="3000"/>
              </a:spcBef>
              <a:buNone/>
            </a:pPr>
            <a:r>
              <a:rPr b="1" i="1"/>
              <a:t>1 de 10 · is_active</a:t>
            </a:r>
          </a:p>
          <a:p>
            <a:pPr lvl="0" indent="0" marL="0">
              <a:buNone/>
            </a:pPr>
            <a:r>
              <a:rPr b="1"/>
              <a:t>Un agent en </a:t>
            </a:r>
            <a:r>
              <a:rPr b="1">
                <a:latin typeface="Courier"/>
              </a:rPr>
              <a:t>UVM_PASSIVE</a:t>
            </a:r>
            <a:r>
              <a:rPr b="1"/>
              <a:t>, ¿qué construye su </a:t>
            </a:r>
            <a:r>
              <a:rPr b="1">
                <a:latin typeface="Courier"/>
              </a:rPr>
              <a:t>build_phase</a:t>
            </a:r>
            <a:r>
              <a:rPr b="1"/>
              <a:t>?</a:t>
            </a:r>
          </a:p>
          <a:p>
            <a:pPr lvl="0"/>
            <a:r>
              <a:rPr/>
              <a:t>☒ Los monitores y los analysis ports; el driver y el sequencer, no</a:t>
            </a:r>
          </a:p>
          <a:p>
            <a:pPr lvl="0"/>
            <a:r>
              <a:rPr/>
              <a:t>☐ Nada: un agent pasivo es una cáscara vacía</a:t>
            </a:r>
          </a:p>
          <a:p>
            <a:pPr lvl="0"/>
            <a:r>
              <a:rPr/>
              <a:t>☐ Todo igual que uno activo, pero sin conectar el driver al sequencer</a:t>
            </a:r>
          </a:p>
          <a:p>
            <a:pPr lvl="0"/>
            <a:r>
              <a:rPr/>
              <a:t>☐ Sólo el sequencer, para poder recibir sequences de otro agent del mismo env</a:t>
            </a:r>
          </a:p>
          <a:p>
            <a:pPr lvl="0" indent="0" marL="1270000">
              <a:buNone/>
            </a:pPr>
            <a:r>
              <a:rPr sz="2000" b="1"/>
              <a:t>Los monitores, siempre; el sequencer y el driver quedan en </a:t>
            </a:r>
            <a:r>
              <a:rPr sz="2000" b="1">
                <a:latin typeface="Courier"/>
              </a:rPr>
              <a:t>null</a:t>
            </a:r>
            <a:r>
              <a:rPr sz="2000"/>
              <a:t> — mirar nunca es opcional: un agent pasivo sigue alimentando scoreboard y cobertura. Lo que se saltea es lo que </a:t>
            </a:r>
            <a:r>
              <a:rPr sz="2000" i="1"/>
              <a:t>maneja</a:t>
            </a:r>
            <a:r>
              <a:rPr sz="2000"/>
              <a:t> la interface, porque ahí ya hay otro manejándola.</a:t>
            </a:r>
          </a:p>
        </p:txBody>
      </p:sp>
    </p:spTree>
  </p:cSld>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6</a:t>
            </a:r>
          </a:p>
          <a:p>
            <a:pPr lvl="0" indent="0" marL="0">
              <a:spcBef>
                <a:spcPts val="3000"/>
              </a:spcBef>
              <a:buNone/>
            </a:pPr>
            <a:r>
              <a:rPr b="1" i="1"/>
              <a:t>2 de 10 · El handshake del driver</a:t>
            </a:r>
          </a:p>
          <a:p>
            <a:pPr lvl="0" indent="0" marL="0">
              <a:buNone/>
            </a:pPr>
            <a:r>
              <a:rPr b="1"/>
              <a:t>El driver llama a </a:t>
            </a:r>
            <a:r>
              <a:rPr b="1">
                <a:latin typeface="Courier"/>
              </a:rPr>
              <a:t>get_next_item()</a:t>
            </a:r>
            <a:r>
              <a:rPr b="1"/>
              <a:t>, maneja las señales y se olvida del </a:t>
            </a:r>
            <a:r>
              <a:rPr b="1">
                <a:latin typeface="Courier"/>
              </a:rPr>
              <a:t>item_done()</a:t>
            </a:r>
            <a:r>
              <a:rPr b="1"/>
              <a:t>. ¿Qué pasa?</a:t>
            </a:r>
          </a:p>
          <a:p>
            <a:pPr lvl="0"/>
            <a:r>
              <a:rPr/>
              <a:t>☐ Error de compilación: UVM exige el par completo</a:t>
            </a:r>
          </a:p>
          <a:p>
            <a:pPr lvl="0"/>
            <a:r>
              <a:rPr/>
              <a:t>☐ El sequencer entrega el siguiente item igual, con un warning</a:t>
            </a:r>
          </a:p>
          <a:p>
            <a:pPr lvl="0"/>
            <a:r>
              <a:rPr/>
              <a:t>☐ El item se descarta y el scoreboard reporta un mismatch en la comparación siguiente</a:t>
            </a:r>
          </a:p>
          <a:p>
            <a:pPr lvl="0"/>
            <a:r>
              <a:rPr/>
              <a:t>☒ La sequence se queda esperando en </a:t>
            </a:r>
            <a:r>
              <a:rPr>
                <a:latin typeface="Courier"/>
              </a:rPr>
              <a:t>finish_item()</a:t>
            </a:r>
            <a:r>
              <a:rPr/>
              <a:t> y no avanza más</a:t>
            </a:r>
          </a:p>
          <a:p>
            <a:pPr lvl="0" indent="0" marL="1270000">
              <a:buNone/>
            </a:pPr>
            <a:r>
              <a:rPr sz="2000" b="1"/>
              <a:t>Se cuelga en </a:t>
            </a:r>
            <a:r>
              <a:rPr sz="2000" b="1">
                <a:latin typeface="Courier"/>
              </a:rPr>
              <a:t>finish_item()</a:t>
            </a:r>
            <a:r>
              <a:rPr sz="2000" b="1"/>
              <a:t>, y sin decir nada</a:t>
            </a:r>
            <a:r>
              <a:rPr sz="2000"/>
              <a:t> — es el error clásico de la primera semana, y el síntoma engaña: no hay error ni warning, el tiempo deja de avanzar y el objection nunca se baja. </a:t>
            </a:r>
            <a:r>
              <a:rPr sz="2000">
                <a:latin typeface="Courier"/>
              </a:rPr>
              <a:t>get_next_item()</a:t>
            </a:r>
            <a:r>
              <a:rPr sz="2000"/>
              <a:t> es un préstamo; </a:t>
            </a:r>
            <a:r>
              <a:rPr sz="2000">
                <a:latin typeface="Courier"/>
              </a:rPr>
              <a:t>item_done()</a:t>
            </a:r>
            <a:r>
              <a:rPr sz="2000"/>
              <a:t> es devolverlo.</a:t>
            </a:r>
          </a:p>
        </p:txBody>
      </p:sp>
    </p:spTree>
  </p:cSld>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6</a:t>
            </a:r>
          </a:p>
          <a:p>
            <a:pPr lvl="0" indent="0" marL="0">
              <a:spcBef>
                <a:spcPts val="3000"/>
              </a:spcBef>
              <a:buNone/>
            </a:pPr>
            <a:r>
              <a:rPr b="1" i="1"/>
              <a:t>3 de 10 · Ámbito del config_db</a:t>
            </a:r>
          </a:p>
          <a:p>
            <a:pPr lvl="0" indent="0" marL="0">
              <a:buNone/>
            </a:pPr>
            <a:r>
              <a:rPr b="1"/>
              <a:t>El </a:t>
            </a:r>
            <a:r>
              <a:rPr b="1">
                <a:latin typeface="Courier"/>
              </a:rPr>
              <a:t>env</a:t>
            </a:r>
            <a:r>
              <a:rPr b="1"/>
              <a:t> instancia dos agents y hace los dos </a:t>
            </a:r>
            <a:r>
              <a:rPr b="1">
                <a:latin typeface="Courier"/>
              </a:rPr>
              <a:t>set()</a:t>
            </a:r>
            <a:r>
              <a:rPr b="1"/>
              <a:t> con el ámbito </a:t>
            </a:r>
            <a:r>
              <a:rPr b="1">
                <a:latin typeface="Courier"/>
              </a:rPr>
              <a:t>"*"</a:t>
            </a:r>
            <a:r>
              <a:rPr b="1"/>
              <a:t>. ¿Qué recibe cada uno?</a:t>
            </a:r>
          </a:p>
          <a:p>
            <a:pPr lvl="0"/>
            <a:r>
              <a:rPr/>
              <a:t>☐ Los dos fallan con </a:t>
            </a:r>
            <a:r>
              <a:rPr>
                <a:latin typeface="Courier"/>
              </a:rPr>
              <a:t>uvm_fatal</a:t>
            </a:r>
            <a:r>
              <a:rPr/>
              <a:t>: el string </a:t>
            </a:r>
            <a:r>
              <a:rPr>
                <a:latin typeface="Courier"/>
              </a:rPr>
              <a:t>"config"</a:t>
            </a:r>
            <a:r>
              <a:rPr/>
              <a:t> está duplicado</a:t>
            </a:r>
          </a:p>
          <a:p>
            <a:pPr lvl="0"/>
            <a:r>
              <a:rPr/>
              <a:t>☐ Cada uno recibe el suyo, por orden de creación</a:t>
            </a:r>
          </a:p>
          <a:p>
            <a:pPr lvl="0"/>
            <a:r>
              <a:rPr/>
              <a:t>☒ Los dos reciben el mismo: el segundo </a:t>
            </a:r>
            <a:r>
              <a:rPr>
                <a:latin typeface="Courier"/>
              </a:rPr>
              <a:t>set()</a:t>
            </a:r>
            <a:r>
              <a:rPr/>
              <a:t> pisa al primero</a:t>
            </a:r>
          </a:p>
          <a:p>
            <a:pPr lvl="0"/>
            <a:r>
              <a:rPr/>
              <a:t>☐ El primero recibe su config y el segundo queda con </a:t>
            </a:r>
            <a:r>
              <a:rPr>
                <a:latin typeface="Courier"/>
              </a:rPr>
              <a:t>cfg == null</a:t>
            </a:r>
          </a:p>
          <a:p>
            <a:pPr lvl="0" indent="0" marL="1270000">
              <a:buNone/>
            </a:pPr>
            <a:r>
              <a:rPr sz="2000" b="1"/>
              <a:t>Los dos reciben lo mismo</a:t>
            </a:r>
            <a:r>
              <a:rPr sz="2000"/>
              <a:t> — el </a:t>
            </a:r>
            <a:r>
              <a:rPr sz="2000">
                <a:latin typeface="Courier"/>
              </a:rPr>
              <a:t>uvm_config_db</a:t>
            </a:r>
            <a:r>
              <a:rPr sz="2000"/>
              <a:t> no empareja por orden ni por tipo: empareja por </a:t>
            </a:r>
            <a:r>
              <a:rPr sz="2000" b="1"/>
              <a:t>ruta</a:t>
            </a:r>
            <a:r>
              <a:rPr sz="2000"/>
              <a:t>. Con </a:t>
            </a:r>
            <a:r>
              <a:rPr sz="2000">
                <a:latin typeface="Courier"/>
              </a:rPr>
              <a:t>"*"</a:t>
            </a:r>
            <a:r>
              <a:rPr sz="2000"/>
              <a:t> las dos entradas describen a los mismos componentes, así que la última gana. El ámbito es una ruta en el árbol, no una etiqueta.</a:t>
            </a:r>
          </a:p>
        </p:txBody>
      </p:sp>
    </p:spTree>
  </p:cSld>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6</a:t>
            </a:r>
          </a:p>
          <a:p>
            <a:pPr lvl="0" indent="0" marL="0">
              <a:spcBef>
                <a:spcPts val="3000"/>
              </a:spcBef>
              <a:buNone/>
            </a:pPr>
            <a:r>
              <a:rPr b="1" i="1"/>
              <a:t>4 de 10 · El sequencer</a:t>
            </a:r>
          </a:p>
          <a:p>
            <a:pPr lvl="0" indent="0" marL="0">
              <a:buNone/>
            </a:pPr>
            <a:r>
              <a:rPr b="1">
                <a:latin typeface="Courier"/>
              </a:rPr>
              <a:t>typedef uvm_sequencer #(command_transaction) sequencer;</a:t>
            </a:r>
            <a:r>
              <a:rPr b="1"/>
              <a:t> compila sin tocar la transaction de las transactions. ¿Por qué?</a:t>
            </a:r>
          </a:p>
          <a:p>
            <a:pPr lvl="0"/>
            <a:r>
              <a:rPr/>
              <a:t>☐ Porque está registrada en la factory con </a:t>
            </a:r>
            <a:r>
              <a:rPr>
                <a:latin typeface="Courier"/>
              </a:rPr>
              <a:t>`uvm_object_utils</a:t>
            </a:r>
          </a:p>
          <a:p>
            <a:pPr lvl="0"/>
            <a:r>
              <a:rPr/>
              <a:t>☐ Porque </a:t>
            </a:r>
            <a:r>
              <a:rPr>
                <a:latin typeface="Courier"/>
              </a:rPr>
              <a:t>uvm_sequencer</a:t>
            </a:r>
            <a:r>
              <a:rPr/>
              <a:t> acepta cualquier </a:t>
            </a:r>
            <a:r>
              <a:rPr>
                <a:latin typeface="Courier"/>
              </a:rPr>
              <a:t>uvm_object</a:t>
            </a:r>
          </a:p>
          <a:p>
            <a:pPr lvl="0"/>
            <a:r>
              <a:rPr/>
              <a:t>☐ Porque el driver hace el </a:t>
            </a:r>
            <a:r>
              <a:rPr>
                <a:latin typeface="Courier"/>
              </a:rPr>
              <a:t>$cast</a:t>
            </a:r>
            <a:r>
              <a:rPr/>
              <a:t> por dentro</a:t>
            </a:r>
          </a:p>
          <a:p>
            <a:pPr lvl="0"/>
            <a:r>
              <a:rPr/>
              <a:t>☒ Porque </a:t>
            </a:r>
            <a:r>
              <a:rPr>
                <a:latin typeface="Courier"/>
              </a:rPr>
              <a:t>command_transaction</a:t>
            </a:r>
            <a:r>
              <a:rPr/>
              <a:t> extiende </a:t>
            </a:r>
            <a:r>
              <a:rPr>
                <a:latin typeface="Courier"/>
              </a:rPr>
              <a:t>uvm_sequence_item</a:t>
            </a:r>
          </a:p>
          <a:p>
            <a:pPr lvl="0" indent="0" marL="1270000">
              <a:buNone/>
            </a:pPr>
            <a:r>
              <a:rPr sz="2000" b="1"/>
              <a:t>Por la clase base que elegimos en transactions</a:t>
            </a:r>
            <a:r>
              <a:rPr sz="2000"/>
              <a:t> — </a:t>
            </a:r>
            <a:r>
              <a:rPr sz="2000">
                <a:latin typeface="Courier"/>
              </a:rPr>
              <a:t>uvm_sequencer #(T)</a:t>
            </a:r>
            <a:r>
              <a:rPr sz="2000"/>
              <a:t> exige que </a:t>
            </a:r>
            <a:r>
              <a:rPr sz="2000">
                <a:latin typeface="Courier"/>
              </a:rPr>
              <a:t>T</a:t>
            </a:r>
            <a:r>
              <a:rPr sz="2000"/>
              <a:t> derive de </a:t>
            </a:r>
            <a:r>
              <a:rPr sz="2000">
                <a:latin typeface="Courier"/>
              </a:rPr>
              <a:t>uvm_sequence_item</a:t>
            </a:r>
            <a:r>
              <a:rPr sz="2000"/>
              <a:t>. Si aquel día la transaction hubiera extendido </a:t>
            </a:r>
            <a:r>
              <a:rPr sz="2000">
                <a:latin typeface="Courier"/>
              </a:rPr>
              <a:t>uvm_transaction</a:t>
            </a:r>
            <a:r>
              <a:rPr sz="2000"/>
              <a:t> a secas, este </a:t>
            </a:r>
            <a:r>
              <a:rPr sz="2000">
                <a:latin typeface="Courier"/>
              </a:rPr>
              <a:t>typedef</a:t>
            </a:r>
            <a:r>
              <a:rPr sz="2000"/>
              <a:t> hoy no compilaría. Una decisión de una sección habilitando la siguiente.</a:t>
            </a:r>
          </a:p>
        </p:txBody>
      </p:sp>
    </p:spTree>
  </p:cSld>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6</a:t>
            </a:r>
          </a:p>
          <a:p>
            <a:pPr lvl="0" indent="0" marL="0">
              <a:spcBef>
                <a:spcPts val="3000"/>
              </a:spcBef>
              <a:buNone/>
            </a:pPr>
            <a:r>
              <a:rPr b="1" i="1"/>
              <a:t>5 de 10 · super.build_phase()</a:t>
            </a:r>
          </a:p>
          <a:p>
            <a:pPr lvl="0" indent="0" marL="0">
              <a:buNone/>
            </a:pPr>
            <a:r>
              <a:rPr b="1"/>
              <a:t>En vez del config object, ponés </a:t>
            </a:r>
            <a:r>
              <a:rPr b="1">
                <a:latin typeface="Courier"/>
              </a:rPr>
              <a:t>is_active</a:t>
            </a:r>
            <a:r>
              <a:rPr b="1"/>
              <a:t> directo en el </a:t>
            </a:r>
            <a:r>
              <a:rPr b="1">
                <a:latin typeface="Courier"/>
              </a:rPr>
              <a:t>uvm_config_db</a:t>
            </a:r>
            <a:r>
              <a:rPr b="1"/>
              <a:t>. En este curso el agent arranca activo igual. ¿Por qué?</a:t>
            </a:r>
          </a:p>
          <a:p>
            <a:pPr lvl="0"/>
            <a:r>
              <a:rPr/>
              <a:t>☐ Porque </a:t>
            </a:r>
            <a:r>
              <a:rPr>
                <a:latin typeface="Courier"/>
              </a:rPr>
              <a:t>is_active</a:t>
            </a:r>
            <a:r>
              <a:rPr/>
              <a:t> es </a:t>
            </a:r>
            <a:r>
              <a:rPr>
                <a:latin typeface="Courier"/>
              </a:rPr>
              <a:t>protected</a:t>
            </a:r>
            <a:r>
              <a:rPr/>
              <a:t> y el </a:t>
            </a:r>
            <a:r>
              <a:rPr>
                <a:latin typeface="Courier"/>
              </a:rPr>
              <a:t>config_db</a:t>
            </a:r>
            <a:r>
              <a:rPr/>
              <a:t> no lo puede escribir</a:t>
            </a:r>
          </a:p>
          <a:p>
            <a:pPr lvl="0"/>
            <a:r>
              <a:rPr/>
              <a:t>☐ Porque el </a:t>
            </a:r>
            <a:r>
              <a:rPr>
                <a:latin typeface="Courier"/>
              </a:rPr>
              <a:t>config_db</a:t>
            </a:r>
            <a:r>
              <a:rPr/>
              <a:t> no acepta tipos enumerados, sólo </a:t>
            </a:r>
            <a:r>
              <a:rPr>
                <a:latin typeface="Courier"/>
              </a:rPr>
              <a:t>int</a:t>
            </a:r>
            <a:r>
              <a:rPr/>
              <a:t> y </a:t>
            </a:r>
            <a:r>
              <a:rPr>
                <a:latin typeface="Courier"/>
              </a:rPr>
              <a:t>string</a:t>
            </a:r>
          </a:p>
          <a:p>
            <a:pPr lvl="0"/>
            <a:r>
              <a:rPr/>
              <a:t>☐ Porque </a:t>
            </a:r>
            <a:r>
              <a:rPr>
                <a:latin typeface="Courier"/>
              </a:rPr>
              <a:t>is_active</a:t>
            </a:r>
            <a:r>
              <a:rPr/>
              <a:t> se fija en el constructor y </a:t>
            </a:r>
            <a:r>
              <a:rPr>
                <a:latin typeface="Courier"/>
              </a:rPr>
              <a:t>build_phase</a:t>
            </a:r>
            <a:r>
              <a:rPr/>
              <a:t> llega tarde</a:t>
            </a:r>
          </a:p>
          <a:p>
            <a:pPr lvl="0"/>
            <a:r>
              <a:rPr/>
              <a:t>☒ Porque quien lo lee es </a:t>
            </a:r>
            <a:r>
              <a:rPr>
                <a:latin typeface="Courier"/>
              </a:rPr>
              <a:t>uvm_agent::build_phase</a:t>
            </a:r>
            <a:r>
              <a:rPr/>
              <a:t>, y nadie llama a </a:t>
            </a:r>
            <a:r>
              <a:rPr>
                <a:latin typeface="Courier"/>
              </a:rPr>
              <a:t>super</a:t>
            </a:r>
          </a:p>
          <a:p>
            <a:pPr lvl="0" indent="0" marL="1270000">
              <a:buNone/>
            </a:pPr>
            <a:r>
              <a:rPr sz="2000" b="1"/>
              <a:t>Ese mecanismo está apagado</a:t>
            </a:r>
            <a:r>
              <a:rPr sz="2000"/>
              <a:t> — </a:t>
            </a:r>
            <a:r>
              <a:rPr sz="2000">
                <a:latin typeface="Courier"/>
              </a:rPr>
              <a:t>uvm_agent::build_phase</a:t>
            </a:r>
            <a:r>
              <a:rPr sz="2000"/>
              <a:t> busca </a:t>
            </a:r>
            <a:r>
              <a:rPr sz="2000">
                <a:latin typeface="Courier"/>
              </a:rPr>
              <a:t>is_active</a:t>
            </a:r>
            <a:r>
              <a:rPr sz="2000"/>
              <a:t> en el resource pool (está en </a:t>
            </a:r>
            <a:r>
              <a:rPr sz="2000">
                <a:latin typeface="Courier"/>
              </a:rPr>
              <a:t>code/.uvm/src/comps/uvm_agent.svh</a:t>
            </a:r>
            <a:r>
              <a:rPr sz="2000"/>
              <a:t>, se puede abrir). Sin </a:t>
            </a:r>
            <a:r>
              <a:rPr sz="2000">
                <a:latin typeface="Courier"/>
              </a:rPr>
              <a:t>super.build_phase()</a:t>
            </a:r>
            <a:r>
              <a:rPr sz="2000"/>
              <a:t> esa línea no corre nunca, y nadie avisa. Las dos formas son válidas; lo que no funciona es la mitad de cada una.</a:t>
            </a:r>
          </a:p>
        </p:txBody>
      </p:sp>
    </p:spTree>
  </p:cSld>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6</a:t>
            </a:r>
          </a:p>
          <a:p>
            <a:pPr lvl="0" indent="0" marL="0">
              <a:spcBef>
                <a:spcPts val="3000"/>
              </a:spcBef>
              <a:buNone/>
            </a:pPr>
            <a:r>
              <a:rPr b="1" i="1"/>
              <a:t>6 de 10 · Object, no component</a:t>
            </a:r>
          </a:p>
          <a:p>
            <a:pPr lvl="0" indent="0" marL="0">
              <a:buNone/>
            </a:pPr>
            <a:r>
              <a:rPr b="1"/>
              <a:t>¿Cuál es la diferencia práctica de que una </a:t>
            </a:r>
            <a:r>
              <a:rPr b="1">
                <a:latin typeface="Courier"/>
              </a:rPr>
              <a:t>uvm_sequence</a:t>
            </a:r>
            <a:r>
              <a:rPr b="1"/>
              <a:t> sea un </a:t>
            </a:r>
            <a:r>
              <a:rPr b="1">
                <a:latin typeface="Courier"/>
              </a:rPr>
              <a:t>uvm_object</a:t>
            </a:r>
            <a:r>
              <a:rPr b="1"/>
              <a:t> y no un </a:t>
            </a:r>
            <a:r>
              <a:rPr b="1">
                <a:latin typeface="Courier"/>
              </a:rPr>
              <a:t>uvm_component</a:t>
            </a:r>
            <a:r>
              <a:rPr b="1"/>
              <a:t>?</a:t>
            </a:r>
          </a:p>
          <a:p>
            <a:pPr lvl="0"/>
            <a:r>
              <a:rPr/>
              <a:t>☒ Que se crea, corre y se tira</a:t>
            </a:r>
          </a:p>
          <a:p>
            <a:pPr lvl="0"/>
            <a:r>
              <a:rPr/>
              <a:t>☐ Que no se puede registrar en la factory ni overridear</a:t>
            </a:r>
          </a:p>
          <a:p>
            <a:pPr lvl="0"/>
            <a:r>
              <a:rPr/>
              <a:t>☐ Que no puede tener campos </a:t>
            </a:r>
            <a:r>
              <a:rPr>
                <a:latin typeface="Courier"/>
              </a:rPr>
              <a:t>rand</a:t>
            </a:r>
            <a:r>
              <a:rPr/>
              <a:t> ni constraints</a:t>
            </a:r>
          </a:p>
          <a:p>
            <a:pPr lvl="0"/>
            <a:r>
              <a:rPr/>
              <a:t>☐ Que UVM la construye en </a:t>
            </a:r>
            <a:r>
              <a:rPr>
                <a:latin typeface="Courier"/>
              </a:rPr>
              <a:t>build_phase</a:t>
            </a:r>
            <a:r>
              <a:rPr/>
              <a:t>, como a cualquier otra clase del árbol</a:t>
            </a:r>
          </a:p>
          <a:p>
            <a:pPr lvl="0" indent="0" marL="1270000">
              <a:buNone/>
            </a:pPr>
            <a:r>
              <a:rPr sz="2000" b="1"/>
              <a:t>Se crea, corre y se tira</a:t>
            </a:r>
            <a:r>
              <a:rPr sz="2000"/>
              <a:t> — podés arrancar varias, una detrás de otra, sobre el mismo sequencer. Un componente se construye una vez en </a:t>
            </a:r>
            <a:r>
              <a:rPr sz="2000">
                <a:latin typeface="Courier"/>
              </a:rPr>
              <a:t>build_phase</a:t>
            </a:r>
            <a:r>
              <a:rPr sz="2000"/>
              <a:t> y vive hasta el final. Por eso el estímulo no puede ser un componente: cambia test a test, y a veces dentro del mismo test. De ahí sale también que se pueda configurar entre el </a:t>
            </a:r>
            <a:r>
              <a:rPr sz="2000">
                <a:latin typeface="Courier"/>
              </a:rPr>
              <a:t>create()</a:t>
            </a:r>
            <a:r>
              <a:rPr sz="2000"/>
              <a:t> y el </a:t>
            </a:r>
            <a:r>
              <a:rPr sz="2000">
                <a:latin typeface="Courier"/>
              </a:rPr>
              <a:t>start()</a:t>
            </a:r>
            <a:r>
              <a:rPr sz="2000"/>
              <a:t>, como hace </a:t>
            </a:r>
            <a:r>
              <a:rPr sz="2000">
                <a:latin typeface="Courier"/>
              </a:rPr>
              <a:t>full_seq.count = 200</a:t>
            </a:r>
            <a:r>
              <a:rPr sz="2000"/>
              <a:t>.</a:t>
            </a:r>
          </a:p>
        </p:txBody>
      </p:sp>
    </p:spTree>
  </p:cSld>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6</a:t>
            </a:r>
          </a:p>
          <a:p>
            <a:pPr lvl="0" indent="0" marL="0">
              <a:spcBef>
                <a:spcPts val="3000"/>
              </a:spcBef>
              <a:buNone/>
            </a:pPr>
            <a:r>
              <a:rPr b="1" i="1"/>
              <a:t>7 de 10 · start_item()</a:t>
            </a:r>
          </a:p>
          <a:p>
            <a:pPr lvl="0" indent="0" marL="0">
              <a:buNone/>
            </a:pPr>
            <a:r>
              <a:rPr b="1">
                <a:latin typeface="Courier"/>
              </a:rPr>
              <a:t>start_item(command)</a:t>
            </a:r>
            <a:r>
              <a:rPr b="1"/>
              <a:t> acaba de volver. ¿Qué es lo que eso garantiza?</a:t>
            </a:r>
          </a:p>
          <a:p>
            <a:pPr lvl="0"/>
            <a:r>
              <a:rPr/>
              <a:t>☐ Que el driver ya recibió el item y está manejando las señales</a:t>
            </a:r>
          </a:p>
          <a:p>
            <a:pPr lvl="0"/>
            <a:r>
              <a:rPr/>
              <a:t>☒ Que el sequencer le dio el turno a esta sequence</a:t>
            </a:r>
          </a:p>
          <a:p>
            <a:pPr lvl="0"/>
            <a:r>
              <a:rPr/>
              <a:t>☐ Que el </a:t>
            </a:r>
            <a:r>
              <a:rPr>
                <a:latin typeface="Courier"/>
              </a:rPr>
              <a:t>randomize()</a:t>
            </a:r>
            <a:r>
              <a:rPr/>
              <a:t> ya se resolvió con las constraints de la clase</a:t>
            </a:r>
          </a:p>
          <a:p>
            <a:pPr lvl="0"/>
            <a:r>
              <a:rPr/>
              <a:t>☐ Que el objection de la fase ya está levantado por el sequencer</a:t>
            </a:r>
          </a:p>
          <a:p>
            <a:pPr lvl="0" indent="0" marL="1270000">
              <a:buNone/>
            </a:pPr>
            <a:r>
              <a:rPr sz="2000" b="1"/>
              <a:t>Tenés el turno —nadie más te va a ganar el driver—, y todavía no entregaste nada</a:t>
            </a:r>
            <a:r>
              <a:rPr sz="2000"/>
              <a:t> — y por eso el </a:t>
            </a:r>
            <a:r>
              <a:rPr sz="2000">
                <a:latin typeface="Courier"/>
              </a:rPr>
              <a:t>randomize()</a:t>
            </a:r>
            <a:r>
              <a:rPr sz="2000"/>
              <a:t> va </a:t>
            </a:r>
            <a:r>
              <a:rPr sz="2000" i="1"/>
              <a:t>después</a:t>
            </a:r>
            <a:r>
              <a:rPr sz="2000"/>
              <a:t>: es el último momento posible para elegir los valores, cuando ya sabés en qué estado está el DUT. Eso es la randomización tardía, y es donde se enganchan </a:t>
            </a:r>
            <a:r>
              <a:rPr sz="2000">
                <a:latin typeface="Courier"/>
              </a:rPr>
              <a:t>pre_do()</a:t>
            </a:r>
            <a:r>
              <a:rPr sz="2000"/>
              <a:t> y </a:t>
            </a:r>
            <a:r>
              <a:rPr sz="2000">
                <a:latin typeface="Courier"/>
              </a:rPr>
              <a:t>mid_do()</a:t>
            </a:r>
            <a:r>
              <a:rPr sz="2000"/>
              <a:t>.</a:t>
            </a:r>
          </a:p>
        </p:txBody>
      </p:sp>
    </p:spTree>
  </p:cSld>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6</a:t>
            </a:r>
          </a:p>
          <a:p>
            <a:pPr lvl="0" indent="0" marL="0">
              <a:spcBef>
                <a:spcPts val="3000"/>
              </a:spcBef>
              <a:buNone/>
            </a:pPr>
            <a:r>
              <a:rPr b="1" i="1"/>
              <a:t>8 de 10 · El camino de vuelta</a:t>
            </a:r>
          </a:p>
          <a:p>
            <a:pPr lvl="0" indent="0" marL="0">
              <a:buNone/>
            </a:pPr>
            <a:r>
              <a:rPr b="1"/>
              <a:t>¿En qué momento </a:t>
            </a:r>
            <a:r>
              <a:rPr b="1">
                <a:latin typeface="Courier"/>
              </a:rPr>
              <a:t>command.result</a:t>
            </a:r>
            <a:r>
              <a:rPr b="1"/>
              <a:t> tiene un valor que se puede leer?</a:t>
            </a:r>
          </a:p>
          <a:p>
            <a:pPr lvl="0"/>
            <a:r>
              <a:rPr/>
              <a:t>☒ Cuando volvió </a:t>
            </a:r>
            <a:r>
              <a:rPr>
                <a:latin typeface="Courier"/>
              </a:rPr>
              <a:t>finish_item()</a:t>
            </a:r>
            <a:r>
              <a:rPr/>
              <a:t>, porque el driver lo escribió antes de llamar a </a:t>
            </a:r>
            <a:r>
              <a:rPr>
                <a:latin typeface="Courier"/>
              </a:rPr>
              <a:t>item_done()</a:t>
            </a:r>
          </a:p>
          <a:p>
            <a:pPr lvl="0"/>
            <a:r>
              <a:rPr/>
              <a:t>☐ Apenas volvió </a:t>
            </a:r>
            <a:r>
              <a:rPr>
                <a:latin typeface="Courier"/>
              </a:rPr>
              <a:t>start_item()</a:t>
            </a:r>
          </a:p>
          <a:p>
            <a:pPr lvl="0"/>
            <a:r>
              <a:rPr/>
              <a:t>☐ Cuando el </a:t>
            </a:r>
            <a:r>
              <a:rPr>
                <a:latin typeface="Courier"/>
              </a:rPr>
              <a:t>result_monitor</a:t>
            </a:r>
            <a:r>
              <a:rPr/>
              <a:t> lo publica por su analysis port</a:t>
            </a:r>
          </a:p>
          <a:p>
            <a:pPr lvl="0"/>
            <a:r>
              <a:rPr/>
              <a:t>☐ Nunca: para recibir una respuesta hay que usar el par REQ/RSP de </a:t>
            </a:r>
            <a:r>
              <a:rPr>
                <a:latin typeface="Courier"/>
              </a:rPr>
              <a:t>uvm_sequence #(REQ, RSP)</a:t>
            </a:r>
          </a:p>
          <a:p>
            <a:pPr lvl="0" indent="0" marL="1270000">
              <a:buNone/>
            </a:pPr>
            <a:r>
              <a:rPr sz="2000" b="1"/>
              <a:t>Después de </a:t>
            </a:r>
            <a:r>
              <a:rPr sz="2000" b="1">
                <a:latin typeface="Courier"/>
              </a:rPr>
              <a:t>finish_item()</a:t>
            </a:r>
            <a:r>
              <a:rPr sz="2000"/>
              <a:t> — no hay ningún canal de vuelta: hay un handle compartido y un acuerdo entre las dos partes. El par REQ/RSP existe y es el mecanismo formal, pero casi nadie lo usa: escribir el resultado en el request alcanza. Esto es lo que hace posible Fibonacci.</a:t>
            </a:r>
          </a:p>
        </p:txBody>
      </p:sp>
    </p:spTree>
  </p:cSld>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6</a:t>
            </a:r>
          </a:p>
          <a:p>
            <a:pPr lvl="0" indent="0" marL="0">
              <a:spcBef>
                <a:spcPts val="3000"/>
              </a:spcBef>
              <a:buNone/>
            </a:pPr>
            <a:r>
              <a:rPr b="1" i="1"/>
              <a:t>9 de 10 · default_sequence</a:t>
            </a:r>
          </a:p>
          <a:p>
            <a:pPr lvl="0" indent="0" marL="0">
              <a:buNone/>
            </a:pPr>
            <a:r>
              <a:rPr b="1"/>
              <a:t>Configurás una </a:t>
            </a:r>
            <a:r>
              <a:rPr b="1">
                <a:latin typeface="Courier"/>
              </a:rPr>
              <a:t>default_sequence</a:t>
            </a:r>
            <a:r>
              <a:rPr b="1"/>
              <a:t> por </a:t>
            </a:r>
            <a:r>
              <a:rPr b="1">
                <a:latin typeface="Courier"/>
              </a:rPr>
              <a:t>uvm_config_db</a:t>
            </a:r>
            <a:r>
              <a:rPr b="1"/>
              <a:t> y te olvidás del </a:t>
            </a:r>
            <a:r>
              <a:rPr b="1">
                <a:latin typeface="Courier"/>
              </a:rPr>
              <a:t>set_automatic_phase_objection(1)</a:t>
            </a:r>
            <a:r>
              <a:rPr b="1"/>
              <a:t>. ¿Qué pasa?</a:t>
            </a:r>
          </a:p>
          <a:p>
            <a:pPr lvl="0"/>
            <a:r>
              <a:rPr/>
              <a:t>☐ </a:t>
            </a:r>
            <a:r>
              <a:rPr>
                <a:latin typeface="Courier"/>
              </a:rPr>
              <a:t>uvm_fatal</a:t>
            </a:r>
            <a:r>
              <a:rPr/>
              <a:t> en </a:t>
            </a:r>
            <a:r>
              <a:rPr>
                <a:latin typeface="Courier"/>
              </a:rPr>
              <a:t>build_phase</a:t>
            </a:r>
            <a:r>
              <a:rPr/>
              <a:t>: la sequence no encuentra el sequencer</a:t>
            </a:r>
          </a:p>
          <a:p>
            <a:pPr lvl="0"/>
            <a:r>
              <a:rPr/>
              <a:t>☐ Corre igual: cuando hay </a:t>
            </a:r>
            <a:r>
              <a:rPr>
                <a:latin typeface="Courier"/>
              </a:rPr>
              <a:t>default_sequence</a:t>
            </a:r>
            <a:r>
              <a:rPr/>
              <a:t>, el objection lo levanta el sequencer solo</a:t>
            </a:r>
          </a:p>
          <a:p>
            <a:pPr lvl="0"/>
            <a:r>
              <a:rPr/>
              <a:t>☒ La </a:t>
            </a:r>
            <a:r>
              <a:rPr>
                <a:latin typeface="Courier"/>
              </a:rPr>
              <a:t>main_phase</a:t>
            </a:r>
            <a:r>
              <a:rPr/>
              <a:t> termina en t=0 y el test pasa con 0 errores</a:t>
            </a:r>
          </a:p>
          <a:p>
            <a:pPr lvl="0"/>
            <a:r>
              <a:rPr/>
              <a:t>☐ La simulación se cuelga esperando un objection que nadie baja</a:t>
            </a:r>
          </a:p>
          <a:p>
            <a:pPr lvl="0" indent="0" marL="1270000">
              <a:buNone/>
            </a:pPr>
            <a:r>
              <a:rPr sz="2000" b="1"/>
              <a:t>Pasa en cero segundos sin mandar un solo estímulo, y miente</a:t>
            </a:r>
            <a:r>
              <a:rPr sz="2000"/>
              <a:t> — una fase sin objection termina en cuanto arranca. Es el mismo tipo de bug que el </a:t>
            </a:r>
            <a:r>
              <a:rPr sz="2000">
                <a:latin typeface="Courier"/>
              </a:rPr>
              <a:t>new()</a:t>
            </a:r>
            <a:r>
              <a:rPr sz="2000"/>
              <a:t> que se come el override: no rompe, engaña. Y en una regresión de mil tests, el que pasa en cero segundos no lo mira nadie.</a:t>
            </a:r>
          </a:p>
        </p:txBody>
      </p:sp>
    </p:spTree>
  </p:cSld>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6</a:t>
            </a:r>
          </a:p>
          <a:p>
            <a:pPr lvl="0" indent="0" marL="0">
              <a:spcBef>
                <a:spcPts val="3000"/>
              </a:spcBef>
              <a:buNone/>
            </a:pPr>
            <a:r>
              <a:rPr b="1" i="1"/>
              <a:t>10 de 10 · Sub-sequences</a:t>
            </a:r>
          </a:p>
          <a:p>
            <a:pPr lvl="0" indent="0" marL="0">
              <a:buNone/>
            </a:pPr>
            <a:r>
              <a:rPr b="1">
                <a:latin typeface="Courier"/>
              </a:rPr>
              <a:t>full_sequence</a:t>
            </a:r>
            <a:r>
              <a:rPr b="1"/>
              <a:t> arranca a sus hijas con </a:t>
            </a:r>
            <a:r>
              <a:rPr b="1">
                <a:latin typeface="Courier"/>
              </a:rPr>
              <a:t>reset_seq.start(get_sequencer(), this)</a:t>
            </a:r>
            <a:r>
              <a:rPr b="1"/>
              <a:t>. ¿Para qué está el segundo argumento?</a:t>
            </a:r>
          </a:p>
          <a:p>
            <a:pPr lvl="0"/>
            <a:r>
              <a:rPr/>
              <a:t>☐ Para pasarle el sequencer, porque </a:t>
            </a:r>
            <a:r>
              <a:rPr>
                <a:latin typeface="Courier"/>
              </a:rPr>
              <a:t>get_sequencer()</a:t>
            </a:r>
            <a:r>
              <a:rPr/>
              <a:t> sólo devuelve el tipo</a:t>
            </a:r>
          </a:p>
          <a:p>
            <a:pPr lvl="0"/>
            <a:r>
              <a:rPr/>
              <a:t>☒ Para declarar a la hija sub-sequence de la madre</a:t>
            </a:r>
          </a:p>
          <a:p>
            <a:pPr lvl="0"/>
            <a:r>
              <a:rPr/>
              <a:t>☐ Para que la hija corra en un hilo aparte, en paralelo con la madre</a:t>
            </a:r>
          </a:p>
          <a:p>
            <a:pPr lvl="0"/>
            <a:r>
              <a:rPr/>
              <a:t>☐ Para registrar a la hija en la factory con el nombre de la madre, y poder overridearla</a:t>
            </a:r>
          </a:p>
          <a:p>
            <a:pPr lvl="0" indent="0" marL="1270000">
              <a:buNone/>
            </a:pPr>
            <a:r>
              <a:rPr sz="2000" b="1"/>
              <a:t>Declara la relación madre-hija</a:t>
            </a:r>
            <a:r>
              <a:rPr sz="2000"/>
              <a:t> — sin él, el sequencer trata a las dos como sequences independientes y compiten por el turno. Con él, la hija hereda el turno de la madre y su prioridad en la arbitración. Y para el paralelo no alcanza con eso: hace falta un </a:t>
            </a:r>
            <a:r>
              <a:rPr sz="2000">
                <a:latin typeface="Courier"/>
              </a:rPr>
              <a:t>fork</a:t>
            </a:r>
            <a:r>
              <a:rPr sz="2000"/>
              <a:t> / </a:t>
            </a:r>
            <a:r>
              <a:rPr sz="2000">
                <a:latin typeface="Courier"/>
              </a:rPr>
              <a:t>join</a:t>
            </a:r>
            <a:r>
              <a:rPr sz="2000"/>
              <a:t> alrededor de los </a:t>
            </a:r>
            <a:r>
              <a:rPr sz="2000">
                <a:latin typeface="Courier"/>
              </a:rPr>
              <a:t>start()</a:t>
            </a:r>
            <a:r>
              <a:rPr sz="2000"/>
              <a:t>.</a:t>
            </a:r>
          </a:p>
        </p:txBody>
      </p:sp>
    </p:spTree>
  </p:cSld>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6 · 1 de 3</a:t>
            </a:r>
          </a:p>
        </p:txBody>
      </p:sp>
      <p:sp>
        <p:nvSpPr>
          <p:cNvPr id="3" name="Content Placeholder 2"/>
          <p:cNvSpPr>
            <a:spLocks noGrp="1"/>
          </p:cNvSpPr>
          <p:nvPr>
            <p:ph idx="1"/>
          </p:nvPr>
        </p:nvSpPr>
        <p:spPr/>
        <p:txBody>
          <a:bodyPr/>
          <a:lstStyle/>
          <a:p>
            <a:pPr lvl="0" indent="0" marL="0">
              <a:spcBef>
                <a:spcPts val="3000"/>
              </a:spcBef>
              <a:buNone/>
            </a:pPr>
            <a:r>
              <a:rPr b="1" i="1"/>
              <a:t>El agent que sólo mira</a:t>
            </a:r>
          </a:p>
          <a:p>
            <a:pPr lvl="0" indent="0" marL="0">
              <a:buNone/>
            </a:pPr>
            <a:r>
              <a:rPr>
                <a:latin typeface="Courier"/>
              </a:rPr>
              <a:t>cd code/ejercicios/d6-agents &amp;&amp; bash run.sh</a:t>
            </a:r>
            <a:r>
              <a:rPr/>
              <a:t> </a:t>
            </a:r>
          </a:p>
          <a:p>
            <a:pPr lvl="0"/>
            <a:r>
              <a:rPr/>
              <a:t>El </a:t>
            </a:r>
            <a:r>
              <a:rPr>
                <a:latin typeface="Courier"/>
              </a:rPr>
              <a:t>env</a:t>
            </a:r>
            <a:r>
              <a:rPr/>
              <a:t> tiene un solo agent. Agregá el </a:t>
            </a:r>
            <a:r>
              <a:rPr b="1"/>
              <a:t>pasivo</a:t>
            </a:r>
            <a:r>
              <a:rPr/>
              <a:t> sobre la segunda VTALU</a:t>
            </a:r>
          </a:p>
          <a:p>
            <a:pPr lvl="0"/>
            <a:r>
              <a:rPr/>
              <a:t>Y hacé que </a:t>
            </a:r>
            <a:r>
              <a:rPr>
                <a:latin typeface="Courier"/>
              </a:rPr>
              <a:t>is_active</a:t>
            </a:r>
            <a:r>
              <a:rPr/>
              <a:t> sirva de verdad: hoy el agent construye driver y sequencer siempre</a:t>
            </a:r>
          </a:p>
          <a:p>
            <a:pPr lvl="0"/>
            <a:r>
              <a:rPr/>
              <a:t>Se corrige con </a:t>
            </a:r>
            <a:r>
              <a:rPr>
                <a:latin typeface="Courier"/>
              </a:rPr>
              <a:t>+UVM_CONFIG_DB_TRACE</a:t>
            </a:r>
            <a:r>
              <a:rPr/>
              <a:t>: el censo del árbol lo escribe UVM, no vos</a:t>
            </a:r>
          </a:p>
        </p:txBody>
      </p:sp>
    </p:spTree>
  </p:cSld>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6 · 2 de 3</a:t>
            </a:r>
          </a:p>
        </p:txBody>
      </p:sp>
      <p:sp>
        <p:nvSpPr>
          <p:cNvPr id="3" name="Content Placeholder 2"/>
          <p:cNvSpPr>
            <a:spLocks noGrp="1"/>
          </p:cNvSpPr>
          <p:nvPr>
            <p:ph idx="1"/>
          </p:nvPr>
        </p:nvSpPr>
        <p:spPr/>
        <p:txBody>
          <a:bodyPr/>
          <a:lstStyle/>
          <a:p>
            <a:pPr lvl="0" indent="0" marL="0">
              <a:spcBef>
                <a:spcPts val="3000"/>
              </a:spcBef>
              <a:buNone/>
            </a:pPr>
            <a:r>
              <a:rPr b="1" i="1"/>
              <a:t>Una sequence que sólo multiplica</a:t>
            </a:r>
          </a:p>
          <a:p>
            <a:pPr lvl="0" indent="0" marL="0">
              <a:buNone/>
            </a:pPr>
            <a:r>
              <a:rPr>
                <a:latin typeface="Courier"/>
              </a:rPr>
              <a:t>cd code/ejercicios/d6-sequences &amp;&amp; bash run.sh</a:t>
            </a:r>
            <a:r>
              <a:rPr/>
              <a:t> </a:t>
            </a:r>
          </a:p>
          <a:p>
            <a:pPr lvl="0"/>
            <a:r>
              <a:rPr/>
              <a:t>Escribí </a:t>
            </a:r>
            <a:r>
              <a:rPr>
                <a:latin typeface="Courier"/>
              </a:rPr>
              <a:t>mult_sequence</a:t>
            </a:r>
            <a:r>
              <a:rPr/>
              <a:t> y el </a:t>
            </a:r>
            <a:r>
              <a:rPr>
                <a:latin typeface="Courier"/>
              </a:rPr>
              <a:t>mult_test</a:t>
            </a:r>
            <a:r>
              <a:rPr/>
              <a:t> que la arranca</a:t>
            </a:r>
          </a:p>
          <a:p>
            <a:pPr lvl="0"/>
            <a:r>
              <a:rPr/>
              <a:t>El driver, el agent y el </a:t>
            </a:r>
            <a:r>
              <a:rPr>
                <a:latin typeface="Courier"/>
              </a:rPr>
              <a:t>env</a:t>
            </a:r>
            <a:r>
              <a:rPr/>
              <a:t> ya están: agregar estímulo </a:t>
            </a:r>
            <a:r>
              <a:rPr b="1"/>
              <a:t>no toca la estructura</a:t>
            </a:r>
            <a:r>
              <a:rPr/>
              <a:t>, que es justamente lo que la sección vino a demostrar</a:t>
            </a:r>
          </a:p>
          <a:p>
            <a:pPr lvl="0"/>
            <a:r>
              <a:rPr/>
              <a:t>Se corrige cruzado contra lo que el </a:t>
            </a:r>
            <a:r>
              <a:rPr>
                <a:latin typeface="Courier"/>
              </a:rPr>
              <a:t>chequeo</a:t>
            </a:r>
            <a:r>
              <a:rPr/>
              <a:t> ve en el bus, no contra tu cuenta</a:t>
            </a:r>
          </a:p>
        </p:txBody>
      </p:sp>
    </p:spTree>
  </p:cSld>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6 · 3 de 3</a:t>
            </a:r>
          </a:p>
        </p:txBody>
      </p:sp>
      <p:sp>
        <p:nvSpPr>
          <p:cNvPr id="3" name="Content Placeholder 2"/>
          <p:cNvSpPr>
            <a:spLocks noGrp="1"/>
          </p:cNvSpPr>
          <p:nvPr>
            <p:ph idx="1"/>
          </p:nvPr>
        </p:nvSpPr>
        <p:spPr>
          <a:xfrm>
            <a:off x="457200" y="1193800"/>
            <a:ext cx="8229600" cy="1231900"/>
          </a:xfrm>
        </p:spPr>
        <p:txBody>
          <a:bodyPr/>
          <a:lstStyle/>
          <a:p>
            <a:pPr lvl="0" indent="0" marL="0">
              <a:spcBef>
                <a:spcPts val="3000"/>
              </a:spcBef>
              <a:buNone/>
            </a:pPr>
            <a:r>
              <a:rPr b="1" i="1"/>
              <a:t>Tres bugs plantados, y ninguno se parece al otro</a:t>
            </a:r>
          </a:p>
          <a:p>
            <a:pPr lvl="0" indent="0" marL="0">
              <a:buNone/>
            </a:pPr>
            <a:r>
              <a:rPr>
                <a:latin typeface="Courier"/>
              </a:rPr>
              <a:t>cd code/ejercicios/d6-debug &amp;&amp; bash run.sh</a:t>
            </a:r>
            <a:r>
              <a:rPr/>
              <a:t> </a:t>
            </a:r>
          </a:p>
        </p:txBody>
      </p:sp>
      <p:graphicFrame>
        <p:nvGraphicFramePr>
          <p:cNvPr id="6" name="Content Placeholder 5"/>
          <p:cNvGraphicFramePr>
            <a:graphicFrameLocks noGrp="1"/>
          </p:cNvGraphicFramePr>
          <p:nvPr>
            <p:ph idx="1"/>
          </p:nvPr>
        </p:nvGraphicFramePr>
        <p:xfrm>
          <a:off x="457200" y="2552700"/>
          <a:ext cx="8229600" cy="1231900"/>
        </p:xfrm>
        <a:graphic>
          <a:graphicData uri="http://schemas.openxmlformats.org/drawingml/2006/table">
            <a:tbl>
              <a:tblPr firstRow="1" bandRow="1">
                <a:tableStyleId>{5C22544A-7EE6-4342-B048-85BDC9FD1C3A}</a:tableStyleId>
              </a:tblPr>
              <a:tblGrid>
                <a:gridCol w="3289300"/>
                <a:gridCol w="2463800"/>
                <a:gridCol w="2463800"/>
              </a:tblGrid>
              <a:tr h="0">
                <a:tc>
                  <a:txBody>
                    <a:bodyPr/>
                    <a:lstStyle/>
                    <a:p>
                      <a:endParaRPr/>
                    </a:p>
                  </a:txBody>
                  <a:tcPr/>
                </a:tc>
                <a:tc>
                  <a:txBody>
                    <a:bodyPr/>
                    <a:lstStyle/>
                    <a:p>
                      <a:pPr lvl="0" indent="0" marL="0">
                        <a:buNone/>
                      </a:pPr>
                      <a:r>
                        <a:rPr/>
                        <a:t>Archivo</a:t>
                      </a:r>
                    </a:p>
                  </a:txBody>
                  <a:tcPr/>
                </a:tc>
                <a:tc>
                  <a:txBody>
                    <a:bodyPr/>
                    <a:lstStyle/>
                    <a:p>
                      <a:pPr lvl="0" indent="0" marL="0">
                        <a:buNone/>
                      </a:pPr>
                      <a:r>
                        <a:rPr/>
                        <a:t>Cómo se manifiesta</a:t>
                      </a:r>
                    </a:p>
                  </a:txBody>
                  <a:tcPr/>
                </a:tc>
              </a:tr>
              <a:tr h="0">
                <a:tc>
                  <a:txBody>
                    <a:bodyPr/>
                    <a:lstStyle/>
                    <a:p>
                      <a:pPr lvl="0" indent="0" marL="0" algn="ctr">
                        <a:buNone/>
                      </a:pPr>
                      <a:r>
                        <a:rPr b="1"/>
                        <a:t>1</a:t>
                      </a:r>
                    </a:p>
                  </a:txBody>
                </a:tc>
                <a:tc>
                  <a:txBody>
                    <a:bodyPr/>
                    <a:lstStyle/>
                    <a:p>
                      <a:pPr lvl="0" indent="0" marL="0">
                        <a:buNone/>
                      </a:pPr>
                      <a:r>
                        <a:rPr>
                          <a:latin typeface="Courier"/>
                        </a:rPr>
                        <a:t>driver.svh</a:t>
                      </a:r>
                    </a:p>
                  </a:txBody>
                </a:tc>
                <a:tc>
                  <a:txBody>
                    <a:bodyPr/>
                    <a:lstStyle/>
                    <a:p>
                      <a:pPr lvl="0" indent="0" marL="0">
                        <a:buNone/>
                      </a:pPr>
                      <a:r>
                        <a:rPr b="1"/>
                        <a:t>cuelga</a:t>
                      </a:r>
                      <a:r>
                        <a:rPr/>
                        <a:t>: muere en </a:t>
                      </a:r>
                      <a:r>
                        <a:rPr>
                          <a:latin typeface="Courier"/>
                        </a:rPr>
                        <a:t>[PH_TIMEOUT]</a:t>
                      </a:r>
                    </a:p>
                  </a:txBody>
                </a:tc>
              </a:tr>
              <a:tr h="0">
                <a:tc>
                  <a:txBody>
                    <a:bodyPr/>
                    <a:lstStyle/>
                    <a:p>
                      <a:pPr lvl="0" indent="0" marL="0" algn="ctr">
                        <a:buNone/>
                      </a:pPr>
                      <a:r>
                        <a:rPr b="1"/>
                        <a:t>2</a:t>
                      </a:r>
                    </a:p>
                  </a:txBody>
                </a:tc>
                <a:tc>
                  <a:txBody>
                    <a:bodyPr/>
                    <a:lstStyle/>
                    <a:p>
                      <a:pPr lvl="0" indent="0" marL="0">
                        <a:buNone/>
                      </a:pPr>
                      <a:r>
                        <a:rPr>
                          <a:latin typeface="Courier"/>
                        </a:rPr>
                        <a:t>default_seq_test.svh</a:t>
                      </a:r>
                    </a:p>
                  </a:txBody>
                </a:tc>
                <a:tc>
                  <a:txBody>
                    <a:bodyPr/>
                    <a:lstStyle/>
                    <a:p>
                      <a:pPr lvl="0" indent="0" marL="0">
                        <a:buNone/>
                      </a:pPr>
                      <a:r>
                        <a:rPr b="1"/>
                        <a:t>termina en </a:t>
                      </a:r>
                      <a:r>
                        <a:rPr b="1">
                          <a:latin typeface="Courier"/>
                        </a:rPr>
                        <a:t>t=0</a:t>
                      </a:r>
                      <a:r>
                        <a:rPr/>
                        <a:t> y dice PASS</a:t>
                      </a:r>
                    </a:p>
                  </a:txBody>
                </a:tc>
              </a:tr>
              <a:tr h="0">
                <a:tc>
                  <a:txBody>
                    <a:bodyPr/>
                    <a:lstStyle/>
                    <a:p>
                      <a:pPr lvl="0" indent="0" marL="0" algn="ctr">
                        <a:buNone/>
                      </a:pPr>
                      <a:r>
                        <a:rPr b="1"/>
                        <a:t>3</a:t>
                      </a:r>
                    </a:p>
                  </a:txBody>
                </a:tc>
                <a:tc>
                  <a:txBody>
                    <a:bodyPr/>
                    <a:lstStyle/>
                    <a:p>
                      <a:pPr lvl="0" indent="0" marL="0">
                        <a:buNone/>
                      </a:pPr>
                      <a:r>
                        <a:rPr>
                          <a:latin typeface="Courier"/>
                        </a:rPr>
                        <a:t>random_sequence.svh</a:t>
                      </a:r>
                    </a:p>
                  </a:txBody>
                </a:tc>
                <a:tc>
                  <a:txBody>
                    <a:bodyPr/>
                    <a:lstStyle/>
                    <a:p>
                      <a:pPr lvl="0" indent="0" marL="0">
                        <a:buNone/>
                      </a:pPr>
                      <a:r>
                        <a:rPr b="1"/>
                        <a:t>miente en verde</a:t>
                      </a:r>
                      <a:r>
                        <a:rPr/>
                        <a:t>: </a:t>
                      </a:r>
                      <a:r>
                        <a:rPr>
                          <a:latin typeface="Courier"/>
                        </a:rPr>
                        <a:t>add_test</a:t>
                      </a:r>
                      <a:r>
                        <a:rPr/>
                        <a:t> pasa con el estímulo equivocado</a:t>
                      </a:r>
                    </a:p>
                  </a:txBody>
                </a:tc>
              </a:tr>
            </a:tbl>
          </a:graphicData>
        </a:graphic>
      </p:graphicFrame>
      <p:sp>
        <p:nvSpPr>
          <p:cNvPr id="3" name="Content Placeholder 2"/>
          <p:cNvSpPr>
            <a:spLocks noGrp="1"/>
          </p:cNvSpPr>
          <p:nvPr>
            <p:ph idx="1"/>
          </p:nvPr>
        </p:nvSpPr>
        <p:spPr>
          <a:xfrm>
            <a:off x="457200" y="3911600"/>
            <a:ext cx="8229600" cy="546100"/>
          </a:xfrm>
        </p:spPr>
        <p:txBody>
          <a:bodyPr/>
          <a:lstStyle/>
          <a:p>
            <a:pPr lvl="0"/>
            <a:r>
              <a:rPr/>
              <a:t>El corrector dice </a:t>
            </a:r>
            <a:r>
              <a:rPr b="1"/>
              <a:t>cuál</a:t>
            </a:r>
            <a:r>
              <a:rPr/>
              <a:t> de los tres sigue roto. Cuál es la línea, es el ejercicio</a:t>
            </a:r>
          </a:p>
        </p:txBody>
      </p:sp>
    </p:spTree>
  </p:cSld>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Ayer quedó…</a:t>
            </a:r>
          </a:p>
          <a:p>
            <a:pPr lvl="0" indent="0" marL="0">
              <a:spcBef>
                <a:spcPts val="3000"/>
              </a:spcBef>
              <a:buNone/>
            </a:pPr>
            <a:r>
              <a:rPr b="1" i="1"/>
              <a:t>Dónde dejamos el testbench</a:t>
            </a:r>
          </a:p>
          <a:p>
            <a:pPr lvl="0"/>
            <a:r>
              <a:rPr/>
              <a:t>El testbench quedó </a:t>
            </a:r>
            <a:r>
              <a:rPr b="1"/>
              <a:t>reutilizable para un agent</a:t>
            </a:r>
            <a:r>
              <a:rPr/>
              <a:t>: agents con </a:t>
            </a:r>
            <a:r>
              <a:rPr>
                <a:latin typeface="Courier"/>
              </a:rPr>
              <a:t>is_active</a:t>
            </a:r>
            <a:r>
              <a:rPr/>
              <a:t>, el análisis en el </a:t>
            </a:r>
            <a:r>
              <a:rPr>
                <a:latin typeface="Courier"/>
              </a:rPr>
              <a:t>env</a:t>
            </a:r>
            <a:r>
              <a:rPr/>
              <a:t>, y el estímulo afuera del árbol, en sequences. La última pieza —coordinar dos— es hoy a la mañana</a:t>
            </a:r>
          </a:p>
          <a:p>
            <a:pPr lvl="0"/>
            <a:r>
              <a:rPr/>
              <a:t>Ninguna línea del test nombra un componente de adentro del </a:t>
            </a:r>
            <a:r>
              <a:rPr>
                <a:latin typeface="Courier"/>
              </a:rPr>
              <a:t>env</a:t>
            </a:r>
            <a:r>
              <a:rPr/>
              <a:t>: la última se fue con el </a:t>
            </a:r>
            <a:r>
              <a:rPr>
                <a:latin typeface="Courier"/>
              </a:rPr>
              <a:t>default_sequence</a:t>
            </a:r>
            <a:r>
              <a:rPr/>
              <a:t> por </a:t>
            </a:r>
            <a:r>
              <a:rPr>
                <a:latin typeface="Courier"/>
              </a:rPr>
              <a:t>uvm_config_db</a:t>
            </a:r>
          </a:p>
          <a:p>
            <a:pPr lvl="0"/>
            <a:r>
              <a:rPr/>
              <a:t>Y falta la otra mitad del plan de verificación: las filas que </a:t>
            </a:r>
            <a:r>
              <a:rPr b="1"/>
              <a:t>ningún scoreboard puede cerrar</a:t>
            </a:r>
            <a:r>
              <a:rPr/>
              <a:t>, porque no son sobre el resultado sino sobre el protocolo</a:t>
            </a:r>
          </a:p>
        </p:txBody>
      </p:sp>
    </p:spTree>
  </p:cSld>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Día 7 · ≈ 5 h 15 · unidad 8 · la otra mitad</a:t>
            </a:r>
          </a:p>
          <a:p>
            <a:pPr lvl="0"/>
            <a:r>
              <a:rPr/>
              <a:t>Calentamiento: cinco semillas y un merge, con </a:t>
            </a:r>
            <a:r>
              <a:rPr>
                <a:latin typeface="Courier"/>
              </a:rPr>
              <a:t>make regresion</a:t>
            </a:r>
          </a:p>
          <a:p>
            <a:pPr lvl="0"/>
            <a:r>
              <a:rPr/>
              <a:t>Sequences virtuales: la última pieza del testbench reutilizable</a:t>
            </a:r>
          </a:p>
          <a:p>
            <a:pPr lvl="0"/>
            <a:r>
              <a:rPr/>
              <a:t>Assertions (SVA)</a:t>
            </a:r>
          </a:p>
          <a:p>
            <a:pPr lvl="0"/>
            <a:r>
              <a:rPr/>
              <a:t>El capstone: un testbench de APB, desde cero</a:t>
            </a:r>
          </a:p>
          <a:p>
            <a:pPr lvl="0"/>
            <a:r>
              <a:rPr/>
              <a:t>De la VTALU a un bus real</a:t>
            </a:r>
          </a:p>
          <a:p>
            <a:pPr lvl="0"/>
            <a:r>
              <a:rPr/>
              <a:t>La caja de herramientas de debug · Las 21 trampas mudas</a:t>
            </a:r>
          </a:p>
          <a:p>
            <a:pPr lvl="0"/>
            <a:r>
              <a:rPr/>
              <a:t>Glosario, referencias y cierre</a:t>
            </a:r>
          </a:p>
          <a:p>
            <a:pPr lvl="0"/>
            <a:r>
              <a:rPr/>
              <a:t>Autoevaluación: quince cosas que a esta altura tendrías que poder hacer</a:t>
            </a:r>
          </a:p>
          <a:p>
            <a:pPr lvl="0"/>
            <a:r>
              <a:rPr i="1"/>
              <a:t>El lunes</a:t>
            </a:r>
            <a:r>
              <a:rPr/>
              <a:t>: qué hacer con esto cuando se apaga la pantalla</a:t>
            </a:r>
          </a:p>
          <a:p>
            <a:pPr lvl="0" indent="0" marL="0">
              <a:buNone/>
            </a:pPr>
            <a:r>
              <a:rPr i="1"/>
              <a:t>Y después, el </a:t>
            </a:r>
            <a:r>
              <a:rPr b="1" i="1"/>
              <a:t>día 8</a:t>
            </a:r>
            <a:r>
              <a:rPr i="1"/>
              <a:t>: opcional, y para el que ya entregó el capstone</a:t>
            </a:r>
          </a:p>
          <a:p>
            <a:pPr lvl="0" indent="0" marL="0">
              <a:buNone/>
            </a:pPr>
            <a:r>
              <a:rPr b="1"/>
              <a:t>Al final del día podés:</a:t>
            </a:r>
          </a:p>
          <a:p>
            <a:pPr lvl="0"/>
            <a:r>
              <a:rPr b="1"/>
              <a:t>Escribir</a:t>
            </a:r>
            <a:r>
              <a:rPr/>
              <a:t> una property que vea una violación de protocolo, y decir por qué </a:t>
            </a:r>
            <a:r>
              <a:rPr>
                <a:latin typeface="Courier"/>
              </a:rPr>
              <a:t>--assert</a:t>
            </a:r>
            <a:r>
              <a:rPr/>
              <a:t> no es opcional</a:t>
            </a:r>
          </a:p>
          <a:p>
            <a:pPr lvl="0"/>
            <a:r>
              <a:rPr b="1"/>
              <a:t>Coordinar</a:t>
            </a:r>
            <a:r>
              <a:rPr/>
              <a:t> dos interfaces desde una sola sequence virtual</a:t>
            </a:r>
          </a:p>
          <a:p>
            <a:pPr lvl="0"/>
            <a:r>
              <a:rPr b="1"/>
              <a:t>Entregar</a:t>
            </a:r>
            <a:r>
              <a:rPr/>
              <a:t> un testbench entero para un DUT que no viste antes</a:t>
            </a:r>
          </a:p>
        </p:txBody>
      </p:sp>
    </p:spTree>
  </p:cSld>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7 · 1 de 2</a:t>
            </a:r>
          </a:p>
        </p:txBody>
      </p:sp>
      <p:sp>
        <p:nvSpPr>
          <p:cNvPr id="3" name="Content Placeholder 2"/>
          <p:cNvSpPr>
            <a:spLocks noGrp="1"/>
          </p:cNvSpPr>
          <p:nvPr>
            <p:ph idx="1"/>
          </p:nvPr>
        </p:nvSpPr>
        <p:spPr/>
        <p:txBody>
          <a:bodyPr/>
          <a:lstStyle/>
          <a:p>
            <a:pPr lvl="0" indent="0" marL="0">
              <a:spcBef>
                <a:spcPts val="3000"/>
              </a:spcBef>
              <a:buNone/>
            </a:pPr>
            <a:r>
              <a:rPr b="1" i="1"/>
              <a:t>La misma sequence, otra semilla</a:t>
            </a:r>
          </a:p>
          <a:p>
            <a:pPr lvl="0" indent="0" marL="0">
              <a:buNone/>
            </a:pPr>
            <a:r>
              <a:rPr>
                <a:latin typeface="Courier"/>
              </a:rPr>
              <a:t>cd code/ejercicios/d7-semillas &amp;&amp; bash run.sh</a:t>
            </a:r>
            <a:r>
              <a:rPr/>
              <a:t> </a:t>
            </a:r>
          </a:p>
          <a:p>
            <a:pPr lvl="0"/>
            <a:r>
              <a:rPr/>
              <a:t>El único ejercicio del curso sin SystemVerilog: lo que se escribe es la </a:t>
            </a:r>
            <a:r>
              <a:rPr b="1"/>
              <a:t>regresión</a:t>
            </a:r>
            <a:r>
              <a:rPr/>
              <a:t>, seis líneas de shell</a:t>
            </a:r>
          </a:p>
          <a:p>
            <a:pPr lvl="0"/>
            <a:r>
              <a:rPr/>
              <a:t>Correr el mismo test con las semillas 1 a 5 y </a:t>
            </a:r>
            <a:r>
              <a:rPr b="1"/>
              <a:t>mergear</a:t>
            </a:r>
            <a:r>
              <a:rPr/>
              <a:t> las cinco coberturas con </a:t>
            </a:r>
            <a:r>
              <a:rPr>
                <a:latin typeface="Courier"/>
              </a:rPr>
              <a:t>verilator_coverage --write</a:t>
            </a:r>
          </a:p>
          <a:p>
            <a:pPr lvl="0"/>
            <a:r>
              <a:rPr/>
              <a:t>Se corrige comprobando que el merge cubre más que la mejor de las cinco sola</a:t>
            </a:r>
          </a:p>
        </p:txBody>
      </p:sp>
    </p:spTree>
  </p:cSld>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 virtuales</a:t>
            </a:r>
          </a:p>
        </p:txBody>
      </p:sp>
      <p:sp>
        <p:nvSpPr>
          <p:cNvPr id="3" name="Content Placeholder 2"/>
          <p:cNvSpPr>
            <a:spLocks noGrp="1"/>
          </p:cNvSpPr>
          <p:nvPr>
            <p:ph idx="1"/>
          </p:nvPr>
        </p:nvSpPr>
        <p:spPr/>
        <p:txBody>
          <a:bodyPr/>
          <a:lstStyle/>
          <a:p>
            <a:pPr lvl="0" indent="0" marL="0">
              <a:spcBef>
                <a:spcPts val="3000"/>
              </a:spcBef>
              <a:buNone/>
            </a:pPr>
            <a:r>
              <a:rPr b="1" i="1"/>
              <a:t>El problema: dos interfaces y un solo </a:t>
            </a:r>
            <a:r>
              <a:rPr b="1" i="1">
                <a:latin typeface="Courier"/>
              </a:rPr>
              <a:t>start()</a:t>
            </a:r>
          </a:p>
          <a:p>
            <a:pPr lvl="0"/>
            <a:r>
              <a:rPr/>
              <a:t>Una </a:t>
            </a:r>
            <a:r>
              <a:rPr b="1"/>
              <a:t>sequence virtual</a:t>
            </a:r>
            <a:r>
              <a:rPr/>
              <a:t> es una sequence que no manda items propios: sólo arranca otras sequences, sobre </a:t>
            </a:r>
            <a:r>
              <a:rPr b="1"/>
              <a:t>varios sequencers</a:t>
            </a:r>
          </a:p>
          <a:p>
            <a:pPr lvl="0"/>
            <a:r>
              <a:rPr/>
              <a:t>Aparece cuando el DUT tiene más de una interfaz —un bus de configuración y un stream de datos, por ejemplo— y el test necesita coordinarlas: </a:t>
            </a:r>
            <a:r>
              <a:rPr i="1"/>
              <a:t>configurá primero, después mandá tráfico</a:t>
            </a:r>
          </a:p>
          <a:p>
            <a:pPr lvl="0"/>
            <a:r>
              <a:rPr/>
              <a:t>Se le llama “virtual” porque no está atada a un tipo de item ni a un sequencer</a:t>
            </a:r>
          </a:p>
          <a:p>
            <a:pPr lvl="0"/>
            <a:r>
              <a:rPr/>
              <a:t>El </a:t>
            </a:r>
            <a:r>
              <a:rPr>
                <a:latin typeface="Courier"/>
              </a:rPr>
              <a:t>u7/agents</a:t>
            </a:r>
            <a:r>
              <a:rPr/>
              <a:t> ya nos dejó el escenario armado: </a:t>
            </a:r>
            <a:r>
              <a:rPr b="1"/>
              <a:t>dos VTALU</a:t>
            </a:r>
            <a:r>
              <a:rPr/>
              <a:t>. Ahí el segundo agent era pasivo; con los dos activos hay </a:t>
            </a:r>
            <a:r>
              <a:rPr b="1"/>
              <a:t>dos sequencers</a:t>
            </a:r>
            <a:r>
              <a:rPr/>
              <a:t>, y algo que coordinar</a:t>
            </a:r>
          </a:p>
          <a:p>
            <a:pPr lvl="0"/>
            <a:r>
              <a:rPr>
                <a:latin typeface="Courier"/>
              </a:rPr>
              <a:t>full_sequence</a:t>
            </a:r>
            <a:r>
              <a:rPr/>
              <a:t> ya es media sequence virtual: no manda items propios, sólo arranca otras. Lo único que le falta es el segundo sequencer</a:t>
            </a:r>
          </a:p>
        </p:txBody>
      </p:sp>
    </p:spTree>
  </p:cSld>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 virtuales</a:t>
            </a:r>
          </a:p>
        </p:txBody>
      </p:sp>
      <p:sp>
        <p:nvSpPr>
          <p:cNvPr id="3" name="Content Placeholder 2"/>
          <p:cNvSpPr>
            <a:spLocks noGrp="1"/>
          </p:cNvSpPr>
          <p:nvPr>
            <p:ph idx="1"/>
          </p:nvPr>
        </p:nvSpPr>
        <p:spPr/>
        <p:txBody>
          <a:bodyPr/>
          <a:lstStyle/>
          <a:p>
            <a:pPr lvl="0" indent="0" marL="0">
              <a:spcBef>
                <a:spcPts val="3000"/>
              </a:spcBef>
              <a:buNone/>
            </a:pPr>
            <a:r>
              <a:rPr b="1" i="1"/>
              <a:t>El virtual sequencer: handles, no items</a:t>
            </a:r>
          </a:p>
          <a:p>
            <a:pPr lvl="0" indent="0">
              <a:buNone/>
            </a:pPr>
            <a:r>
              <a:rPr b="1">
                <a:solidFill>
                  <a:srgbClr val="007020"/>
                </a:solidFill>
                <a:latin typeface="Courier"/>
              </a:rPr>
              <a:t>class</a:t>
            </a:r>
            <a:r>
              <a:rPr>
                <a:latin typeface="Courier"/>
              </a:rPr>
              <a:t> virtual_sequencer </a:t>
            </a:r>
            <a:r>
              <a:rPr b="1">
                <a:solidFill>
                  <a:srgbClr val="007020"/>
                </a:solidFill>
                <a:latin typeface="Courier"/>
              </a:rPr>
              <a:t>extends</a:t>
            </a:r>
            <a:r>
              <a:rPr>
                <a:latin typeface="Courier"/>
              </a:rPr>
              <a:t> uvm_sequencer;</a:t>
            </a:r>
            <a:br/>
            <a:r>
              <a:rPr>
                <a:latin typeface="Courier"/>
              </a:rPr>
              <a:t>   </a:t>
            </a:r>
            <a:r>
              <a:rPr>
                <a:solidFill>
                  <a:srgbClr val="007020"/>
                </a:solidFill>
                <a:latin typeface="Courier"/>
              </a:rPr>
              <a:t>`uvm_component_utils</a:t>
            </a:r>
            <a:r>
              <a:rPr>
                <a:latin typeface="Courier"/>
              </a:rPr>
              <a:t>(virtual_sequencer)</a:t>
            </a:r>
            <a:br/>
            <a:br/>
            <a:r>
              <a:rPr>
                <a:latin typeface="Courier"/>
              </a:rPr>
              <a:t>   sequencer clase_sequencer_h;</a:t>
            </a:r>
            <a:br/>
            <a:r>
              <a:rPr>
                <a:latin typeface="Courier"/>
              </a:rPr>
              <a:t>   sequencer modulo_sequencer_h;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r>
              <a:rPr>
                <a:latin typeface="Courier"/>
              </a:rPr>
              <a:t> : virtual_sequencer</a:t>
            </a:r>
          </a:p>
          <a:p>
            <a:pPr lvl="0" indent="0">
              <a:buNone/>
            </a:pPr>
            <a:r>
              <a:rPr>
                <a:latin typeface="Courier"/>
              </a:rPr>
              <a:t>      </a:t>
            </a:r>
            <a:r>
              <a:rPr i="1">
                <a:solidFill>
                  <a:srgbClr val="60A0B0"/>
                </a:solidFill>
                <a:latin typeface="Courier"/>
              </a:rPr>
              <a:t>// The handles are passed HERE and not looked up by string: in connect_phase</a:t>
            </a:r>
            <a:br/>
            <a:r>
              <a:rPr>
                <a:latin typeface="Courier"/>
              </a:rPr>
              <a:t>      </a:t>
            </a:r>
            <a:r>
              <a:rPr i="1">
                <a:solidFill>
                  <a:srgbClr val="60A0B0"/>
                </a:solidFill>
                <a:latin typeface="Courier"/>
              </a:rPr>
              <a:t>// both agents already exist, and if somebody renames a component this does</a:t>
            </a:r>
            <a:br/>
            <a:r>
              <a:rPr>
                <a:latin typeface="Courier"/>
              </a:rPr>
              <a:t>      </a:t>
            </a:r>
            <a:r>
              <a:rPr i="1">
                <a:solidFill>
                  <a:srgbClr val="60A0B0"/>
                </a:solidFill>
                <a:latin typeface="Courier"/>
              </a:rPr>
              <a:t>// not compile instead of returning null at simulation time.</a:t>
            </a:r>
            <a:br/>
            <a:r>
              <a:rPr>
                <a:latin typeface="Courier"/>
              </a:rPr>
              <a:t>      virtual_sequencer_h.clase_sequencer_h  = clase_agent_h.sequencer_h;</a:t>
            </a:r>
            <a:br/>
            <a:r>
              <a:rPr>
                <a:latin typeface="Courier"/>
              </a:rPr>
              <a:t>      virtual_sequencer_h.modulo_sequencer_h = modulo_agent_h.sequencer_h;</a:t>
            </a:r>
          </a:p>
          <a:p>
            <a:pPr lvl="0"/>
            <a:r>
              <a:rPr/>
              <a:t>No tiene cola, no arbitra, no habla con ningún driver. Es un </a:t>
            </a:r>
            <a:r>
              <a:rPr>
                <a:latin typeface="Courier"/>
              </a:rPr>
              <a:t>uvm_component</a:t>
            </a:r>
            <a:r>
              <a:rPr/>
              <a:t> que existe para </a:t>
            </a:r>
            <a:r>
              <a:rPr b="1"/>
              <a:t>tener los handles</a:t>
            </a:r>
            <a:r>
              <a:rPr/>
              <a:t> y para vivir en el árbol con un nombre</a:t>
            </a:r>
          </a:p>
          <a:p>
            <a:pPr lvl="0"/>
            <a:r>
              <a:rPr/>
              <a:t>Extiende </a:t>
            </a:r>
            <a:r>
              <a:rPr>
                <a:latin typeface="Courier"/>
              </a:rPr>
              <a:t>uvm_sequencer</a:t>
            </a:r>
            <a:r>
              <a:rPr/>
              <a:t> </a:t>
            </a:r>
            <a:r>
              <a:rPr b="1"/>
              <a:t>sin parametrizar</a:t>
            </a:r>
            <a:r>
              <a:rPr/>
              <a:t>: el item por defecto es </a:t>
            </a:r>
            <a:r>
              <a:rPr>
                <a:latin typeface="Courier"/>
              </a:rPr>
              <a:t>uvm_sequence_item</a:t>
            </a:r>
            <a:r>
              <a:rPr/>
              <a:t> y nunca se manda ninguno</a:t>
            </a:r>
          </a:p>
          <a:p>
            <a:pPr lvl="0"/>
            <a:r>
              <a:rPr/>
              <a:t>Los handles se asignan en el </a:t>
            </a:r>
            <a:r>
              <a:rPr>
                <a:latin typeface="Courier"/>
              </a:rPr>
              <a:t>connect_phase</a:t>
            </a:r>
            <a:r>
              <a:rPr/>
              <a:t>, donde los agents ya existen</a:t>
            </a:r>
          </a:p>
        </p:txBody>
      </p:sp>
    </p:spTree>
  </p:cSld>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 virtuales</a:t>
            </a:r>
          </a:p>
        </p:txBody>
      </p:sp>
      <p:sp>
        <p:nvSpPr>
          <p:cNvPr id="3" name="Content Placeholder 2"/>
          <p:cNvSpPr>
            <a:spLocks noGrp="1"/>
          </p:cNvSpPr>
          <p:nvPr>
            <p:ph idx="1"/>
          </p:nvPr>
        </p:nvSpPr>
        <p:spPr/>
        <p:txBody>
          <a:bodyPr/>
          <a:lstStyle/>
          <a:p>
            <a:pPr lvl="0" indent="0" marL="0">
              <a:spcBef>
                <a:spcPts val="3000"/>
              </a:spcBef>
              <a:buNone/>
            </a:pPr>
            <a:r>
              <a:rPr b="1" i="1"/>
              <a:t>La sequence virtual: </a:t>
            </a:r>
            <a:r>
              <a:rPr b="1" i="1">
                <a:latin typeface="Courier"/>
              </a:rPr>
              <a:t>p_sequencer</a:t>
            </a:r>
            <a:r>
              <a:rPr b="1" i="1"/>
              <a:t> y dos ramas</a:t>
            </a:r>
          </a:p>
          <a:p>
            <a:pPr lvl="0" indent="0">
              <a:buNone/>
            </a:pPr>
            <a:r>
              <a:rPr i="1">
                <a:solidFill>
                  <a:srgbClr val="60A0B0"/>
                </a:solidFill>
                <a:latin typeface="Courier"/>
              </a:rPr>
              <a:t>// `uvm_declare_p_sequencer declares `p_sequencer` with the type above and casts</a:t>
            </a:r>
            <a:br/>
            <a:r>
              <a:rPr i="1">
                <a:solidFill>
                  <a:srgbClr val="60A0B0"/>
                </a:solidFill>
                <a:latin typeface="Courier"/>
              </a:rPr>
              <a:t>// it on its own inside m_set_p_sequencer. Without it, get_sequencer() returns a</a:t>
            </a:r>
            <a:br/>
            <a:r>
              <a:rPr i="1">
                <a:solidFill>
                  <a:srgbClr val="60A0B0"/>
                </a:solidFill>
                <a:latin typeface="Courier"/>
              </a:rPr>
              <a:t>// uvm_sequencer_base and every use would need a cast by hand.</a:t>
            </a:r>
            <a:br/>
            <a:r>
              <a:rPr b="1">
                <a:solidFill>
                  <a:srgbClr val="007020"/>
                </a:solidFill>
                <a:latin typeface="Courier"/>
              </a:rPr>
              <a:t>class</a:t>
            </a:r>
            <a:r>
              <a:rPr>
                <a:latin typeface="Courier"/>
              </a:rPr>
              <a:t> coordinada_sequence </a:t>
            </a:r>
            <a:r>
              <a:rPr b="1">
                <a:solidFill>
                  <a:srgbClr val="007020"/>
                </a:solidFill>
                <a:latin typeface="Courier"/>
              </a:rPr>
              <a:t>extends</a:t>
            </a:r>
            <a:r>
              <a:rPr>
                <a:latin typeface="Courier"/>
              </a:rPr>
              <a:t> uvm_sequence;</a:t>
            </a:r>
            <a:br/>
            <a:r>
              <a:rPr>
                <a:latin typeface="Courier"/>
              </a:rPr>
              <a:t>   </a:t>
            </a:r>
            <a:r>
              <a:rPr>
                <a:solidFill>
                  <a:srgbClr val="007020"/>
                </a:solidFill>
                <a:latin typeface="Courier"/>
              </a:rPr>
              <a:t>`uvm_object_utils</a:t>
            </a:r>
            <a:r>
              <a:rPr>
                <a:latin typeface="Courier"/>
              </a:rPr>
              <a:t>(coordinada_sequence)</a:t>
            </a:r>
            <a:br/>
            <a:r>
              <a:rPr>
                <a:latin typeface="Courier"/>
              </a:rPr>
              <a:t>   </a:t>
            </a:r>
            <a:r>
              <a:rPr>
                <a:solidFill>
                  <a:srgbClr val="007020"/>
                </a:solidFill>
                <a:latin typeface="Courier"/>
              </a:rPr>
              <a:t>`uvm_declare_p_sequencer</a:t>
            </a:r>
            <a:r>
              <a:rPr>
                <a:latin typeface="Courier"/>
              </a:rPr>
              <a:t>(virtual_sequencer)</a:t>
            </a:r>
          </a:p>
          <a:p>
            <a:pPr lvl="0" indent="0">
              <a:buNone/>
            </a:pPr>
            <a:r>
              <a:rPr>
                <a:latin typeface="Courier"/>
              </a:rPr>
              <a:t>      </a:t>
            </a:r>
            <a:r>
              <a:rPr i="1">
                <a:solidFill>
                  <a:srgbClr val="60A0B0"/>
                </a:solidFill>
                <a:latin typeface="Courier"/>
              </a:rPr>
              <a:t>// --- 1. Both ALUs get reset at the same time -----------------------------</a:t>
            </a:r>
            <a:br/>
            <a:r>
              <a:rPr>
                <a:latin typeface="Courier"/>
              </a:rPr>
              <a:t>      </a:t>
            </a:r>
            <a:r>
              <a:rPr i="1">
                <a:solidFill>
                  <a:srgbClr val="60A0B0"/>
                </a:solidFill>
                <a:latin typeface="Courier"/>
              </a:rPr>
              <a:t>// fork/join over TWO sequencers. Each branch blocks on its own driver, and</a:t>
            </a:r>
            <a:br/>
            <a:r>
              <a:rPr>
                <a:latin typeface="Courier"/>
              </a:rPr>
              <a:t>      </a:t>
            </a:r>
            <a:r>
              <a:rPr i="1">
                <a:solidFill>
                  <a:srgbClr val="60A0B0"/>
                </a:solidFill>
                <a:latin typeface="Courier"/>
              </a:rPr>
              <a:t>// the join waits for both: that cannot be written inside a normal</a:t>
            </a:r>
            <a:br/>
            <a:r>
              <a:rPr>
                <a:latin typeface="Courier"/>
              </a:rPr>
              <a:t>      </a:t>
            </a:r>
            <a:r>
              <a:rPr i="1">
                <a:solidFill>
                  <a:srgbClr val="60A0B0"/>
                </a:solidFill>
                <a:latin typeface="Courier"/>
              </a:rPr>
              <a:t>// sequence, which only knows the sequencer that started it.</a:t>
            </a:r>
            <a:br/>
            <a:r>
              <a:rPr>
                <a:latin typeface="Courier"/>
              </a:rPr>
              <a:t>      </a:t>
            </a:r>
            <a:r>
              <a:rPr b="1">
                <a:solidFill>
                  <a:srgbClr val="007020"/>
                </a:solidFill>
                <a:latin typeface="Courier"/>
              </a:rPr>
              <a:t>fork</a:t>
            </a:r>
            <a:br/>
            <a:r>
              <a:rPr>
                <a:latin typeface="Courier"/>
              </a:rPr>
              <a:t>         reset_a.</a:t>
            </a:r>
            <a:r>
              <a:rPr>
                <a:solidFill>
                  <a:srgbClr val="007020"/>
                </a:solidFill>
                <a:latin typeface="Courier"/>
              </a:rPr>
              <a:t>start</a:t>
            </a:r>
            <a:r>
              <a:rPr>
                <a:latin typeface="Courier"/>
              </a:rPr>
              <a:t>(p_sequencer.clase_sequencer_h);</a:t>
            </a:r>
            <a:br/>
            <a:r>
              <a:rPr>
                <a:latin typeface="Courier"/>
              </a:rPr>
              <a:t>         reset_b.</a:t>
            </a:r>
            <a:r>
              <a:rPr>
                <a:solidFill>
                  <a:srgbClr val="007020"/>
                </a:solidFill>
                <a:latin typeface="Courier"/>
              </a:rPr>
              <a:t>start</a:t>
            </a:r>
            <a:r>
              <a:rPr>
                <a:latin typeface="Courier"/>
              </a:rPr>
              <a:t>(p_sequencer.modulo_sequencer_h);</a:t>
            </a:r>
            <a:br/>
            <a:r>
              <a:rPr>
                <a:latin typeface="Courier"/>
              </a:rPr>
              <a:t>      </a:t>
            </a:r>
            <a:r>
              <a:rPr b="1">
                <a:solidFill>
                  <a:srgbClr val="007020"/>
                </a:solidFill>
                <a:latin typeface="Courier"/>
              </a:rPr>
              <a:t>join</a:t>
            </a:r>
            <a:br/>
            <a:br/>
            <a:r>
              <a:rPr>
                <a:latin typeface="Courier"/>
              </a:rPr>
              <a:t>      </a:t>
            </a:r>
            <a:r>
              <a:rPr i="1">
                <a:solidFill>
                  <a:srgbClr val="60A0B0"/>
                </a:solidFill>
                <a:latin typeface="Courier"/>
              </a:rPr>
              <a:t>// --- 2. Parallel traffic, different on each interface -------------------</a:t>
            </a:r>
            <a:br/>
            <a:r>
              <a:rPr>
                <a:latin typeface="Courier"/>
              </a:rPr>
              <a:t>      </a:t>
            </a:r>
            <a:r>
              <a:rPr i="1">
                <a:solidFill>
                  <a:srgbClr val="60A0B0"/>
                </a:solidFill>
                <a:latin typeface="Courier"/>
              </a:rPr>
              <a:t>// A does the directed overflow case while B sends at random.</a:t>
            </a:r>
            <a:br/>
            <a:r>
              <a:rPr>
                <a:latin typeface="Courier"/>
              </a:rPr>
              <a:t>      </a:t>
            </a:r>
            <a:r>
              <a:rPr b="1">
                <a:solidFill>
                  <a:srgbClr val="007020"/>
                </a:solidFill>
                <a:latin typeface="Courier"/>
              </a:rPr>
              <a:t>fork</a:t>
            </a:r>
            <a:br/>
            <a:r>
              <a:rPr>
                <a:latin typeface="Courier"/>
              </a:rPr>
              <a:t>         maxmult.</a:t>
            </a:r>
            <a:r>
              <a:rPr>
                <a:solidFill>
                  <a:srgbClr val="007020"/>
                </a:solidFill>
                <a:latin typeface="Courier"/>
              </a:rPr>
              <a:t>start</a:t>
            </a:r>
            <a:r>
              <a:rPr>
                <a:latin typeface="Courier"/>
              </a:rPr>
              <a:t>(p_sequencer.clase_sequencer_h);</a:t>
            </a:r>
            <a:br/>
            <a:r>
              <a:rPr>
                <a:latin typeface="Courier"/>
              </a:rPr>
              <a:t>         random_b.</a:t>
            </a:r>
            <a:r>
              <a:rPr>
                <a:solidFill>
                  <a:srgbClr val="007020"/>
                </a:solidFill>
                <a:latin typeface="Courier"/>
              </a:rPr>
              <a:t>start</a:t>
            </a:r>
            <a:r>
              <a:rPr>
                <a:latin typeface="Courier"/>
              </a:rPr>
              <a:t>(p_sequencer.modulo_sequencer_h);</a:t>
            </a:r>
            <a:br/>
            <a:r>
              <a:rPr>
                <a:latin typeface="Courier"/>
              </a:rPr>
              <a:t>      </a:t>
            </a:r>
            <a:r>
              <a:rPr b="1">
                <a:solidFill>
                  <a:srgbClr val="007020"/>
                </a:solidFill>
                <a:latin typeface="Courier"/>
              </a:rPr>
              <a:t>join</a:t>
            </a:r>
          </a:p>
          <a:p>
            <a:pPr lvl="0"/>
            <a:r>
              <a:rPr>
                <a:latin typeface="Courier"/>
              </a:rPr>
              <a:t>`uvm_declare_p_sequencer</a:t>
            </a:r>
            <a:r>
              <a:rPr/>
              <a:t> declara </a:t>
            </a:r>
            <a:r>
              <a:rPr>
                <a:latin typeface="Courier"/>
              </a:rPr>
              <a:t>p_sequencer</a:t>
            </a:r>
            <a:r>
              <a:rPr/>
              <a:t> </a:t>
            </a:r>
            <a:r>
              <a:rPr b="1"/>
              <a:t>con el tipo del sequencer virtual</a:t>
            </a:r>
            <a:r>
              <a:rPr/>
              <a:t> y lo castea solo. Sin él, </a:t>
            </a:r>
            <a:r>
              <a:rPr>
                <a:latin typeface="Courier"/>
              </a:rPr>
              <a:t>get_sequencer()</a:t>
            </a:r>
            <a:r>
              <a:rPr/>
              <a:t> devuelve un </a:t>
            </a:r>
            <a:r>
              <a:rPr>
                <a:latin typeface="Courier"/>
              </a:rPr>
              <a:t>uvm_sequencer_base</a:t>
            </a:r>
            <a:r>
              <a:rPr/>
              <a:t> y hay que castear a mano en cada uso</a:t>
            </a:r>
          </a:p>
          <a:p>
            <a:pPr lvl="0"/>
            <a:r>
              <a:rPr/>
              <a:t>El </a:t>
            </a:r>
            <a:r>
              <a:rPr>
                <a:latin typeface="Courier"/>
              </a:rPr>
              <a:t>fork</a:t>
            </a:r>
            <a:r>
              <a:rPr/>
              <a:t>/</a:t>
            </a:r>
            <a:r>
              <a:rPr>
                <a:latin typeface="Courier"/>
              </a:rPr>
              <a:t>join</a:t>
            </a:r>
            <a:r>
              <a:rPr/>
              <a:t> es sobre </a:t>
            </a:r>
            <a:r>
              <a:rPr b="1"/>
              <a:t>dos sequencers</a:t>
            </a:r>
            <a:r>
              <a:rPr/>
              <a:t>: cada rama bloquea en su driver y el </a:t>
            </a:r>
            <a:r>
              <a:rPr>
                <a:latin typeface="Courier"/>
              </a:rPr>
              <a:t>join</a:t>
            </a:r>
            <a:r>
              <a:rPr/>
              <a:t> espera a las dos</a:t>
            </a:r>
          </a:p>
          <a:p>
            <a:pPr lvl="0"/>
            <a:r>
              <a:rPr/>
              <a:t>Eso no se puede escribir adentro de una sequence normal, que conoce un solo sequencer</a:t>
            </a:r>
          </a:p>
        </p:txBody>
      </p:sp>
    </p:spTree>
  </p:cSld>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 virtuales</a:t>
            </a:r>
          </a:p>
        </p:txBody>
      </p:sp>
      <p:sp>
        <p:nvSpPr>
          <p:cNvPr id="3" name="Content Placeholder 2"/>
          <p:cNvSpPr>
            <a:spLocks noGrp="1"/>
          </p:cNvSpPr>
          <p:nvPr>
            <p:ph idx="1"/>
          </p:nvPr>
        </p:nvSpPr>
        <p:spPr/>
        <p:txBody>
          <a:bodyPr/>
          <a:lstStyle/>
          <a:p>
            <a:pPr lvl="0" indent="0" marL="0">
              <a:spcBef>
                <a:spcPts val="3000"/>
              </a:spcBef>
              <a:buNone/>
            </a:pPr>
            <a:r>
              <a:rPr b="1" i="1"/>
              <a:t>Lo que ninguna sequence sola puede</a:t>
            </a:r>
          </a:p>
          <a:p>
            <a:pPr lvl="0" indent="0">
              <a:buNone/>
            </a:pPr>
            <a:r>
              <a:rPr>
                <a:latin typeface="Courier"/>
              </a:rPr>
              <a:t>      </a:t>
            </a:r>
            <a:r>
              <a:rPr i="1">
                <a:solidFill>
                  <a:srgbClr val="60A0B0"/>
                </a:solidFill>
                <a:latin typeface="Courier"/>
              </a:rPr>
              <a:t>// --- 3. What no single sequence can do ----------------------------------</a:t>
            </a:r>
            <a:br/>
            <a:r>
              <a:rPr>
                <a:latin typeface="Courier"/>
              </a:rPr>
              <a:t>      </a:t>
            </a:r>
            <a:r>
              <a:rPr i="1">
                <a:solidFill>
                  <a:srgbClr val="60A0B0"/>
                </a:solidFill>
                <a:latin typeface="Courier"/>
              </a:rPr>
              <a:t>// The result of VTALU A is the operand of B. It is a dependency BETWEEN</a:t>
            </a:r>
            <a:br/>
            <a:r>
              <a:rPr>
                <a:latin typeface="Courier"/>
              </a:rPr>
              <a:t>      </a:t>
            </a:r>
            <a:r>
              <a:rPr i="1">
                <a:solidFill>
                  <a:srgbClr val="60A0B0"/>
                </a:solidFill>
                <a:latin typeface="Courier"/>
              </a:rPr>
              <a:t>// interfaces: the second one cannot even start being built until the</a:t>
            </a:r>
            <a:br/>
            <a:r>
              <a:rPr>
                <a:latin typeface="Courier"/>
              </a:rPr>
              <a:t>      </a:t>
            </a:r>
            <a:r>
              <a:rPr i="1">
                <a:solidFill>
                  <a:srgbClr val="60A0B0"/>
                </a:solidFill>
                <a:latin typeface="Courier"/>
              </a:rPr>
              <a:t>// first one answered.</a:t>
            </a:r>
            <a:br/>
            <a:r>
              <a:rPr>
                <a:latin typeface="Courier"/>
              </a:rPr>
              <a:t>      primera.A  = </a:t>
            </a:r>
            <a:r>
              <a:rPr>
                <a:solidFill>
                  <a:srgbClr val="40A070"/>
                </a:solidFill>
                <a:latin typeface="Courier"/>
              </a:rPr>
              <a:t>8'h0F</a:t>
            </a:r>
            <a:r>
              <a:rPr>
                <a:latin typeface="Courier"/>
              </a:rPr>
              <a:t>;</a:t>
            </a:r>
            <a:br/>
            <a:r>
              <a:rPr>
                <a:latin typeface="Courier"/>
              </a:rPr>
              <a:t>      primera.B  = </a:t>
            </a:r>
            <a:r>
              <a:rPr>
                <a:solidFill>
                  <a:srgbClr val="40A070"/>
                </a:solidFill>
                <a:latin typeface="Courier"/>
              </a:rPr>
              <a:t>8'h07</a:t>
            </a:r>
            <a:r>
              <a:rPr>
                <a:latin typeface="Courier"/>
              </a:rPr>
              <a:t>;</a:t>
            </a:r>
            <a:br/>
            <a:r>
              <a:rPr>
                <a:latin typeface="Courier"/>
              </a:rPr>
              <a:t>      primera.op = mul_op;</a:t>
            </a:r>
            <a:br/>
            <a:r>
              <a:rPr>
                <a:latin typeface="Courier"/>
              </a:rPr>
              <a:t>      primera.</a:t>
            </a:r>
            <a:r>
              <a:rPr>
                <a:solidFill>
                  <a:srgbClr val="007020"/>
                </a:solidFill>
                <a:latin typeface="Courier"/>
              </a:rPr>
              <a:t>start</a:t>
            </a:r>
            <a:r>
              <a:rPr>
                <a:latin typeface="Courier"/>
              </a:rPr>
              <a:t>(p_sequencer.clase_sequencer_h);</a:t>
            </a:r>
            <a:br/>
            <a:br/>
            <a:r>
              <a:rPr>
                <a:latin typeface="Courier"/>
              </a:rPr>
              <a:t>      </a:t>
            </a:r>
            <a:r>
              <a:rPr>
                <a:solidFill>
                  <a:srgbClr val="007020"/>
                </a:solidFill>
                <a:latin typeface="Courier"/>
              </a:rPr>
              <a:t>`uvm_info</a:t>
            </a:r>
            <a:r>
              <a:rPr>
                <a:latin typeface="Courier"/>
              </a:rPr>
              <a:t>(</a:t>
            </a:r>
            <a:r>
              <a:rPr>
                <a:solidFill>
                  <a:srgbClr val="4070A0"/>
                </a:solidFill>
                <a:latin typeface="Courier"/>
              </a:rPr>
              <a:t>"COORDINADA"</a:t>
            </a:r>
            <a:r>
              <a:rPr>
                <a:latin typeface="Courier"/>
              </a:rPr>
              <a:t>, </a:t>
            </a:r>
            <a:r>
              <a:rPr b="1">
                <a:solidFill>
                  <a:srgbClr val="007020"/>
                </a:solidFill>
                <a:latin typeface="Courier"/>
              </a:rPr>
              <a:t>$sformatf</a:t>
            </a:r>
            <a:r>
              <a:rPr>
                <a:latin typeface="Courier"/>
              </a:rPr>
              <a:t>(</a:t>
            </a:r>
            <a:br/>
            <a:r>
              <a:rPr>
                <a:latin typeface="Courier"/>
              </a:rPr>
              <a:t>                </a:t>
            </a:r>
            <a:r>
              <a:rPr>
                <a:solidFill>
                  <a:srgbClr val="4070A0"/>
                </a:solidFill>
                <a:latin typeface="Courier"/>
              </a:rPr>
              <a:t>"A returned %0d: it goes as an operand into B"</a:t>
            </a:r>
            <a:r>
              <a:rPr>
                <a:latin typeface="Courier"/>
              </a:rPr>
              <a:t>, primera.result), UVM_LOW)</a:t>
            </a:r>
            <a:br/>
            <a:br/>
            <a:r>
              <a:rPr>
                <a:latin typeface="Courier"/>
              </a:rPr>
              <a:t>      segunda.A  = primera.result[</a:t>
            </a:r>
            <a:r>
              <a:rPr>
                <a:solidFill>
                  <a:srgbClr val="40A070"/>
                </a:solidFill>
                <a:latin typeface="Courier"/>
              </a:rPr>
              <a:t>7</a:t>
            </a:r>
            <a:r>
              <a:rPr>
                <a:latin typeface="Courier"/>
              </a:rPr>
              <a:t>:</a:t>
            </a:r>
            <a:r>
              <a:rPr>
                <a:solidFill>
                  <a:srgbClr val="40A070"/>
                </a:solidFill>
                <a:latin typeface="Courier"/>
              </a:rPr>
              <a:t>0</a:t>
            </a:r>
            <a:r>
              <a:rPr>
                <a:latin typeface="Courier"/>
              </a:rPr>
              <a:t>];</a:t>
            </a:r>
            <a:br/>
            <a:r>
              <a:rPr>
                <a:latin typeface="Courier"/>
              </a:rPr>
              <a:t>      segunda.B  = </a:t>
            </a:r>
            <a:r>
              <a:rPr>
                <a:solidFill>
                  <a:srgbClr val="40A070"/>
                </a:solidFill>
                <a:latin typeface="Courier"/>
              </a:rPr>
              <a:t>8'h01</a:t>
            </a:r>
            <a:r>
              <a:rPr>
                <a:latin typeface="Courier"/>
              </a:rPr>
              <a:t>;</a:t>
            </a:r>
            <a:br/>
            <a:r>
              <a:rPr>
                <a:latin typeface="Courier"/>
              </a:rPr>
              <a:t>      segunda.op = add_op;</a:t>
            </a:r>
            <a:br/>
            <a:r>
              <a:rPr>
                <a:latin typeface="Courier"/>
              </a:rPr>
              <a:t>      segunda.</a:t>
            </a:r>
            <a:r>
              <a:rPr>
                <a:solidFill>
                  <a:srgbClr val="007020"/>
                </a:solidFill>
                <a:latin typeface="Courier"/>
              </a:rPr>
              <a:t>start</a:t>
            </a:r>
            <a:r>
              <a:rPr>
                <a:latin typeface="Courier"/>
              </a:rPr>
              <a:t>(p_sequencer.modulo_sequencer_h);</a:t>
            </a:r>
          </a:p>
          <a:p>
            <a:pPr lvl="0"/>
            <a:r>
              <a:rPr/>
              <a:t>El resultado de la VTALU </a:t>
            </a:r>
            <a:r>
              <a:rPr b="1"/>
              <a:t>A</a:t>
            </a:r>
            <a:r>
              <a:rPr/>
              <a:t> entra como operando de la </a:t>
            </a:r>
            <a:r>
              <a:rPr b="1"/>
              <a:t>B</a:t>
            </a:r>
            <a:r>
              <a:rPr/>
              <a:t>: una dependencia </a:t>
            </a:r>
            <a:r>
              <a:rPr b="1"/>
              <a:t>entre interfaces</a:t>
            </a:r>
            <a:r>
              <a:rPr/>
              <a:t>, y en serie. La segunda no puede ni armarse hasta que la primera contestó</a:t>
            </a:r>
          </a:p>
          <a:p>
            <a:pPr lvl="0"/>
            <a:r>
              <a:rPr/>
              <a:t>El </a:t>
            </a:r>
            <a:r>
              <a:rPr>
                <a:latin typeface="Courier"/>
              </a:rPr>
              <a:t>result</a:t>
            </a:r>
            <a:r>
              <a:rPr/>
              <a:t> vuelve adentro del item, que es el camino de vuelta de esta unidad</a:t>
            </a:r>
          </a:p>
          <a:p>
            <a:pPr lvl="0"/>
            <a:r>
              <a:rPr>
                <a:latin typeface="Courier"/>
              </a:rPr>
              <a:t>0F × 07 = 105</a:t>
            </a:r>
            <a:r>
              <a:rPr/>
              <a:t>, y la B contesta </a:t>
            </a:r>
            <a:r>
              <a:rPr>
                <a:latin typeface="Courier"/>
              </a:rPr>
              <a:t>106</a:t>
            </a:r>
            <a:r>
              <a:rPr/>
              <a:t>. Corre: </a:t>
            </a:r>
            <a:r>
              <a:rPr>
                <a:latin typeface="Courier"/>
              </a:rPr>
              <a:t>code/u7/sequences/virtual/run.sh</a:t>
            </a:r>
          </a:p>
        </p:txBody>
      </p:sp>
    </p:spTree>
  </p:cSld>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 virtuales</a:t>
            </a:r>
          </a:p>
        </p:txBody>
      </p:sp>
      <p:sp>
        <p:nvSpPr>
          <p:cNvPr id="3" name="Content Placeholder 2"/>
          <p:cNvSpPr>
            <a:spLocks noGrp="1"/>
          </p:cNvSpPr>
          <p:nvPr>
            <p:ph idx="1"/>
          </p:nvPr>
        </p:nvSpPr>
        <p:spPr/>
        <p:txBody>
          <a:bodyPr/>
          <a:lstStyle/>
          <a:p>
            <a:pPr lvl="0" indent="0" marL="0">
              <a:spcBef>
                <a:spcPts val="3000"/>
              </a:spcBef>
              <a:buNone/>
            </a:pPr>
            <a:r>
              <a:rPr b="1" i="1"/>
              <a:t>¿Y si la rama B tiene que esperar a la A?</a:t>
            </a:r>
          </a:p>
          <a:p>
            <a:pPr lvl="0" indent="0">
              <a:buNone/>
            </a:pPr>
            <a:r>
              <a:rPr i="1">
                <a:solidFill>
                  <a:srgbClr val="60A0B0"/>
                </a:solidFill>
                <a:latin typeface="Courier"/>
              </a:rPr>
              <a:t>// uvm_event: un aviso, de uno a muchos. Sale del pool global, nadie lo construye</a:t>
            </a:r>
            <a:br/>
            <a:r>
              <a:rPr>
                <a:latin typeface="Courier"/>
              </a:rPr>
              <a:t>uvm_event listo = uvm_event_pool::get_global(</a:t>
            </a:r>
            <a:r>
              <a:rPr>
                <a:solidFill>
                  <a:srgbClr val="4070A0"/>
                </a:solidFill>
                <a:latin typeface="Courier"/>
              </a:rPr>
              <a:t>"dut_configurado"</a:t>
            </a:r>
            <a:r>
              <a:rPr>
                <a:latin typeface="Courier"/>
              </a:rPr>
              <a:t>);</a:t>
            </a:r>
            <a:br/>
            <a:br/>
            <a:r>
              <a:rPr>
                <a:latin typeface="Courier"/>
              </a:rPr>
              <a:t>listo.trigger();          </a:t>
            </a:r>
            <a:r>
              <a:rPr i="1">
                <a:solidFill>
                  <a:srgbClr val="60A0B0"/>
                </a:solidFill>
                <a:latin typeface="Courier"/>
              </a:rPr>
              <a:t>// la rama que configuró avisa</a:t>
            </a:r>
            <a:br/>
            <a:r>
              <a:rPr>
                <a:latin typeface="Courier"/>
              </a:rPr>
              <a:t>listo.wait_trigger();     </a:t>
            </a:r>
            <a:r>
              <a:rPr i="1">
                <a:solidFill>
                  <a:srgbClr val="60A0B0"/>
                </a:solidFill>
                <a:latin typeface="Courier"/>
              </a:rPr>
              <a:t>// la que espera bloquea acá</a:t>
            </a:r>
            <a:br/>
            <a:r>
              <a:rPr>
                <a:latin typeface="Courier"/>
              </a:rPr>
              <a:t>listo.wait_ptrigger();    </a:t>
            </a:r>
            <a:r>
              <a:rPr i="1">
                <a:solidFill>
                  <a:srgbClr val="60A0B0"/>
                </a:solidFill>
                <a:latin typeface="Courier"/>
              </a:rPr>
              <a:t>// igual, pero si ya pasó, sigue de largo</a:t>
            </a:r>
            <a:br/>
            <a:br/>
            <a:r>
              <a:rPr i="1">
                <a:solidFill>
                  <a:srgbClr val="60A0B0"/>
                </a:solidFill>
                <a:latin typeface="Courier"/>
              </a:rPr>
              <a:t>// uvm_barrier: un punto de encuentro entre N ramas</a:t>
            </a:r>
            <a:br/>
            <a:r>
              <a:rPr>
                <a:latin typeface="Courier"/>
              </a:rPr>
              <a:t>uvm_barrier arranque = uvm_barrier_pool::get_global(</a:t>
            </a:r>
            <a:r>
              <a:rPr>
                <a:solidFill>
                  <a:srgbClr val="4070A0"/>
                </a:solidFill>
                <a:latin typeface="Courier"/>
              </a:rPr>
              <a:t>"arranque"</a:t>
            </a:r>
            <a:r>
              <a:rPr>
                <a:latin typeface="Courier"/>
              </a:rPr>
              <a:t>);</a:t>
            </a:r>
            <a:br/>
            <a:r>
              <a:rPr>
                <a:latin typeface="Courier"/>
              </a:rPr>
              <a:t>arranque.set_threshold(</a:t>
            </a:r>
            <a:r>
              <a:rPr>
                <a:solidFill>
                  <a:srgbClr val="40A070"/>
                </a:solidFill>
                <a:latin typeface="Courier"/>
              </a:rPr>
              <a:t>2</a:t>
            </a:r>
            <a:r>
              <a:rPr>
                <a:latin typeface="Courier"/>
              </a:rPr>
              <a:t>);</a:t>
            </a:r>
            <a:br/>
            <a:r>
              <a:rPr>
                <a:latin typeface="Courier"/>
              </a:rPr>
              <a:t>arranque.wait_for();      </a:t>
            </a:r>
            <a:r>
              <a:rPr i="1">
                <a:solidFill>
                  <a:srgbClr val="60A0B0"/>
                </a:solidFill>
                <a:latin typeface="Courier"/>
              </a:rPr>
              <a:t>// ninguna de las dos pasa hasta que llegaron las dos</a:t>
            </a:r>
          </a:p>
          <a:p>
            <a:pPr lvl="0"/>
            <a:r>
              <a:rPr/>
              <a:t>El </a:t>
            </a:r>
            <a:r>
              <a:rPr>
                <a:latin typeface="Courier"/>
              </a:rPr>
              <a:t>join</a:t>
            </a:r>
            <a:r>
              <a:rPr/>
              <a:t> sincroniza </a:t>
            </a:r>
            <a:r>
              <a:rPr b="1"/>
              <a:t>al final</a:t>
            </a:r>
            <a:r>
              <a:rPr/>
              <a:t>. Cuando la rama B tiene que esperar a la A </a:t>
            </a:r>
            <a:r>
              <a:rPr b="1"/>
              <a:t>en el medio</a:t>
            </a:r>
            <a:r>
              <a:rPr/>
              <a:t>, hace falta un objeto de sincronización</a:t>
            </a:r>
          </a:p>
          <a:p>
            <a:pPr lvl="0"/>
            <a:r>
              <a:rPr>
                <a:latin typeface="Courier"/>
              </a:rPr>
              <a:t>uvm_event</a:t>
            </a:r>
            <a:r>
              <a:rPr/>
              <a:t> es de </a:t>
            </a:r>
            <a:r>
              <a:rPr b="1"/>
              <a:t>uno a muchos</a:t>
            </a:r>
            <a:r>
              <a:rPr/>
              <a:t>: uno avisa, los que esperan siguen. Y </a:t>
            </a:r>
            <a:r>
              <a:rPr>
                <a:latin typeface="Courier"/>
              </a:rPr>
              <a:t>trigger(data)</a:t>
            </a:r>
            <a:r>
              <a:rPr/>
              <a:t> puede llevar un </a:t>
            </a:r>
            <a:r>
              <a:rPr>
                <a:latin typeface="Courier"/>
              </a:rPr>
              <a:t>uvm_object</a:t>
            </a:r>
            <a:r>
              <a:rPr/>
              <a:t> adjunto</a:t>
            </a:r>
          </a:p>
          <a:p>
            <a:pPr lvl="0"/>
            <a:r>
              <a:rPr>
                <a:latin typeface="Courier"/>
              </a:rPr>
              <a:t>uvm_barrier</a:t>
            </a:r>
            <a:r>
              <a:rPr/>
              <a:t> es </a:t>
            </a:r>
            <a:r>
              <a:rPr b="1"/>
              <a:t>simétrico</a:t>
            </a:r>
            <a:r>
              <a:rPr/>
              <a:t>: nadie pasa hasta que llegaron todos. Es el “arranquen juntos” de dos agents que tienen que empezar en el mismo ciclo</a:t>
            </a:r>
          </a:p>
          <a:p>
            <a:pPr lvl="0"/>
            <a:r>
              <a:rPr/>
              <a:t>Un </a:t>
            </a:r>
            <a:r>
              <a:rPr>
                <a:latin typeface="Courier"/>
              </a:rPr>
              <a:t>bit</a:t>
            </a:r>
            <a:r>
              <a:rPr/>
              <a:t> compartido con </a:t>
            </a:r>
            <a:r>
              <a:rPr>
                <a:latin typeface="Courier"/>
              </a:rPr>
              <a:t>wait(flag)</a:t>
            </a:r>
            <a:r>
              <a:rPr/>
              <a:t> no alcanza: </a:t>
            </a:r>
            <a:r>
              <a:rPr b="1"/>
              <a:t>pierde el pulso</a:t>
            </a:r>
            <a:r>
              <a:rPr/>
              <a:t> si el que espera llegó tarde, y no lleva dato</a:t>
            </a:r>
          </a:p>
        </p:txBody>
      </p:sp>
    </p:spTree>
  </p:cSld>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El agujero que dejó el scoreboard</a:t>
            </a:r>
          </a:p>
          <a:p>
            <a:pPr lvl="0"/>
            <a:r>
              <a:rPr/>
              <a:t>El scoreboard de este curso chequea </a:t>
            </a:r>
            <a:r>
              <a:rPr b="1"/>
              <a:t>el resultado</a:t>
            </a:r>
            <a:r>
              <a:rPr/>
              <a:t>: </a:t>
            </a:r>
            <a:r>
              <a:rPr>
                <a:latin typeface="Courier"/>
              </a:rPr>
              <a:t>A op B</a:t>
            </a:r>
            <a:r>
              <a:rPr/>
              <a:t> contra lo que devolvió el DUT. Mil operaciones, mil comparaciones, cero errores</a:t>
            </a:r>
          </a:p>
          <a:p>
            <a:pPr lvl="0"/>
            <a:r>
              <a:rPr/>
              <a:t>Nadie chequea </a:t>
            </a:r>
            <a:r>
              <a:rPr b="1"/>
              <a:t>el protocolo</a:t>
            </a:r>
            <a:r>
              <a:rPr/>
              <a:t>. Un DUT que devuelve bien el </a:t>
            </a:r>
            <a:r>
              <a:rPr>
                <a:latin typeface="Courier"/>
              </a:rPr>
              <a:t>result</a:t>
            </a:r>
            <a:r>
              <a:rPr/>
              <a:t> pero baja </a:t>
            </a:r>
            <a:r>
              <a:rPr>
                <a:latin typeface="Courier"/>
              </a:rPr>
              <a:t>done</a:t>
            </a:r>
            <a:r>
              <a:rPr/>
              <a:t> un ciclo antes, o lo levanta con </a:t>
            </a:r>
            <a:r>
              <a:rPr>
                <a:latin typeface="Courier"/>
              </a:rPr>
              <a:t>no_op</a:t>
            </a:r>
            <a:r>
              <a:rPr/>
              <a:t>, </a:t>
            </a:r>
            <a:r>
              <a:rPr b="1"/>
              <a:t>pasa todos los tests del curso</a:t>
            </a:r>
          </a:p>
          <a:p>
            <a:pPr lvl="0"/>
            <a:r>
              <a:rPr/>
              <a:t>La regla del protocolo está escrita en tres lugares: en prosa en la spec, adentro del BFM, y en la cabeza del que lo escribió. En </a:t>
            </a:r>
            <a:r>
              <a:rPr b="1"/>
              <a:t>ninguno</a:t>
            </a:r>
            <a:r>
              <a:rPr/>
              <a:t> de los tres se chequea</a:t>
            </a:r>
          </a:p>
          <a:p>
            <a:pPr lvl="0"/>
            <a:r>
              <a:rPr/>
              <a:t>Una </a:t>
            </a:r>
            <a:r>
              <a:rPr b="1"/>
              <a:t>assertion</a:t>
            </a:r>
            <a:r>
              <a:rPr/>
              <a:t> es esa misma frase, en forma ejecutable, corriendo sola toda la simulación</a:t>
            </a:r>
          </a:p>
        </p:txBody>
      </p:sp>
    </p:spTree>
  </p:cSld>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Inmediatas y concurrentes: la que ya conocen y la nueva</a:t>
            </a:r>
          </a:p>
          <a:p>
            <a:pPr lvl="0" indent="0">
              <a:buNone/>
            </a:pPr>
            <a:r>
              <a:rPr i="1">
                <a:solidFill>
                  <a:srgbClr val="60A0B0"/>
                </a:solidFill>
                <a:latin typeface="Courier"/>
              </a:rPr>
              <a:t>// INMEDIATA: es una SENTENCIA. Corre cuando el hilo pasa por ahí,</a:t>
            </a:r>
            <a:br/>
            <a:r>
              <a:rPr i="1">
                <a:solidFill>
                  <a:srgbClr val="60A0B0"/>
                </a:solidFill>
                <a:latin typeface="Courier"/>
              </a:rPr>
              <a:t>// una vez, y nada más. La de las transactions es de esta familia.</a:t>
            </a:r>
            <a:br/>
            <a:r>
              <a:rPr b="1">
                <a:solidFill>
                  <a:srgbClr val="007020"/>
                </a:solidFill>
                <a:latin typeface="Courier"/>
              </a:rPr>
              <a:t>assert</a:t>
            </a:r>
            <a:r>
              <a:rPr>
                <a:latin typeface="Courier"/>
              </a:rPr>
              <a:t> (cmd.op </a:t>
            </a:r>
            <a:r>
              <a:rPr b="1">
                <a:solidFill>
                  <a:srgbClr val="007020"/>
                </a:solidFill>
                <a:latin typeface="Courier"/>
              </a:rPr>
              <a:t>inside</a:t>
            </a:r>
            <a:r>
              <a:rPr>
                <a:latin typeface="Courier"/>
              </a:rPr>
              <a:t> {add_op, sub_op, and_op, xor_op, mul_op})</a:t>
            </a:r>
            <a:br/>
            <a:r>
              <a:rPr>
                <a:latin typeface="Courier"/>
              </a:rPr>
              <a:t>   </a:t>
            </a:r>
            <a:r>
              <a:rPr b="1">
                <a:solidFill>
                  <a:srgbClr val="007020"/>
                </a:solidFill>
                <a:latin typeface="Courier"/>
              </a:rPr>
              <a:t>else</a:t>
            </a:r>
            <a:r>
              <a:rPr>
                <a:latin typeface="Courier"/>
              </a:rPr>
              <a:t> </a:t>
            </a:r>
            <a:r>
              <a:rPr>
                <a:solidFill>
                  <a:srgbClr val="007020"/>
                </a:solidFill>
                <a:latin typeface="Courier"/>
              </a:rPr>
              <a:t>`uvm_error</a:t>
            </a:r>
            <a:r>
              <a:rPr>
                <a:latin typeface="Courier"/>
              </a:rPr>
              <a:t>(</a:t>
            </a:r>
            <a:r>
              <a:rPr>
                <a:solidFill>
                  <a:srgbClr val="4070A0"/>
                </a:solidFill>
                <a:latin typeface="Courier"/>
              </a:rPr>
              <a:t>"SEQ"</a:t>
            </a:r>
            <a:r>
              <a:rPr>
                <a:latin typeface="Courier"/>
              </a:rPr>
              <a:t>, </a:t>
            </a:r>
            <a:r>
              <a:rPr>
                <a:solidFill>
                  <a:srgbClr val="4070A0"/>
                </a:solidFill>
                <a:latin typeface="Courier"/>
              </a:rPr>
              <a:t>"operacion invalida"</a:t>
            </a:r>
            <a:r>
              <a:rPr>
                <a:latin typeface="Courier"/>
              </a:rPr>
              <a:t>);</a:t>
            </a:r>
            <a:br/>
            <a:br/>
            <a:r>
              <a:rPr i="1">
                <a:solidFill>
                  <a:srgbClr val="60A0B0"/>
                </a:solidFill>
                <a:latin typeface="Courier"/>
              </a:rPr>
              <a:t>// CONCURRENTE — la novedad. Es una DECLARACION con reloj: se enchufa</a:t>
            </a:r>
            <a:br/>
            <a:r>
              <a:rPr i="1">
                <a:solidFill>
                  <a:srgbClr val="60A0B0"/>
                </a:solidFill>
                <a:latin typeface="Courier"/>
              </a:rPr>
              <a:t>// al arrancar la simulacion y se evalua en cada flanco, para siempre.</a:t>
            </a:r>
            <a:br/>
            <a:r>
              <a:rPr>
                <a:latin typeface="Courier"/>
              </a:rPr>
              <a:t>a_done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a:t>
            </a:r>
            <a:r>
              <a:rPr>
                <a:solidFill>
                  <a:srgbClr val="007020"/>
                </a:solidFill>
                <a:latin typeface="Courier"/>
              </a:rPr>
              <a:t>start</a:t>
            </a:r>
            <a:r>
              <a:rPr>
                <a:latin typeface="Courier"/>
              </a:rPr>
              <a:t> |=&gt; ##[</a:t>
            </a:r>
            <a:r>
              <a:rPr>
                <a:solidFill>
                  <a:srgbClr val="40A070"/>
                </a:solidFill>
                <a:latin typeface="Courier"/>
              </a:rPr>
              <a:t>0</a:t>
            </a:r>
            <a:r>
              <a:rPr>
                <a:latin typeface="Courier"/>
              </a:rPr>
              <a:t>:</a:t>
            </a:r>
            <a:r>
              <a:rPr>
                <a:solidFill>
                  <a:srgbClr val="40A070"/>
                </a:solidFill>
                <a:latin typeface="Courier"/>
              </a:rPr>
              <a:t>4</a:t>
            </a:r>
            <a:r>
              <a:rPr>
                <a:latin typeface="Courier"/>
              </a:rPr>
              <a:t>] done);</a:t>
            </a:r>
          </a:p>
          <a:p>
            <a:pPr lvl="0"/>
            <a:r>
              <a:rPr/>
              <a:t>La </a:t>
            </a:r>
            <a:r>
              <a:rPr b="1"/>
              <a:t>inmediata</a:t>
            </a:r>
            <a:r>
              <a:rPr/>
              <a:t> vive adentro de un </a:t>
            </a:r>
            <a:r>
              <a:rPr>
                <a:latin typeface="Courier"/>
              </a:rPr>
              <a:t>begin/end</a:t>
            </a:r>
            <a:r>
              <a:rPr/>
              <a:t>, es procedural, y sólo existe mientras el hilo está parado ahí</a:t>
            </a:r>
          </a:p>
          <a:p>
            <a:pPr lvl="0"/>
            <a:r>
              <a:rPr/>
              <a:t>La </a:t>
            </a:r>
            <a:r>
              <a:rPr b="1"/>
              <a:t>concurrente</a:t>
            </a:r>
            <a:r>
              <a:rPr/>
              <a:t> no vive en ningún hilo: es una declaración, como un </a:t>
            </a:r>
            <a:r>
              <a:rPr>
                <a:latin typeface="Courier"/>
              </a:rPr>
              <a:t>always</a:t>
            </a:r>
            <a:r>
              <a:rPr/>
              <a:t>. Se escribe una vez y chequea cada flanco de la simulación entera</a:t>
            </a:r>
          </a:p>
          <a:p>
            <a:pPr lvl="0"/>
            <a:r>
              <a:rPr/>
              <a:t>Por eso una concurrente puede describir algo que </a:t>
            </a:r>
            <a:r>
              <a:rPr b="1"/>
              <a:t>dura varios ciclos</a:t>
            </a:r>
            <a:r>
              <a:rPr/>
              <a:t>, y una inmediata no</a:t>
            </a:r>
          </a:p>
        </p:txBody>
      </p:sp>
    </p:spTree>
  </p:cSld>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Anatomía de una property</a:t>
            </a:r>
          </a:p>
          <a:p>
            <a:pPr lvl="0" indent="0">
              <a:buNone/>
            </a:pPr>
            <a:r>
              <a:rPr>
                <a:latin typeface="Courier"/>
              </a:rPr>
              <a:t>a_done_llega :                      </a:t>
            </a:r>
            <a:r>
              <a:rPr i="1">
                <a:solidFill>
                  <a:srgbClr val="60A0B0"/>
                </a:solidFill>
                <a:latin typeface="Courier"/>
              </a:rPr>
              <a:t>// &lt;- el label: NO es opcional</a:t>
            </a:r>
            <a:br/>
            <a:r>
              <a:rPr b="1">
                <a:solidFill>
                  <a:srgbClr val="007020"/>
                </a:solidFill>
                <a:latin typeface="Courier"/>
              </a:rPr>
              <a:t>assert</a:t>
            </a:r>
            <a:r>
              <a:rPr>
                <a:latin typeface="Courier"/>
              </a:rPr>
              <a:t> </a:t>
            </a:r>
            <a:r>
              <a:rPr b="1">
                <a:solidFill>
                  <a:srgbClr val="007020"/>
                </a:solidFill>
                <a:latin typeface="Courier"/>
              </a:rPr>
              <a:t>property</a:t>
            </a:r>
            <a:r>
              <a:rPr>
                <a:latin typeface="Courier"/>
              </a:rPr>
              <a:t> (</a:t>
            </a:r>
            <a:br/>
            <a:r>
              <a:rPr>
                <a:latin typeface="Courier"/>
              </a:rPr>
              <a:t>   @(</a:t>
            </a:r>
            <a:r>
              <a:rPr b="1">
                <a:solidFill>
                  <a:srgbClr val="007020"/>
                </a:solidFill>
                <a:latin typeface="Courier"/>
              </a:rPr>
              <a:t>posedge</a:t>
            </a:r>
            <a:r>
              <a:rPr>
                <a:latin typeface="Courier"/>
              </a:rPr>
              <a:t> clk)                   </a:t>
            </a:r>
            <a:r>
              <a:rPr i="1">
                <a:solidFill>
                  <a:srgbClr val="60A0B0"/>
                </a:solidFill>
                <a:latin typeface="Courier"/>
              </a:rPr>
              <a:t>// &lt;- el reloj: cuando se muestrea</a:t>
            </a:r>
            <a:br/>
            <a:r>
              <a:rPr>
                <a:latin typeface="Courier"/>
              </a:rPr>
              <a:t>   </a:t>
            </a:r>
            <a:r>
              <a:rPr b="1">
                <a:solidFill>
                  <a:srgbClr val="007020"/>
                </a:solidFill>
                <a:latin typeface="Courier"/>
              </a:rPr>
              <a:t>disable</a:t>
            </a:r>
            <a:r>
              <a:rPr>
                <a:latin typeface="Courier"/>
              </a:rPr>
              <a:t> </a:t>
            </a:r>
            <a:r>
              <a:rPr b="1">
                <a:solidFill>
                  <a:srgbClr val="007020"/>
                </a:solidFill>
                <a:latin typeface="Courier"/>
              </a:rPr>
              <a:t>iff</a:t>
            </a:r>
            <a:r>
              <a:rPr>
                <a:latin typeface="Courier"/>
              </a:rPr>
              <a:t> (!reset_n)           </a:t>
            </a:r>
            <a:r>
              <a:rPr i="1">
                <a:solidFill>
                  <a:srgbClr val="60A0B0"/>
                </a:solidFill>
                <a:latin typeface="Courier"/>
              </a:rPr>
              <a:t>// &lt;- cuando NO chequear</a:t>
            </a:r>
            <a:br/>
            <a:r>
              <a:rPr>
                <a:latin typeface="Courier"/>
              </a:rPr>
              <a:t>   </a:t>
            </a:r>
            <a:r>
              <a:rPr>
                <a:solidFill>
                  <a:srgbClr val="007020"/>
                </a:solidFill>
                <a:latin typeface="Courier"/>
              </a:rPr>
              <a:t>start</a:t>
            </a:r>
            <a:r>
              <a:rPr>
                <a:latin typeface="Courier"/>
              </a:rPr>
              <a:t> &amp;&amp; (op_set != no_op)       </a:t>
            </a:r>
            <a:r>
              <a:rPr i="1">
                <a:solidFill>
                  <a:srgbClr val="60A0B0"/>
                </a:solidFill>
                <a:latin typeface="Courier"/>
              </a:rPr>
              <a:t>// &lt;- el antecedente</a:t>
            </a:r>
            <a:br/>
            <a:r>
              <a:rPr>
                <a:latin typeface="Courier"/>
              </a:rPr>
              <a:t>   |-&gt;                              </a:t>
            </a:r>
            <a:r>
              <a:rPr i="1">
                <a:solidFill>
                  <a:srgbClr val="60A0B0"/>
                </a:solidFill>
                <a:latin typeface="Courier"/>
              </a:rPr>
              <a:t>// &lt;- la implicacion</a:t>
            </a:r>
            <a:br/>
            <a:r>
              <a:rPr>
                <a:latin typeface="Courier"/>
              </a:rPr>
              <a:t>   ##[</a:t>
            </a:r>
            <a:r>
              <a:rPr>
                <a:solidFill>
                  <a:srgbClr val="40A070"/>
                </a:solidFill>
                <a:latin typeface="Courier"/>
              </a:rPr>
              <a:t>1</a:t>
            </a:r>
            <a:r>
              <a:rPr>
                <a:latin typeface="Courier"/>
              </a:rPr>
              <a:t>:</a:t>
            </a:r>
            <a:r>
              <a:rPr>
                <a:solidFill>
                  <a:srgbClr val="40A070"/>
                </a:solidFill>
                <a:latin typeface="Courier"/>
              </a:rPr>
              <a:t>5</a:t>
            </a:r>
            <a:r>
              <a:rPr>
                <a:latin typeface="Courier"/>
              </a:rPr>
              <a:t>] done                     </a:t>
            </a:r>
            <a:r>
              <a:rPr i="1">
                <a:solidFill>
                  <a:srgbClr val="60A0B0"/>
                </a:solidFill>
                <a:latin typeface="Courier"/>
              </a:rPr>
              <a:t>// &lt;- el consecuente</a:t>
            </a:r>
            <a:br/>
            <a:r>
              <a:rPr>
                <a:latin typeface="Courier"/>
              </a:rPr>
              <a:t>) </a:t>
            </a:r>
            <a:r>
              <a:rPr b="1">
                <a:solidFill>
                  <a:srgbClr val="007020"/>
                </a:solidFill>
                <a:latin typeface="Courier"/>
              </a:rPr>
              <a:t>else</a:t>
            </a:r>
            <a:r>
              <a:rPr>
                <a:latin typeface="Courier"/>
              </a:rPr>
              <a:t> </a:t>
            </a:r>
            <a:r>
              <a:rPr>
                <a:solidFill>
                  <a:srgbClr val="007020"/>
                </a:solidFill>
                <a:latin typeface="Courier"/>
              </a:rPr>
              <a:t>`uvm_error</a:t>
            </a:r>
            <a:r>
              <a:rPr>
                <a:latin typeface="Courier"/>
              </a:rPr>
              <a:t>(</a:t>
            </a:r>
            <a:r>
              <a:rPr>
                <a:solidFill>
                  <a:srgbClr val="4070A0"/>
                </a:solidFill>
                <a:latin typeface="Courier"/>
              </a:rPr>
              <a:t>"SVA"</a:t>
            </a:r>
            <a:r>
              <a:rPr>
                <a:latin typeface="Courier"/>
              </a:rPr>
              <a:t>, </a:t>
            </a:r>
            <a:r>
              <a:rPr>
                <a:solidFill>
                  <a:srgbClr val="4070A0"/>
                </a:solidFill>
                <a:latin typeface="Courier"/>
              </a:rPr>
              <a:t>"..."</a:t>
            </a:r>
            <a:r>
              <a:rPr>
                <a:latin typeface="Courier"/>
              </a:rPr>
              <a:t>);    </a:t>
            </a:r>
            <a:r>
              <a:rPr i="1">
                <a:solidFill>
                  <a:srgbClr val="60A0B0"/>
                </a:solidFill>
                <a:latin typeface="Courier"/>
              </a:rPr>
              <a:t>// &lt;- que hacer si falla</a:t>
            </a:r>
          </a:p>
          <a:p>
            <a:pPr lvl="0"/>
            <a:r>
              <a:rPr/>
              <a:t>Se lee como una frase: </a:t>
            </a:r>
            <a:r>
              <a:rPr i="1"/>
              <a:t>“en cada flanco de </a:t>
            </a:r>
            <a:r>
              <a:rPr i="1">
                <a:latin typeface="Courier"/>
              </a:rPr>
              <a:t>clk</a:t>
            </a:r>
            <a:r>
              <a:rPr i="1"/>
              <a:t>, mientras no haya reset, si </a:t>
            </a:r>
            <a:r>
              <a:rPr i="1">
                <a:latin typeface="Courier"/>
              </a:rPr>
              <a:t>start</a:t>
            </a:r>
            <a:r>
              <a:rPr i="1"/>
              <a:t> está arriba con una operación real, entonces </a:t>
            </a:r>
            <a:r>
              <a:rPr i="1">
                <a:latin typeface="Courier"/>
              </a:rPr>
              <a:t>done</a:t>
            </a:r>
            <a:r>
              <a:rPr i="1"/>
              <a:t> llega dentro de cinco ciclos”</a:t>
            </a:r>
          </a:p>
          <a:p>
            <a:pPr lvl="0"/>
            <a:r>
              <a:rPr/>
              <a:t>El </a:t>
            </a:r>
            <a:r>
              <a:rPr b="1"/>
              <a:t>label</a:t>
            </a:r>
            <a:r>
              <a:rPr/>
              <a:t> sale en el mensaje de error y en el reporte de cobertura. Una property sin label es un error anónimo a las tres de la mañana</a:t>
            </a:r>
          </a:p>
          <a:p>
            <a:pPr lvl="0"/>
            <a:r>
              <a:rPr/>
              <a:t>Las siete partes son siempre las mismas. El resto de la sección es aprender qué se puede poner en cada una</a:t>
            </a:r>
          </a:p>
        </p:txBody>
      </p:sp>
    </p:spTree>
  </p:cSld>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|-&gt;</a:t>
            </a:r>
            <a:r>
              <a:rPr b="1" i="1"/>
              <a:t> contra </a:t>
            </a:r>
            <a:r>
              <a:rPr b="1" i="1">
                <a:latin typeface="Courier"/>
              </a:rPr>
              <a:t>|=&gt;</a:t>
            </a:r>
            <a:r>
              <a:rPr b="1" i="1"/>
              <a:t>, el error número uno</a:t>
            </a:r>
          </a:p>
          <a:p>
            <a:pPr lvl="0" indent="0">
              <a:buNone/>
            </a:pPr>
            <a:r>
              <a:rPr i="1">
                <a:solidFill>
                  <a:srgbClr val="60A0B0"/>
                </a:solidFill>
                <a:latin typeface="Courier"/>
              </a:rPr>
              <a:t>// |-&gt;  overlapping: el consecuente empieza en EL MISMO flanco</a:t>
            </a:r>
            <a:br/>
            <a:r>
              <a:rPr>
                <a:latin typeface="Courier"/>
              </a:rPr>
              <a:t>a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a:t>
            </a:r>
            <a:r>
              <a:rPr>
                <a:solidFill>
                  <a:srgbClr val="007020"/>
                </a:solidFill>
                <a:latin typeface="Courier"/>
              </a:rPr>
              <a:t>start</a:t>
            </a:r>
            <a:r>
              <a:rPr>
                <a:latin typeface="Courier"/>
              </a:rPr>
              <a:t> |-&gt; !done);</a:t>
            </a:r>
            <a:br/>
            <a:br/>
            <a:r>
              <a:rPr i="1">
                <a:solidFill>
                  <a:srgbClr val="60A0B0"/>
                </a:solidFill>
                <a:latin typeface="Courier"/>
              </a:rPr>
              <a:t>// |=&gt;  non-overlapping: el consecuente empieza en el flanco SIGUIENTE</a:t>
            </a:r>
            <a:br/>
            <a:r>
              <a:rPr>
                <a:latin typeface="Courier"/>
              </a:rPr>
              <a:t>b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a:t>
            </a:r>
            <a:r>
              <a:rPr>
                <a:solidFill>
                  <a:srgbClr val="007020"/>
                </a:solidFill>
                <a:latin typeface="Courier"/>
              </a:rPr>
              <a:t>start</a:t>
            </a:r>
            <a:r>
              <a:rPr>
                <a:latin typeface="Courier"/>
              </a:rPr>
              <a:t> |=&gt; !done);</a:t>
            </a:r>
          </a:p>
          <a:p>
            <a:pPr lvl="0"/>
            <a:r>
              <a:rPr>
                <a:latin typeface="Courier"/>
              </a:rPr>
              <a:t>a |=&gt; b</a:t>
            </a:r>
            <a:r>
              <a:rPr/>
              <a:t> es exactamente </a:t>
            </a:r>
            <a:r>
              <a:rPr>
                <a:latin typeface="Courier"/>
              </a:rPr>
              <a:t>a |-&gt; ##1 b</a:t>
            </a:r>
            <a:r>
              <a:rPr/>
              <a:t>. No hay más misterio que ése</a:t>
            </a:r>
          </a:p>
          <a:p>
            <a:pPr lvl="0"/>
            <a:r>
              <a:rPr/>
              <a:t>¿Cuál va? Depende de si la respuesta es </a:t>
            </a:r>
            <a:r>
              <a:rPr b="1"/>
              <a:t>combinacional</a:t>
            </a:r>
            <a:r>
              <a:rPr/>
              <a:t> (el mismo flanco) o </a:t>
            </a:r>
            <a:r>
              <a:rPr b="1"/>
              <a:t>registrada</a:t>
            </a:r>
            <a:r>
              <a:rPr/>
              <a:t> (el siguiente). En el VTALU, </a:t>
            </a:r>
            <a:r>
              <a:rPr>
                <a:latin typeface="Courier"/>
              </a:rPr>
              <a:t>done</a:t>
            </a:r>
            <a:r>
              <a:rPr/>
              <a:t> sale de un </a:t>
            </a:r>
            <a:r>
              <a:rPr>
                <a:latin typeface="Courier"/>
              </a:rPr>
              <a:t>always_ff</a:t>
            </a:r>
            <a:r>
              <a:rPr/>
              <a:t>: siempre es el siguiente</a:t>
            </a:r>
          </a:p>
          <a:p>
            <a:pPr lvl="0"/>
            <a:r>
              <a:rPr/>
              <a:t>Equivocarse no da un síntoma solo: </a:t>
            </a:r>
            <a:r>
              <a:rPr>
                <a:latin typeface="Courier"/>
              </a:rPr>
              <a:t>start |-&gt; done</a:t>
            </a:r>
            <a:r>
              <a:rPr/>
              <a:t> con </a:t>
            </a:r>
            <a:r>
              <a:rPr>
                <a:latin typeface="Courier"/>
              </a:rPr>
              <a:t>done</a:t>
            </a:r>
            <a:r>
              <a:rPr/>
              <a:t> registrado </a:t>
            </a:r>
            <a:r>
              <a:rPr b="1"/>
              <a:t>falla en cada transacción</a:t>
            </a:r>
            <a:r>
              <a:rPr/>
              <a:t> —ve el </a:t>
            </a:r>
            <a:r>
              <a:rPr>
                <a:latin typeface="Courier"/>
              </a:rPr>
              <a:t>done</a:t>
            </a:r>
            <a:r>
              <a:rPr/>
              <a:t> viejo—, y una property cuyo antecedente nunca ocurre pasa en vacío. Por eso va siempre con su </a:t>
            </a:r>
            <a:r>
              <a:rPr>
                <a:latin typeface="Courier"/>
              </a:rPr>
              <a:t>cover</a:t>
            </a:r>
          </a:p>
        </p:txBody>
      </p:sp>
    </p:spTree>
  </p:cSld>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Mirar el pasado: </a:t>
            </a:r>
            <a:r>
              <a:rPr b="1" i="1">
                <a:latin typeface="Courier"/>
              </a:rPr>
              <a:t>$rose</a:t>
            </a:r>
            <a:r>
              <a:rPr b="1" i="1"/>
              <a:t>, </a:t>
            </a:r>
            <a:r>
              <a:rPr b="1" i="1">
                <a:latin typeface="Courier"/>
              </a:rPr>
              <a:t>$fell</a:t>
            </a:r>
            <a:r>
              <a:rPr b="1" i="1"/>
              <a:t>, </a:t>
            </a:r>
            <a:r>
              <a:rPr b="1" i="1">
                <a:latin typeface="Courier"/>
              </a:rPr>
              <a:t>$stable</a:t>
            </a:r>
            <a:r>
              <a:rPr b="1" i="1"/>
              <a:t>, </a:t>
            </a:r>
            <a:r>
              <a:rPr b="1" i="1">
                <a:latin typeface="Courier"/>
              </a:rPr>
              <a:t>$past</a:t>
            </a:r>
          </a:p>
          <a:p>
            <a:pPr lvl="0" indent="0">
              <a:buNone/>
            </a:pPr>
            <a:r>
              <a:rPr b="1">
                <a:solidFill>
                  <a:srgbClr val="007020"/>
                </a:solidFill>
                <a:latin typeface="Courier"/>
              </a:rPr>
              <a:t>$rose</a:t>
            </a:r>
            <a:r>
              <a:rPr>
                <a:latin typeface="Courier"/>
              </a:rPr>
              <a:t>(</a:t>
            </a:r>
            <a:r>
              <a:rPr>
                <a:solidFill>
                  <a:srgbClr val="007020"/>
                </a:solidFill>
                <a:latin typeface="Courier"/>
              </a:rPr>
              <a:t>start</a:t>
            </a:r>
            <a:r>
              <a:rPr>
                <a:latin typeface="Courier"/>
              </a:rPr>
              <a:t>)      </a:t>
            </a:r>
            <a:r>
              <a:rPr i="1">
                <a:solidFill>
                  <a:srgbClr val="60A0B0"/>
                </a:solidFill>
                <a:latin typeface="Courier"/>
              </a:rPr>
              <a:t>// 0 -&gt; 1 entre el flanco anterior y este</a:t>
            </a:r>
            <a:br/>
            <a:r>
              <a:rPr b="1">
                <a:solidFill>
                  <a:srgbClr val="007020"/>
                </a:solidFill>
                <a:latin typeface="Courier"/>
              </a:rPr>
              <a:t>$fell</a:t>
            </a:r>
            <a:r>
              <a:rPr>
                <a:latin typeface="Courier"/>
              </a:rPr>
              <a:t>(done)       </a:t>
            </a:r>
            <a:r>
              <a:rPr i="1">
                <a:solidFill>
                  <a:srgbClr val="60A0B0"/>
                </a:solidFill>
                <a:latin typeface="Courier"/>
              </a:rPr>
              <a:t>// 1 -&gt; 0</a:t>
            </a:r>
            <a:br/>
            <a:r>
              <a:rPr b="1">
                <a:solidFill>
                  <a:srgbClr val="007020"/>
                </a:solidFill>
                <a:latin typeface="Courier"/>
              </a:rPr>
              <a:t>$stable</a:t>
            </a:r>
            <a:r>
              <a:rPr>
                <a:latin typeface="Courier"/>
              </a:rPr>
              <a:t>(A)        </a:t>
            </a:r>
            <a:r>
              <a:rPr i="1">
                <a:solidFill>
                  <a:srgbClr val="60A0B0"/>
                </a:solidFill>
                <a:latin typeface="Courier"/>
              </a:rPr>
              <a:t>// el valor es el mismo que en el flanco anterior</a:t>
            </a:r>
            <a:br/>
            <a:r>
              <a:rPr b="1">
                <a:solidFill>
                  <a:srgbClr val="007020"/>
                </a:solidFill>
                <a:latin typeface="Courier"/>
              </a:rPr>
              <a:t>$past</a:t>
            </a:r>
            <a:r>
              <a:rPr>
                <a:latin typeface="Courier"/>
              </a:rPr>
              <a:t>(result, </a:t>
            </a:r>
            <a:r>
              <a:rPr>
                <a:solidFill>
                  <a:srgbClr val="40A070"/>
                </a:solidFill>
                <a:latin typeface="Courier"/>
              </a:rPr>
              <a:t>3</a:t>
            </a:r>
            <a:r>
              <a:rPr>
                <a:latin typeface="Courier"/>
              </a:rPr>
              <a:t>)  </a:t>
            </a:r>
            <a:r>
              <a:rPr i="1">
                <a:solidFill>
                  <a:srgbClr val="60A0B0"/>
                </a:solidFill>
                <a:latin typeface="Courier"/>
              </a:rPr>
              <a:t>// el valor que tenia hace 3 flancos</a:t>
            </a:r>
          </a:p>
          <a:p>
            <a:pPr lvl="0"/>
            <a:r>
              <a:rPr/>
              <a:t>Las cuatro comparan </a:t>
            </a:r>
            <a:r>
              <a:rPr b="1"/>
              <a:t>contra el muestreo anterior</a:t>
            </a:r>
            <a:r>
              <a:rPr/>
              <a:t>, no contra el instante anterior. En SVA el tiempo se cuenta en flancos del reloj de la property, no en nanosegundos</a:t>
            </a:r>
          </a:p>
          <a:p>
            <a:pPr lvl="0"/>
            <a:r>
              <a:rPr>
                <a:latin typeface="Courier"/>
              </a:rPr>
              <a:t>$stable</a:t>
            </a:r>
            <a:r>
              <a:rPr/>
              <a:t> es la que escribe </a:t>
            </a:r>
            <a:r>
              <a:rPr i="1"/>
              <a:t>“no se tocó”</a:t>
            </a:r>
            <a:r>
              <a:rPr/>
              <a:t>, que es media biblioteca de reglas de protocolo</a:t>
            </a:r>
          </a:p>
          <a:p>
            <a:pPr lvl="0"/>
            <a:r>
              <a:rPr>
                <a:latin typeface="Courier"/>
              </a:rPr>
              <a:t>$past(x, n)</a:t>
            </a:r>
            <a:r>
              <a:rPr/>
              <a:t> es una línea de retardo gratis: sirve para chequear una latencia fija sin escribir una máquina de estados</a:t>
            </a:r>
          </a:p>
        </p:txBody>
      </p:sp>
    </p:spTree>
  </p:cSld>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La property que vale la sección</a:t>
            </a:r>
          </a:p>
          <a:p>
            <a:pPr lvl="0" indent="0">
              <a:buNone/>
            </a:pPr>
            <a:r>
              <a:rPr>
                <a:latin typeface="Courier"/>
              </a:rPr>
              <a:t>   </a:t>
            </a:r>
            <a:r>
              <a:rPr i="1">
                <a:solidFill>
                  <a:srgbClr val="60A0B0"/>
                </a:solidFill>
                <a:latin typeface="Courier"/>
              </a:rPr>
              <a:t>// --- The stimulus ---</a:t>
            </a:r>
            <a:br/>
            <a:br/>
            <a:r>
              <a:rPr>
                <a:latin typeface="Courier"/>
              </a:rPr>
              <a:t>   </a:t>
            </a:r>
            <a:r>
              <a:rPr i="1">
                <a:solidFill>
                  <a:srgbClr val="60A0B0"/>
                </a:solidFill>
                <a:latin typeface="Courier"/>
              </a:rPr>
              <a:t>// The rule from slide 1 of day 1, executable at last: while start is up, the</a:t>
            </a:r>
            <a:br/>
            <a:r>
              <a:rPr>
                <a:latin typeface="Courier"/>
              </a:rPr>
              <a:t>   </a:t>
            </a:r>
            <a:r>
              <a:rPr i="1">
                <a:solidFill>
                  <a:srgbClr val="60A0B0"/>
                </a:solidFill>
                <a:latin typeface="Courier"/>
              </a:rPr>
              <a:t>// operands and the operation are not touched.</a:t>
            </a:r>
            <a:br/>
            <a:r>
              <a:rPr>
                <a:latin typeface="Courier"/>
              </a:rPr>
              <a:t>   </a:t>
            </a:r>
            <a:r>
              <a:rPr b="1">
                <a:solidFill>
                  <a:srgbClr val="007020"/>
                </a:solidFill>
                <a:latin typeface="Courier"/>
              </a:rPr>
              <a:t>property</a:t>
            </a:r>
            <a:r>
              <a:rPr>
                <a:latin typeface="Courier"/>
              </a:rPr>
              <a:t> p_operandos_estables;</a:t>
            </a:r>
            <a:br/>
            <a:r>
              <a:rPr>
                <a:latin typeface="Courier"/>
              </a:rPr>
              <a:t>      @(</a:t>
            </a:r>
            <a:r>
              <a:rPr b="1">
                <a:solidFill>
                  <a:srgbClr val="007020"/>
                </a:solidFill>
                <a:latin typeface="Courier"/>
              </a:rPr>
              <a:t>negedge</a:t>
            </a:r>
            <a:r>
              <a:rPr>
                <a:latin typeface="Courier"/>
              </a:rPr>
              <a:t> clk) </a:t>
            </a:r>
            <a:r>
              <a:rPr>
                <a:solidFill>
                  <a:srgbClr val="007020"/>
                </a:solidFill>
                <a:latin typeface="Courier"/>
              </a:rPr>
              <a:t>start</a:t>
            </a:r>
            <a:r>
              <a:rPr>
                <a:latin typeface="Courier"/>
              </a:rPr>
              <a:t> |=&gt; </a:t>
            </a:r>
            <a:r>
              <a:rPr b="1">
                <a:solidFill>
                  <a:srgbClr val="007020"/>
                </a:solidFill>
                <a:latin typeface="Courier"/>
              </a:rPr>
              <a:t>$stable</a:t>
            </a:r>
            <a:r>
              <a:rPr>
                <a:latin typeface="Courier"/>
              </a:rPr>
              <a:t>(A) &amp;&amp; </a:t>
            </a:r>
            <a:r>
              <a:rPr b="1">
                <a:solidFill>
                  <a:srgbClr val="007020"/>
                </a:solidFill>
                <a:latin typeface="Courier"/>
              </a:rPr>
              <a:t>$stable</a:t>
            </a:r>
            <a:r>
              <a:rPr>
                <a:latin typeface="Courier"/>
              </a:rPr>
              <a:t>(B) &amp;&amp; </a:t>
            </a:r>
            <a:r>
              <a:rPr b="1">
                <a:solidFill>
                  <a:srgbClr val="007020"/>
                </a:solidFill>
                <a:latin typeface="Courier"/>
              </a:rPr>
              <a:t>$stable</a:t>
            </a:r>
            <a:r>
              <a:rPr>
                <a:latin typeface="Courier"/>
              </a:rPr>
              <a:t>(op_set);</a:t>
            </a:r>
            <a:br/>
            <a:r>
              <a:rPr>
                <a:latin typeface="Courier"/>
              </a:rPr>
              <a:t>   </a:t>
            </a:r>
            <a:r>
              <a:rPr b="1">
                <a:solidFill>
                  <a:srgbClr val="007020"/>
                </a:solidFill>
                <a:latin typeface="Courier"/>
              </a:rPr>
              <a:t>endproperty</a:t>
            </a:r>
            <a:r>
              <a:rPr>
                <a:latin typeface="Courier"/>
              </a:rPr>
              <a:t> : p_operandos_estables</a:t>
            </a:r>
            <a:br/>
            <a:br/>
            <a:r>
              <a:rPr>
                <a:latin typeface="Courier"/>
              </a:rPr>
              <a:t>   a_operandos_estables :</a:t>
            </a:r>
            <a:br/>
            <a:r>
              <a:rPr>
                <a:latin typeface="Courier"/>
              </a:rPr>
              <a:t>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(p_operandos_estables)</a:t>
            </a:r>
            <a:br/>
            <a:r>
              <a:rPr>
                <a:latin typeface="Courier"/>
              </a:rPr>
              <a:t>   </a:t>
            </a:r>
            <a:r>
              <a:rPr b="1">
                <a:solidFill>
                  <a:srgbClr val="007020"/>
                </a:solidFill>
                <a:latin typeface="Courier"/>
              </a:rPr>
              <a:t>else</a:t>
            </a:r>
            <a:br/>
            <a:r>
              <a:rPr>
                <a:latin typeface="Courier"/>
              </a:rPr>
              <a:t>      </a:t>
            </a:r>
            <a:r>
              <a:rPr>
                <a:solidFill>
                  <a:srgbClr val="007020"/>
                </a:solidFill>
                <a:latin typeface="Courier"/>
              </a:rPr>
              <a:t>`uvm_error</a:t>
            </a:r>
            <a:r>
              <a:rPr>
                <a:latin typeface="Courier"/>
              </a:rPr>
              <a:t>(</a:t>
            </a:r>
            <a:r>
              <a:rPr>
                <a:solidFill>
                  <a:srgbClr val="4070A0"/>
                </a:solidFill>
                <a:latin typeface="Courier"/>
              </a:rPr>
              <a:t>"SVA"</a:t>
            </a:r>
            <a:r>
              <a:rPr>
                <a:latin typeface="Courier"/>
              </a:rPr>
              <a:t>, </a:t>
            </a:r>
            <a:r>
              <a:rPr b="1">
                <a:solidFill>
                  <a:srgbClr val="007020"/>
                </a:solidFill>
                <a:latin typeface="Courier"/>
              </a:rPr>
              <a:t>$sformatf</a:t>
            </a:r>
            <a:r>
              <a:rPr>
                <a:latin typeface="Courier"/>
              </a:rPr>
              <a:t>(</a:t>
            </a:r>
            <a:br/>
            <a:r>
              <a:rPr>
                <a:latin typeface="Courier"/>
              </a:rPr>
              <a:t>                 </a:t>
            </a:r>
            <a:r>
              <a:rPr>
                <a:solidFill>
                  <a:srgbClr val="4070A0"/>
                </a:solidFill>
                <a:latin typeface="Courier"/>
              </a:rPr>
              <a:t>"%m: operand changed with start up: A=%0d B=%0d op=%s"</a:t>
            </a:r>
            <a:r>
              <a:rPr>
                <a:latin typeface="Courier"/>
              </a:rPr>
              <a:t>, A, B, op2enum(</a:t>
            </a:r>
            <a:r>
              <a:rPr>
                <a:solidFill>
                  <a:srgbClr val="902000"/>
                </a:solidFill>
                <a:latin typeface="Courier"/>
              </a:rPr>
              <a:t>).name</a:t>
            </a:r>
            <a:r>
              <a:rPr>
                <a:latin typeface="Courier"/>
              </a:rPr>
              <a:t>()))</a:t>
            </a:r>
          </a:p>
          <a:p>
            <a:pPr lvl="0"/>
            <a:r>
              <a:rPr/>
              <a:t>Es </a:t>
            </a:r>
            <a:r>
              <a:rPr b="1"/>
              <a:t>la regla de </a:t>
            </a:r>
            <a:r>
              <a:rPr b="1" i="1"/>
              <a:t>La spec del VTALU</a:t>
            </a:r>
            <a:r>
              <a:rPr b="1"/>
              <a:t>, el día 1</a:t>
            </a:r>
            <a:r>
              <a:rPr/>
              <a:t>: mientras </a:t>
            </a:r>
            <a:r>
              <a:rPr>
                <a:latin typeface="Courier"/>
              </a:rPr>
              <a:t>start</a:t>
            </a:r>
            <a:r>
              <a:rPr/>
              <a:t> está arriba, los operandos no se tocan. Estuvo escrita en prosa seis días</a:t>
            </a:r>
          </a:p>
          <a:p>
            <a:pPr lvl="0"/>
            <a:r>
              <a:rPr/>
              <a:t>Once líneas, y chequean cada transacción de cada test, en los dos agents, sin que nadie las conecte a nada</a:t>
            </a:r>
          </a:p>
          <a:p>
            <a:pPr lvl="0"/>
            <a:r>
              <a:rPr/>
              <a:t>El scoreboard </a:t>
            </a:r>
            <a:r>
              <a:rPr b="1"/>
              <a:t>no puede</a:t>
            </a:r>
            <a:r>
              <a:rPr/>
              <a:t> escribir esta regla: para cuando la transaction le llega, el protocolo ya se borró</a:t>
            </a:r>
          </a:p>
        </p:txBody>
      </p:sp>
    </p:spTree>
  </p:cSld>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a:xfrm>
            <a:off x="457200" y="1193800"/>
            <a:ext cx="8229600" cy="1003300"/>
          </a:xfrm>
        </p:spPr>
        <p:txBody>
          <a:bodyPr/>
          <a:lstStyle/>
          <a:p>
            <a:pPr lvl="0" indent="0" marL="0">
              <a:spcBef>
                <a:spcPts val="3000"/>
              </a:spcBef>
              <a:buNone/>
            </a:pPr>
            <a:r>
              <a:rPr b="1" i="1"/>
              <a:t>⚠ Dos relojes: una assertion vale lo que vale su muestreo</a:t>
            </a:r>
          </a:p>
          <a:p>
            <a:pPr lvl="0" indent="0">
              <a:buNone/>
            </a:pPr>
            <a:r>
              <a:rPr>
                <a:latin typeface="Courier"/>
              </a:rPr>
              <a:t>   </a:t>
            </a:r>
            <a:r>
              <a:rPr i="1">
                <a:solidFill>
                  <a:srgbClr val="60A0B0"/>
                </a:solidFill>
                <a:latin typeface="Courier"/>
              </a:rPr>
              <a:t>// TWO CLOCKS, and it is not an implementation detail: the BFM drives on</a:t>
            </a:r>
            <a:br/>
            <a:r>
              <a:rPr>
                <a:latin typeface="Courier"/>
              </a:rPr>
              <a:t>   </a:t>
            </a:r>
            <a:r>
              <a:rPr i="1">
                <a:solidFill>
                  <a:srgbClr val="60A0B0"/>
                </a:solidFill>
                <a:latin typeface="Courier"/>
              </a:rPr>
              <a:t>// negedge and the DUT registers on posedge. An assertion samples in the</a:t>
            </a:r>
            <a:br/>
            <a:r>
              <a:rPr>
                <a:latin typeface="Courier"/>
              </a:rPr>
              <a:t>   </a:t>
            </a:r>
            <a:r>
              <a:rPr i="1">
                <a:solidFill>
                  <a:srgbClr val="60A0B0"/>
                </a:solidFill>
                <a:latin typeface="Courier"/>
              </a:rPr>
              <a:t>// preponed region of the edge it is given, so a signal written ON the negedge</a:t>
            </a:r>
            <a:br/>
            <a:r>
              <a:rPr>
                <a:latin typeface="Courier"/>
              </a:rPr>
              <a:t>   </a:t>
            </a:r>
            <a:r>
              <a:rPr i="1">
                <a:solidFill>
                  <a:srgbClr val="60A0B0"/>
                </a:solidFill>
                <a:latin typeface="Courier"/>
              </a:rPr>
              <a:t>// is not seen on that negedge: it is seen on the next one. With everything on</a:t>
            </a:r>
            <a:br/>
            <a:r>
              <a:rPr>
                <a:latin typeface="Courier"/>
              </a:rPr>
              <a:t>   </a:t>
            </a:r>
            <a:r>
              <a:rPr i="1">
                <a:solidFill>
                  <a:srgbClr val="60A0B0"/>
                </a:solidFill>
                <a:latin typeface="Courier"/>
              </a:rPr>
              <a:t>// posedge, two consecutive no_op -- start goes down at t=111 and back up at</a:t>
            </a:r>
            <a:br/>
            <a:r>
              <a:rPr>
                <a:latin typeface="Courier"/>
              </a:rPr>
              <a:t>   </a:t>
            </a:r>
            <a:r>
              <a:rPr i="1">
                <a:solidFill>
                  <a:srgbClr val="60A0B0"/>
                </a:solidFill>
                <a:latin typeface="Courier"/>
              </a:rPr>
              <a:t>// t=120, between two posedges -- read as ONE transaction with the operands</a:t>
            </a:r>
            <a:br/>
            <a:r>
              <a:rPr>
                <a:latin typeface="Courier"/>
              </a:rPr>
              <a:t>   </a:t>
            </a:r>
            <a:r>
              <a:rPr i="1">
                <a:solidFill>
                  <a:srgbClr val="60A0B0"/>
                </a:solidFill>
                <a:latin typeface="Courier"/>
              </a:rPr>
              <a:t>// changing: 145 false positives every 1000 operations. With everything on</a:t>
            </a:r>
            <a:br/>
            <a:r>
              <a:rPr>
                <a:latin typeface="Courier"/>
              </a:rPr>
              <a:t>   </a:t>
            </a:r>
            <a:r>
              <a:rPr i="1">
                <a:solidFill>
                  <a:srgbClr val="60A0B0"/>
                </a:solidFill>
                <a:latin typeface="Courier"/>
              </a:rPr>
              <a:t>// negedge, the false positives move to the done properties.</a:t>
            </a:r>
            <a:br/>
            <a:r>
              <a:rPr>
                <a:latin typeface="Courier"/>
              </a:rPr>
              <a:t>   </a:t>
            </a:r>
            <a:r>
              <a:rPr i="1">
                <a:solidFill>
                  <a:srgbClr val="60A0B0"/>
                </a:solidFill>
                <a:latin typeface="Courier"/>
              </a:rPr>
              <a:t>//</a:t>
            </a:r>
            <a:br/>
            <a:r>
              <a:rPr>
                <a:latin typeface="Courier"/>
              </a:rPr>
              <a:t>   </a:t>
            </a:r>
            <a:r>
              <a:rPr i="1">
                <a:solidFill>
                  <a:srgbClr val="60A0B0"/>
                </a:solidFill>
                <a:latin typeface="Courier"/>
              </a:rPr>
              <a:t>//   stimulus (start, A, B, op_set)  -&gt; negedge, where the BFM writes</a:t>
            </a:r>
            <a:br/>
            <a:r>
              <a:rPr>
                <a:latin typeface="Courier"/>
              </a:rPr>
              <a:t>   </a:t>
            </a:r>
            <a:r>
              <a:rPr i="1">
                <a:solidFill>
                  <a:srgbClr val="60A0B0"/>
                </a:solidFill>
                <a:latin typeface="Courier"/>
              </a:rPr>
              <a:t>//   response (done, result)         -&gt; posedge, where the DUT registers</a:t>
            </a:r>
            <a:br/>
            <a:br/>
            <a:r>
              <a:rPr>
                <a:latin typeface="Courier"/>
              </a:rPr>
              <a:t>   </a:t>
            </a:r>
            <a:r>
              <a:rPr b="1">
                <a:solidFill>
                  <a:srgbClr val="007020"/>
                </a:solidFill>
                <a:latin typeface="Courier"/>
              </a:rPr>
              <a:t>default</a:t>
            </a:r>
            <a:r>
              <a:rPr>
                <a:latin typeface="Courier"/>
              </a:rPr>
              <a:t> </a:t>
            </a:r>
            <a:r>
              <a:rPr b="1">
                <a:solidFill>
                  <a:srgbClr val="007020"/>
                </a:solidFill>
                <a:latin typeface="Courier"/>
              </a:rPr>
              <a:t>disable</a:t>
            </a:r>
            <a:r>
              <a:rPr>
                <a:latin typeface="Courier"/>
              </a:rPr>
              <a:t> </a:t>
            </a:r>
            <a:r>
              <a:rPr b="1">
                <a:solidFill>
                  <a:srgbClr val="007020"/>
                </a:solidFill>
                <a:latin typeface="Courier"/>
              </a:rPr>
              <a:t>iff</a:t>
            </a:r>
            <a:r>
              <a:rPr>
                <a:latin typeface="Courier"/>
              </a:rPr>
              <a:t> (!reset_n);</a:t>
            </a:r>
          </a:p>
        </p:txBody>
      </p:sp>
      <p:graphicFrame>
        <p:nvGraphicFramePr>
          <p:cNvPr id="6" name="Content Placeholder 5"/>
          <p:cNvGraphicFramePr>
            <a:graphicFrameLocks noGrp="1"/>
          </p:cNvGraphicFramePr>
          <p:nvPr>
            <p:ph idx="1"/>
          </p:nvPr>
        </p:nvGraphicFramePr>
        <p:xfrm>
          <a:off x="457200" y="2324100"/>
          <a:ext cx="8229600" cy="10033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Con un solo reloj</a:t>
                      </a:r>
                    </a:p>
                  </a:txBody>
                  <a:tcPr/>
                </a:tc>
                <a:tc>
                  <a:txBody>
                    <a:bodyPr/>
                    <a:lstStyle/>
                    <a:p>
                      <a:pPr lvl="0" indent="0" marL="0">
                        <a:buNone/>
                      </a:pPr>
                      <a:r>
                        <a:rPr/>
                        <a:t>Sobre 1000 operaciones</a:t>
                      </a:r>
                    </a:p>
                  </a:txBody>
                  <a:tcPr/>
                </a:tc>
              </a:tr>
              <a:tr h="0">
                <a:tc>
                  <a:txBody>
                    <a:bodyPr/>
                    <a:lstStyle/>
                    <a:p>
                      <a:pPr lvl="0" indent="0" marL="0">
                        <a:buNone/>
                      </a:pPr>
                      <a:r>
                        <a:rPr/>
                        <a:t>todo en </a:t>
                      </a:r>
                      <a:r>
                        <a:rPr>
                          <a:latin typeface="Courier"/>
                        </a:rPr>
                        <a:t>posedge</a:t>
                      </a:r>
                    </a:p>
                  </a:txBody>
                </a:tc>
                <a:tc>
                  <a:txBody>
                    <a:bodyPr/>
                    <a:lstStyle/>
                    <a:p>
                      <a:pPr lvl="0" indent="0" marL="0">
                        <a:buNone/>
                      </a:pPr>
                      <a:r>
                        <a:rPr b="1"/>
                        <a:t>145 falsos positivos</a:t>
                      </a:r>
                      <a:r>
                        <a:rPr/>
                        <a:t> en la estabilidad de operandos</a:t>
                      </a:r>
                    </a:p>
                  </a:txBody>
                </a:tc>
              </a:tr>
              <a:tr h="0">
                <a:tc>
                  <a:txBody>
                    <a:bodyPr/>
                    <a:lstStyle/>
                    <a:p>
                      <a:pPr lvl="0" indent="0" marL="0">
                        <a:buNone/>
                      </a:pPr>
                      <a:r>
                        <a:rPr/>
                        <a:t>todo en </a:t>
                      </a:r>
                      <a:r>
                        <a:rPr>
                          <a:latin typeface="Courier"/>
                        </a:rPr>
                        <a:t>negedge</a:t>
                      </a:r>
                    </a:p>
                  </a:txBody>
                </a:tc>
                <a:tc>
                  <a:txBody>
                    <a:bodyPr/>
                    <a:lstStyle/>
                    <a:p>
                      <a:pPr lvl="0" indent="0" marL="0">
                        <a:buNone/>
                      </a:pPr>
                      <a:r>
                        <a:rPr/>
                        <a:t>falsos positivos en las properties de </a:t>
                      </a:r>
                      <a:r>
                        <a:rPr>
                          <a:latin typeface="Courier"/>
                        </a:rPr>
                        <a:t>done</a:t>
                      </a:r>
                    </a:p>
                  </a:txBody>
                </a:tc>
              </a:tr>
              <a:tr h="0">
                <a:tc>
                  <a:txBody>
                    <a:bodyPr/>
                    <a:lstStyle/>
                    <a:p>
                      <a:pPr lvl="0" indent="0" marL="0">
                        <a:buNone/>
                      </a:pPr>
                      <a:r>
                        <a:rPr b="1"/>
                        <a:t>estímulo en </a:t>
                      </a:r>
                      <a:r>
                        <a:rPr b="1">
                          <a:latin typeface="Courier"/>
                        </a:rPr>
                        <a:t>negedge</a:t>
                      </a:r>
                      <a:r>
                        <a:rPr b="1"/>
                        <a:t>, respuesta en </a:t>
                      </a:r>
                      <a:r>
                        <a:rPr b="1">
                          <a:latin typeface="Courier"/>
                        </a:rPr>
                        <a:t>posedge</a:t>
                      </a:r>
                    </a:p>
                  </a:txBody>
                </a:tc>
                <a:tc>
                  <a:txBody>
                    <a:bodyPr/>
                    <a:lstStyle/>
                    <a:p>
                      <a:pPr lvl="0" indent="0" marL="0">
                        <a:buNone/>
                      </a:pPr>
                      <a:r>
                        <a:rPr b="1"/>
                        <a:t>0 errores</a:t>
                      </a:r>
                      <a:r>
                        <a:rPr/>
                        <a:t> ✅</a:t>
                      </a:r>
                    </a:p>
                  </a:txBody>
                </a:tc>
              </a:tr>
            </a:tbl>
          </a:graphicData>
        </a:graphic>
      </p:graphicFrame>
      <p:sp>
        <p:nvSpPr>
          <p:cNvPr id="3" name="Content Placeholder 2"/>
          <p:cNvSpPr>
            <a:spLocks noGrp="1"/>
          </p:cNvSpPr>
          <p:nvPr>
            <p:ph idx="1"/>
          </p:nvPr>
        </p:nvSpPr>
        <p:spPr>
          <a:xfrm>
            <a:off x="457200" y="3454400"/>
            <a:ext cx="8229600" cy="1003300"/>
          </a:xfrm>
        </p:spPr>
        <p:txBody>
          <a:bodyPr/>
          <a:lstStyle/>
          <a:p>
            <a:pPr lvl="0"/>
            <a:r>
              <a:rPr/>
              <a:t>La BFM maneja en </a:t>
            </a:r>
            <a:r>
              <a:rPr>
                <a:latin typeface="Courier"/>
              </a:rPr>
              <a:t>negedge</a:t>
            </a:r>
            <a:r>
              <a:rPr/>
              <a:t> y el DUT registra en </a:t>
            </a:r>
            <a:r>
              <a:rPr>
                <a:latin typeface="Courier"/>
              </a:rPr>
              <a:t>posedge</a:t>
            </a:r>
            <a:r>
              <a:rPr/>
              <a:t>. </a:t>
            </a:r>
            <a:r>
              <a:rPr b="1"/>
              <a:t>No existe un flanco único que haga correctas a las cuatro properties</a:t>
            </a:r>
          </a:p>
          <a:p>
            <a:pPr lvl="0"/>
            <a:r>
              <a:rPr/>
              <a:t>El muestreo de SVA es la región </a:t>
            </a:r>
            <a:r>
              <a:rPr i="1"/>
              <a:t>preponed</a:t>
            </a:r>
            <a:r>
              <a:rPr/>
              <a:t>: una señal escrita </a:t>
            </a:r>
            <a:r>
              <a:rPr b="1"/>
              <a:t>en</a:t>
            </a:r>
            <a:r>
              <a:rPr/>
              <a:t> el flanco no se ve en ese flanco, se ve en el siguiente</a:t>
            </a:r>
          </a:p>
        </p:txBody>
      </p:sp>
    </p:spTree>
  </p:cSld>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Assertions (SVA)</a:t>
            </a:r>
          </a:p>
        </p:txBody>
      </p:sp>
      <p:sp>
        <p:nvSpPr>
          <p:cNvPr id="4" name="Text Placeholder 3"/>
          <p:cNvSpPr>
            <a:spLocks noGrp="1"/>
          </p:cNvSpPr>
          <p:nvPr>
            <p:ph idx="2" sz="half" type="body"/>
          </p:nvPr>
        </p:nvSpPr>
        <p:spPr/>
        <p:txBody>
          <a:bodyPr/>
          <a:lstStyle/>
          <a:p>
            <a:pPr lvl="0" indent="0" marL="0">
              <a:spcBef>
                <a:spcPts val="3000"/>
              </a:spcBef>
              <a:buNone/>
            </a:pPr>
            <a:r>
              <a:rPr b="1" i="1"/>
              <a:t>El pulso que el muestreo no ve</a:t>
            </a:r>
          </a:p>
        </p:txBody>
      </p:sp>
      <p:pic>
        <p:nvPicPr>
          <p:cNvPr descr="res/diagrams/assertions_dos_relojes.svg" id="0" name="Picture 1"/>
          <p:cNvPicPr>
            <a:picLocks noGrp="1" noChangeAspect="1"/>
          </p:cNvPicPr>
          <p:nvPr/>
        </p:nvPicPr>
        <p:blipFill>
          <a:blip r:embed="rId2"/>
          <a:stretch>
            <a:fillRect/>
          </a:stretch>
        </p:blipFill>
        <p:spPr bwMode="auto">
          <a:xfrm>
            <a:off x="3568700" y="546100"/>
            <a:ext cx="5105400" cy="3175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Dos no_op seguidas: start baja en 111 y sube en 120, entre dos posedge</a:t>
            </a:r>
          </a:p>
        </p:txBody>
      </p:sp>
    </p:spTree>
  </p:cSld>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Entre dos </a:t>
            </a:r>
            <a:r>
              <a:rPr>
                <a:latin typeface="Courier"/>
              </a:rPr>
              <a:t>posedge</a:t>
            </a:r>
            <a:r>
              <a:rPr/>
              <a:t> cabe un pulso entero de </a:t>
            </a:r>
            <a:r>
              <a:rPr>
                <a:latin typeface="Courier"/>
              </a:rPr>
              <a:t>start</a:t>
            </a:r>
            <a:r>
              <a:rPr/>
              <a:t> que el muestreo no ve</a:t>
            </a:r>
          </a:p>
          <a:p>
            <a:pPr lvl="0"/>
            <a:r>
              <a:rPr/>
              <a:t>Todo en </a:t>
            </a:r>
            <a:r>
              <a:rPr>
                <a:latin typeface="Courier"/>
              </a:rPr>
              <a:t>posedge</a:t>
            </a:r>
            <a:r>
              <a:rPr/>
              <a:t>: las dos </a:t>
            </a:r>
            <a:r>
              <a:rPr>
                <a:latin typeface="Courier"/>
              </a:rPr>
              <a:t>no_op</a:t>
            </a:r>
            <a:r>
              <a:rPr/>
              <a:t> se leen como </a:t>
            </a:r>
            <a:r>
              <a:rPr b="1"/>
              <a:t>una sola</a:t>
            </a:r>
            <a:r>
              <a:rPr/>
              <a:t>, y salen 145 gritos</a:t>
            </a:r>
          </a:p>
          <a:p>
            <a:pPr lvl="0"/>
            <a:r>
              <a:rPr/>
              <a:t>El estímulo en </a:t>
            </a:r>
            <a:r>
              <a:rPr>
                <a:latin typeface="Courier"/>
              </a:rPr>
              <a:t>negedge</a:t>
            </a:r>
            <a:r>
              <a:rPr/>
              <a:t>: en </a:t>
            </a:r>
            <a:r>
              <a:rPr>
                <a:latin typeface="Courier"/>
              </a:rPr>
              <a:t>t=120</a:t>
            </a:r>
            <a:r>
              <a:rPr/>
              <a:t> ya está abajo, el antecedente no arranca</a:t>
            </a:r>
          </a:p>
        </p:txBody>
      </p:sp>
    </p:spTree>
  </p:cSld>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La latencia variable, en una línea</a:t>
            </a:r>
          </a:p>
          <a:p>
            <a:pPr lvl="0" indent="0">
              <a:buNone/>
            </a:pPr>
            <a:r>
              <a:rPr>
                <a:latin typeface="Courier"/>
              </a:rPr>
              <a:t>   </a:t>
            </a:r>
            <a:r>
              <a:rPr i="1">
                <a:solidFill>
                  <a:srgbClr val="60A0B0"/>
                </a:solidFill>
                <a:latin typeface="Courier"/>
              </a:rPr>
              <a:t>// The variable latency from the VTALU spec section, in one line: one cycle for the</a:t>
            </a:r>
            <a:br/>
            <a:r>
              <a:rPr>
                <a:latin typeface="Courier"/>
              </a:rPr>
              <a:t>   </a:t>
            </a:r>
            <a:r>
              <a:rPr i="1">
                <a:solidFill>
                  <a:srgbClr val="60A0B0"/>
                </a:solidFill>
                <a:latin typeface="Courier"/>
              </a:rPr>
              <a:t>// one-cycle ops, four edges for the multiplication.</a:t>
            </a:r>
            <a:br/>
            <a:r>
              <a:rPr>
                <a:latin typeface="Courier"/>
              </a:rPr>
              <a:t>   </a:t>
            </a:r>
            <a:r>
              <a:rPr b="1">
                <a:solidFill>
                  <a:srgbClr val="007020"/>
                </a:solidFill>
                <a:latin typeface="Courier"/>
              </a:rPr>
              <a:t>property</a:t>
            </a:r>
            <a:r>
              <a:rPr>
                <a:latin typeface="Courier"/>
              </a:rPr>
              <a:t> p_done_llega;</a:t>
            </a:r>
            <a:br/>
            <a:r>
              <a:rPr>
                <a:latin typeface="Courier"/>
              </a:rPr>
              <a:t>      @(</a:t>
            </a:r>
            <a:r>
              <a:rPr b="1">
                <a:solidFill>
                  <a:srgbClr val="007020"/>
                </a:solidFill>
                <a:latin typeface="Courier"/>
              </a:rPr>
              <a:t>posedge</a:t>
            </a:r>
            <a:r>
              <a:rPr>
                <a:latin typeface="Courier"/>
              </a:rPr>
              <a:t> clk) </a:t>
            </a:r>
            <a:r>
              <a:rPr>
                <a:solidFill>
                  <a:srgbClr val="007020"/>
                </a:solidFill>
                <a:latin typeface="Courier"/>
              </a:rPr>
              <a:t>start</a:t>
            </a:r>
            <a:r>
              <a:rPr>
                <a:latin typeface="Courier"/>
              </a:rPr>
              <a:t> &amp;&amp; (op_set != no_op) |-&gt; ##[</a:t>
            </a:r>
            <a:r>
              <a:rPr>
                <a:solidFill>
                  <a:srgbClr val="40A070"/>
                </a:solidFill>
                <a:latin typeface="Courier"/>
              </a:rPr>
              <a:t>1</a:t>
            </a:r>
            <a:r>
              <a:rPr>
                <a:latin typeface="Courier"/>
              </a:rPr>
              <a:t>:</a:t>
            </a:r>
            <a:r>
              <a:rPr>
                <a:solidFill>
                  <a:srgbClr val="40A070"/>
                </a:solidFill>
                <a:latin typeface="Courier"/>
              </a:rPr>
              <a:t>5</a:t>
            </a:r>
            <a:r>
              <a:rPr>
                <a:latin typeface="Courier"/>
              </a:rPr>
              <a:t>] done;</a:t>
            </a:r>
            <a:br/>
            <a:r>
              <a:rPr>
                <a:latin typeface="Courier"/>
              </a:rPr>
              <a:t>   </a:t>
            </a:r>
            <a:r>
              <a:rPr b="1">
                <a:solidFill>
                  <a:srgbClr val="007020"/>
                </a:solidFill>
                <a:latin typeface="Courier"/>
              </a:rPr>
              <a:t>endproperty</a:t>
            </a:r>
            <a:r>
              <a:rPr>
                <a:latin typeface="Courier"/>
              </a:rPr>
              <a:t> : p_done_llega</a:t>
            </a:r>
            <a:br/>
            <a:br/>
            <a:r>
              <a:rPr>
                <a:latin typeface="Courier"/>
              </a:rPr>
              <a:t>   a_done_llega :</a:t>
            </a:r>
            <a:br/>
            <a:r>
              <a:rPr>
                <a:latin typeface="Courier"/>
              </a:rPr>
              <a:t>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(p_done_llega)</a:t>
            </a:r>
            <a:br/>
            <a:r>
              <a:rPr>
                <a:latin typeface="Courier"/>
              </a:rPr>
              <a:t>   </a:t>
            </a:r>
            <a:r>
              <a:rPr b="1">
                <a:solidFill>
                  <a:srgbClr val="007020"/>
                </a:solidFill>
                <a:latin typeface="Courier"/>
              </a:rPr>
              <a:t>else</a:t>
            </a:r>
            <a:r>
              <a:rPr>
                <a:latin typeface="Courier"/>
              </a:rPr>
              <a:t> </a:t>
            </a:r>
            <a:r>
              <a:rPr>
                <a:solidFill>
                  <a:srgbClr val="007020"/>
                </a:solidFill>
                <a:latin typeface="Courier"/>
              </a:rPr>
              <a:t>`uvm_error</a:t>
            </a:r>
            <a:r>
              <a:rPr>
                <a:latin typeface="Courier"/>
              </a:rPr>
              <a:t>(</a:t>
            </a:r>
            <a:r>
              <a:rPr>
                <a:solidFill>
                  <a:srgbClr val="4070A0"/>
                </a:solidFill>
                <a:latin typeface="Courier"/>
              </a:rPr>
              <a:t>"SVA"</a:t>
            </a:r>
            <a:r>
              <a:rPr>
                <a:latin typeface="Courier"/>
              </a:rPr>
              <a:t>, </a:t>
            </a:r>
            <a:r>
              <a:rPr b="1">
                <a:solidFill>
                  <a:srgbClr val="007020"/>
                </a:solidFill>
                <a:latin typeface="Courier"/>
              </a:rPr>
              <a:t>$sformatf</a:t>
            </a:r>
            <a:r>
              <a:rPr>
                <a:latin typeface="Courier"/>
              </a:rPr>
              <a:t>(</a:t>
            </a:r>
            <a:r>
              <a:rPr>
                <a:solidFill>
                  <a:srgbClr val="4070A0"/>
                </a:solidFill>
                <a:latin typeface="Courier"/>
              </a:rPr>
              <a:t>"%m: start con op=%s y done no llego en 5 ciclos"</a:t>
            </a:r>
            <a:r>
              <a:rPr>
                <a:latin typeface="Courier"/>
              </a:rPr>
              <a:t>, op2enum(</a:t>
            </a:r>
            <a:r>
              <a:rPr>
                <a:solidFill>
                  <a:srgbClr val="902000"/>
                </a:solidFill>
                <a:latin typeface="Courier"/>
              </a:rPr>
              <a:t>).name</a:t>
            </a:r>
            <a:r>
              <a:rPr>
                <a:latin typeface="Courier"/>
              </a:rPr>
              <a:t>()))</a:t>
            </a:r>
            <a:br/>
            <a:br/>
            <a:r>
              <a:rPr>
                <a:latin typeface="Courier"/>
              </a:rPr>
              <a:t>   </a:t>
            </a:r>
            <a:r>
              <a:rPr i="1">
                <a:solidFill>
                  <a:srgbClr val="60A0B0"/>
                </a:solidFill>
                <a:latin typeface="Courier"/>
              </a:rPr>
              <a:t>// The fine print: no_op is the only operation that does not answer.</a:t>
            </a:r>
            <a:br/>
            <a:r>
              <a:rPr>
                <a:latin typeface="Courier"/>
              </a:rPr>
              <a:t>   </a:t>
            </a:r>
            <a:r>
              <a:rPr b="1">
                <a:solidFill>
                  <a:srgbClr val="007020"/>
                </a:solidFill>
                <a:latin typeface="Courier"/>
              </a:rPr>
              <a:t>property</a:t>
            </a:r>
            <a:r>
              <a:rPr>
                <a:latin typeface="Courier"/>
              </a:rPr>
              <a:t> p_no_op_sin_done;</a:t>
            </a:r>
            <a:br/>
            <a:r>
              <a:rPr>
                <a:latin typeface="Courier"/>
              </a:rPr>
              <a:t>      @(</a:t>
            </a:r>
            <a:r>
              <a:rPr b="1">
                <a:solidFill>
                  <a:srgbClr val="007020"/>
                </a:solidFill>
                <a:latin typeface="Courier"/>
              </a:rPr>
              <a:t>posedge</a:t>
            </a:r>
            <a:r>
              <a:rPr>
                <a:latin typeface="Courier"/>
              </a:rPr>
              <a:t> clk) </a:t>
            </a:r>
            <a:r>
              <a:rPr>
                <a:solidFill>
                  <a:srgbClr val="007020"/>
                </a:solidFill>
                <a:latin typeface="Courier"/>
              </a:rPr>
              <a:t>start</a:t>
            </a:r>
            <a:r>
              <a:rPr>
                <a:latin typeface="Courier"/>
              </a:rPr>
              <a:t> &amp;&amp; (op_set == no_op) |=&gt; !done;</a:t>
            </a:r>
            <a:br/>
            <a:r>
              <a:rPr>
                <a:latin typeface="Courier"/>
              </a:rPr>
              <a:t>   </a:t>
            </a:r>
            <a:r>
              <a:rPr b="1">
                <a:solidFill>
                  <a:srgbClr val="007020"/>
                </a:solidFill>
                <a:latin typeface="Courier"/>
              </a:rPr>
              <a:t>endproperty</a:t>
            </a:r>
            <a:r>
              <a:rPr>
                <a:latin typeface="Courier"/>
              </a:rPr>
              <a:t> : p_no_op_sin_done</a:t>
            </a:r>
            <a:br/>
            <a:br/>
            <a:r>
              <a:rPr>
                <a:latin typeface="Courier"/>
              </a:rPr>
              <a:t>   a_no_op_sin_done :</a:t>
            </a:r>
            <a:br/>
            <a:r>
              <a:rPr>
                <a:latin typeface="Courier"/>
              </a:rPr>
              <a:t>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(p_no_op_sin_done)</a:t>
            </a:r>
            <a:br/>
            <a:r>
              <a:rPr>
                <a:latin typeface="Courier"/>
              </a:rPr>
              <a:t>   </a:t>
            </a:r>
            <a:r>
              <a:rPr b="1">
                <a:solidFill>
                  <a:srgbClr val="007020"/>
                </a:solidFill>
                <a:latin typeface="Courier"/>
              </a:rPr>
              <a:t>else</a:t>
            </a:r>
            <a:r>
              <a:rPr>
                <a:latin typeface="Courier"/>
              </a:rPr>
              <a:t> </a:t>
            </a:r>
            <a:r>
              <a:rPr>
                <a:solidFill>
                  <a:srgbClr val="007020"/>
                </a:solidFill>
                <a:latin typeface="Courier"/>
              </a:rPr>
              <a:t>`uvm_error</a:t>
            </a:r>
            <a:r>
              <a:rPr>
                <a:latin typeface="Courier"/>
              </a:rPr>
              <a:t>(</a:t>
            </a:r>
            <a:r>
              <a:rPr>
                <a:solidFill>
                  <a:srgbClr val="4070A0"/>
                </a:solidFill>
                <a:latin typeface="Courier"/>
              </a:rPr>
              <a:t>"SVA"</a:t>
            </a:r>
            <a:r>
              <a:rPr>
                <a:latin typeface="Courier"/>
              </a:rPr>
              <a:t>, </a:t>
            </a:r>
            <a:r>
              <a:rPr b="1">
                <a:solidFill>
                  <a:srgbClr val="007020"/>
                </a:solidFill>
                <a:latin typeface="Courier"/>
              </a:rPr>
              <a:t>$sformatf</a:t>
            </a:r>
            <a:r>
              <a:rPr>
                <a:latin typeface="Courier"/>
              </a:rPr>
              <a:t>(</a:t>
            </a:r>
            <a:r>
              <a:rPr>
                <a:solidFill>
                  <a:srgbClr val="4070A0"/>
                </a:solidFill>
                <a:latin typeface="Courier"/>
              </a:rPr>
              <a:t>"%m: done subio para una no_op"</a:t>
            </a:r>
            <a:r>
              <a:rPr>
                <a:latin typeface="Courier"/>
              </a:rPr>
              <a:t>))</a:t>
            </a:r>
          </a:p>
          <a:p>
            <a:pPr lvl="0"/>
            <a:r>
              <a:rPr>
                <a:latin typeface="Courier"/>
              </a:rPr>
              <a:t>##[1:5] done</a:t>
            </a:r>
            <a:r>
              <a:rPr/>
              <a:t> dice </a:t>
            </a:r>
            <a:r>
              <a:rPr i="1"/>
              <a:t>“entre uno y cinco flancos después”</a:t>
            </a:r>
            <a:r>
              <a:rPr/>
              <a:t>. La VTALU tarda </a:t>
            </a:r>
            <a:r>
              <a:rPr b="1"/>
              <a:t>uno</a:t>
            </a:r>
            <a:r>
              <a:rPr/>
              <a:t> en </a:t>
            </a:r>
            <a:r>
              <a:rPr>
                <a:latin typeface="Courier"/>
              </a:rPr>
              <a:t>add</a:t>
            </a:r>
            <a:r>
              <a:rPr/>
              <a:t>/</a:t>
            </a:r>
            <a:r>
              <a:rPr>
                <a:latin typeface="Courier"/>
              </a:rPr>
              <a:t>sub</a:t>
            </a:r>
            <a:r>
              <a:rPr/>
              <a:t>/</a:t>
            </a:r>
            <a:r>
              <a:rPr>
                <a:latin typeface="Courier"/>
              </a:rPr>
              <a:t>and</a:t>
            </a:r>
            <a:r>
              <a:rPr/>
              <a:t>/</a:t>
            </a:r>
            <a:r>
              <a:rPr>
                <a:latin typeface="Courier"/>
              </a:rPr>
              <a:t>xor</a:t>
            </a:r>
            <a:r>
              <a:rPr/>
              <a:t> y </a:t>
            </a:r>
            <a:r>
              <a:rPr b="1"/>
              <a:t>cuatro</a:t>
            </a:r>
            <a:r>
              <a:rPr/>
              <a:t> en la multiplicación: una property las cubre a las dos</a:t>
            </a:r>
          </a:p>
          <a:p>
            <a:pPr lvl="0"/>
            <a:r>
              <a:rPr>
                <a:latin typeface="Courier"/>
              </a:rPr>
              <a:t>##n</a:t>
            </a:r>
            <a:r>
              <a:rPr/>
              <a:t> es un retardo exacto, </a:t>
            </a:r>
            <a:r>
              <a:rPr>
                <a:latin typeface="Courier"/>
              </a:rPr>
              <a:t>##[a:b]</a:t>
            </a:r>
            <a:r>
              <a:rPr/>
              <a:t> una ventana, </a:t>
            </a:r>
            <a:r>
              <a:rPr>
                <a:latin typeface="Courier"/>
              </a:rPr>
              <a:t>##[1:$]</a:t>
            </a:r>
            <a:r>
              <a:rPr/>
              <a:t> </a:t>
            </a:r>
            <a:r>
              <a:rPr i="1"/>
              <a:t>“en algún momento”</a:t>
            </a:r>
            <a:r>
              <a:rPr/>
              <a:t> — que casi nunca es lo que se quiere: una property sin cota superior no puede fallar nunca por timeout</a:t>
            </a:r>
          </a:p>
          <a:p>
            <a:pPr lvl="0"/>
            <a:r>
              <a:rPr/>
              <a:t>El antecedente </a:t>
            </a:r>
            <a:r>
              <a:rPr b="1"/>
              <a:t>excluye </a:t>
            </a:r>
            <a:r>
              <a:rPr b="1">
                <a:latin typeface="Courier"/>
              </a:rPr>
              <a:t>no_op</a:t>
            </a:r>
            <a:r>
              <a:rPr/>
              <a:t> a propósito: es la única operación que no contesta, y meterla adentro convertiría la property en un generador de falsos positivos</a:t>
            </a:r>
          </a:p>
        </p:txBody>
      </p:sp>
    </p:spTree>
  </p:cSld>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disable iff</a:t>
            </a:r>
            <a:r>
              <a:rPr b="1" i="1"/>
              <a:t> y el reset</a:t>
            </a:r>
          </a:p>
          <a:p>
            <a:pPr lvl="0" indent="0">
              <a:buNone/>
            </a:pPr>
            <a:r>
              <a:rPr b="1">
                <a:solidFill>
                  <a:srgbClr val="007020"/>
                </a:solidFill>
                <a:latin typeface="Courier"/>
              </a:rPr>
              <a:t>default</a:t>
            </a:r>
            <a:r>
              <a:rPr>
                <a:latin typeface="Courier"/>
              </a:rPr>
              <a:t> </a:t>
            </a:r>
            <a:r>
              <a:rPr b="1">
                <a:solidFill>
                  <a:srgbClr val="007020"/>
                </a:solidFill>
                <a:latin typeface="Courier"/>
              </a:rPr>
              <a:t>disable</a:t>
            </a:r>
            <a:r>
              <a:rPr>
                <a:latin typeface="Courier"/>
              </a:rPr>
              <a:t> </a:t>
            </a:r>
            <a:r>
              <a:rPr b="1">
                <a:solidFill>
                  <a:srgbClr val="007020"/>
                </a:solidFill>
                <a:latin typeface="Courier"/>
              </a:rPr>
              <a:t>iff</a:t>
            </a:r>
            <a:r>
              <a:rPr>
                <a:latin typeface="Courier"/>
              </a:rPr>
              <a:t> (!reset_n);   </a:t>
            </a:r>
            <a:r>
              <a:rPr i="1">
                <a:solidFill>
                  <a:srgbClr val="60A0B0"/>
                </a:solidFill>
                <a:latin typeface="Courier"/>
              </a:rPr>
              <a:t>// una vez, para toda la interface</a:t>
            </a:r>
            <a:br/>
            <a:br/>
            <a:r>
              <a:rPr b="1">
                <a:solidFill>
                  <a:srgbClr val="007020"/>
                </a:solidFill>
                <a:latin typeface="Courier"/>
              </a:rPr>
              <a:t>property</a:t>
            </a:r>
            <a:r>
              <a:rPr>
                <a:latin typeface="Courier"/>
              </a:rPr>
              <a:t> p;</a:t>
            </a:r>
            <a:br/>
            <a:r>
              <a:rPr>
                <a:latin typeface="Courier"/>
              </a:rPr>
              <a:t>   @(</a:t>
            </a:r>
            <a:r>
              <a:rPr b="1">
                <a:solidFill>
                  <a:srgbClr val="007020"/>
                </a:solidFill>
                <a:latin typeface="Courier"/>
              </a:rPr>
              <a:t>posedge</a:t>
            </a:r>
            <a:r>
              <a:rPr>
                <a:latin typeface="Courier"/>
              </a:rPr>
              <a:t> clk) </a:t>
            </a:r>
            <a:r>
              <a:rPr b="1">
                <a:solidFill>
                  <a:srgbClr val="007020"/>
                </a:solidFill>
                <a:latin typeface="Courier"/>
              </a:rPr>
              <a:t>disable</a:t>
            </a:r>
            <a:r>
              <a:rPr>
                <a:latin typeface="Courier"/>
              </a:rPr>
              <a:t> </a:t>
            </a:r>
            <a:r>
              <a:rPr b="1">
                <a:solidFill>
                  <a:srgbClr val="007020"/>
                </a:solidFill>
                <a:latin typeface="Courier"/>
              </a:rPr>
              <a:t>iff</a:t>
            </a:r>
            <a:r>
              <a:rPr>
                <a:latin typeface="Courier"/>
              </a:rPr>
              <a:t> (!reset_n)   </a:t>
            </a:r>
            <a:r>
              <a:rPr i="1">
                <a:solidFill>
                  <a:srgbClr val="60A0B0"/>
                </a:solidFill>
                <a:latin typeface="Courier"/>
              </a:rPr>
              <a:t>// o property por property</a:t>
            </a:r>
            <a:br/>
            <a:r>
              <a:rPr>
                <a:latin typeface="Courier"/>
              </a:rPr>
              <a:t>   </a:t>
            </a:r>
            <a:r>
              <a:rPr>
                <a:solidFill>
                  <a:srgbClr val="007020"/>
                </a:solidFill>
                <a:latin typeface="Courier"/>
              </a:rPr>
              <a:t>start</a:t>
            </a:r>
            <a:r>
              <a:rPr>
                <a:latin typeface="Courier"/>
              </a:rPr>
              <a:t> |=&gt; done;</a:t>
            </a:r>
            <a:br/>
            <a:r>
              <a:rPr b="1">
                <a:solidFill>
                  <a:srgbClr val="007020"/>
                </a:solidFill>
                <a:latin typeface="Courier"/>
              </a:rPr>
              <a:t>endproperty</a:t>
            </a:r>
          </a:p>
          <a:p>
            <a:pPr lvl="0"/>
            <a:r>
              <a:rPr/>
              <a:t>Durante un reset </a:t>
            </a:r>
            <a:r>
              <a:rPr b="1"/>
              <a:t>todo está mal a propósito</a:t>
            </a:r>
            <a:r>
              <a:rPr/>
              <a:t>: </a:t>
            </a:r>
            <a:r>
              <a:rPr>
                <a:latin typeface="Courier"/>
              </a:rPr>
              <a:t>done</a:t>
            </a:r>
            <a:r>
              <a:rPr/>
              <a:t> se cae, </a:t>
            </a:r>
            <a:r>
              <a:rPr>
                <a:latin typeface="Courier"/>
              </a:rPr>
              <a:t>start</a:t>
            </a:r>
            <a:r>
              <a:rPr/>
              <a:t> se cae, las transacciones a mitad de camino se abandonan. Sin </a:t>
            </a:r>
            <a:r>
              <a:rPr>
                <a:latin typeface="Courier"/>
              </a:rPr>
              <a:t>disable iff</a:t>
            </a:r>
            <a:r>
              <a:rPr/>
              <a:t>, cada reset es una tanda de falsos positivos</a:t>
            </a:r>
          </a:p>
          <a:p>
            <a:pPr lvl="0"/>
            <a:r>
              <a:rPr>
                <a:latin typeface="Courier"/>
              </a:rPr>
              <a:t>disable iff</a:t>
            </a:r>
            <a:r>
              <a:rPr/>
              <a:t> </a:t>
            </a:r>
            <a:r>
              <a:rPr b="1"/>
              <a:t>aborta</a:t>
            </a:r>
            <a:r>
              <a:rPr/>
              <a:t> las evaluaciones en vuelo, no las hace fallar. La property se olvida de lo que estaba esperando y arranca de cero</a:t>
            </a:r>
          </a:p>
          <a:p>
            <a:pPr lvl="0"/>
            <a:r>
              <a:rPr/>
              <a:t>El </a:t>
            </a:r>
            <a:r>
              <a:rPr>
                <a:latin typeface="Courier"/>
              </a:rPr>
              <a:t>default disable iff</a:t>
            </a:r>
            <a:r>
              <a:rPr/>
              <a:t> al principio de la interface lo aplica a todas: es una línea contra veinte repeticiones</a:t>
            </a:r>
          </a:p>
        </p:txBody>
      </p:sp>
    </p:spTree>
  </p:cSld>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Dónde viven: adentro de la interface</a:t>
            </a:r>
          </a:p>
          <a:p>
            <a:pPr lvl="0"/>
            <a:r>
              <a:rPr/>
              <a:t>Van </a:t>
            </a:r>
            <a:r>
              <a:rPr b="1"/>
              <a:t>con las señales</a:t>
            </a:r>
            <a:r>
              <a:rPr/>
              <a:t>, en la </a:t>
            </a:r>
            <a:r>
              <a:rPr>
                <a:latin typeface="Courier"/>
              </a:rPr>
              <a:t>interface</a:t>
            </a:r>
            <a:r>
              <a:rPr/>
              <a:t>, no en el testbench de clases. Ahí ven </a:t>
            </a:r>
            <a:r>
              <a:rPr>
                <a:latin typeface="Courier"/>
              </a:rPr>
              <a:t>clk</a:t>
            </a:r>
            <a:r>
              <a:rPr/>
              <a:t>, </a:t>
            </a:r>
            <a:r>
              <a:rPr>
                <a:latin typeface="Courier"/>
              </a:rPr>
              <a:t>start</a:t>
            </a:r>
            <a:r>
              <a:rPr/>
              <a:t>, </a:t>
            </a:r>
            <a:r>
              <a:rPr>
                <a:latin typeface="Courier"/>
              </a:rPr>
              <a:t>A</a:t>
            </a:r>
            <a:r>
              <a:rPr/>
              <a:t>, </a:t>
            </a:r>
            <a:r>
              <a:rPr>
                <a:latin typeface="Courier"/>
              </a:rPr>
              <a:t>B</a:t>
            </a:r>
            <a:r>
              <a:rPr/>
              <a:t> y </a:t>
            </a:r>
            <a:r>
              <a:rPr>
                <a:latin typeface="Courier"/>
              </a:rPr>
              <a:t>done</a:t>
            </a:r>
            <a:r>
              <a:rPr/>
              <a:t> sin que nadie se las pase</a:t>
            </a:r>
          </a:p>
          <a:p>
            <a:pPr lvl="0"/>
            <a:r>
              <a:rPr/>
              <a:t>No hay que conectarlas, ni instanciarlas, ni construirlas en un </a:t>
            </a:r>
            <a:r>
              <a:rPr>
                <a:latin typeface="Courier"/>
              </a:rPr>
              <a:t>build_phase</a:t>
            </a:r>
            <a:r>
              <a:rPr/>
              <a:t>. Existen porque la interface existe</a:t>
            </a:r>
          </a:p>
          <a:p>
            <a:pPr lvl="0"/>
            <a:r>
              <a:rPr/>
              <a:t>El </a:t>
            </a:r>
            <a:r>
              <a:rPr>
                <a:latin typeface="Courier"/>
              </a:rPr>
              <a:t>top</a:t>
            </a:r>
            <a:r>
              <a:rPr/>
              <a:t> de los agents instancia </a:t>
            </a:r>
            <a:r>
              <a:rPr b="1"/>
              <a:t>dos</a:t>
            </a:r>
            <a:r>
              <a:rPr/>
              <a:t> BFM: las mismas properties chequean las dos VTALU, incluida la que maneja el módulo heredado que nadie escribió</a:t>
            </a:r>
          </a:p>
          <a:p>
            <a:pPr lvl="0"/>
            <a:r>
              <a:rPr/>
              <a:t>Un </a:t>
            </a:r>
            <a:r>
              <a:rPr b="1"/>
              <a:t>agent pasivo</a:t>
            </a:r>
            <a:r>
              <a:rPr/>
              <a:t> se las lleva de regalo: mirar una interface ahora también es chequearla</a:t>
            </a:r>
          </a:p>
        </p:txBody>
      </p:sp>
    </p:spTree>
  </p:cSld>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bind</a:t>
            </a:r>
            <a:r>
              <a:rPr b="1" i="1"/>
              <a:t>: cuando la interface no es tuya</a:t>
            </a:r>
          </a:p>
          <a:p>
            <a:pPr lvl="0" indent="0">
              <a:buNone/>
            </a:pPr>
            <a:r>
              <a:rPr i="1">
                <a:solidFill>
                  <a:srgbClr val="60A0B0"/>
                </a:solidFill>
                <a:latin typeface="Courier"/>
              </a:rPr>
              <a:t>// El checker vive afuera. El RTL no se toca — muchas veces no se puede.</a:t>
            </a:r>
            <a:br/>
            <a:r>
              <a:rPr b="1">
                <a:solidFill>
                  <a:srgbClr val="007020"/>
                </a:solidFill>
                <a:latin typeface="Courier"/>
              </a:rPr>
              <a:t>module</a:t>
            </a:r>
            <a:r>
              <a:rPr>
                <a:latin typeface="Courier"/>
              </a:rPr>
              <a:t> apb_checks (</a:t>
            </a:r>
            <a:r>
              <a:rPr b="1">
                <a:solidFill>
                  <a:srgbClr val="007020"/>
                </a:solidFill>
                <a:latin typeface="Courier"/>
              </a:rPr>
              <a:t>input</a:t>
            </a:r>
            <a:r>
              <a:rPr>
                <a:latin typeface="Courier"/>
              </a:rPr>
              <a:t> </a:t>
            </a:r>
            <a:r>
              <a:rPr b="1">
                <a:solidFill>
                  <a:srgbClr val="007020"/>
                </a:solidFill>
                <a:latin typeface="Courier"/>
              </a:rPr>
              <a:t>bit</a:t>
            </a:r>
            <a:r>
              <a:rPr>
                <a:latin typeface="Courier"/>
              </a:rPr>
              <a:t> PCLK, PSEL, PENABLE, PREADY);</a:t>
            </a:r>
            <a:br/>
            <a:r>
              <a:rPr>
                <a:latin typeface="Courier"/>
              </a:rPr>
              <a:t>   a_setup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PCLK) PSEL &amp;&amp; !PENABLE |=&gt; PENABLE);</a:t>
            </a:r>
            <a:br/>
            <a:r>
              <a:rPr>
                <a:latin typeface="Courier"/>
              </a:rPr>
              <a:t>   c_setup : </a:t>
            </a:r>
            <a:r>
              <a:rPr b="1">
                <a:solidFill>
                  <a:srgbClr val="007020"/>
                </a:solidFill>
                <a:latin typeface="Courier"/>
              </a:rPr>
              <a:t>cover</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PCLK) PSEL &amp;&amp; !PENABLE);</a:t>
            </a:r>
            <a:br/>
            <a:r>
              <a:rPr b="1">
                <a:solidFill>
                  <a:srgbClr val="007020"/>
                </a:solidFill>
                <a:latin typeface="Courier"/>
              </a:rPr>
              <a:t>endmodule</a:t>
            </a:r>
            <a:br/>
            <a:br/>
            <a:r>
              <a:rPr i="1">
                <a:solidFill>
                  <a:srgbClr val="60A0B0"/>
                </a:solidFill>
                <a:latin typeface="Courier"/>
              </a:rPr>
              <a:t>// Y en el top, una línea por cada módulo que se quiera vigilar:</a:t>
            </a:r>
            <a:br/>
            <a:r>
              <a:rPr b="1">
                <a:solidFill>
                  <a:srgbClr val="007020"/>
                </a:solidFill>
                <a:latin typeface="Courier"/>
              </a:rPr>
              <a:t>bind</a:t>
            </a:r>
            <a:r>
              <a:rPr>
                <a:latin typeface="Courier"/>
              </a:rPr>
              <a:t> apb_regs apb_checks chk (.*);</a:t>
            </a:r>
          </a:p>
          <a:p>
            <a:pPr lvl="0"/>
            <a:r>
              <a:rPr/>
              <a:t>La slide anterior vale cuando la interface </a:t>
            </a:r>
            <a:r>
              <a:rPr b="1"/>
              <a:t>es tuya</a:t>
            </a:r>
            <a:r>
              <a:rPr/>
              <a:t>. El RTL ajeno, el IP comprado y el módulo heredado no se editan</a:t>
            </a:r>
          </a:p>
          <a:p>
            <a:pPr lvl="0"/>
            <a:r>
              <a:rPr>
                <a:latin typeface="Courier"/>
              </a:rPr>
              <a:t>bind</a:t>
            </a:r>
            <a:r>
              <a:rPr/>
              <a:t> mete una instancia </a:t>
            </a:r>
            <a:r>
              <a:rPr b="1"/>
              <a:t>adentro</a:t>
            </a:r>
            <a:r>
              <a:rPr/>
              <a:t> de otro módulo desde afuera: el checker ve las señales internas del DUT como si estuviera escrito ahí</a:t>
            </a:r>
          </a:p>
          <a:p>
            <a:pPr lvl="0"/>
            <a:r>
              <a:rPr/>
              <a:t>El </a:t>
            </a:r>
            <a:r>
              <a:rPr>
                <a:latin typeface="Courier"/>
              </a:rPr>
              <a:t>.*</a:t>
            </a:r>
            <a:r>
              <a:rPr/>
              <a:t> conecta por nombre. Un </a:t>
            </a:r>
            <a:r>
              <a:rPr>
                <a:latin typeface="Courier"/>
              </a:rPr>
              <a:t>bind</a:t>
            </a:r>
            <a:r>
              <a:rPr/>
              <a:t> alcanza para </a:t>
            </a:r>
            <a:r>
              <a:rPr b="1"/>
              <a:t>todas</a:t>
            </a:r>
            <a:r>
              <a:rPr/>
              <a:t> las instancias de ese módulo — o </a:t>
            </a:r>
            <a:r>
              <a:rPr>
                <a:latin typeface="Courier"/>
              </a:rPr>
              <a:t>bind top.dut ...</a:t>
            </a:r>
            <a:r>
              <a:rPr/>
              <a:t> para una sola</a:t>
            </a:r>
          </a:p>
          <a:p>
            <a:pPr lvl="0"/>
            <a:r>
              <a:rPr/>
              <a:t>También se puede bindear a una </a:t>
            </a:r>
            <a:r>
              <a:rPr>
                <a:latin typeface="Courier"/>
              </a:rPr>
              <a:t>interface</a:t>
            </a:r>
            <a:r>
              <a:rPr/>
              <a:t>, y Verilator soporta las dos formas</a:t>
            </a:r>
          </a:p>
        </p:txBody>
      </p:sp>
    </p:spTree>
  </p:cSld>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La integración con UVM: el </a:t>
            </a:r>
            <a:r>
              <a:rPr b="1" i="1">
                <a:latin typeface="Courier"/>
              </a:rPr>
              <a:t>else</a:t>
            </a:r>
            <a:r>
              <a:rPr b="1" i="1"/>
              <a:t> que hace que cuente</a:t>
            </a:r>
          </a:p>
          <a:p>
            <a:pPr lvl="0" indent="0">
              <a:buNone/>
            </a:pPr>
            <a:r>
              <a:rPr i="1">
                <a:solidFill>
                  <a:srgbClr val="60A0B0"/>
                </a:solidFill>
                <a:latin typeface="Courier"/>
              </a:rPr>
              <a:t>// El default: $error, y en Verilator ademas $stop — se corta en la primera falla</a:t>
            </a:r>
            <a:br/>
            <a:r>
              <a:rPr>
                <a:latin typeface="Courier"/>
              </a:rPr>
              <a:t>a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(p);</a:t>
            </a:r>
            <a:br/>
            <a:br/>
            <a:r>
              <a:rPr i="1">
                <a:solidFill>
                  <a:srgbClr val="60A0B0"/>
                </a:solidFill>
                <a:latin typeface="Courier"/>
              </a:rPr>
              <a:t>// Lo que se quiere en UVM: la falla cuenta y la simulacion sigue</a:t>
            </a:r>
            <a:br/>
            <a:r>
              <a:rPr>
                <a:latin typeface="Courier"/>
              </a:rPr>
              <a:t>a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(p)</a:t>
            </a:r>
            <a:br/>
            <a:r>
              <a:rPr>
                <a:latin typeface="Courier"/>
              </a:rPr>
              <a:t>    </a:t>
            </a:r>
            <a:r>
              <a:rPr b="1">
                <a:solidFill>
                  <a:srgbClr val="007020"/>
                </a:solidFill>
                <a:latin typeface="Courier"/>
              </a:rPr>
              <a:t>else</a:t>
            </a:r>
            <a:r>
              <a:rPr>
                <a:latin typeface="Courier"/>
              </a:rPr>
              <a:t> </a:t>
            </a:r>
            <a:r>
              <a:rPr>
                <a:solidFill>
                  <a:srgbClr val="007020"/>
                </a:solidFill>
                <a:latin typeface="Courier"/>
              </a:rPr>
              <a:t>`uvm_error</a:t>
            </a:r>
            <a:r>
              <a:rPr>
                <a:latin typeface="Courier"/>
              </a:rPr>
              <a:t>(</a:t>
            </a:r>
            <a:r>
              <a:rPr>
                <a:solidFill>
                  <a:srgbClr val="4070A0"/>
                </a:solidFill>
                <a:latin typeface="Courier"/>
              </a:rPr>
              <a:t>"SVA"</a:t>
            </a:r>
            <a:r>
              <a:rPr>
                <a:latin typeface="Courier"/>
              </a:rPr>
              <a:t>, </a:t>
            </a:r>
            <a:r>
              <a:rPr b="1">
                <a:solidFill>
                  <a:srgbClr val="007020"/>
                </a:solidFill>
                <a:latin typeface="Courier"/>
              </a:rPr>
              <a:t>$sformatf</a:t>
            </a:r>
            <a:r>
              <a:rPr>
                <a:latin typeface="Courier"/>
              </a:rPr>
              <a:t>(</a:t>
            </a:r>
            <a:r>
              <a:rPr>
                <a:solidFill>
                  <a:srgbClr val="4070A0"/>
                </a:solidFill>
                <a:latin typeface="Courier"/>
              </a:rPr>
              <a:t>"%m: operando cambiado"</a:t>
            </a:r>
            <a:r>
              <a:rPr>
                <a:latin typeface="Courier"/>
              </a:rPr>
              <a:t>));</a:t>
            </a:r>
          </a:p>
          <a:p>
            <a:pPr lvl="0"/>
            <a:r>
              <a:rPr/>
              <a:t>Sin </a:t>
            </a:r>
            <a:r>
              <a:rPr>
                <a:latin typeface="Courier"/>
              </a:rPr>
              <a:t>else</a:t>
            </a:r>
            <a:r>
              <a:rPr/>
              <a:t>, la acción por defecto de una assertion que falla es </a:t>
            </a:r>
            <a:r>
              <a:rPr>
                <a:latin typeface="Courier"/>
              </a:rPr>
              <a:t>$error</a:t>
            </a:r>
            <a:r>
              <a:rPr/>
              <a:t> —y en varios simuladores, </a:t>
            </a:r>
            <a:r>
              <a:rPr>
                <a:latin typeface="Courier"/>
              </a:rPr>
              <a:t>$stop</a:t>
            </a:r>
            <a:r>
              <a:rPr/>
              <a:t>. La simulación se corta y el </a:t>
            </a:r>
            <a:r>
              <a:rPr i="1"/>
              <a:t>Report Summary</a:t>
            </a:r>
            <a:r>
              <a:rPr/>
              <a:t> </a:t>
            </a:r>
            <a:r>
              <a:rPr b="1"/>
              <a:t>no se imprime</a:t>
            </a:r>
          </a:p>
          <a:p>
            <a:pPr lvl="0"/>
            <a:r>
              <a:rPr/>
              <a:t>Con un </a:t>
            </a:r>
            <a:r>
              <a:rPr>
                <a:latin typeface="Courier"/>
              </a:rPr>
              <a:t>else</a:t>
            </a:r>
            <a:r>
              <a:rPr/>
              <a:t> que llama a </a:t>
            </a:r>
            <a:r>
              <a:rPr>
                <a:latin typeface="Courier"/>
              </a:rPr>
              <a:t>`uvm_error</a:t>
            </a:r>
            <a:r>
              <a:rPr/>
              <a:t>, la falla entra por el mismo canal que todo lo demás: cuenta en el resumen, respeta </a:t>
            </a:r>
            <a:r>
              <a:rPr>
                <a:latin typeface="Courier"/>
              </a:rPr>
              <a:t>+UVM_MAX_QUIT_COUNT</a:t>
            </a:r>
            <a:r>
              <a:rPr/>
              <a:t>, y el </a:t>
            </a:r>
            <a:r>
              <a:rPr>
                <a:latin typeface="Courier"/>
              </a:rPr>
              <a:t>run.sh</a:t>
            </a:r>
            <a:r>
              <a:rPr/>
              <a:t> la detecta sin cambiar una línea</a:t>
            </a:r>
          </a:p>
          <a:p>
            <a:pPr lvl="0"/>
            <a:r>
              <a:rPr/>
              <a:t>El </a:t>
            </a:r>
            <a:r>
              <a:rPr>
                <a:latin typeface="Courier"/>
              </a:rPr>
              <a:t>%m</a:t>
            </a:r>
            <a:r>
              <a:rPr/>
              <a:t> del mensaje imprime </a:t>
            </a:r>
            <a:r>
              <a:rPr b="1"/>
              <a:t>qué instancia</a:t>
            </a:r>
            <a:r>
              <a:rPr/>
              <a:t> de la interface falló: </a:t>
            </a:r>
            <a:r>
              <a:rPr>
                <a:latin typeface="Courier"/>
              </a:rPr>
              <a:t>top.clase_bfm</a:t>
            </a:r>
            <a:r>
              <a:rPr/>
              <a:t> o </a:t>
            </a:r>
            <a:r>
              <a:rPr>
                <a:latin typeface="Courier"/>
              </a:rPr>
              <a:t>top.modulo_bfm</a:t>
            </a:r>
          </a:p>
        </p:txBody>
      </p:sp>
    </p:spTree>
  </p:cSld>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Toda assertion va con su </a:t>
            </a:r>
            <a:r>
              <a:rPr b="1" i="1">
                <a:latin typeface="Courier"/>
              </a:rPr>
              <a:t>cover property</a:t>
            </a:r>
          </a:p>
          <a:p>
            <a:pPr lvl="0" indent="0">
              <a:buNone/>
            </a:pPr>
            <a:r>
              <a:rPr>
                <a:latin typeface="Courier"/>
              </a:rPr>
              <a:t>   </a:t>
            </a:r>
            <a:r>
              <a:rPr i="1">
                <a:solidFill>
                  <a:srgbClr val="60A0B0"/>
                </a:solidFill>
                <a:latin typeface="Courier"/>
              </a:rPr>
              <a:t>// And the cover that goes with it: without this, a regression where the random</a:t>
            </a:r>
            <a:br/>
            <a:r>
              <a:rPr>
                <a:latin typeface="Courier"/>
              </a:rPr>
              <a:t>   </a:t>
            </a:r>
            <a:r>
              <a:rPr i="1">
                <a:solidFill>
                  <a:srgbClr val="60A0B0"/>
                </a:solidFill>
                <a:latin typeface="Courier"/>
              </a:rPr>
              <a:t>// never subtracted too much leaves the assertion green having checked nothing.</a:t>
            </a:r>
            <a:br/>
            <a:r>
              <a:rPr>
                <a:latin typeface="Courier"/>
              </a:rPr>
              <a:t>   c_ovf : </a:t>
            </a:r>
            <a:r>
              <a:rPr b="1">
                <a:solidFill>
                  <a:srgbClr val="007020"/>
                </a:solidFill>
                <a:latin typeface="Courier"/>
              </a:rPr>
              <a:t>cover</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done &amp;&amp; ovf);</a:t>
            </a:r>
            <a:br/>
            <a:r>
              <a:rPr>
                <a:latin typeface="Courier"/>
              </a:rPr>
              <a:t>   c_sub_sin_borrow : </a:t>
            </a:r>
            <a:r>
              <a:rPr b="1">
                <a:solidFill>
                  <a:srgbClr val="007020"/>
                </a:solidFill>
                <a:latin typeface="Courier"/>
              </a:rPr>
              <a:t>cover</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done &amp;&amp; (op_set == sub_op) &amp;&amp; !ovf);</a:t>
            </a:r>
            <a:br/>
            <a:br/>
            <a:r>
              <a:rPr>
                <a:latin typeface="Courier"/>
              </a:rPr>
              <a:t>   c_mult_3ciclos : </a:t>
            </a:r>
            <a:r>
              <a:rPr b="1">
                <a:solidFill>
                  <a:srgbClr val="007020"/>
                </a:solidFill>
                <a:latin typeface="Courier"/>
              </a:rPr>
              <a:t>cover</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a:t>
            </a:r>
            <a:r>
              <a:rPr b="1">
                <a:solidFill>
                  <a:srgbClr val="007020"/>
                </a:solidFill>
                <a:latin typeface="Courier"/>
              </a:rPr>
              <a:t>$rose</a:t>
            </a:r>
            <a:r>
              <a:rPr>
                <a:latin typeface="Courier"/>
              </a:rPr>
              <a:t>(</a:t>
            </a:r>
            <a:r>
              <a:rPr>
                <a:solidFill>
                  <a:srgbClr val="007020"/>
                </a:solidFill>
                <a:latin typeface="Courier"/>
              </a:rPr>
              <a:t>start</a:t>
            </a:r>
            <a:r>
              <a:rPr>
                <a:latin typeface="Courier"/>
              </a:rPr>
              <a:t>) &amp;&amp; (op_set == mul_op) #</a:t>
            </a:r>
            <a:r>
              <a:rPr>
                <a:solidFill>
                  <a:srgbClr val="40A070"/>
                </a:solidFill>
                <a:latin typeface="Courier"/>
              </a:rPr>
              <a:t>#3</a:t>
            </a:r>
            <a:r>
              <a:rPr>
                <a:latin typeface="Courier"/>
              </a:rPr>
              <a:t> done);</a:t>
            </a:r>
            <a:br/>
            <a:r>
              <a:rPr>
                <a:latin typeface="Courier"/>
              </a:rPr>
              <a:t>   c_mult_4ciclos : </a:t>
            </a:r>
            <a:r>
              <a:rPr b="1">
                <a:solidFill>
                  <a:srgbClr val="007020"/>
                </a:solidFill>
                <a:latin typeface="Courier"/>
              </a:rPr>
              <a:t>cover</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a:t>
            </a:r>
            <a:r>
              <a:rPr b="1">
                <a:solidFill>
                  <a:srgbClr val="007020"/>
                </a:solidFill>
                <a:latin typeface="Courier"/>
              </a:rPr>
              <a:t>$rose</a:t>
            </a:r>
            <a:r>
              <a:rPr>
                <a:latin typeface="Courier"/>
              </a:rPr>
              <a:t>(</a:t>
            </a:r>
            <a:r>
              <a:rPr>
                <a:solidFill>
                  <a:srgbClr val="007020"/>
                </a:solidFill>
                <a:latin typeface="Courier"/>
              </a:rPr>
              <a:t>start</a:t>
            </a:r>
            <a:r>
              <a:rPr>
                <a:latin typeface="Courier"/>
              </a:rPr>
              <a:t>) &amp;&amp; (op_set == mul_op) #</a:t>
            </a:r>
            <a:r>
              <a:rPr>
                <a:solidFill>
                  <a:srgbClr val="40A070"/>
                </a:solidFill>
                <a:latin typeface="Courier"/>
              </a:rPr>
              <a:t>#4</a:t>
            </a:r>
            <a:r>
              <a:rPr>
                <a:latin typeface="Courier"/>
              </a:rPr>
              <a:t> done);</a:t>
            </a:r>
            <a:br/>
            <a:r>
              <a:rPr>
                <a:latin typeface="Courier"/>
              </a:rPr>
              <a:t>   c_un_ciclo : </a:t>
            </a:r>
            <a:r>
              <a:rPr b="1">
                <a:solidFill>
                  <a:srgbClr val="007020"/>
                </a:solidFill>
                <a:latin typeface="Courier"/>
              </a:rPr>
              <a:t>cover</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a:t>
            </a:r>
            <a:r>
              <a:rPr b="1">
                <a:solidFill>
                  <a:srgbClr val="007020"/>
                </a:solidFill>
                <a:latin typeface="Courier"/>
              </a:rPr>
              <a:t>$rose</a:t>
            </a:r>
            <a:r>
              <a:rPr>
                <a:latin typeface="Courier"/>
              </a:rPr>
              <a:t>(</a:t>
            </a:r>
            <a:r>
              <a:rPr>
                <a:solidFill>
                  <a:srgbClr val="007020"/>
                </a:solidFill>
                <a:latin typeface="Courier"/>
              </a:rPr>
              <a:t>start</a:t>
            </a:r>
            <a:r>
              <a:rPr>
                <a:latin typeface="Courier"/>
              </a:rPr>
              <a:t>) &amp;&amp; (op_set </a:t>
            </a:r>
            <a:r>
              <a:rPr b="1">
                <a:solidFill>
                  <a:srgbClr val="007020"/>
                </a:solidFill>
                <a:latin typeface="Courier"/>
              </a:rPr>
              <a:t>inside</a:t>
            </a:r>
            <a:r>
              <a:rPr>
                <a:latin typeface="Courier"/>
              </a:rPr>
              <a:t> {add_op, sub_op, and_op, xor_op}) #</a:t>
            </a:r>
            <a:r>
              <a:rPr>
                <a:solidFill>
                  <a:srgbClr val="40A070"/>
                </a:solidFill>
                <a:latin typeface="Courier"/>
              </a:rPr>
              <a:t>#1</a:t>
            </a:r>
            <a:r>
              <a:rPr>
                <a:latin typeface="Courier"/>
              </a:rPr>
              <a:t> done);</a:t>
            </a:r>
          </a:p>
          <a:p>
            <a:pPr lvl="0" indent="0">
              <a:buNone/>
            </a:pPr>
            <a:r>
              <a:rPr>
                <a:latin typeface="Courier"/>
              </a:rPr>
              <a:t>  covergroup : 86.8% (66/76)
  user       : 80.0% ( 4/ 5)</a:t>
            </a:r>
          </a:p>
          <a:p>
            <a:pPr lvl="0"/>
            <a:r>
              <a:rPr/>
              <a:t>Una property cuyo </a:t>
            </a:r>
            <a:r>
              <a:rPr b="1"/>
              <a:t>antecedente no ocurre nunca</a:t>
            </a:r>
            <a:r>
              <a:rPr/>
              <a:t> pasa. Sin cobertura de assertions, un chequeo apagado se ve igual que un chequeo verde</a:t>
            </a:r>
          </a:p>
          <a:p>
            <a:pPr lvl="0"/>
            <a:r>
              <a:rPr>
                <a:latin typeface="Courier"/>
              </a:rPr>
              <a:t>c_mult_3ciclos</a:t>
            </a:r>
            <a:r>
              <a:rPr/>
              <a:t> se queda en </a:t>
            </a:r>
            <a:r>
              <a:rPr b="1"/>
              <a:t>cero para siempre</a:t>
            </a:r>
            <a:r>
              <a:rPr/>
              <a:t>: la cadena del multiplicador es </a:t>
            </a:r>
            <a:r>
              <a:rPr>
                <a:latin typeface="Courier"/>
              </a:rPr>
              <a:t>done3 → done2 → done1 → done_mult</a:t>
            </a:r>
            <a:r>
              <a:rPr/>
              <a:t>, o sea </a:t>
            </a:r>
            <a:r>
              <a:rPr b="1"/>
              <a:t>cuatro</a:t>
            </a:r>
            <a:r>
              <a:rPr/>
              <a:t> flancos, no tres. El cover en 0 avisa de que el modelo mental de la latencia estaba mal</a:t>
            </a:r>
          </a:p>
          <a:p>
            <a:pPr lvl="0"/>
            <a:r>
              <a:rPr/>
              <a:t>En Verilator los </a:t>
            </a:r>
            <a:r>
              <a:rPr>
                <a:latin typeface="Courier"/>
              </a:rPr>
              <a:t>cover property</a:t>
            </a:r>
            <a:r>
              <a:rPr/>
              <a:t> caen en el </a:t>
            </a:r>
            <a:r>
              <a:rPr b="1"/>
              <a:t>mismo </a:t>
            </a:r>
            <a:r>
              <a:rPr b="1">
                <a:latin typeface="Courier"/>
              </a:rPr>
              <a:t>coverage.dat</a:t>
            </a:r>
            <a:r>
              <a:rPr/>
              <a:t> que los covergroups del testbench convencional: cobertura de código, funcional y de assertions, un solo reporte</a:t>
            </a:r>
          </a:p>
        </p:txBody>
      </p:sp>
    </p:spTree>
  </p:cSld>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a:xfrm>
            <a:off x="457200" y="1193800"/>
            <a:ext cx="8229600" cy="495300"/>
          </a:xfrm>
        </p:spPr>
        <p:txBody>
          <a:bodyPr/>
          <a:lstStyle/>
          <a:p>
            <a:pPr lvl="0" indent="0" marL="0">
              <a:spcBef>
                <a:spcPts val="3000"/>
              </a:spcBef>
              <a:buNone/>
            </a:pPr>
            <a:r>
              <a:rPr b="1" i="1"/>
              <a:t>Assertion o scoreboard: la misma regla, dos lugares</a:t>
            </a:r>
          </a:p>
        </p:txBody>
      </p:sp>
      <p:graphicFrame>
        <p:nvGraphicFramePr>
          <p:cNvPr id="6" name="Content Placeholder 5"/>
          <p:cNvGraphicFramePr>
            <a:graphicFrameLocks noGrp="1"/>
          </p:cNvGraphicFramePr>
          <p:nvPr>
            <p:ph idx="1"/>
          </p:nvPr>
        </p:nvGraphicFramePr>
        <p:xfrm>
          <a:off x="457200" y="1816100"/>
          <a:ext cx="8229600" cy="14097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Assertion</a:t>
                      </a:r>
                    </a:p>
                  </a:txBody>
                  <a:tcPr/>
                </a:tc>
                <a:tc>
                  <a:txBody>
                    <a:bodyPr/>
                    <a:lstStyle/>
                    <a:p>
                      <a:pPr lvl="0" indent="0" marL="0">
                        <a:buNone/>
                      </a:pPr>
                      <a:r>
                        <a:rPr/>
                        <a:t>Scoreboard</a:t>
                      </a:r>
                    </a:p>
                  </a:txBody>
                  <a:tcPr/>
                </a:tc>
              </a:tr>
              <a:tr h="0">
                <a:tc>
                  <a:txBody>
                    <a:bodyPr/>
                    <a:lstStyle/>
                    <a:p>
                      <a:pPr lvl="0" indent="0" marL="0">
                        <a:buNone/>
                      </a:pPr>
                      <a:r>
                        <a:rPr/>
                        <a:t>Qué chequea</a:t>
                      </a:r>
                    </a:p>
                  </a:txBody>
                </a:tc>
                <a:tc>
                  <a:txBody>
                    <a:bodyPr/>
                    <a:lstStyle/>
                    <a:p>
                      <a:pPr lvl="0" indent="0" marL="0">
                        <a:buNone/>
                      </a:pPr>
                      <a:r>
                        <a:rPr/>
                        <a:t>el </a:t>
                      </a:r>
                      <a:r>
                        <a:rPr b="1"/>
                        <a:t>protocolo</a:t>
                      </a:r>
                      <a:r>
                        <a:rPr/>
                        <a:t>: quién se mueve, cuándo</a:t>
                      </a:r>
                    </a:p>
                  </a:txBody>
                </a:tc>
                <a:tc>
                  <a:txBody>
                    <a:bodyPr/>
                    <a:lstStyle/>
                    <a:p>
                      <a:pPr lvl="0" indent="0" marL="0">
                        <a:buNone/>
                      </a:pPr>
                      <a:r>
                        <a:rPr/>
                        <a:t>la </a:t>
                      </a:r>
                      <a:r>
                        <a:rPr b="1"/>
                        <a:t>transformación</a:t>
                      </a:r>
                      <a:r>
                        <a:rPr/>
                        <a:t>: </a:t>
                      </a:r>
                      <a:r>
                        <a:rPr>
                          <a:latin typeface="Courier"/>
                        </a:rPr>
                        <a:t>A op B</a:t>
                      </a:r>
                    </a:p>
                  </a:txBody>
                </a:tc>
              </a:tr>
              <a:tr h="0">
                <a:tc>
                  <a:txBody>
                    <a:bodyPr/>
                    <a:lstStyle/>
                    <a:p>
                      <a:pPr lvl="0" indent="0" marL="0">
                        <a:buNone/>
                      </a:pPr>
                      <a:r>
                        <a:rPr/>
                        <a:t>Dónde vive</a:t>
                      </a:r>
                    </a:p>
                  </a:txBody>
                </a:tc>
                <a:tc>
                  <a:txBody>
                    <a:bodyPr/>
                    <a:lstStyle/>
                    <a:p>
                      <a:pPr lvl="0" indent="0" marL="0">
                        <a:buNone/>
                      </a:pPr>
                      <a:r>
                        <a:rPr/>
                        <a:t>en la </a:t>
                      </a:r>
                      <a:r>
                        <a:rPr>
                          <a:latin typeface="Courier"/>
                        </a:rPr>
                        <a:t>interface</a:t>
                      </a:r>
                      <a:r>
                        <a:rPr/>
                        <a:t>, con los cables</a:t>
                      </a:r>
                    </a:p>
                  </a:txBody>
                </a:tc>
                <a:tc>
                  <a:txBody>
                    <a:bodyPr/>
                    <a:lstStyle/>
                    <a:p>
                      <a:pPr lvl="0" indent="0" marL="0">
                        <a:buNone/>
                      </a:pPr>
                      <a:r>
                        <a:rPr/>
                        <a:t>en el testbench, con las transactions</a:t>
                      </a:r>
                    </a:p>
                  </a:txBody>
                </a:tc>
              </a:tr>
              <a:tr h="0">
                <a:tc>
                  <a:txBody>
                    <a:bodyPr/>
                    <a:lstStyle/>
                    <a:p>
                      <a:pPr lvl="0" indent="0" marL="0">
                        <a:buNone/>
                      </a:pPr>
                      <a:r>
                        <a:rPr/>
                        <a:t>Cuándo grita</a:t>
                      </a:r>
                    </a:p>
                  </a:txBody>
                </a:tc>
                <a:tc>
                  <a:txBody>
                    <a:bodyPr/>
                    <a:lstStyle/>
                    <a:p>
                      <a:pPr lvl="0" indent="0" marL="0">
                        <a:buNone/>
                      </a:pPr>
                      <a:r>
                        <a:rPr/>
                        <a:t>en el flanco exacto en que se rompe</a:t>
                      </a:r>
                    </a:p>
                  </a:txBody>
                </a:tc>
                <a:tc>
                  <a:txBody>
                    <a:bodyPr/>
                    <a:lstStyle/>
                    <a:p>
                      <a:pPr lvl="0" indent="0" marL="0">
                        <a:buNone/>
                      </a:pPr>
                      <a:r>
                        <a:rPr/>
                        <a:t>cuando llega el resultado</a:t>
                      </a:r>
                    </a:p>
                  </a:txBody>
                </a:tc>
              </a:tr>
              <a:tr h="0">
                <a:tc>
                  <a:txBody>
                    <a:bodyPr/>
                    <a:lstStyle/>
                    <a:p>
                      <a:pPr lvl="0" indent="0" marL="0">
                        <a:buNone/>
                      </a:pPr>
                      <a:r>
                        <a:rPr/>
                        <a:t>Qué necesita</a:t>
                      </a:r>
                    </a:p>
                  </a:txBody>
                </a:tc>
                <a:tc>
                  <a:txBody>
                    <a:bodyPr/>
                    <a:lstStyle/>
                    <a:p>
                      <a:pPr lvl="0" indent="0" marL="0">
                        <a:buNone/>
                      </a:pPr>
                      <a:r>
                        <a:rPr/>
                        <a:t>nada: se enchufa sola</a:t>
                      </a:r>
                    </a:p>
                  </a:txBody>
                </a:tc>
                <a:tc>
                  <a:txBody>
                    <a:bodyPr/>
                    <a:lstStyle/>
                    <a:p>
                      <a:pPr lvl="0" indent="0" marL="0">
                        <a:buNone/>
                      </a:pPr>
                      <a:r>
                        <a:rPr/>
                        <a:t>monitor, analysis port, </a:t>
                      </a:r>
                      <a:r>
                        <a:rPr>
                          <a:latin typeface="Courier"/>
                        </a:rPr>
                        <a:t>connect_phase</a:t>
                      </a:r>
                    </a:p>
                  </a:txBody>
                </a:tc>
              </a:tr>
            </a:tbl>
          </a:graphicData>
        </a:graphic>
      </p:graphicFrame>
      <p:sp>
        <p:nvSpPr>
          <p:cNvPr id="3" name="Content Placeholder 2"/>
          <p:cNvSpPr>
            <a:spLocks noGrp="1"/>
          </p:cNvSpPr>
          <p:nvPr>
            <p:ph idx="1"/>
          </p:nvPr>
        </p:nvSpPr>
        <p:spPr>
          <a:xfrm>
            <a:off x="457200" y="3352800"/>
            <a:ext cx="8229600" cy="1104900"/>
          </a:xfrm>
        </p:spPr>
        <p:txBody>
          <a:bodyPr/>
          <a:lstStyle/>
          <a:p>
            <a:pPr lvl="0"/>
            <a:r>
              <a:rPr/>
              <a:t>Regla corta: </a:t>
            </a:r>
            <a:r>
              <a:rPr b="1"/>
              <a:t>protocolo → assertion. Datos → scoreboard.</a:t>
            </a:r>
            <a:r>
              <a:rPr/>
              <a:t> Escribir un chequeo de protocolo en el scoreboard es reconstruir el tiempo que el monitor se acaba de encargar de borrar</a:t>
            </a:r>
          </a:p>
          <a:p>
            <a:pPr lvl="0"/>
            <a:r>
              <a:rPr/>
              <a:t>Y al revés: escribir el modelo de referencia de un multiplicador en SVA es posible y es una mala idea</a:t>
            </a:r>
          </a:p>
        </p:txBody>
      </p:sp>
    </p:spTree>
  </p:cSld>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El ejemplo de la sección: el bug que el scoreboard no ve</a:t>
            </a:r>
          </a:p>
          <a:p>
            <a:pPr lvl="0" indent="0">
              <a:buNone/>
            </a:pPr>
            <a:r>
              <a:rPr>
                <a:latin typeface="Courier"/>
              </a:rPr>
              <a:t>            </a:t>
            </a:r>
            <a:r>
              <a:rPr i="1">
                <a:solidFill>
                  <a:srgbClr val="60A0B0"/>
                </a:solidFill>
                <a:latin typeface="Courier"/>
              </a:rPr>
              <a:t>// +</a:t>
            </a:r>
            <a:r>
              <a:rPr b="1">
                <a:solidFill>
                  <a:srgbClr val="FF0000"/>
                </a:solidFill>
                <a:latin typeface="Courier"/>
              </a:rPr>
              <a:t>BUG</a:t>
            </a:r>
            <a:r>
              <a:rPr i="1">
                <a:solidFill>
                  <a:srgbClr val="60A0B0"/>
                </a:solidFill>
                <a:latin typeface="Courier"/>
              </a:rPr>
              <a:t>=1: changes B halfway through the multiplication. The</a:t>
            </a:r>
            <a:br/>
            <a:r>
              <a:rPr>
                <a:latin typeface="Courier"/>
              </a:rPr>
              <a:t>            </a:t>
            </a:r>
            <a:r>
              <a:rPr i="1">
                <a:solidFill>
                  <a:srgbClr val="60A0B0"/>
                </a:solidFill>
                <a:latin typeface="Courier"/>
              </a:rPr>
              <a:t>// multiplier already latched A and B on the first edge, so the</a:t>
            </a:r>
            <a:br/>
            <a:r>
              <a:rPr>
                <a:latin typeface="Courier"/>
              </a:rPr>
              <a:t>            </a:t>
            </a:r>
            <a:r>
              <a:rPr i="1">
                <a:solidFill>
                  <a:srgbClr val="60A0B0"/>
                </a:solidFill>
                <a:latin typeface="Courier"/>
              </a:rPr>
              <a:t>// RESULT DOES NOT CHANGE: the scoreboard stays green. The only</a:t>
            </a:r>
            <a:br/>
            <a:r>
              <a:rPr>
                <a:latin typeface="Courier"/>
              </a:rPr>
              <a:t>            </a:t>
            </a:r>
            <a:r>
              <a:rPr i="1">
                <a:solidFill>
                  <a:srgbClr val="60A0B0"/>
                </a:solidFill>
                <a:latin typeface="Courier"/>
              </a:rPr>
              <a:t>// thing that sees it is the assertion. That is the whole section.</a:t>
            </a:r>
            <a:br/>
            <a:r>
              <a:rPr>
                <a:latin typeface="Courier"/>
              </a:rPr>
              <a:t>            </a:t>
            </a:r>
            <a:r>
              <a:rPr b="1">
                <a:solidFill>
                  <a:srgbClr val="007020"/>
                </a:solidFill>
                <a:latin typeface="Courier"/>
              </a:rPr>
              <a:t>if</a:t>
            </a:r>
            <a:r>
              <a:rPr>
                <a:latin typeface="Courier"/>
              </a:rPr>
              <a:t> (bug_operandos &amp;&amp; iop == mul_op) </a:t>
            </a:r>
            <a:r>
              <a:rPr b="1">
                <a:solidFill>
                  <a:srgbClr val="007020"/>
                </a:solidFill>
                <a:latin typeface="Courier"/>
              </a:rPr>
              <a:t>begin</a:t>
            </a:r>
            <a:br/>
            <a:r>
              <a:rPr>
                <a:latin typeface="Courier"/>
              </a:rPr>
              <a:t>               @(</a:t>
            </a:r>
            <a:r>
              <a:rPr b="1">
                <a:solidFill>
                  <a:srgbClr val="007020"/>
                </a:solidFill>
                <a:latin typeface="Courier"/>
              </a:rPr>
              <a:t>negedge</a:t>
            </a:r>
            <a:r>
              <a:rPr>
                <a:latin typeface="Courier"/>
              </a:rPr>
              <a:t> clk);</a:t>
            </a:r>
            <a:br/>
            <a:r>
              <a:rPr>
                <a:latin typeface="Courier"/>
              </a:rPr>
              <a:t>               @(</a:t>
            </a:r>
            <a:r>
              <a:rPr b="1">
                <a:solidFill>
                  <a:srgbClr val="007020"/>
                </a:solidFill>
                <a:latin typeface="Courier"/>
              </a:rPr>
              <a:t>negedge</a:t>
            </a:r>
            <a:r>
              <a:rPr>
                <a:latin typeface="Courier"/>
              </a:rPr>
              <a:t> clk);</a:t>
            </a:r>
            <a:br/>
            <a:r>
              <a:rPr>
                <a:latin typeface="Courier"/>
              </a:rPr>
              <a:t>               B = ~iB;</a:t>
            </a:r>
            <a:br/>
            <a:r>
              <a:rPr>
                <a:latin typeface="Courier"/>
              </a:rPr>
              <a:t>            </a:t>
            </a:r>
            <a:r>
              <a:rPr b="1">
                <a:solidFill>
                  <a:srgbClr val="007020"/>
                </a:solidFill>
                <a:latin typeface="Courier"/>
              </a:rPr>
              <a:t>end</a:t>
            </a:r>
            <a:br/>
            <a:r>
              <a:rPr>
                <a:latin typeface="Courier"/>
              </a:rPr>
              <a:t>            </a:t>
            </a:r>
            <a:r>
              <a:rPr b="1">
                <a:solidFill>
                  <a:srgbClr val="007020"/>
                </a:solidFill>
                <a:latin typeface="Courier"/>
              </a:rPr>
              <a:t>do</a:t>
            </a:r>
            <a:r>
              <a:rPr>
                <a:latin typeface="Courier"/>
              </a:rPr>
              <a:t> @(</a:t>
            </a:r>
            <a:r>
              <a:rPr b="1">
                <a:solidFill>
                  <a:srgbClr val="007020"/>
                </a:solidFill>
                <a:latin typeface="Courier"/>
              </a:rPr>
              <a:t>negedge</a:t>
            </a:r>
            <a:r>
              <a:rPr>
                <a:latin typeface="Courier"/>
              </a:rPr>
              <a:t> clk); </a:t>
            </a:r>
            <a:r>
              <a:rPr b="1">
                <a:solidFill>
                  <a:srgbClr val="007020"/>
                </a:solidFill>
                <a:latin typeface="Courier"/>
              </a:rPr>
              <a:t>while</a:t>
            </a:r>
            <a:r>
              <a:rPr>
                <a:latin typeface="Courier"/>
              </a:rPr>
              <a:t> (done == </a:t>
            </a:r>
            <a:r>
              <a:rPr>
                <a:solidFill>
                  <a:srgbClr val="40A070"/>
                </a:solidFill>
                <a:latin typeface="Courier"/>
              </a:rPr>
              <a:t>0</a:t>
            </a:r>
            <a:r>
              <a:rPr>
                <a:latin typeface="Courier"/>
              </a:rPr>
              <a:t>);</a:t>
            </a:r>
            <a:br/>
            <a:r>
              <a:rPr>
                <a:latin typeface="Courier"/>
              </a:rPr>
              <a:t>            oresult   = result;</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p>
          <a:p>
            <a:pPr lvl="0" indent="0">
              <a:buNone/>
            </a:pPr>
            <a:r>
              <a:rPr>
                <a:latin typeface="Courier"/>
              </a:rPr>
              <a:t>** Report counts by severity
UVM_INFO :    2
UVM_WARNING :    0
UVM_ERROR :  154
UVM_FATAL :    0
** Report counts by id
[MAXMULT]     1
[RNTST]     1
[SVA]   154</a:t>
            </a:r>
          </a:p>
          <a:p>
            <a:pPr lvl="0"/>
            <a:r>
              <a:rPr>
                <a:latin typeface="Courier"/>
              </a:rPr>
              <a:t>+BUG=1</a:t>
            </a:r>
            <a:r>
              <a:rPr/>
              <a:t> cambia </a:t>
            </a:r>
            <a:r>
              <a:rPr>
                <a:latin typeface="Courier"/>
              </a:rPr>
              <a:t>B</a:t>
            </a:r>
            <a:r>
              <a:rPr/>
              <a:t> </a:t>
            </a:r>
            <a:r>
              <a:rPr b="1"/>
              <a:t>a mitad de la multiplicación</a:t>
            </a:r>
            <a:r>
              <a:rPr/>
              <a:t>. El multiplicador ya latcheó los operandos en el primer flanco: </a:t>
            </a:r>
            <a:r>
              <a:rPr b="1"/>
              <a:t>el resultado sale bien igual</a:t>
            </a:r>
          </a:p>
          <a:p>
            <a:pPr lvl="0"/>
            <a:r>
              <a:rPr/>
              <a:t>El scoreboard compara 1000 operaciones y no encuentra una sola diferencia: en el resumen </a:t>
            </a:r>
            <a:r>
              <a:rPr b="1"/>
              <a:t>no hay un solo </a:t>
            </a:r>
            <a:r>
              <a:rPr b="1">
                <a:latin typeface="Courier"/>
              </a:rPr>
              <a:t>[SELF CHECKER]</a:t>
            </a:r>
            <a:r>
              <a:rPr/>
              <a:t>. Está haciendo bien su trabajo — este bug no es de datos</a:t>
            </a:r>
          </a:p>
          <a:p>
            <a:pPr lvl="0"/>
            <a:r>
              <a:rPr/>
              <a:t>La assertion lo caza 154 veces, en el flanco exacto. Es el mismo ejemplo de reporting, dado vuelta: allá se rompía el scoreboard para enseñar reporting; acá se rompe el protocolo para mostrar quién lo ve</a:t>
            </a:r>
          </a:p>
        </p:txBody>
      </p:sp>
    </p:spTree>
  </p:cSld>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a:xfrm>
            <a:off x="457200" y="1193800"/>
            <a:ext cx="8229600" cy="495300"/>
          </a:xfrm>
        </p:spPr>
        <p:txBody>
          <a:bodyPr/>
          <a:lstStyle/>
          <a:p>
            <a:pPr lvl="0" indent="0" marL="0">
              <a:spcBef>
                <a:spcPts val="3000"/>
              </a:spcBef>
              <a:buNone/>
            </a:pPr>
            <a:r>
              <a:rPr b="1" i="1"/>
              <a:t>Las trampas de esta sección</a:t>
            </a:r>
          </a:p>
        </p:txBody>
      </p:sp>
      <p:graphicFrame>
        <p:nvGraphicFramePr>
          <p:cNvPr id="6" name="Content Placeholder 5"/>
          <p:cNvGraphicFramePr>
            <a:graphicFrameLocks noGrp="1"/>
          </p:cNvGraphicFramePr>
          <p:nvPr>
            <p:ph idx="1"/>
          </p:nvPr>
        </p:nvGraphicFramePr>
        <p:xfrm>
          <a:off x="457200" y="1816100"/>
          <a:ext cx="8229600" cy="14097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El síntoma</a:t>
                      </a:r>
                    </a:p>
                  </a:txBody>
                  <a:tcPr/>
                </a:tc>
                <a:tc>
                  <a:txBody>
                    <a:bodyPr/>
                    <a:lstStyle/>
                    <a:p>
                      <a:pPr lvl="0" indent="0" marL="0">
                        <a:buNone/>
                      </a:pPr>
                      <a:r>
                        <a:rPr/>
                        <a:t>La causa</a:t>
                      </a:r>
                    </a:p>
                  </a:txBody>
                  <a:tcPr/>
                </a:tc>
                <a:tc>
                  <a:txBody>
                    <a:bodyPr/>
                    <a:lstStyle/>
                    <a:p>
                      <a:pPr lvl="0" indent="0" marL="0">
                        <a:buNone/>
                      </a:pPr>
                      <a:r>
                        <a:rPr/>
                        <a:t>Cómo se ataja</a:t>
                      </a:r>
                    </a:p>
                  </a:txBody>
                  <a:tcPr/>
                </a:tc>
              </a:tr>
              <a:tr h="0">
                <a:tc>
                  <a:txBody>
                    <a:bodyPr/>
                    <a:lstStyle/>
                    <a:p>
                      <a:pPr lvl="0" indent="0" marL="0">
                        <a:buNone/>
                      </a:pPr>
                      <a:r>
                        <a:rPr/>
                        <a:t>La property </a:t>
                      </a:r>
                      <a:r>
                        <a:rPr b="1"/>
                        <a:t>pasa siempre</a:t>
                      </a:r>
                    </a:p>
                  </a:txBody>
                </a:tc>
                <a:tc>
                  <a:txBody>
                    <a:bodyPr/>
                    <a:lstStyle/>
                    <a:p>
                      <a:pPr lvl="0" indent="0" marL="0">
                        <a:buNone/>
                      </a:pPr>
                      <a:r>
                        <a:rPr/>
                        <a:t>el antecedente no ocurre nunca</a:t>
                      </a:r>
                    </a:p>
                  </a:txBody>
                </a:tc>
                <a:tc>
                  <a:txBody>
                    <a:bodyPr/>
                    <a:lstStyle/>
                    <a:p>
                      <a:pPr lvl="0" indent="0" marL="0">
                        <a:buNone/>
                      </a:pPr>
                      <a:r>
                        <a:rPr/>
                        <a:t>un </a:t>
                      </a:r>
                      <a:r>
                        <a:rPr>
                          <a:latin typeface="Courier"/>
                        </a:rPr>
                        <a:t>cover property</a:t>
                      </a:r>
                      <a:r>
                        <a:rPr/>
                        <a:t> por assertion</a:t>
                      </a:r>
                    </a:p>
                  </a:txBody>
                </a:tc>
              </a:tr>
              <a:tr h="0">
                <a:tc>
                  <a:txBody>
                    <a:bodyPr/>
                    <a:lstStyle/>
                    <a:p>
                      <a:pPr lvl="0" indent="0" marL="0">
                        <a:buNone/>
                      </a:pPr>
                      <a:r>
                        <a:rPr b="1"/>
                        <a:t>Falsos positivos</a:t>
                      </a:r>
                      <a:r>
                        <a:rPr/>
                        <a:t> en cada transacción</a:t>
                      </a:r>
                    </a:p>
                  </a:txBody>
                </a:tc>
                <a:tc>
                  <a:txBody>
                    <a:bodyPr/>
                    <a:lstStyle/>
                    <a:p>
                      <a:pPr lvl="0" indent="0" marL="0">
                        <a:buNone/>
                      </a:pPr>
                      <a:r>
                        <a:rPr/>
                        <a:t>la muestreás con el flanco en que se escribe</a:t>
                      </a:r>
                    </a:p>
                  </a:txBody>
                </a:tc>
                <a:tc>
                  <a:txBody>
                    <a:bodyPr/>
                    <a:lstStyle/>
                    <a:p>
                      <a:pPr lvl="0" indent="0" marL="0">
                        <a:buNone/>
                      </a:pPr>
                      <a:r>
                        <a:rPr/>
                        <a:t>estímulo y respuesta van en flancos distintos</a:t>
                      </a:r>
                    </a:p>
                  </a:txBody>
                </a:tc>
              </a:tr>
              <a:tr h="0">
                <a:tc>
                  <a:txBody>
                    <a:bodyPr/>
                    <a:lstStyle/>
                    <a:p>
                      <a:pPr lvl="0" indent="0" marL="0">
                        <a:buNone/>
                      </a:pPr>
                      <a:r>
                        <a:rPr/>
                        <a:t>Falsos positivos </a:t>
                      </a:r>
                      <a:r>
                        <a:rPr b="1"/>
                        <a:t>al arrancar</a:t>
                      </a:r>
                      <a:r>
                        <a:rPr/>
                        <a:t> cada test</a:t>
                      </a:r>
                    </a:p>
                  </a:txBody>
                </a:tc>
                <a:tc>
                  <a:txBody>
                    <a:bodyPr/>
                    <a:lstStyle/>
                    <a:p>
                      <a:pPr lvl="0" indent="0" marL="0">
                        <a:buNone/>
                      </a:pPr>
                      <a:r>
                        <a:rPr/>
                        <a:t>falta el </a:t>
                      </a:r>
                      <a:r>
                        <a:rPr>
                          <a:latin typeface="Courier"/>
                        </a:rPr>
                        <a:t>disable iff (!reset)</a:t>
                      </a:r>
                    </a:p>
                  </a:txBody>
                </a:tc>
                <a:tc>
                  <a:txBody>
                    <a:bodyPr/>
                    <a:lstStyle/>
                    <a:p>
                      <a:pPr lvl="0" indent="0" marL="0">
                        <a:buNone/>
                      </a:pPr>
                      <a:r>
                        <a:rPr>
                          <a:latin typeface="Courier"/>
                        </a:rPr>
                        <a:t>default disable iff</a:t>
                      </a:r>
                      <a:r>
                        <a:rPr/>
                        <a:t> una vez, arriba</a:t>
                      </a:r>
                    </a:p>
                  </a:txBody>
                </a:tc>
              </a:tr>
              <a:tr h="0">
                <a:tc>
                  <a:txBody>
                    <a:bodyPr/>
                    <a:lstStyle/>
                    <a:p>
                      <a:pPr lvl="0" indent="0" marL="0">
                        <a:buNone/>
                      </a:pPr>
                      <a:r>
                        <a:rPr/>
                        <a:t>El log dice </a:t>
                      </a:r>
                      <a:r>
                        <a:rPr b="1"/>
                        <a:t>PASS</a:t>
                      </a:r>
                      <a:r>
                        <a:rPr/>
                        <a:t> y las properties no corrieron</a:t>
                      </a:r>
                    </a:p>
                  </a:txBody>
                </a:tc>
                <a:tc>
                  <a:txBody>
                    <a:bodyPr/>
                    <a:lstStyle/>
                    <a:p>
                      <a:pPr lvl="0" indent="0" marL="0">
                        <a:buNone/>
                      </a:pPr>
                      <a:r>
                        <a:rPr/>
                        <a:t>falta </a:t>
                      </a:r>
                      <a:r>
                        <a:rPr>
                          <a:latin typeface="Courier"/>
                        </a:rPr>
                        <a:t>--assert</a:t>
                      </a:r>
                      <a:r>
                        <a:rPr/>
                        <a:t> al compilar</a:t>
                      </a:r>
                    </a:p>
                  </a:txBody>
                </a:tc>
                <a:tc>
                  <a:txBody>
                    <a:bodyPr/>
                    <a:lstStyle/>
                    <a:p>
                      <a:pPr lvl="0" indent="0" marL="0">
                        <a:buNone/>
                      </a:pPr>
                      <a:r>
                        <a:rPr/>
                        <a:t>el </a:t>
                      </a:r>
                      <a:r>
                        <a:rPr>
                          <a:latin typeface="Courier"/>
                        </a:rPr>
                        <a:t>cover</a:t>
                      </a:r>
                      <a:r>
                        <a:rPr/>
                        <a:t> en 0 es el que avisa</a:t>
                      </a:r>
                    </a:p>
                  </a:txBody>
                </a:tc>
              </a:tr>
            </a:tbl>
          </a:graphicData>
        </a:graphic>
      </p:graphicFrame>
      <p:sp>
        <p:nvSpPr>
          <p:cNvPr id="3" name="Content Placeholder 2"/>
          <p:cNvSpPr>
            <a:spLocks noGrp="1"/>
          </p:cNvSpPr>
          <p:nvPr>
            <p:ph idx="1"/>
          </p:nvPr>
        </p:nvSpPr>
        <p:spPr>
          <a:xfrm>
            <a:off x="457200" y="3352800"/>
            <a:ext cx="8229600" cy="1104900"/>
          </a:xfrm>
        </p:spPr>
        <p:txBody>
          <a:bodyPr/>
          <a:lstStyle/>
          <a:p>
            <a:pPr lvl="0"/>
            <a:r>
              <a:rPr/>
              <a:t>Las cuatro comparten la forma del apéndice: </a:t>
            </a:r>
            <a:r>
              <a:rPr b="1"/>
              <a:t>compilan, corren, y mienten</a:t>
            </a:r>
          </a:p>
          <a:p>
            <a:pPr lvl="0"/>
            <a:r>
              <a:rPr/>
              <a:t>La cuarta es la más barata de cometer y la más cara: sin </a:t>
            </a:r>
            <a:r>
              <a:rPr>
                <a:latin typeface="Courier"/>
              </a:rPr>
              <a:t>--assert</a:t>
            </a:r>
            <a:r>
              <a:rPr/>
              <a:t>, Verilator compila las properties y no las evalúa. Todo verde, cero chequeo</a:t>
            </a:r>
          </a:p>
        </p:txBody>
      </p:sp>
    </p:spTree>
  </p:cSld>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Una </a:t>
            </a:r>
            <a:r>
              <a:rPr b="1"/>
              <a:t>assertion concurrente</a:t>
            </a:r>
            <a:r>
              <a:rPr/>
              <a:t> es una declaración con reloj: se escribe una vez y chequea cada flanco de la simulación, sola</a:t>
            </a:r>
          </a:p>
          <a:p>
            <a:pPr lvl="0"/>
            <a:r>
              <a:rPr/>
              <a:t>La anatomía no cambia nunca: </a:t>
            </a:r>
            <a:r>
              <a:rPr>
                <a:latin typeface="Courier"/>
              </a:rPr>
              <a:t>label : assert property (@(reloj) disable iff (reset) antecedente |-&gt; consecuente) else acción;</a:t>
            </a:r>
          </a:p>
          <a:p>
            <a:pPr lvl="0"/>
            <a:r>
              <a:rPr>
                <a:latin typeface="Courier"/>
              </a:rPr>
              <a:t>|-&gt;</a:t>
            </a:r>
            <a:r>
              <a:rPr/>
              <a:t> es el mismo flanco y </a:t>
            </a:r>
            <a:r>
              <a:rPr>
                <a:latin typeface="Courier"/>
              </a:rPr>
              <a:t>|=&gt;</a:t>
            </a:r>
            <a:r>
              <a:rPr/>
              <a:t> </a:t>
            </a:r>
            <a:r>
              <a:rPr b="1"/>
              <a:t>es</a:t>
            </a:r>
            <a:r>
              <a:rPr/>
              <a:t> </a:t>
            </a:r>
            <a:r>
              <a:rPr>
                <a:latin typeface="Courier"/>
              </a:rPr>
              <a:t>|-&gt; ##1</a:t>
            </a:r>
            <a:r>
              <a:rPr/>
              <a:t>. La pregunta no es cuál de los dos, es cuántos flancos después lo promete la spec</a:t>
            </a:r>
          </a:p>
          <a:p>
            <a:pPr lvl="0"/>
            <a:r>
              <a:rPr/>
              <a:t>Las properties viven </a:t>
            </a:r>
            <a:r>
              <a:rPr b="1"/>
              <a:t>en la </a:t>
            </a:r>
            <a:r>
              <a:rPr b="1">
                <a:latin typeface="Courier"/>
              </a:rPr>
              <a:t>interface</a:t>
            </a:r>
            <a:r>
              <a:rPr/>
              <a:t>, con las señales. No se conectan, no se construyen, y viajan con ella</a:t>
            </a:r>
          </a:p>
          <a:p>
            <a:pPr lvl="0"/>
            <a:r>
              <a:rPr/>
              <a:t>En UVM la acción es </a:t>
            </a:r>
            <a:r>
              <a:rPr>
                <a:latin typeface="Courier"/>
              </a:rPr>
              <a:t>`uvm_error</a:t>
            </a:r>
            <a:r>
              <a:rPr/>
              <a:t>, para que la falla </a:t>
            </a:r>
            <a:r>
              <a:rPr b="1"/>
              <a:t>cuente</a:t>
            </a:r>
            <a:r>
              <a:rPr/>
              <a:t> en el </a:t>
            </a:r>
            <a:r>
              <a:rPr i="1"/>
              <a:t>Report Summary</a:t>
            </a:r>
            <a:r>
              <a:rPr/>
              <a:t> en vez de matar la simulación</a:t>
            </a:r>
          </a:p>
          <a:p>
            <a:pPr lvl="0"/>
            <a:r>
              <a:rPr b="1"/>
              <a:t>Toda assertion va con su </a:t>
            </a:r>
            <a:r>
              <a:rPr b="1">
                <a:latin typeface="Courier"/>
              </a:rPr>
              <a:t>cover property</a:t>
            </a:r>
            <a:r>
              <a:rPr/>
              <a:t>: es el único chequeo del chequeo</a:t>
            </a:r>
          </a:p>
          <a:p>
            <a:pPr lvl="0"/>
            <a:r>
              <a:rPr/>
              <a:t>Y la que se lleva la sección: </a:t>
            </a:r>
            <a:r>
              <a:rPr b="1"/>
              <a:t>una assertion vale lo que vale su muestreo</a:t>
            </a:r>
            <a:r>
              <a:rPr/>
              <a:t>. El estímulo se muestrea donde el estímulo se escribe</a:t>
            </a:r>
          </a:p>
        </p:txBody>
      </p:sp>
    </p:spTree>
  </p:cSld>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Lo que esta sección hace distinto</a:t>
            </a:r>
          </a:p>
          <a:p>
            <a:pPr lvl="0"/>
            <a:r>
              <a:rPr b="1"/>
              <a:t>El </a:t>
            </a:r>
            <a:r>
              <a:rPr b="1" i="1"/>
              <a:t>UVM Primer</a:t>
            </a:r>
            <a:r>
              <a:rPr b="1"/>
              <a:t> no tiene SVA.</a:t>
            </a:r>
            <a:r>
              <a:rPr/>
              <a:t> Enseña el testbench de clases de punta a punta y deja las assertions afuera: son de la otra mitad de SystemVerilog</a:t>
            </a:r>
          </a:p>
          <a:p>
            <a:pPr lvl="0"/>
            <a:r>
              <a:rPr/>
              <a:t>Esta sección existe porque la pregunta llega igual —en la entrevista, y en el primer bloque real que a uno le toca verificar</a:t>
            </a:r>
          </a:p>
          <a:p>
            <a:pPr lvl="0"/>
            <a:r>
              <a:rPr/>
              <a:t>Los dos relojes, la tabla de los 145 falsos positivos y el </a:t>
            </a:r>
            <a:r>
              <a:rPr>
                <a:latin typeface="Courier"/>
              </a:rPr>
              <a:t>cover property</a:t>
            </a:r>
            <a:r>
              <a:rPr/>
              <a:t> que nunca se cubre </a:t>
            </a:r>
            <a:r>
              <a:rPr b="1"/>
              <a:t>no salieron de un tutorial</a:t>
            </a:r>
            <a:r>
              <a:rPr/>
              <a:t>: salieron de escribir esta sección sobre el VTALU del curso y mirar por qué no daba</a:t>
            </a:r>
          </a:p>
          <a:p>
            <a:pPr lvl="0"/>
            <a:r>
              <a:rPr/>
              <a:t>Todo lo de acá corre en Verilator, sin licencias, con el mismo </a:t>
            </a:r>
            <a:r>
              <a:rPr>
                <a:latin typeface="Courier"/>
              </a:rPr>
              <a:t>run.sh</a:t>
            </a:r>
            <a:r>
              <a:rPr/>
              <a:t> de los otros treinta y siete ejemplos</a:t>
            </a:r>
          </a:p>
        </p:txBody>
      </p:sp>
    </p:spTree>
  </p:cSld>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7 · 2 de 2</a:t>
            </a:r>
          </a:p>
        </p:txBody>
      </p:sp>
      <p:sp>
        <p:nvSpPr>
          <p:cNvPr id="3" name="Content Placeholder 2"/>
          <p:cNvSpPr>
            <a:spLocks noGrp="1"/>
          </p:cNvSpPr>
          <p:nvPr>
            <p:ph idx="1"/>
          </p:nvPr>
        </p:nvSpPr>
        <p:spPr/>
        <p:txBody>
          <a:bodyPr/>
          <a:lstStyle/>
          <a:p>
            <a:pPr lvl="0" indent="0" marL="0">
              <a:spcBef>
                <a:spcPts val="3000"/>
              </a:spcBef>
              <a:buNone/>
            </a:pPr>
            <a:r>
              <a:rPr b="1" i="1"/>
              <a:t>El módulo heredado viola el protocolo y nadie lo sabía</a:t>
            </a:r>
          </a:p>
          <a:p>
            <a:pPr lvl="0" indent="0" marL="0">
              <a:buNone/>
            </a:pPr>
            <a:r>
              <a:rPr>
                <a:latin typeface="Courier"/>
              </a:rPr>
              <a:t>cd code/ejercicios/d7-sva &amp;&amp; bash run.sh</a:t>
            </a:r>
            <a:r>
              <a:rPr/>
              <a:t> </a:t>
            </a:r>
          </a:p>
          <a:p>
            <a:pPr lvl="0"/>
            <a:r>
              <a:rPr/>
              <a:t>El “tester del jefe” de los agents maneja su VTALU </a:t>
            </a:r>
            <a:r>
              <a:rPr b="1"/>
              <a:t>a mano</a:t>
            </a:r>
            <a:r>
              <a:rPr/>
              <a:t> para la multiplicación, y va dejando listo el operando de la próxima mientras espera </a:t>
            </a:r>
            <a:r>
              <a:rPr>
                <a:latin typeface="Courier"/>
              </a:rPr>
              <a:t>done</a:t>
            </a:r>
            <a:r>
              <a:rPr/>
              <a:t>. Está en producción hace años</a:t>
            </a:r>
          </a:p>
          <a:p>
            <a:pPr lvl="0"/>
            <a:r>
              <a:rPr/>
              <a:t>El scoreboard compara mil operaciones y no encuentra una sola diferencia: el multiplicador latcheó </a:t>
            </a:r>
            <a:r>
              <a:rPr>
                <a:latin typeface="Courier"/>
              </a:rPr>
              <a:t>A</a:t>
            </a:r>
            <a:r>
              <a:rPr/>
              <a:t> y </a:t>
            </a:r>
            <a:r>
              <a:rPr>
                <a:latin typeface="Courier"/>
              </a:rPr>
              <a:t>B</a:t>
            </a:r>
            <a:r>
              <a:rPr/>
              <a:t> en el primer flanco. </a:t>
            </a:r>
            <a:r>
              <a:rPr b="1"/>
              <a:t>El bug no es de datos</a:t>
            </a:r>
          </a:p>
          <a:p>
            <a:pPr lvl="0"/>
            <a:r>
              <a:rPr/>
              <a:t>Escribí la property que sí lo ve. Las dos de </a:t>
            </a:r>
            <a:r>
              <a:rPr>
                <a:latin typeface="Courier"/>
              </a:rPr>
              <a:t>done</a:t>
            </a:r>
            <a:r>
              <a:rPr/>
              <a:t> ya están, de molde</a:t>
            </a:r>
          </a:p>
          <a:p>
            <a:pPr lvl="0"/>
            <a:r>
              <a:rPr/>
              <a:t>El corrector pide tres cosas: que dispare sobre </a:t>
            </a:r>
            <a:r>
              <a:rPr>
                <a:latin typeface="Courier"/>
              </a:rPr>
              <a:t>modulo_bfm</a:t>
            </a:r>
            <a:r>
              <a:rPr/>
              <a:t>, que </a:t>
            </a:r>
            <a:r>
              <a:rPr b="1"/>
              <a:t>no</a:t>
            </a:r>
            <a:r>
              <a:rPr/>
              <a:t> dispare ni una vez sobre </a:t>
            </a:r>
            <a:r>
              <a:rPr>
                <a:latin typeface="Courier"/>
              </a:rPr>
              <a:t>clase_bfm</a:t>
            </a:r>
            <a:r>
              <a:rPr/>
              <a:t>, y que el scoreboard siga en verde</a:t>
            </a:r>
          </a:p>
        </p:txBody>
      </p:sp>
    </p:spTree>
  </p:cSld>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7</a:t>
            </a:r>
          </a:p>
          <a:p>
            <a:pPr lvl="0" indent="0" marL="0">
              <a:spcBef>
                <a:spcPts val="3000"/>
              </a:spcBef>
              <a:buNone/>
            </a:pPr>
            <a:r>
              <a:rPr b="1" i="1"/>
              <a:t>1 de 5 · Inmediatas y concurrentes</a:t>
            </a:r>
          </a:p>
          <a:p>
            <a:pPr lvl="0" indent="0" marL="0">
              <a:buNone/>
            </a:pPr>
            <a:r>
              <a:rPr b="1"/>
              <a:t>¿Cuál es la diferencia de fondo entre </a:t>
            </a:r>
            <a:r>
              <a:rPr b="1">
                <a:latin typeface="Courier"/>
              </a:rPr>
              <a:t>assert(x.randomize())</a:t>
            </a:r>
            <a:r>
              <a:rPr b="1"/>
              <a:t> y </a:t>
            </a:r>
            <a:r>
              <a:rPr b="1">
                <a:latin typeface="Courier"/>
              </a:rPr>
              <a:t>assert property (@(posedge clk) …)</a:t>
            </a:r>
            <a:r>
              <a:rPr b="1"/>
              <a:t>?</a:t>
            </a:r>
          </a:p>
          <a:p>
            <a:pPr lvl="0"/>
            <a:r>
              <a:rPr/>
              <a:t>☒ Una es una </a:t>
            </a:r>
            <a:r>
              <a:rPr b="1"/>
              <a:t>sentencia</a:t>
            </a:r>
            <a:r>
              <a:rPr/>
              <a:t>; la otra, una </a:t>
            </a:r>
            <a:r>
              <a:rPr b="1"/>
              <a:t>declaración con reloj</a:t>
            </a:r>
          </a:p>
          <a:p>
            <a:pPr lvl="0"/>
            <a:r>
              <a:rPr/>
              <a:t>☐ Ninguna: la segunda es azúcar sintáctico de la primera</a:t>
            </a:r>
          </a:p>
          <a:p>
            <a:pPr lvl="0"/>
            <a:r>
              <a:rPr/>
              <a:t>☐ La primera se puede apagar por línea de comandos y la segunda no</a:t>
            </a:r>
          </a:p>
          <a:p>
            <a:pPr lvl="0"/>
            <a:r>
              <a:rPr/>
              <a:t>☐ La primera sólo vale adentro de una clase y la segunda sólo adentro de un módulo, por el scheduler</a:t>
            </a:r>
          </a:p>
          <a:p>
            <a:pPr lvl="0" indent="0" marL="1270000">
              <a:buNone/>
            </a:pPr>
            <a:r>
              <a:rPr sz="2000" b="1"/>
              <a:t>Sentencia contra declaración</a:t>
            </a:r>
            <a:r>
              <a:rPr sz="2000"/>
              <a:t> — la inmediata corre cuando el hilo pasa por ahí; la concurrente se evalúa sola, en cada flanco de su reloj. Es a un </a:t>
            </a:r>
            <a:r>
              <a:rPr sz="2000">
                <a:latin typeface="Courier"/>
              </a:rPr>
              <a:t>if</a:t>
            </a:r>
            <a:r>
              <a:rPr sz="2000"/>
              <a:t> lo que la concurrente es a un </a:t>
            </a:r>
            <a:r>
              <a:rPr sz="2000">
                <a:latin typeface="Courier"/>
              </a:rPr>
              <a:t>always_ff</a:t>
            </a:r>
            <a:r>
              <a:rPr sz="2000"/>
              <a:t>: una se ejecuta, la otra se instancia. Por eso sólo la concurrente puede describir algo que dura varios ciclos.</a:t>
            </a:r>
          </a:p>
        </p:txBody>
      </p:sp>
    </p:spTree>
  </p:cSld>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7</a:t>
            </a:r>
          </a:p>
          <a:p>
            <a:pPr lvl="0" indent="0" marL="0">
              <a:spcBef>
                <a:spcPts val="3000"/>
              </a:spcBef>
              <a:buNone/>
            </a:pPr>
            <a:r>
              <a:rPr b="1" i="1"/>
              <a:t>2 de 5 · </a:t>
            </a:r>
            <a:r>
              <a:rPr b="1" i="1">
                <a:latin typeface="Courier"/>
              </a:rPr>
              <a:t>|-&gt;</a:t>
            </a:r>
            <a:r>
              <a:rPr b="1" i="1"/>
              <a:t> contra </a:t>
            </a:r>
            <a:r>
              <a:rPr b="1" i="1">
                <a:latin typeface="Courier"/>
              </a:rPr>
              <a:t>|=&gt;</a:t>
            </a:r>
          </a:p>
          <a:p>
            <a:pPr lvl="0" indent="0" marL="0">
              <a:buNone/>
            </a:pPr>
            <a:r>
              <a:rPr b="1"/>
              <a:t>El </a:t>
            </a:r>
            <a:r>
              <a:rPr b="1">
                <a:latin typeface="Courier"/>
              </a:rPr>
              <a:t>done</a:t>
            </a:r>
            <a:r>
              <a:rPr b="1"/>
              <a:t> del VTALU sale de un </a:t>
            </a:r>
            <a:r>
              <a:rPr b="1">
                <a:latin typeface="Courier"/>
              </a:rPr>
              <a:t>always_ff</a:t>
            </a:r>
            <a:r>
              <a:rPr b="1"/>
              <a:t>. ¿Qué implicación va en </a:t>
            </a:r>
            <a:r>
              <a:rPr b="1">
                <a:latin typeface="Courier"/>
              </a:rPr>
              <a:t>start |?? done</a:t>
            </a:r>
            <a:r>
              <a:rPr b="1"/>
              <a:t>?</a:t>
            </a:r>
          </a:p>
          <a:p>
            <a:pPr lvl="0"/>
            <a:r>
              <a:rPr/>
              <a:t>☐ </a:t>
            </a:r>
            <a:r>
              <a:rPr>
                <a:latin typeface="Courier"/>
              </a:rPr>
              <a:t>|-&gt;</a:t>
            </a:r>
            <a:r>
              <a:rPr/>
              <a:t>, porque el antecedente y el consecuente son de la misma transacción</a:t>
            </a:r>
          </a:p>
          <a:p>
            <a:pPr lvl="0"/>
            <a:r>
              <a:rPr/>
              <a:t>☒ </a:t>
            </a:r>
            <a:r>
              <a:rPr>
                <a:latin typeface="Courier"/>
              </a:rPr>
              <a:t>|=&gt;</a:t>
            </a:r>
            <a:r>
              <a:rPr/>
              <a:t>, porque lo que se escribe con </a:t>
            </a:r>
            <a:r>
              <a:rPr>
                <a:latin typeface="Courier"/>
              </a:rPr>
              <a:t>&lt;=</a:t>
            </a:r>
            <a:r>
              <a:rPr/>
              <a:t> se lee un flanco después</a:t>
            </a:r>
          </a:p>
          <a:p>
            <a:pPr lvl="0"/>
            <a:r>
              <a:rPr/>
              <a:t>☐ Cualquiera de las dos: la diferencia es de estilo</a:t>
            </a:r>
          </a:p>
          <a:p>
            <a:pPr lvl="0"/>
            <a:r>
              <a:rPr/>
              <a:t>☐ Ninguna: para señales registradas hay que usar </a:t>
            </a:r>
            <a:r>
              <a:rPr>
                <a:latin typeface="Courier"/>
              </a:rPr>
              <a:t>$past()</a:t>
            </a:r>
            <a:r>
              <a:rPr/>
              <a:t> sobre el antecedente</a:t>
            </a:r>
          </a:p>
          <a:p>
            <a:pPr lvl="0" indent="0" marL="1270000">
              <a:buNone/>
            </a:pPr>
            <a:r>
              <a:rPr sz="2000" b="1">
                <a:latin typeface="Courier"/>
              </a:rPr>
              <a:t>|=&gt;</a:t>
            </a:r>
            <a:r>
              <a:rPr sz="2000" b="1"/>
              <a:t> cuando el consecuente sale de un </a:t>
            </a:r>
            <a:r>
              <a:rPr sz="2000" b="1">
                <a:latin typeface="Courier"/>
              </a:rPr>
              <a:t>&lt;=</a:t>
            </a:r>
            <a:r>
              <a:rPr sz="2000"/>
              <a:t> — porque </a:t>
            </a:r>
            <a:r>
              <a:rPr sz="2000">
                <a:latin typeface="Courier"/>
              </a:rPr>
              <a:t>|=&gt;</a:t>
            </a:r>
            <a:r>
              <a:rPr sz="2000"/>
              <a:t> </a:t>
            </a:r>
            <a:r>
              <a:rPr sz="2000" i="1"/>
              <a:t>es</a:t>
            </a:r>
            <a:r>
              <a:rPr sz="2000"/>
              <a:t> </a:t>
            </a:r>
            <a:r>
              <a:rPr sz="2000">
                <a:latin typeface="Courier"/>
              </a:rPr>
              <a:t>|-&gt; ##1</a:t>
            </a:r>
            <a:r>
              <a:rPr sz="2000"/>
              <a:t>, y lo que hay que preguntarse es cuántos flancos después lo promete la spec. Con </a:t>
            </a:r>
            <a:r>
              <a:rPr sz="2000">
                <a:latin typeface="Courier"/>
              </a:rPr>
              <a:t>|-&gt;</a:t>
            </a:r>
            <a:r>
              <a:rPr sz="2000"/>
              <a:t> contra una señal registrada la property no pasa en vacío: </a:t>
            </a:r>
            <a:r>
              <a:rPr sz="2000" b="1"/>
              <a:t>falla en cada transacción</a:t>
            </a:r>
            <a:r>
              <a:rPr sz="2000"/>
              <a:t>, porque compara contra el </a:t>
            </a:r>
            <a:r>
              <a:rPr sz="2000">
                <a:latin typeface="Courier"/>
              </a:rPr>
              <a:t>done</a:t>
            </a:r>
            <a:r>
              <a:rPr sz="2000"/>
              <a:t> viejo. La que sí pasa callada es aquella cuyo antecedente nunca ocurre — por eso va siempre con su </a:t>
            </a:r>
            <a:r>
              <a:rPr sz="2000">
                <a:latin typeface="Courier"/>
              </a:rPr>
              <a:t>cover property</a:t>
            </a:r>
            <a:r>
              <a:rPr sz="2000"/>
              <a:t>.</a:t>
            </a:r>
          </a:p>
        </p:txBody>
      </p:sp>
    </p:spTree>
  </p:cSld>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7</a:t>
            </a:r>
          </a:p>
          <a:p>
            <a:pPr lvl="0" indent="0" marL="0">
              <a:spcBef>
                <a:spcPts val="3000"/>
              </a:spcBef>
              <a:buNone/>
            </a:pPr>
            <a:r>
              <a:rPr b="1" i="1"/>
              <a:t>3 de 5 · El flanco de muestreo</a:t>
            </a:r>
          </a:p>
          <a:p>
            <a:pPr lvl="0" indent="0" marL="0">
              <a:buNone/>
            </a:pPr>
            <a:r>
              <a:rPr b="1"/>
              <a:t>Todas las properties del VTALU muestreadas en </a:t>
            </a:r>
            <a:r>
              <a:rPr b="1">
                <a:latin typeface="Courier"/>
              </a:rPr>
              <a:t>@(posedge clk)</a:t>
            </a:r>
            <a:r>
              <a:rPr b="1"/>
              <a:t> dan 145 errores sobre 1000 operaciones, y el DUT está sano. ¿Por qué?</a:t>
            </a:r>
          </a:p>
          <a:p>
            <a:pPr lvl="0"/>
            <a:r>
              <a:rPr/>
              <a:t>☐ Falta el </a:t>
            </a:r>
            <a:r>
              <a:rPr>
                <a:latin typeface="Courier"/>
              </a:rPr>
              <a:t>disable iff (!reset_n)</a:t>
            </a:r>
          </a:p>
          <a:p>
            <a:pPr lvl="0"/>
            <a:r>
              <a:rPr/>
              <a:t>☐ El </a:t>
            </a:r>
            <a:r>
              <a:rPr>
                <a:latin typeface="Courier"/>
              </a:rPr>
              <a:t>posedge</a:t>
            </a:r>
            <a:r>
              <a:rPr/>
              <a:t> es demasiado rápido: hay que dividir el reloj</a:t>
            </a:r>
          </a:p>
          <a:p>
            <a:pPr lvl="0"/>
            <a:r>
              <a:rPr/>
              <a:t>☐ Los covergroups y las assertions no pueden compartir el reloj sin un </a:t>
            </a:r>
            <a:r>
              <a:rPr>
                <a:latin typeface="Courier"/>
              </a:rPr>
              <a:t>clocking block</a:t>
            </a:r>
          </a:p>
          <a:p>
            <a:pPr lvl="0"/>
            <a:r>
              <a:rPr/>
              <a:t>☒ El estímulo se escribe en el </a:t>
            </a:r>
            <a:r>
              <a:rPr>
                <a:latin typeface="Courier"/>
              </a:rPr>
              <a:t>negedge</a:t>
            </a:r>
            <a:r>
              <a:rPr/>
              <a:t> y el muestreo no lo ve</a:t>
            </a:r>
          </a:p>
          <a:p>
            <a:pPr lvl="0" indent="0" marL="1270000">
              <a:buNone/>
            </a:pPr>
            <a:r>
              <a:rPr sz="2000" b="1"/>
              <a:t>Una assertion vale lo que vale su muestreo</a:t>
            </a:r>
            <a:r>
              <a:rPr sz="2000"/>
              <a:t> — la BFM escribe el estímulo en el </a:t>
            </a:r>
            <a:r>
              <a:rPr sz="2000">
                <a:latin typeface="Courier"/>
              </a:rPr>
              <a:t>negedge</a:t>
            </a:r>
            <a:r>
              <a:rPr sz="2000"/>
              <a:t>, y en dos </a:t>
            </a:r>
            <a:r>
              <a:rPr sz="2000">
                <a:latin typeface="Courier"/>
              </a:rPr>
              <a:t>no_op</a:t>
            </a:r>
            <a:r>
              <a:rPr sz="2000"/>
              <a:t> seguidas </a:t>
            </a:r>
            <a:r>
              <a:rPr sz="2000">
                <a:latin typeface="Courier"/>
              </a:rPr>
              <a:t>start</a:t>
            </a:r>
            <a:r>
              <a:rPr sz="2000"/>
              <a:t> baja y vuelve a subir entre dos </a:t>
            </a:r>
            <a:r>
              <a:rPr sz="2000">
                <a:latin typeface="Courier"/>
              </a:rPr>
              <a:t>posedge</a:t>
            </a:r>
            <a:r>
              <a:rPr sz="2000"/>
              <a:t>: el muestreo no lo ve bajar. El estímulo se muestrea donde el estímulo se escribe. Estímulo en </a:t>
            </a:r>
            <a:r>
              <a:rPr sz="2000">
                <a:latin typeface="Courier"/>
              </a:rPr>
              <a:t>negedge</a:t>
            </a:r>
            <a:r>
              <a:rPr sz="2000"/>
              <a:t>, respuesta del DUT en </a:t>
            </a:r>
            <a:r>
              <a:rPr sz="2000">
                <a:latin typeface="Courier"/>
              </a:rPr>
              <a:t>posedge</a:t>
            </a:r>
            <a:r>
              <a:rPr sz="2000"/>
              <a:t>: cero errores. Con un solo reloj no hay forma.</a:t>
            </a:r>
          </a:p>
        </p:txBody>
      </p:sp>
    </p:spTree>
  </p:cSld>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7</a:t>
            </a:r>
          </a:p>
          <a:p>
            <a:pPr lvl="0" indent="0" marL="0">
              <a:spcBef>
                <a:spcPts val="3000"/>
              </a:spcBef>
              <a:buNone/>
            </a:pPr>
            <a:r>
              <a:rPr b="1" i="1"/>
              <a:t>4 de 5 · La assertion que no chequea nada</a:t>
            </a:r>
          </a:p>
          <a:p>
            <a:pPr lvl="0" indent="0" marL="0">
              <a:buNone/>
            </a:pPr>
            <a:r>
              <a:rPr b="1"/>
              <a:t>Una property </a:t>
            </a:r>
            <a:r>
              <a:rPr b="1">
                <a:latin typeface="Courier"/>
              </a:rPr>
              <a:t>assert</a:t>
            </a:r>
            <a:r>
              <a:rPr b="1"/>
              <a:t> reporta 0 fallas durante toda la regresión. ¿Qué se sabe?</a:t>
            </a:r>
          </a:p>
          <a:p>
            <a:pPr lvl="0"/>
            <a:r>
              <a:rPr/>
              <a:t>☒ Nada todavía: puede que nunca se haya evaluado</a:t>
            </a:r>
          </a:p>
          <a:p>
            <a:pPr lvl="0"/>
            <a:r>
              <a:rPr/>
              <a:t>☐ Que la regla que describe se cumple</a:t>
            </a:r>
          </a:p>
          <a:p>
            <a:pPr lvl="0"/>
            <a:r>
              <a:rPr/>
              <a:t>☐ Que el DUT está libre de bugs de protocolo</a:t>
            </a:r>
          </a:p>
          <a:p>
            <a:pPr lvl="0"/>
            <a:r>
              <a:rPr/>
              <a:t>☐ Que la property tiene un </a:t>
            </a:r>
            <a:r>
              <a:rPr>
                <a:latin typeface="Courier"/>
              </a:rPr>
              <a:t>disable iff</a:t>
            </a:r>
            <a:r>
              <a:rPr/>
              <a:t> mal escrito y quedó apagada todo el tiempo</a:t>
            </a:r>
          </a:p>
          <a:p>
            <a:pPr lvl="0" indent="0" marL="1270000">
              <a:buNone/>
            </a:pPr>
            <a:r>
              <a:rPr sz="2000" b="1"/>
              <a:t>Cero fallas y cero evaluaciones se ven igual</a:t>
            </a:r>
            <a:r>
              <a:rPr sz="2000"/>
              <a:t> — puede que su antecedente no haya ocurrido nunca, o que falte </a:t>
            </a:r>
            <a:r>
              <a:rPr sz="2000">
                <a:latin typeface="Courier"/>
              </a:rPr>
              <a:t>--assert</a:t>
            </a:r>
            <a:r>
              <a:rPr sz="2000"/>
              <a:t> y ni siquiera se esté evaluando. Por eso toda assertion va con su </a:t>
            </a:r>
            <a:r>
              <a:rPr sz="2000">
                <a:latin typeface="Courier"/>
              </a:rPr>
              <a:t>cover property</a:t>
            </a:r>
            <a:r>
              <a:rPr sz="2000"/>
              <a:t>: es el único chequeo del chequeo. En la sección, </a:t>
            </a:r>
            <a:r>
              <a:rPr sz="2000">
                <a:latin typeface="Courier"/>
              </a:rPr>
              <a:t>c_mult_3ciclos</a:t>
            </a:r>
            <a:r>
              <a:rPr sz="2000"/>
              <a:t> se queda en 0 y delata que la latencia real son cuatro flancos, no tres.</a:t>
            </a:r>
          </a:p>
        </p:txBody>
      </p:sp>
    </p:spTree>
  </p:cSld>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7</a:t>
            </a:r>
          </a:p>
          <a:p>
            <a:pPr lvl="0" indent="0" marL="0">
              <a:spcBef>
                <a:spcPts val="3000"/>
              </a:spcBef>
              <a:buNone/>
            </a:pPr>
            <a:r>
              <a:rPr b="1" i="1"/>
              <a:t>5 de 5 · Assertion o scoreboard</a:t>
            </a:r>
          </a:p>
          <a:p>
            <a:pPr lvl="0" indent="0" marL="0">
              <a:buNone/>
            </a:pPr>
            <a:r>
              <a:rPr b="1"/>
              <a:t>El DUT devuelve el </a:t>
            </a:r>
            <a:r>
              <a:rPr b="1">
                <a:latin typeface="Courier"/>
              </a:rPr>
              <a:t>result</a:t>
            </a:r>
            <a:r>
              <a:rPr b="1"/>
              <a:t> correcto pero baja </a:t>
            </a:r>
            <a:r>
              <a:rPr b="1">
                <a:latin typeface="Courier"/>
              </a:rPr>
              <a:t>done</a:t>
            </a:r>
            <a:r>
              <a:rPr b="1"/>
              <a:t> un ciclo antes de lo que dice la especificación. ¿Quién lo caza?</a:t>
            </a:r>
          </a:p>
          <a:p>
            <a:pPr lvl="0"/>
            <a:r>
              <a:rPr/>
              <a:t>☐ El scoreboard, cuando compare el resultado</a:t>
            </a:r>
          </a:p>
          <a:p>
            <a:pPr lvl="0"/>
            <a:r>
              <a:rPr/>
              <a:t>☐ La cobertura funcional, porque el bin de </a:t>
            </a:r>
            <a:r>
              <a:rPr>
                <a:latin typeface="Courier"/>
              </a:rPr>
              <a:t>done</a:t>
            </a:r>
            <a:r>
              <a:rPr/>
              <a:t> queda vacío</a:t>
            </a:r>
          </a:p>
          <a:p>
            <a:pPr lvl="0"/>
            <a:r>
              <a:rPr/>
              <a:t>☒ Una assertion en la interface: es un bug de </a:t>
            </a:r>
            <a:r>
              <a:rPr b="1"/>
              <a:t>protocolo</a:t>
            </a:r>
          </a:p>
          <a:p>
            <a:pPr lvl="0"/>
            <a:r>
              <a:rPr/>
              <a:t>☐ El </a:t>
            </a:r>
            <a:r>
              <a:rPr>
                <a:latin typeface="Courier"/>
              </a:rPr>
              <a:t>uvm_fatal</a:t>
            </a:r>
            <a:r>
              <a:rPr/>
              <a:t> del </a:t>
            </a:r>
            <a:r>
              <a:rPr>
                <a:latin typeface="Courier"/>
              </a:rPr>
              <a:t>command_monitor</a:t>
            </a:r>
            <a:r>
              <a:rPr/>
              <a:t>, que dejaría de ver comandos en el bus</a:t>
            </a:r>
          </a:p>
          <a:p>
            <a:pPr lvl="0" indent="0" marL="1270000">
              <a:buNone/>
            </a:pPr>
            <a:r>
              <a:rPr sz="2000" b="1"/>
              <a:t>Protocolo → assertion. Datos → scoreboard</a:t>
            </a:r>
            <a:r>
              <a:rPr sz="2000"/>
              <a:t> — y no es una preferencia: para cuando la transaction llega al scoreboard, el protocolo ya no está. Escribir el chequeo ahí sería reconstruir a mano el tiempo que el monitor acaba de borrar.</a:t>
            </a:r>
          </a:p>
        </p:txBody>
      </p:sp>
    </p:spTree>
  </p:cSld>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Capstone · Día 7</a:t>
            </a:r>
          </a:p>
        </p:txBody>
      </p:sp>
      <p:sp>
        <p:nvSpPr>
          <p:cNvPr id="3" name="Content Placeholder 2"/>
          <p:cNvSpPr>
            <a:spLocks noGrp="1"/>
          </p:cNvSpPr>
          <p:nvPr>
            <p:ph idx="1"/>
          </p:nvPr>
        </p:nvSpPr>
        <p:spPr/>
        <p:txBody>
          <a:bodyPr/>
          <a:lstStyle/>
          <a:p>
            <a:pPr lvl="0" indent="0" marL="0">
              <a:spcBef>
                <a:spcPts val="3000"/>
              </a:spcBef>
              <a:buNone/>
            </a:pPr>
            <a:r>
              <a:rPr b="1" i="1"/>
              <a:t>El testbench entero, desde una hoja en blanco</a:t>
            </a:r>
          </a:p>
          <a:p>
            <a:pPr lvl="0" indent="0" marL="0">
              <a:buNone/>
            </a:pPr>
            <a:r>
              <a:rPr>
                <a:latin typeface="Courier"/>
              </a:rPr>
              <a:t>cd code/ejercicios/d7-final &amp;&amp; cat spec.md</a:t>
            </a:r>
            <a:r>
              <a:rPr/>
              <a:t> </a:t>
            </a:r>
          </a:p>
          <a:p>
            <a:pPr lvl="0"/>
            <a:r>
              <a:rPr/>
              <a:t>Los ejercicios anteriores daban un archivo con un agujero. Éste da un </a:t>
            </a:r>
            <a:r>
              <a:rPr b="1"/>
              <a:t>DUT, una spec y nada más</a:t>
            </a:r>
          </a:p>
          <a:p>
            <a:pPr lvl="0"/>
            <a:r>
              <a:rPr/>
              <a:t>El DUT no es la VTALU: es un </a:t>
            </a:r>
            <a:r>
              <a:rPr b="1"/>
              <a:t>esclavo APB3</a:t>
            </a:r>
            <a:r>
              <a:rPr/>
              <a:t> de cuatro registros. Tiene direcciones, dos fases por transferencia, un </a:t>
            </a:r>
            <a:r>
              <a:rPr i="1"/>
              <a:t>wait state</a:t>
            </a:r>
            <a:r>
              <a:rPr/>
              <a:t> y respuesta de error</a:t>
            </a:r>
          </a:p>
          <a:p>
            <a:pPr lvl="0"/>
            <a:r>
              <a:rPr/>
              <a:t>Se escribe todo: la interface con el protocolo, la transaction, el driver, el monitor, el agent, el scoreboard, el covergroup, las sequences y los tests</a:t>
            </a:r>
          </a:p>
          <a:p>
            <a:pPr lvl="0"/>
            <a:r>
              <a:rPr/>
              <a:t>El corrector va </a:t>
            </a:r>
            <a:r>
              <a:rPr b="1"/>
              <a:t>por etapas</a:t>
            </a:r>
            <a:r>
              <a:rPr/>
              <a:t>, y cada una imprime su </a:t>
            </a:r>
            <a:r>
              <a:rPr>
                <a:latin typeface="Courier"/>
              </a:rPr>
              <a:t>STAGE N OK</a:t>
            </a:r>
            <a:r>
              <a:rPr/>
              <a:t>. Se puede terminar de a una — y conviene</a:t>
            </a:r>
          </a:p>
        </p:txBody>
      </p:sp>
    </p:spTree>
  </p:cSld>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Capstone · Día 7</a:t>
            </a:r>
          </a:p>
        </p:txBody>
      </p:sp>
      <p:sp>
        <p:nvSpPr>
          <p:cNvPr id="3" name="Content Placeholder 2"/>
          <p:cNvSpPr>
            <a:spLocks noGrp="1"/>
          </p:cNvSpPr>
          <p:nvPr>
            <p:ph idx="1"/>
          </p:nvPr>
        </p:nvSpPr>
        <p:spPr>
          <a:xfrm>
            <a:off x="457200" y="1193800"/>
            <a:ext cx="8229600" cy="393700"/>
          </a:xfrm>
        </p:spPr>
        <p:txBody>
          <a:bodyPr/>
          <a:lstStyle/>
          <a:p>
            <a:pPr lvl="0" indent="0" marL="0">
              <a:spcBef>
                <a:spcPts val="3000"/>
              </a:spcBef>
              <a:buNone/>
            </a:pPr>
            <a:r>
              <a:rPr b="1" i="1"/>
              <a:t>El DUT: cuatro registros y la letra chica</a:t>
            </a:r>
          </a:p>
        </p:txBody>
      </p:sp>
      <p:graphicFrame>
        <p:nvGraphicFramePr>
          <p:cNvPr id="6" name="Content Placeholder 5"/>
          <p:cNvGraphicFramePr>
            <a:graphicFrameLocks noGrp="1"/>
          </p:cNvGraphicFramePr>
          <p:nvPr>
            <p:ph idx="1"/>
          </p:nvPr>
        </p:nvGraphicFramePr>
        <p:xfrm>
          <a:off x="457200" y="1714500"/>
          <a:ext cx="8229600" cy="11811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Dir</a:t>
                      </a:r>
                    </a:p>
                  </a:txBody>
                  <a:tcPr/>
                </a:tc>
                <a:tc>
                  <a:txBody>
                    <a:bodyPr/>
                    <a:lstStyle/>
                    <a:p>
                      <a:pPr lvl="0" indent="0" marL="0">
                        <a:buNone/>
                      </a:pPr>
                      <a:r>
                        <a:rPr/>
                        <a:t>Nombre</a:t>
                      </a:r>
                    </a:p>
                  </a:txBody>
                  <a:tcPr/>
                </a:tc>
                <a:tc>
                  <a:txBody>
                    <a:bodyPr/>
                    <a:lstStyle/>
                    <a:p>
                      <a:pPr lvl="0" indent="0" marL="0" algn="ctr">
                        <a:buNone/>
                      </a:pPr>
                      <a:r>
                        <a:rPr/>
                        <a:t>Acceso</a:t>
                      </a:r>
                    </a:p>
                  </a:txBody>
                  <a:tcPr/>
                </a:tc>
                <a:tc>
                  <a:txBody>
                    <a:bodyPr/>
                    <a:lstStyle/>
                    <a:p>
                      <a:pPr lvl="0" indent="0" marL="0">
                        <a:buNone/>
                      </a:pPr>
                      <a:r>
                        <a:rPr/>
                        <a:t>Contenido</a:t>
                      </a:r>
                    </a:p>
                  </a:txBody>
                  <a:tcPr/>
                </a:tc>
              </a:tr>
              <a:tr h="0">
                <a:tc>
                  <a:txBody>
                    <a:bodyPr/>
                    <a:lstStyle/>
                    <a:p>
                      <a:pPr lvl="0" indent="0" marL="0">
                        <a:buNone/>
                      </a:pPr>
                      <a:r>
                        <a:rPr>
                          <a:latin typeface="Courier"/>
                        </a:rPr>
                        <a:t>0x00</a:t>
                      </a:r>
                    </a:p>
                  </a:txBody>
                </a:tc>
                <a:tc>
                  <a:txBody>
                    <a:bodyPr/>
                    <a:lstStyle/>
                    <a:p>
                      <a:pPr lvl="0" indent="0" marL="0">
                        <a:buNone/>
                      </a:pPr>
                      <a:r>
                        <a:rPr>
                          <a:latin typeface="Courier"/>
                        </a:rPr>
                        <a:t>CTRL</a:t>
                      </a:r>
                    </a:p>
                  </a:txBody>
                </a:tc>
                <a:tc>
                  <a:txBody>
                    <a:bodyPr/>
                    <a:lstStyle/>
                    <a:p>
                      <a:pPr lvl="0" indent="0" marL="0" algn="ctr">
                        <a:buNone/>
                      </a:pPr>
                      <a:r>
                        <a:rPr/>
                        <a:t>RW</a:t>
                      </a:r>
                    </a:p>
                  </a:txBody>
                </a:tc>
                <a:tc>
                  <a:txBody>
                    <a:bodyPr/>
                    <a:lstStyle/>
                    <a:p>
                      <a:pPr lvl="0" indent="0" marL="0">
                        <a:buNone/>
                      </a:pPr>
                      <a:r>
                        <a:rPr/>
                        <a:t>bit 0 = </a:t>
                      </a:r>
                      <a:r>
                        <a:rPr>
                          <a:latin typeface="Courier"/>
                        </a:rPr>
                        <a:t>EN</a:t>
                      </a:r>
                      <a:r>
                        <a:rPr/>
                        <a:t> · bit 1 = </a:t>
                      </a:r>
                      <a:r>
                        <a:rPr>
                          <a:latin typeface="Courier"/>
                        </a:rPr>
                        <a:t>CLR</a:t>
                      </a:r>
                      <a:r>
                        <a:rPr/>
                        <a:t>, </a:t>
                      </a:r>
                      <a:r>
                        <a:rPr b="1"/>
                        <a:t>autoclear</a:t>
                      </a:r>
                    </a:p>
                  </a:txBody>
                </a:tc>
              </a:tr>
              <a:tr h="0">
                <a:tc>
                  <a:txBody>
                    <a:bodyPr/>
                    <a:lstStyle/>
                    <a:p>
                      <a:pPr lvl="0" indent="0" marL="0">
                        <a:buNone/>
                      </a:pPr>
                      <a:r>
                        <a:rPr>
                          <a:latin typeface="Courier"/>
                        </a:rPr>
                        <a:t>0x04</a:t>
                      </a:r>
                    </a:p>
                  </a:txBody>
                </a:tc>
                <a:tc>
                  <a:txBody>
                    <a:bodyPr/>
                    <a:lstStyle/>
                    <a:p>
                      <a:pPr lvl="0" indent="0" marL="0">
                        <a:buNone/>
                      </a:pPr>
                      <a:r>
                        <a:rPr>
                          <a:latin typeface="Courier"/>
                        </a:rPr>
                        <a:t>SCRATCH</a:t>
                      </a:r>
                    </a:p>
                  </a:txBody>
                </a:tc>
                <a:tc>
                  <a:txBody>
                    <a:bodyPr/>
                    <a:lstStyle/>
                    <a:p>
                      <a:pPr lvl="0" indent="0" marL="0" algn="ctr">
                        <a:buNone/>
                      </a:pPr>
                      <a:r>
                        <a:rPr/>
                        <a:t>RW</a:t>
                      </a:r>
                    </a:p>
                  </a:txBody>
                </a:tc>
                <a:tc>
                  <a:txBody>
                    <a:bodyPr/>
                    <a:lstStyle/>
                    <a:p>
                      <a:pPr lvl="0" indent="0" marL="0">
                        <a:buNone/>
                      </a:pPr>
                      <a:r>
                        <a:rPr/>
                        <a:t>32 bits, y </a:t>
                      </a:r>
                      <a:r>
                        <a:rPr b="1"/>
                        <a:t>suma a </a:t>
                      </a:r>
                      <a:r>
                        <a:rPr b="1">
                          <a:latin typeface="Courier"/>
                        </a:rPr>
                        <a:t>ACC</a:t>
                      </a:r>
                      <a:r>
                        <a:rPr b="1"/>
                        <a:t> si </a:t>
                      </a:r>
                      <a:r>
                        <a:rPr b="1">
                          <a:latin typeface="Courier"/>
                        </a:rPr>
                        <a:t>EN</a:t>
                      </a:r>
                    </a:p>
                  </a:txBody>
                </a:tc>
              </a:tr>
              <a:tr h="0">
                <a:tc>
                  <a:txBody>
                    <a:bodyPr/>
                    <a:lstStyle/>
                    <a:p>
                      <a:pPr lvl="0" indent="0" marL="0">
                        <a:buNone/>
                      </a:pPr>
                      <a:r>
                        <a:rPr>
                          <a:latin typeface="Courier"/>
                        </a:rPr>
                        <a:t>0x08</a:t>
                      </a:r>
                    </a:p>
                  </a:txBody>
                </a:tc>
                <a:tc>
                  <a:txBody>
                    <a:bodyPr/>
                    <a:lstStyle/>
                    <a:p>
                      <a:pPr lvl="0" indent="0" marL="0">
                        <a:buNone/>
                      </a:pPr>
                      <a:r>
                        <a:rPr>
                          <a:latin typeface="Courier"/>
                        </a:rPr>
                        <a:t>ACC</a:t>
                      </a:r>
                    </a:p>
                  </a:txBody>
                </a:tc>
                <a:tc>
                  <a:txBody>
                    <a:bodyPr/>
                    <a:lstStyle/>
                    <a:p>
                      <a:pPr lvl="0" indent="0" marL="0" algn="ctr">
                        <a:buNone/>
                      </a:pPr>
                      <a:r>
                        <a:rPr/>
                        <a:t>RO</a:t>
                      </a:r>
                    </a:p>
                  </a:txBody>
                </a:tc>
                <a:tc>
                  <a:txBody>
                    <a:bodyPr/>
                    <a:lstStyle/>
                    <a:p>
                      <a:pPr lvl="0" indent="0" marL="0">
                        <a:buNone/>
                      </a:pPr>
                      <a:r>
                        <a:rPr/>
                        <a:t>el acumulador</a:t>
                      </a:r>
                    </a:p>
                  </a:txBody>
                </a:tc>
              </a:tr>
              <a:tr h="0">
                <a:tc>
                  <a:txBody>
                    <a:bodyPr/>
                    <a:lstStyle/>
                    <a:p>
                      <a:pPr lvl="0" indent="0" marL="0">
                        <a:buNone/>
                      </a:pPr>
                      <a:r>
                        <a:rPr>
                          <a:latin typeface="Courier"/>
                        </a:rPr>
                        <a:t>0x0C</a:t>
                      </a:r>
                    </a:p>
                  </a:txBody>
                </a:tc>
                <a:tc>
                  <a:txBody>
                    <a:bodyPr/>
                    <a:lstStyle/>
                    <a:p>
                      <a:pPr lvl="0" indent="0" marL="0">
                        <a:buNone/>
                      </a:pPr>
                      <a:r>
                        <a:rPr>
                          <a:latin typeface="Courier"/>
                        </a:rPr>
                        <a:t>STATUS</a:t>
                      </a:r>
                    </a:p>
                  </a:txBody>
                </a:tc>
                <a:tc>
                  <a:txBody>
                    <a:bodyPr/>
                    <a:lstStyle/>
                    <a:p>
                      <a:pPr lvl="0" indent="0" marL="0" algn="ctr">
                        <a:buNone/>
                      </a:pPr>
                      <a:r>
                        <a:rPr/>
                        <a:t>RO</a:t>
                      </a:r>
                    </a:p>
                  </a:txBody>
                </a:tc>
                <a:tc>
                  <a:txBody>
                    <a:bodyPr/>
                    <a:lstStyle/>
                    <a:p>
                      <a:pPr lvl="0" indent="0" marL="0">
                        <a:buNone/>
                      </a:pPr>
                      <a:r>
                        <a:rPr/>
                        <a:t>bit 0 = </a:t>
                      </a:r>
                      <a:r>
                        <a:rPr>
                          <a:latin typeface="Courier"/>
                        </a:rPr>
                        <a:t>EN</a:t>
                      </a:r>
                      <a:r>
                        <a:rPr/>
                        <a:t> · bit 1 = </a:t>
                      </a:r>
                      <a:r>
                        <a:rPr>
                          <a:latin typeface="Courier"/>
                        </a:rPr>
                        <a:t>OVF</a:t>
                      </a:r>
                      <a:r>
                        <a:rPr/>
                        <a:t>, pegajoso</a:t>
                      </a:r>
                    </a:p>
                  </a:txBody>
                </a:tc>
              </a:tr>
            </a:tbl>
          </a:graphicData>
        </a:graphic>
      </p:graphicFrame>
      <p:sp>
        <p:nvSpPr>
          <p:cNvPr id="3" name="Content Placeholder 2"/>
          <p:cNvSpPr>
            <a:spLocks noGrp="1"/>
          </p:cNvSpPr>
          <p:nvPr>
            <p:ph idx="1"/>
          </p:nvPr>
        </p:nvSpPr>
        <p:spPr>
          <a:xfrm>
            <a:off x="457200" y="3022600"/>
            <a:ext cx="8229600" cy="1435100"/>
          </a:xfrm>
        </p:spPr>
        <p:txBody>
          <a:bodyPr/>
          <a:lstStyle/>
          <a:p>
            <a:pPr lvl="0" indent="0">
              <a:buNone/>
            </a:pPr>
            <a:r>
              <a:rPr>
                <a:latin typeface="Courier"/>
              </a:rPr>
              <a:t>   </a:t>
            </a:r>
            <a:r>
              <a:rPr i="1">
                <a:solidFill>
                  <a:srgbClr val="60A0B0"/>
                </a:solidFill>
                <a:latin typeface="Courier"/>
              </a:rPr>
              <a:t>// The handshake: the write does not wait, the read inserts ONE wait state.</a:t>
            </a:r>
            <a:br/>
            <a:r>
              <a:rPr>
                <a:latin typeface="Courier"/>
              </a:rPr>
              <a:t>   </a:t>
            </a:r>
            <a:r>
              <a:rPr i="1">
                <a:solidFill>
                  <a:srgbClr val="60A0B0"/>
                </a:solidFill>
                <a:latin typeface="Courier"/>
              </a:rPr>
              <a:t>// rd_wait re-arms as soon as PENABLE drops, that is between one transfer and</a:t>
            </a:r>
            <a:br/>
            <a:r>
              <a:rPr>
                <a:latin typeface="Courier"/>
              </a:rPr>
              <a:t>   </a:t>
            </a:r>
            <a:r>
              <a:rPr i="1">
                <a:solidFill>
                  <a:srgbClr val="60A0B0"/>
                </a:solidFill>
                <a:latin typeface="Courier"/>
              </a:rPr>
              <a:t>// the next, with no need to count cycles.</a:t>
            </a:r>
            <a:br/>
            <a:r>
              <a:rPr>
                <a:latin typeface="Courier"/>
              </a:rPr>
              <a:t>   </a:t>
            </a:r>
            <a:r>
              <a:rPr b="1">
                <a:solidFill>
                  <a:srgbClr val="007020"/>
                </a:solidFill>
                <a:latin typeface="Courier"/>
              </a:rPr>
              <a:t>logic</a:t>
            </a:r>
            <a:r>
              <a:rPr>
                <a:latin typeface="Courier"/>
              </a:rPr>
              <a:t> rd_wait;</a:t>
            </a:r>
            <a:br/>
            <a:r>
              <a:rPr>
                <a:latin typeface="Courier"/>
              </a:rPr>
              <a:t>   </a:t>
            </a:r>
            <a:r>
              <a:rPr b="1">
                <a:solidFill>
                  <a:srgbClr val="007020"/>
                </a:solidFill>
                <a:latin typeface="Courier"/>
              </a:rPr>
              <a:t>always_ff</a:t>
            </a:r>
            <a:r>
              <a:rPr>
                <a:latin typeface="Courier"/>
              </a:rPr>
              <a:t> @(</a:t>
            </a:r>
            <a:r>
              <a:rPr b="1">
                <a:solidFill>
                  <a:srgbClr val="007020"/>
                </a:solidFill>
                <a:latin typeface="Courier"/>
              </a:rPr>
              <a:t>posedge</a:t>
            </a:r>
            <a:r>
              <a:rPr>
                <a:latin typeface="Courier"/>
              </a:rPr>
              <a:t> PCLK </a:t>
            </a:r>
            <a:r>
              <a:rPr b="1">
                <a:solidFill>
                  <a:srgbClr val="007020"/>
                </a:solidFill>
                <a:latin typeface="Courier"/>
              </a:rPr>
              <a:t>or</a:t>
            </a:r>
            <a:r>
              <a:rPr>
                <a:latin typeface="Courier"/>
              </a:rPr>
              <a:t> </a:t>
            </a:r>
            <a:r>
              <a:rPr b="1">
                <a:solidFill>
                  <a:srgbClr val="007020"/>
                </a:solidFill>
                <a:latin typeface="Courier"/>
              </a:rPr>
              <a:t>negedge</a:t>
            </a:r>
            <a:r>
              <a:rPr>
                <a:latin typeface="Courier"/>
              </a:rPr>
              <a:t> PRESETn) </a:t>
            </a:r>
            <a:r>
              <a:rPr b="1">
                <a:solidFill>
                  <a:srgbClr val="007020"/>
                </a:solidFill>
                <a:latin typeface="Courier"/>
              </a:rPr>
              <a:t>begin</a:t>
            </a:r>
            <a:br/>
            <a:r>
              <a:rPr>
                <a:latin typeface="Courier"/>
              </a:rPr>
              <a:t>      </a:t>
            </a:r>
            <a:r>
              <a:rPr b="1">
                <a:solidFill>
                  <a:srgbClr val="007020"/>
                </a:solidFill>
                <a:latin typeface="Courier"/>
              </a:rPr>
              <a:t>if</a:t>
            </a:r>
            <a:r>
              <a:rPr>
                <a:latin typeface="Courier"/>
              </a:rPr>
              <a:t> (!PRESETn) rd_wait &lt;= </a:t>
            </a:r>
            <a:r>
              <a:rPr>
                <a:solidFill>
                  <a:srgbClr val="40A070"/>
                </a:solidFill>
                <a:latin typeface="Courier"/>
              </a:rPr>
              <a:t>1'b1</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if</a:t>
            </a:r>
            <a:r>
              <a:rPr>
                <a:latin typeface="Courier"/>
              </a:rPr>
              <a:t> (!PENABLE) rd_wait &lt;= </a:t>
            </a:r>
            <a:r>
              <a:rPr>
                <a:solidFill>
                  <a:srgbClr val="40A070"/>
                </a:solidFill>
                <a:latin typeface="Courier"/>
              </a:rPr>
              <a:t>1'b1</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if</a:t>
            </a:r>
            <a:r>
              <a:rPr>
                <a:latin typeface="Courier"/>
              </a:rPr>
              <a:t> (access &amp;&amp; !PWRITE) rd_wait &lt;= </a:t>
            </a:r>
            <a:r>
              <a:rPr>
                <a:solidFill>
                  <a:srgbClr val="40A070"/>
                </a:solidFill>
                <a:latin typeface="Courier"/>
              </a:rPr>
              <a:t>1'b0</a:t>
            </a:r>
            <a:r>
              <a:rPr>
                <a:latin typeface="Courier"/>
              </a:rPr>
              <a:t>;</a:t>
            </a:r>
            <a:br/>
            <a:r>
              <a:rPr>
                <a:latin typeface="Courier"/>
              </a:rPr>
              <a:t>   </a:t>
            </a:r>
            <a:r>
              <a:rPr b="1">
                <a:solidFill>
                  <a:srgbClr val="007020"/>
                </a:solidFill>
                <a:latin typeface="Courier"/>
              </a:rPr>
              <a:t>end</a:t>
            </a:r>
            <a:br/>
            <a:br/>
            <a:r>
              <a:rPr>
                <a:latin typeface="Courier"/>
              </a:rPr>
              <a:t>   </a:t>
            </a:r>
            <a:r>
              <a:rPr b="1">
                <a:solidFill>
                  <a:srgbClr val="007020"/>
                </a:solidFill>
                <a:latin typeface="Courier"/>
              </a:rPr>
              <a:t>assign</a:t>
            </a:r>
            <a:r>
              <a:rPr>
                <a:latin typeface="Courier"/>
              </a:rPr>
              <a:t> PREADY  = !PSEL ? </a:t>
            </a:r>
            <a:r>
              <a:rPr>
                <a:solidFill>
                  <a:srgbClr val="40A070"/>
                </a:solidFill>
                <a:latin typeface="Courier"/>
              </a:rPr>
              <a:t>1'b1</a:t>
            </a:r>
            <a:r>
              <a:rPr>
                <a:latin typeface="Courier"/>
              </a:rPr>
              <a:t> : (PWRITE ? </a:t>
            </a:r>
            <a:r>
              <a:rPr>
                <a:solidFill>
                  <a:srgbClr val="40A070"/>
                </a:solidFill>
                <a:latin typeface="Courier"/>
              </a:rPr>
              <a:t>1'b1</a:t>
            </a:r>
            <a:r>
              <a:rPr>
                <a:latin typeface="Courier"/>
              </a:rPr>
              <a:t> : !rd_wait);</a:t>
            </a:r>
            <a:br/>
            <a:r>
              <a:rPr>
                <a:latin typeface="Courier"/>
              </a:rPr>
              <a:t>   </a:t>
            </a:r>
            <a:r>
              <a:rPr b="1">
                <a:solidFill>
                  <a:srgbClr val="007020"/>
                </a:solidFill>
                <a:latin typeface="Courier"/>
              </a:rPr>
              <a:t>assign</a:t>
            </a:r>
            <a:r>
              <a:rPr>
                <a:latin typeface="Courier"/>
              </a:rPr>
              <a:t> PSLVERR = access &amp;&amp; !mapped;</a:t>
            </a:r>
          </a:p>
          <a:p>
            <a:pPr lvl="0"/>
            <a:r>
              <a:rPr/>
              <a:t>La lectura mete </a:t>
            </a:r>
            <a:r>
              <a:rPr b="1"/>
              <a:t>un wait state</a:t>
            </a:r>
            <a:r>
              <a:rPr/>
              <a:t>: el driver espera el handshake, no cuenta ciclos</a:t>
            </a:r>
          </a:p>
          <a:p>
            <a:pPr lvl="0"/>
            <a:r>
              <a:rPr/>
              <a:t>De </a:t>
            </a:r>
            <a:r>
              <a:rPr>
                <a:latin typeface="Courier"/>
              </a:rPr>
              <a:t>0x10</a:t>
            </a:r>
            <a:r>
              <a:rPr/>
              <a:t> para arriba, </a:t>
            </a:r>
            <a:r>
              <a:rPr>
                <a:latin typeface="Courier"/>
              </a:rPr>
              <a:t>PSLVERR</a:t>
            </a:r>
            <a:r>
              <a:rPr/>
              <a:t>. Escribir un RO, en cambio, </a:t>
            </a:r>
            <a:r>
              <a:rPr b="1"/>
              <a:t>no</a:t>
            </a:r>
            <a:r>
              <a:rPr/>
              <a:t> es error</a:t>
            </a:r>
          </a:p>
        </p:txBody>
      </p:sp>
    </p:spTree>
  </p:cSld>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Capstone · Día 7</a:t>
            </a:r>
          </a:p>
        </p:txBody>
      </p:sp>
      <p:sp>
        <p:nvSpPr>
          <p:cNvPr id="3" name="Content Placeholder 2"/>
          <p:cNvSpPr>
            <a:spLocks noGrp="1"/>
          </p:cNvSpPr>
          <p:nvPr>
            <p:ph idx="1"/>
          </p:nvPr>
        </p:nvSpPr>
        <p:spPr/>
        <p:txBody>
          <a:bodyPr/>
          <a:lstStyle/>
          <a:p>
            <a:pPr lvl="0" indent="0" marL="0">
              <a:spcBef>
                <a:spcPts val="3000"/>
              </a:spcBef>
              <a:buNone/>
            </a:pPr>
            <a:r>
              <a:rPr b="1" i="1"/>
              <a:t>El orden: monitor, driver, scoreboard, cobertura</a:t>
            </a:r>
          </a:p>
          <a:p>
            <a:pPr lvl="0"/>
            <a:r>
              <a:rPr b="1"/>
              <a:t>1 · El monitor.</a:t>
            </a:r>
            <a:r>
              <a:rPr/>
              <a:t> El </a:t>
            </a:r>
            <a:r>
              <a:rPr>
                <a:latin typeface="Courier"/>
              </a:rPr>
              <a:t>top.sv</a:t>
            </a:r>
            <a:r>
              <a:rPr/>
              <a:t> trae </a:t>
            </a:r>
            <a:r>
              <a:rPr b="1"/>
              <a:t>dos</a:t>
            </a:r>
            <a:r>
              <a:rPr/>
              <a:t> esclavos: uno para tu testbench y otro que maneja un módulo de siempre, sin UVM. Un agent </a:t>
            </a:r>
            <a:r>
              <a:rPr b="1"/>
              <a:t>pasivo</a:t>
            </a:r>
            <a:r>
              <a:rPr/>
              <a:t> sobre ése, y a ver las ocho transferencias. Sin driver</a:t>
            </a:r>
          </a:p>
          <a:p>
            <a:pPr lvl="0"/>
            <a:r>
              <a:rPr b="1"/>
              <a:t>2 · El driver.</a:t>
            </a:r>
            <a:r>
              <a:rPr/>
              <a:t> El protocolo adentro de la interface, y una sequence dirigida que escriba y lea los cuatro registros</a:t>
            </a:r>
          </a:p>
          <a:p>
            <a:pPr lvl="0"/>
            <a:r>
              <a:rPr b="1"/>
              <a:t>3 · El scoreboard.</a:t>
            </a:r>
            <a:r>
              <a:rPr/>
              <a:t> El DUT modelado en software. El corrector lo corre dos veces: contra el DUT sano tiene que callarse, y con </a:t>
            </a:r>
            <a:r>
              <a:rPr b="1">
                <a:latin typeface="Courier"/>
              </a:rPr>
              <a:t>+BUG=1</a:t>
            </a:r>
            <a:r>
              <a:rPr/>
              <a:t> tiene que gritar</a:t>
            </a:r>
          </a:p>
          <a:p>
            <a:pPr lvl="0"/>
            <a:r>
              <a:rPr b="1"/>
              <a:t>4 · La cobertura.</a:t>
            </a:r>
            <a:r>
              <a:rPr/>
              <a:t> El covergroup con las nueve filas del plan de verificación de la spec: al menos 20 puntos, 90 % cubierto. Y </a:t>
            </a:r>
            <a:r>
              <a:rPr b="1"/>
              <a:t>dos filas vienen vacías</a:t>
            </a:r>
          </a:p>
          <a:p>
            <a:pPr lvl="0"/>
            <a:r>
              <a:rPr b="1"/>
              <a:t>5 · Las properties.</a:t>
            </a:r>
            <a:r>
              <a:rPr/>
              <a:t> El protocolo del APB adentro de </a:t>
            </a:r>
            <a:r>
              <a:rPr>
                <a:latin typeface="Courier"/>
              </a:rPr>
              <a:t>apb_if.sv</a:t>
            </a:r>
            <a:r>
              <a:rPr/>
              <a:t>, con </a:t>
            </a:r>
            <a:r>
              <a:rPr>
                <a:latin typeface="Courier"/>
              </a:rPr>
              <a:t>--assert</a:t>
            </a:r>
            <a:r>
              <a:rPr/>
              <a:t>. Con </a:t>
            </a:r>
            <a:r>
              <a:rPr b="1">
                <a:latin typeface="Courier"/>
              </a:rPr>
              <a:t>+BUG=2</a:t>
            </a:r>
            <a:r>
              <a:rPr/>
              <a:t> hay un bug que el scoreboard no puede ver</a:t>
            </a:r>
          </a:p>
        </p:txBody>
      </p:sp>
    </p:spTree>
  </p:cSld>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Capstone · Día 7</a:t>
            </a:r>
          </a:p>
        </p:txBody>
      </p:sp>
      <p:sp>
        <p:nvSpPr>
          <p:cNvPr id="3" name="Content Placeholder 2"/>
          <p:cNvSpPr>
            <a:spLocks noGrp="1"/>
          </p:cNvSpPr>
          <p:nvPr>
            <p:ph idx="1"/>
          </p:nvPr>
        </p:nvSpPr>
        <p:spPr/>
        <p:txBody>
          <a:bodyPr/>
          <a:lstStyle/>
          <a:p>
            <a:pPr lvl="0" indent="0" marL="0">
              <a:spcBef>
                <a:spcPts val="3000"/>
              </a:spcBef>
              <a:buNone/>
            </a:pPr>
            <a:r>
              <a:rPr b="1" i="1"/>
              <a:t>La etapa 5: el bug que el scoreboard no puede ver</a:t>
            </a:r>
          </a:p>
          <a:p>
            <a:pPr lvl="0" indent="0">
              <a:buNone/>
            </a:pPr>
            <a:r>
              <a:rPr i="1">
                <a:solidFill>
                  <a:srgbClr val="60A0B0"/>
                </a:solidFill>
                <a:latin typeface="Courier"/>
              </a:rPr>
              <a:t>// En apb_if.sv, con las señales. El payload no se mueve hasta que termina</a:t>
            </a:r>
            <a:br/>
            <a:r>
              <a:rPr b="1">
                <a:solidFill>
                  <a:srgbClr val="007020"/>
                </a:solidFill>
                <a:latin typeface="Courier"/>
              </a:rPr>
              <a:t>property</a:t>
            </a:r>
            <a:r>
              <a:rPr>
                <a:latin typeface="Courier"/>
              </a:rPr>
              <a:t> p_payload_estable;</a:t>
            </a:r>
            <a:br/>
            <a:r>
              <a:rPr>
                <a:latin typeface="Courier"/>
              </a:rPr>
              <a:t>   @(</a:t>
            </a:r>
            <a:r>
              <a:rPr b="1">
                <a:solidFill>
                  <a:srgbClr val="007020"/>
                </a:solidFill>
                <a:latin typeface="Courier"/>
              </a:rPr>
              <a:t>posedge</a:t>
            </a:r>
            <a:r>
              <a:rPr>
                <a:latin typeface="Courier"/>
              </a:rPr>
              <a:t> PCLK) PSEL &amp;&amp; !(PENABLE &amp;&amp; PREADY) |=&gt; </a:t>
            </a:r>
            <a:r>
              <a:rPr b="1">
                <a:solidFill>
                  <a:srgbClr val="007020"/>
                </a:solidFill>
                <a:latin typeface="Courier"/>
              </a:rPr>
              <a:t>$stable</a:t>
            </a:r>
            <a:r>
              <a:rPr>
                <a:latin typeface="Courier"/>
              </a:rPr>
              <a:t>({PADDR, PWRITE, PWDATA});</a:t>
            </a:r>
            <a:br/>
            <a:r>
              <a:rPr b="1">
                <a:solidFill>
                  <a:srgbClr val="007020"/>
                </a:solidFill>
                <a:latin typeface="Courier"/>
              </a:rPr>
              <a:t>endproperty</a:t>
            </a:r>
            <a:br/>
            <a:br/>
            <a:r>
              <a:rPr>
                <a:latin typeface="Courier"/>
              </a:rPr>
              <a:t>a_payload_estable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(p_payload_estable)</a:t>
            </a:r>
            <a:br/>
            <a:r>
              <a:rPr>
                <a:latin typeface="Courier"/>
              </a:rPr>
              <a:t>   </a:t>
            </a:r>
            <a:r>
              <a:rPr b="1">
                <a:solidFill>
                  <a:srgbClr val="007020"/>
                </a:solidFill>
                <a:latin typeface="Courier"/>
              </a:rPr>
              <a:t>else</a:t>
            </a:r>
            <a:r>
              <a:rPr>
                <a:latin typeface="Courier"/>
              </a:rPr>
              <a:t> </a:t>
            </a:r>
            <a:r>
              <a:rPr>
                <a:solidFill>
                  <a:srgbClr val="007020"/>
                </a:solidFill>
                <a:latin typeface="Courier"/>
              </a:rPr>
              <a:t>`uvm_error</a:t>
            </a:r>
            <a:r>
              <a:rPr>
                <a:latin typeface="Courier"/>
              </a:rPr>
              <a:t>(</a:t>
            </a:r>
            <a:r>
              <a:rPr>
                <a:solidFill>
                  <a:srgbClr val="4070A0"/>
                </a:solidFill>
                <a:latin typeface="Courier"/>
              </a:rPr>
              <a:t>"SVA"</a:t>
            </a:r>
            <a:r>
              <a:rPr>
                <a:latin typeface="Courier"/>
              </a:rPr>
              <a:t>, </a:t>
            </a:r>
            <a:r>
              <a:rPr b="1">
                <a:solidFill>
                  <a:srgbClr val="007020"/>
                </a:solidFill>
                <a:latin typeface="Courier"/>
              </a:rPr>
              <a:t>$sformatf</a:t>
            </a:r>
            <a:r>
              <a:rPr>
                <a:latin typeface="Courier"/>
              </a:rPr>
              <a:t>(</a:t>
            </a:r>
            <a:r>
              <a:rPr>
                <a:solidFill>
                  <a:srgbClr val="4070A0"/>
                </a:solidFill>
                <a:latin typeface="Courier"/>
              </a:rPr>
              <a:t>"%m: el payload se movió antes del PREADY"</a:t>
            </a:r>
            <a:r>
              <a:rPr>
                <a:latin typeface="Courier"/>
              </a:rPr>
              <a:t>))</a:t>
            </a:r>
          </a:p>
          <a:p>
            <a:pPr lvl="0"/>
            <a:r>
              <a:rPr>
                <a:latin typeface="Courier"/>
              </a:rPr>
              <a:t>+BUG=2</a:t>
            </a:r>
            <a:r>
              <a:rPr/>
              <a:t> le hace al módulo de siempre lo que </a:t>
            </a:r>
            <a:r>
              <a:rPr>
                <a:latin typeface="Courier"/>
              </a:rPr>
              <a:t>d7-sva</a:t>
            </a:r>
            <a:r>
              <a:rPr/>
              <a:t> le hacía al tester heredado: </a:t>
            </a:r>
            <a:r>
              <a:rPr b="1"/>
              <a:t>mover </a:t>
            </a:r>
            <a:r>
              <a:rPr b="1">
                <a:latin typeface="Courier"/>
              </a:rPr>
              <a:t>PADDR</a:t>
            </a:r>
            <a:r>
              <a:rPr b="1"/>
              <a:t> en el medio de ACCESS</a:t>
            </a:r>
          </a:p>
          <a:p>
            <a:pPr lvl="0"/>
            <a:r>
              <a:rPr/>
              <a:t>El DUT contesta en la dirección nueva, el monitor reconstruye </a:t>
            </a:r>
            <a:r>
              <a:rPr b="1"/>
              <a:t>ocho transferencias impecables</a:t>
            </a:r>
            <a:r>
              <a:rPr/>
              <a:t>, y el scoreboard no tiene nada que comparar mal</a:t>
            </a:r>
          </a:p>
          <a:p>
            <a:pPr lvl="0"/>
            <a:r>
              <a:rPr/>
              <a:t>Medido: </a:t>
            </a:r>
            <a:r>
              <a:rPr b="1"/>
              <a:t>8 </a:t>
            </a:r>
            <a:r>
              <a:rPr b="1">
                <a:latin typeface="Courier"/>
              </a:rPr>
              <a:t>UVM_ERROR [SVA]</a:t>
            </a:r>
            <a:r>
              <a:rPr/>
              <a:t> y las mismas 8 transferencias en el log del monitor. La única que se entera es la assertion</a:t>
            </a:r>
          </a:p>
          <a:p>
            <a:pPr lvl="0"/>
            <a:r>
              <a:rPr/>
              <a:t>Y las filas </a:t>
            </a:r>
            <a:r>
              <a:rPr b="1"/>
              <a:t>8 y 9</a:t>
            </a:r>
            <a:r>
              <a:rPr/>
              <a:t> del plan vienen vacías: </a:t>
            </a:r>
            <a:r>
              <a:rPr i="1"/>
              <a:t>back to back</a:t>
            </a:r>
            <a:r>
              <a:rPr/>
              <a:t> y dirección no alineada. Los bins se llaman </a:t>
            </a:r>
            <a:r>
              <a:rPr>
                <a:latin typeface="Courier"/>
              </a:rPr>
              <a:t>back_to_back</a:t>
            </a:r>
            <a:r>
              <a:rPr/>
              <a:t> y </a:t>
            </a:r>
            <a:r>
              <a:rPr>
                <a:latin typeface="Courier"/>
              </a:rPr>
              <a:t>unaligned</a:t>
            </a:r>
          </a:p>
        </p:txBody>
      </p:sp>
    </p:spTree>
  </p:cSld>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Apéndice · De la VTALU a un bus real</a:t>
            </a:r>
          </a:p>
          <a:p>
            <a:pPr lvl="0" indent="0" marL="0">
              <a:spcBef>
                <a:spcPts val="3000"/>
              </a:spcBef>
              <a:buNone/>
            </a:pPr>
            <a:r>
              <a:rPr b="1" i="1"/>
              <a:t>Lo que no cambia</a:t>
            </a:r>
          </a:p>
          <a:p>
            <a:pPr lvl="0"/>
            <a:r>
              <a:rPr/>
              <a:t>El DUT del curso tiene un handshake de tres señales. El lunes te vas a encontrar con </a:t>
            </a:r>
            <a:r>
              <a:rPr b="1"/>
              <a:t>AXI, APB o AHB</a:t>
            </a:r>
            <a:r>
              <a:rPr/>
              <a:t>, y la pregunta honesta es cuánto de esto sirve</a:t>
            </a:r>
          </a:p>
          <a:p>
            <a:pPr lvl="0"/>
            <a:r>
              <a:rPr/>
              <a:t>El árbol, entero: </a:t>
            </a:r>
            <a:r>
              <a:rPr>
                <a:latin typeface="Courier"/>
              </a:rPr>
              <a:t>test</a:t>
            </a:r>
            <a:r>
              <a:rPr/>
              <a:t> → </a:t>
            </a:r>
            <a:r>
              <a:rPr>
                <a:latin typeface="Courier"/>
              </a:rPr>
              <a:t>env</a:t>
            </a:r>
            <a:r>
              <a:rPr/>
              <a:t> → </a:t>
            </a:r>
            <a:r>
              <a:rPr>
                <a:latin typeface="Courier"/>
              </a:rPr>
              <a:t>agent</a:t>
            </a:r>
            <a:r>
              <a:rPr/>
              <a:t> → sequencer, driver y monitores, con el análisis colgado de los analysis ports. </a:t>
            </a:r>
            <a:r>
              <a:rPr b="1"/>
              <a:t>Es el mismo diagrama</a:t>
            </a:r>
          </a:p>
          <a:p>
            <a:pPr lvl="0"/>
            <a:r>
              <a:rPr/>
              <a:t>El agent sigue siendo </a:t>
            </a:r>
            <a:r>
              <a:rPr b="1"/>
              <a:t>uno por interface</a:t>
            </a:r>
            <a:r>
              <a:rPr/>
              <a:t>. Un DUT con un APB de configuración y un AXI de datos son dos agents, no un agent más grande</a:t>
            </a:r>
          </a:p>
          <a:p>
            <a:pPr lvl="0"/>
            <a:r>
              <a:rPr/>
              <a:t>La configuración sigue bajando por </a:t>
            </a:r>
            <a:r>
              <a:rPr b="1"/>
              <a:t>un objeto por nivel</a:t>
            </a:r>
            <a:r>
              <a:rPr/>
              <a:t>, y el ámbito del </a:t>
            </a:r>
            <a:r>
              <a:rPr>
                <a:latin typeface="Courier"/>
              </a:rPr>
              <a:t>config_db</a:t>
            </a:r>
            <a:r>
              <a:rPr/>
              <a:t> sigue siendo una ruta</a:t>
            </a:r>
          </a:p>
          <a:p>
            <a:pPr lvl="0"/>
            <a:r>
              <a:rPr/>
              <a:t>La sequence sigue siendo un objeto que se crea, corre y se tira</a:t>
            </a:r>
          </a:p>
        </p:txBody>
      </p:sp>
    </p:spTree>
  </p:cSld>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Apéndice · De la VTALU a un bus real</a:t>
            </a:r>
          </a:p>
        </p:txBody>
      </p:sp>
      <p:sp>
        <p:nvSpPr>
          <p:cNvPr id="3" name="Content Placeholder 2"/>
          <p:cNvSpPr>
            <a:spLocks noGrp="1"/>
          </p:cNvSpPr>
          <p:nvPr>
            <p:ph idx="1"/>
          </p:nvPr>
        </p:nvSpPr>
        <p:spPr/>
        <p:txBody>
          <a:bodyPr/>
          <a:lstStyle/>
          <a:p>
            <a:pPr lvl="0" indent="0" marL="0">
              <a:spcBef>
                <a:spcPts val="3000"/>
              </a:spcBef>
              <a:buNone/>
            </a:pPr>
            <a:r>
              <a:rPr b="1" i="1"/>
              <a:t>Lo que sí cambia</a:t>
            </a:r>
          </a:p>
          <a:p>
            <a:pPr lvl="0"/>
            <a:r>
              <a:rPr b="1"/>
              <a:t>El driver deja de ser una task lineal.</a:t>
            </a:r>
            <a:r>
              <a:rPr/>
              <a:t> Una operación de la VTALU es subir </a:t>
            </a:r>
            <a:r>
              <a:rPr>
                <a:latin typeface="Courier"/>
              </a:rPr>
              <a:t>start</a:t>
            </a:r>
            <a:r>
              <a:rPr/>
              <a:t> y esperar </a:t>
            </a:r>
            <a:r>
              <a:rPr>
                <a:latin typeface="Courier"/>
              </a:rPr>
              <a:t>done</a:t>
            </a:r>
            <a:r>
              <a:rPr/>
              <a:t>. Un bus tiene fases —dirección, dato, respuesta— y en AXI los cinco canales corren </a:t>
            </a:r>
            <a:r>
              <a:rPr b="1"/>
              <a:t>independientes</a:t>
            </a:r>
            <a:r>
              <a:rPr/>
              <a:t>: el driver pasa de un </a:t>
            </a:r>
            <a:r>
              <a:rPr>
                <a:latin typeface="Courier"/>
              </a:rPr>
              <a:t>send_op()</a:t>
            </a:r>
            <a:r>
              <a:rPr/>
              <a:t> a varios threads con </a:t>
            </a:r>
            <a:r>
              <a:rPr>
                <a:latin typeface="Courier"/>
              </a:rPr>
              <a:t>fork</a:t>
            </a:r>
          </a:p>
          <a:p>
            <a:pPr lvl="0"/>
            <a:r>
              <a:rPr b="1"/>
              <a:t>El monitor tiene que reconstruir.</a:t>
            </a:r>
            <a:r>
              <a:rPr/>
              <a:t> Ya no alcanza con mirar un flanco: hay que aparear la dirección de un canal con el dato de otro, por ID. Es la clase más difícil del agent, y la que más se subestima</a:t>
            </a:r>
          </a:p>
          <a:p>
            <a:pPr lvl="0"/>
            <a:r>
              <a:rPr b="1"/>
              <a:t>La transaction crece</a:t>
            </a:r>
            <a:r>
              <a:rPr/>
              <a:t>: dirección, tipo de burst, largo, strobes, respuesta. Y las constraints dejan de ser decorativas — en AXI un burst no puede cruzar un límite de 4 KB, y eso es una </a:t>
            </a:r>
            <a:r>
              <a:rPr>
                <a:latin typeface="Courier"/>
              </a:rPr>
              <a:t>constraint</a:t>
            </a:r>
            <a:r>
              <a:rPr/>
              <a:t>, no un comentario</a:t>
            </a:r>
          </a:p>
          <a:p>
            <a:pPr lvl="0"/>
            <a:r>
              <a:rPr b="1"/>
              <a:t>Las sequences virtuales dejan de ser un lujo</a:t>
            </a:r>
            <a:r>
              <a:rPr/>
              <a:t>: configurá por APB, después mandá tráfico por AXI con lo que la configuración devolvió. La forma es la de las sequences —</a:t>
            </a:r>
            <a:r>
              <a:rPr>
                <a:latin typeface="Courier"/>
              </a:rPr>
              <a:t>virtual_sequencer</a:t>
            </a:r>
            <a:r>
              <a:rPr/>
              <a:t>, </a:t>
            </a:r>
            <a:r>
              <a:rPr>
                <a:latin typeface="Courier"/>
              </a:rPr>
              <a:t>p_sequencer</a:t>
            </a:r>
            <a:r>
              <a:rPr/>
              <a:t>, un </a:t>
            </a:r>
            <a:r>
              <a:rPr>
                <a:latin typeface="Courier"/>
              </a:rPr>
              <a:t>fork</a:t>
            </a:r>
            <a:r>
              <a:rPr/>
              <a:t> por interfaz—; lo único que cambia es que los dos sequencers son de tipos distintos</a:t>
            </a:r>
          </a:p>
          <a:p>
            <a:pPr lvl="0"/>
            <a:r>
              <a:rPr b="1"/>
              <a:t>Aparece RAL.</a:t>
            </a:r>
            <a:r>
              <a:rPr/>
              <a:t> Si el DUT tiene registros —y los tiene—, </a:t>
            </a:r>
            <a:r>
              <a:rPr>
                <a:latin typeface="Courier"/>
              </a:rPr>
              <a:t>uvm_reg</a:t>
            </a:r>
            <a:r>
              <a:rPr/>
              <a:t> te da el modelo y los tests de registro hechos</a:t>
            </a:r>
          </a:p>
        </p:txBody>
      </p:sp>
    </p:spTree>
  </p:cSld>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Apéndice · De la VTALU a un bus real</a:t>
            </a:r>
          </a:p>
        </p:txBody>
      </p:sp>
      <p:sp>
        <p:nvSpPr>
          <p:cNvPr id="3" name="Content Placeholder 2"/>
          <p:cNvSpPr>
            <a:spLocks noGrp="1"/>
          </p:cNvSpPr>
          <p:nvPr>
            <p:ph idx="1"/>
          </p:nvPr>
        </p:nvSpPr>
        <p:spPr/>
        <p:txBody>
          <a:bodyPr/>
          <a:lstStyle/>
          <a:p>
            <a:pPr lvl="0" indent="0" marL="0">
              <a:spcBef>
                <a:spcPts val="3000"/>
              </a:spcBef>
              <a:buNone/>
            </a:pPr>
            <a:r>
              <a:rPr b="1" i="1"/>
              <a:t>Reuso vertical: el env del bloque adentro del env del sistema</a:t>
            </a:r>
          </a:p>
          <a:p>
            <a:pPr lvl="0" indent="0">
              <a:buNone/>
            </a:pPr>
            <a:r>
              <a:rPr b="1">
                <a:solidFill>
                  <a:srgbClr val="007020"/>
                </a:solidFill>
                <a:latin typeface="Courier"/>
              </a:rPr>
              <a:t>class</a:t>
            </a:r>
            <a:r>
              <a:rPr>
                <a:latin typeface="Courier"/>
              </a:rPr>
              <a:t> soc_env </a:t>
            </a:r>
            <a:r>
              <a:rPr b="1">
                <a:solidFill>
                  <a:srgbClr val="007020"/>
                </a:solidFill>
                <a:latin typeface="Courier"/>
              </a:rPr>
              <a:t>extends</a:t>
            </a:r>
            <a:r>
              <a:rPr>
                <a:latin typeface="Courier"/>
              </a:rPr>
              <a:t> uvm_env;</a:t>
            </a:r>
            <a:br/>
            <a:r>
              <a:rPr>
                <a:latin typeface="Courier"/>
              </a:rPr>
              <a:t>   apb_env apb_env_h;     </a:t>
            </a:r>
            <a:r>
              <a:rPr i="1">
                <a:solidFill>
                  <a:srgbClr val="60A0B0"/>
                </a:solidFill>
                <a:latin typeface="Courier"/>
              </a:rPr>
              <a:t>// el env del bloque, sin tocarle una línea</a:t>
            </a:r>
            <a:br/>
            <a:r>
              <a:rPr>
                <a:latin typeface="Courier"/>
              </a:rPr>
              <a:t>   axi_env axi_env_h;</a:t>
            </a:r>
            <a:br/>
            <a:r>
              <a:rPr>
                <a:latin typeface="Courier"/>
              </a:rPr>
              <a:t>   soc_scoreboard sb_h;   </a:t>
            </a:r>
            <a:r>
              <a:rPr i="1">
                <a:solidFill>
                  <a:srgbClr val="60A0B0"/>
                </a:solidFill>
                <a:latin typeface="Courier"/>
              </a:rPr>
              <a:t>// el de sistema mira las dos puntas, no las transferencias</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i="1">
                <a:solidFill>
                  <a:srgbClr val="60A0B0"/>
                </a:solidFill>
                <a:latin typeface="Courier"/>
              </a:rPr>
              <a:t>// Lo que cambia no es el código del env: es su CONFIGURACIÓN</a:t>
            </a:r>
            <a:br/>
            <a:r>
              <a:rPr>
                <a:latin typeface="Courier"/>
              </a:rPr>
              <a:t>      apb_cfg.is_active = UVM_PASSIVE;   </a:t>
            </a:r>
            <a:r>
              <a:rPr i="1">
                <a:solidFill>
                  <a:srgbClr val="60A0B0"/>
                </a:solidFill>
                <a:latin typeface="Courier"/>
              </a:rPr>
              <a:t>// acá el APB lo maneja el CPU del SoC</a:t>
            </a:r>
            <a:br/>
            <a:r>
              <a:rPr>
                <a:latin typeface="Courier"/>
              </a:rPr>
              <a:t>      uvm_config_db #(apb_env_config)::</a:t>
            </a:r>
            <a:r>
              <a:rPr>
                <a:solidFill>
                  <a:srgbClr val="007020"/>
                </a:solidFill>
                <a:latin typeface="Courier"/>
              </a:rPr>
              <a:t>set</a:t>
            </a:r>
            <a:r>
              <a:rPr>
                <a:latin typeface="Courier"/>
              </a:rPr>
              <a:t>(</a:t>
            </a:r>
            <a:r>
              <a:rPr b="1">
                <a:solidFill>
                  <a:srgbClr val="007020"/>
                </a:solidFill>
                <a:latin typeface="Courier"/>
              </a:rPr>
              <a:t>this</a:t>
            </a:r>
            <a:r>
              <a:rPr>
                <a:latin typeface="Courier"/>
              </a:rPr>
              <a:t>, </a:t>
            </a:r>
            <a:r>
              <a:rPr>
                <a:solidFill>
                  <a:srgbClr val="4070A0"/>
                </a:solidFill>
                <a:latin typeface="Courier"/>
              </a:rPr>
              <a:t>"apb_env_h*"</a:t>
            </a:r>
            <a:r>
              <a:rPr>
                <a:latin typeface="Courier"/>
              </a:rPr>
              <a:t>, </a:t>
            </a:r>
            <a:r>
              <a:rPr>
                <a:solidFill>
                  <a:srgbClr val="4070A0"/>
                </a:solidFill>
                <a:latin typeface="Courier"/>
              </a:rPr>
              <a:t>"cfg"</a:t>
            </a:r>
            <a:r>
              <a:rPr>
                <a:latin typeface="Courier"/>
              </a:rPr>
              <a:t>, apb_cfg);</a:t>
            </a:r>
            <a:br/>
            <a:r>
              <a:rPr>
                <a:latin typeface="Courier"/>
              </a:rPr>
              <a:t>      apb_env_h = apb_env::type_id::create(</a:t>
            </a:r>
            <a:r>
              <a:rPr>
                <a:solidFill>
                  <a:srgbClr val="4070A0"/>
                </a:solidFill>
                <a:latin typeface="Courier"/>
              </a:rPr>
              <a:t>"apb_env_h"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br/>
            <a:r>
              <a:rPr b="1">
                <a:solidFill>
                  <a:srgbClr val="007020"/>
                </a:solidFill>
                <a:latin typeface="Courier"/>
              </a:rPr>
              <a:t>endclass</a:t>
            </a:r>
          </a:p>
          <a:p>
            <a:pPr lvl="0"/>
            <a:r>
              <a:rPr/>
              <a:t>El reuso de la sección de agents es </a:t>
            </a:r>
            <a:r>
              <a:rPr b="1"/>
              <a:t>horizontal</a:t>
            </a:r>
            <a:r>
              <a:rPr/>
              <a:t>: dos instancias del mismo agent en el mismo env. Éste es </a:t>
            </a:r>
            <a:r>
              <a:rPr b="1"/>
              <a:t>vertical</a:t>
            </a:r>
            <a:r>
              <a:rPr/>
              <a:t>, y es el que se cobra en un SoC</a:t>
            </a:r>
          </a:p>
          <a:p>
            <a:pPr lvl="0"/>
            <a:r>
              <a:rPr/>
              <a:t>El env del bloque no se edita. Lo que cambia es su config: el agent pasa a </a:t>
            </a:r>
            <a:r>
              <a:rPr b="1"/>
              <a:t>pasivo</a:t>
            </a:r>
            <a:r>
              <a:rPr/>
              <a:t> porque a nivel de sistema el bus lo maneja el DUT, no el testbench</a:t>
            </a:r>
          </a:p>
          <a:p>
            <a:pPr lvl="0"/>
            <a:r>
              <a:rPr/>
              <a:t>Por eso </a:t>
            </a:r>
            <a:r>
              <a:rPr>
                <a:latin typeface="Courier"/>
              </a:rPr>
              <a:t>is_active</a:t>
            </a:r>
            <a:r>
              <a:rPr/>
              <a:t> y el objeto de config no son ceremonia: son la bisagra que hace que el mismo código sirva en los dos niveles</a:t>
            </a:r>
          </a:p>
          <a:p>
            <a:pPr lvl="0"/>
            <a:r>
              <a:rPr/>
              <a:t>Lo que </a:t>
            </a:r>
            <a:r>
              <a:rPr b="1"/>
              <a:t>no</a:t>
            </a:r>
            <a:r>
              <a:rPr/>
              <a:t> sube es el scoreboard de bloque: el de sistema compara entrada contra salida del SoC, y el de bloque sigue midiendo su bus</a:t>
            </a:r>
          </a:p>
        </p:txBody>
      </p:sp>
    </p:spTree>
  </p:cSld>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Apéndice · De la VTALU a un bus real</a:t>
            </a:r>
          </a:p>
        </p:txBody>
      </p:sp>
      <p:sp>
        <p:nvSpPr>
          <p:cNvPr id="3" name="Content Placeholder 2"/>
          <p:cNvSpPr>
            <a:spLocks noGrp="1"/>
          </p:cNvSpPr>
          <p:nvPr>
            <p:ph idx="1"/>
          </p:nvPr>
        </p:nvSpPr>
        <p:spPr/>
        <p:txBody>
          <a:bodyPr/>
          <a:lstStyle/>
          <a:p>
            <a:pPr lvl="0" indent="0" marL="0">
              <a:spcBef>
                <a:spcPts val="3000"/>
              </a:spcBef>
              <a:buNone/>
            </a:pPr>
            <a:r>
              <a:rPr b="1" i="1"/>
              <a:t>Por dónde empezar</a:t>
            </a:r>
          </a:p>
          <a:p>
            <a:pPr lvl="0"/>
            <a:r>
              <a:rPr b="1"/>
              <a:t>Buscá un VIP antes de escribir un agent.</a:t>
            </a:r>
            <a:r>
              <a:rPr/>
              <a:t> Casi nadie escribe un agent de AXI desde cero: los vendors los venden y hay libres. Escribir el tuyo es un proyecto de meses y no es el que te pidieron</a:t>
            </a:r>
          </a:p>
          <a:p>
            <a:pPr lvl="0"/>
            <a:r>
              <a:rPr b="1"/>
              <a:t>El protocolo antes que la metodología.</a:t>
            </a:r>
            <a:r>
              <a:rPr/>
              <a:t> El 90 % de los bugs de un agent nuevo son de protocolo mal leído, no de UVM. La spec del bus primero</a:t>
            </a:r>
          </a:p>
          <a:p>
            <a:pPr lvl="0"/>
            <a:r>
              <a:rPr b="1"/>
              <a:t>Lo primero que se escribe es el monitor</a:t>
            </a:r>
            <a:r>
              <a:rPr/>
              <a:t>, no el driver. Si no podés </a:t>
            </a:r>
            <a:r>
              <a:rPr i="1"/>
              <a:t>ver</a:t>
            </a:r>
            <a:r>
              <a:rPr/>
              <a:t> el bus no podés verificar nada — ni siquiera el estímulo de otro</a:t>
            </a:r>
          </a:p>
          <a:p>
            <a:pPr lvl="0"/>
            <a:r>
              <a:rPr/>
              <a:t>Y ahí el </a:t>
            </a:r>
            <a:r>
              <a:rPr b="1"/>
              <a:t>agent pasivo</a:t>
            </a:r>
            <a:r>
              <a:rPr/>
              <a:t> es tu primer entregable de verdad: mirar antes de manejar</a:t>
            </a:r>
          </a:p>
          <a:p>
            <a:pPr lvl="0"/>
            <a:r>
              <a:rPr b="1"/>
              <a:t>SVA en paralelo.</a:t>
            </a:r>
            <a:r>
              <a:rPr/>
              <a:t> Un bus tiene reglas que se chequean donde ocurren, no en el scoreboard, y en un bus con transacciones solapadas ésa es la diferencia entre media hora y dos días. La herramienta ya la tenés: </a:t>
            </a:r>
            <a:r>
              <a:rPr b="1"/>
              <a:t>las assertions</a:t>
            </a:r>
            <a:r>
              <a:rPr/>
              <a:t>, con la ventaja de que las properties viajan adentro de la interface del VIP</a:t>
            </a:r>
          </a:p>
        </p:txBody>
      </p:sp>
    </p:spTree>
  </p:cSld>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3800"/>
            <a:ext cx="8229600" cy="838200"/>
          </a:xfrm>
        </p:spPr>
        <p:txBody>
          <a:bodyPr/>
          <a:lstStyle/>
          <a:p>
            <a:pPr lvl="0" indent="0" marL="0">
              <a:spcBef>
                <a:spcPts val="3000"/>
              </a:spcBef>
              <a:buNone/>
            </a:pPr>
            <a:r>
              <a:rPr b="1"/>
              <a:t>Apéndice · La caja de herramientas de debug</a:t>
            </a:r>
          </a:p>
          <a:p>
            <a:pPr lvl="0" indent="0" marL="0">
              <a:spcBef>
                <a:spcPts val="3000"/>
              </a:spcBef>
              <a:buNone/>
            </a:pPr>
            <a:r>
              <a:rPr b="1" i="1"/>
              <a:t>Las herramientas que vimos, todas juntas</a:t>
            </a:r>
          </a:p>
        </p:txBody>
      </p:sp>
      <p:graphicFrame>
        <p:nvGraphicFramePr>
          <p:cNvPr id="6" name="Content Placeholder 5"/>
          <p:cNvGraphicFramePr>
            <a:graphicFrameLocks noGrp="1"/>
          </p:cNvGraphicFramePr>
          <p:nvPr>
            <p:ph idx="1"/>
          </p:nvPr>
        </p:nvGraphicFramePr>
        <p:xfrm>
          <a:off x="457200" y="2159000"/>
          <a:ext cx="8229600" cy="18161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Herramienta</a:t>
                      </a:r>
                    </a:p>
                  </a:txBody>
                  <a:tcPr/>
                </a:tc>
                <a:tc>
                  <a:txBody>
                    <a:bodyPr/>
                    <a:lstStyle/>
                    <a:p>
                      <a:pPr lvl="0" indent="0" marL="0">
                        <a:buNone/>
                      </a:pPr>
                      <a:r>
                        <a:rPr/>
                        <a:t>Para qué</a:t>
                      </a:r>
                    </a:p>
                  </a:txBody>
                  <a:tcPr/>
                </a:tc>
                <a:tc>
                  <a:txBody>
                    <a:bodyPr/>
                    <a:lstStyle/>
                    <a:p>
                      <a:pPr lvl="0" indent="0" marL="0">
                        <a:buNone/>
                      </a:pPr>
                      <a:r>
                        <a:rPr/>
                        <a:t>Dónde salió</a:t>
                      </a:r>
                    </a:p>
                  </a:txBody>
                  <a:tcPr/>
                </a:tc>
              </a:tr>
              <a:tr h="0">
                <a:tc>
                  <a:txBody>
                    <a:bodyPr/>
                    <a:lstStyle/>
                    <a:p>
                      <a:pPr lvl="0" indent="0" marL="0">
                        <a:buNone/>
                      </a:pPr>
                      <a:r>
                        <a:rPr>
                          <a:latin typeface="Courier"/>
                        </a:rPr>
                        <a:t>VLT_TRACE=1</a:t>
                      </a:r>
                      <a:r>
                        <a:rPr/>
                        <a:t> + GTKWave</a:t>
                      </a:r>
                    </a:p>
                  </a:txBody>
                </a:tc>
                <a:tc>
                  <a:txBody>
                    <a:bodyPr/>
                    <a:lstStyle/>
                    <a:p>
                      <a:pPr lvl="0" indent="0" marL="0">
                        <a:buNone/>
                      </a:pPr>
                      <a:r>
                        <a:rPr/>
                        <a:t>ver las señales de verdad</a:t>
                      </a:r>
                    </a:p>
                  </a:txBody>
                </a:tc>
                <a:tc>
                  <a:txBody>
                    <a:bodyPr/>
                    <a:lstStyle/>
                    <a:p>
                      <a:pPr lvl="0" indent="0" marL="0">
                        <a:buNone/>
                      </a:pPr>
                      <a:r>
                        <a:rPr/>
                        <a:t>La spec del VTALU</a:t>
                      </a:r>
                    </a:p>
                  </a:txBody>
                </a:tc>
              </a:tr>
              <a:tr h="0">
                <a:tc>
                  <a:txBody>
                    <a:bodyPr/>
                    <a:lstStyle/>
                    <a:p>
                      <a:pPr lvl="0" indent="0" marL="0">
                        <a:buNone/>
                      </a:pPr>
                      <a:r>
                        <a:rPr>
                          <a:latin typeface="Courier"/>
                        </a:rPr>
                        <a:t>+UVM_VERBOSITY=UVM_HIGH</a:t>
                      </a:r>
                    </a:p>
                  </a:txBody>
                </a:tc>
                <a:tc>
                  <a:txBody>
                    <a:bodyPr/>
                    <a:lstStyle/>
                    <a:p>
                      <a:pPr lvl="0" indent="0" marL="0">
                        <a:buNone/>
                      </a:pPr>
                      <a:r>
                        <a:rPr/>
                        <a:t>ver los mensajes de los monitores</a:t>
                      </a:r>
                    </a:p>
                  </a:txBody>
                </a:tc>
                <a:tc>
                  <a:txBody>
                    <a:bodyPr/>
                    <a:lstStyle/>
                    <a:p>
                      <a:pPr lvl="0" indent="0" marL="0">
                        <a:buNone/>
                      </a:pPr>
                      <a:r>
                        <a:rPr/>
                        <a:t>Reporting</a:t>
                      </a:r>
                    </a:p>
                  </a:txBody>
                </a:tc>
              </a:tr>
              <a:tr h="0">
                <a:tc>
                  <a:txBody>
                    <a:bodyPr/>
                    <a:lstStyle/>
                    <a:p>
                      <a:pPr lvl="0" indent="0" marL="0">
                        <a:buNone/>
                      </a:pPr>
                      <a:r>
                        <a:rPr>
                          <a:latin typeface="Courier"/>
                        </a:rPr>
                        <a:t>+UVM_CONFIG_DB_TRACE</a:t>
                      </a:r>
                    </a:p>
                  </a:txBody>
                </a:tc>
                <a:tc>
                  <a:txBody>
                    <a:bodyPr/>
                    <a:lstStyle/>
                    <a:p>
                      <a:pPr lvl="0" indent="0" marL="0">
                        <a:buNone/>
                      </a:pPr>
                      <a:r>
                        <a:rPr/>
                        <a:t>quién puso qué en el </a:t>
                      </a:r>
                      <a:r>
                        <a:rPr>
                          <a:latin typeface="Courier"/>
                        </a:rPr>
                        <a:t>config_db</a:t>
                      </a:r>
                      <a:r>
                        <a:rPr/>
                        <a:t>, y quién lo leyó</a:t>
                      </a:r>
                    </a:p>
                  </a:txBody>
                </a:tc>
                <a:tc>
                  <a:txBody>
                    <a:bodyPr/>
                    <a:lstStyle/>
                    <a:p>
                      <a:pPr lvl="0" indent="0" marL="0">
                        <a:buNone/>
                      </a:pPr>
                      <a:r>
                        <a:rPr/>
                        <a:t>Agents</a:t>
                      </a:r>
                    </a:p>
                  </a:txBody>
                </a:tc>
              </a:tr>
              <a:tr h="0">
                <a:tc>
                  <a:txBody>
                    <a:bodyPr/>
                    <a:lstStyle/>
                    <a:p>
                      <a:pPr lvl="0" indent="0" marL="0">
                        <a:buNone/>
                      </a:pPr>
                      <a:r>
                        <a:rPr>
                          <a:latin typeface="Courier"/>
                        </a:rPr>
                        <a:t>+TOPOLOGY</a:t>
                      </a:r>
                      <a:r>
                        <a:rPr/>
                        <a:t> → </a:t>
                      </a:r>
                      <a:r>
                        <a:rPr>
                          <a:latin typeface="Courier"/>
                        </a:rPr>
                        <a:t>print_topology()</a:t>
                      </a:r>
                    </a:p>
                  </a:txBody>
                </a:tc>
                <a:tc>
                  <a:txBody>
                    <a:bodyPr/>
                    <a:lstStyle/>
                    <a:p>
                      <a:pPr lvl="0" indent="0" marL="0">
                        <a:buNone/>
                      </a:pPr>
                      <a:r>
                        <a:rPr/>
                        <a:t>el árbol que UVM armó </a:t>
                      </a:r>
                      <a:r>
                        <a:rPr b="1"/>
                        <a:t>de verdad</a:t>
                      </a:r>
                    </a:p>
                  </a:txBody>
                </a:tc>
                <a:tc>
                  <a:txBody>
                    <a:bodyPr/>
                    <a:lstStyle/>
                    <a:p>
                      <a:pPr lvl="0" indent="0" marL="0">
                        <a:buNone/>
                      </a:pPr>
                      <a:r>
                        <a:rPr/>
                        <a:t>Agents</a:t>
                      </a:r>
                    </a:p>
                  </a:txBody>
                </a:tc>
              </a:tr>
              <a:tr h="0">
                <a:tc>
                  <a:txBody>
                    <a:bodyPr/>
                    <a:lstStyle/>
                    <a:p>
                      <a:pPr lvl="0" indent="0" marL="0">
                        <a:buNone/>
                      </a:pPr>
                      <a:r>
                        <a:rPr>
                          <a:latin typeface="Courier"/>
                        </a:rPr>
                        <a:t>+UVM_OBJECTION_TRACE</a:t>
                      </a:r>
                    </a:p>
                  </a:txBody>
                </a:tc>
                <a:tc>
                  <a:txBody>
                    <a:bodyPr/>
                    <a:lstStyle/>
                    <a:p>
                      <a:pPr lvl="0" indent="0" marL="0">
                        <a:buNone/>
                      </a:pPr>
                      <a:r>
                        <a:rPr/>
                        <a:t>quién levantó y quién bajó la objection</a:t>
                      </a:r>
                    </a:p>
                  </a:txBody>
                </a:tc>
                <a:tc>
                  <a:txBody>
                    <a:bodyPr/>
                    <a:lstStyle/>
                    <a:p>
                      <a:pPr lvl="0" indent="0" marL="0">
                        <a:buNone/>
                      </a:pPr>
                      <a:r>
                        <a:rPr/>
                        <a:t>Tests</a:t>
                      </a:r>
                    </a:p>
                  </a:txBody>
                </a:tc>
              </a:tr>
              <a:tr h="0">
                <a:tc>
                  <a:txBody>
                    <a:bodyPr/>
                    <a:lstStyle/>
                    <a:p>
                      <a:pPr lvl="0" indent="0" marL="0">
                        <a:buNone/>
                      </a:pPr>
                      <a:r>
                        <a:rPr>
                          <a:latin typeface="Courier"/>
                        </a:rPr>
                        <a:t>+UVM_TIMEOUT=N,NO</a:t>
                      </a:r>
                    </a:p>
                  </a:txBody>
                </a:tc>
                <a:tc>
                  <a:txBody>
                    <a:bodyPr/>
                    <a:lstStyle/>
                    <a:p>
                      <a:pPr lvl="0" indent="0" marL="0">
                        <a:buNone/>
                      </a:pPr>
                      <a:r>
                        <a:rPr/>
                        <a:t>un techo para el cuelgue, en vez de esperar</a:t>
                      </a:r>
                    </a:p>
                  </a:txBody>
                </a:tc>
                <a:tc>
                  <a:txBody>
                    <a:bodyPr/>
                    <a:lstStyle/>
                    <a:p>
                      <a:pPr lvl="0" indent="0" marL="0">
                        <a:buNone/>
                      </a:pPr>
                      <a:r>
                        <a:rPr/>
                        <a:t>Tests</a:t>
                      </a:r>
                    </a:p>
                  </a:txBody>
                </a:tc>
              </a:tr>
              <a:tr h="0">
                <a:tc>
                  <a:txBody>
                    <a:bodyPr/>
                    <a:lstStyle/>
                    <a:p>
                      <a:pPr lvl="0" indent="0" marL="0">
                        <a:buNone/>
                      </a:pPr>
                      <a:r>
                        <a:rPr>
                          <a:latin typeface="Courier"/>
                        </a:rPr>
                        <a:t>+UVM_MAX_QUIT_COUNT=N</a:t>
                      </a:r>
                    </a:p>
                  </a:txBody>
                </a:tc>
                <a:tc>
                  <a:txBody>
                    <a:bodyPr/>
                    <a:lstStyle/>
                    <a:p>
                      <a:pPr lvl="0" indent="0" marL="0">
                        <a:buNone/>
                      </a:pPr>
                      <a:r>
                        <a:rPr/>
                        <a:t>matar la corrida al N-ésimo error</a:t>
                      </a:r>
                    </a:p>
                  </a:txBody>
                </a:tc>
                <a:tc>
                  <a:txBody>
                    <a:bodyPr/>
                    <a:lstStyle/>
                    <a:p>
                      <a:pPr lvl="0" indent="0" marL="0">
                        <a:buNone/>
                      </a:pPr>
                      <a:r>
                        <a:rPr/>
                        <a:t>Reporting</a:t>
                      </a:r>
                    </a:p>
                  </a:txBody>
                </a:tc>
              </a:tr>
            </a:tbl>
          </a:graphicData>
        </a:graphic>
      </p:graphicFrame>
      <p:sp>
        <p:nvSpPr>
          <p:cNvPr id="3" name="Content Placeholder 2"/>
          <p:cNvSpPr>
            <a:spLocks noGrp="1"/>
          </p:cNvSpPr>
          <p:nvPr>
            <p:ph idx="1"/>
          </p:nvPr>
        </p:nvSpPr>
        <p:spPr>
          <a:xfrm>
            <a:off x="457200" y="4102100"/>
            <a:ext cx="8229600" cy="355600"/>
          </a:xfrm>
        </p:spPr>
        <p:txBody>
          <a:bodyPr/>
          <a:lstStyle/>
          <a:p>
            <a:pPr lvl="0"/>
            <a:r>
              <a:rPr/>
              <a:t>Los seis de abajo son </a:t>
            </a:r>
            <a:r>
              <a:rPr b="1"/>
              <a:t>plusargs</a:t>
            </a:r>
            <a:r>
              <a:rPr/>
              <a:t>: no se toca código y no se recompila. En un testbench con UVM eso son minutos de diferencia por intento</a:t>
            </a:r>
          </a:p>
        </p:txBody>
      </p:sp>
    </p:spTree>
  </p:cSld>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Apéndice · La caja de herramientas de debug</a:t>
            </a:r>
          </a:p>
        </p:txBody>
      </p:sp>
      <p:sp>
        <p:nvSpPr>
          <p:cNvPr id="3" name="Content Placeholder 2"/>
          <p:cNvSpPr>
            <a:spLocks noGrp="1"/>
          </p:cNvSpPr>
          <p:nvPr>
            <p:ph idx="1"/>
          </p:nvPr>
        </p:nvSpPr>
        <p:spPr>
          <a:xfrm>
            <a:off x="457200" y="1193800"/>
            <a:ext cx="8229600" cy="495300"/>
          </a:xfrm>
        </p:spPr>
        <p:txBody>
          <a:bodyPr/>
          <a:lstStyle/>
          <a:p>
            <a:pPr lvl="0" indent="0" marL="0">
              <a:spcBef>
                <a:spcPts val="3000"/>
              </a:spcBef>
              <a:buNone/>
            </a:pPr>
            <a:r>
              <a:rPr b="1" i="1"/>
              <a:t>Cuál usar, según el síntoma</a:t>
            </a:r>
          </a:p>
        </p:txBody>
      </p:sp>
      <p:graphicFrame>
        <p:nvGraphicFramePr>
          <p:cNvPr id="6" name="Content Placeholder 5"/>
          <p:cNvGraphicFramePr>
            <a:graphicFrameLocks noGrp="1"/>
          </p:cNvGraphicFramePr>
          <p:nvPr>
            <p:ph idx="1"/>
          </p:nvPr>
        </p:nvGraphicFramePr>
        <p:xfrm>
          <a:off x="457200" y="1816100"/>
          <a:ext cx="8229600" cy="20320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El síntoma</a:t>
                      </a:r>
                    </a:p>
                  </a:txBody>
                  <a:tcPr/>
                </a:tc>
                <a:tc>
                  <a:txBody>
                    <a:bodyPr/>
                    <a:lstStyle/>
                    <a:p>
                      <a:pPr lvl="0" indent="0" marL="0">
                        <a:buNone/>
                      </a:pPr>
                      <a:r>
                        <a:rPr/>
                        <a:t>El primer sospechoso</a:t>
                      </a:r>
                    </a:p>
                  </a:txBody>
                  <a:tcPr/>
                </a:tc>
                <a:tc>
                  <a:txBody>
                    <a:bodyPr/>
                    <a:lstStyle/>
                    <a:p>
                      <a:pPr lvl="0" indent="0" marL="0">
                        <a:buNone/>
                      </a:pPr>
                      <a:r>
                        <a:rPr/>
                        <a:t>Con qué se mira</a:t>
                      </a:r>
                    </a:p>
                  </a:txBody>
                  <a:tcPr/>
                </a:tc>
              </a:tr>
              <a:tr h="0">
                <a:tc>
                  <a:txBody>
                    <a:bodyPr/>
                    <a:lstStyle/>
                    <a:p>
                      <a:pPr lvl="0" indent="0" marL="0">
                        <a:buNone/>
                      </a:pPr>
                      <a:r>
                        <a:rPr/>
                        <a:t>Termina en </a:t>
                      </a:r>
                      <a:r>
                        <a:rPr b="1"/>
                        <a:t>t=0</a:t>
                      </a:r>
                      <a:r>
                        <a:rPr/>
                        <a:t> y dice PASS</a:t>
                      </a:r>
                    </a:p>
                  </a:txBody>
                </a:tc>
                <a:tc>
                  <a:txBody>
                    <a:bodyPr/>
                    <a:lstStyle/>
                    <a:p>
                      <a:pPr lvl="0" indent="0" marL="0">
                        <a:buNone/>
                      </a:pPr>
                      <a:r>
                        <a:rPr/>
                        <a:t>nadie levantó la objection</a:t>
                      </a:r>
                    </a:p>
                  </a:txBody>
                </a:tc>
                <a:tc>
                  <a:txBody>
                    <a:bodyPr/>
                    <a:lstStyle/>
                    <a:p>
                      <a:pPr lvl="0" indent="0" marL="0">
                        <a:buNone/>
                      </a:pPr>
                      <a:r>
                        <a:rPr>
                          <a:latin typeface="Courier"/>
                        </a:rPr>
                        <a:t>+UVM_OBJECTION_TRACE</a:t>
                      </a:r>
                    </a:p>
                  </a:txBody>
                </a:tc>
              </a:tr>
              <a:tr h="0">
                <a:tc>
                  <a:txBody>
                    <a:bodyPr/>
                    <a:lstStyle/>
                    <a:p>
                      <a:pPr lvl="0" indent="0" marL="0">
                        <a:buNone/>
                      </a:pPr>
                      <a:r>
                        <a:rPr b="1"/>
                        <a:t>No termina nunca</a:t>
                      </a:r>
                    </a:p>
                  </a:txBody>
                </a:tc>
                <a:tc>
                  <a:txBody>
                    <a:bodyPr/>
                    <a:lstStyle/>
                    <a:p>
                      <a:pPr lvl="0" indent="0" marL="0">
                        <a:buNone/>
                      </a:pPr>
                      <a:r>
                        <a:rPr/>
                        <a:t>un </a:t>
                      </a:r>
                      <a:r>
                        <a:rPr>
                          <a:latin typeface="Courier"/>
                        </a:rPr>
                        <a:t>item_done()</a:t>
                      </a:r>
                      <a:r>
                        <a:rPr/>
                        <a:t> que no se llamó, o una objection que no baja</a:t>
                      </a:r>
                    </a:p>
                  </a:txBody>
                </a:tc>
                <a:tc>
                  <a:txBody>
                    <a:bodyPr/>
                    <a:lstStyle/>
                    <a:p>
                      <a:pPr lvl="0" indent="0" marL="0">
                        <a:buNone/>
                      </a:pPr>
                      <a:r>
                        <a:rPr>
                          <a:latin typeface="Courier"/>
                        </a:rPr>
                        <a:t>+UVM_TIMEOUT=5000000,NO</a:t>
                      </a:r>
                      <a:r>
                        <a:rPr/>
                        <a:t> y después el trace</a:t>
                      </a:r>
                    </a:p>
                  </a:txBody>
                </a:tc>
              </a:tr>
              <a:tr h="0">
                <a:tc>
                  <a:txBody>
                    <a:bodyPr/>
                    <a:lstStyle/>
                    <a:p>
                      <a:pPr lvl="0" indent="0" marL="0">
                        <a:buNone/>
                      </a:pPr>
                      <a:r>
                        <a:rPr/>
                        <a:t>El scoreboard </a:t>
                      </a:r>
                      <a:r>
                        <a:rPr b="1"/>
                        <a:t>grita en todas</a:t>
                      </a:r>
                    </a:p>
                  </a:txBody>
                </a:tc>
                <a:tc>
                  <a:txBody>
                    <a:bodyPr/>
                    <a:lstStyle/>
                    <a:p>
                      <a:pPr lvl="0" indent="0" marL="0">
                        <a:buNone/>
                      </a:pPr>
                      <a:r>
                        <a:rPr/>
                        <a:t>el monitor muestrea mal — el DUT casi nunca es</a:t>
                      </a:r>
                    </a:p>
                  </a:txBody>
                </a:tc>
                <a:tc>
                  <a:txBody>
                    <a:bodyPr/>
                    <a:lstStyle/>
                    <a:p>
                      <a:pPr lvl="0" indent="0" marL="0">
                        <a:buNone/>
                      </a:pPr>
                      <a:r>
                        <a:rPr>
                          <a:latin typeface="Courier"/>
                        </a:rPr>
                        <a:t>+UVM_VERBOSITY=UVM_HIGH</a:t>
                      </a:r>
                    </a:p>
                  </a:txBody>
                </a:tc>
              </a:tr>
              <a:tr h="0">
                <a:tc>
                  <a:txBody>
                    <a:bodyPr/>
                    <a:lstStyle/>
                    <a:p>
                      <a:pPr lvl="0" indent="0" marL="0">
                        <a:buNone/>
                      </a:pPr>
                      <a:r>
                        <a:rPr/>
                        <a:t>El </a:t>
                      </a:r>
                      <a:r>
                        <a:rPr>
                          <a:latin typeface="Courier"/>
                        </a:rPr>
                        <a:t>config_db</a:t>
                      </a:r>
                      <a:r>
                        <a:rPr/>
                        <a:t> </a:t>
                      </a:r>
                      <a:r>
                        <a:rPr b="1"/>
                        <a:t>no encuentra</a:t>
                      </a:r>
                    </a:p>
                  </a:txBody>
                </a:tc>
                <a:tc>
                  <a:txBody>
                    <a:bodyPr/>
                    <a:lstStyle/>
                    <a:p>
                      <a:pPr lvl="0" indent="0" marL="0">
                        <a:buNone/>
                      </a:pPr>
                      <a:r>
                        <a:rPr/>
                        <a:t>el ámbito del </a:t>
                      </a:r>
                      <a:r>
                        <a:rPr>
                          <a:latin typeface="Courier"/>
                        </a:rPr>
                        <a:t>set()</a:t>
                      </a:r>
                      <a:r>
                        <a:rPr/>
                        <a:t>, no el </a:t>
                      </a:r>
                      <a:r>
                        <a:rPr>
                          <a:latin typeface="Courier"/>
                        </a:rPr>
                        <a:t>get()</a:t>
                      </a:r>
                    </a:p>
                  </a:txBody>
                </a:tc>
                <a:tc>
                  <a:txBody>
                    <a:bodyPr/>
                    <a:lstStyle/>
                    <a:p>
                      <a:pPr lvl="0" indent="0" marL="0">
                        <a:buNone/>
                      </a:pPr>
                      <a:r>
                        <a:rPr>
                          <a:latin typeface="Courier"/>
                        </a:rPr>
                        <a:t>+UVM_CONFIG_DB_TRACE</a:t>
                      </a:r>
                    </a:p>
                  </a:txBody>
                </a:tc>
              </a:tr>
              <a:tr h="0">
                <a:tc>
                  <a:txBody>
                    <a:bodyPr/>
                    <a:lstStyle/>
                    <a:p>
                      <a:pPr lvl="0" indent="0" marL="0">
                        <a:buNone/>
                      </a:pPr>
                      <a:r>
                        <a:rPr/>
                        <a:t>La cobertura da </a:t>
                      </a:r>
                      <a:r>
                        <a:rPr b="1"/>
                        <a:t>0 %</a:t>
                      </a:r>
                    </a:p>
                  </a:txBody>
                </a:tc>
                <a:tc>
                  <a:txBody>
                    <a:bodyPr/>
                    <a:lstStyle/>
                    <a:p>
                      <a:pPr lvl="0" indent="0" marL="0">
                        <a:buNone/>
                      </a:pPr>
                      <a:r>
                        <a:rPr/>
                        <a:t>falta el </a:t>
                      </a:r>
                      <a:r>
                        <a:rPr>
                          <a:latin typeface="Courier"/>
                        </a:rPr>
                        <a:t>new()</a:t>
                      </a:r>
                      <a:r>
                        <a:rPr/>
                        <a:t> o el </a:t>
                      </a:r>
                      <a:r>
                        <a:rPr>
                          <a:latin typeface="Courier"/>
                        </a:rPr>
                        <a:t>sample()</a:t>
                      </a:r>
                      <a:r>
                        <a:rPr/>
                        <a:t> del covergroup</a:t>
                      </a:r>
                    </a:p>
                  </a:txBody>
                </a:tc>
                <a:tc>
                  <a:txBody>
                    <a:bodyPr/>
                    <a:lstStyle/>
                    <a:p>
                      <a:pPr lvl="0" indent="0" marL="0">
                        <a:buNone/>
                      </a:pPr>
                      <a:r>
                        <a:rPr/>
                        <a:t>leer el </a:t>
                      </a:r>
                      <a:r>
                        <a:rPr>
                          <a:latin typeface="Courier"/>
                        </a:rPr>
                        <a:t>.dat</a:t>
                      </a:r>
                      <a:r>
                        <a:rPr/>
                        <a:t> con </a:t>
                      </a:r>
                      <a:r>
                        <a:rPr>
                          <a:latin typeface="Courier"/>
                        </a:rPr>
                        <a:t>verilator_coverage</a:t>
                      </a:r>
                    </a:p>
                  </a:txBody>
                </a:tc>
              </a:tr>
              <a:tr h="0">
                <a:tc>
                  <a:txBody>
                    <a:bodyPr/>
                    <a:lstStyle/>
                    <a:p>
                      <a:pPr lvl="0" indent="0" marL="0">
                        <a:buNone/>
                      </a:pPr>
                      <a:r>
                        <a:rPr/>
                        <a:t>El árbol </a:t>
                      </a:r>
                      <a:r>
                        <a:rPr b="1"/>
                        <a:t>no es el que dibujaste</a:t>
                      </a:r>
                    </a:p>
                  </a:txBody>
                </a:tc>
                <a:tc>
                  <a:txBody>
                    <a:bodyPr/>
                    <a:lstStyle/>
                    <a:p>
                      <a:pPr lvl="0" indent="0" marL="0">
                        <a:buNone/>
                      </a:pPr>
                      <a:r>
                        <a:rPr/>
                        <a:t>un </a:t>
                      </a:r>
                      <a:r>
                        <a:rPr>
                          <a:latin typeface="Courier"/>
                        </a:rPr>
                        <a:t>create()</a:t>
                      </a:r>
                      <a:r>
                        <a:rPr/>
                        <a:t> sin factory, o un override tardío</a:t>
                      </a:r>
                    </a:p>
                  </a:txBody>
                </a:tc>
                <a:tc>
                  <a:txBody>
                    <a:bodyPr/>
                    <a:lstStyle/>
                    <a:p>
                      <a:pPr lvl="0" indent="0" marL="0">
                        <a:buNone/>
                      </a:pPr>
                      <a:r>
                        <a:rPr>
                          <a:latin typeface="Courier"/>
                        </a:rPr>
                        <a:t>+TOPOLOGY</a:t>
                      </a:r>
                    </a:p>
                  </a:txBody>
                </a:tc>
              </a:tr>
            </a:tbl>
          </a:graphicData>
        </a:graphic>
      </p:graphicFrame>
      <p:sp>
        <p:nvSpPr>
          <p:cNvPr id="3" name="Content Placeholder 2"/>
          <p:cNvSpPr>
            <a:spLocks noGrp="1"/>
          </p:cNvSpPr>
          <p:nvPr>
            <p:ph idx="1"/>
          </p:nvPr>
        </p:nvSpPr>
        <p:spPr>
          <a:xfrm>
            <a:off x="457200" y="3975100"/>
            <a:ext cx="8229600" cy="495300"/>
          </a:xfrm>
        </p:spPr>
        <p:txBody>
          <a:bodyPr/>
          <a:lstStyle/>
          <a:p>
            <a:pPr lvl="0"/>
            <a:r>
              <a:rPr/>
              <a:t>La regla de oro está en la segunda columna: </a:t>
            </a:r>
            <a:r>
              <a:rPr b="1"/>
              <a:t>el sospechoso número uno nunca es el DUT.</a:t>
            </a:r>
            <a:r>
              <a:rPr/>
              <a:t> Es el testbench que lo mira</a:t>
            </a:r>
          </a:p>
        </p:txBody>
      </p:sp>
    </p:spTree>
  </p:cSld>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3800"/>
            <a:ext cx="8229600" cy="1003300"/>
          </a:xfrm>
        </p:spPr>
        <p:txBody>
          <a:bodyPr/>
          <a:lstStyle/>
          <a:p>
            <a:pPr lvl="0" indent="0" marL="0">
              <a:spcBef>
                <a:spcPts val="3000"/>
              </a:spcBef>
              <a:buNone/>
            </a:pPr>
            <a:r>
              <a:rPr b="1"/>
              <a:t>Apéndice · Las 21 trampas mudas</a:t>
            </a:r>
          </a:p>
          <a:p>
            <a:pPr lvl="0" indent="0" marL="0">
              <a:spcBef>
                <a:spcPts val="3000"/>
              </a:spcBef>
              <a:buNone/>
            </a:pPr>
            <a:r>
              <a:rPr b="1" i="1"/>
              <a:t>Compila, corre, y miente</a:t>
            </a:r>
          </a:p>
        </p:txBody>
      </p:sp>
      <p:graphicFrame>
        <p:nvGraphicFramePr>
          <p:cNvPr id="6" name="Content Placeholder 5"/>
          <p:cNvGraphicFramePr>
            <a:graphicFrameLocks noGrp="1"/>
          </p:cNvGraphicFramePr>
          <p:nvPr>
            <p:ph idx="1"/>
          </p:nvPr>
        </p:nvGraphicFramePr>
        <p:xfrm>
          <a:off x="457200" y="2324100"/>
          <a:ext cx="8229600" cy="15748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El síntoma</a:t>
                      </a:r>
                    </a:p>
                  </a:txBody>
                  <a:tcPr/>
                </a:tc>
                <a:tc>
                  <a:txBody>
                    <a:bodyPr/>
                    <a:lstStyle/>
                    <a:p>
                      <a:pPr lvl="0" indent="0" marL="0">
                        <a:buNone/>
                      </a:pPr>
                      <a:r>
                        <a:rPr/>
                        <a:t>La causa</a:t>
                      </a:r>
                    </a:p>
                  </a:txBody>
                  <a:tcPr/>
                </a:tc>
                <a:tc>
                  <a:txBody>
                    <a:bodyPr/>
                    <a:lstStyle/>
                    <a:p>
                      <a:pPr lvl="0" indent="0" marL="0">
                        <a:buNone/>
                      </a:pPr>
                      <a:r>
                        <a:rPr/>
                        <a:t>Cómo se ataja</a:t>
                      </a:r>
                    </a:p>
                  </a:txBody>
                  <a:tcPr/>
                </a:tc>
                <a:tc>
                  <a:txBody>
                    <a:bodyPr/>
                    <a:lstStyle/>
                    <a:p>
                      <a:pPr lvl="0" indent="0" marL="0" algn="l">
                        <a:buNone/>
                      </a:pPr>
                      <a:r>
                        <a:rPr/>
                        <a:t>Sección</a:t>
                      </a:r>
                    </a:p>
                  </a:txBody>
                  <a:tcPr/>
                </a:tc>
              </a:tr>
              <a:tr h="0">
                <a:tc>
                  <a:txBody>
                    <a:bodyPr/>
                    <a:lstStyle/>
                    <a:p>
                      <a:pPr lvl="0" indent="0" marL="0">
                        <a:buNone/>
                      </a:pPr>
                      <a:r>
                        <a:rPr/>
                        <a:t>La cobertura da </a:t>
                      </a:r>
                      <a:r>
                        <a:rPr b="1"/>
                        <a:t>0 %</a:t>
                      </a:r>
                    </a:p>
                  </a:txBody>
                </a:tc>
                <a:tc>
                  <a:txBody>
                    <a:bodyPr/>
                    <a:lstStyle/>
                    <a:p>
                      <a:pPr lvl="0" indent="0" marL="0">
                        <a:buNone/>
                      </a:pPr>
                      <a:r>
                        <a:rPr/>
                        <a:t>falta el </a:t>
                      </a:r>
                      <a:r>
                        <a:rPr>
                          <a:latin typeface="Courier"/>
                        </a:rPr>
                        <a:t>new()</a:t>
                      </a:r>
                      <a:r>
                        <a:rPr/>
                        <a:t> o el </a:t>
                      </a:r>
                      <a:r>
                        <a:rPr>
                          <a:latin typeface="Courier"/>
                        </a:rPr>
                        <a:t>sample()</a:t>
                      </a:r>
                      <a:r>
                        <a:rPr/>
                        <a:t> del covergroup</a:t>
                      </a:r>
                    </a:p>
                  </a:txBody>
                </a:tc>
                <a:tc>
                  <a:txBody>
                    <a:bodyPr/>
                    <a:lstStyle/>
                    <a:p>
                      <a:pPr lvl="0" indent="0" marL="0">
                        <a:buNone/>
                      </a:pPr>
                      <a:r>
                        <a:rPr/>
                        <a:t>un </a:t>
                      </a:r>
                      <a:r>
                        <a:rPr>
                          <a:latin typeface="Courier"/>
                        </a:rPr>
                        <a:t>sample()</a:t>
                      </a:r>
                      <a:r>
                        <a:rPr/>
                        <a:t> por transacción, en el subscriber</a:t>
                      </a:r>
                    </a:p>
                  </a:txBody>
                </a:tc>
                <a:tc>
                  <a:txBody>
                    <a:bodyPr/>
                    <a:lstStyle/>
                    <a:p>
                      <a:pPr lvl="0" indent="0" marL="0" algn="l">
                        <a:buNone/>
                      </a:pPr>
                      <a:r>
                        <a:rPr/>
                        <a:t>Cobertura funcional</a:t>
                      </a:r>
                    </a:p>
                  </a:txBody>
                </a:tc>
              </a:tr>
              <a:tr h="0">
                <a:tc>
                  <a:txBody>
                    <a:bodyPr/>
                    <a:lstStyle/>
                    <a:p>
                      <a:pPr lvl="0" indent="0" marL="0">
                        <a:buNone/>
                      </a:pPr>
                      <a:r>
                        <a:rPr/>
                        <a:t>La hija corre el método de </a:t>
                      </a:r>
                      <a:r>
                        <a:rPr b="1"/>
                        <a:t>la madre</a:t>
                      </a:r>
                    </a:p>
                  </a:txBody>
                </a:tc>
                <a:tc>
                  <a:txBody>
                    <a:bodyPr/>
                    <a:lstStyle/>
                    <a:p>
                      <a:pPr lvl="0" indent="0" marL="0">
                        <a:buNone/>
                      </a:pPr>
                      <a:r>
                        <a:rPr/>
                        <a:t>sin </a:t>
                      </a:r>
                      <a:r>
                        <a:rPr>
                          <a:latin typeface="Courier"/>
                        </a:rPr>
                        <a:t>virtual</a:t>
                      </a:r>
                      <a:r>
                        <a:rPr/>
                        <a:t>, SV resuelve por el </a:t>
                      </a:r>
                      <a:r>
                        <a:rPr b="1"/>
                        <a:t>tipo de la variable</a:t>
                      </a:r>
                      <a:r>
                        <a:rPr/>
                        <a:t>, en compilación</a:t>
                      </a:r>
                    </a:p>
                  </a:txBody>
                </a:tc>
                <a:tc>
                  <a:txBody>
                    <a:bodyPr/>
                    <a:lstStyle/>
                    <a:p>
                      <a:pPr lvl="0" indent="0" marL="0">
                        <a:buNone/>
                      </a:pPr>
                      <a:r>
                        <a:rPr>
                          <a:latin typeface="Courier"/>
                        </a:rPr>
                        <a:t>virtual</a:t>
                      </a:r>
                      <a:r>
                        <a:rPr/>
                        <a:t> en todo método que alguien vaya a extender</a:t>
                      </a:r>
                    </a:p>
                  </a:txBody>
                </a:tc>
                <a:tc>
                  <a:txBody>
                    <a:bodyPr/>
                    <a:lstStyle/>
                    <a:p>
                      <a:pPr lvl="0" indent="0" marL="0" algn="l">
                        <a:buNone/>
                      </a:pPr>
                      <a:r>
                        <a:rPr/>
                        <a:t>Polimorfismo</a:t>
                      </a:r>
                    </a:p>
                  </a:txBody>
                </a:tc>
              </a:tr>
              <a:tr h="0">
                <a:tc>
                  <a:txBody>
                    <a:bodyPr/>
                    <a:lstStyle/>
                    <a:p>
                      <a:pPr lvl="0" indent="0" marL="0">
                        <a:buNone/>
                      </a:pPr>
                      <a:r>
                        <a:rPr/>
                        <a:t>El component lee </a:t>
                      </a:r>
                      <a:r>
                        <a:rPr b="1"/>
                        <a:t>la config de otro</a:t>
                      </a:r>
                    </a:p>
                  </a:txBody>
                </a:tc>
                <a:tc>
                  <a:txBody>
                    <a:bodyPr/>
                    <a:lstStyle/>
                    <a:p>
                      <a:pPr lvl="0" indent="0" marL="0">
                        <a:buNone/>
                      </a:pPr>
                      <a:r>
                        <a:rPr>
                          <a:latin typeface="Courier"/>
                        </a:rPr>
                        <a:t>get(null, "*", …)</a:t>
                      </a:r>
                      <a:r>
                        <a:rPr/>
                        <a:t> devuelve lo primero que matchee</a:t>
                      </a:r>
                    </a:p>
                  </a:txBody>
                </a:tc>
                <a:tc>
                  <a:txBody>
                    <a:bodyPr/>
                    <a:lstStyle/>
                    <a:p>
                      <a:pPr lvl="0" indent="0" marL="0">
                        <a:buNone/>
                      </a:pPr>
                      <a:r>
                        <a:rPr>
                          <a:latin typeface="Courier"/>
                        </a:rPr>
                        <a:t>get(this, "", …)</a:t>
                      </a:r>
                      <a:r>
                        <a:rPr/>
                        <a:t>, y </a:t>
                      </a:r>
                      <a:r>
                        <a:rPr>
                          <a:latin typeface="Courier"/>
                        </a:rPr>
                        <a:t>+UVM_CONFIG_DB_TRACE</a:t>
                      </a:r>
                    </a:p>
                  </a:txBody>
                </a:tc>
                <a:tc>
                  <a:txBody>
                    <a:bodyPr/>
                    <a:lstStyle/>
                    <a:p>
                      <a:pPr lvl="0" indent="0" marL="0" algn="l">
                        <a:buNone/>
                      </a:pPr>
                      <a:r>
                        <a:rPr/>
                        <a:t>Tests</a:t>
                      </a:r>
                    </a:p>
                  </a:txBody>
                </a:tc>
              </a:tr>
              <a:tr h="0">
                <a:tc>
                  <a:txBody>
                    <a:bodyPr/>
                    <a:lstStyle/>
                    <a:p>
                      <a:pPr lvl="0" indent="0" marL="0">
                        <a:buNone/>
                      </a:pPr>
                      <a:r>
                        <a:rPr/>
                        <a:t>El test pasa con </a:t>
                      </a:r>
                      <a:r>
                        <a:rPr b="1"/>
                        <a:t>el estímulo equivocado</a:t>
                      </a:r>
                    </a:p>
                  </a:txBody>
                </a:tc>
                <a:tc>
                  <a:txBody>
                    <a:bodyPr/>
                    <a:lstStyle/>
                    <a:p>
                      <a:pPr lvl="0" indent="0" marL="0">
                        <a:buNone/>
                      </a:pPr>
                      <a:r>
                        <a:rPr/>
                        <a:t>el </a:t>
                      </a:r>
                      <a:r>
                        <a:rPr>
                          <a:latin typeface="Courier"/>
                        </a:rPr>
                        <a:t>set_type_override()</a:t>
                      </a:r>
                      <a:r>
                        <a:rPr/>
                        <a:t> llegó </a:t>
                      </a:r>
                      <a:r>
                        <a:rPr b="1"/>
                        <a:t>después</a:t>
                      </a:r>
                      <a:r>
                        <a:rPr/>
                        <a:t> del </a:t>
                      </a:r>
                      <a:r>
                        <a:rPr>
                          <a:latin typeface="Courier"/>
                        </a:rPr>
                        <a:t>create()</a:t>
                      </a:r>
                      <a:r>
                        <a:rPr/>
                        <a:t> del env</a:t>
                      </a:r>
                    </a:p>
                  </a:txBody>
                </a:tc>
                <a:tc>
                  <a:txBody>
                    <a:bodyPr/>
                    <a:lstStyle/>
                    <a:p>
                      <a:pPr lvl="0" indent="0" marL="0">
                        <a:buNone/>
                      </a:pPr>
                      <a:r>
                        <a:rPr/>
                        <a:t>el override primero, siempre. </a:t>
                      </a:r>
                      <a:r>
                        <a:rPr>
                          <a:latin typeface="Courier"/>
                        </a:rPr>
                        <a:t>+TOPOLOGY</a:t>
                      </a:r>
                      <a:r>
                        <a:rPr/>
                        <a:t> lo delata</a:t>
                      </a:r>
                    </a:p>
                  </a:txBody>
                </a:tc>
                <a:tc>
                  <a:txBody>
                    <a:bodyPr/>
                    <a:lstStyle/>
                    <a:p>
                      <a:pPr lvl="0" indent="0" marL="0" algn="l">
                        <a:buNone/>
                      </a:pPr>
                      <a:r>
                        <a:rPr/>
                        <a:t>El env</a:t>
                      </a:r>
                    </a:p>
                  </a:txBody>
                </a:tc>
              </a:tr>
              <a:tr h="0">
                <a:tc>
                  <a:txBody>
                    <a:bodyPr/>
                    <a:lstStyle/>
                    <a:p>
                      <a:pPr lvl="0" indent="0" marL="0">
                        <a:buNone/>
                      </a:pPr>
                      <a:r>
                        <a:rPr/>
                        <a:t>El modelo de registros da </a:t>
                      </a:r>
                      <a:r>
                        <a:rPr b="1"/>
                        <a:t>verde</a:t>
                      </a:r>
                      <a:r>
                        <a:rPr/>
                        <a:t> y el campo nunca se testeó</a:t>
                      </a:r>
                    </a:p>
                  </a:txBody>
                </a:tc>
                <a:tc>
                  <a:txBody>
                    <a:bodyPr/>
                    <a:lstStyle/>
                    <a:p>
                      <a:pPr lvl="0" indent="0" marL="0">
                        <a:buNone/>
                      </a:pPr>
                      <a:r>
                        <a:rPr/>
                        <a:t>el acceso arranca con </a:t>
                      </a:r>
                      <a:r>
                        <a:rPr>
                          <a:latin typeface="Courier"/>
                        </a:rPr>
                        <a:t>WO</a:t>
                      </a:r>
                      <a:r>
                        <a:rPr/>
                        <a:t>: </a:t>
                      </a:r>
                      <a:r>
                        <a:rPr>
                          <a:latin typeface="Courier"/>
                        </a:rPr>
                        <a:t>bit_bash</a:t>
                      </a:r>
                      <a:r>
                        <a:rPr/>
                        <a:t> lo saltea y </a:t>
                      </a:r>
                      <a:r>
                        <a:rPr>
                          <a:latin typeface="Courier"/>
                        </a:rPr>
                        <a:t>do_check</a:t>
                      </a:r>
                      <a:r>
                        <a:rPr/>
                        <a:t> lo saca de la máscara</a:t>
                      </a:r>
                    </a:p>
                  </a:txBody>
                </a:tc>
                <a:tc>
                  <a:txBody>
                    <a:bodyPr/>
                    <a:lstStyle/>
                    <a:p>
                      <a:pPr lvl="0" indent="0" marL="0">
                        <a:buNone/>
                      </a:pPr>
                      <a:r>
                        <a:rPr/>
                        <a:t>si el campo se lee, </a:t>
                      </a:r>
                      <a:r>
                        <a:rPr>
                          <a:latin typeface="Courier"/>
                        </a:rPr>
                        <a:t>WC</a:t>
                      </a:r>
                      <a:r>
                        <a:rPr/>
                        <a:t> o </a:t>
                      </a:r>
                      <a:r>
                        <a:rPr>
                          <a:latin typeface="Courier"/>
                        </a:rPr>
                        <a:t>W1C</a:t>
                      </a:r>
                      <a:r>
                        <a:rPr/>
                        <a:t>. </a:t>
                      </a:r>
                      <a:r>
                        <a:rPr>
                          <a:latin typeface="Courier"/>
                        </a:rPr>
                        <a:t>WO*</a:t>
                      </a:r>
                      <a:r>
                        <a:rPr/>
                        <a:t> sólo si de verdad no se lee</a:t>
                      </a:r>
                    </a:p>
                  </a:txBody>
                </a:tc>
                <a:tc>
                  <a:txBody>
                    <a:bodyPr/>
                    <a:lstStyle/>
                    <a:p>
                      <a:pPr lvl="0" indent="0" marL="0" algn="l">
                        <a:buNone/>
                      </a:pPr>
                      <a:r>
                        <a:rPr/>
                        <a:t>RAL · d8</a:t>
                      </a:r>
                    </a:p>
                  </a:txBody>
                </a:tc>
              </a:tr>
            </a:tbl>
          </a:graphicData>
        </a:graphic>
      </p:graphicFrame>
      <p:sp>
        <p:nvSpPr>
          <p:cNvPr id="3" name="Content Placeholder 2"/>
          <p:cNvSpPr>
            <a:spLocks noGrp="1"/>
          </p:cNvSpPr>
          <p:nvPr>
            <p:ph idx="1"/>
          </p:nvPr>
        </p:nvSpPr>
        <p:spPr>
          <a:xfrm>
            <a:off x="457200" y="4025900"/>
            <a:ext cx="8229600" cy="431800"/>
          </a:xfrm>
        </p:spPr>
        <p:txBody>
          <a:bodyPr/>
          <a:lstStyle/>
          <a:p>
            <a:pPr lvl="0"/>
            <a:r>
              <a:rPr/>
              <a:t>Ninguna de estas cinco da un warning. Ninguna deja la regresión en rojo. Todas se descubren semanas después, o no se descubren</a:t>
            </a:r>
          </a:p>
        </p:txBody>
      </p:sp>
    </p:spTree>
  </p:cSld>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Apéndice · Las 21 trampas mudas</a:t>
            </a:r>
          </a:p>
        </p:txBody>
      </p:sp>
      <p:sp>
        <p:nvSpPr>
          <p:cNvPr id="3" name="Content Placeholder 2"/>
          <p:cNvSpPr>
            <a:spLocks noGrp="1"/>
          </p:cNvSpPr>
          <p:nvPr>
            <p:ph idx="1"/>
          </p:nvPr>
        </p:nvSpPr>
        <p:spPr>
          <a:xfrm>
            <a:off x="457200" y="1193800"/>
            <a:ext cx="8229600" cy="622300"/>
          </a:xfrm>
        </p:spPr>
        <p:txBody>
          <a:bodyPr/>
          <a:lstStyle/>
          <a:p>
            <a:pPr lvl="0" indent="0" marL="0">
              <a:spcBef>
                <a:spcPts val="3000"/>
              </a:spcBef>
              <a:buNone/>
            </a:pPr>
            <a:r>
              <a:rPr b="1" i="1"/>
              <a:t>El que publica y el que escucha</a:t>
            </a:r>
          </a:p>
        </p:txBody>
      </p:sp>
      <p:graphicFrame>
        <p:nvGraphicFramePr>
          <p:cNvPr id="6" name="Content Placeholder 5"/>
          <p:cNvGraphicFramePr>
            <a:graphicFrameLocks noGrp="1"/>
          </p:cNvGraphicFramePr>
          <p:nvPr>
            <p:ph idx="1"/>
          </p:nvPr>
        </p:nvGraphicFramePr>
        <p:xfrm>
          <a:off x="457200" y="1943100"/>
          <a:ext cx="8229600" cy="17526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El síntoma</a:t>
                      </a:r>
                    </a:p>
                  </a:txBody>
                  <a:tcPr/>
                </a:tc>
                <a:tc>
                  <a:txBody>
                    <a:bodyPr/>
                    <a:lstStyle/>
                    <a:p>
                      <a:pPr lvl="0" indent="0" marL="0">
                        <a:buNone/>
                      </a:pPr>
                      <a:r>
                        <a:rPr/>
                        <a:t>La causa</a:t>
                      </a:r>
                    </a:p>
                  </a:txBody>
                  <a:tcPr/>
                </a:tc>
                <a:tc>
                  <a:txBody>
                    <a:bodyPr/>
                    <a:lstStyle/>
                    <a:p>
                      <a:pPr lvl="0" indent="0" marL="0">
                        <a:buNone/>
                      </a:pPr>
                      <a:r>
                        <a:rPr/>
                        <a:t>Cómo se ataja</a:t>
                      </a:r>
                    </a:p>
                  </a:txBody>
                  <a:tcPr/>
                </a:tc>
                <a:tc>
                  <a:txBody>
                    <a:bodyPr/>
                    <a:lstStyle/>
                    <a:p>
                      <a:pPr lvl="0" indent="0" marL="0" algn="l">
                        <a:buNone/>
                      </a:pPr>
                      <a:r>
                        <a:rPr/>
                        <a:t>Sección</a:t>
                      </a:r>
                    </a:p>
                  </a:txBody>
                  <a:tcPr/>
                </a:tc>
              </a:tr>
              <a:tr h="0">
                <a:tc>
                  <a:txBody>
                    <a:bodyPr/>
                    <a:lstStyle/>
                    <a:p>
                      <a:pPr lvl="0" indent="0" marL="0">
                        <a:buNone/>
                      </a:pPr>
                      <a:r>
                        <a:rPr/>
                        <a:t>El subscriber cuenta </a:t>
                      </a:r>
                      <a:r>
                        <a:rPr b="1"/>
                        <a:t>0</a:t>
                      </a:r>
                      <a:r>
                        <a:rPr/>
                        <a:t> y el monitor imprime 1000</a:t>
                      </a:r>
                    </a:p>
                  </a:txBody>
                </a:tc>
                <a:tc>
                  <a:txBody>
                    <a:bodyPr/>
                    <a:lstStyle/>
                    <a:p>
                      <a:pPr lvl="0" indent="0" marL="0">
                        <a:buNone/>
                      </a:pPr>
                      <a:r>
                        <a:rPr/>
                        <a:t>falta el </a:t>
                      </a:r>
                      <a:r>
                        <a:rPr>
                          <a:latin typeface="Courier"/>
                        </a:rPr>
                        <a:t>connect()</a:t>
                      </a:r>
                      <a:r>
                        <a:rPr/>
                        <a:t> en el </a:t>
                      </a:r>
                      <a:r>
                        <a:rPr>
                          <a:latin typeface="Courier"/>
                        </a:rPr>
                        <a:t>connect_phase</a:t>
                      </a:r>
                    </a:p>
                  </a:txBody>
                </a:tc>
                <a:tc>
                  <a:txBody>
                    <a:bodyPr/>
                    <a:lstStyle/>
                    <a:p>
                      <a:pPr lvl="0" indent="0" marL="0">
                        <a:buNone/>
                      </a:pPr>
                      <a:r>
                        <a:rPr/>
                        <a:t>corregir cruzado: contra lo que dice el que ya andaba</a:t>
                      </a:r>
                    </a:p>
                  </a:txBody>
                </a:tc>
                <a:tc>
                  <a:txBody>
                    <a:bodyPr/>
                    <a:lstStyle/>
                    <a:p>
                      <a:pPr lvl="0" indent="0" marL="0" algn="l">
                        <a:buNone/>
                      </a:pPr>
                      <a:r>
                        <a:rPr/>
                        <a:t>Analysis ports · d4</a:t>
                      </a:r>
                    </a:p>
                  </a:txBody>
                </a:tc>
              </a:tr>
              <a:tr h="0">
                <a:tc>
                  <a:txBody>
                    <a:bodyPr/>
                    <a:lstStyle/>
                    <a:p>
                      <a:pPr lvl="0" indent="0" marL="0">
                        <a:buNone/>
                      </a:pPr>
                      <a:r>
                        <a:rPr/>
                        <a:t>El monitor </a:t>
                      </a:r>
                      <a:r>
                        <a:rPr b="1"/>
                        <a:t>no publica nunca</a:t>
                      </a:r>
                      <a:r>
                        <a:rPr/>
                        <a:t>, y grita el scoreboard</a:t>
                      </a:r>
                    </a:p>
                  </a:txBody>
                </a:tc>
                <a:tc>
                  <a:txBody>
                    <a:bodyPr/>
                    <a:lstStyle/>
                    <a:p>
                      <a:pPr lvl="0" indent="0" marL="0">
                        <a:buNone/>
                      </a:pPr>
                      <a:r>
                        <a:rPr/>
                        <a:t>falta </a:t>
                      </a:r>
                      <a:r>
                        <a:rPr>
                          <a:latin typeface="Courier"/>
                        </a:rPr>
                        <a:t>bfm.command_monitor_h = this</a:t>
                      </a:r>
                      <a:r>
                        <a:rPr/>
                        <a:t> en el </a:t>
                      </a:r>
                      <a:r>
                        <a:rPr>
                          <a:latin typeface="Courier"/>
                        </a:rPr>
                        <a:t>build_phase</a:t>
                      </a:r>
                    </a:p>
                  </a:txBody>
                </a:tc>
                <a:tc>
                  <a:txBody>
                    <a:bodyPr/>
                    <a:lstStyle/>
                    <a:p>
                      <a:pPr lvl="0" indent="0" marL="0">
                        <a:buNone/>
                      </a:pPr>
                      <a:r>
                        <a:rPr/>
                        <a:t>el </a:t>
                      </a:r>
                      <a:r>
                        <a:rPr>
                          <a:latin typeface="Courier"/>
                        </a:rPr>
                        <a:t>uvm_fatal</a:t>
                      </a:r>
                      <a:r>
                        <a:rPr/>
                        <a:t> aparece en la clase que </a:t>
                      </a:r>
                      <a:r>
                        <a:rPr b="1"/>
                        <a:t>no</a:t>
                      </a:r>
                      <a:r>
                        <a:rPr/>
                        <a:t> tiene la culpa</a:t>
                      </a:r>
                    </a:p>
                  </a:txBody>
                </a:tc>
                <a:tc>
                  <a:txBody>
                    <a:bodyPr/>
                    <a:lstStyle/>
                    <a:p>
                      <a:pPr lvl="0" indent="0" marL="0" algn="l">
                        <a:buNone/>
                      </a:pPr>
                      <a:r>
                        <a:rPr/>
                        <a:t>Analysis ports</a:t>
                      </a:r>
                    </a:p>
                  </a:txBody>
                </a:tc>
              </a:tr>
              <a:tr h="0">
                <a:tc>
                  <a:txBody>
                    <a:bodyPr/>
                    <a:lstStyle/>
                    <a:p>
                      <a:pPr lvl="0" indent="0" marL="0">
                        <a:buNone/>
                      </a:pPr>
                      <a:r>
                        <a:rPr/>
                        <a:t>La copia </a:t>
                      </a:r>
                      <a:r>
                        <a:rPr b="1"/>
                        <a:t>pierde los campos de la madre</a:t>
                      </a:r>
                    </a:p>
                  </a:txBody>
                </a:tc>
                <a:tc>
                  <a:txBody>
                    <a:bodyPr/>
                    <a:lstStyle/>
                    <a:p>
                      <a:pPr lvl="0" indent="0" marL="0">
                        <a:buNone/>
                      </a:pPr>
                      <a:r>
                        <a:rPr/>
                        <a:t>un </a:t>
                      </a:r>
                      <a:r>
                        <a:rPr>
                          <a:latin typeface="Courier"/>
                        </a:rPr>
                        <a:t>do_copy()</a:t>
                      </a:r>
                      <a:r>
                        <a:rPr/>
                        <a:t> que no llama a </a:t>
                      </a:r>
                      <a:r>
                        <a:rPr>
                          <a:latin typeface="Courier"/>
                        </a:rPr>
                        <a:t>super.do_copy(rhs)</a:t>
                      </a:r>
                    </a:p>
                  </a:txBody>
                </a:tc>
                <a:tc>
                  <a:txBody>
                    <a:bodyPr/>
                    <a:lstStyle/>
                    <a:p>
                      <a:pPr lvl="0" indent="0" marL="0">
                        <a:buNone/>
                      </a:pPr>
                      <a:r>
                        <a:rPr/>
                        <a:t>todos los </a:t>
                      </a:r>
                      <a:r>
                        <a:rPr>
                          <a:latin typeface="Courier"/>
                        </a:rPr>
                        <a:t>do_copy()</a:t>
                      </a:r>
                      <a:r>
                        <a:rPr/>
                        <a:t> llaman primero al de arriba</a:t>
                      </a:r>
                    </a:p>
                  </a:txBody>
                </a:tc>
                <a:tc>
                  <a:txBody>
                    <a:bodyPr/>
                    <a:lstStyle/>
                    <a:p>
                      <a:pPr lvl="0" indent="0" marL="0" algn="l">
                        <a:buNone/>
                      </a:pPr>
                      <a:r>
                        <a:rPr/>
                        <a:t>Jerarquías</a:t>
                      </a:r>
                    </a:p>
                  </a:txBody>
                </a:tc>
              </a:tr>
              <a:tr h="0">
                <a:tc>
                  <a:txBody>
                    <a:bodyPr/>
                    <a:lstStyle/>
                    <a:p>
                      <a:pPr lvl="0" indent="0" marL="0">
                        <a:buNone/>
                      </a:pPr>
                      <a:r>
                        <a:rPr/>
                        <a:t>Dos transactions distintas </a:t>
                      </a:r>
                      <a:r>
                        <a:rPr b="1"/>
                        <a:t>comparan iguales</a:t>
                      </a:r>
                    </a:p>
                  </a:txBody>
                </a:tc>
                <a:tc>
                  <a:txBody>
                    <a:bodyPr/>
                    <a:lstStyle/>
                    <a:p>
                      <a:pPr lvl="0" indent="0" marL="0">
                        <a:buNone/>
                      </a:pPr>
                      <a:r>
                        <a:rPr>
                          <a:latin typeface="Courier"/>
                        </a:rPr>
                        <a:t>super.do_compare()</a:t>
                      </a:r>
                      <a:r>
                        <a:rPr/>
                        <a:t> llamado en una línea suelta y descartado</a:t>
                      </a:r>
                    </a:p>
                  </a:txBody>
                </a:tc>
                <a:tc>
                  <a:txBody>
                    <a:bodyPr/>
                    <a:lstStyle/>
                    <a:p>
                      <a:pPr lvl="0" indent="0" marL="0">
                        <a:buNone/>
                      </a:pPr>
                      <a:r>
                        <a:rPr/>
                        <a:t>encadenado con </a:t>
                      </a:r>
                      <a:r>
                        <a:rPr>
                          <a:latin typeface="Courier"/>
                        </a:rPr>
                        <a:t>&amp;&amp;</a:t>
                      </a:r>
                      <a:r>
                        <a:rPr/>
                        <a:t>, nunca suelto</a:t>
                      </a:r>
                    </a:p>
                  </a:txBody>
                </a:tc>
                <a:tc>
                  <a:txBody>
                    <a:bodyPr/>
                    <a:lstStyle/>
                    <a:p>
                      <a:pPr lvl="0" indent="0" marL="0" algn="l">
                        <a:buNone/>
                      </a:pPr>
                      <a:r>
                        <a:rPr/>
                        <a:t>Transactions</a:t>
                      </a:r>
                    </a:p>
                  </a:txBody>
                </a:tc>
              </a:tr>
            </a:tbl>
          </a:graphicData>
        </a:graphic>
      </p:graphicFrame>
      <p:sp>
        <p:nvSpPr>
          <p:cNvPr id="3" name="Content Placeholder 2"/>
          <p:cNvSpPr>
            <a:spLocks noGrp="1"/>
          </p:cNvSpPr>
          <p:nvPr>
            <p:ph idx="1"/>
          </p:nvPr>
        </p:nvSpPr>
        <p:spPr>
          <a:xfrm>
            <a:off x="457200" y="3822700"/>
            <a:ext cx="8229600" cy="622300"/>
          </a:xfrm>
        </p:spPr>
        <p:txBody>
          <a:bodyPr/>
          <a:lstStyle/>
          <a:p>
            <a:pPr lvl="0"/>
            <a:r>
              <a:rPr/>
              <a:t>Las cuatro tienen la misma forma: </a:t>
            </a:r>
            <a:r>
              <a:rPr b="1"/>
              <a:t>el que falla no es el que se equivocó.</a:t>
            </a:r>
            <a:r>
              <a:rPr/>
              <a:t> Por eso el primer reflejo —abrir el archivo que gritó— es el reflejo equivocado</a:t>
            </a:r>
          </a:p>
        </p:txBody>
      </p:sp>
    </p:spTree>
  </p:cSld>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Apéndice · Las 21 trampas mudas</a:t>
            </a:r>
          </a:p>
        </p:txBody>
      </p:sp>
      <p:sp>
        <p:nvSpPr>
          <p:cNvPr id="3" name="Content Placeholder 2"/>
          <p:cNvSpPr>
            <a:spLocks noGrp="1"/>
          </p:cNvSpPr>
          <p:nvPr>
            <p:ph idx="1"/>
          </p:nvPr>
        </p:nvSpPr>
        <p:spPr>
          <a:xfrm>
            <a:off x="457200" y="1193800"/>
            <a:ext cx="8229600" cy="546100"/>
          </a:xfrm>
        </p:spPr>
        <p:txBody>
          <a:bodyPr/>
          <a:lstStyle/>
          <a:p>
            <a:pPr lvl="0" indent="0" marL="0">
              <a:spcBef>
                <a:spcPts val="3000"/>
              </a:spcBef>
              <a:buNone/>
            </a:pPr>
            <a:r>
              <a:rPr b="1" i="1"/>
              <a:t>Estímulo, ámbito y objections</a:t>
            </a:r>
          </a:p>
        </p:txBody>
      </p:sp>
      <p:graphicFrame>
        <p:nvGraphicFramePr>
          <p:cNvPr id="6" name="Content Placeholder 5"/>
          <p:cNvGraphicFramePr>
            <a:graphicFrameLocks noGrp="1"/>
          </p:cNvGraphicFramePr>
          <p:nvPr>
            <p:ph idx="1"/>
          </p:nvPr>
        </p:nvGraphicFramePr>
        <p:xfrm>
          <a:off x="457200" y="1866900"/>
          <a:ext cx="8229600" cy="25908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El síntoma</a:t>
                      </a:r>
                    </a:p>
                  </a:txBody>
                  <a:tcPr/>
                </a:tc>
                <a:tc>
                  <a:txBody>
                    <a:bodyPr/>
                    <a:lstStyle/>
                    <a:p>
                      <a:pPr lvl="0" indent="0" marL="0">
                        <a:buNone/>
                      </a:pPr>
                      <a:r>
                        <a:rPr/>
                        <a:t>La causa</a:t>
                      </a:r>
                    </a:p>
                  </a:txBody>
                  <a:tcPr/>
                </a:tc>
                <a:tc>
                  <a:txBody>
                    <a:bodyPr/>
                    <a:lstStyle/>
                    <a:p>
                      <a:pPr lvl="0" indent="0" marL="0">
                        <a:buNone/>
                      </a:pPr>
                      <a:r>
                        <a:rPr/>
                        <a:t>Cómo se ataja</a:t>
                      </a:r>
                    </a:p>
                  </a:txBody>
                  <a:tcPr/>
                </a:tc>
                <a:tc>
                  <a:txBody>
                    <a:bodyPr/>
                    <a:lstStyle/>
                    <a:p>
                      <a:pPr lvl="0" indent="0" marL="0" algn="l">
                        <a:buNone/>
                      </a:pPr>
                      <a:r>
                        <a:rPr/>
                        <a:t>Sección</a:t>
                      </a:r>
                    </a:p>
                  </a:txBody>
                  <a:tcPr/>
                </a:tc>
              </a:tr>
              <a:tr h="0">
                <a:tc>
                  <a:txBody>
                    <a:bodyPr/>
                    <a:lstStyle/>
                    <a:p>
                      <a:pPr lvl="0" indent="0" marL="0">
                        <a:buNone/>
                      </a:pPr>
                      <a:r>
                        <a:rPr/>
                        <a:t>Los bins de borde </a:t>
                      </a:r>
                      <a:r>
                        <a:rPr b="1"/>
                        <a:t>no se llenan nunca</a:t>
                      </a:r>
                    </a:p>
                  </a:txBody>
                </a:tc>
                <a:tc>
                  <a:txBody>
                    <a:bodyPr/>
                    <a:lstStyle/>
                    <a:p>
                      <a:pPr lvl="0" indent="0" marL="0">
                        <a:buNone/>
                      </a:pPr>
                      <a:r>
                        <a:rPr>
                          <a:latin typeface="Courier"/>
                        </a:rPr>
                        <a:t>dist</a:t>
                      </a:r>
                      <a:r>
                        <a:rPr/>
                        <a:t> con </a:t>
                      </a:r>
                      <a:r>
                        <a:rPr>
                          <a:latin typeface="Courier"/>
                        </a:rPr>
                        <a:t>:=</a:t>
                      </a:r>
                      <a:r>
                        <a:rPr/>
                        <a:t>: el peso va a </a:t>
                      </a:r>
                      <a:r>
                        <a:rPr b="1"/>
                        <a:t>cada</a:t>
                      </a:r>
                      <a:r>
                        <a:rPr/>
                        <a:t> valor del rango</a:t>
                      </a:r>
                    </a:p>
                  </a:txBody>
                </a:tc>
                <a:tc>
                  <a:txBody>
                    <a:bodyPr/>
                    <a:lstStyle/>
                    <a:p>
                      <a:pPr lvl="0" indent="0" marL="0">
                        <a:buNone/>
                      </a:pPr>
                      <a:r>
                        <a:rPr/>
                        <a:t>medir el histograma </a:t>
                      </a:r>
                      <a:r>
                        <a:rPr b="1"/>
                        <a:t>una vez</a:t>
                      </a:r>
                      <a:r>
                        <a:rPr/>
                        <a:t>, con </a:t>
                      </a:r>
                      <a:r>
                        <a:rPr>
                          <a:latin typeface="Courier"/>
                        </a:rPr>
                        <a:t>:/</a:t>
                      </a:r>
                    </a:p>
                  </a:txBody>
                </a:tc>
                <a:tc>
                  <a:txBody>
                    <a:bodyPr/>
                    <a:lstStyle/>
                    <a:p>
                      <a:pPr lvl="0" indent="0" marL="0" algn="l">
                        <a:buNone/>
                      </a:pPr>
                      <a:r>
                        <a:rPr/>
                        <a:t>Constrained random</a:t>
                      </a:r>
                    </a:p>
                  </a:txBody>
                </a:tc>
              </a:tr>
              <a:tr h="0">
                <a:tc>
                  <a:txBody>
                    <a:bodyPr/>
                    <a:lstStyle/>
                    <a:p>
                      <a:pPr lvl="0" indent="0" marL="0">
                        <a:buNone/>
                      </a:pPr>
                      <a:r>
                        <a:rPr/>
                        <a:t>El </a:t>
                      </a:r>
                      <a:r>
                        <a:rPr>
                          <a:latin typeface="Courier"/>
                        </a:rPr>
                        <a:t>randomize()</a:t>
                      </a:r>
                      <a:r>
                        <a:rPr/>
                        <a:t> </a:t>
                      </a:r>
                      <a:r>
                        <a:rPr b="1"/>
                        <a:t>no corre</a:t>
                      </a:r>
                      <a:r>
                        <a:rPr/>
                        <a:t> con las asserts apagadas</a:t>
                      </a:r>
                    </a:p>
                  </a:txBody>
                </a:tc>
                <a:tc>
                  <a:txBody>
                    <a:bodyPr/>
                    <a:lstStyle/>
                    <a:p>
                      <a:pPr lvl="0" indent="0" marL="0">
                        <a:buNone/>
                      </a:pPr>
                      <a:r>
                        <a:rPr>
                          <a:latin typeface="Courier"/>
                        </a:rPr>
                        <a:t>assert(x.randomize())</a:t>
                      </a:r>
                      <a:r>
                        <a:rPr/>
                        <a:t> — </a:t>
                      </a:r>
                      <a:r>
                        <a:rPr>
                          <a:latin typeface="Courier"/>
                        </a:rPr>
                        <a:t>assert</a:t>
                      </a:r>
                      <a:r>
                        <a:rPr/>
                        <a:t> es una directiva de simulación</a:t>
                      </a:r>
                    </a:p>
                  </a:txBody>
                </a:tc>
                <a:tc>
                  <a:txBody>
                    <a:bodyPr/>
                    <a:lstStyle/>
                    <a:p>
                      <a:pPr lvl="0" indent="0" marL="0">
                        <a:buNone/>
                      </a:pPr>
                      <a:r>
                        <a:rPr>
                          <a:latin typeface="Courier"/>
                        </a:rPr>
                        <a:t>if (!x.randomize()) uvm_fatal(…)</a:t>
                      </a:r>
                    </a:p>
                  </a:txBody>
                </a:tc>
                <a:tc>
                  <a:txBody>
                    <a:bodyPr/>
                    <a:lstStyle/>
                    <a:p>
                      <a:pPr lvl="0" indent="0" marL="0" algn="l">
                        <a:buNone/>
                      </a:pPr>
                      <a:r>
                        <a:rPr/>
                        <a:t>Constrained random</a:t>
                      </a:r>
                    </a:p>
                  </a:txBody>
                </a:tc>
              </a:tr>
              <a:tr h="0">
                <a:tc>
                  <a:txBody>
                    <a:bodyPr/>
                    <a:lstStyle/>
                    <a:p>
                      <a:pPr lvl="0" indent="0" marL="0">
                        <a:buNone/>
                      </a:pPr>
                      <a:r>
                        <a:rPr/>
                        <a:t>Bajo el override, </a:t>
                      </a:r>
                      <a:r>
                        <a:rPr b="1"/>
                        <a:t>algunas</a:t>
                      </a:r>
                      <a:r>
                        <a:rPr/>
                        <a:t> transactions son del tipo viejo</a:t>
                      </a:r>
                    </a:p>
                  </a:txBody>
                </a:tc>
                <a:tc>
                  <a:txBody>
                    <a:bodyPr/>
                    <a:lstStyle/>
                    <a:p>
                      <a:pPr lvl="0" indent="0" marL="0">
                        <a:buNone/>
                      </a:pPr>
                      <a:r>
                        <a:rPr/>
                        <a:t>un </a:t>
                      </a:r>
                      <a:r>
                        <a:rPr>
                          <a:latin typeface="Courier"/>
                        </a:rPr>
                        <a:t>new()</a:t>
                      </a:r>
                      <a:r>
                        <a:rPr/>
                        <a:t> donde iba </a:t>
                      </a:r>
                      <a:r>
                        <a:rPr>
                          <a:latin typeface="Courier"/>
                        </a:rPr>
                        <a:t>type_id::create()</a:t>
                      </a:r>
                    </a:p>
                  </a:txBody>
                </a:tc>
                <a:tc>
                  <a:txBody>
                    <a:bodyPr/>
                    <a:lstStyle/>
                    <a:p>
                      <a:pPr lvl="0" indent="0" marL="0">
                        <a:buNone/>
                      </a:pPr>
                      <a:r>
                        <a:rPr/>
                        <a:t>por la factory pasa lo que se crea con </a:t>
                      </a:r>
                      <a:r>
                        <a:rPr>
                          <a:latin typeface="Courier"/>
                        </a:rPr>
                        <a:t>create()</a:t>
                      </a:r>
                    </a:p>
                  </a:txBody>
                </a:tc>
                <a:tc>
                  <a:txBody>
                    <a:bodyPr/>
                    <a:lstStyle/>
                    <a:p>
                      <a:pPr lvl="0" indent="0" marL="0" algn="l">
                        <a:buNone/>
                      </a:pPr>
                      <a:r>
                        <a:rPr/>
                        <a:t>Transactions</a:t>
                      </a:r>
                    </a:p>
                  </a:txBody>
                </a:tc>
              </a:tr>
              <a:tr h="0">
                <a:tc>
                  <a:txBody>
                    <a:bodyPr/>
                    <a:lstStyle/>
                    <a:p>
                      <a:pPr lvl="0" indent="0" marL="0">
                        <a:buNone/>
                      </a:pPr>
                      <a:r>
                        <a:rPr/>
                        <a:t>Los </a:t>
                      </a:r>
                      <a:r>
                        <a:rPr b="1"/>
                        <a:t>dos agents</a:t>
                      </a:r>
                      <a:r>
                        <a:rPr/>
                        <a:t> arrancan iguales</a:t>
                      </a:r>
                    </a:p>
                  </a:txBody>
                </a:tc>
                <a:tc>
                  <a:txBody>
                    <a:bodyPr/>
                    <a:lstStyle/>
                    <a:p>
                      <a:pPr lvl="0" indent="0" marL="0">
                        <a:buNone/>
                      </a:pPr>
                      <a:r>
                        <a:rPr/>
                        <a:t>dos </a:t>
                      </a:r>
                      <a:r>
                        <a:rPr>
                          <a:latin typeface="Courier"/>
                        </a:rPr>
                        <a:t>set()</a:t>
                      </a:r>
                      <a:r>
                        <a:rPr/>
                        <a:t> con ámbito </a:t>
                      </a:r>
                      <a:r>
                        <a:rPr>
                          <a:latin typeface="Courier"/>
                        </a:rPr>
                        <a:t>"*"</a:t>
                      </a:r>
                      <a:r>
                        <a:rPr/>
                        <a:t>: el segundo pisa al primero</a:t>
                      </a:r>
                    </a:p>
                  </a:txBody>
                </a:tc>
                <a:tc>
                  <a:txBody>
                    <a:bodyPr/>
                    <a:lstStyle/>
                    <a:p>
                      <a:pPr lvl="0" indent="0" marL="0">
                        <a:buNone/>
                      </a:pPr>
                      <a:r>
                        <a:rPr/>
                        <a:t>el ámbito es la </a:t>
                      </a:r>
                      <a:r>
                        <a:rPr b="1"/>
                        <a:t>ruta</a:t>
                      </a:r>
                      <a:r>
                        <a:rPr/>
                        <a:t> del que lee, con </a:t>
                      </a:r>
                      <a:r>
                        <a:rPr>
                          <a:latin typeface="Courier"/>
                        </a:rPr>
                        <a:t>*</a:t>
                      </a:r>
                      <a:r>
                        <a:rPr/>
                        <a:t> al final</a:t>
                      </a:r>
                    </a:p>
                  </a:txBody>
                </a:tc>
                <a:tc>
                  <a:txBody>
                    <a:bodyPr/>
                    <a:lstStyle/>
                    <a:p>
                      <a:pPr lvl="0" indent="0" marL="0" algn="l">
                        <a:buNone/>
                      </a:pPr>
                      <a:r>
                        <a:rPr/>
                        <a:t>Agents · d6</a:t>
                      </a:r>
                    </a:p>
                  </a:txBody>
                </a:tc>
              </a:tr>
              <a:tr h="0">
                <a:tc>
                  <a:txBody>
                    <a:bodyPr/>
                    <a:lstStyle/>
                    <a:p>
                      <a:pPr lvl="0" indent="0" marL="0">
                        <a:buNone/>
                      </a:pPr>
                      <a:r>
                        <a:rPr/>
                        <a:t>El agent arranca </a:t>
                      </a:r>
                      <a:r>
                        <a:rPr b="1"/>
                        <a:t>activo</a:t>
                      </a:r>
                      <a:r>
                        <a:rPr/>
                        <a:t> aunque pusiste </a:t>
                      </a:r>
                      <a:r>
                        <a:rPr>
                          <a:latin typeface="Courier"/>
                        </a:rPr>
                        <a:t>is_active</a:t>
                      </a:r>
                      <a:r>
                        <a:rPr/>
                        <a:t> en el </a:t>
                      </a:r>
                      <a:r>
                        <a:rPr>
                          <a:latin typeface="Courier"/>
                        </a:rPr>
                        <a:t>config_db</a:t>
                      </a:r>
                    </a:p>
                  </a:txBody>
                </a:tc>
                <a:tc>
                  <a:txBody>
                    <a:bodyPr/>
                    <a:lstStyle/>
                    <a:p>
                      <a:pPr lvl="0" indent="0" marL="0">
                        <a:buNone/>
                      </a:pPr>
                      <a:r>
                        <a:rPr/>
                        <a:t>falta el </a:t>
                      </a:r>
                      <a:r>
                        <a:rPr>
                          <a:latin typeface="Courier"/>
                        </a:rPr>
                        <a:t>super.build_phase()</a:t>
                      </a:r>
                      <a:r>
                        <a:rPr/>
                        <a:t>: el que lo lee es </a:t>
                      </a:r>
                      <a:r>
                        <a:rPr>
                          <a:latin typeface="Courier"/>
                        </a:rPr>
                        <a:t>uvm_agent</a:t>
                      </a:r>
                    </a:p>
                  </a:txBody>
                </a:tc>
                <a:tc>
                  <a:txBody>
                    <a:bodyPr/>
                    <a:lstStyle/>
                    <a:p>
                      <a:pPr lvl="0" indent="0" marL="0">
                        <a:buNone/>
                      </a:pPr>
                      <a:r>
                        <a:rPr/>
                        <a:t>o config object, o </a:t>
                      </a:r>
                      <a:r>
                        <a:rPr>
                          <a:latin typeface="Courier"/>
                        </a:rPr>
                        <a:t>super</a:t>
                      </a:r>
                      <a:r>
                        <a:rPr/>
                        <a:t> — nunca media de cada una</a:t>
                      </a:r>
                    </a:p>
                  </a:txBody>
                </a:tc>
                <a:tc>
                  <a:txBody>
                    <a:bodyPr/>
                    <a:lstStyle/>
                    <a:p>
                      <a:pPr lvl="0" indent="0" marL="0" algn="l">
                        <a:buNone/>
                      </a:pPr>
                      <a:r>
                        <a:rPr/>
                        <a:t>Agents</a:t>
                      </a:r>
                    </a:p>
                  </a:txBody>
                </a:tc>
              </a:tr>
              <a:tr h="0">
                <a:tc>
                  <a:txBody>
                    <a:bodyPr/>
                    <a:lstStyle/>
                    <a:p>
                      <a:pPr lvl="0" indent="0" marL="0">
                        <a:buNone/>
                      </a:pPr>
                      <a:r>
                        <a:rPr/>
                        <a:t>La simulación </a:t>
                      </a:r>
                      <a:r>
                        <a:rPr b="1"/>
                        <a:t>no termina nunca</a:t>
                      </a:r>
                    </a:p>
                  </a:txBody>
                </a:tc>
                <a:tc>
                  <a:txBody>
                    <a:bodyPr/>
                    <a:lstStyle/>
                    <a:p>
                      <a:pPr lvl="0" indent="0" marL="0">
                        <a:buNone/>
                      </a:pPr>
                      <a:r>
                        <a:rPr/>
                        <a:t>un </a:t>
                      </a:r>
                      <a:r>
                        <a:rPr>
                          <a:latin typeface="Courier"/>
                        </a:rPr>
                        <a:t>item_done()</a:t>
                      </a:r>
                      <a:r>
                        <a:rPr/>
                        <a:t> que no se llamó</a:t>
                      </a:r>
                    </a:p>
                  </a:txBody>
                </a:tc>
                <a:tc>
                  <a:txBody>
                    <a:bodyPr/>
                    <a:lstStyle/>
                    <a:p>
                      <a:pPr lvl="0" indent="0" marL="0">
                        <a:buNone/>
                      </a:pPr>
                      <a:r>
                        <a:rPr>
                          <a:latin typeface="Courier"/>
                        </a:rPr>
                        <a:t>+UVM_TIMEOUT=5000000,NO</a:t>
                      </a:r>
                      <a:r>
                        <a:rPr/>
                        <a:t> primero, el trace después</a:t>
                      </a:r>
                    </a:p>
                  </a:txBody>
                </a:tc>
                <a:tc>
                  <a:txBody>
                    <a:bodyPr/>
                    <a:lstStyle/>
                    <a:p>
                      <a:pPr lvl="0" indent="0" marL="0" algn="l">
                        <a:buNone/>
                      </a:pPr>
                      <a:r>
                        <a:rPr/>
                        <a:t>Agents</a:t>
                      </a:r>
                    </a:p>
                  </a:txBody>
                </a:tc>
              </a:tr>
              <a:tr h="0">
                <a:tc>
                  <a:txBody>
                    <a:bodyPr/>
                    <a:lstStyle/>
                    <a:p>
                      <a:pPr lvl="0" indent="0" marL="0">
                        <a:buNone/>
                      </a:pPr>
                      <a:r>
                        <a:rPr/>
                        <a:t>Termina en </a:t>
                      </a:r>
                      <a:r>
                        <a:rPr b="1"/>
                        <a:t>t=0</a:t>
                      </a:r>
                      <a:r>
                        <a:rPr/>
                        <a:t> y dice PASS</a:t>
                      </a:r>
                    </a:p>
                  </a:txBody>
                </a:tc>
                <a:tc>
                  <a:txBody>
                    <a:bodyPr/>
                    <a:lstStyle/>
                    <a:p>
                      <a:pPr lvl="0" indent="0" marL="0">
                        <a:buNone/>
                      </a:pPr>
                      <a:r>
                        <a:rPr/>
                        <a:t>nadie levantó la objection alrededor de la sequence</a:t>
                      </a:r>
                    </a:p>
                  </a:txBody>
                </a:tc>
                <a:tc>
                  <a:txBody>
                    <a:bodyPr/>
                    <a:lstStyle/>
                    <a:p>
                      <a:pPr lvl="0" indent="0" marL="0">
                        <a:buNone/>
                      </a:pPr>
                      <a:r>
                        <a:rPr>
                          <a:latin typeface="Courier"/>
                        </a:rPr>
                        <a:t>+UVM_OBJECTION_TRACE</a:t>
                      </a:r>
                    </a:p>
                  </a:txBody>
                </a:tc>
                <a:tc>
                  <a:txBody>
                    <a:bodyPr/>
                    <a:lstStyle/>
                    <a:p>
                      <a:pPr lvl="0" indent="0" marL="0" algn="l">
                        <a:buNone/>
                      </a:pPr>
                      <a:r>
                        <a:rPr/>
                        <a:t>Sequences</a:t>
                      </a:r>
                    </a:p>
                  </a:txBody>
                </a:tc>
              </a:tr>
            </a:tbl>
          </a:graphicData>
        </a:graphic>
      </p:graphicFrame>
    </p:spTree>
  </p:cSld>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Apéndice · Las 21 trampas mudas</a:t>
            </a:r>
          </a:p>
        </p:txBody>
      </p:sp>
      <p:sp>
        <p:nvSpPr>
          <p:cNvPr id="3" name="Content Placeholder 2"/>
          <p:cNvSpPr>
            <a:spLocks noGrp="1"/>
          </p:cNvSpPr>
          <p:nvPr>
            <p:ph idx="1"/>
          </p:nvPr>
        </p:nvSpPr>
        <p:spPr>
          <a:xfrm>
            <a:off x="457200" y="1193800"/>
            <a:ext cx="8229600" cy="622300"/>
          </a:xfrm>
        </p:spPr>
        <p:txBody>
          <a:bodyPr/>
          <a:lstStyle/>
          <a:p>
            <a:pPr lvl="0" indent="0" marL="0">
              <a:spcBef>
                <a:spcPts val="3000"/>
              </a:spcBef>
              <a:buNone/>
            </a:pPr>
            <a:r>
              <a:rPr b="1" i="1"/>
              <a:t>Las cuatro de las assertions</a:t>
            </a:r>
          </a:p>
        </p:txBody>
      </p:sp>
      <p:graphicFrame>
        <p:nvGraphicFramePr>
          <p:cNvPr id="6" name="Content Placeholder 5"/>
          <p:cNvGraphicFramePr>
            <a:graphicFrameLocks noGrp="1"/>
          </p:cNvGraphicFramePr>
          <p:nvPr>
            <p:ph idx="1"/>
          </p:nvPr>
        </p:nvGraphicFramePr>
        <p:xfrm>
          <a:off x="457200" y="1943100"/>
          <a:ext cx="8229600" cy="17526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El síntoma</a:t>
                      </a:r>
                    </a:p>
                  </a:txBody>
                  <a:tcPr/>
                </a:tc>
                <a:tc>
                  <a:txBody>
                    <a:bodyPr/>
                    <a:lstStyle/>
                    <a:p>
                      <a:pPr lvl="0" indent="0" marL="0">
                        <a:buNone/>
                      </a:pPr>
                      <a:r>
                        <a:rPr/>
                        <a:t>La causa</a:t>
                      </a:r>
                    </a:p>
                  </a:txBody>
                  <a:tcPr/>
                </a:tc>
                <a:tc>
                  <a:txBody>
                    <a:bodyPr/>
                    <a:lstStyle/>
                    <a:p>
                      <a:pPr lvl="0" indent="0" marL="0">
                        <a:buNone/>
                      </a:pPr>
                      <a:r>
                        <a:rPr/>
                        <a:t>Cómo se ataja</a:t>
                      </a:r>
                    </a:p>
                  </a:txBody>
                  <a:tcPr/>
                </a:tc>
                <a:tc>
                  <a:txBody>
                    <a:bodyPr/>
                    <a:lstStyle/>
                    <a:p>
                      <a:pPr lvl="0" indent="0" marL="0" algn="l">
                        <a:buNone/>
                      </a:pPr>
                      <a:r>
                        <a:rPr/>
                        <a:t>Sección</a:t>
                      </a:r>
                    </a:p>
                  </a:txBody>
                  <a:tcPr/>
                </a:tc>
              </a:tr>
              <a:tr h="0">
                <a:tc>
                  <a:txBody>
                    <a:bodyPr/>
                    <a:lstStyle/>
                    <a:p>
                      <a:pPr lvl="0" indent="0" marL="0">
                        <a:buNone/>
                      </a:pPr>
                      <a:r>
                        <a:rPr/>
                        <a:t>El log dice </a:t>
                      </a:r>
                      <a:r>
                        <a:rPr b="1"/>
                        <a:t>PASS</a:t>
                      </a:r>
                      <a:r>
                        <a:rPr/>
                        <a:t> y las properties no corrieron</a:t>
                      </a:r>
                    </a:p>
                  </a:txBody>
                </a:tc>
                <a:tc>
                  <a:txBody>
                    <a:bodyPr/>
                    <a:lstStyle/>
                    <a:p>
                      <a:pPr lvl="0" indent="0" marL="0">
                        <a:buNone/>
                      </a:pPr>
                      <a:r>
                        <a:rPr/>
                        <a:t>falta </a:t>
                      </a:r>
                      <a:r>
                        <a:rPr>
                          <a:latin typeface="Courier"/>
                        </a:rPr>
                        <a:t>--assert</a:t>
                      </a:r>
                      <a:r>
                        <a:rPr/>
                        <a:t> al compilar</a:t>
                      </a:r>
                    </a:p>
                  </a:txBody>
                </a:tc>
                <a:tc>
                  <a:txBody>
                    <a:bodyPr/>
                    <a:lstStyle/>
                    <a:p>
                      <a:pPr lvl="0" indent="0" marL="0">
                        <a:buNone/>
                      </a:pPr>
                      <a:r>
                        <a:rPr/>
                        <a:t>el </a:t>
                      </a:r>
                      <a:r>
                        <a:rPr>
                          <a:latin typeface="Courier"/>
                        </a:rPr>
                        <a:t>cover property</a:t>
                      </a:r>
                      <a:r>
                        <a:rPr/>
                        <a:t> en 0 es el único que avisa</a:t>
                      </a:r>
                    </a:p>
                  </a:txBody>
                </a:tc>
                <a:tc>
                  <a:txBody>
                    <a:bodyPr/>
                    <a:lstStyle/>
                    <a:p>
                      <a:pPr lvl="0" indent="0" marL="0" algn="l">
                        <a:buNone/>
                      </a:pPr>
                      <a:r>
                        <a:rPr/>
                        <a:t>Assertions</a:t>
                      </a:r>
                    </a:p>
                  </a:txBody>
                </a:tc>
              </a:tr>
              <a:tr h="0">
                <a:tc>
                  <a:txBody>
                    <a:bodyPr/>
                    <a:lstStyle/>
                    <a:p>
                      <a:pPr lvl="0" indent="0" marL="0">
                        <a:buNone/>
                      </a:pPr>
                      <a:r>
                        <a:rPr/>
                        <a:t>La property </a:t>
                      </a:r>
                      <a:r>
                        <a:rPr b="1"/>
                        <a:t>pasa siempre</a:t>
                      </a:r>
                    </a:p>
                  </a:txBody>
                </a:tc>
                <a:tc>
                  <a:txBody>
                    <a:bodyPr/>
                    <a:lstStyle/>
                    <a:p>
                      <a:pPr lvl="0" indent="0" marL="0">
                        <a:buNone/>
                      </a:pPr>
                      <a:r>
                        <a:rPr/>
                        <a:t>el antecedente nunca ocurre, o la implicación es la que no va</a:t>
                      </a:r>
                    </a:p>
                  </a:txBody>
                </a:tc>
                <a:tc>
                  <a:txBody>
                    <a:bodyPr/>
                    <a:lstStyle/>
                    <a:p>
                      <a:pPr lvl="0" indent="0" marL="0">
                        <a:buNone/>
                      </a:pPr>
                      <a:r>
                        <a:rPr/>
                        <a:t>un </a:t>
                      </a:r>
                      <a:r>
                        <a:rPr>
                          <a:latin typeface="Courier"/>
                        </a:rPr>
                        <a:t>cover property</a:t>
                      </a:r>
                      <a:r>
                        <a:rPr/>
                        <a:t> por cada </a:t>
                      </a:r>
                      <a:r>
                        <a:rPr>
                          <a:latin typeface="Courier"/>
                        </a:rPr>
                        <a:t>assert property</a:t>
                      </a:r>
                    </a:p>
                  </a:txBody>
                </a:tc>
                <a:tc>
                  <a:txBody>
                    <a:bodyPr/>
                    <a:lstStyle/>
                    <a:p>
                      <a:pPr lvl="0" indent="0" marL="0" algn="l">
                        <a:buNone/>
                      </a:pPr>
                      <a:r>
                        <a:rPr/>
                        <a:t>Assertions</a:t>
                      </a:r>
                    </a:p>
                  </a:txBody>
                </a:tc>
              </a:tr>
              <a:tr h="0">
                <a:tc>
                  <a:txBody>
                    <a:bodyPr/>
                    <a:lstStyle/>
                    <a:p>
                      <a:pPr lvl="0" indent="0" marL="0">
                        <a:buNone/>
                      </a:pPr>
                      <a:r>
                        <a:rPr b="1"/>
                        <a:t>145 falsos positivos</a:t>
                      </a:r>
                      <a:r>
                        <a:rPr/>
                        <a:t> y el DUT está sano</a:t>
                      </a:r>
                    </a:p>
                  </a:txBody>
                </a:tc>
                <a:tc>
                  <a:txBody>
                    <a:bodyPr/>
                    <a:lstStyle/>
                    <a:p>
                      <a:pPr lvl="0" indent="0" marL="0">
                        <a:buNone/>
                      </a:pPr>
                      <a:r>
                        <a:rPr/>
                        <a:t>la muestreás con el flanco en el que se escribe</a:t>
                      </a:r>
                    </a:p>
                  </a:txBody>
                </a:tc>
                <a:tc>
                  <a:txBody>
                    <a:bodyPr/>
                    <a:lstStyle/>
                    <a:p>
                      <a:pPr lvl="0" indent="0" marL="0">
                        <a:buNone/>
                      </a:pPr>
                      <a:r>
                        <a:rPr/>
                        <a:t>estímulo en </a:t>
                      </a:r>
                      <a:r>
                        <a:rPr>
                          <a:latin typeface="Courier"/>
                        </a:rPr>
                        <a:t>negedge</a:t>
                      </a:r>
                      <a:r>
                        <a:rPr/>
                        <a:t>, respuesta del DUT en </a:t>
                      </a:r>
                      <a:r>
                        <a:rPr>
                          <a:latin typeface="Courier"/>
                        </a:rPr>
                        <a:t>posedge</a:t>
                      </a:r>
                    </a:p>
                  </a:txBody>
                </a:tc>
                <a:tc>
                  <a:txBody>
                    <a:bodyPr/>
                    <a:lstStyle/>
                    <a:p>
                      <a:pPr lvl="0" indent="0" marL="0" algn="l">
                        <a:buNone/>
                      </a:pPr>
                      <a:r>
                        <a:rPr/>
                        <a:t>Assertions · d7</a:t>
                      </a:r>
                    </a:p>
                  </a:txBody>
                </a:tc>
              </a:tr>
              <a:tr h="0">
                <a:tc>
                  <a:txBody>
                    <a:bodyPr/>
                    <a:lstStyle/>
                    <a:p>
                      <a:pPr lvl="0" indent="0" marL="0">
                        <a:buNone/>
                      </a:pPr>
                      <a:r>
                        <a:rPr/>
                        <a:t>Falsos positivos </a:t>
                      </a:r>
                      <a:r>
                        <a:rPr b="1"/>
                        <a:t>al arrancar</a:t>
                      </a:r>
                      <a:r>
                        <a:rPr/>
                        <a:t> cada test</a:t>
                      </a:r>
                    </a:p>
                  </a:txBody>
                </a:tc>
                <a:tc>
                  <a:txBody>
                    <a:bodyPr/>
                    <a:lstStyle/>
                    <a:p>
                      <a:pPr lvl="0" indent="0" marL="0">
                        <a:buNone/>
                      </a:pPr>
                      <a:r>
                        <a:rPr/>
                        <a:t>falta el </a:t>
                      </a:r>
                      <a:r>
                        <a:rPr>
                          <a:latin typeface="Courier"/>
                        </a:rPr>
                        <a:t>disable iff (!reset_n)</a:t>
                      </a:r>
                    </a:p>
                  </a:txBody>
                </a:tc>
                <a:tc>
                  <a:txBody>
                    <a:bodyPr/>
                    <a:lstStyle/>
                    <a:p>
                      <a:pPr lvl="0" indent="0" marL="0">
                        <a:buNone/>
                      </a:pPr>
                      <a:r>
                        <a:rPr>
                          <a:latin typeface="Courier"/>
                        </a:rPr>
                        <a:t>default disable iff</a:t>
                      </a:r>
                      <a:r>
                        <a:rPr/>
                        <a:t>, una vez, arriba de todo</a:t>
                      </a:r>
                    </a:p>
                  </a:txBody>
                </a:tc>
                <a:tc>
                  <a:txBody>
                    <a:bodyPr/>
                    <a:lstStyle/>
                    <a:p>
                      <a:pPr lvl="0" indent="0" marL="0" algn="l">
                        <a:buNone/>
                      </a:pPr>
                      <a:r>
                        <a:rPr/>
                        <a:t>Assertions</a:t>
                      </a:r>
                    </a:p>
                  </a:txBody>
                </a:tc>
              </a:tr>
            </a:tbl>
          </a:graphicData>
        </a:graphic>
      </p:graphicFrame>
      <p:sp>
        <p:nvSpPr>
          <p:cNvPr id="3" name="Content Placeholder 2"/>
          <p:cNvSpPr>
            <a:spLocks noGrp="1"/>
          </p:cNvSpPr>
          <p:nvPr>
            <p:ph idx="1"/>
          </p:nvPr>
        </p:nvSpPr>
        <p:spPr>
          <a:xfrm>
            <a:off x="457200" y="3822700"/>
            <a:ext cx="8229600" cy="622300"/>
          </a:xfrm>
        </p:spPr>
        <p:txBody>
          <a:bodyPr/>
          <a:lstStyle/>
          <a:p>
            <a:pPr lvl="0"/>
            <a:r>
              <a:rPr/>
              <a:t>Las cuatro son de la misma familia que las de arriba, con un agravante: una assertion rota </a:t>
            </a:r>
            <a:r>
              <a:rPr b="1"/>
              <a:t>se ve exactamente igual</a:t>
            </a:r>
            <a:r>
              <a:rPr/>
              <a:t> que una que anda. No hay salida que mirar</a:t>
            </a:r>
          </a:p>
        </p:txBody>
      </p:sp>
    </p:spTree>
  </p:cSld>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Apéndice · Las 21 trampas mudas</a:t>
            </a:r>
          </a:p>
        </p:txBody>
      </p:sp>
      <p:sp>
        <p:nvSpPr>
          <p:cNvPr id="3" name="Content Placeholder 2"/>
          <p:cNvSpPr>
            <a:spLocks noGrp="1"/>
          </p:cNvSpPr>
          <p:nvPr>
            <p:ph idx="1"/>
          </p:nvPr>
        </p:nvSpPr>
        <p:spPr>
          <a:xfrm>
            <a:off x="457200" y="1193800"/>
            <a:ext cx="8229600" cy="546100"/>
          </a:xfrm>
        </p:spPr>
        <p:txBody>
          <a:bodyPr/>
          <a:lstStyle/>
          <a:p>
            <a:pPr lvl="0" indent="0" marL="0">
              <a:spcBef>
                <a:spcPts val="3000"/>
              </a:spcBef>
              <a:buNone/>
            </a:pPr>
            <a:r>
              <a:rPr b="1" i="1"/>
              <a:t>Y la que trae el clocking block</a:t>
            </a:r>
          </a:p>
        </p:txBody>
      </p:sp>
      <p:graphicFrame>
        <p:nvGraphicFramePr>
          <p:cNvPr id="6" name="Content Placeholder 5"/>
          <p:cNvGraphicFramePr>
            <a:graphicFrameLocks noGrp="1"/>
          </p:cNvGraphicFramePr>
          <p:nvPr>
            <p:ph idx="1"/>
          </p:nvPr>
        </p:nvGraphicFramePr>
        <p:xfrm>
          <a:off x="457200" y="1866900"/>
          <a:ext cx="8229600" cy="5461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El síntoma</a:t>
                      </a:r>
                    </a:p>
                  </a:txBody>
                  <a:tcPr/>
                </a:tc>
                <a:tc>
                  <a:txBody>
                    <a:bodyPr/>
                    <a:lstStyle/>
                    <a:p>
                      <a:pPr lvl="0" indent="0" marL="0">
                        <a:buNone/>
                      </a:pPr>
                      <a:r>
                        <a:rPr/>
                        <a:t>La causa</a:t>
                      </a:r>
                    </a:p>
                  </a:txBody>
                  <a:tcPr/>
                </a:tc>
                <a:tc>
                  <a:txBody>
                    <a:bodyPr/>
                    <a:lstStyle/>
                    <a:p>
                      <a:pPr lvl="0" indent="0" marL="0">
                        <a:buNone/>
                      </a:pPr>
                      <a:r>
                        <a:rPr/>
                        <a:t>Cómo se ataja</a:t>
                      </a:r>
                    </a:p>
                  </a:txBody>
                  <a:tcPr/>
                </a:tc>
                <a:tc>
                  <a:txBody>
                    <a:bodyPr/>
                    <a:lstStyle/>
                    <a:p>
                      <a:pPr lvl="0" indent="0" marL="0" algn="l">
                        <a:buNone/>
                      </a:pPr>
                      <a:r>
                        <a:rPr/>
                        <a:t>Sección</a:t>
                      </a:r>
                    </a:p>
                  </a:txBody>
                  <a:tcPr/>
                </a:tc>
              </a:tr>
              <a:tr h="0">
                <a:tc>
                  <a:txBody>
                    <a:bodyPr/>
                    <a:lstStyle/>
                    <a:p>
                      <a:pPr lvl="0" indent="0" marL="0">
                        <a:buNone/>
                      </a:pPr>
                      <a:r>
                        <a:rPr/>
                        <a:t>El scoreboard falla </a:t>
                      </a:r>
                      <a:r>
                        <a:rPr b="1"/>
                        <a:t>una vez cada veinte</a:t>
                      </a:r>
                      <a:r>
                        <a:rPr/>
                        <a:t> y el waveform se ve bien</a:t>
                      </a:r>
                    </a:p>
                  </a:txBody>
                </a:tc>
                <a:tc>
                  <a:txBody>
                    <a:bodyPr/>
                    <a:lstStyle/>
                    <a:p>
                      <a:pPr lvl="0" indent="0" marL="0">
                        <a:buNone/>
                      </a:pPr>
                      <a:r>
                        <a:rPr/>
                        <a:t>media señal se lee por </a:t>
                      </a:r>
                      <a:r>
                        <a:rPr>
                          <a:latin typeface="Courier"/>
                        </a:rPr>
                        <a:t>cb.sig</a:t>
                      </a:r>
                      <a:r>
                        <a:rPr/>
                        <a:t> y la otra media por </a:t>
                      </a:r>
                      <a:r>
                        <a:rPr>
                          <a:latin typeface="Courier"/>
                        </a:rPr>
                        <a:t>sig</a:t>
                      </a:r>
                    </a:p>
                  </a:txBody>
                </a:tc>
                <a:tc>
                  <a:txBody>
                    <a:bodyPr/>
                    <a:lstStyle/>
                    <a:p>
                      <a:pPr lvl="0" indent="0" marL="0">
                        <a:buNone/>
                      </a:pPr>
                      <a:r>
                        <a:rPr/>
                        <a:t>si entró al clocking block, </a:t>
                      </a:r>
                      <a:r>
                        <a:rPr b="1"/>
                        <a:t>todo</a:t>
                      </a:r>
                      <a:r>
                        <a:rPr/>
                        <a:t> el protocolo la lee por ahí</a:t>
                      </a:r>
                    </a:p>
                  </a:txBody>
                </a:tc>
                <a:tc>
                  <a:txBody>
                    <a:bodyPr/>
                    <a:lstStyle/>
                    <a:p>
                      <a:pPr lvl="0" indent="0" marL="0" algn="l">
                        <a:buNone/>
                      </a:pPr>
                      <a:r>
                        <a:rPr/>
                        <a:t>Interfaces y BFM</a:t>
                      </a:r>
                    </a:p>
                  </a:txBody>
                </a:tc>
              </a:tr>
            </a:tbl>
          </a:graphicData>
        </a:graphic>
      </p:graphicFrame>
      <p:sp>
        <p:nvSpPr>
          <p:cNvPr id="3" name="Content Placeholder 2"/>
          <p:cNvSpPr>
            <a:spLocks noGrp="1"/>
          </p:cNvSpPr>
          <p:nvPr>
            <p:ph idx="1"/>
          </p:nvPr>
        </p:nvSpPr>
        <p:spPr>
          <a:xfrm>
            <a:off x="457200" y="2540000"/>
            <a:ext cx="8229600" cy="1905000"/>
          </a:xfrm>
        </p:spPr>
        <p:txBody>
          <a:bodyPr/>
          <a:lstStyle/>
          <a:p>
            <a:pPr lvl="0"/>
            <a:r>
              <a:rPr/>
              <a:t>Es la única de la lista que </a:t>
            </a:r>
            <a:r>
              <a:rPr b="1"/>
              <a:t>la agrega una herramienta</a:t>
            </a:r>
            <a:r>
              <a:rPr/>
              <a:t>: sin clocking block no existe. Mal usado es peor que no usarlo</a:t>
            </a:r>
          </a:p>
          <a:p>
            <a:pPr lvl="0"/>
            <a:r>
              <a:rPr/>
              <a:t>Dos nombres para el mismo cable, y difieren en un ciclo: </a:t>
            </a:r>
            <a:r>
              <a:rPr>
                <a:latin typeface="Courier"/>
              </a:rPr>
              <a:t>code/u2/clocking/mezcla.sv</a:t>
            </a:r>
            <a:r>
              <a:rPr/>
              <a:t> imprime </a:t>
            </a:r>
            <a:r>
              <a:rPr>
                <a:latin typeface="Courier"/>
              </a:rPr>
              <a:t>3</a:t>
            </a:r>
            <a:r>
              <a:rPr/>
              <a:t> y </a:t>
            </a:r>
            <a:r>
              <a:rPr>
                <a:latin typeface="Courier"/>
              </a:rPr>
              <a:t>4</a:t>
            </a:r>
            <a:r>
              <a:rPr/>
              <a:t> en el mismo instante</a:t>
            </a:r>
          </a:p>
          <a:p>
            <a:pPr lvl="0"/>
            <a:r>
              <a:rPr/>
              <a:t>La variante del mismo error: esperar </a:t>
            </a:r>
            <a:r>
              <a:rPr>
                <a:latin typeface="Courier"/>
              </a:rPr>
              <a:t>@(posedge clk)</a:t>
            </a:r>
            <a:r>
              <a:rPr/>
              <a:t> y después leer </a:t>
            </a:r>
            <a:r>
              <a:rPr>
                <a:latin typeface="Courier"/>
              </a:rPr>
              <a:t>cb.sig</a:t>
            </a:r>
            <a:r>
              <a:rPr/>
              <a:t>. Si adoptás el clocking block, adoptás </a:t>
            </a:r>
            <a:r>
              <a:rPr b="1"/>
              <a:t>también su evento</a:t>
            </a:r>
          </a:p>
        </p:txBody>
      </p:sp>
    </p:spTree>
  </p:cSld>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3800"/>
            <a:ext cx="8229600" cy="584200"/>
          </a:xfrm>
        </p:spPr>
        <p:txBody>
          <a:bodyPr/>
          <a:lstStyle/>
          <a:p>
            <a:pPr lvl="0" indent="0" marL="0">
              <a:spcBef>
                <a:spcPts val="3000"/>
              </a:spcBef>
              <a:buNone/>
            </a:pPr>
            <a:r>
              <a:rPr b="1"/>
              <a:t>Glosario · ES → EN</a:t>
            </a:r>
          </a:p>
          <a:p>
            <a:pPr lvl="0" indent="0" marL="0">
              <a:spcBef>
                <a:spcPts val="3000"/>
              </a:spcBef>
              <a:buNone/>
            </a:pPr>
            <a:r>
              <a:rPr b="1" i="1"/>
              <a:t>Lo que vas a tener que buscar en inglés</a:t>
            </a:r>
          </a:p>
        </p:txBody>
      </p:sp>
      <p:graphicFrame>
        <p:nvGraphicFramePr>
          <p:cNvPr id="6" name="Content Placeholder 5"/>
          <p:cNvGraphicFramePr>
            <a:graphicFrameLocks noGrp="1"/>
          </p:cNvGraphicFramePr>
          <p:nvPr>
            <p:ph idx="1"/>
          </p:nvPr>
        </p:nvGraphicFramePr>
        <p:xfrm>
          <a:off x="457200" y="1905000"/>
          <a:ext cx="8229600" cy="21971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Lo que dijimos acá</a:t>
                      </a:r>
                    </a:p>
                  </a:txBody>
                  <a:tcPr/>
                </a:tc>
                <a:tc>
                  <a:txBody>
                    <a:bodyPr/>
                    <a:lstStyle/>
                    <a:p>
                      <a:pPr lvl="0" indent="0" marL="0">
                        <a:buNone/>
                      </a:pPr>
                      <a:r>
                        <a:rPr/>
                        <a:t>Cómo se busca afuera</a:t>
                      </a:r>
                    </a:p>
                  </a:txBody>
                  <a:tcPr/>
                </a:tc>
              </a:tr>
              <a:tr h="0">
                <a:tc>
                  <a:txBody>
                    <a:bodyPr/>
                    <a:lstStyle/>
                    <a:p>
                      <a:pPr lvl="0" indent="0" marL="0">
                        <a:buNone/>
                      </a:pPr>
                      <a:r>
                        <a:rPr/>
                        <a:t>cobertura funcional / de código</a:t>
                      </a:r>
                    </a:p>
                  </a:txBody>
                </a:tc>
                <a:tc>
                  <a:txBody>
                    <a:bodyPr/>
                    <a:lstStyle/>
                    <a:p>
                      <a:pPr lvl="0" indent="0" marL="0">
                        <a:buNone/>
                      </a:pPr>
                      <a:r>
                        <a:rPr i="1"/>
                        <a:t>functional</a:t>
                      </a:r>
                      <a:r>
                        <a:rPr/>
                        <a:t> / </a:t>
                      </a:r>
                      <a:r>
                        <a:rPr i="1"/>
                        <a:t>code coverage</a:t>
                      </a:r>
                    </a:p>
                  </a:txBody>
                </a:tc>
              </a:tr>
              <a:tr h="0">
                <a:tc>
                  <a:txBody>
                    <a:bodyPr/>
                    <a:lstStyle/>
                    <a:p>
                      <a:pPr lvl="0" indent="0" marL="0">
                        <a:buNone/>
                      </a:pPr>
                      <a:r>
                        <a:rPr/>
                        <a:t>plan de verificación</a:t>
                      </a:r>
                    </a:p>
                  </a:txBody>
                </a:tc>
                <a:tc>
                  <a:txBody>
                    <a:bodyPr/>
                    <a:lstStyle/>
                    <a:p>
                      <a:pPr lvl="0" indent="0" marL="0">
                        <a:buNone/>
                      </a:pPr>
                      <a:r>
                        <a:rPr i="1"/>
                        <a:t>verification plan</a:t>
                      </a:r>
                      <a:r>
                        <a:rPr/>
                        <a:t>, </a:t>
                      </a:r>
                      <a:r>
                        <a:rPr i="1"/>
                        <a:t>coverage plan</a:t>
                      </a:r>
                    </a:p>
                  </a:txBody>
                </a:tc>
              </a:tr>
              <a:tr h="0">
                <a:tc>
                  <a:txBody>
                    <a:bodyPr/>
                    <a:lstStyle/>
                    <a:p>
                      <a:pPr lvl="0" indent="0" marL="0">
                        <a:buNone/>
                      </a:pPr>
                      <a:r>
                        <a:rPr/>
                        <a:t>cierre de cobertura</a:t>
                      </a:r>
                    </a:p>
                  </a:txBody>
                </a:tc>
                <a:tc>
                  <a:txBody>
                    <a:bodyPr/>
                    <a:lstStyle/>
                    <a:p>
                      <a:pPr lvl="0" indent="0" marL="0">
                        <a:buNone/>
                      </a:pPr>
                      <a:r>
                        <a:rPr i="1"/>
                        <a:t>coverage closure</a:t>
                      </a:r>
                    </a:p>
                  </a:txBody>
                </a:tc>
              </a:tr>
              <a:tr h="0">
                <a:tc>
                  <a:txBody>
                    <a:bodyPr/>
                    <a:lstStyle/>
                    <a:p>
                      <a:pPr lvl="0" indent="0" marL="0">
                        <a:buNone/>
                      </a:pPr>
                      <a:r>
                        <a:rPr/>
                        <a:t>casos borde</a:t>
                      </a:r>
                    </a:p>
                  </a:txBody>
                </a:tc>
                <a:tc>
                  <a:txBody>
                    <a:bodyPr/>
                    <a:lstStyle/>
                    <a:p>
                      <a:pPr lvl="0" indent="0" marL="0">
                        <a:buNone/>
                      </a:pPr>
                      <a:r>
                        <a:rPr i="1"/>
                        <a:t>corner cases</a:t>
                      </a:r>
                    </a:p>
                  </a:txBody>
                </a:tc>
              </a:tr>
              <a:tr h="0">
                <a:tc>
                  <a:txBody>
                    <a:bodyPr/>
                    <a:lstStyle/>
                    <a:p>
                      <a:pPr lvl="0" indent="0" marL="0">
                        <a:buNone/>
                      </a:pPr>
                      <a:r>
                        <a:rPr/>
                        <a:t>estímulo dirigido / al azar</a:t>
                      </a:r>
                    </a:p>
                  </a:txBody>
                </a:tc>
                <a:tc>
                  <a:txBody>
                    <a:bodyPr/>
                    <a:lstStyle/>
                    <a:p>
                      <a:pPr lvl="0" indent="0" marL="0">
                        <a:buNone/>
                      </a:pPr>
                      <a:r>
                        <a:rPr i="1"/>
                        <a:t>directed</a:t>
                      </a:r>
                      <a:r>
                        <a:rPr/>
                        <a:t> / </a:t>
                      </a:r>
                      <a:r>
                        <a:rPr i="1"/>
                        <a:t>constrained-random stimulus</a:t>
                      </a:r>
                    </a:p>
                  </a:txBody>
                </a:tc>
              </a:tr>
              <a:tr h="0">
                <a:tc>
                  <a:txBody>
                    <a:bodyPr/>
                    <a:lstStyle/>
                    <a:p>
                      <a:pPr lvl="0" indent="0" marL="0">
                        <a:buNone/>
                      </a:pPr>
                      <a:r>
                        <a:rPr/>
                        <a:t>ondas</a:t>
                      </a:r>
                    </a:p>
                  </a:txBody>
                </a:tc>
                <a:tc>
                  <a:txBody>
                    <a:bodyPr/>
                    <a:lstStyle/>
                    <a:p>
                      <a:pPr lvl="0" indent="0" marL="0">
                        <a:buNone/>
                      </a:pPr>
                      <a:r>
                        <a:rPr i="1"/>
                        <a:t>waveforms</a:t>
                      </a:r>
                    </a:p>
                  </a:txBody>
                </a:tc>
              </a:tr>
              <a:tr h="0">
                <a:tc>
                  <a:txBody>
                    <a:bodyPr/>
                    <a:lstStyle/>
                    <a:p>
                      <a:pPr lvl="0" indent="0" marL="0">
                        <a:buNone/>
                      </a:pPr>
                      <a:r>
                        <a:rPr/>
                        <a:t>semilla</a:t>
                      </a:r>
                    </a:p>
                  </a:txBody>
                </a:tc>
                <a:tc>
                  <a:txBody>
                    <a:bodyPr/>
                    <a:lstStyle/>
                    <a:p>
                      <a:pPr lvl="0" indent="0" marL="0">
                        <a:buNone/>
                      </a:pPr>
                      <a:r>
                        <a:rPr i="1"/>
                        <a:t>seed</a:t>
                      </a:r>
                    </a:p>
                  </a:txBody>
                </a:tc>
              </a:tr>
              <a:tr h="0">
                <a:tc>
                  <a:txBody>
                    <a:bodyPr/>
                    <a:lstStyle/>
                    <a:p>
                      <a:pPr lvl="0" indent="0" marL="0">
                        <a:buNone/>
                      </a:pPr>
                      <a:r>
                        <a:rPr/>
                        <a:t>regresión</a:t>
                      </a:r>
                    </a:p>
                  </a:txBody>
                </a:tc>
                <a:tc>
                  <a:txBody>
                    <a:bodyPr/>
                    <a:lstStyle/>
                    <a:p>
                      <a:pPr lvl="0" indent="0" marL="0">
                        <a:buNone/>
                      </a:pPr>
                      <a:r>
                        <a:rPr i="1"/>
                        <a:t>regression</a:t>
                      </a:r>
                    </a:p>
                  </a:txBody>
                </a:tc>
              </a:tr>
              <a:tr h="0">
                <a:tc>
                  <a:txBody>
                    <a:bodyPr/>
                    <a:lstStyle/>
                    <a:p>
                      <a:pPr lvl="0" indent="0" marL="0">
                        <a:buNone/>
                      </a:pPr>
                      <a:r>
                        <a:rPr/>
                        <a:t>primer silicio · rehacer las máscaras</a:t>
                      </a:r>
                    </a:p>
                  </a:txBody>
                </a:tc>
                <a:tc>
                  <a:txBody>
                    <a:bodyPr/>
                    <a:lstStyle/>
                    <a:p>
                      <a:pPr lvl="0" indent="0" marL="0">
                        <a:buNone/>
                      </a:pPr>
                      <a:r>
                        <a:rPr i="1"/>
                        <a:t>first silicon</a:t>
                      </a:r>
                      <a:r>
                        <a:rPr/>
                        <a:t> · </a:t>
                      </a:r>
                      <a:r>
                        <a:rPr i="1"/>
                        <a:t>respin</a:t>
                      </a:r>
                    </a:p>
                  </a:txBody>
                </a:tc>
              </a:tr>
              <a:tr h="0">
                <a:tc>
                  <a:txBody>
                    <a:bodyPr/>
                    <a:lstStyle/>
                    <a:p>
                      <a:pPr lvl="0" indent="0" marL="0">
                        <a:buNone/>
                      </a:pPr>
                      <a:r>
                        <a:rPr/>
                        <a:t>aserción</a:t>
                      </a:r>
                    </a:p>
                  </a:txBody>
                </a:tc>
                <a:tc>
                  <a:txBody>
                    <a:bodyPr/>
                    <a:lstStyle/>
                    <a:p>
                      <a:pPr lvl="0" indent="0" marL="0">
                        <a:buNone/>
                      </a:pPr>
                      <a:r>
                        <a:rPr i="1"/>
                        <a:t>assertion</a:t>
                      </a:r>
                      <a:r>
                        <a:rPr/>
                        <a:t> — y </a:t>
                      </a:r>
                      <a:r>
                        <a:rPr>
                          <a:latin typeface="Courier"/>
                        </a:rPr>
                        <a:t>assert property</a:t>
                      </a:r>
                      <a:r>
                        <a:rPr/>
                        <a:t> no se traduce</a:t>
                      </a:r>
                    </a:p>
                  </a:txBody>
                </a:tc>
              </a:tr>
              <a:tr h="0">
                <a:tc>
                  <a:txBody>
                    <a:bodyPr/>
                    <a:lstStyle/>
                    <a:p>
                      <a:pPr lvl="0" indent="0" marL="0">
                        <a:buNone/>
                      </a:pPr>
                      <a:r>
                        <a:rPr/>
                        <a:t>muestreo</a:t>
                      </a:r>
                    </a:p>
                  </a:txBody>
                </a:tc>
                <a:tc>
                  <a:txBody>
                    <a:bodyPr/>
                    <a:lstStyle/>
                    <a:p>
                      <a:pPr lvl="0" indent="0" marL="0">
                        <a:buNone/>
                      </a:pPr>
                      <a:r>
                        <a:rPr i="1"/>
                        <a:t>sampling</a:t>
                      </a:r>
                      <a:r>
                        <a:rPr/>
                        <a:t> — y el flanco en que ocurre, </a:t>
                      </a:r>
                      <a:r>
                        <a:rPr i="1"/>
                        <a:t>sampling edge</a:t>
                      </a:r>
                    </a:p>
                  </a:txBody>
                </a:tc>
              </a:tr>
              <a:tr h="0">
                <a:tc>
                  <a:txBody>
                    <a:bodyPr/>
                    <a:lstStyle/>
                    <a:p>
                      <a:pPr lvl="0" indent="0" marL="0">
                        <a:buNone/>
                      </a:pPr>
                      <a:r>
                        <a:rPr/>
                        <a:t>banco de pruebas</a:t>
                      </a:r>
                    </a:p>
                  </a:txBody>
                </a:tc>
                <a:tc>
                  <a:txBody>
                    <a:bodyPr/>
                    <a:lstStyle/>
                    <a:p>
                      <a:pPr lvl="0" indent="0" marL="0">
                        <a:buNone/>
                      </a:pPr>
                      <a:r>
                        <a:rPr b="1"/>
                        <a:t>testbench</a:t>
                      </a:r>
                      <a:r>
                        <a:rPr/>
                        <a:t>, siempre — nadie dice otra cosa</a:t>
                      </a:r>
                    </a:p>
                  </a:txBody>
                </a:tc>
              </a:tr>
            </a:tbl>
          </a:graphicData>
        </a:graphic>
      </p:graphicFrame>
      <p:sp>
        <p:nvSpPr>
          <p:cNvPr id="3" name="Content Placeholder 2"/>
          <p:cNvSpPr>
            <a:spLocks noGrp="1"/>
          </p:cNvSpPr>
          <p:nvPr>
            <p:ph idx="1"/>
          </p:nvPr>
        </p:nvSpPr>
        <p:spPr>
          <a:xfrm>
            <a:off x="457200" y="4229100"/>
            <a:ext cx="8229600" cy="228600"/>
          </a:xfrm>
        </p:spPr>
        <p:txBody>
          <a:bodyPr/>
          <a:lstStyle/>
          <a:p>
            <a:pPr lvl="0"/>
            <a:r>
              <a:rPr/>
              <a:t>El curso está en español, pero el LRM, el </a:t>
            </a:r>
            <a:r>
              <a:rPr i="1"/>
              <a:t>User Guide</a:t>
            </a:r>
            <a:r>
              <a:rPr/>
              <a:t> y cada respuesta que vayas a encontrar están en inglés. Esta tabla es el puente</a:t>
            </a:r>
          </a:p>
        </p:txBody>
      </p:sp>
    </p:spTree>
  </p:cSld>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Glosario · Las piezas</a:t>
            </a:r>
          </a:p>
        </p:txBody>
      </p:sp>
      <p:sp>
        <p:nvSpPr>
          <p:cNvPr id="3" name="Content Placeholder 2"/>
          <p:cNvSpPr>
            <a:spLocks noGrp="1"/>
          </p:cNvSpPr>
          <p:nvPr>
            <p:ph idx="1"/>
          </p:nvPr>
        </p:nvSpPr>
        <p:spPr>
          <a:xfrm>
            <a:off x="457200" y="1193800"/>
            <a:ext cx="8229600" cy="228600"/>
          </a:xfrm>
        </p:spPr>
        <p:txBody>
          <a:bodyPr/>
          <a:lstStyle/>
          <a:p>
            <a:pPr lvl="0" indent="0" marL="0">
              <a:spcBef>
                <a:spcPts val="3000"/>
              </a:spcBef>
              <a:buNone/>
            </a:pPr>
            <a:r>
              <a:rPr b="1" i="1"/>
              <a:t>Una línea cada una, para tenerlas juntas</a:t>
            </a:r>
          </a:p>
        </p:txBody>
      </p:sp>
      <p:graphicFrame>
        <p:nvGraphicFramePr>
          <p:cNvPr id="6" name="Content Placeholder 5"/>
          <p:cNvGraphicFramePr>
            <a:graphicFrameLocks noGrp="1"/>
          </p:cNvGraphicFramePr>
          <p:nvPr>
            <p:ph idx="1"/>
          </p:nvPr>
        </p:nvGraphicFramePr>
        <p:xfrm>
          <a:off x="457200" y="1549400"/>
          <a:ext cx="8229600" cy="29083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Palabra</a:t>
                      </a:r>
                    </a:p>
                  </a:txBody>
                  <a:tcPr/>
                </a:tc>
                <a:tc>
                  <a:txBody>
                    <a:bodyPr/>
                    <a:lstStyle/>
                    <a:p>
                      <a:pPr lvl="0" indent="0" marL="0">
                        <a:buNone/>
                      </a:pPr>
                      <a:r>
                        <a:rPr/>
                        <a:t>Qué es</a:t>
                      </a:r>
                    </a:p>
                  </a:txBody>
                  <a:tcPr/>
                </a:tc>
              </a:tr>
              <a:tr h="0">
                <a:tc>
                  <a:txBody>
                    <a:bodyPr/>
                    <a:lstStyle/>
                    <a:p>
                      <a:pPr lvl="0" indent="0" marL="0">
                        <a:buNone/>
                      </a:pPr>
                      <a:r>
                        <a:rPr i="1"/>
                        <a:t>handle</a:t>
                      </a:r>
                    </a:p>
                  </a:txBody>
                </a:tc>
                <a:tc>
                  <a:txBody>
                    <a:bodyPr/>
                    <a:lstStyle/>
                    <a:p>
                      <a:pPr lvl="0" indent="0" marL="0">
                        <a:buNone/>
                      </a:pPr>
                      <a:r>
                        <a:rPr/>
                        <a:t>el nombre de un objeto — </a:t>
                      </a:r>
                      <a:r>
                        <a:rPr b="1"/>
                        <a:t>no</a:t>
                      </a:r>
                      <a:r>
                        <a:rPr/>
                        <a:t> es el objeto</a:t>
                      </a:r>
                    </a:p>
                  </a:txBody>
                </a:tc>
              </a:tr>
              <a:tr h="0">
                <a:tc>
                  <a:txBody>
                    <a:bodyPr/>
                    <a:lstStyle/>
                    <a:p>
                      <a:pPr lvl="0" indent="0" marL="0">
                        <a:buNone/>
                      </a:pPr>
                      <a:r>
                        <a:rPr i="1"/>
                        <a:t>factory</a:t>
                      </a:r>
                    </a:p>
                  </a:txBody>
                </a:tc>
                <a:tc>
                  <a:txBody>
                    <a:bodyPr/>
                    <a:lstStyle/>
                    <a:p>
                      <a:pPr lvl="0" indent="0" marL="0">
                        <a:buNone/>
                      </a:pPr>
                      <a:r>
                        <a:rPr/>
                        <a:t>el diccionario de tipos: pedís la clase base y te dan la derivada</a:t>
                      </a:r>
                    </a:p>
                  </a:txBody>
                </a:tc>
              </a:tr>
              <a:tr h="0">
                <a:tc>
                  <a:txBody>
                    <a:bodyPr/>
                    <a:lstStyle/>
                    <a:p>
                      <a:pPr lvl="0" indent="0" marL="0">
                        <a:buNone/>
                      </a:pPr>
                      <a:r>
                        <a:rPr i="1"/>
                        <a:t>override</a:t>
                      </a:r>
                    </a:p>
                  </a:txBody>
                </a:tc>
                <a:tc>
                  <a:txBody>
                    <a:bodyPr/>
                    <a:lstStyle/>
                    <a:p>
                      <a:pPr lvl="0" indent="0" marL="0">
                        <a:buNone/>
                      </a:pPr>
                      <a:r>
                        <a:rPr/>
                        <a:t>cambiar el tipo que la factory entrega, sin tocar quien lo pide</a:t>
                      </a:r>
                    </a:p>
                  </a:txBody>
                </a:tc>
              </a:tr>
              <a:tr h="0">
                <a:tc>
                  <a:txBody>
                    <a:bodyPr/>
                    <a:lstStyle/>
                    <a:p>
                      <a:pPr lvl="0" indent="0" marL="0">
                        <a:buNone/>
                      </a:pPr>
                      <a:r>
                        <a:rPr i="1"/>
                        <a:t>transaction</a:t>
                      </a:r>
                    </a:p>
                  </a:txBody>
                </a:tc>
                <a:tc>
                  <a:txBody>
                    <a:bodyPr/>
                    <a:lstStyle/>
                    <a:p>
                      <a:pPr lvl="0" indent="0" marL="0">
                        <a:buNone/>
                      </a:pPr>
                      <a:r>
                        <a:rPr/>
                        <a:t>un dato que viaja por el testbench: un </a:t>
                      </a:r>
                      <a:r>
                        <a:rPr>
                          <a:latin typeface="Courier"/>
                        </a:rPr>
                        <a:t>uvm_sequence_item</a:t>
                      </a:r>
                    </a:p>
                  </a:txBody>
                </a:tc>
              </a:tr>
              <a:tr h="0">
                <a:tc>
                  <a:txBody>
                    <a:bodyPr/>
                    <a:lstStyle/>
                    <a:p>
                      <a:pPr lvl="0" indent="0" marL="0">
                        <a:buNone/>
                      </a:pPr>
                      <a:r>
                        <a:rPr i="1"/>
                        <a:t>agent</a:t>
                      </a:r>
                    </a:p>
                  </a:txBody>
                </a:tc>
                <a:tc>
                  <a:txBody>
                    <a:bodyPr/>
                    <a:lstStyle/>
                    <a:p>
                      <a:pPr lvl="0" indent="0" marL="0">
                        <a:buNone/>
                      </a:pPr>
                      <a:r>
                        <a:rPr/>
                        <a:t>todo lo que sabe hablar una interface, en una caja</a:t>
                      </a:r>
                    </a:p>
                  </a:txBody>
                </a:tc>
              </a:tr>
              <a:tr h="0">
                <a:tc>
                  <a:txBody>
                    <a:bodyPr/>
                    <a:lstStyle/>
                    <a:p>
                      <a:pPr lvl="0" indent="0" marL="0">
                        <a:buNone/>
                      </a:pPr>
                      <a:r>
                        <a:rPr i="1"/>
                        <a:t>sequence</a:t>
                      </a:r>
                      <a:r>
                        <a:rPr/>
                        <a:t> / </a:t>
                      </a:r>
                      <a:r>
                        <a:rPr i="1"/>
                        <a:t>sequencer</a:t>
                      </a:r>
                    </a:p>
                  </a:txBody>
                </a:tc>
                <a:tc>
                  <a:txBody>
                    <a:bodyPr/>
                    <a:lstStyle/>
                    <a:p>
                      <a:pPr lvl="0" indent="0" marL="0">
                        <a:buNone/>
                      </a:pPr>
                      <a:r>
                        <a:rPr/>
                        <a:t>el estímulo (objeto) y el árbitro que lo entrega (componente)</a:t>
                      </a:r>
                    </a:p>
                  </a:txBody>
                </a:tc>
              </a:tr>
              <a:tr h="0">
                <a:tc>
                  <a:txBody>
                    <a:bodyPr/>
                    <a:lstStyle/>
                    <a:p>
                      <a:pPr lvl="0" indent="0" marL="0">
                        <a:buNone/>
                      </a:pPr>
                      <a:r>
                        <a:rPr i="1"/>
                        <a:t>virtual sequence</a:t>
                      </a:r>
                    </a:p>
                  </a:txBody>
                </a:tc>
                <a:tc>
                  <a:txBody>
                    <a:bodyPr/>
                    <a:lstStyle/>
                    <a:p>
                      <a:pPr lvl="0" indent="0" marL="0">
                        <a:buNone/>
                      </a:pPr>
                      <a:r>
                        <a:rPr/>
                        <a:t>la que no manda items propios: coordina </a:t>
                      </a:r>
                      <a:r>
                        <a:rPr b="1"/>
                        <a:t>varios</a:t>
                      </a:r>
                      <a:r>
                        <a:rPr/>
                        <a:t> sequencers</a:t>
                      </a:r>
                    </a:p>
                  </a:txBody>
                </a:tc>
              </a:tr>
              <a:tr h="0">
                <a:tc>
                  <a:txBody>
                    <a:bodyPr/>
                    <a:lstStyle/>
                    <a:p>
                      <a:pPr lvl="0" indent="0" marL="0">
                        <a:buNone/>
                      </a:pPr>
                      <a:r>
                        <a:rPr i="1"/>
                        <a:t>driver</a:t>
                      </a:r>
                    </a:p>
                  </a:txBody>
                </a:tc>
                <a:tc>
                  <a:txBody>
                    <a:bodyPr/>
                    <a:lstStyle/>
                    <a:p>
                      <a:pPr lvl="0" indent="0" marL="0">
                        <a:buNone/>
                      </a:pPr>
                      <a:r>
                        <a:rPr/>
                        <a:t>convierte una transaction en señales</a:t>
                      </a:r>
                    </a:p>
                  </a:txBody>
                </a:tc>
              </a:tr>
              <a:tr h="0">
                <a:tc>
                  <a:txBody>
                    <a:bodyPr/>
                    <a:lstStyle/>
                    <a:p>
                      <a:pPr lvl="0" indent="0" marL="0">
                        <a:buNone/>
                      </a:pPr>
                      <a:r>
                        <a:rPr i="1"/>
                        <a:t>monitor</a:t>
                      </a:r>
                    </a:p>
                  </a:txBody>
                </a:tc>
                <a:tc>
                  <a:txBody>
                    <a:bodyPr/>
                    <a:lstStyle/>
                    <a:p>
                      <a:pPr lvl="0" indent="0" marL="0">
                        <a:buNone/>
                      </a:pPr>
                      <a:r>
                        <a:rPr/>
                        <a:t>mira el bus y publica transactions</a:t>
                      </a:r>
                    </a:p>
                  </a:txBody>
                </a:tc>
              </a:tr>
              <a:tr h="0">
                <a:tc>
                  <a:txBody>
                    <a:bodyPr/>
                    <a:lstStyle/>
                    <a:p>
                      <a:pPr lvl="0" indent="0" marL="0">
                        <a:buNone/>
                      </a:pPr>
                      <a:r>
                        <a:rPr i="1"/>
                        <a:t>scoreboard</a:t>
                      </a:r>
                    </a:p>
                  </a:txBody>
                </a:tc>
                <a:tc>
                  <a:txBody>
                    <a:bodyPr/>
                    <a:lstStyle/>
                    <a:p>
                      <a:pPr lvl="0" indent="0" marL="0">
                        <a:buNone/>
                      </a:pPr>
                      <a:r>
                        <a:rPr/>
                        <a:t>compara lo que salió contra lo que debía salir</a:t>
                      </a:r>
                    </a:p>
                  </a:txBody>
                </a:tc>
              </a:tr>
              <a:tr h="0">
                <a:tc>
                  <a:txBody>
                    <a:bodyPr/>
                    <a:lstStyle/>
                    <a:p>
                      <a:pPr lvl="0" indent="0" marL="0">
                        <a:buNone/>
                      </a:pPr>
                      <a:r>
                        <a:rPr i="1"/>
                        <a:t>subscriber</a:t>
                      </a:r>
                    </a:p>
                  </a:txBody>
                </a:tc>
                <a:tc>
                  <a:txBody>
                    <a:bodyPr/>
                    <a:lstStyle/>
                    <a:p>
                      <a:pPr lvl="0" indent="0" marL="0">
                        <a:buNone/>
                      </a:pPr>
                      <a:r>
                        <a:rPr/>
                        <a:t>cualquiera que escucha un analysis port</a:t>
                      </a:r>
                    </a:p>
                  </a:txBody>
                </a:tc>
              </a:tr>
              <a:tr h="0">
                <a:tc>
                  <a:txBody>
                    <a:bodyPr/>
                    <a:lstStyle/>
                    <a:p>
                      <a:pPr lvl="0" indent="0" marL="0">
                        <a:buNone/>
                      </a:pPr>
                      <a:r>
                        <a:rPr i="1"/>
                        <a:t>objection</a:t>
                      </a:r>
                    </a:p>
                  </a:txBody>
                </a:tc>
                <a:tc>
                  <a:txBody>
                    <a:bodyPr/>
                    <a:lstStyle/>
                    <a:p>
                      <a:pPr lvl="0" indent="0" marL="0">
                        <a:buNone/>
                      </a:pPr>
                      <a:r>
                        <a:rPr/>
                        <a:t>el </a:t>
                      </a:r>
                      <a:r>
                        <a:rPr i="1"/>
                        <a:t>“todavía tengo trabajo”</a:t>
                      </a:r>
                      <a:r>
                        <a:rPr/>
                        <a:t> que mantiene viva la fase</a:t>
                      </a:r>
                    </a:p>
                  </a:txBody>
                </a:tc>
              </a:tr>
              <a:tr h="0">
                <a:tc>
                  <a:txBody>
                    <a:bodyPr/>
                    <a:lstStyle/>
                    <a:p>
                      <a:pPr lvl="0" indent="0" marL="0">
                        <a:buNone/>
                      </a:pPr>
                      <a:r>
                        <a:rPr i="1"/>
                        <a:t>assertion</a:t>
                      </a:r>
                    </a:p>
                  </a:txBody>
                </a:tc>
                <a:tc>
                  <a:txBody>
                    <a:bodyPr/>
                    <a:lstStyle/>
                    <a:p>
                      <a:pPr lvl="0" indent="0" marL="0">
                        <a:buNone/>
                      </a:pPr>
                      <a:r>
                        <a:rPr/>
                        <a:t>una regla del protocolo escrita para que el simulador la chequee</a:t>
                      </a:r>
                    </a:p>
                  </a:txBody>
                </a:tc>
              </a:tr>
              <a:tr h="0">
                <a:tc>
                  <a:txBody>
                    <a:bodyPr/>
                    <a:lstStyle/>
                    <a:p>
                      <a:pPr lvl="0" indent="0" marL="0">
                        <a:buNone/>
                      </a:pPr>
                      <a:r>
                        <a:rPr i="1"/>
                        <a:t>property</a:t>
                      </a:r>
                    </a:p>
                  </a:txBody>
                </a:tc>
                <a:tc>
                  <a:txBody>
                    <a:bodyPr/>
                    <a:lstStyle/>
                    <a:p>
                      <a:pPr lvl="0" indent="0" marL="0">
                        <a:buNone/>
                      </a:pPr>
                      <a:r>
                        <a:rPr/>
                        <a:t>la regla en sí: reloj, antecedente, implicación, consecuente</a:t>
                      </a:r>
                    </a:p>
                  </a:txBody>
                </a:tc>
              </a:tr>
              <a:tr h="0">
                <a:tc>
                  <a:txBody>
                    <a:bodyPr/>
                    <a:lstStyle/>
                    <a:p>
                      <a:pPr lvl="0" indent="0" marL="0">
                        <a:buNone/>
                      </a:pPr>
                      <a:r>
                        <a:rPr i="1"/>
                        <a:t>antecedent</a:t>
                      </a:r>
                      <a:r>
                        <a:rPr/>
                        <a:t> / </a:t>
                      </a:r>
                      <a:r>
                        <a:rPr i="1"/>
                        <a:t>consequent</a:t>
                      </a:r>
                    </a:p>
                  </a:txBody>
                </a:tc>
                <a:tc>
                  <a:txBody>
                    <a:bodyPr/>
                    <a:lstStyle/>
                    <a:p>
                      <a:pPr lvl="0" indent="0" marL="0">
                        <a:buNone/>
                      </a:pPr>
                      <a:r>
                        <a:rPr/>
                        <a:t>el </a:t>
                      </a:r>
                      <a:r>
                        <a:rPr i="1"/>
                        <a:t>“si”</a:t>
                      </a:r>
                      <a:r>
                        <a:rPr/>
                        <a:t> y el </a:t>
                      </a:r>
                      <a:r>
                        <a:rPr i="1"/>
                        <a:t>“entonces”</a:t>
                      </a:r>
                      <a:r>
                        <a:rPr/>
                        <a:t> de una property</a:t>
                      </a:r>
                    </a:p>
                  </a:txBody>
                </a:tc>
              </a:tr>
              <a:tr h="0">
                <a:tc>
                  <a:txBody>
                    <a:bodyPr/>
                    <a:lstStyle/>
                    <a:p>
                      <a:pPr lvl="0" indent="0" marL="0">
                        <a:buNone/>
                      </a:pPr>
                      <a:r>
                        <a:rPr i="1"/>
                        <a:t>cover property</a:t>
                      </a:r>
                    </a:p>
                  </a:txBody>
                </a:tc>
                <a:tc>
                  <a:txBody>
                    <a:bodyPr/>
                    <a:lstStyle/>
                    <a:p>
                      <a:pPr lvl="0" indent="0" marL="0">
                        <a:buNone/>
                      </a:pPr>
                      <a:r>
                        <a:rPr/>
                        <a:t>cuenta </a:t>
                      </a:r>
                      <a:r>
                        <a:rPr b="1"/>
                        <a:t>cuántas veces se cumplió</a:t>
                      </a:r>
                      <a:r>
                        <a:rPr/>
                        <a:t> una property. El chequeo del chequeo</a:t>
                      </a:r>
                    </a:p>
                  </a:txBody>
                </a:tc>
              </a:tr>
            </a:tbl>
          </a:graphicData>
        </a:graphic>
      </p:graphicFrame>
    </p:spTree>
  </p:cSld>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Glosario · Tres palabras que engañan</a:t>
            </a:r>
          </a:p>
        </p:txBody>
      </p:sp>
      <p:sp>
        <p:nvSpPr>
          <p:cNvPr id="3" name="Content Placeholder 2"/>
          <p:cNvSpPr>
            <a:spLocks noGrp="1"/>
          </p:cNvSpPr>
          <p:nvPr>
            <p:ph idx="1"/>
          </p:nvPr>
        </p:nvSpPr>
        <p:spPr/>
        <p:txBody>
          <a:bodyPr/>
          <a:lstStyle/>
          <a:p>
            <a:pPr lvl="0"/>
            <a:r>
              <a:rPr b="1">
                <a:latin typeface="Courier"/>
              </a:rPr>
              <a:t>virtual</a:t>
            </a:r>
            <a:r>
              <a:rPr/>
              <a:t> — en SystemVerilog son </a:t>
            </a:r>
            <a:r>
              <a:rPr b="1"/>
              <a:t>tres cosas sin relación</a:t>
            </a:r>
            <a:r>
              <a:rPr/>
              <a:t>: un </a:t>
            </a:r>
            <a:r>
              <a:rPr i="1"/>
              <a:t>virtual method</a:t>
            </a:r>
            <a:r>
              <a:rPr/>
              <a:t> (se resuelve por el objeto), una </a:t>
            </a:r>
            <a:r>
              <a:rPr i="1"/>
              <a:t>virtual class</a:t>
            </a:r>
            <a:r>
              <a:rPr/>
              <a:t> (abstracta, no se instancia) y una </a:t>
            </a:r>
            <a:r>
              <a:rPr i="1"/>
              <a:t>virtual interface</a:t>
            </a:r>
            <a:r>
              <a:rPr/>
              <a:t> (un handle a una interface). Que compartan la palabra es un accidente del lenguaje</a:t>
            </a:r>
          </a:p>
          <a:p>
            <a:pPr lvl="0"/>
            <a:r>
              <a:rPr b="1">
                <a:latin typeface="Courier"/>
              </a:rPr>
              <a:t>assert</a:t>
            </a:r>
            <a:r>
              <a:rPr/>
              <a:t> — en SystemVerilog son </a:t>
            </a:r>
            <a:r>
              <a:rPr b="1"/>
              <a:t>dos cosas</a:t>
            </a:r>
            <a:r>
              <a:rPr/>
              <a:t>: la </a:t>
            </a:r>
            <a:r>
              <a:rPr i="1"/>
              <a:t>inmediata</a:t>
            </a:r>
            <a:r>
              <a:rPr/>
              <a:t>, una sentencia que corre donde el hilo pasa, y la </a:t>
            </a:r>
            <a:r>
              <a:rPr i="1"/>
              <a:t>concurrente</a:t>
            </a:r>
            <a:r>
              <a:rPr/>
              <a:t> (</a:t>
            </a:r>
            <a:r>
              <a:rPr>
                <a:latin typeface="Courier"/>
              </a:rPr>
              <a:t>assert property</a:t>
            </a:r>
            <a:r>
              <a:rPr/>
              <a:t>), una declaración con reloj que se evalúa sola toda la simulación — las assertions. El </a:t>
            </a:r>
            <a:r>
              <a:rPr>
                <a:latin typeface="Courier"/>
              </a:rPr>
              <a:t>assert(randomize())</a:t>
            </a:r>
            <a:r>
              <a:rPr/>
              <a:t> que se ve por todos lados es la primera, y es una forma pobre de chequear un valor de retorno: por eso el curso usa </a:t>
            </a:r>
            <a:r>
              <a:rPr>
                <a:latin typeface="Courier"/>
              </a:rPr>
              <a:t>`uvm_fatal</a:t>
            </a:r>
          </a:p>
          <a:p>
            <a:pPr lvl="0"/>
            <a:r>
              <a:rPr b="1" i="1"/>
              <a:t>coverage</a:t>
            </a:r>
            <a:r>
              <a:rPr/>
              <a:t> — sin apellido no quiere decir nada. Si alguien te dice “estamos en 90 %”, la pregunta es siempre </a:t>
            </a:r>
            <a:r>
              <a:rPr i="1"/>
              <a:t>¿de código o funcional?</a:t>
            </a:r>
          </a:p>
          <a:p>
            <a:pPr lvl="0"/>
            <a:r>
              <a:rPr/>
              <a:t>Y una de escala: un </a:t>
            </a:r>
            <a:r>
              <a:rPr b="1"/>
              <a:t>test</a:t>
            </a:r>
            <a:r>
              <a:rPr/>
              <a:t> en UVM es una </a:t>
            </a:r>
            <a:r>
              <a:rPr b="1"/>
              <a:t>clase</a:t>
            </a:r>
            <a:r>
              <a:rPr/>
              <a:t>, no un archivo ni una corrida. La corrida es un </a:t>
            </a:r>
            <a:r>
              <a:rPr i="1"/>
              <a:t>run</a:t>
            </a:r>
            <a:r>
              <a:rPr/>
              <a:t>; el conjunto de corridas, una </a:t>
            </a:r>
            <a:r>
              <a:rPr i="1"/>
              <a:t>regression</a:t>
            </a:r>
          </a:p>
        </p:txBody>
      </p:sp>
    </p:spTree>
  </p:cSld>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Referencias</a:t>
            </a:r>
          </a:p>
          <a:p>
            <a:pPr lvl="0"/>
            <a:r>
              <a:rPr b="1"/>
              <a:t>IEEE 1800-2017</a:t>
            </a:r>
            <a:r>
              <a:rPr/>
              <a:t> — SystemVerilog Language Reference Manual. El árbitro final de toda discusión de sintaxis.</a:t>
            </a:r>
          </a:p>
          <a:p>
            <a:pPr lvl="0"/>
            <a:r>
              <a:rPr b="1"/>
              <a:t>IEEE 1800.2</a:t>
            </a:r>
            <a:r>
              <a:rPr/>
              <a:t> / </a:t>
            </a:r>
            <a:r>
              <a:rPr b="1"/>
              <a:t>Accellera UVM</a:t>
            </a:r>
            <a:r>
              <a:rPr/>
              <a:t> — la metodología, y el </a:t>
            </a:r>
            <a:r>
              <a:rPr i="1"/>
              <a:t>UVM User Guide</a:t>
            </a:r>
            <a:r>
              <a:rPr/>
              <a:t>. El código de </a:t>
            </a:r>
            <a:r>
              <a:rPr>
                <a:latin typeface="Courier"/>
              </a:rPr>
              <a:t>uvm-core</a:t>
            </a:r>
            <a:r>
              <a:rPr/>
              <a:t> lo tenés en disco: </a:t>
            </a:r>
            <a:r>
              <a:rPr>
                <a:latin typeface="Courier"/>
              </a:rPr>
              <a:t>make uvm</a:t>
            </a:r>
            <a:r>
              <a:rPr/>
              <a:t>.</a:t>
            </a:r>
          </a:p>
          <a:p>
            <a:pPr lvl="0"/>
            <a:r>
              <a:rPr b="1"/>
              <a:t>Verification Academy</a:t>
            </a:r>
            <a:r>
              <a:rPr/>
              <a:t> — Siemens EDA · </a:t>
            </a:r>
            <a:r>
              <a:rPr>
                <a:hlinkClick r:id="rId3"/>
              </a:rPr>
              <a:t>verificationacademy.com</a:t>
            </a:r>
          </a:p>
          <a:p>
            <a:pPr lvl="0"/>
            <a:r>
              <a:rPr b="1"/>
              <a:t>Salemi, Ray.</a:t>
            </a:r>
            <a:r>
              <a:rPr/>
              <a:t> </a:t>
            </a:r>
            <a:r>
              <a:rPr i="1"/>
              <a:t>The UVM Primer</a:t>
            </a:r>
            <a:r>
              <a:rPr/>
              <a:t> — Boston Light Press, 2013. El libro con el que aprendí UVM, y del que salieron varios de los ejemplos de </a:t>
            </a:r>
            <a:r>
              <a:rPr>
                <a:latin typeface="Courier"/>
              </a:rPr>
              <a:t>code/</a:t>
            </a:r>
            <a:r>
              <a:rPr/>
              <a:t>.</a:t>
            </a:r>
          </a:p>
          <a:p>
            <a:pPr lvl="0"/>
            <a:r>
              <a:rPr b="1"/>
              <a:t>2024 Siemens EDA / Wilson Research Group Functional Verification Study</a:t>
            </a:r>
            <a:r>
              <a:rPr/>
              <a:t>. Fuente de los </a:t>
            </a:r>
            <a:r>
              <a:rPr b="1"/>
              <a:t>datos</a:t>
            </a:r>
            <a:r>
              <a:rPr/>
              <a:t> de Tendencias. Los gráficos son propios: se generan con </a:t>
            </a:r>
            <a:r>
              <a:rPr>
                <a:latin typeface="Courier"/>
              </a:rPr>
              <a:t>make figs</a:t>
            </a:r>
            <a:r>
              <a:rPr/>
              <a:t> desde </a:t>
            </a:r>
            <a:r>
              <a:rPr>
                <a:latin typeface="Courier"/>
              </a:rPr>
              <a:t>res/trends/data.json</a:t>
            </a:r>
            <a:r>
              <a:rPr/>
              <a:t>.</a:t>
            </a:r>
          </a:p>
          <a:p>
            <a:pPr lvl="0"/>
            <a:r>
              <a:rPr b="1"/>
              <a:t>Sobre RAL</a:t>
            </a:r>
            <a:r>
              <a:rPr/>
              <a:t>: el capítulo </a:t>
            </a:r>
            <a:r>
              <a:rPr i="1"/>
              <a:t>Using the Register Layer Classes</a:t>
            </a:r>
            <a:r>
              <a:rPr/>
              <a:t> del </a:t>
            </a:r>
            <a:r>
              <a:rPr b="1"/>
              <a:t>UVM 1.2 User’s Guide</a:t>
            </a:r>
            <a:r>
              <a:rPr/>
              <a:t> de Accellera es la explicación larga, y la tabla de los veinticinco accesos de campo —</a:t>
            </a:r>
            <a:r>
              <a:rPr>
                <a:latin typeface="Courier"/>
              </a:rPr>
              <a:t>RW</a:t>
            </a:r>
            <a:r>
              <a:rPr/>
              <a:t>, </a:t>
            </a:r>
            <a:r>
              <a:rPr>
                <a:latin typeface="Courier"/>
              </a:rPr>
              <a:t>WOC</a:t>
            </a:r>
            <a:r>
              <a:rPr/>
              <a:t>, </a:t>
            </a:r>
            <a:r>
              <a:rPr>
                <a:latin typeface="Courier"/>
              </a:rPr>
              <a:t>W1C</a:t>
            </a:r>
            <a:r>
              <a:rPr/>
              <a:t>…— está en el </a:t>
            </a:r>
            <a:r>
              <a:rPr b="1"/>
              <a:t>IEEE 1800.2</a:t>
            </a:r>
            <a:r>
              <a:rPr/>
              <a:t>, en </a:t>
            </a:r>
            <a:r>
              <a:rPr>
                <a:latin typeface="Courier"/>
              </a:rPr>
              <a:t>uvm_reg_field</a:t>
            </a:r>
            <a:r>
              <a:rPr/>
              <a:t>. Lo que la unidad no usa vive en el mismo lugar: </a:t>
            </a:r>
            <a:r>
              <a:rPr>
                <a:latin typeface="Courier"/>
              </a:rPr>
              <a:t>add_hdl_path</a:t>
            </a:r>
            <a:r>
              <a:rPr/>
              <a:t> para el backdoor, y </a:t>
            </a:r>
            <a:r>
              <a:rPr b="1"/>
              <a:t>IP-XACT</a:t>
            </a:r>
            <a:r>
              <a:rPr/>
              <a:t> (IEEE 1685) o </a:t>
            </a:r>
            <a:r>
              <a:rPr b="1"/>
              <a:t>SystemRDL</a:t>
            </a:r>
            <a:r>
              <a:rPr/>
              <a:t> (Accellera) para generar el modelo en vez de escribirlo.</a:t>
            </a:r>
          </a:p>
          <a:p>
            <a:pPr lvl="0"/>
            <a:r>
              <a:rPr b="1"/>
              <a:t>Sobre los clocking blocks</a:t>
            </a:r>
            <a:r>
              <a:rPr/>
              <a:t>, que es la discusión más viva del curso: los hilos de </a:t>
            </a:r>
            <a:r>
              <a:rPr b="1"/>
              <a:t>Dave Rich</a:t>
            </a:r>
            <a:r>
              <a:rPr/>
              <a:t> en Verification Academy (2014, 2022 y 2024), su paper </a:t>
            </a:r>
            <a:r>
              <a:rPr i="1"/>
              <a:t>The Missing Link: The Testbench to DUT Connection</a:t>
            </a:r>
            <a:r>
              <a:rPr/>
              <a:t>, y el </a:t>
            </a:r>
            <a:r>
              <a:rPr b="1"/>
              <a:t>DV Coding Style Guide de lowRISC/OpenTitan</a:t>
            </a:r>
            <a:r>
              <a:rPr/>
              <a:t>, que los prescribe como regla. El resumen, con los links y las citas, en </a:t>
            </a:r>
            <a:r>
              <a:rPr b="1">
                <a:latin typeface="Courier"/>
              </a:rPr>
              <a:t>docs/clocking-blocks.md</a:t>
            </a:r>
            <a:r>
              <a:rPr/>
              <a:t>.</a:t>
            </a:r>
          </a:p>
        </p:txBody>
      </p:sp>
    </p:spTree>
  </p:cSld>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Si querés seguir leyendo</a:t>
            </a:r>
          </a:p>
          <a:p>
            <a:pPr lvl="0" indent="0" marL="0">
              <a:buNone/>
            </a:pPr>
            <a:r>
              <a:rPr/>
              <a:t>   El libro con el que aprendí The UVM Primer Ray Salemi · Boston Light Press, 2013 · ISBN 978-0974164939  </a:t>
            </a:r>
          </a:p>
          <a:p>
            <a:pPr lvl="0" indent="0" marL="0">
              <a:buNone/>
            </a:pPr>
            <a:r>
              <a:rPr/>
              <a:t>Este curso no es ese libro: tiene otra estructura, otro DUT, otro simulador y cuatro unidades de material que el libro no cubre. Lo que sí comparte está acreditado en NOTICE, y la lista completa de diferencias está en docs/en-que-se-diferencia.md.</a:t>
            </a:r>
          </a:p>
        </p:txBody>
      </p:sp>
    </p:spTree>
  </p:cSld>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Créditos</a:t>
            </a:r>
          </a:p>
        </p:txBody>
      </p:sp>
      <p:sp>
        <p:nvSpPr>
          <p:cNvPr id="3" name="Content Placeholder 2"/>
          <p:cNvSpPr>
            <a:spLocks noGrp="1"/>
          </p:cNvSpPr>
          <p:nvPr>
            <p:ph idx="1"/>
          </p:nvPr>
        </p:nvSpPr>
        <p:spPr/>
        <p:txBody>
          <a:bodyPr/>
          <a:lstStyle/>
          <a:p>
            <a:pPr lvl="0"/>
            <a:r>
              <a:rPr/>
              <a:t>Parte de los ejemplos de </a:t>
            </a:r>
            <a:r>
              <a:rPr>
                <a:latin typeface="Courier"/>
              </a:rPr>
              <a:t>code/</a:t>
            </a:r>
            <a:r>
              <a:rPr/>
              <a:t> deriva de los del </a:t>
            </a:r>
            <a:r>
              <a:rPr b="1"/>
              <a:t>UVM Primer</a:t>
            </a:r>
            <a:r>
              <a:rPr/>
              <a:t>, publicados por su autor bajo </a:t>
            </a:r>
            <a:r>
              <a:rPr b="1"/>
              <a:t>Apache-2.0</a:t>
            </a:r>
            <a:r>
              <a:rPr/>
              <a:t>. Acá siguen bajo Apache-2.0, con el </a:t>
            </a:r>
            <a:r>
              <a:rPr>
                <a:latin typeface="Courier"/>
              </a:rPr>
              <a:t>NOTICE</a:t>
            </a:r>
            <a:r>
              <a:rPr/>
              <a:t> que la licencia pide y la lista de cambios.</a:t>
            </a:r>
          </a:p>
          <a:p>
            <a:pPr lvl="0"/>
            <a:r>
              <a:rPr/>
              <a:t>El curso —</a:t>
            </a:r>
            <a:r>
              <a:rPr>
                <a:latin typeface="Courier"/>
              </a:rPr>
              <a:t>slides/</a:t>
            </a:r>
            <a:r>
              <a:rPr/>
              <a:t> y </a:t>
            </a:r>
            <a:r>
              <a:rPr>
                <a:latin typeface="Courier"/>
              </a:rPr>
              <a:t>docs/</a:t>
            </a:r>
            <a:r>
              <a:rPr/>
              <a:t>— es </a:t>
            </a:r>
            <a:r>
              <a:rPr b="1"/>
              <a:t>CC BY 4.0</a:t>
            </a:r>
            <a:r>
              <a:rPr/>
              <a:t>. Las herramientas de </a:t>
            </a:r>
            <a:r>
              <a:rPr>
                <a:latin typeface="Courier"/>
              </a:rPr>
              <a:t>tools/</a:t>
            </a:r>
            <a:r>
              <a:rPr/>
              <a:t>, </a:t>
            </a:r>
            <a:r>
              <a:rPr b="1"/>
              <a:t>MIT</a:t>
            </a:r>
            <a:r>
              <a:rPr/>
              <a:t>.</a:t>
            </a:r>
          </a:p>
          <a:p>
            <a:pPr lvl="0"/>
            <a:r>
              <a:rPr/>
              <a:t>Los gráficos de tendencias son propios, hechos a partir de los porcentajes publicados del estudio de Wilson Research Group / Siemens EDA.</a:t>
            </a:r>
          </a:p>
          <a:p>
            <a:pPr lvl="0"/>
            <a:r>
              <a:rPr b="1"/>
              <a:t>reveal.js</a:t>
            </a:r>
            <a:r>
              <a:rPr/>
              <a:t> y </a:t>
            </a:r>
            <a:r>
              <a:rPr b="1"/>
              <a:t>forkit.js</a:t>
            </a:r>
            <a:r>
              <a:rPr/>
              <a:t> de Hakim El Hattab (MIT); las tipografías Chakra Petch e IBM Plex bajo SIL OFL 1.1.</a:t>
            </a:r>
          </a:p>
        </p:txBody>
      </p:sp>
    </p:spTree>
  </p:cSld>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Hasta acá llegamos</a:t>
            </a:r>
          </a:p>
          <a:p>
            <a:pPr lvl="0" indent="0" marL="0">
              <a:spcBef>
                <a:spcPts val="3000"/>
              </a:spcBef>
              <a:buNone/>
            </a:pPr>
            <a:r>
              <a:rPr b="1" i="1"/>
              <a:t>Qué te llevás</a:t>
            </a:r>
          </a:p>
          <a:p>
            <a:pPr lvl="0"/>
            <a:r>
              <a:rPr/>
              <a:t>Sabés </a:t>
            </a:r>
            <a:r>
              <a:rPr b="1"/>
              <a:t>por qué</a:t>
            </a:r>
            <a:r>
              <a:rPr/>
              <a:t> existe la verificación como disciplina, y qué dicen los números de la industria</a:t>
            </a:r>
          </a:p>
          <a:p>
            <a:pPr lvl="0"/>
            <a:r>
              <a:rPr/>
              <a:t>Escribiste un testbench convencional, lo medís con </a:t>
            </a:r>
            <a:r>
              <a:rPr b="1"/>
              <a:t>cobertura funcional</a:t>
            </a:r>
            <a:r>
              <a:rPr/>
              <a:t>, y sabés leer el número que sale</a:t>
            </a:r>
          </a:p>
          <a:p>
            <a:pPr lvl="0"/>
            <a:r>
              <a:rPr/>
              <a:t>Podés leer y escribir </a:t>
            </a:r>
            <a:r>
              <a:rPr b="1"/>
              <a:t>OOP en SystemVerilog</a:t>
            </a:r>
            <a:r>
              <a:rPr/>
              <a:t>: clases, herencia, polimorfismo, clases paramétricas, la factory</a:t>
            </a:r>
          </a:p>
          <a:p>
            <a:pPr lvl="0"/>
            <a:r>
              <a:rPr/>
              <a:t>Armaste un testbench </a:t>
            </a:r>
            <a:r>
              <a:rPr b="1"/>
              <a:t>UVM completo</a:t>
            </a:r>
            <a:r>
              <a:rPr/>
              <a:t> —test, env, componentes, monitores, driver, scoreboard, transactions, agents y sequences— pieza por pieza, entendiendo qué reemplaza a qué</a:t>
            </a:r>
          </a:p>
          <a:p>
            <a:pPr lvl="0"/>
            <a:r>
              <a:rPr/>
              <a:t>Escribiste </a:t>
            </a:r>
            <a:r>
              <a:rPr b="1"/>
              <a:t>assertions</a:t>
            </a:r>
            <a:r>
              <a:rPr/>
              <a:t>: la otra mitad del plan, la que ningún scoreboard puede cerrar porque no es sobre el resultado sino sobre el protocolo</a:t>
            </a:r>
          </a:p>
          <a:p>
            <a:pPr lvl="0"/>
            <a:r>
              <a:rPr/>
              <a:t>Y lo entregaste: el </a:t>
            </a:r>
            <a:r>
              <a:rPr b="1"/>
              <a:t>capstone</a:t>
            </a:r>
            <a:r>
              <a:rPr/>
              <a:t> es un DUT que no viste antes, su spec, y el testbench entero desde una hoja en blanco — que es literalmente lo que se pide en el trabajo</a:t>
            </a:r>
          </a:p>
          <a:p>
            <a:pPr lvl="0"/>
            <a:r>
              <a:rPr/>
              <a:t>Y todo eso corre en tu máquina, con </a:t>
            </a:r>
            <a:r>
              <a:rPr b="1"/>
              <a:t>herramientas libres</a:t>
            </a:r>
            <a:r>
              <a:rPr/>
              <a:t>, sin pedirle licencia a nadie</a:t>
            </a:r>
          </a:p>
        </p:txBody>
      </p:sp>
    </p:spTree>
  </p:cSld>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 que quedó afuera</a:t>
            </a:r>
          </a:p>
        </p:txBody>
      </p:sp>
      <p:sp>
        <p:nvSpPr>
          <p:cNvPr id="3" name="Content Placeholder 2"/>
          <p:cNvSpPr>
            <a:spLocks noGrp="1"/>
          </p:cNvSpPr>
          <p:nvPr>
            <p:ph idx="1"/>
          </p:nvPr>
        </p:nvSpPr>
        <p:spPr>
          <a:xfrm>
            <a:off x="457200" y="1193800"/>
            <a:ext cx="8229600" cy="266700"/>
          </a:xfrm>
        </p:spPr>
        <p:txBody>
          <a:bodyPr/>
          <a:lstStyle/>
          <a:p>
            <a:pPr lvl="0" indent="0" marL="0">
              <a:spcBef>
                <a:spcPts val="3000"/>
              </a:spcBef>
              <a:buNone/>
            </a:pPr>
            <a:r>
              <a:rPr b="1" i="1"/>
              <a:t>y dónde seguir</a:t>
            </a:r>
          </a:p>
        </p:txBody>
      </p:sp>
      <p:graphicFrame>
        <p:nvGraphicFramePr>
          <p:cNvPr id="6" name="Content Placeholder 5"/>
          <p:cNvGraphicFramePr>
            <a:graphicFrameLocks noGrp="1"/>
          </p:cNvGraphicFramePr>
          <p:nvPr>
            <p:ph idx="1"/>
          </p:nvPr>
        </p:nvGraphicFramePr>
        <p:xfrm>
          <a:off x="457200" y="1587500"/>
          <a:ext cx="8229600" cy="12700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Tema</a:t>
                      </a:r>
                    </a:p>
                  </a:txBody>
                  <a:tcPr/>
                </a:tc>
                <a:tc>
                  <a:txBody>
                    <a:bodyPr/>
                    <a:lstStyle/>
                    <a:p>
                      <a:pPr lvl="0" indent="0" marL="0">
                        <a:buNone/>
                      </a:pPr>
                      <a:r>
                        <a:rPr/>
                        <a:t>Por qué te lo vas a cruzar</a:t>
                      </a:r>
                    </a:p>
                  </a:txBody>
                  <a:tcPr/>
                </a:tc>
              </a:tr>
              <a:tr h="0">
                <a:tc>
                  <a:txBody>
                    <a:bodyPr/>
                    <a:lstStyle/>
                    <a:p>
                      <a:pPr lvl="0" indent="0" marL="0">
                        <a:buNone/>
                      </a:pPr>
                      <a:r>
                        <a:rPr>
                          <a:latin typeface="Courier"/>
                        </a:rPr>
                        <a:t>uvm_event</a:t>
                      </a:r>
                      <a:r>
                        <a:rPr/>
                        <a:t>, </a:t>
                      </a:r>
                      <a:r>
                        <a:rPr>
                          <a:latin typeface="Courier"/>
                        </a:rPr>
                        <a:t>uvm_barrier</a:t>
                      </a:r>
                    </a:p>
                  </a:txBody>
                </a:tc>
                <a:tc>
                  <a:txBody>
                    <a:bodyPr/>
                    <a:lstStyle/>
                    <a:p>
                      <a:pPr lvl="0" indent="0" marL="0">
                        <a:buNone/>
                      </a:pPr>
                      <a:r>
                        <a:rPr/>
                        <a:t>La sincronización que queda cuando la objection no alcanza</a:t>
                      </a:r>
                    </a:p>
                  </a:txBody>
                </a:tc>
              </a:tr>
              <a:tr h="0">
                <a:tc>
                  <a:txBody>
                    <a:bodyPr/>
                    <a:lstStyle/>
                    <a:p>
                      <a:pPr lvl="0" indent="0" marL="0">
                        <a:buNone/>
                      </a:pPr>
                      <a:r>
                        <a:rPr>
                          <a:latin typeface="Courier"/>
                        </a:rPr>
                        <a:t>uvm_heartbeat</a:t>
                      </a:r>
                    </a:p>
                  </a:txBody>
                </a:tc>
                <a:tc>
                  <a:txBody>
                    <a:bodyPr/>
                    <a:lstStyle/>
                    <a:p>
                      <a:pPr lvl="0" indent="0" marL="0">
                        <a:buNone/>
                      </a:pPr>
                      <a:r>
                        <a:rPr/>
                        <a:t>El que avisa que un componente dejó de dar señales de vida en una regresión de horas</a:t>
                      </a:r>
                    </a:p>
                  </a:txBody>
                </a:tc>
              </a:tr>
              <a:tr h="0">
                <a:tc>
                  <a:txBody>
                    <a:bodyPr/>
                    <a:lstStyle/>
                    <a:p>
                      <a:pPr lvl="0" indent="0" marL="0">
                        <a:buNone/>
                      </a:pPr>
                      <a:r>
                        <a:rPr>
                          <a:latin typeface="Courier"/>
                        </a:rPr>
                        <a:t>uvm_sequence_library</a:t>
                      </a:r>
                    </a:p>
                  </a:txBody>
                </a:tc>
                <a:tc>
                  <a:txBody>
                    <a:bodyPr/>
                    <a:lstStyle/>
                    <a:p>
                      <a:pPr lvl="0" indent="0" marL="0">
                        <a:buNone/>
                      </a:pPr>
                      <a:r>
                        <a:rPr/>
                        <a:t>Una bolsa de sequences que el sequencer elige al azar: el test de estrés sin escribirlo</a:t>
                      </a:r>
                    </a:p>
                  </a:txBody>
                </a:tc>
              </a:tr>
              <a:tr h="0">
                <a:tc>
                  <a:txBody>
                    <a:bodyPr/>
                    <a:lstStyle/>
                    <a:p>
                      <a:pPr lvl="0" indent="0" marL="0">
                        <a:buNone/>
                      </a:pPr>
                      <a:r>
                        <a:rPr>
                          <a:latin typeface="Courier"/>
                        </a:rPr>
                        <a:t>uvm_pool</a:t>
                      </a:r>
                      <a:r>
                        <a:rPr/>
                        <a:t>, </a:t>
                      </a:r>
                      <a:r>
                        <a:rPr>
                          <a:latin typeface="Courier"/>
                        </a:rPr>
                        <a:t>uvm_queue</a:t>
                      </a:r>
                    </a:p>
                  </a:txBody>
                </a:tc>
                <a:tc>
                  <a:txBody>
                    <a:bodyPr/>
                    <a:lstStyle/>
                    <a:p>
                      <a:pPr lvl="0" indent="0" marL="0">
                        <a:buNone/>
                      </a:pPr>
                      <a:r>
                        <a:rPr/>
                        <a:t>Las colecciones de UVM. Un array asociativo alcanza hasta que hay que compartirlo</a:t>
                      </a:r>
                    </a:p>
                  </a:txBody>
                </a:tc>
              </a:tr>
              <a:tr h="0">
                <a:tc>
                  <a:txBody>
                    <a:bodyPr/>
                    <a:lstStyle/>
                    <a:p>
                      <a:pPr lvl="0" indent="0" marL="0">
                        <a:buNone/>
                      </a:pPr>
                      <a:r>
                        <a:rPr b="1"/>
                        <a:t>TLM2, phase jumps</a:t>
                      </a:r>
                    </a:p>
                  </a:txBody>
                </a:tc>
                <a:tc>
                  <a:txBody>
                    <a:bodyPr/>
                    <a:lstStyle/>
                    <a:p>
                      <a:pPr lvl="0" indent="0" marL="0">
                        <a:buNone/>
                      </a:pPr>
                      <a:r>
                        <a:rPr/>
                        <a:t>El límite del curso, y es explícito</a:t>
                      </a:r>
                    </a:p>
                  </a:txBody>
                </a:tc>
              </a:tr>
              <a:tr h="0">
                <a:tc>
                  <a:txBody>
                    <a:bodyPr/>
                    <a:lstStyle/>
                    <a:p>
                      <a:pPr lvl="0" indent="0" marL="0">
                        <a:buNone/>
                      </a:pPr>
                      <a:r>
                        <a:rPr/>
                        <a:t>UPF, gate-level, PSS</a:t>
                      </a:r>
                    </a:p>
                  </a:txBody>
                </a:tc>
                <a:tc>
                  <a:txBody>
                    <a:bodyPr/>
                    <a:lstStyle/>
                    <a:p>
                      <a:pPr lvl="0" indent="0" marL="0">
                        <a:buNone/>
                      </a:pPr>
                      <a:r>
                        <a:rPr/>
                        <a:t>Tres mundos aparte: bajo consumo, la netlist con retardos, y generar los tests desde un modelo</a:t>
                      </a:r>
                    </a:p>
                  </a:txBody>
                </a:tc>
              </a:tr>
            </a:tbl>
          </a:graphicData>
        </a:graphic>
      </p:graphicFrame>
      <p:sp>
        <p:nvSpPr>
          <p:cNvPr id="3" name="Content Placeholder 2"/>
          <p:cNvSpPr>
            <a:spLocks noGrp="1"/>
          </p:cNvSpPr>
          <p:nvPr>
            <p:ph idx="1"/>
          </p:nvPr>
        </p:nvSpPr>
        <p:spPr>
          <a:xfrm>
            <a:off x="457200" y="2984500"/>
            <a:ext cx="8229600" cy="1473200"/>
          </a:xfrm>
        </p:spPr>
        <p:txBody>
          <a:bodyPr/>
          <a:lstStyle/>
          <a:p>
            <a:pPr lvl="0"/>
            <a:r>
              <a:rPr/>
              <a:t>Los tres lugares donde seguir: el </a:t>
            </a:r>
            <a:r>
              <a:rPr b="1"/>
              <a:t>LRM IEEE 1800-2017</a:t>
            </a:r>
            <a:r>
              <a:rPr/>
              <a:t>, el </a:t>
            </a:r>
            <a:r>
              <a:rPr i="1"/>
              <a:t>UVM User Guide</a:t>
            </a:r>
            <a:r>
              <a:rPr/>
              <a:t> de </a:t>
            </a:r>
            <a:r>
              <a:rPr b="1"/>
              <a:t>Accellera</a:t>
            </a:r>
            <a:r>
              <a:rPr/>
              <a:t>, y </a:t>
            </a:r>
            <a:r>
              <a:rPr b="1"/>
              <a:t>Verification Academy</a:t>
            </a:r>
          </a:p>
          <a:p>
            <a:pPr lvl="0"/>
            <a:r>
              <a:rPr/>
              <a:t>Y uno que casi nadie usa: el </a:t>
            </a:r>
            <a:r>
              <a:rPr b="1"/>
              <a:t>código de </a:t>
            </a:r>
            <a:r>
              <a:rPr b="1">
                <a:latin typeface="Courier"/>
              </a:rPr>
              <a:t>uvm-core</a:t>
            </a:r>
            <a:r>
              <a:rPr/>
              <a:t>. Está en tu disco, en </a:t>
            </a:r>
            <a:r>
              <a:rPr>
                <a:latin typeface="Courier"/>
              </a:rPr>
              <a:t>code/.uvm/src/</a:t>
            </a:r>
            <a:r>
              <a:rPr/>
              <a:t>, y a esta altura lo podés leer</a:t>
            </a:r>
          </a:p>
          <a:p>
            <a:pPr lvl="0"/>
            <a:r>
              <a:rPr/>
              <a:t>Y si te trabás: </a:t>
            </a:r>
            <a:r>
              <a:rPr b="1">
                <a:hlinkClick r:id="rId3"/>
              </a:rPr>
              <a:t>Discussions</a:t>
            </a:r>
            <a:r>
              <a:rPr/>
              <a:t>, con una categoría por día. Un ejemplo que no corre o una explicación que no se entiende son </a:t>
            </a:r>
            <a:r>
              <a:rPr b="1"/>
              <a:t>issues del curso</a:t>
            </a:r>
            <a:r>
              <a:rPr/>
              <a:t>, no problemas tuyos</a:t>
            </a:r>
          </a:p>
          <a:p>
            <a:pPr lvl="0"/>
            <a:r>
              <a:rPr/>
              <a:t>Y si querés seguir acá mismo: el </a:t>
            </a:r>
            <a:r>
              <a:rPr b="1"/>
              <a:t>día 8</a:t>
            </a:r>
            <a:r>
              <a:rPr/>
              <a:t> es opcional y arranca después de la autoevaluación y de </a:t>
            </a:r>
            <a:r>
              <a:rPr i="1"/>
              <a:t>El lunes</a:t>
            </a:r>
            <a:r>
              <a:rPr/>
              <a:t> — RAL, el modelo de referencia en C, y un segundo capstone</a:t>
            </a:r>
          </a:p>
        </p:txBody>
      </p:sp>
    </p:spTree>
  </p:cSld>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Autoevaluación</a:t>
            </a:r>
          </a:p>
        </p:txBody>
      </p:sp>
      <p:sp>
        <p:nvSpPr>
          <p:cNvPr id="3" name="Content Placeholder 2"/>
          <p:cNvSpPr>
            <a:spLocks noGrp="1"/>
          </p:cNvSpPr>
          <p:nvPr>
            <p:ph idx="1"/>
          </p:nvPr>
        </p:nvSpPr>
        <p:spPr>
          <a:xfrm>
            <a:off x="457200" y="1193800"/>
            <a:ext cx="8229600" cy="723900"/>
          </a:xfrm>
        </p:spPr>
        <p:txBody>
          <a:bodyPr/>
          <a:lstStyle/>
          <a:p>
            <a:pPr lvl="0" indent="0" marL="0">
              <a:spcBef>
                <a:spcPts val="3000"/>
              </a:spcBef>
              <a:buNone/>
            </a:pPr>
            <a:r>
              <a:rPr b="1" i="1"/>
              <a:t>Quince cosas que a esta altura tendrías que poder hacer · 1 de 3</a:t>
            </a:r>
          </a:p>
        </p:txBody>
      </p:sp>
      <p:graphicFrame>
        <p:nvGraphicFramePr>
          <p:cNvPr id="6" name="Content Placeholder 5"/>
          <p:cNvGraphicFramePr>
            <a:graphicFrameLocks noGrp="1"/>
          </p:cNvGraphicFramePr>
          <p:nvPr>
            <p:ph idx="1"/>
          </p:nvPr>
        </p:nvGraphicFramePr>
        <p:xfrm>
          <a:off x="457200" y="2044700"/>
          <a:ext cx="8229600" cy="24130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¿Puedo…?</a:t>
                      </a:r>
                    </a:p>
                  </a:txBody>
                  <a:tcPr/>
                </a:tc>
                <a:tc>
                  <a:txBody>
                    <a:bodyPr/>
                    <a:lstStyle/>
                    <a:p>
                      <a:pPr lvl="0" indent="0" marL="0">
                        <a:buNone/>
                      </a:pPr>
                      <a:r>
                        <a:rPr/>
                        <a:t>Dónde está</a:t>
                      </a:r>
                    </a:p>
                  </a:txBody>
                  <a:tcPr/>
                </a:tc>
              </a:tr>
              <a:tr h="0">
                <a:tc>
                  <a:txBody>
                    <a:bodyPr/>
                    <a:lstStyle/>
                    <a:p>
                      <a:pPr lvl="0" indent="0" marL="0">
                        <a:buNone/>
                      </a:pPr>
                      <a:r>
                        <a:rPr b="1"/>
                        <a:t>1 ·</a:t>
                      </a:r>
                      <a:r>
                        <a:rPr/>
                        <a:t> Explicar por qué el </a:t>
                      </a:r>
                      <a:r>
                        <a:rPr b="1"/>
                        <a:t>47 %</a:t>
                      </a:r>
                      <a:r>
                        <a:rPr/>
                        <a:t> del tiempo de un verificador se va en debug, y qué hace este curso al respecto</a:t>
                      </a:r>
                    </a:p>
                  </a:txBody>
                </a:tc>
                <a:tc>
                  <a:txBody>
                    <a:bodyPr/>
                    <a:lstStyle/>
                    <a:p>
                      <a:pPr lvl="0" indent="0" marL="0">
                        <a:buNone/>
                      </a:pPr>
                      <a:r>
                        <a:rPr>
                          <a:hlinkClick r:id="rId3"/>
                        </a:rPr>
                        <a:t>Tendencias</a:t>
                      </a:r>
                    </a:p>
                  </a:txBody>
                </a:tc>
              </a:tr>
              <a:tr h="0">
                <a:tc>
                  <a:txBody>
                    <a:bodyPr/>
                    <a:lstStyle/>
                    <a:p>
                      <a:pPr lvl="0" indent="0" marL="0">
                        <a:buNone/>
                      </a:pPr>
                      <a:r>
                        <a:rPr b="1"/>
                        <a:t>2 ·</a:t>
                      </a:r>
                      <a:r>
                        <a:rPr/>
                        <a:t> Escribir un </a:t>
                      </a:r>
                      <a:r>
                        <a:rPr b="1"/>
                        <a:t>plan de verificación</a:t>
                      </a:r>
                      <a:r>
                        <a:rPr/>
                        <a:t> de cinco columnas para un DUT que no vi antes</a:t>
                      </a:r>
                    </a:p>
                  </a:txBody>
                </a:tc>
                <a:tc>
                  <a:txBody>
                    <a:bodyPr/>
                    <a:lstStyle/>
                    <a:p>
                      <a:pPr lvl="0" indent="0" marL="0">
                        <a:buNone/>
                      </a:pPr>
                      <a:r>
                        <a:rPr>
                          <a:hlinkClick r:id="rId4"/>
                        </a:rPr>
                        <a:t>El plan de verificación</a:t>
                      </a:r>
                    </a:p>
                  </a:txBody>
                </a:tc>
              </a:tr>
              <a:tr h="0">
                <a:tc>
                  <a:txBody>
                    <a:bodyPr/>
                    <a:lstStyle/>
                    <a:p>
                      <a:pPr lvl="0" indent="0" marL="0">
                        <a:buNone/>
                      </a:pPr>
                      <a:r>
                        <a:rPr b="1"/>
                        <a:t>3 ·</a:t>
                      </a:r>
                      <a:r>
                        <a:rPr/>
                        <a:t> Decir por qué </a:t>
                      </a:r>
                      <a:r>
                        <a:rPr b="1"/>
                        <a:t>100 % de cobertura de código</a:t>
                      </a:r>
                      <a:r>
                        <a:rPr/>
                        <a:t> no quiere decir que el DUT esté verificado</a:t>
                      </a:r>
                    </a:p>
                  </a:txBody>
                </a:tc>
                <a:tc>
                  <a:txBody>
                    <a:bodyPr/>
                    <a:lstStyle/>
                    <a:p>
                      <a:pPr lvl="0" indent="0" marL="0">
                        <a:buNone/>
                      </a:pPr>
                      <a:r>
                        <a:rPr>
                          <a:hlinkClick r:id="rId5"/>
                        </a:rPr>
                        <a:t>Cobertura funcional</a:t>
                      </a:r>
                    </a:p>
                  </a:txBody>
                </a:tc>
              </a:tr>
              <a:tr h="0">
                <a:tc>
                  <a:txBody>
                    <a:bodyPr/>
                    <a:lstStyle/>
                    <a:p>
                      <a:pPr lvl="0" indent="0" marL="0">
                        <a:buNone/>
                      </a:pPr>
                      <a:r>
                        <a:rPr b="1"/>
                        <a:t>4 ·</a:t>
                      </a:r>
                      <a:r>
                        <a:rPr/>
                        <a:t> Decir qué mirar </a:t>
                      </a:r>
                      <a:r>
                        <a:rPr b="1"/>
                        <a:t>primero</a:t>
                      </a:r>
                      <a:r>
                        <a:rPr/>
                        <a:t> cuando un </a:t>
                      </a:r>
                      <a:r>
                        <a:rPr>
                          <a:latin typeface="Courier"/>
                        </a:rPr>
                        <a:t>covergroup</a:t>
                      </a:r>
                      <a:r>
                        <a:rPr/>
                        <a:t> reporta 0 %</a:t>
                      </a:r>
                    </a:p>
                  </a:txBody>
                </a:tc>
                <a:tc>
                  <a:txBody>
                    <a:bodyPr/>
                    <a:lstStyle/>
                    <a:p>
                      <a:pPr lvl="0" indent="0" marL="0">
                        <a:buNone/>
                      </a:pPr>
                      <a:r>
                        <a:rPr>
                          <a:hlinkClick r:id="rId6"/>
                        </a:rPr>
                        <a:t>Cobertura funcional</a:t>
                      </a:r>
                    </a:p>
                  </a:txBody>
                </a:tc>
              </a:tr>
              <a:tr h="0">
                <a:tc>
                  <a:txBody>
                    <a:bodyPr/>
                    <a:lstStyle/>
                    <a:p>
                      <a:pPr lvl="0" indent="0" marL="0">
                        <a:buNone/>
                      </a:pPr>
                      <a:r>
                        <a:rPr b="1"/>
                        <a:t>5 ·</a:t>
                      </a:r>
                      <a:r>
                        <a:rPr/>
                        <a:t> Explicar qué race evita un </a:t>
                      </a:r>
                      <a:r>
                        <a:rPr>
                          <a:latin typeface="Courier"/>
                        </a:rPr>
                        <a:t>clocking block</a:t>
                      </a:r>
                      <a:r>
                        <a:rPr/>
                        <a:t> — y por qué igual son </a:t>
                      </a:r>
                      <a:r>
                        <a:rPr b="1"/>
                        <a:t>opcionales</a:t>
                      </a:r>
                    </a:p>
                  </a:txBody>
                </a:tc>
                <a:tc>
                  <a:txBody>
                    <a:bodyPr/>
                    <a:lstStyle/>
                    <a:p>
                      <a:pPr lvl="0" indent="0" marL="0">
                        <a:buNone/>
                      </a:pPr>
                      <a:r>
                        <a:rPr>
                          <a:hlinkClick r:id="rId7"/>
                        </a:rPr>
                        <a:t>Interfaces y BFM</a:t>
                      </a:r>
                    </a:p>
                  </a:txBody>
                </a:tc>
              </a:tr>
            </a:tbl>
          </a:graphicData>
        </a:graphic>
      </p:graphicFrame>
    </p:spTree>
  </p:cSld>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Autoevaluación</a:t>
            </a:r>
          </a:p>
        </p:txBody>
      </p:sp>
      <p:sp>
        <p:nvSpPr>
          <p:cNvPr id="3" name="Content Placeholder 2"/>
          <p:cNvSpPr>
            <a:spLocks noGrp="1"/>
          </p:cNvSpPr>
          <p:nvPr>
            <p:ph idx="1"/>
          </p:nvPr>
        </p:nvSpPr>
        <p:spPr>
          <a:xfrm>
            <a:off x="457200" y="1193800"/>
            <a:ext cx="8229600" cy="723900"/>
          </a:xfrm>
        </p:spPr>
        <p:txBody>
          <a:bodyPr/>
          <a:lstStyle/>
          <a:p>
            <a:pPr lvl="0" indent="0" marL="0">
              <a:spcBef>
                <a:spcPts val="3000"/>
              </a:spcBef>
              <a:buNone/>
            </a:pPr>
            <a:r>
              <a:rPr b="1" i="1"/>
              <a:t>Quince cosas que a esta altura tendrías que poder hacer · 2 de 3</a:t>
            </a:r>
          </a:p>
        </p:txBody>
      </p:sp>
      <p:graphicFrame>
        <p:nvGraphicFramePr>
          <p:cNvPr id="6" name="Content Placeholder 5"/>
          <p:cNvGraphicFramePr>
            <a:graphicFrameLocks noGrp="1"/>
          </p:cNvGraphicFramePr>
          <p:nvPr>
            <p:ph idx="1"/>
          </p:nvPr>
        </p:nvGraphicFramePr>
        <p:xfrm>
          <a:off x="457200" y="2044700"/>
          <a:ext cx="8229600" cy="24130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¿Puedo…?</a:t>
                      </a:r>
                    </a:p>
                  </a:txBody>
                  <a:tcPr/>
                </a:tc>
                <a:tc>
                  <a:txBody>
                    <a:bodyPr/>
                    <a:lstStyle/>
                    <a:p>
                      <a:pPr lvl="0" indent="0" marL="0">
                        <a:buNone/>
                      </a:pPr>
                      <a:r>
                        <a:rPr/>
                        <a:t>Dónde está</a:t>
                      </a:r>
                    </a:p>
                  </a:txBody>
                  <a:tcPr/>
                </a:tc>
              </a:tr>
              <a:tr h="0">
                <a:tc>
                  <a:txBody>
                    <a:bodyPr/>
                    <a:lstStyle/>
                    <a:p>
                      <a:pPr lvl="0" indent="0" marL="0">
                        <a:buNone/>
                      </a:pPr>
                      <a:r>
                        <a:rPr b="1"/>
                        <a:t>6 ·</a:t>
                      </a:r>
                      <a:r>
                        <a:rPr/>
                        <a:t> Extender una clase y cambiarle el comportamiento </a:t>
                      </a:r>
                      <a:r>
                        <a:rPr b="1"/>
                        <a:t>sin copiarla</a:t>
                      </a:r>
                      <a:r>
                        <a:rPr/>
                        <a:t>, y decir qué hace </a:t>
                      </a:r>
                      <a:r>
                        <a:rPr>
                          <a:latin typeface="Courier"/>
                        </a:rPr>
                        <a:t>super</a:t>
                      </a:r>
                    </a:p>
                  </a:txBody>
                </a:tc>
                <a:tc>
                  <a:txBody>
                    <a:bodyPr/>
                    <a:lstStyle/>
                    <a:p>
                      <a:pPr lvl="0" indent="0" marL="0">
                        <a:buNone/>
                      </a:pPr>
                      <a:r>
                        <a:rPr>
                          <a:hlinkClick r:id="rId3"/>
                        </a:rPr>
                        <a:t>Clases y extensiones</a:t>
                      </a:r>
                    </a:p>
                  </a:txBody>
                </a:tc>
              </a:tr>
              <a:tr h="0">
                <a:tc>
                  <a:txBody>
                    <a:bodyPr/>
                    <a:lstStyle/>
                    <a:p>
                      <a:pPr lvl="0" indent="0" marL="0">
                        <a:buNone/>
                      </a:pPr>
                      <a:r>
                        <a:rPr b="1"/>
                        <a:t>7 ·</a:t>
                      </a:r>
                      <a:r>
                        <a:rPr/>
                        <a:t> Cambiar la clase que usa un testbench </a:t>
                      </a:r>
                      <a:r>
                        <a:rPr b="1"/>
                        <a:t>sin tocar el </a:t>
                      </a:r>
                      <a:r>
                        <a:rPr b="1">
                          <a:latin typeface="Courier"/>
                        </a:rPr>
                        <a:t>env</a:t>
                      </a:r>
                      <a:r>
                        <a:rPr/>
                        <a:t>, con un </a:t>
                      </a:r>
                      <a:r>
                        <a:rPr>
                          <a:latin typeface="Courier"/>
                        </a:rPr>
                        <a:t>set_type_override</a:t>
                      </a:r>
                    </a:p>
                  </a:txBody>
                </a:tc>
                <a:tc>
                  <a:txBody>
                    <a:bodyPr/>
                    <a:lstStyle/>
                    <a:p>
                      <a:pPr lvl="0" indent="0" marL="0">
                        <a:buNone/>
                      </a:pPr>
                      <a:r>
                        <a:rPr>
                          <a:hlinkClick r:id="rId4"/>
                        </a:rPr>
                        <a:t>El patrón factory</a:t>
                      </a:r>
                    </a:p>
                  </a:txBody>
                </a:tc>
              </a:tr>
              <a:tr h="0">
                <a:tc>
                  <a:txBody>
                    <a:bodyPr/>
                    <a:lstStyle/>
                    <a:p>
                      <a:pPr lvl="0" indent="0" marL="0">
                        <a:buNone/>
                      </a:pPr>
                      <a:r>
                        <a:rPr b="1"/>
                        <a:t>8 ·</a:t>
                      </a:r>
                      <a:r>
                        <a:rPr/>
                        <a:t> Explicar por qué una simulación de UVM </a:t>
                      </a:r>
                      <a:r>
                        <a:rPr b="1"/>
                        <a:t>termina en t=0</a:t>
                      </a:r>
                      <a:r>
                        <a:rPr/>
                        <a:t> si nadie levanta un objection</a:t>
                      </a:r>
                    </a:p>
                  </a:txBody>
                </a:tc>
                <a:tc>
                  <a:txBody>
                    <a:bodyPr/>
                    <a:lstStyle/>
                    <a:p>
                      <a:pPr lvl="0" indent="0" marL="0">
                        <a:buNone/>
                      </a:pPr>
                      <a:r>
                        <a:rPr>
                          <a:hlinkClick r:id="rId5"/>
                        </a:rPr>
                        <a:t>Tests</a:t>
                      </a:r>
                    </a:p>
                  </a:txBody>
                </a:tc>
              </a:tr>
              <a:tr h="0">
                <a:tc>
                  <a:txBody>
                    <a:bodyPr/>
                    <a:lstStyle/>
                    <a:p>
                      <a:pPr lvl="0" indent="0" marL="0">
                        <a:buNone/>
                      </a:pPr>
                      <a:r>
                        <a:rPr b="1"/>
                        <a:t>9 ·</a:t>
                      </a:r>
                      <a:r>
                        <a:rPr/>
                        <a:t> Decir por qué </a:t>
                      </a:r>
                      <a:r>
                        <a:rPr>
                          <a:latin typeface="Courier"/>
                        </a:rPr>
                        <a:t>build_phase</a:t>
                      </a:r>
                      <a:r>
                        <a:rPr/>
                        <a:t> corre de arriba hacia abajo y </a:t>
                      </a:r>
                      <a:r>
                        <a:rPr>
                          <a:latin typeface="Courier"/>
                        </a:rPr>
                        <a:t>connect_phase</a:t>
                      </a:r>
                      <a:r>
                        <a:rPr/>
                        <a:t> al revés</a:t>
                      </a:r>
                    </a:p>
                  </a:txBody>
                </a:tc>
                <a:tc>
                  <a:txBody>
                    <a:bodyPr/>
                    <a:lstStyle/>
                    <a:p>
                      <a:pPr lvl="0" indent="0" marL="0">
                        <a:buNone/>
                      </a:pPr>
                      <a:r>
                        <a:rPr>
                          <a:hlinkClick r:id="rId6"/>
                        </a:rPr>
                        <a:t>Components y fases</a:t>
                      </a:r>
                    </a:p>
                  </a:txBody>
                </a:tc>
              </a:tr>
              <a:tr h="0">
                <a:tc>
                  <a:txBody>
                    <a:bodyPr/>
                    <a:lstStyle/>
                    <a:p>
                      <a:pPr lvl="0" indent="0" marL="0">
                        <a:buNone/>
                      </a:pPr>
                      <a:r>
                        <a:rPr b="1"/>
                        <a:t>10 ·</a:t>
                      </a:r>
                      <a:r>
                        <a:rPr/>
                        <a:t> Hacer que un scoreboard que falla diga </a:t>
                      </a:r>
                      <a:r>
                        <a:rPr b="1"/>
                        <a:t>algo más</a:t>
                      </a:r>
                      <a:r>
                        <a:rPr/>
                        <a:t> que “falló”</a:t>
                      </a:r>
                    </a:p>
                  </a:txBody>
                </a:tc>
                <a:tc>
                  <a:txBody>
                    <a:bodyPr/>
                    <a:lstStyle/>
                    <a:p>
                      <a:pPr lvl="0" indent="0" marL="0">
                        <a:buNone/>
                      </a:pPr>
                      <a:r>
                        <a:rPr>
                          <a:hlinkClick r:id="rId7"/>
                        </a:rPr>
                        <a:t>Reporting</a:t>
                      </a:r>
                    </a:p>
                  </a:txBody>
                </a:tc>
              </a:tr>
            </a:tbl>
          </a:graphicData>
        </a:graphic>
      </p:graphicFrame>
    </p:spTree>
  </p:cSld>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Autoevaluación</a:t>
            </a:r>
          </a:p>
        </p:txBody>
      </p:sp>
      <p:sp>
        <p:nvSpPr>
          <p:cNvPr id="3" name="Content Placeholder 2"/>
          <p:cNvSpPr>
            <a:spLocks noGrp="1"/>
          </p:cNvSpPr>
          <p:nvPr>
            <p:ph idx="1"/>
          </p:nvPr>
        </p:nvSpPr>
        <p:spPr>
          <a:xfrm>
            <a:off x="457200" y="1193800"/>
            <a:ext cx="8229600" cy="546100"/>
          </a:xfrm>
        </p:spPr>
        <p:txBody>
          <a:bodyPr/>
          <a:lstStyle/>
          <a:p>
            <a:pPr lvl="0" indent="0" marL="0">
              <a:spcBef>
                <a:spcPts val="3000"/>
              </a:spcBef>
              <a:buNone/>
            </a:pPr>
            <a:r>
              <a:rPr b="1" i="1"/>
              <a:t>Quince cosas que a esta altura tendrías que poder hacer · 3 de 3</a:t>
            </a:r>
          </a:p>
        </p:txBody>
      </p:sp>
      <p:graphicFrame>
        <p:nvGraphicFramePr>
          <p:cNvPr id="6" name="Content Placeholder 5"/>
          <p:cNvGraphicFramePr>
            <a:graphicFrameLocks noGrp="1"/>
          </p:cNvGraphicFramePr>
          <p:nvPr>
            <p:ph idx="1"/>
          </p:nvPr>
        </p:nvGraphicFramePr>
        <p:xfrm>
          <a:off x="457200" y="1866900"/>
          <a:ext cx="8229600" cy="19050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¿Puedo…?</a:t>
                      </a:r>
                    </a:p>
                  </a:txBody>
                  <a:tcPr/>
                </a:tc>
                <a:tc>
                  <a:txBody>
                    <a:bodyPr/>
                    <a:lstStyle/>
                    <a:p>
                      <a:pPr lvl="0" indent="0" marL="0">
                        <a:buNone/>
                      </a:pPr>
                      <a:r>
                        <a:rPr/>
                        <a:t>Dónde está</a:t>
                      </a:r>
                    </a:p>
                  </a:txBody>
                  <a:tcPr/>
                </a:tc>
              </a:tr>
              <a:tr h="0">
                <a:tc>
                  <a:txBody>
                    <a:bodyPr/>
                    <a:lstStyle/>
                    <a:p>
                      <a:pPr lvl="0" indent="0" marL="0">
                        <a:buNone/>
                      </a:pPr>
                      <a:r>
                        <a:rPr b="1"/>
                        <a:t>11 ·</a:t>
                      </a:r>
                      <a:r>
                        <a:rPr/>
                        <a:t> Colgar un subscriber nuevo de un analysis port </a:t>
                      </a:r>
                      <a:r>
                        <a:rPr b="1"/>
                        <a:t>sin tocar al que publica</a:t>
                      </a:r>
                    </a:p>
                  </a:txBody>
                </a:tc>
                <a:tc>
                  <a:txBody>
                    <a:bodyPr/>
                    <a:lstStyle/>
                    <a:p>
                      <a:pPr lvl="0" indent="0" marL="0">
                        <a:buNone/>
                      </a:pPr>
                      <a:r>
                        <a:rPr>
                          <a:hlinkClick r:id="rId3"/>
                        </a:rPr>
                        <a:t>Un solo lugar que mira el cable</a:t>
                      </a:r>
                    </a:p>
                  </a:txBody>
                </a:tc>
              </a:tr>
              <a:tr h="0">
                <a:tc>
                  <a:txBody>
                    <a:bodyPr/>
                    <a:lstStyle/>
                    <a:p>
                      <a:pPr lvl="0" indent="0" marL="0">
                        <a:buNone/>
                      </a:pPr>
                      <a:r>
                        <a:rPr b="1"/>
                        <a:t>12 ·</a:t>
                      </a:r>
                      <a:r>
                        <a:rPr/>
                        <a:t> Escribir una constraint que llegue a un caso de borde, y </a:t>
                      </a:r>
                      <a:r>
                        <a:rPr b="1"/>
                        <a:t>medir</a:t>
                      </a:r>
                      <a:r>
                        <a:rPr/>
                        <a:t> si el </a:t>
                      </a:r>
                      <a:r>
                        <a:rPr>
                          <a:latin typeface="Courier"/>
                        </a:rPr>
                        <a:t>dist</a:t>
                      </a:r>
                      <a:r>
                        <a:rPr/>
                        <a:t> hace lo que dice</a:t>
                      </a:r>
                    </a:p>
                  </a:txBody>
                </a:tc>
                <a:tc>
                  <a:txBody>
                    <a:bodyPr/>
                    <a:lstStyle/>
                    <a:p>
                      <a:pPr lvl="0" indent="0" marL="0">
                        <a:buNone/>
                      </a:pPr>
                      <a:r>
                        <a:rPr>
                          <a:hlinkClick r:id="rId4"/>
                        </a:rPr>
                        <a:t>Constrained random</a:t>
                      </a:r>
                    </a:p>
                  </a:txBody>
                </a:tc>
              </a:tr>
              <a:tr h="0">
                <a:tc>
                  <a:txBody>
                    <a:bodyPr/>
                    <a:lstStyle/>
                    <a:p>
                      <a:pPr lvl="0" indent="0" marL="0">
                        <a:buNone/>
                      </a:pPr>
                      <a:r>
                        <a:rPr b="1"/>
                        <a:t>13 ·</a:t>
                      </a:r>
                      <a:r>
                        <a:rPr/>
                        <a:t> Decir qué construye y qué </a:t>
                      </a:r>
                      <a:r>
                        <a:rPr b="1"/>
                        <a:t>no</a:t>
                      </a:r>
                      <a:r>
                        <a:rPr/>
                        <a:t> un agent con </a:t>
                      </a:r>
                      <a:r>
                        <a:rPr>
                          <a:latin typeface="Courier"/>
                        </a:rPr>
                        <a:t>is_active = UVM_PASSIVE</a:t>
                      </a:r>
                    </a:p>
                  </a:txBody>
                </a:tc>
                <a:tc>
                  <a:txBody>
                    <a:bodyPr/>
                    <a:lstStyle/>
                    <a:p>
                      <a:pPr lvl="0" indent="0" marL="0">
                        <a:buNone/>
                      </a:pPr>
                      <a:r>
                        <a:rPr>
                          <a:hlinkClick r:id="rId5"/>
                        </a:rPr>
                        <a:t>Agents</a:t>
                      </a:r>
                    </a:p>
                  </a:txBody>
                </a:tc>
              </a:tr>
              <a:tr h="0">
                <a:tc>
                  <a:txBody>
                    <a:bodyPr/>
                    <a:lstStyle/>
                    <a:p>
                      <a:pPr lvl="0" indent="0" marL="0">
                        <a:buNone/>
                      </a:pPr>
                      <a:r>
                        <a:rPr b="1"/>
                        <a:t>14 ·</a:t>
                      </a:r>
                      <a:r>
                        <a:rPr/>
                        <a:t> Explicar por qué una </a:t>
                      </a:r>
                      <a:r>
                        <a:rPr>
                          <a:latin typeface="Courier"/>
                        </a:rPr>
                        <a:t>uvm_sequence</a:t>
                      </a:r>
                      <a:r>
                        <a:rPr/>
                        <a:t> </a:t>
                      </a:r>
                      <a:r>
                        <a:rPr b="1"/>
                        <a:t>no aparece</a:t>
                      </a:r>
                      <a:r>
                        <a:rPr/>
                        <a:t> en </a:t>
                      </a:r>
                      <a:r>
                        <a:rPr>
                          <a:latin typeface="Courier"/>
                        </a:rPr>
                        <a:t>print_topology()</a:t>
                      </a:r>
                    </a:p>
                  </a:txBody>
                </a:tc>
                <a:tc>
                  <a:txBody>
                    <a:bodyPr/>
                    <a:lstStyle/>
                    <a:p>
                      <a:pPr lvl="0" indent="0" marL="0">
                        <a:buNone/>
                      </a:pPr>
                      <a:r>
                        <a:rPr>
                          <a:hlinkClick r:id="rId6"/>
                        </a:rPr>
                        <a:t>Sequences</a:t>
                      </a:r>
                    </a:p>
                  </a:txBody>
                </a:tc>
              </a:tr>
              <a:tr h="0">
                <a:tc>
                  <a:txBody>
                    <a:bodyPr/>
                    <a:lstStyle/>
                    <a:p>
                      <a:pPr lvl="0" indent="0" marL="0">
                        <a:buNone/>
                      </a:pPr>
                      <a:r>
                        <a:rPr b="1"/>
                        <a:t>15 ·</a:t>
                      </a:r>
                      <a:r>
                        <a:rPr/>
                        <a:t> Escribir una property que vea una violación de protocolo, y decir por qué </a:t>
                      </a:r>
                      <a:r>
                        <a:rPr>
                          <a:latin typeface="Courier"/>
                        </a:rPr>
                        <a:t>--assert</a:t>
                      </a:r>
                      <a:r>
                        <a:rPr/>
                        <a:t> no es opcional</a:t>
                      </a:r>
                    </a:p>
                  </a:txBody>
                </a:tc>
                <a:tc>
                  <a:txBody>
                    <a:bodyPr/>
                    <a:lstStyle/>
                    <a:p>
                      <a:pPr lvl="0" indent="0" marL="0">
                        <a:buNone/>
                      </a:pPr>
                      <a:r>
                        <a:rPr>
                          <a:hlinkClick r:id="rId7"/>
                        </a:rPr>
                        <a:t>Assertions (SVA)</a:t>
                      </a:r>
                    </a:p>
                  </a:txBody>
                </a:tc>
              </a:tr>
            </a:tbl>
          </a:graphicData>
        </a:graphic>
      </p:graphicFrame>
      <p:sp>
        <p:nvSpPr>
          <p:cNvPr id="3" name="Content Placeholder 2"/>
          <p:cNvSpPr>
            <a:spLocks noGrp="1"/>
          </p:cNvSpPr>
          <p:nvPr>
            <p:ph idx="1"/>
          </p:nvPr>
        </p:nvSpPr>
        <p:spPr>
          <a:xfrm>
            <a:off x="457200" y="3898900"/>
            <a:ext cx="8229600" cy="546100"/>
          </a:xfrm>
        </p:spPr>
        <p:txBody>
          <a:bodyPr/>
          <a:lstStyle/>
          <a:p>
            <a:pPr lvl="0"/>
            <a:r>
              <a:rPr/>
              <a:t>¿Las quince? Entonces la que queda es el </a:t>
            </a:r>
            <a:r>
              <a:rPr b="1"/>
              <a:t>capstone</a:t>
            </a:r>
            <a:r>
              <a:rPr/>
              <a:t>: un esclavo APB, su spec, y el testbench entero desde una hoja en blanco</a:t>
            </a:r>
          </a:p>
        </p:txBody>
      </p:sp>
    </p:spTree>
  </p:cSld>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El lunes</a:t>
            </a:r>
          </a:p>
          <a:p>
            <a:pPr lvl="0" indent="0" marL="0">
              <a:spcBef>
                <a:spcPts val="3000"/>
              </a:spcBef>
              <a:buNone/>
            </a:pPr>
            <a:r>
              <a:rPr b="1" i="1"/>
              <a:t>Qué hacer con esto cuando se apaga la pantalla</a:t>
            </a:r>
          </a:p>
          <a:p>
            <a:pPr lvl="0"/>
            <a:r>
              <a:rPr b="1"/>
              <a:t>Lo primero: un testbench propio andando.</a:t>
            </a:r>
            <a:r>
              <a:rPr/>
              <a:t> El capstone es el mínimo. Si ya está entregado, el que sigue es un DUT tuyo — el del trabajo, el de la tesis, el que sea. Un curso terminado no prueba nada; un testbench sí</a:t>
            </a:r>
          </a:p>
          <a:p>
            <a:pPr lvl="0"/>
            <a:r>
              <a:rPr b="1"/>
              <a:t>Guardá dos páginas y tirá el resto:</a:t>
            </a:r>
            <a:r>
              <a:rPr/>
              <a:t> el machete de una carilla y </a:t>
            </a:r>
            <a:r>
              <a:rPr i="1"/>
              <a:t>Las 21 trampas mudas</a:t>
            </a:r>
            <a:r>
              <a:rPr/>
              <a:t>. Son las dos que se abren con el simulador corriendo</a:t>
            </a:r>
          </a:p>
          <a:p>
            <a:pPr lvl="0"/>
            <a:r>
              <a:rPr b="1"/>
              <a:t>Si te trabás, preguntá acá:</a:t>
            </a:r>
            <a:r>
              <a:rPr/>
              <a:t> </a:t>
            </a:r>
            <a:r>
              <a:rPr>
                <a:hlinkClick r:id="rId3"/>
              </a:rPr>
              <a:t>Discussions</a:t>
            </a:r>
            <a:r>
              <a:rPr/>
              <a:t> tiene una categoría por día. Un ejemplo que no corre es un </a:t>
            </a:r>
            <a:r>
              <a:rPr b="1"/>
              <a:t>issue del curso</a:t>
            </a:r>
          </a:p>
          <a:p>
            <a:pPr lvl="0"/>
            <a:r>
              <a:rPr b="1"/>
              <a:t>Y si algo te resultó confuso, arreglalo.</a:t>
            </a:r>
            <a:r>
              <a:rPr/>
              <a:t> Es CC BY 4.0 y el repo está entero: las slides, los ejemplos, los correctores y los linters. Un PR que aclara una slide vale tanto como uno que agrega una sección</a:t>
            </a:r>
          </a:p>
          <a:p>
            <a:pPr lvl="0" indent="0" marL="0">
              <a:buNone/>
            </a:pPr>
            <a:r>
              <a:rPr i="1"/>
              <a:t>Gracias por llegar hasta acá.</a:t>
            </a:r>
          </a:p>
        </p:txBody>
      </p:sp>
    </p:spTree>
  </p:cSld>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Ayer quedó…</a:t>
            </a:r>
          </a:p>
          <a:p>
            <a:pPr lvl="0" indent="0" marL="0">
              <a:spcBef>
                <a:spcPts val="3000"/>
              </a:spcBef>
              <a:buNone/>
            </a:pPr>
            <a:r>
              <a:rPr b="1" i="1"/>
              <a:t>Dónde dejamos el testbench</a:t>
            </a:r>
          </a:p>
          <a:p>
            <a:pPr lvl="0"/>
            <a:r>
              <a:rPr/>
              <a:t>El capstone entregado: un esclavo APB, su spec, y un testbench entero escrito desde una hoja en blanco — monitor, driver, scoreboard, cobertura y properties</a:t>
            </a:r>
          </a:p>
          <a:p>
            <a:pPr lvl="0"/>
            <a:r>
              <a:rPr/>
              <a:t>El scoreboard de ese testbench </a:t>
            </a:r>
            <a:r>
              <a:rPr b="1"/>
              <a:t>predice a mano</a:t>
            </a:r>
            <a:r>
              <a:rPr/>
              <a:t> el valor de cada registro, y la cobertura del bus se escribió fila por fila</a:t>
            </a:r>
          </a:p>
          <a:p>
            <a:pPr lvl="0"/>
            <a:r>
              <a:rPr/>
              <a:t>Y eso se hace igual en el trabajo… hasta que el DUT tiene sesenta registros. Ahí las dos cosas se modelan, y eso es todo el día 8</a:t>
            </a:r>
          </a:p>
        </p:txBody>
      </p:sp>
    </p:spTree>
  </p:cSld>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Día 8 · ≈ 4 h · opcional · lo que sigue después del capstone</a:t>
            </a:r>
          </a:p>
          <a:p>
            <a:pPr lvl="0"/>
            <a:r>
              <a:rPr/>
              <a:t>RAL, la unidad 9 — el modelo de registros sobre el mismo APB</a:t>
            </a:r>
          </a:p>
          <a:p>
            <a:pPr lvl="0"/>
            <a:r>
              <a:rPr/>
              <a:t>El modelo de referencia en C, por DPI</a:t>
            </a:r>
          </a:p>
          <a:p>
            <a:pPr lvl="0"/>
            <a:r>
              <a:rPr/>
              <a:t>El segundo capstone: una FIFO con backpressure</a:t>
            </a:r>
          </a:p>
          <a:p>
            <a:pPr lvl="0" indent="0" marL="0">
              <a:buNone/>
            </a:pPr>
            <a:r>
              <a:rPr b="1"/>
              <a:t>Al final del día podés:</a:t>
            </a:r>
          </a:p>
          <a:p>
            <a:pPr lvl="0"/>
            <a:r>
              <a:rPr b="1"/>
              <a:t>Leer y escribir</a:t>
            </a:r>
            <a:r>
              <a:rPr/>
              <a:t> un registro por nombre, sin escribir un solo </a:t>
            </a:r>
            <a:r>
              <a:rPr>
                <a:latin typeface="Courier"/>
              </a:rPr>
              <a:t>PADDR</a:t>
            </a:r>
            <a:r>
              <a:rPr/>
              <a:t>, y decir qué hacen el adapter y el predictor</a:t>
            </a:r>
          </a:p>
          <a:p>
            <a:pPr lvl="0"/>
            <a:r>
              <a:rPr b="1"/>
              <a:t>Enchufar</a:t>
            </a:r>
            <a:r>
              <a:rPr/>
              <a:t> un modelo de referencia escrito en C, y probarlo con una mutación</a:t>
            </a:r>
          </a:p>
          <a:p>
            <a:pPr lvl="0"/>
            <a:r>
              <a:rPr b="1"/>
              <a:t>Escribir</a:t>
            </a:r>
            <a:r>
              <a:rPr/>
              <a:t> un scoreboard para un DUT donde una tabla no alcanza</a:t>
            </a:r>
          </a:p>
        </p:txBody>
      </p:sp>
    </p:spTree>
  </p:cSld>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RAL</a:t>
            </a:r>
          </a:p>
          <a:p>
            <a:pPr lvl="0" indent="0" marL="0">
              <a:spcBef>
                <a:spcPts val="3000"/>
              </a:spcBef>
              <a:buNone/>
            </a:pPr>
            <a:r>
              <a:rPr b="1" i="1"/>
              <a:t>Unidad 9 · opcional · el registro deja de ser una dirección</a:t>
            </a:r>
          </a:p>
          <a:p>
            <a:pPr lvl="0"/>
            <a:r>
              <a:rPr/>
              <a:t>Todo chip tiene registros de configuración, y un SoC chico tiene </a:t>
            </a:r>
            <a:r>
              <a:rPr b="1"/>
              <a:t>doscientos</a:t>
            </a:r>
          </a:p>
          <a:p>
            <a:pPr lvl="0"/>
            <a:r>
              <a:rPr/>
              <a:t>Sin RAL, el testbench los escribe así: </a:t>
            </a:r>
            <a:r>
              <a:rPr>
                <a:latin typeface="Courier"/>
              </a:rPr>
              <a:t>addr = 8'h04</a:t>
            </a:r>
            <a:r>
              <a:rPr/>
              <a:t>, </a:t>
            </a:r>
            <a:r>
              <a:rPr>
                <a:latin typeface="Courier"/>
              </a:rPr>
              <a:t>wdata = ...</a:t>
            </a:r>
            <a:r>
              <a:rPr/>
              <a:t>, y el scoreboard guarda un </a:t>
            </a:r>
            <a:r>
              <a:rPr>
                <a:latin typeface="Courier"/>
              </a:rPr>
              <a:t>logic [31:0]</a:t>
            </a:r>
            <a:r>
              <a:rPr/>
              <a:t> por cada uno</a:t>
            </a:r>
          </a:p>
          <a:p>
            <a:pPr lvl="0"/>
            <a:r>
              <a:rPr/>
              <a:t>El día que el arquitecto mueve </a:t>
            </a:r>
            <a:r>
              <a:rPr>
                <a:latin typeface="Courier"/>
              </a:rPr>
              <a:t>SCRATCH</a:t>
            </a:r>
            <a:r>
              <a:rPr/>
              <a:t> de </a:t>
            </a:r>
            <a:r>
              <a:rPr>
                <a:latin typeface="Courier"/>
              </a:rPr>
              <a:t>0x04</a:t>
            </a:r>
            <a:r>
              <a:rPr/>
              <a:t> a </a:t>
            </a:r>
            <a:r>
              <a:rPr>
                <a:latin typeface="Courier"/>
              </a:rPr>
              <a:t>0x24</a:t>
            </a:r>
            <a:r>
              <a:rPr/>
              <a:t>, hay que buscar </a:t>
            </a:r>
            <a:r>
              <a:rPr>
                <a:latin typeface="Courier"/>
              </a:rPr>
              <a:t>8'h04</a:t>
            </a:r>
            <a:r>
              <a:rPr/>
              <a:t> en todo el testbench — y </a:t>
            </a:r>
            <a:r>
              <a:rPr>
                <a:latin typeface="Courier"/>
              </a:rPr>
              <a:t>0x04</a:t>
            </a:r>
            <a:r>
              <a:rPr/>
              <a:t> también era el valor de otra cosa</a:t>
            </a:r>
          </a:p>
          <a:p>
            <a:pPr lvl="0"/>
            <a:r>
              <a:rPr b="1"/>
              <a:t>RAL</a:t>
            </a:r>
            <a:r>
              <a:rPr/>
              <a:t> —</a:t>
            </a:r>
            <a:r>
              <a:rPr i="1"/>
              <a:t>Register Abstraction Layer</a:t>
            </a:r>
            <a:r>
              <a:rPr/>
              <a:t>— es la capa que le pone nombre a eso: </a:t>
            </a:r>
            <a:r>
              <a:rPr>
                <a:latin typeface="Courier"/>
              </a:rPr>
              <a:t>model.SCRATCH.write(status, 'h1000_0000)</a:t>
            </a:r>
          </a:p>
          <a:p>
            <a:pPr lvl="0"/>
            <a:r>
              <a:rPr/>
              <a:t>Es opcional y va al final a propósito: </a:t>
            </a:r>
            <a:r>
              <a:rPr b="1"/>
              <a:t>se entiende recién cuando ya escribiste el testbench que reemplaza</a:t>
            </a:r>
          </a:p>
        </p:txBody>
      </p:sp>
    </p:spTree>
  </p:cSld>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a:xfrm>
            <a:off x="457200" y="1193800"/>
            <a:ext cx="8229600" cy="431800"/>
          </a:xfrm>
        </p:spPr>
        <p:txBody>
          <a:bodyPr/>
          <a:lstStyle/>
          <a:p>
            <a:pPr lvl="0" indent="0" marL="0">
              <a:spcBef>
                <a:spcPts val="3000"/>
              </a:spcBef>
              <a:buNone/>
            </a:pPr>
            <a:r>
              <a:rPr b="1" i="1"/>
              <a:t>Tres piezas, y una sola sabe qué bus hay abajo</a:t>
            </a:r>
          </a:p>
        </p:txBody>
      </p:sp>
      <p:graphicFrame>
        <p:nvGraphicFramePr>
          <p:cNvPr id="6" name="Content Placeholder 5"/>
          <p:cNvGraphicFramePr>
            <a:graphicFrameLocks noGrp="1"/>
          </p:cNvGraphicFramePr>
          <p:nvPr>
            <p:ph idx="1"/>
          </p:nvPr>
        </p:nvGraphicFramePr>
        <p:xfrm>
          <a:off x="457200" y="1752600"/>
          <a:ext cx="8229600" cy="10033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Pieza</a:t>
                      </a:r>
                    </a:p>
                  </a:txBody>
                  <a:tcPr/>
                </a:tc>
                <a:tc>
                  <a:txBody>
                    <a:bodyPr/>
                    <a:lstStyle/>
                    <a:p>
                      <a:pPr lvl="0" indent="0" marL="0">
                        <a:buNone/>
                      </a:pPr>
                      <a:r>
                        <a:rPr/>
                        <a:t>Qué es</a:t>
                      </a:r>
                    </a:p>
                  </a:txBody>
                  <a:tcPr/>
                </a:tc>
                <a:tc>
                  <a:txBody>
                    <a:bodyPr/>
                    <a:lstStyle/>
                    <a:p>
                      <a:pPr lvl="0" indent="0" marL="0">
                        <a:buNone/>
                      </a:pPr>
                      <a:r>
                        <a:rPr/>
                        <a:t>Cuántas veces se escribe</a:t>
                      </a:r>
                    </a:p>
                  </a:txBody>
                  <a:tcPr/>
                </a:tc>
              </a:tr>
              <a:tr h="0">
                <a:tc>
                  <a:txBody>
                    <a:bodyPr/>
                    <a:lstStyle/>
                    <a:p>
                      <a:pPr lvl="0" indent="0" marL="0">
                        <a:buNone/>
                      </a:pPr>
                      <a:r>
                        <a:rPr>
                          <a:latin typeface="Courier"/>
                        </a:rPr>
                        <a:t>uvm_reg_block</a:t>
                      </a:r>
                    </a:p>
                  </a:txBody>
                </a:tc>
                <a:tc>
                  <a:txBody>
                    <a:bodyPr/>
                    <a:lstStyle/>
                    <a:p>
                      <a:pPr lvl="0" indent="0" marL="0">
                        <a:buNone/>
                      </a:pPr>
                      <a:r>
                        <a:rPr/>
                        <a:t>el mapa: registros, campos, direcciones</a:t>
                      </a:r>
                    </a:p>
                  </a:txBody>
                </a:tc>
                <a:tc>
                  <a:txBody>
                    <a:bodyPr/>
                    <a:lstStyle/>
                    <a:p>
                      <a:pPr lvl="0" indent="0" marL="0">
                        <a:buNone/>
                      </a:pPr>
                      <a:r>
                        <a:rPr/>
                        <a:t>una por </a:t>
                      </a:r>
                      <a:r>
                        <a:rPr b="1"/>
                        <a:t>DUT</a:t>
                      </a:r>
                    </a:p>
                  </a:txBody>
                </a:tc>
              </a:tr>
              <a:tr h="0">
                <a:tc>
                  <a:txBody>
                    <a:bodyPr/>
                    <a:lstStyle/>
                    <a:p>
                      <a:pPr lvl="0" indent="0" marL="0">
                        <a:buNone/>
                      </a:pPr>
                      <a:r>
                        <a:rPr>
                          <a:latin typeface="Courier"/>
                        </a:rPr>
                        <a:t>uvm_reg_adapter</a:t>
                      </a:r>
                    </a:p>
                  </a:txBody>
                </a:tc>
                <a:tc>
                  <a:txBody>
                    <a:bodyPr/>
                    <a:lstStyle/>
                    <a:p>
                      <a:pPr lvl="0" indent="0" marL="0">
                        <a:buNone/>
                      </a:pPr>
                      <a:r>
                        <a:rPr/>
                        <a:t>traduce acceso ↔ transacción del bus</a:t>
                      </a:r>
                    </a:p>
                  </a:txBody>
                </a:tc>
                <a:tc>
                  <a:txBody>
                    <a:bodyPr/>
                    <a:lstStyle/>
                    <a:p>
                      <a:pPr lvl="0" indent="0" marL="0">
                        <a:buNone/>
                      </a:pPr>
                      <a:r>
                        <a:rPr/>
                        <a:t>una por </a:t>
                      </a:r>
                      <a:r>
                        <a:rPr b="1"/>
                        <a:t>protocolo</a:t>
                      </a:r>
                    </a:p>
                  </a:txBody>
                </a:tc>
              </a:tr>
              <a:tr h="0">
                <a:tc>
                  <a:txBody>
                    <a:bodyPr/>
                    <a:lstStyle/>
                    <a:p>
                      <a:pPr lvl="0" indent="0" marL="0">
                        <a:buNone/>
                      </a:pPr>
                      <a:r>
                        <a:rPr>
                          <a:latin typeface="Courier"/>
                        </a:rPr>
                        <a:t>uvm_reg_predictor</a:t>
                      </a:r>
                    </a:p>
                  </a:txBody>
                </a:tc>
                <a:tc>
                  <a:txBody>
                    <a:bodyPr/>
                    <a:lstStyle/>
                    <a:p>
                      <a:pPr lvl="0" indent="0" marL="0">
                        <a:buNone/>
                      </a:pPr>
                      <a:r>
                        <a:rPr/>
                        <a:t>lo que el monitor vio, dicho en registros</a:t>
                      </a:r>
                    </a:p>
                  </a:txBody>
                </a:tc>
                <a:tc>
                  <a:txBody>
                    <a:bodyPr/>
                    <a:lstStyle/>
                    <a:p>
                      <a:pPr lvl="0" indent="0" marL="0">
                        <a:buNone/>
                      </a:pPr>
                      <a:r>
                        <a:rPr/>
                        <a:t>ninguna: viene hecha</a:t>
                      </a:r>
                    </a:p>
                  </a:txBody>
                </a:tc>
              </a:tr>
            </a:tbl>
          </a:graphicData>
        </a:graphic>
      </p:graphicFrame>
      <p:sp>
        <p:nvSpPr>
          <p:cNvPr id="3" name="Content Placeholder 2"/>
          <p:cNvSpPr>
            <a:spLocks noGrp="1"/>
          </p:cNvSpPr>
          <p:nvPr>
            <p:ph idx="1"/>
          </p:nvPr>
        </p:nvSpPr>
        <p:spPr>
          <a:xfrm>
            <a:off x="457200" y="2882900"/>
            <a:ext cx="8229600" cy="1574800"/>
          </a:xfrm>
        </p:spPr>
        <p:txBody>
          <a:bodyPr/>
          <a:lstStyle/>
          <a:p>
            <a:pPr lvl="0"/>
            <a:r>
              <a:rPr/>
              <a:t>El modelo </a:t>
            </a:r>
            <a:r>
              <a:rPr b="1"/>
              <a:t>no sabe</a:t>
            </a:r>
            <a:r>
              <a:rPr/>
              <a:t> que abajo hay un APB. Cambiás el adapter y el mismo modelo maneja AHB</a:t>
            </a:r>
          </a:p>
          <a:p>
            <a:pPr lvl="0"/>
            <a:r>
              <a:rPr/>
              <a:t>El adapter es el archivo que te viene con un VIP comprado. Son veinte líneas</a:t>
            </a:r>
          </a:p>
          <a:p>
            <a:pPr lvl="0"/>
            <a:r>
              <a:rPr/>
              <a:t>Y abajo de todo, sin un solo cambio: el driver, el monitor y el agent del capstone</a:t>
            </a:r>
          </a:p>
        </p:txBody>
      </p:sp>
    </p:spTree>
  </p:cSld>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El modelo: la tabla de la spec, en código</a:t>
            </a:r>
          </a:p>
          <a:p>
            <a:pPr lvl="0" indent="0">
              <a:buNone/>
            </a:pPr>
            <a:r>
              <a:rPr i="1">
                <a:solidFill>
                  <a:srgbClr val="60A0B0"/>
                </a:solidFill>
                <a:latin typeface="Courier"/>
              </a:rPr>
              <a:t>// 0x00 -- CTRL. EN is an ordinary bit. CLR is not: writing a 1 clears ACC and</a:t>
            </a:r>
            <a:br/>
            <a:r>
              <a:rPr i="1">
                <a:solidFill>
                  <a:srgbClr val="60A0B0"/>
                </a:solidFill>
                <a:latin typeface="Courier"/>
              </a:rPr>
              <a:t>// OVF, and the bit always reads back 0.</a:t>
            </a:r>
            <a:br/>
            <a:r>
              <a:rPr b="1">
                <a:solidFill>
                  <a:srgbClr val="007020"/>
                </a:solidFill>
                <a:latin typeface="Courier"/>
              </a:rPr>
              <a:t>class</a:t>
            </a:r>
            <a:r>
              <a:rPr>
                <a:latin typeface="Courier"/>
              </a:rPr>
              <a:t> ctrl_reg </a:t>
            </a:r>
            <a:r>
              <a:rPr b="1">
                <a:solidFill>
                  <a:srgbClr val="007020"/>
                </a:solidFill>
                <a:latin typeface="Courier"/>
              </a:rPr>
              <a:t>extends</a:t>
            </a:r>
            <a:r>
              <a:rPr>
                <a:latin typeface="Courier"/>
              </a:rPr>
              <a:t> uvm_reg;</a:t>
            </a:r>
            <a:br/>
            <a:r>
              <a:rPr>
                <a:latin typeface="Courier"/>
              </a:rPr>
              <a:t>   </a:t>
            </a:r>
            <a:r>
              <a:rPr>
                <a:solidFill>
                  <a:srgbClr val="007020"/>
                </a:solidFill>
                <a:latin typeface="Courier"/>
              </a:rPr>
              <a:t>`uvm_object_utils</a:t>
            </a:r>
            <a:r>
              <a:rPr>
                <a:latin typeface="Courier"/>
              </a:rPr>
              <a:t>(ctrl_reg)</a:t>
            </a:r>
            <a:br/>
            <a:br/>
            <a:r>
              <a:rPr>
                <a:latin typeface="Courier"/>
              </a:rPr>
              <a:t>   </a:t>
            </a:r>
            <a:r>
              <a:rPr b="1">
                <a:solidFill>
                  <a:srgbClr val="007020"/>
                </a:solidFill>
                <a:latin typeface="Courier"/>
              </a:rPr>
              <a:t>rand</a:t>
            </a:r>
            <a:r>
              <a:rPr>
                <a:latin typeface="Courier"/>
              </a:rPr>
              <a:t> uvm_reg_field EN;</a:t>
            </a:r>
            <a:br/>
            <a:r>
              <a:rPr>
                <a:latin typeface="Courier"/>
              </a:rPr>
              <a:t>   </a:t>
            </a:r>
            <a:r>
              <a:rPr b="1">
                <a:solidFill>
                  <a:srgbClr val="007020"/>
                </a:solidFill>
                <a:latin typeface="Courier"/>
              </a:rPr>
              <a:t>rand</a:t>
            </a:r>
            <a:r>
              <a:rPr>
                <a:latin typeface="Courier"/>
              </a:rPr>
              <a:t> uvm_reg_field CLR;</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 </a:t>
            </a:r>
            <a:r>
              <a:rPr>
                <a:solidFill>
                  <a:srgbClr val="4070A0"/>
                </a:solidFill>
                <a:latin typeface="Courier"/>
              </a:rPr>
              <a:t>"ctrl_reg"</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a:t>
            </a:r>
            <a:r>
              <a:rPr>
                <a:solidFill>
                  <a:srgbClr val="40A070"/>
                </a:solidFill>
                <a:latin typeface="Courier"/>
              </a:rPr>
              <a:t>32</a:t>
            </a:r>
            <a:r>
              <a:rPr>
                <a:latin typeface="Courier"/>
              </a:rPr>
              <a:t>, UVM_NO_COVERAGE);</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configure(parent, size, lsb_pos, access, volatile, reset, has_reset,</a:t>
            </a:r>
            <a:br/>
            <a:r>
              <a:rPr>
                <a:latin typeface="Courier"/>
              </a:rPr>
              <a:t>   </a:t>
            </a:r>
            <a:r>
              <a:rPr i="1">
                <a:solidFill>
                  <a:srgbClr val="60A0B0"/>
                </a:solidFill>
                <a:latin typeface="Courier"/>
              </a:rPr>
              <a:t>//           is_rand, individually_accessible)</a:t>
            </a:r>
            <a:b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a:t>
            </a:r>
            <a:br/>
            <a:r>
              <a:rPr>
                <a:latin typeface="Courier"/>
              </a:rPr>
              <a:t>      EN = uvm_reg_field::type_id::create(</a:t>
            </a:r>
            <a:r>
              <a:rPr>
                <a:solidFill>
                  <a:srgbClr val="4070A0"/>
                </a:solidFill>
                <a:latin typeface="Courier"/>
              </a:rPr>
              <a:t>"EN"</a:t>
            </a:r>
            <a:r>
              <a:rPr>
                <a:latin typeface="Courier"/>
              </a:rPr>
              <a:t>);</a:t>
            </a:r>
            <a:br/>
            <a:r>
              <a:rPr>
                <a:latin typeface="Courier"/>
              </a:rPr>
              <a:t>      EN.configure(</a:t>
            </a:r>
            <a:r>
              <a:rPr b="1">
                <a:solidFill>
                  <a:srgbClr val="007020"/>
                </a:solidFill>
                <a:latin typeface="Courier"/>
              </a:rPr>
              <a:t>this</a:t>
            </a:r>
            <a:r>
              <a:rPr>
                <a:latin typeface="Courier"/>
              </a:rPr>
              <a:t>, </a:t>
            </a:r>
            <a:r>
              <a:rPr>
                <a:solidFill>
                  <a:srgbClr val="40A070"/>
                </a:solidFill>
                <a:latin typeface="Courier"/>
              </a:rPr>
              <a:t>1</a:t>
            </a:r>
            <a:r>
              <a:rPr>
                <a:latin typeface="Courier"/>
              </a:rPr>
              <a:t>, </a:t>
            </a:r>
            <a:r>
              <a:rPr>
                <a:solidFill>
                  <a:srgbClr val="40A070"/>
                </a:solidFill>
                <a:latin typeface="Courier"/>
              </a:rPr>
              <a:t>0</a:t>
            </a:r>
            <a:r>
              <a:rPr>
                <a:latin typeface="Courier"/>
              </a:rPr>
              <a:t>, </a:t>
            </a:r>
            <a:r>
              <a:rPr>
                <a:solidFill>
                  <a:srgbClr val="4070A0"/>
                </a:solidFill>
                <a:latin typeface="Courier"/>
              </a:rPr>
              <a:t>"RW"</a:t>
            </a:r>
            <a:r>
              <a:rPr>
                <a:latin typeface="Courier"/>
              </a:rPr>
              <a:t>, </a:t>
            </a:r>
            <a:r>
              <a:rPr>
                <a:solidFill>
                  <a:srgbClr val="40A070"/>
                </a:solidFill>
                <a:latin typeface="Courier"/>
              </a:rPr>
              <a:t>0</a:t>
            </a:r>
            <a:r>
              <a:rPr>
                <a:latin typeface="Courier"/>
              </a:rPr>
              <a:t>, </a:t>
            </a:r>
            <a:r>
              <a:rPr>
                <a:solidFill>
                  <a:srgbClr val="40A070"/>
                </a:solidFill>
                <a:latin typeface="Courier"/>
              </a:rPr>
              <a:t>'h0</a:t>
            </a:r>
            <a:r>
              <a:rPr>
                <a:latin typeface="Courier"/>
              </a:rPr>
              <a:t>, </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0</a:t>
            </a:r>
            <a:r>
              <a:rPr>
                <a:latin typeface="Courier"/>
              </a:rPr>
              <a:t>);</a:t>
            </a:r>
            <a:br/>
            <a:br/>
            <a:r>
              <a:rPr>
                <a:latin typeface="Courier"/>
              </a:rPr>
              <a:t>      </a:t>
            </a:r>
            <a:r>
              <a:rPr i="1">
                <a:solidFill>
                  <a:srgbClr val="60A0B0"/>
                </a:solidFill>
                <a:latin typeface="Courier"/>
              </a:rPr>
              <a:t>// "WC" is the name UVM has for exactly this: the write clears the field,</a:t>
            </a:r>
            <a:br/>
            <a:r>
              <a:rPr>
                <a:latin typeface="Courier"/>
              </a:rPr>
              <a:t>      </a:t>
            </a:r>
            <a:r>
              <a:rPr i="1">
                <a:solidFill>
                  <a:srgbClr val="60A0B0"/>
                </a:solidFill>
                <a:latin typeface="Courier"/>
              </a:rPr>
              <a:t>// the mirror drops to zero, and the read returns that zero. Modelling it as</a:t>
            </a:r>
            <a:br/>
            <a:r>
              <a:rPr>
                <a:latin typeface="Courier"/>
              </a:rPr>
              <a:t>      </a:t>
            </a:r>
            <a:r>
              <a:rPr i="1">
                <a:solidFill>
                  <a:srgbClr val="60A0B0"/>
                </a:solidFill>
                <a:latin typeface="Courier"/>
              </a:rPr>
              <a:t>// "RW" is the classic mistake, and it is what +MAL does. "WOC" also passes,</a:t>
            </a:r>
            <a:br/>
            <a:r>
              <a:rPr>
                <a:latin typeface="Courier"/>
              </a:rPr>
              <a:t>      </a:t>
            </a:r>
            <a:r>
              <a:rPr i="1">
                <a:solidFill>
                  <a:srgbClr val="60A0B0"/>
                </a:solidFill>
                <a:latin typeface="Courier"/>
              </a:rPr>
              <a:t>// for the wrong reason: any WO* access takes the field out of bit_bash and</a:t>
            </a:r>
            <a:br/>
            <a:r>
              <a:rPr>
                <a:latin typeface="Courier"/>
              </a:rPr>
              <a:t>      </a:t>
            </a:r>
            <a:r>
              <a:rPr i="1">
                <a:solidFill>
                  <a:srgbClr val="60A0B0"/>
                </a:solidFill>
                <a:latin typeface="Courier"/>
              </a:rPr>
              <a:t>// out of do_check, so nobody looks at it. See the RAL unit slides.</a:t>
            </a:r>
            <a:br/>
            <a:r>
              <a:rPr>
                <a:latin typeface="Courier"/>
              </a:rPr>
              <a:t>      CLR = uvm_reg_field::type_id::create(</a:t>
            </a:r>
            <a:r>
              <a:rPr>
                <a:solidFill>
                  <a:srgbClr val="4070A0"/>
                </a:solidFill>
                <a:latin typeface="Courier"/>
              </a:rPr>
              <a:t>"CLR"</a:t>
            </a:r>
            <a:r>
              <a:rPr>
                <a:latin typeface="Courier"/>
              </a:rPr>
              <a:t>);</a:t>
            </a:r>
            <a:br/>
            <a:r>
              <a:rPr>
                <a:latin typeface="Courier"/>
              </a:rPr>
              <a:t>      CLR.configure(</a:t>
            </a:r>
            <a:r>
              <a:rPr b="1">
                <a:solidFill>
                  <a:srgbClr val="007020"/>
                </a:solidFill>
                <a:latin typeface="Courier"/>
              </a:rPr>
              <a:t>this</a:t>
            </a:r>
            <a:r>
              <a:rPr>
                <a:latin typeface="Courier"/>
              </a:rPr>
              <a:t>, </a:t>
            </a:r>
            <a:r>
              <a:rPr>
                <a:solidFill>
                  <a:srgbClr val="40A070"/>
                </a:solidFill>
                <a:latin typeface="Courier"/>
              </a:rPr>
              <a:t>1</a:t>
            </a:r>
            <a:r>
              <a:rPr>
                <a:latin typeface="Courier"/>
              </a:rPr>
              <a:t>, </a:t>
            </a:r>
            <a:r>
              <a:rPr>
                <a:solidFill>
                  <a:srgbClr val="40A070"/>
                </a:solidFill>
                <a:latin typeface="Courier"/>
              </a:rPr>
              <a:t>1</a:t>
            </a:r>
            <a:r>
              <a:rPr>
                <a:latin typeface="Courier"/>
              </a:rPr>
              <a:t>, </a:t>
            </a:r>
            <a:r>
              <a:rPr b="1">
                <a:solidFill>
                  <a:srgbClr val="007020"/>
                </a:solidFill>
                <a:latin typeface="Courier"/>
              </a:rPr>
              <a:t>$test$plusargs</a:t>
            </a:r>
            <a:r>
              <a:rPr>
                <a:latin typeface="Courier"/>
              </a:rPr>
              <a:t>(</a:t>
            </a:r>
            <a:r>
              <a:rPr>
                <a:solidFill>
                  <a:srgbClr val="4070A0"/>
                </a:solidFill>
                <a:latin typeface="Courier"/>
              </a:rPr>
              <a:t>"MAL"</a:t>
            </a:r>
            <a:r>
              <a:rPr>
                <a:latin typeface="Courier"/>
              </a:rPr>
              <a:t>) ? </a:t>
            </a:r>
            <a:r>
              <a:rPr>
                <a:solidFill>
                  <a:srgbClr val="4070A0"/>
                </a:solidFill>
                <a:latin typeface="Courier"/>
              </a:rPr>
              <a:t>"RW"</a:t>
            </a:r>
            <a:r>
              <a:rPr>
                <a:latin typeface="Courier"/>
              </a:rPr>
              <a:t> : </a:t>
            </a:r>
            <a:r>
              <a:rPr>
                <a:solidFill>
                  <a:srgbClr val="4070A0"/>
                </a:solidFill>
                <a:latin typeface="Courier"/>
              </a:rPr>
              <a:t>"WC"</a:t>
            </a:r>
            <a:r>
              <a:rPr>
                <a:latin typeface="Courier"/>
              </a:rPr>
              <a:t>, </a:t>
            </a:r>
            <a:r>
              <a:rPr>
                <a:solidFill>
                  <a:srgbClr val="40A070"/>
                </a:solidFill>
                <a:latin typeface="Courier"/>
              </a:rPr>
              <a:t>0</a:t>
            </a:r>
            <a:r>
              <a:rPr>
                <a:latin typeface="Courier"/>
              </a:rPr>
              <a:t>, </a:t>
            </a:r>
            <a:r>
              <a:rPr>
                <a:solidFill>
                  <a:srgbClr val="40A070"/>
                </a:solidFill>
                <a:latin typeface="Courier"/>
              </a:rPr>
              <a:t>'h0</a:t>
            </a:r>
            <a:r>
              <a:rPr>
                <a:latin typeface="Courier"/>
              </a:rPr>
              <a:t>, </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0</a:t>
            </a:r>
            <a:r>
              <a:rPr>
                <a:latin typeface="Courier"/>
              </a:rPr>
              <a:t>);</a:t>
            </a:r>
            <a:br/>
            <a:r>
              <a:rPr>
                <a:latin typeface="Courier"/>
              </a:rPr>
              <a:t>   </a:t>
            </a:r>
            <a:r>
              <a:rPr b="1">
                <a:solidFill>
                  <a:srgbClr val="007020"/>
                </a:solidFill>
                <a:latin typeface="Courier"/>
              </a:rPr>
              <a:t>endfunction</a:t>
            </a:r>
            <a:r>
              <a:rPr>
                <a:latin typeface="Courier"/>
              </a:rPr>
              <a:t> : build</a:t>
            </a:r>
            <a:br/>
            <a:br/>
            <a:r>
              <a:rPr b="1">
                <a:solidFill>
                  <a:srgbClr val="007020"/>
                </a:solidFill>
                <a:latin typeface="Courier"/>
              </a:rPr>
              <a:t>endclass</a:t>
            </a:r>
            <a:r>
              <a:rPr>
                <a:latin typeface="Courier"/>
              </a:rPr>
              <a:t> : ctrl_reg</a:t>
            </a:r>
          </a:p>
          <a:p>
            <a:pPr lvl="0"/>
            <a:r>
              <a:rPr/>
              <a:t>Un campo se declara con </a:t>
            </a:r>
            <a:r>
              <a:rPr>
                <a:latin typeface="Courier"/>
              </a:rPr>
              <a:t>configure()</a:t>
            </a:r>
            <a:r>
              <a:rPr/>
              <a:t>, y el argumento que importa es el </a:t>
            </a:r>
            <a:r>
              <a:rPr b="1"/>
              <a:t>string de acceso</a:t>
            </a:r>
            <a:r>
              <a:rPr/>
              <a:t>: </a:t>
            </a:r>
            <a:r>
              <a:rPr>
                <a:latin typeface="Courier"/>
              </a:rPr>
              <a:t>"RW"</a:t>
            </a:r>
            <a:r>
              <a:rPr/>
              <a:t>, </a:t>
            </a:r>
            <a:r>
              <a:rPr>
                <a:latin typeface="Courier"/>
              </a:rPr>
              <a:t>"RO"</a:t>
            </a:r>
            <a:r>
              <a:rPr/>
              <a:t>, </a:t>
            </a:r>
            <a:r>
              <a:rPr>
                <a:latin typeface="Courier"/>
              </a:rPr>
              <a:t>"WC"</a:t>
            </a:r>
            <a:r>
              <a:rPr/>
              <a:t>…</a:t>
            </a:r>
          </a:p>
          <a:p>
            <a:pPr lvl="0"/>
            <a:r>
              <a:rPr/>
              <a:t>Ese string </a:t>
            </a:r>
            <a:r>
              <a:rPr b="1"/>
              <a:t>es la especificación</a:t>
            </a:r>
            <a:r>
              <a:rPr/>
              <a:t>. No es documentación: es lo que UVM usa para predecir, y para generar los tests de </a:t>
            </a:r>
            <a:r>
              <a:rPr i="1"/>
              <a:t>Los tests que no escribiste</a:t>
            </a:r>
          </a:p>
        </p:txBody>
      </p:sp>
    </p:spTree>
  </p:cSld>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El adapter: lo único que sabe que hay un APB</a:t>
            </a:r>
          </a:p>
          <a:p>
            <a:pPr lvl="0" indent="0">
              <a:buNone/>
            </a:pPr>
            <a:r>
              <a:rPr>
                <a:latin typeface="Courier"/>
              </a:rPr>
              <a:t>   </a:t>
            </a:r>
            <a:r>
              <a:rPr i="1">
                <a:solidFill>
                  <a:srgbClr val="60A0B0"/>
                </a:solidFill>
                <a:latin typeface="Courier"/>
              </a:rPr>
              <a:t>// Downstream: the model asks for a register access, this builds the bus item</a:t>
            </a:r>
            <a:br/>
            <a:r>
              <a:rPr>
                <a:latin typeface="Courier"/>
              </a:rPr>
              <a:t>   </a:t>
            </a:r>
            <a:r>
              <a:rPr i="1">
                <a:solidFill>
                  <a:srgbClr val="60A0B0"/>
                </a:solidFill>
                <a:latin typeface="Courier"/>
              </a:rPr>
              <a:t>// the sequencer will hand to the driver.</a:t>
            </a:r>
            <a:b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uvm_sequence_item reg2bus(</a:t>
            </a:r>
            <a:r>
              <a:rPr b="1">
                <a:solidFill>
                  <a:srgbClr val="007020"/>
                </a:solidFill>
                <a:latin typeface="Courier"/>
              </a:rPr>
              <a:t>const</a:t>
            </a:r>
            <a:r>
              <a:rPr>
                <a:latin typeface="Courier"/>
              </a:rPr>
              <a:t> </a:t>
            </a:r>
            <a:r>
              <a:rPr b="1">
                <a:solidFill>
                  <a:srgbClr val="007020"/>
                </a:solidFill>
                <a:latin typeface="Courier"/>
              </a:rPr>
              <a:t>ref</a:t>
            </a:r>
            <a:r>
              <a:rPr>
                <a:latin typeface="Courier"/>
              </a:rPr>
              <a:t> uvm_reg_bus_op rw);</a:t>
            </a:r>
            <a:br/>
            <a:r>
              <a:rPr>
                <a:latin typeface="Courier"/>
              </a:rPr>
              <a:t>      apb_transaction t = apb_transaction::type_id::create(</a:t>
            </a:r>
            <a:r>
              <a:rPr>
                <a:solidFill>
                  <a:srgbClr val="4070A0"/>
                </a:solidFill>
                <a:latin typeface="Courier"/>
              </a:rPr>
              <a:t>"t"</a:t>
            </a:r>
            <a:r>
              <a:rPr>
                <a:latin typeface="Courier"/>
              </a:rPr>
              <a:t>);</a:t>
            </a:r>
            <a:br/>
            <a:r>
              <a:rPr>
                <a:latin typeface="Courier"/>
              </a:rPr>
              <a:t>      t.write = (rw.kind == UVM_WRITE);</a:t>
            </a:r>
            <a:br/>
            <a:r>
              <a:rPr>
                <a:latin typeface="Courier"/>
              </a:rPr>
              <a:t>      t.addr  = rw.addr[</a:t>
            </a:r>
            <a:r>
              <a:rPr>
                <a:solidFill>
                  <a:srgbClr val="40A070"/>
                </a:solidFill>
                <a:latin typeface="Courier"/>
              </a:rPr>
              <a:t>7</a:t>
            </a:r>
            <a:r>
              <a:rPr>
                <a:latin typeface="Courier"/>
              </a:rPr>
              <a:t>:</a:t>
            </a:r>
            <a:r>
              <a:rPr>
                <a:solidFill>
                  <a:srgbClr val="40A070"/>
                </a:solidFill>
                <a:latin typeface="Courier"/>
              </a:rPr>
              <a:t>0</a:t>
            </a:r>
            <a:r>
              <a:rPr>
                <a:latin typeface="Courier"/>
              </a:rPr>
              <a:t>];</a:t>
            </a:r>
            <a:br/>
            <a:r>
              <a:rPr>
                <a:latin typeface="Courier"/>
              </a:rPr>
              <a:t>      t.wdata = rw.</a:t>
            </a:r>
            <a:r>
              <a:rPr>
                <a:solidFill>
                  <a:srgbClr val="007020"/>
                </a:solidFill>
                <a:latin typeface="Courier"/>
              </a:rPr>
              <a:t>data</a:t>
            </a:r>
            <a:r>
              <a:rPr>
                <a:latin typeface="Courier"/>
              </a:rPr>
              <a:t>[</a:t>
            </a:r>
            <a:r>
              <a:rPr>
                <a:solidFill>
                  <a:srgbClr val="40A070"/>
                </a:solidFill>
                <a:latin typeface="Courier"/>
              </a:rPr>
              <a:t>31</a:t>
            </a:r>
            <a:r>
              <a:rPr>
                <a:latin typeface="Courier"/>
              </a:rPr>
              <a:t>:</a:t>
            </a:r>
            <a:r>
              <a:rPr>
                <a:solidFill>
                  <a:srgbClr val="40A070"/>
                </a:solidFill>
                <a:latin typeface="Courier"/>
              </a:rPr>
              <a:t>0</a:t>
            </a:r>
            <a:r>
              <a:rPr>
                <a:latin typeface="Courier"/>
              </a:rPr>
              <a:t>];</a:t>
            </a:r>
            <a:br/>
            <a:r>
              <a:rPr>
                <a:latin typeface="Courier"/>
              </a:rPr>
              <a:t>      </a:t>
            </a:r>
            <a:r>
              <a:rPr b="1">
                <a:solidFill>
                  <a:srgbClr val="007020"/>
                </a:solidFill>
                <a:latin typeface="Courier"/>
              </a:rPr>
              <a:t>return</a:t>
            </a:r>
            <a:r>
              <a:rPr>
                <a:latin typeface="Courier"/>
              </a:rPr>
              <a:t> t;</a:t>
            </a:r>
            <a:br/>
            <a:r>
              <a:rPr>
                <a:latin typeface="Courier"/>
              </a:rPr>
              <a:t>   </a:t>
            </a:r>
            <a:r>
              <a:rPr b="1">
                <a:solidFill>
                  <a:srgbClr val="007020"/>
                </a:solidFill>
                <a:latin typeface="Courier"/>
              </a:rPr>
              <a:t>endfunction</a:t>
            </a:r>
            <a:r>
              <a:rPr>
                <a:latin typeface="Courier"/>
              </a:rPr>
              <a:t> : reg2bus</a:t>
            </a:r>
            <a:br/>
            <a:br/>
            <a:r>
              <a:rPr>
                <a:latin typeface="Courier"/>
              </a:rPr>
              <a:t>   </a:t>
            </a:r>
            <a:r>
              <a:rPr i="1">
                <a:solidFill>
                  <a:srgbClr val="60A0B0"/>
                </a:solidFill>
                <a:latin typeface="Courier"/>
              </a:rPr>
              <a:t>// Upstream: a bus item comes back -- from the driver's response, or from the</a:t>
            </a:r>
            <a:br/>
            <a:r>
              <a:rPr>
                <a:latin typeface="Courier"/>
              </a:rPr>
              <a:t>   </a:t>
            </a:r>
            <a:r>
              <a:rPr i="1">
                <a:solidFill>
                  <a:srgbClr val="60A0B0"/>
                </a:solidFill>
                <a:latin typeface="Courier"/>
              </a:rPr>
              <a:t>// monitor when prediction is explicit -- and this fills the generic operation</a:t>
            </a:r>
            <a:br/>
            <a:r>
              <a:rPr>
                <a:latin typeface="Courier"/>
              </a:rPr>
              <a:t>   </a:t>
            </a:r>
            <a:r>
              <a:rPr i="1">
                <a:solidFill>
                  <a:srgbClr val="60A0B0"/>
                </a:solidFill>
                <a:latin typeface="Courier"/>
              </a:rPr>
              <a:t>// the model understands.</a:t>
            </a:r>
            <a:br/>
            <a:r>
              <a:rPr>
                <a:latin typeface="Courier"/>
              </a:rPr>
              <a:t>   </a:t>
            </a:r>
            <a:r>
              <a:rPr i="1">
                <a:solidFill>
                  <a:srgbClr val="60A0B0"/>
                </a:solidFill>
                <a:latin typeface="Courier"/>
              </a:rPr>
              <a:t>//</a:t>
            </a:r>
            <a:br/>
            <a:r>
              <a:rPr>
                <a:latin typeface="Courier"/>
              </a:rPr>
              <a:t>   </a:t>
            </a:r>
            <a:r>
              <a:rPr i="1">
                <a:solidFill>
                  <a:srgbClr val="60A0B0"/>
                </a:solidFill>
                <a:latin typeface="Courier"/>
              </a:rPr>
              <a:t>// PSLVERR is what makes status meaningful: an access to an unmapped address</a:t>
            </a:r>
            <a:br/>
            <a:r>
              <a:rPr>
                <a:latin typeface="Courier"/>
              </a:rPr>
              <a:t>   </a:t>
            </a:r>
            <a:r>
              <a:rPr i="1">
                <a:solidFill>
                  <a:srgbClr val="60A0B0"/>
                </a:solidFill>
                <a:latin typeface="Courier"/>
              </a:rPr>
              <a:t>// comes back UVM_NOT_OK, and the write()/read() call reports it.</a:t>
            </a:r>
            <a:b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bus2reg(uvm_sequence_item bus_item, </a:t>
            </a:r>
            <a:r>
              <a:rPr b="1">
                <a:solidFill>
                  <a:srgbClr val="007020"/>
                </a:solidFill>
                <a:latin typeface="Courier"/>
              </a:rPr>
              <a:t>ref</a:t>
            </a:r>
            <a:r>
              <a:rPr>
                <a:latin typeface="Courier"/>
              </a:rPr>
              <a:t> uvm_reg_bus_op rw);</a:t>
            </a:r>
            <a:br/>
            <a:r>
              <a:rPr>
                <a:latin typeface="Courier"/>
              </a:rPr>
              <a:t>      apb_transaction t;</a:t>
            </a:r>
            <a:br/>
            <a:r>
              <a:rPr>
                <a:latin typeface="Courier"/>
              </a:rPr>
              <a:t>      </a:t>
            </a:r>
            <a:r>
              <a:rPr b="1">
                <a:solidFill>
                  <a:srgbClr val="007020"/>
                </a:solidFill>
                <a:latin typeface="Courier"/>
              </a:rPr>
              <a:t>if</a:t>
            </a:r>
            <a:r>
              <a:rPr>
                <a:latin typeface="Courier"/>
              </a:rPr>
              <a:t> (!</a:t>
            </a:r>
            <a:r>
              <a:rPr b="1">
                <a:solidFill>
                  <a:srgbClr val="007020"/>
                </a:solidFill>
                <a:latin typeface="Courier"/>
              </a:rPr>
              <a:t>$cast</a:t>
            </a:r>
            <a:r>
              <a:rPr>
                <a:latin typeface="Courier"/>
              </a:rPr>
              <a:t>(t, bus_item)) </a:t>
            </a:r>
            <a:r>
              <a:rPr>
                <a:solidFill>
                  <a:srgbClr val="007020"/>
                </a:solidFill>
                <a:latin typeface="Courier"/>
              </a:rPr>
              <a:t>`uvm_fatal</a:t>
            </a:r>
            <a:r>
              <a:rPr>
                <a:latin typeface="Courier"/>
              </a:rPr>
              <a:t>(</a:t>
            </a:r>
            <a:r>
              <a:rPr>
                <a:solidFill>
                  <a:srgbClr val="4070A0"/>
                </a:solidFill>
                <a:latin typeface="Courier"/>
              </a:rPr>
              <a:t>"REG ADAPTER"</a:t>
            </a:r>
            <a:r>
              <a:rPr>
                <a:latin typeface="Courier"/>
              </a:rPr>
              <a:t>, </a:t>
            </a:r>
            <a:r>
              <a:rPr>
                <a:solidFill>
                  <a:srgbClr val="4070A0"/>
                </a:solidFill>
                <a:latin typeface="Courier"/>
              </a:rPr>
              <a:t>"Not an apb_transaction"</a:t>
            </a:r>
            <a:r>
              <a:rPr>
                <a:latin typeface="Courier"/>
              </a:rPr>
              <a:t>)</a:t>
            </a:r>
            <a:br/>
            <a:r>
              <a:rPr>
                <a:latin typeface="Courier"/>
              </a:rPr>
              <a:t>      rw.kind   = t.write ? UVM_WRITE : UVM_READ;</a:t>
            </a:r>
            <a:br/>
            <a:r>
              <a:rPr>
                <a:latin typeface="Courier"/>
              </a:rPr>
              <a:t>      rw.addr   = t.addr;</a:t>
            </a:r>
            <a:br/>
            <a:r>
              <a:rPr>
                <a:latin typeface="Courier"/>
              </a:rPr>
              <a:t>      rw.</a:t>
            </a:r>
            <a:r>
              <a:rPr>
                <a:solidFill>
                  <a:srgbClr val="007020"/>
                </a:solidFill>
                <a:latin typeface="Courier"/>
              </a:rPr>
              <a:t>data</a:t>
            </a:r>
            <a:r>
              <a:rPr>
                <a:latin typeface="Courier"/>
              </a:rPr>
              <a:t>   = t.write ? t.wdata : t.rdata;</a:t>
            </a:r>
            <a:br/>
            <a:r>
              <a:rPr>
                <a:latin typeface="Courier"/>
              </a:rPr>
              <a:t>      rw.</a:t>
            </a:r>
            <a:r>
              <a:rPr>
                <a:solidFill>
                  <a:srgbClr val="007020"/>
                </a:solidFill>
                <a:latin typeface="Courier"/>
              </a:rPr>
              <a:t>status</a:t>
            </a:r>
            <a:r>
              <a:rPr>
                <a:latin typeface="Courier"/>
              </a:rPr>
              <a:t> = t.slverr ? UVM_NOT_OK : UVM_IS_OK;</a:t>
            </a:r>
            <a:br/>
            <a:r>
              <a:rPr>
                <a:latin typeface="Courier"/>
              </a:rPr>
              <a:t>   </a:t>
            </a:r>
            <a:r>
              <a:rPr b="1">
                <a:solidFill>
                  <a:srgbClr val="007020"/>
                </a:solidFill>
                <a:latin typeface="Courier"/>
              </a:rPr>
              <a:t>endfunction</a:t>
            </a:r>
            <a:r>
              <a:rPr>
                <a:latin typeface="Courier"/>
              </a:rPr>
              <a:t> : bus2reg</a:t>
            </a:r>
          </a:p>
          <a:p>
            <a:pPr lvl="0"/>
            <a:r>
              <a:rPr>
                <a:latin typeface="Courier"/>
              </a:rPr>
              <a:t>reg2bus</a:t>
            </a:r>
            <a:r>
              <a:rPr/>
              <a:t> baja: el modelo pide un acceso genérico, esto arma la transaction del bus</a:t>
            </a:r>
          </a:p>
          <a:p>
            <a:pPr lvl="0"/>
            <a:r>
              <a:rPr>
                <a:latin typeface="Courier"/>
              </a:rPr>
              <a:t>bus2reg</a:t>
            </a:r>
            <a:r>
              <a:rPr/>
              <a:t> sube: la transaction vuelve —del driver, o </a:t>
            </a:r>
            <a:r>
              <a:rPr b="1"/>
              <a:t>del monitor</a:t>
            </a:r>
            <a:r>
              <a:rPr/>
              <a:t>— y esto la cuenta en términos de acceso</a:t>
            </a:r>
          </a:p>
          <a:p>
            <a:pPr lvl="0"/>
            <a:r>
              <a:rPr>
                <a:latin typeface="Courier"/>
              </a:rPr>
              <a:t>PSLVERR</a:t>
            </a:r>
            <a:r>
              <a:rPr/>
              <a:t> se convierte en </a:t>
            </a:r>
            <a:r>
              <a:rPr>
                <a:latin typeface="Courier"/>
              </a:rPr>
              <a:t>UVM_NOT_OK</a:t>
            </a:r>
            <a:r>
              <a:rPr/>
              <a:t>, y ahí el </a:t>
            </a:r>
            <a:r>
              <a:rPr>
                <a:latin typeface="Courier"/>
              </a:rPr>
              <a:t>status</a:t>
            </a:r>
            <a:r>
              <a:rPr/>
              <a:t> de cada </a:t>
            </a:r>
            <a:r>
              <a:rPr>
                <a:latin typeface="Courier"/>
              </a:rPr>
              <a:t>write()</a:t>
            </a:r>
            <a:r>
              <a:rPr/>
              <a:t> deja de ser decorativo</a:t>
            </a:r>
          </a:p>
        </p:txBody>
      </p:sp>
    </p:spTree>
  </p:cSld>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Engancharlo: tres líneas y un </a:t>
            </a:r>
            <a:r>
              <a:rPr b="1" i="1">
                <a:latin typeface="Courier"/>
              </a:rPr>
              <a:t>connect_phase</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r>
              <a:rPr>
                <a:latin typeface="Courier"/>
              </a:rPr>
              <a:t>      </a:t>
            </a:r>
            <a:r>
              <a:rPr i="1">
                <a:solidFill>
                  <a:srgbClr val="60A0B0"/>
                </a:solidFill>
                <a:latin typeface="Courier"/>
              </a:rPr>
              <a:t>// The three lines that turn a model into a testbench component: which</a:t>
            </a:r>
            <a:br/>
            <a:r>
              <a:rPr>
                <a:latin typeface="Courier"/>
              </a:rPr>
              <a:t>      </a:t>
            </a:r>
            <a:r>
              <a:rPr i="1">
                <a:solidFill>
                  <a:srgbClr val="60A0B0"/>
                </a:solidFill>
                <a:latin typeface="Courier"/>
              </a:rPr>
              <a:t>// sequencer carries the accesses, which adapter translates them, and where</a:t>
            </a:r>
            <a:br/>
            <a:r>
              <a:rPr>
                <a:latin typeface="Courier"/>
              </a:rPr>
              <a:t>      </a:t>
            </a:r>
            <a:r>
              <a:rPr i="1">
                <a:solidFill>
                  <a:srgbClr val="60A0B0"/>
                </a:solidFill>
                <a:latin typeface="Courier"/>
              </a:rPr>
              <a:t>// the truth about the DUT comes from.</a:t>
            </a:r>
            <a:br/>
            <a:r>
              <a:rPr>
                <a:latin typeface="Courier"/>
              </a:rPr>
              <a:t>      model.default_map.set_sequencer(agent_h.sequencer_h, adapter);</a:t>
            </a:r>
            <a:br/>
            <a:r>
              <a:rPr>
                <a:latin typeface="Courier"/>
              </a:rPr>
              <a:t>      model.default_map.set_auto_predict(</a:t>
            </a:r>
            <a:r>
              <a:rPr>
                <a:solidFill>
                  <a:srgbClr val="40A070"/>
                </a:solidFill>
                <a:latin typeface="Courier"/>
              </a:rPr>
              <a:t>0</a:t>
            </a:r>
            <a:r>
              <a:rPr>
                <a:latin typeface="Courier"/>
              </a:rPr>
              <a:t>);</a:t>
            </a:r>
            <a:br/>
            <a:br/>
            <a:r>
              <a:rPr>
                <a:latin typeface="Courier"/>
              </a:rPr>
              <a:t>      predictor.map     = model.default_map;</a:t>
            </a:r>
            <a:br/>
            <a:r>
              <a:rPr>
                <a:latin typeface="Courier"/>
              </a:rPr>
              <a:t>      predictor.adapter = adapter;</a:t>
            </a:r>
            <a:br/>
            <a:r>
              <a:rPr>
                <a:latin typeface="Courier"/>
              </a:rPr>
              <a:t>      agent_h.ap.connect(predictor.bus_in);</a:t>
            </a:r>
            <a:br/>
            <a:r>
              <a:rPr>
                <a:latin typeface="Courier"/>
              </a:rPr>
              <a:t>   </a:t>
            </a:r>
            <a:r>
              <a:rPr b="1">
                <a:solidFill>
                  <a:srgbClr val="007020"/>
                </a:solidFill>
                <a:latin typeface="Courier"/>
              </a:rPr>
              <a:t>endfunction</a:t>
            </a:r>
            <a:r>
              <a:rPr>
                <a:latin typeface="Courier"/>
              </a:rPr>
              <a:t> : connect_phase</a:t>
            </a:r>
          </a:p>
          <a:p>
            <a:pPr lvl="0"/>
            <a:r>
              <a:rPr>
                <a:latin typeface="Courier"/>
              </a:rPr>
              <a:t>set_sequencer</a:t>
            </a:r>
            <a:r>
              <a:rPr/>
              <a:t> es lo que hace que </a:t>
            </a:r>
            <a:r>
              <a:rPr>
                <a:latin typeface="Courier"/>
              </a:rPr>
              <a:t>model.CTRL.write()</a:t>
            </a:r>
            <a:r>
              <a:rPr/>
              <a:t> termine en el driver: el modelo manda items por </a:t>
            </a:r>
            <a:r>
              <a:rPr b="1"/>
              <a:t>el sequencer del agent que ya existía</a:t>
            </a:r>
          </a:p>
          <a:p>
            <a:pPr lvl="0"/>
            <a:r>
              <a:rPr>
                <a:latin typeface="Courier"/>
              </a:rPr>
              <a:t>set_auto_predict(0)</a:t>
            </a:r>
            <a:r>
              <a:rPr/>
              <a:t> apaga la predicción automática, y el </a:t>
            </a:r>
            <a:r>
              <a:rPr>
                <a:latin typeface="Courier"/>
              </a:rPr>
              <a:t>uvm_reg_predictor</a:t>
            </a:r>
            <a:r>
              <a:rPr/>
              <a:t> la reemplaza escuchando el </a:t>
            </a:r>
            <a:r>
              <a:rPr b="1"/>
              <a:t>analysis port del monitor</a:t>
            </a:r>
          </a:p>
          <a:p>
            <a:pPr lvl="0"/>
            <a:r>
              <a:rPr/>
              <a:t>Y el </a:t>
            </a:r>
            <a:r>
              <a:rPr>
                <a:latin typeface="Courier"/>
              </a:rPr>
              <a:t>model.build()</a:t>
            </a:r>
            <a:r>
              <a:rPr/>
              <a:t> del </a:t>
            </a:r>
            <a:r>
              <a:rPr>
                <a:latin typeface="Courier"/>
              </a:rPr>
              <a:t>build_phase</a:t>
            </a:r>
            <a:r>
              <a:rPr/>
              <a:t>: un </a:t>
            </a:r>
            <a:r>
              <a:rPr>
                <a:latin typeface="Courier"/>
              </a:rPr>
              <a:t>uvm_reg_block</a:t>
            </a:r>
            <a:r>
              <a:rPr/>
              <a:t> es un </a:t>
            </a:r>
            <a:r>
              <a:rPr>
                <a:latin typeface="Courier"/>
              </a:rPr>
              <a:t>uvm_object</a:t>
            </a:r>
            <a:r>
              <a:rPr/>
              <a:t>, no un component. </a:t>
            </a:r>
            <a:r>
              <a:rPr b="1"/>
              <a:t>Nadie te lo llama</a:t>
            </a:r>
          </a:p>
        </p:txBody>
      </p:sp>
    </p:spTree>
  </p:cSld>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a:xfrm>
            <a:off x="457200" y="1193800"/>
            <a:ext cx="8229600" cy="495300"/>
          </a:xfrm>
        </p:spPr>
        <p:txBody>
          <a:bodyPr/>
          <a:lstStyle/>
          <a:p>
            <a:pPr lvl="0" indent="0" marL="0">
              <a:spcBef>
                <a:spcPts val="3000"/>
              </a:spcBef>
              <a:buNone/>
            </a:pPr>
            <a:r>
              <a:rPr b="1" i="1"/>
              <a:t>Predicción: quién le cuenta al modelo qué pasó</a:t>
            </a:r>
          </a:p>
        </p:txBody>
      </p:sp>
      <p:graphicFrame>
        <p:nvGraphicFramePr>
          <p:cNvPr id="6" name="Content Placeholder 5"/>
          <p:cNvGraphicFramePr>
            <a:graphicFrameLocks noGrp="1"/>
          </p:cNvGraphicFramePr>
          <p:nvPr>
            <p:ph idx="1"/>
          </p:nvPr>
        </p:nvGraphicFramePr>
        <p:xfrm>
          <a:off x="457200" y="1816100"/>
          <a:ext cx="8229600" cy="8001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Quién predice</a:t>
                      </a:r>
                    </a:p>
                  </a:txBody>
                  <a:tcPr/>
                </a:tc>
                <a:tc>
                  <a:txBody>
                    <a:bodyPr/>
                    <a:lstStyle/>
                    <a:p>
                      <a:pPr lvl="0" indent="0" marL="0">
                        <a:buNone/>
                      </a:pPr>
                      <a:r>
                        <a:rPr/>
                        <a:t>Qué pasa si el DUT hace otra cosa</a:t>
                      </a:r>
                    </a:p>
                  </a:txBody>
                  <a:tcPr/>
                </a:tc>
              </a:tr>
              <a:tr h="0">
                <a:tc>
                  <a:txBody>
                    <a:bodyPr/>
                    <a:lstStyle/>
                    <a:p>
                      <a:pPr lvl="0" indent="0" marL="0">
                        <a:buNone/>
                      </a:pPr>
                      <a:r>
                        <a:rPr b="1"/>
                        <a:t>automática</a:t>
                      </a:r>
                    </a:p>
                  </a:txBody>
                </a:tc>
                <a:tc>
                  <a:txBody>
                    <a:bodyPr/>
                    <a:lstStyle/>
                    <a:p>
                      <a:pPr lvl="0" indent="0" marL="0">
                        <a:buNone/>
                      </a:pPr>
                      <a:r>
                        <a:rPr/>
                        <a:t>la propia llamada </a:t>
                      </a:r>
                      <a:r>
                        <a:rPr>
                          <a:latin typeface="Courier"/>
                        </a:rPr>
                        <a:t>write()</a:t>
                      </a:r>
                    </a:p>
                  </a:txBody>
                </a:tc>
                <a:tc>
                  <a:txBody>
                    <a:bodyPr/>
                    <a:lstStyle/>
                    <a:p>
                      <a:pPr lvl="0" indent="0" marL="0">
                        <a:buNone/>
                      </a:pPr>
                      <a:r>
                        <a:rPr/>
                        <a:t>el modelo </a:t>
                      </a:r>
                      <a:r>
                        <a:rPr b="1"/>
                        <a:t>no se entera</a:t>
                      </a:r>
                      <a:r>
                        <a:rPr/>
                        <a:t>: cree lo que quiso mandar</a:t>
                      </a:r>
                    </a:p>
                  </a:txBody>
                </a:tc>
              </a:tr>
              <a:tr h="0">
                <a:tc>
                  <a:txBody>
                    <a:bodyPr/>
                    <a:lstStyle/>
                    <a:p>
                      <a:pPr lvl="0" indent="0" marL="0">
                        <a:buNone/>
                      </a:pPr>
                      <a:r>
                        <a:rPr b="1"/>
                        <a:t>explícita</a:t>
                      </a:r>
                    </a:p>
                  </a:txBody>
                </a:tc>
                <a:tc>
                  <a:txBody>
                    <a:bodyPr/>
                    <a:lstStyle/>
                    <a:p>
                      <a:pPr lvl="0" indent="0" marL="0">
                        <a:buNone/>
                      </a:pPr>
                      <a:r>
                        <a:rPr/>
                        <a:t>el </a:t>
                      </a:r>
                      <a:r>
                        <a:rPr>
                          <a:latin typeface="Courier"/>
                        </a:rPr>
                        <a:t>uvm_reg_predictor</a:t>
                      </a:r>
                      <a:r>
                        <a:rPr/>
                        <a:t>, desde el monitor</a:t>
                      </a:r>
                    </a:p>
                  </a:txBody>
                </a:tc>
                <a:tc>
                  <a:txBody>
                    <a:bodyPr/>
                    <a:lstStyle/>
                    <a:p>
                      <a:pPr lvl="0" indent="0" marL="0">
                        <a:buNone/>
                      </a:pPr>
                      <a:r>
                        <a:rPr/>
                        <a:t>el modelo cree </a:t>
                      </a:r>
                      <a:r>
                        <a:rPr b="1"/>
                        <a:t>lo que pasó en el cable</a:t>
                      </a:r>
                    </a:p>
                  </a:txBody>
                </a:tc>
              </a:tr>
            </a:tbl>
          </a:graphicData>
        </a:graphic>
      </p:graphicFrame>
      <p:sp>
        <p:nvSpPr>
          <p:cNvPr id="3" name="Content Placeholder 2"/>
          <p:cNvSpPr>
            <a:spLocks noGrp="1"/>
          </p:cNvSpPr>
          <p:nvPr>
            <p:ph idx="1"/>
          </p:nvPr>
        </p:nvSpPr>
        <p:spPr>
          <a:xfrm>
            <a:off x="457200" y="2743200"/>
            <a:ext cx="8229600" cy="1727200"/>
          </a:xfrm>
        </p:spPr>
        <p:txBody>
          <a:bodyPr/>
          <a:lstStyle/>
          <a:p>
            <a:pPr lvl="0"/>
            <a:r>
              <a:rPr/>
              <a:t>La automática es una línea menos y es la que sale en los tutoriales</a:t>
            </a:r>
          </a:p>
          <a:p>
            <a:pPr lvl="0"/>
            <a:r>
              <a:rPr/>
              <a:t>La explícita es la que hay que usar, y por la misma razón que el scoreboard del capstone mira el monitor y no el driver</a:t>
            </a:r>
          </a:p>
          <a:p>
            <a:pPr lvl="0"/>
            <a:r>
              <a:rPr/>
              <a:t>Y es gratis: el monitor y su analysis port </a:t>
            </a:r>
            <a:r>
              <a:rPr b="1"/>
              <a:t>ya estaban</a:t>
            </a:r>
          </a:p>
        </p:txBody>
      </p:sp>
    </p:spTree>
  </p:cSld>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RAL</a:t>
            </a:r>
          </a:p>
        </p:txBody>
      </p:sp>
      <p:sp>
        <p:nvSpPr>
          <p:cNvPr id="4" name="Text Placeholder 3"/>
          <p:cNvSpPr>
            <a:spLocks noGrp="1"/>
          </p:cNvSpPr>
          <p:nvPr>
            <p:ph idx="2" sz="half" type="body"/>
          </p:nvPr>
        </p:nvSpPr>
        <p:spPr/>
        <p:txBody>
          <a:bodyPr/>
          <a:lstStyle/>
          <a:p>
            <a:pPr lvl="0" indent="0" marL="0">
              <a:spcBef>
                <a:spcPts val="3000"/>
              </a:spcBef>
              <a:buNone/>
            </a:pPr>
            <a:r>
              <a:rPr b="1" i="1"/>
              <a:t>El camino completo, de la llamada al espejo</a:t>
            </a:r>
          </a:p>
        </p:txBody>
      </p:sp>
      <p:pic>
        <p:nvPicPr>
          <p:cNvPr descr="res/diagrams/ral_camino.svg" id="0" name="Picture 1"/>
          <p:cNvPicPr>
            <a:picLocks noGrp="1" noChangeAspect="1"/>
          </p:cNvPicPr>
          <p:nvPr/>
        </p:nvPicPr>
        <p:blipFill>
          <a:blip r:embed="rId2"/>
          <a:stretch>
            <a:fillRect/>
          </a:stretch>
        </p:blipFill>
        <p:spPr bwMode="auto">
          <a:xfrm>
            <a:off x="3568700" y="520700"/>
            <a:ext cx="5105400" cy="32385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El camino de datos de RAL: del write al bus, y del monitor al espejo</a:t>
            </a:r>
          </a:p>
        </p:txBody>
      </p:sp>
    </p:spTree>
  </p:cSld>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La bajada se escribe; la subida —monitor, analysis port y </a:t>
            </a:r>
            <a:r>
              <a:rPr>
                <a:latin typeface="Courier"/>
              </a:rPr>
              <a:t>bus2reg</a:t>
            </a:r>
            <a:r>
              <a:rPr/>
              <a:t>— </a:t>
            </a:r>
            <a:r>
              <a:rPr b="1"/>
              <a:t>ya estaba</a:t>
            </a:r>
          </a:p>
          <a:p>
            <a:pPr lvl="0"/>
            <a:r>
              <a:rPr/>
              <a:t>El </a:t>
            </a:r>
            <a:r>
              <a:rPr>
                <a:latin typeface="Courier"/>
              </a:rPr>
              <a:t>uvm_reg_predictor</a:t>
            </a:r>
            <a:r>
              <a:rPr/>
              <a:t> no se escribe: se instancia y se le enchufa el mapa</a:t>
            </a:r>
          </a:p>
          <a:p>
            <a:pPr lvl="0"/>
            <a:r>
              <a:rPr/>
              <a:t>La punteada es </a:t>
            </a:r>
            <a:r>
              <a:rPr>
                <a:latin typeface="Courier"/>
              </a:rPr>
              <a:t>set_auto_predict(1)</a:t>
            </a:r>
            <a:r>
              <a:rPr/>
              <a:t>: el atajo que no hay que tomar</a:t>
            </a:r>
          </a:p>
        </p:txBody>
      </p:sp>
    </p:spTree>
  </p:cSld>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El estímulo, sin un solo </a:t>
            </a:r>
            <a:r>
              <a:rPr b="1" i="1">
                <a:latin typeface="Courier"/>
              </a:rPr>
              <a:t>PADDR</a:t>
            </a:r>
          </a:p>
          <a:p>
            <a:pPr lvl="0" indent="0">
              <a:buNone/>
            </a:pPr>
            <a:r>
              <a:rPr>
                <a:latin typeface="Courier"/>
              </a:rPr>
              <a:t>      </a:t>
            </a:r>
            <a:r>
              <a:rPr i="1">
                <a:solidFill>
                  <a:srgbClr val="60A0B0"/>
                </a:solidFill>
                <a:latin typeface="Courier"/>
              </a:rPr>
              <a:t>// --- the frontdoor -----------------------------------------------------</a:t>
            </a:r>
            <a:br/>
            <a:r>
              <a:rPr>
                <a:latin typeface="Courier"/>
              </a:rPr>
              <a:t>      </a:t>
            </a:r>
            <a:r>
              <a:rPr i="1">
                <a:solidFill>
                  <a:srgbClr val="60A0B0"/>
                </a:solidFill>
                <a:latin typeface="Courier"/>
              </a:rPr>
              <a:t>// write() puts the value on the wire through the sequencer. There is no</a:t>
            </a:r>
            <a:br/>
            <a:r>
              <a:rPr>
                <a:latin typeface="Courier"/>
              </a:rPr>
              <a:t>      </a:t>
            </a:r>
            <a:r>
              <a:rPr i="1">
                <a:solidFill>
                  <a:srgbClr val="60A0B0"/>
                </a:solidFill>
                <a:latin typeface="Courier"/>
              </a:rPr>
              <a:t>// second argument for the address: the address is in the map.</a:t>
            </a:r>
            <a:br/>
            <a:r>
              <a:rPr>
                <a:latin typeface="Courier"/>
              </a:rPr>
              <a:t>      model.CTRL.write(</a:t>
            </a:r>
            <a:r>
              <a:rPr>
                <a:solidFill>
                  <a:srgbClr val="007020"/>
                </a:solidFill>
                <a:latin typeface="Courier"/>
              </a:rPr>
              <a:t>status</a:t>
            </a:r>
            <a:r>
              <a:rPr>
                <a:latin typeface="Courier"/>
              </a:rPr>
              <a:t>, </a:t>
            </a:r>
            <a:r>
              <a:rPr>
                <a:solidFill>
                  <a:srgbClr val="40A070"/>
                </a:solidFill>
                <a:latin typeface="Courier"/>
              </a:rPr>
              <a:t>'h1</a:t>
            </a:r>
            <a:r>
              <a:rPr>
                <a:latin typeface="Courier"/>
              </a:rPr>
              <a:t>);              </a:t>
            </a:r>
            <a:r>
              <a:rPr i="1">
                <a:solidFill>
                  <a:srgbClr val="60A0B0"/>
                </a:solidFill>
                <a:latin typeface="Courier"/>
              </a:rPr>
              <a:t>// EN = 1</a:t>
            </a:r>
            <a:br/>
            <a:r>
              <a:rPr>
                <a:latin typeface="Courier"/>
              </a:rPr>
              <a:t>      model.CTRL.read(</a:t>
            </a:r>
            <a:r>
              <a:rPr>
                <a:solidFill>
                  <a:srgbClr val="007020"/>
                </a:solidFill>
                <a:latin typeface="Courier"/>
              </a:rPr>
              <a:t>status</a:t>
            </a:r>
            <a:r>
              <a:rPr>
                <a:latin typeface="Courier"/>
              </a:rPr>
              <a:t>, </a:t>
            </a:r>
            <a:r>
              <a:rPr>
                <a:solidFill>
                  <a:srgbClr val="007020"/>
                </a:solidFill>
                <a:latin typeface="Courier"/>
              </a:rPr>
              <a:t>data</a:t>
            </a:r>
            <a:r>
              <a:rPr>
                <a:latin typeface="Courier"/>
              </a:rPr>
              <a:t>);</a:t>
            </a:r>
            <a:br/>
            <a:r>
              <a:rPr>
                <a:latin typeface="Courier"/>
              </a:rPr>
              <a:t>      </a:t>
            </a:r>
            <a:r>
              <a:rPr>
                <a:solidFill>
                  <a:srgbClr val="007020"/>
                </a:solidFill>
                <a:latin typeface="Courier"/>
              </a:rPr>
              <a:t>`uvm_info</a:t>
            </a:r>
            <a:r>
              <a:rPr>
                <a:latin typeface="Courier"/>
              </a:rPr>
              <a:t>(</a:t>
            </a:r>
            <a:r>
              <a:rPr>
                <a:solidFill>
                  <a:srgbClr val="4070A0"/>
                </a:solidFill>
                <a:latin typeface="Courier"/>
              </a:rPr>
              <a:t>"RAL"</a:t>
            </a:r>
            <a:r>
              <a:rPr>
                <a:latin typeface="Courier"/>
              </a:rPr>
              <a:t>, </a:t>
            </a:r>
            <a:r>
              <a:rPr b="1">
                <a:solidFill>
                  <a:srgbClr val="007020"/>
                </a:solidFill>
                <a:latin typeface="Courier"/>
              </a:rPr>
              <a:t>$sformatf</a:t>
            </a:r>
            <a:r>
              <a:rPr>
                <a:latin typeface="Courier"/>
              </a:rPr>
              <a:t>(</a:t>
            </a:r>
            <a:r>
              <a:rPr>
                <a:solidFill>
                  <a:srgbClr val="4070A0"/>
                </a:solidFill>
                <a:latin typeface="Courier"/>
              </a:rPr>
              <a:t>"CTRL read back 0x%08h (status %s)"</a:t>
            </a:r>
            <a:r>
              <a:rPr>
                <a:latin typeface="Courier"/>
              </a:rPr>
              <a:t>, </a:t>
            </a:r>
            <a:r>
              <a:rPr>
                <a:solidFill>
                  <a:srgbClr val="007020"/>
                </a:solidFill>
                <a:latin typeface="Courier"/>
              </a:rPr>
              <a:t>data</a:t>
            </a:r>
            <a:r>
              <a:rPr>
                <a:latin typeface="Courier"/>
              </a:rPr>
              <a:t>, </a:t>
            </a:r>
            <a:r>
              <a:rPr>
                <a:solidFill>
                  <a:srgbClr val="007020"/>
                </a:solidFill>
                <a:latin typeface="Courier"/>
              </a:rPr>
              <a:t>status</a:t>
            </a:r>
            <a:r>
              <a:rPr>
                <a:latin typeface="Courier"/>
              </a:rPr>
              <a:t>.name()),</a:t>
            </a:r>
            <a:br/>
            <a:r>
              <a:rPr>
                <a:latin typeface="Courier"/>
              </a:rPr>
              <a:t>                UVM_MEDIUM)</a:t>
            </a:r>
            <a:br/>
            <a:br/>
            <a:r>
              <a:rPr>
                <a:latin typeface="Courier"/>
              </a:rPr>
              <a:t>      </a:t>
            </a:r>
            <a:r>
              <a:rPr i="1">
                <a:solidFill>
                  <a:srgbClr val="60A0B0"/>
                </a:solidFill>
                <a:latin typeface="Courier"/>
              </a:rPr>
              <a:t>// --- prediction --------------------------------------------------------</a:t>
            </a:r>
            <a:br/>
            <a:r>
              <a:rPr>
                <a:latin typeface="Courier"/>
              </a:rPr>
              <a:t>      </a:t>
            </a:r>
            <a:r>
              <a:rPr i="1">
                <a:solidFill>
                  <a:srgbClr val="60A0B0"/>
                </a:solidFill>
                <a:latin typeface="Courier"/>
              </a:rPr>
              <a:t>// Nothing above updated the mirror by hand. The monitor saw the two</a:t>
            </a:r>
            <a:br/>
            <a:r>
              <a:rPr>
                <a:latin typeface="Courier"/>
              </a:rPr>
              <a:t>      </a:t>
            </a:r>
            <a:r>
              <a:rPr i="1">
                <a:solidFill>
                  <a:srgbClr val="60A0B0"/>
                </a:solidFill>
                <a:latin typeface="Courier"/>
              </a:rPr>
              <a:t>// transfers, the predictor turned them into predictions, and the model</a:t>
            </a:r>
            <a:br/>
            <a:r>
              <a:rPr>
                <a:latin typeface="Courier"/>
              </a:rPr>
              <a:t>      </a:t>
            </a:r>
            <a:r>
              <a:rPr i="1">
                <a:solidFill>
                  <a:srgbClr val="60A0B0"/>
                </a:solidFill>
                <a:latin typeface="Courier"/>
              </a:rPr>
              <a:t>// knows -- with set_auto_predict(0), which is the honest setting: what the</a:t>
            </a:r>
            <a:br/>
            <a:r>
              <a:rPr>
                <a:latin typeface="Courier"/>
              </a:rPr>
              <a:t>      </a:t>
            </a:r>
            <a:r>
              <a:rPr i="1">
                <a:solidFill>
                  <a:srgbClr val="60A0B0"/>
                </a:solidFill>
                <a:latin typeface="Courier"/>
              </a:rPr>
              <a:t>// model believes comes from the BUS, not from what the test meant to send.</a:t>
            </a:r>
            <a:br/>
            <a:r>
              <a:rPr>
                <a:latin typeface="Courier"/>
              </a:rPr>
              <a:t>      </a:t>
            </a:r>
            <a:r>
              <a:rPr b="1">
                <a:solidFill>
                  <a:srgbClr val="007020"/>
                </a:solidFill>
                <a:latin typeface="Courier"/>
              </a:rPr>
              <a:t>if</a:t>
            </a:r>
            <a:r>
              <a:rPr>
                <a:latin typeface="Courier"/>
              </a:rPr>
              <a:t> (model.CTRL.EN.get_mirrored_value() != </a:t>
            </a:r>
            <a:r>
              <a:rPr>
                <a:solidFill>
                  <a:srgbClr val="40A070"/>
                </a:solidFill>
                <a:latin typeface="Courier"/>
              </a:rPr>
              <a:t>1</a:t>
            </a:r>
            <a:r>
              <a:rPr>
                <a:latin typeface="Courier"/>
              </a:rPr>
              <a:t>)</a:t>
            </a:r>
            <a:br/>
            <a:r>
              <a:rPr>
                <a:latin typeface="Courier"/>
              </a:rPr>
              <a:t>         </a:t>
            </a:r>
            <a:r>
              <a:rPr>
                <a:solidFill>
                  <a:srgbClr val="007020"/>
                </a:solidFill>
                <a:latin typeface="Courier"/>
              </a:rPr>
              <a:t>`uvm_error</a:t>
            </a:r>
            <a:r>
              <a:rPr>
                <a:latin typeface="Courier"/>
              </a:rPr>
              <a:t>(</a:t>
            </a:r>
            <a:r>
              <a:rPr>
                <a:solidFill>
                  <a:srgbClr val="4070A0"/>
                </a:solidFill>
                <a:latin typeface="Courier"/>
              </a:rPr>
              <a:t>"RAL"</a:t>
            </a:r>
            <a:r>
              <a:rPr>
                <a:latin typeface="Courier"/>
              </a:rPr>
              <a:t>, </a:t>
            </a:r>
            <a:r>
              <a:rPr>
                <a:solidFill>
                  <a:srgbClr val="4070A0"/>
                </a:solidFill>
                <a:latin typeface="Courier"/>
              </a:rPr>
              <a:t>"the predictor did not update CTRL.EN"</a:t>
            </a:r>
            <a:r>
              <a:rPr>
                <a:latin typeface="Courier"/>
              </a:rPr>
              <a:t>)</a:t>
            </a:r>
            <a:br/>
            <a:r>
              <a:rPr>
                <a:latin typeface="Courier"/>
              </a:rPr>
              <a:t>      </a:t>
            </a:r>
            <a:r>
              <a:rPr>
                <a:solidFill>
                  <a:srgbClr val="007020"/>
                </a:solidFill>
                <a:latin typeface="Courier"/>
              </a:rPr>
              <a:t>`uvm_info</a:t>
            </a:r>
            <a:r>
              <a:rPr>
                <a:latin typeface="Courier"/>
              </a:rPr>
              <a:t>(</a:t>
            </a:r>
            <a:r>
              <a:rPr>
                <a:solidFill>
                  <a:srgbClr val="4070A0"/>
                </a:solidFill>
                <a:latin typeface="Courier"/>
              </a:rPr>
              <a:t>"RAL"</a:t>
            </a:r>
            <a:r>
              <a:rPr>
                <a:latin typeface="Courier"/>
              </a:rPr>
              <a:t>, </a:t>
            </a:r>
            <a:r>
              <a:rPr b="1">
                <a:solidFill>
                  <a:srgbClr val="007020"/>
                </a:solidFill>
                <a:latin typeface="Courier"/>
              </a:rPr>
              <a:t>$sformatf</a:t>
            </a:r>
            <a:r>
              <a:rPr>
                <a:latin typeface="Courier"/>
              </a:rPr>
              <a:t>(</a:t>
            </a:r>
            <a:r>
              <a:rPr>
                <a:solidFill>
                  <a:srgbClr val="4070A0"/>
                </a:solidFill>
                <a:latin typeface="Courier"/>
              </a:rPr>
              <a:t>"mirrored CTRL.EN = %0d, and nobody assigned it"</a:t>
            </a:r>
            <a:r>
              <a:rPr>
                <a:latin typeface="Courier"/>
              </a:rPr>
              <a:t>,</a:t>
            </a:r>
            <a:br/>
            <a:r>
              <a:rPr>
                <a:latin typeface="Courier"/>
              </a:rPr>
              <a:t>                model.CTRL.EN.get_mirrored_value()), UVM_MEDIUM)</a:t>
            </a:r>
          </a:p>
          <a:p>
            <a:pPr lvl="0"/>
            <a:r>
              <a:rPr/>
              <a:t>No hay dirección en ninguna llamada: la dirección está </a:t>
            </a:r>
            <a:r>
              <a:rPr b="1"/>
              <a:t>en el mapa</a:t>
            </a:r>
          </a:p>
          <a:p>
            <a:pPr lvl="0"/>
            <a:r>
              <a:rPr/>
              <a:t>Nadie asignó el espejo. </a:t>
            </a:r>
            <a:r>
              <a:rPr>
                <a:latin typeface="Courier"/>
              </a:rPr>
              <a:t>get_mirrored_value()</a:t>
            </a:r>
            <a:r>
              <a:rPr/>
              <a:t> devuelve 1 porque el monitor vio la transferencia y el predictor la contó</a:t>
            </a:r>
          </a:p>
          <a:p>
            <a:pPr lvl="0"/>
            <a:r>
              <a:rPr/>
              <a:t>Abajo, el driver del capstone está haciendo SETUP, ACCESS y el </a:t>
            </a:r>
            <a:r>
              <a:rPr i="1"/>
              <a:t>wait state</a:t>
            </a:r>
            <a:r>
              <a:rPr/>
              <a:t> de la lectura, igual que ayer</a:t>
            </a:r>
          </a:p>
          <a:p>
            <a:pPr lvl="0" indent="0" marL="0">
              <a:buNone/>
            </a:pPr>
            <a:r>
              <a:rPr>
                <a:latin typeface="Courier"/>
              </a:rPr>
              <a:t>bash run.sh</a:t>
            </a:r>
            <a:r>
              <a:rPr/>
              <a:t> · </a:t>
            </a:r>
            <a:r>
              <a:rPr>
                <a:latin typeface="Courier"/>
              </a:rPr>
              <a:t>code/u9/ral/</a:t>
            </a:r>
            <a:r>
              <a:rPr/>
              <a:t> </a:t>
            </a:r>
          </a:p>
        </p:txBody>
      </p:sp>
    </p:spTree>
  </p:cSld>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Los tests que no escribiste</a:t>
            </a:r>
          </a:p>
          <a:p>
            <a:pPr lvl="0" indent="0">
              <a:buNone/>
            </a:pPr>
            <a:r>
              <a:rPr>
                <a:latin typeface="Courier"/>
              </a:rPr>
              <a:t>      rst_seq = uvm_reg_hw_reset_seq::type_id::create(</a:t>
            </a:r>
            <a:r>
              <a:rPr>
                <a:solidFill>
                  <a:srgbClr val="4070A0"/>
                </a:solidFill>
                <a:latin typeface="Courier"/>
              </a:rPr>
              <a:t>"rst_seq"</a:t>
            </a:r>
            <a:r>
              <a:rPr>
                <a:latin typeface="Courier"/>
              </a:rPr>
              <a:t>);</a:t>
            </a:r>
            <a:br/>
            <a:r>
              <a:rPr>
                <a:latin typeface="Courier"/>
              </a:rPr>
              <a:t>      rst_seq.model = model;</a:t>
            </a:r>
            <a:br/>
            <a:r>
              <a:rPr>
                <a:latin typeface="Courier"/>
              </a:rPr>
              <a:t>      rst_seq.</a:t>
            </a:r>
            <a:r>
              <a:rPr>
                <a:solidFill>
                  <a:srgbClr val="007020"/>
                </a:solidFill>
                <a:latin typeface="Courier"/>
              </a:rPr>
              <a:t>start</a:t>
            </a:r>
            <a:r>
              <a:rPr>
                <a:latin typeface="Courier"/>
              </a:rPr>
              <a:t>(</a:t>
            </a:r>
            <a:r>
              <a:rPr b="1">
                <a:solidFill>
                  <a:srgbClr val="007020"/>
                </a:solidFill>
                <a:latin typeface="Courier"/>
              </a:rPr>
              <a:t>null</a:t>
            </a:r>
            <a:r>
              <a:rPr>
                <a:latin typeface="Courier"/>
              </a:rPr>
              <a:t>);</a:t>
            </a:r>
            <a:br/>
            <a:br/>
            <a:r>
              <a:rPr>
                <a:latin typeface="Courier"/>
              </a:rPr>
              <a:t>      bash_seq = uvm_reg_bit_bash_seq::type_id::create(</a:t>
            </a:r>
            <a:r>
              <a:rPr>
                <a:solidFill>
                  <a:srgbClr val="4070A0"/>
                </a:solidFill>
                <a:latin typeface="Courier"/>
              </a:rPr>
              <a:t>"bash_seq"</a:t>
            </a:r>
            <a:r>
              <a:rPr>
                <a:latin typeface="Courier"/>
              </a:rPr>
              <a:t>);</a:t>
            </a:r>
            <a:br/>
            <a:r>
              <a:rPr>
                <a:latin typeface="Courier"/>
              </a:rPr>
              <a:t>      bash_seq.model = model;</a:t>
            </a:r>
            <a:br/>
            <a:r>
              <a:rPr>
                <a:latin typeface="Courier"/>
              </a:rPr>
              <a:t>      bash_seq.</a:t>
            </a:r>
            <a:r>
              <a:rPr>
                <a:solidFill>
                  <a:srgbClr val="007020"/>
                </a:solidFill>
                <a:latin typeface="Courier"/>
              </a:rPr>
              <a:t>start</a:t>
            </a:r>
            <a:r>
              <a:rPr>
                <a:latin typeface="Courier"/>
              </a:rPr>
              <a:t>(</a:t>
            </a:r>
            <a:r>
              <a:rPr b="1">
                <a:solidFill>
                  <a:srgbClr val="007020"/>
                </a:solidFill>
                <a:latin typeface="Courier"/>
              </a:rPr>
              <a:t>null</a:t>
            </a:r>
            <a:r>
              <a:rPr>
                <a:latin typeface="Courier"/>
              </a:rPr>
              <a:t>);</a:t>
            </a:r>
          </a:p>
          <a:p>
            <a:pPr lvl="0"/>
            <a:r>
              <a:rPr/>
              <a:t>Las dos salen de </a:t>
            </a:r>
            <a:r>
              <a:rPr>
                <a:latin typeface="Courier"/>
              </a:rPr>
              <a:t>uvm-core</a:t>
            </a:r>
            <a:r>
              <a:rPr/>
              <a:t>. </a:t>
            </a:r>
            <a:r>
              <a:rPr b="1"/>
              <a:t>No saben nada de este DUT</a:t>
            </a:r>
            <a:r>
              <a:rPr/>
              <a:t>: leen el modelo y generan de ahí el estímulo y el chequeo</a:t>
            </a:r>
          </a:p>
          <a:p>
            <a:pPr lvl="0"/>
            <a:r>
              <a:rPr>
                <a:latin typeface="Courier"/>
              </a:rPr>
              <a:t>uvm_reg_hw_reset_seq</a:t>
            </a:r>
            <a:r>
              <a:rPr/>
              <a:t> lee todo después del reset y lo compara con el valor de reset declarado</a:t>
            </a:r>
          </a:p>
          <a:p>
            <a:pPr lvl="0"/>
            <a:r>
              <a:rPr>
                <a:latin typeface="Courier"/>
              </a:rPr>
              <a:t>uvm_reg_bit_bash_seq</a:t>
            </a:r>
            <a:r>
              <a:rPr/>
              <a:t> escribe y lee </a:t>
            </a:r>
            <a:r>
              <a:rPr b="1"/>
              <a:t>cada bit escribible de cada registro</a:t>
            </a:r>
            <a:r>
              <a:rPr/>
              <a:t>, uno por uno, en los dos sentidos</a:t>
            </a:r>
          </a:p>
        </p:txBody>
      </p:sp>
    </p:spTree>
  </p:cSld>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Y por eso el modelo es la spec</a:t>
            </a:r>
          </a:p>
          <a:p>
            <a:pPr lvl="0" indent="0">
              <a:buNone/>
            </a:pPr>
            <a:r>
              <a:rPr>
                <a:latin typeface="Courier"/>
              </a:rPr>
              <a:t>    CTRL.CLR as "WC"   0 UVM_ERROR, and bit_bash did write bit 1
    CTRL.CLR as "RW"   2 UVM_ERROR, from uvm_reg_bit_bash_seq
    &gt; Writing a 1 in bit #1 of register "model.CTRL" ...
      yielded 'h0000000000000000 instead of 'h0000000000000002</a:t>
            </a:r>
          </a:p>
          <a:p>
            <a:pPr lvl="0"/>
            <a:r>
              <a:rPr/>
              <a:t>Una palabra cambiada en un string, y una sequence que nadie escribió lo caza con el número del bit</a:t>
            </a:r>
          </a:p>
          <a:p>
            <a:pPr lvl="0"/>
            <a:r>
              <a:rPr/>
              <a:t>Es la </a:t>
            </a:r>
            <a:r>
              <a:rPr b="1"/>
              <a:t>trampa 2</a:t>
            </a:r>
            <a:r>
              <a:rPr/>
              <a:t> de la letra chica del capstone —</a:t>
            </a:r>
            <a:r>
              <a:rPr>
                <a:latin typeface="Courier"/>
              </a:rPr>
              <a:t>CLR</a:t>
            </a:r>
            <a:r>
              <a:rPr/>
              <a:t> nunca se lee en 1— y ahí hacía falta un scoreboard entero para verla</a:t>
            </a:r>
          </a:p>
          <a:p>
            <a:pPr lvl="0"/>
            <a:r>
              <a:rPr/>
              <a:t>El modelo de registros es el único documento de un proyecto que es la spec </a:t>
            </a:r>
            <a:r>
              <a:rPr b="1"/>
              <a:t>y</a:t>
            </a:r>
            <a:r>
              <a:rPr/>
              <a:t> el código a la vez</a:t>
            </a:r>
          </a:p>
          <a:p>
            <a:pPr lvl="0" indent="0" marL="0">
              <a:buNone/>
            </a:pPr>
            <a:r>
              <a:rPr>
                <a:latin typeface="Courier"/>
              </a:rPr>
              <a:t>bash run.sh</a:t>
            </a:r>
            <a:r>
              <a:rPr/>
              <a:t> corre las dos versiones y las compara </a:t>
            </a:r>
          </a:p>
        </p:txBody>
      </p:sp>
    </p:spTree>
  </p:cSld>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Lo que RAL no hace, y hay que decirlo</a:t>
            </a:r>
          </a:p>
          <a:p>
            <a:pPr lvl="0" indent="0">
              <a:buNone/>
            </a:pPr>
            <a:r>
              <a:rPr>
                <a:latin typeface="Courier"/>
              </a:rPr>
              <a:t>      </a:t>
            </a:r>
            <a:r>
              <a:rPr i="1">
                <a:solidFill>
                  <a:srgbClr val="60A0B0"/>
                </a:solidFill>
                <a:latin typeface="Courier"/>
              </a:rPr>
              <a:t>// The honest line of the whole unit. ACC and STATUS have an address, but</a:t>
            </a:r>
            <a:br/>
            <a:r>
              <a:rPr>
                <a:latin typeface="Courier"/>
              </a:rPr>
              <a:t>      </a:t>
            </a:r>
            <a:r>
              <a:rPr i="1">
                <a:solidFill>
                  <a:srgbClr val="60A0B0"/>
                </a:solidFill>
                <a:latin typeface="Courier"/>
              </a:rPr>
              <a:t>// they are not registers: their value is produced by writes to OTHER</a:t>
            </a:r>
            <a:br/>
            <a:r>
              <a:rPr>
                <a:latin typeface="Courier"/>
              </a:rPr>
              <a:t>      </a:t>
            </a:r>
            <a:r>
              <a:rPr i="1">
                <a:solidFill>
                  <a:srgbClr val="60A0B0"/>
                </a:solidFill>
                <a:latin typeface="Courier"/>
              </a:rPr>
              <a:t>// addresses. A register model predicts "what I wrote is what I will read",</a:t>
            </a:r>
            <a:br/>
            <a:r>
              <a:rPr>
                <a:latin typeface="Courier"/>
              </a:rPr>
              <a:t>      </a:t>
            </a:r>
            <a:r>
              <a:rPr i="1">
                <a:solidFill>
                  <a:srgbClr val="60A0B0"/>
                </a:solidFill>
                <a:latin typeface="Courier"/>
              </a:rPr>
              <a:t>// and for these two that sentence is false, so mirror(UVM_CHECK) is turned</a:t>
            </a:r>
            <a:br/>
            <a:r>
              <a:rPr>
                <a:latin typeface="Courier"/>
              </a:rPr>
              <a:t>      </a:t>
            </a:r>
            <a:r>
              <a:rPr i="1">
                <a:solidFill>
                  <a:srgbClr val="60A0B0"/>
                </a:solidFill>
                <a:latin typeface="Courier"/>
              </a:rPr>
              <a:t>// off on them. Reads still update the mirror -- a read is a prediction --</a:t>
            </a:r>
            <a:br/>
            <a:r>
              <a:rPr>
                <a:latin typeface="Courier"/>
              </a:rPr>
              <a:t>      </a:t>
            </a:r>
            <a:r>
              <a:rPr i="1">
                <a:solidFill>
                  <a:srgbClr val="60A0B0"/>
                </a:solidFill>
                <a:latin typeface="Courier"/>
              </a:rPr>
              <a:t>// and the accumulator itself stays where it was in the capstone: in the</a:t>
            </a:r>
            <a:br/>
            <a:r>
              <a:rPr>
                <a:latin typeface="Courier"/>
              </a:rPr>
              <a:t>      </a:t>
            </a:r>
            <a:r>
              <a:rPr i="1">
                <a:solidFill>
                  <a:srgbClr val="60A0B0"/>
                </a:solidFill>
                <a:latin typeface="Courier"/>
              </a:rPr>
              <a:t>// scoreboard, which is the thing that does know how to add.</a:t>
            </a:r>
            <a:br/>
            <a:r>
              <a:rPr>
                <a:latin typeface="Courier"/>
              </a:rPr>
              <a:t>      ACC.VALUE.set_compare(UVM_NO_CHECK);</a:t>
            </a:r>
            <a:br/>
            <a:r>
              <a:rPr>
                <a:latin typeface="Courier"/>
              </a:rPr>
              <a:t>      STATUS.EN.set_compare(UVM_NO_CHECK);</a:t>
            </a:r>
            <a:br/>
            <a:r>
              <a:rPr>
                <a:latin typeface="Courier"/>
              </a:rPr>
              <a:t>      STATUS.OVF.set_compare(UVM_NO_CHECK);</a:t>
            </a:r>
          </a:p>
          <a:p>
            <a:pPr lvl="0"/>
            <a:r>
              <a:rPr>
                <a:latin typeface="Courier"/>
              </a:rPr>
              <a:t>ACC</a:t>
            </a:r>
            <a:r>
              <a:rPr/>
              <a:t> y </a:t>
            </a:r>
            <a:r>
              <a:rPr>
                <a:latin typeface="Courier"/>
              </a:rPr>
              <a:t>STATUS</a:t>
            </a:r>
            <a:r>
              <a:rPr/>
              <a:t> tienen dirección, pero </a:t>
            </a:r>
            <a:r>
              <a:rPr b="1"/>
              <a:t>no son registros</a:t>
            </a:r>
            <a:r>
              <a:rPr/>
              <a:t>: su valor lo produce una escritura a </a:t>
            </a:r>
            <a:r>
              <a:rPr i="1"/>
              <a:t>otra</a:t>
            </a:r>
            <a:r>
              <a:rPr/>
              <a:t> dirección</a:t>
            </a:r>
          </a:p>
          <a:p>
            <a:pPr lvl="0"/>
            <a:r>
              <a:rPr/>
              <a:t>Un modelo predice </a:t>
            </a:r>
            <a:r>
              <a:rPr i="1"/>
              <a:t>“lo que escribí es lo que voy a leer”</a:t>
            </a:r>
            <a:r>
              <a:rPr/>
              <a:t>, y para estos dos esa frase es falsa. </a:t>
            </a:r>
            <a:r>
              <a:rPr>
                <a:latin typeface="Courier"/>
              </a:rPr>
              <a:t>set_compare(UVM_NO_CHECK)</a:t>
            </a:r>
            <a:r>
              <a:rPr/>
              <a:t> lo dice en el modelo</a:t>
            </a:r>
          </a:p>
          <a:p>
            <a:pPr lvl="0"/>
            <a:r>
              <a:rPr/>
              <a:t>El acumulador se sigue chequeando donde ya estaba: </a:t>
            </a:r>
            <a:r>
              <a:rPr b="1"/>
              <a:t>en el scoreboard</a:t>
            </a:r>
            <a:r>
              <a:rPr/>
              <a:t>, que es el que sabe sumar</a:t>
            </a:r>
          </a:p>
          <a:p>
            <a:pPr lvl="0"/>
            <a:r>
              <a:rPr/>
              <a:t>La lectura igual actualiza el espejo — una lectura </a:t>
            </a:r>
            <a:r>
              <a:rPr i="1"/>
              <a:t>es</a:t>
            </a:r>
            <a:r>
              <a:rPr/>
              <a:t> una predicción</a:t>
            </a:r>
          </a:p>
        </p:txBody>
      </p:sp>
    </p:spTree>
  </p:cSld>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Resumen de la unidad</a:t>
            </a:r>
          </a:p>
          <a:p>
            <a:pPr lvl="0"/>
            <a:r>
              <a:rPr/>
              <a:t>El </a:t>
            </a:r>
            <a:r>
              <a:rPr b="1"/>
              <a:t>modelo</a:t>
            </a:r>
            <a:r>
              <a:rPr/>
              <a:t> es el mapa de la spec en código, y el string de acceso de cada campo es la parte que verifica</a:t>
            </a:r>
          </a:p>
          <a:p>
            <a:pPr lvl="0"/>
            <a:r>
              <a:rPr/>
              <a:t>El </a:t>
            </a:r>
            <a:r>
              <a:rPr b="1"/>
              <a:t>adapter</a:t>
            </a:r>
            <a:r>
              <a:rPr/>
              <a:t> es lo único que sabe del bus: veinte líneas, una vez por protocolo</a:t>
            </a:r>
          </a:p>
          <a:p>
            <a:pPr lvl="0"/>
            <a:r>
              <a:rPr/>
              <a:t>La predicción va </a:t>
            </a:r>
            <a:r>
              <a:rPr b="1"/>
              <a:t>por el monitor</a:t>
            </a:r>
            <a:r>
              <a:rPr/>
              <a:t>, no por la llamada — misma regla que el scoreboard</a:t>
            </a:r>
          </a:p>
          <a:p>
            <a:pPr lvl="0"/>
            <a:r>
              <a:rPr/>
              <a:t>Te regala </a:t>
            </a:r>
            <a:r>
              <a:rPr>
                <a:latin typeface="Courier"/>
              </a:rPr>
              <a:t>hw_reset_seq</a:t>
            </a:r>
            <a:r>
              <a:rPr/>
              <a:t> y </a:t>
            </a:r>
            <a:r>
              <a:rPr>
                <a:latin typeface="Courier"/>
              </a:rPr>
              <a:t>bit_bash_seq</a:t>
            </a:r>
            <a:r>
              <a:rPr/>
              <a:t>, y te cobra saber </a:t>
            </a:r>
            <a:r>
              <a:rPr b="1"/>
              <a:t>qué no es un registro</a:t>
            </a:r>
          </a:p>
          <a:p>
            <a:pPr lvl="0"/>
            <a:r>
              <a:rPr/>
              <a:t>Y todo esto corre en </a:t>
            </a:r>
            <a:r>
              <a:rPr b="1"/>
              <a:t>Verilator 5.052</a:t>
            </a:r>
            <a:r>
              <a:rPr/>
              <a:t>, que hasta hoy nadie había mostrado</a:t>
            </a:r>
          </a:p>
        </p:txBody>
      </p:sp>
    </p:spTree>
  </p:cSld>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8 · 1 de 2</a:t>
            </a:r>
          </a:p>
        </p:txBody>
      </p:sp>
      <p:sp>
        <p:nvSpPr>
          <p:cNvPr id="3" name="Content Placeholder 2"/>
          <p:cNvSpPr>
            <a:spLocks noGrp="1"/>
          </p:cNvSpPr>
          <p:nvPr>
            <p:ph idx="1"/>
          </p:nvPr>
        </p:nvSpPr>
        <p:spPr/>
        <p:txBody>
          <a:bodyPr/>
          <a:lstStyle/>
          <a:p>
            <a:pPr lvl="0" indent="0" marL="0">
              <a:spcBef>
                <a:spcPts val="3000"/>
              </a:spcBef>
              <a:buNone/>
            </a:pPr>
            <a:r>
              <a:rPr b="1" i="1"/>
              <a:t>Modelar el mapa de registros</a:t>
            </a:r>
          </a:p>
          <a:p>
            <a:pPr lvl="0" indent="0" marL="0">
              <a:buNone/>
            </a:pPr>
            <a:r>
              <a:rPr>
                <a:latin typeface="Courier"/>
              </a:rPr>
              <a:t>cd code/ejercicios/d8-ral &amp;&amp; cat README.es.md</a:t>
            </a:r>
            <a:r>
              <a:rPr/>
              <a:t> </a:t>
            </a:r>
          </a:p>
          <a:p>
            <a:pPr lvl="0"/>
            <a:r>
              <a:rPr/>
              <a:t>Es </a:t>
            </a:r>
            <a:r>
              <a:rPr b="1"/>
              <a:t>literalmente</a:t>
            </a:r>
            <a:r>
              <a:rPr/>
              <a:t> lo primero que te piden en un proyecto con registros: te dan la tabla de la spec y devolvés el modelo</a:t>
            </a:r>
          </a:p>
          <a:p>
            <a:pPr lvl="0"/>
            <a:r>
              <a:rPr/>
              <a:t>El DUT y el testbench son los del capstone. El adapter, el predictor y los tests salen de la unidad. </a:t>
            </a:r>
            <a:r>
              <a:rPr b="1"/>
              <a:t>Lo único que escribís es </a:t>
            </a:r>
            <a:r>
              <a:rPr b="1">
                <a:latin typeface="Courier"/>
              </a:rPr>
              <a:t>apb_reg_block.svh</a:t>
            </a:r>
          </a:p>
          <a:p>
            <a:pPr lvl="0"/>
            <a:r>
              <a:rPr/>
              <a:t>Cuatro registros, seis campos, cuarenta líneas</a:t>
            </a:r>
          </a:p>
          <a:p>
            <a:pPr lvl="0"/>
            <a:r>
              <a:rPr/>
              <a:t>El corrector va por etapas: el </a:t>
            </a:r>
            <a:r>
              <a:rPr b="1"/>
              <a:t>mapa</a:t>
            </a:r>
            <a:r>
              <a:rPr/>
              <a:t> —impreso y comparado con la tabla, sin simular nada—, los </a:t>
            </a:r>
            <a:r>
              <a:rPr b="1"/>
              <a:t>accesos</a:t>
            </a:r>
            <a:r>
              <a:rPr/>
              <a:t> —las dos sequences de la librería— y </a:t>
            </a:r>
            <a:r>
              <a:rPr b="1"/>
              <a:t>lo que el modelo no puede predecir</a:t>
            </a:r>
          </a:p>
        </p:txBody>
      </p:sp>
    </p:spTree>
  </p:cSld>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El modelo de referencia en C</a:t>
            </a:r>
          </a:p>
          <a:p>
            <a:pPr lvl="0" indent="0" marL="0">
              <a:spcBef>
                <a:spcPts val="3000"/>
              </a:spcBef>
              <a:buNone/>
            </a:pPr>
            <a:r>
              <a:rPr b="1" i="1"/>
              <a:t>El scoreboard que reescribe la spec</a:t>
            </a:r>
          </a:p>
          <a:p>
            <a:pPr lvl="0"/>
            <a:r>
              <a:rPr/>
              <a:t>El scoreboard del curso predice </a:t>
            </a:r>
            <a:r>
              <a:rPr b="1"/>
              <a:t>en SystemVerilog</a:t>
            </a:r>
            <a:r>
              <a:rPr/>
              <a:t>: un </a:t>
            </a:r>
            <a:r>
              <a:rPr>
                <a:latin typeface="Courier"/>
              </a:rPr>
              <a:t>case</a:t>
            </a:r>
            <a:r>
              <a:rPr/>
              <a:t> con la aritmética de la VTALU. Para cinco operaciones de ocho bits está perfecto</a:t>
            </a:r>
          </a:p>
          <a:p>
            <a:pPr lvl="0"/>
            <a:r>
              <a:rPr/>
              <a:t>Para un DSP, un codec o un motor cripto, esa aritmética </a:t>
            </a:r>
            <a:r>
              <a:rPr b="1"/>
              <a:t>ya existe, y en C</a:t>
            </a:r>
            <a:r>
              <a:rPr/>
              <a:t>: la escribió el equipo de algoritmo, y es contra ese modelo que se firmó la spec</a:t>
            </a:r>
          </a:p>
          <a:p>
            <a:pPr lvl="0"/>
            <a:r>
              <a:rPr/>
              <a:t>Reescribirla en SystemVerilog es mantener </a:t>
            </a:r>
            <a:r>
              <a:rPr b="1"/>
              <a:t>dos</a:t>
            </a:r>
            <a:r>
              <a:rPr/>
              <a:t> modelos y pasarse el proyecto debuggeando la diferencia entre ellos. Eso no es verificar: es tener dos specs</a:t>
            </a:r>
          </a:p>
          <a:p>
            <a:pPr lvl="0"/>
            <a:r>
              <a:rPr/>
              <a:t>La salida es no reescribirla. Verilator compila a C++, así que el modelo se </a:t>
            </a:r>
            <a:r>
              <a:rPr b="1"/>
              <a:t>enlaza adentro de la simulación</a:t>
            </a:r>
            <a:r>
              <a:rPr/>
              <a:t>: sin socket, sin proceso aparte, sin IPC</a:t>
            </a:r>
          </a:p>
        </p:txBody>
      </p:sp>
    </p:spTree>
  </p:cSld>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modelo de referencia en C</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import "DPI-C"</a:t>
            </a:r>
            <a:r>
              <a:rPr b="1" i="1"/>
              <a:t>: una declaración de cada lado</a:t>
            </a:r>
          </a:p>
          <a:p>
            <a:pPr lvl="0" indent="0">
              <a:buNone/>
            </a:pPr>
            <a:r>
              <a:rPr>
                <a:latin typeface="Courier"/>
              </a:rPr>
              <a:t>   </a:t>
            </a:r>
            <a:r>
              <a:rPr i="1">
                <a:solidFill>
                  <a:srgbClr val="60A0B0"/>
                </a:solidFill>
                <a:latin typeface="Courier"/>
              </a:rPr>
              <a:t>// The reference model lives in vtalu_golden.c and is called from here. This</a:t>
            </a:r>
            <a:br/>
            <a:r>
              <a:rPr>
                <a:latin typeface="Courier"/>
              </a:rPr>
              <a:t>   </a:t>
            </a:r>
            <a:r>
              <a:rPr i="1">
                <a:solidFill>
                  <a:srgbClr val="60A0B0"/>
                </a:solidFill>
                <a:latin typeface="Courier"/>
              </a:rPr>
              <a:t>// is all that is needed on the SystemVerilog side: one declaration per</a:t>
            </a:r>
            <a:br/>
            <a:r>
              <a:rPr>
                <a:latin typeface="Courier"/>
              </a:rPr>
              <a:t>   </a:t>
            </a:r>
            <a:r>
              <a:rPr i="1">
                <a:solidFill>
                  <a:srgbClr val="60A0B0"/>
                </a:solidFill>
                <a:latin typeface="Courier"/>
              </a:rPr>
              <a:t>// function, with the LRM types that cross the boundary.</a:t>
            </a:r>
            <a:br/>
            <a:r>
              <a:rPr>
                <a:latin typeface="Courier"/>
              </a:rPr>
              <a:t>   </a:t>
            </a:r>
            <a:r>
              <a:rPr i="1">
                <a:solidFill>
                  <a:srgbClr val="60A0B0"/>
                </a:solidFill>
                <a:latin typeface="Courier"/>
              </a:rPr>
              <a:t>//</a:t>
            </a:r>
            <a:br/>
            <a:r>
              <a:rPr>
                <a:latin typeface="Courier"/>
              </a:rPr>
              <a:t>   </a:t>
            </a:r>
            <a:r>
              <a:rPr i="1">
                <a:solidFill>
                  <a:srgbClr val="60A0B0"/>
                </a:solidFill>
                <a:latin typeface="Courier"/>
              </a:rPr>
              <a:t>//   input int  -&gt; int          output int -&gt; int *</a:t>
            </a:r>
            <a:br/>
            <a:r>
              <a:rPr>
                <a:latin typeface="Courier"/>
              </a:rPr>
              <a:t>   </a:t>
            </a:r>
            <a:r>
              <a:rPr i="1">
                <a:solidFill>
                  <a:srgbClr val="60A0B0"/>
                </a:solidFill>
                <a:latin typeface="Courier"/>
              </a:rPr>
              <a:t>//   function   -&gt; returns      task       -&gt; may consume time (not here)</a:t>
            </a:r>
            <a:br/>
            <a:r>
              <a:rPr>
                <a:latin typeface="Courier"/>
              </a:rPr>
              <a:t>   </a:t>
            </a:r>
            <a:r>
              <a:rPr i="1">
                <a:solidFill>
                  <a:srgbClr val="60A0B0"/>
                </a:solidFill>
                <a:latin typeface="Courier"/>
              </a:rPr>
              <a:t>//</a:t>
            </a:r>
            <a:br/>
            <a:r>
              <a:rPr>
                <a:latin typeface="Courier"/>
              </a:rPr>
              <a:t>   </a:t>
            </a:r>
            <a:r>
              <a:rPr i="1">
                <a:solidFill>
                  <a:srgbClr val="60A0B0"/>
                </a:solidFill>
                <a:latin typeface="Courier"/>
              </a:rPr>
              <a:t>// The name after "DPI-C" is the symbol the linker looks for, so it has to</a:t>
            </a:r>
            <a:br/>
            <a:r>
              <a:rPr>
                <a:latin typeface="Courier"/>
              </a:rPr>
              <a:t>   </a:t>
            </a:r>
            <a:r>
              <a:rPr i="1">
                <a:solidFill>
                  <a:srgbClr val="60A0B0"/>
                </a:solidFill>
                <a:latin typeface="Courier"/>
              </a:rPr>
              <a:t>// match the one in the .c letter by letter.</a:t>
            </a:r>
            <a:br/>
            <a:r>
              <a:rPr>
                <a:latin typeface="Courier"/>
              </a:rPr>
              <a:t>   </a:t>
            </a:r>
            <a:r>
              <a:rPr b="1">
                <a:solidFill>
                  <a:srgbClr val="007020"/>
                </a:solidFill>
                <a:latin typeface="Courier"/>
              </a:rPr>
              <a:t>import</a:t>
            </a:r>
            <a:r>
              <a:rPr>
                <a:latin typeface="Courier"/>
              </a:rPr>
              <a:t> "DPI-C" </a:t>
            </a:r>
            <a:r>
              <a:rPr b="1">
                <a:solidFill>
                  <a:srgbClr val="007020"/>
                </a:solidFill>
                <a:latin typeface="Courier"/>
              </a:rPr>
              <a:t>function</a:t>
            </a:r>
            <a:r>
              <a:rPr>
                <a:latin typeface="Courier"/>
              </a:rPr>
              <a:t> </a:t>
            </a:r>
            <a:r>
              <a:rPr b="1">
                <a:solidFill>
                  <a:srgbClr val="007020"/>
                </a:solidFill>
                <a:latin typeface="Courier"/>
              </a:rPr>
              <a:t>int</a:t>
            </a:r>
            <a:r>
              <a:rPr>
                <a:latin typeface="Courier"/>
              </a:rPr>
              <a:t>  vtalu_golden(</a:t>
            </a:r>
            <a:r>
              <a:rPr b="1">
                <a:solidFill>
                  <a:srgbClr val="007020"/>
                </a:solidFill>
                <a:latin typeface="Courier"/>
              </a:rPr>
              <a:t>input</a:t>
            </a:r>
            <a:r>
              <a:rPr>
                <a:latin typeface="Courier"/>
              </a:rPr>
              <a:t> </a:t>
            </a:r>
            <a:r>
              <a:rPr b="1">
                <a:solidFill>
                  <a:srgbClr val="007020"/>
                </a:solidFill>
                <a:latin typeface="Courier"/>
              </a:rPr>
              <a:t>int</a:t>
            </a:r>
            <a:r>
              <a:rPr>
                <a:latin typeface="Courier"/>
              </a:rPr>
              <a:t> op, </a:t>
            </a:r>
            <a:r>
              <a:rPr b="1">
                <a:solidFill>
                  <a:srgbClr val="007020"/>
                </a:solidFill>
                <a:latin typeface="Courier"/>
              </a:rPr>
              <a:t>input</a:t>
            </a:r>
            <a:r>
              <a:rPr>
                <a:latin typeface="Courier"/>
              </a:rPr>
              <a:t> </a:t>
            </a:r>
            <a:r>
              <a:rPr b="1">
                <a:solidFill>
                  <a:srgbClr val="007020"/>
                </a:solidFill>
                <a:latin typeface="Courier"/>
              </a:rPr>
              <a:t>int</a:t>
            </a:r>
            <a:r>
              <a:rPr>
                <a:latin typeface="Courier"/>
              </a:rPr>
              <a:t> a,</a:t>
            </a:r>
            <a:br/>
            <a:r>
              <a:rPr>
                <a:latin typeface="Courier"/>
              </a:rPr>
              <a:t>                                             </a:t>
            </a:r>
            <a:r>
              <a:rPr b="1">
                <a:solidFill>
                  <a:srgbClr val="007020"/>
                </a:solidFill>
                <a:latin typeface="Courier"/>
              </a:rPr>
              <a:t>input</a:t>
            </a:r>
            <a:r>
              <a:rPr>
                <a:latin typeface="Courier"/>
              </a:rPr>
              <a:t> </a:t>
            </a:r>
            <a:r>
              <a:rPr b="1">
                <a:solidFill>
                  <a:srgbClr val="007020"/>
                </a:solidFill>
                <a:latin typeface="Courier"/>
              </a:rPr>
              <a:t>int</a:t>
            </a:r>
            <a:r>
              <a:rPr>
                <a:latin typeface="Courier"/>
              </a:rPr>
              <a:t> b, </a:t>
            </a:r>
            <a:r>
              <a:rPr b="1">
                <a:solidFill>
                  <a:srgbClr val="007020"/>
                </a:solidFill>
                <a:latin typeface="Courier"/>
              </a:rPr>
              <a:t>output</a:t>
            </a:r>
            <a:r>
              <a:rPr>
                <a:latin typeface="Courier"/>
              </a:rPr>
              <a:t> </a:t>
            </a:r>
            <a:r>
              <a:rPr b="1">
                <a:solidFill>
                  <a:srgbClr val="007020"/>
                </a:solidFill>
                <a:latin typeface="Courier"/>
              </a:rPr>
              <a:t>int</a:t>
            </a:r>
            <a:r>
              <a:rPr>
                <a:latin typeface="Courier"/>
              </a:rPr>
              <a:t> ovf);</a:t>
            </a:r>
            <a:br/>
            <a:r>
              <a:rPr>
                <a:latin typeface="Courier"/>
              </a:rPr>
              <a:t>   </a:t>
            </a:r>
            <a:r>
              <a:rPr b="1">
                <a:solidFill>
                  <a:srgbClr val="007020"/>
                </a:solidFill>
                <a:latin typeface="Courier"/>
              </a:rPr>
              <a:t>import</a:t>
            </a:r>
            <a:r>
              <a:rPr>
                <a:latin typeface="Courier"/>
              </a:rPr>
              <a:t> "DPI-C" </a:t>
            </a:r>
            <a:r>
              <a:rPr b="1">
                <a:solidFill>
                  <a:srgbClr val="007020"/>
                </a:solidFill>
                <a:latin typeface="Courier"/>
              </a:rPr>
              <a:t>function</a:t>
            </a:r>
            <a:r>
              <a:rPr>
                <a:latin typeface="Courier"/>
              </a:rPr>
              <a:t> </a:t>
            </a:r>
            <a:r>
              <a:rPr b="1">
                <a:solidFill>
                  <a:srgbClr val="007020"/>
                </a:solidFill>
                <a:latin typeface="Courier"/>
              </a:rPr>
              <a:t>void</a:t>
            </a:r>
            <a:r>
              <a:rPr>
                <a:latin typeface="Courier"/>
              </a:rPr>
              <a:t> vtalu_golden_bug(</a:t>
            </a:r>
            <a:r>
              <a:rPr b="1">
                <a:solidFill>
                  <a:srgbClr val="007020"/>
                </a:solidFill>
                <a:latin typeface="Courier"/>
              </a:rPr>
              <a:t>input</a:t>
            </a:r>
            <a:r>
              <a:rPr>
                <a:latin typeface="Courier"/>
              </a:rPr>
              <a:t> </a:t>
            </a:r>
            <a:r>
              <a:rPr b="1">
                <a:solidFill>
                  <a:srgbClr val="007020"/>
                </a:solidFill>
                <a:latin typeface="Courier"/>
              </a:rPr>
              <a:t>int</a:t>
            </a:r>
            <a:r>
              <a:rPr>
                <a:latin typeface="Courier"/>
              </a:rPr>
              <a:t> on);</a:t>
            </a:r>
          </a:p>
          <a:p>
            <a:pPr lvl="0" indent="0">
              <a:buNone/>
            </a:pPr>
            <a:r>
              <a:rPr i="1">
                <a:solidFill>
                  <a:srgbClr val="60A0B0"/>
                </a:solidFill>
                <a:latin typeface="Courier"/>
              </a:rPr>
              <a:t>/* op, a and b arrive as SystemVerilog `int` (32-bit signed). The result goes</a:t>
            </a:r>
            <a:br/>
            <a:r>
              <a:rPr i="1">
                <a:solidFill>
                  <a:srgbClr val="60A0B0"/>
                </a:solidFill>
                <a:latin typeface="Courier"/>
              </a:rPr>
              <a:t> * back as the return value and the borrow through a pointer, which is how an</a:t>
            </a:r>
            <a:br/>
            <a:r>
              <a:rPr i="1">
                <a:solidFill>
                  <a:srgbClr val="60A0B0"/>
                </a:solidFill>
                <a:latin typeface="Courier"/>
              </a:rPr>
              <a:t> * `output int` argument crosses the boundary. */</a:t>
            </a:r>
            <a:br/>
            <a:r>
              <a:rPr>
                <a:solidFill>
                  <a:srgbClr val="902000"/>
                </a:solidFill>
                <a:latin typeface="Courier"/>
              </a:rPr>
              <a:t>int</a:t>
            </a:r>
            <a:r>
              <a:rPr>
                <a:latin typeface="Courier"/>
              </a:rPr>
              <a:t> vtalu_golden</a:t>
            </a:r>
            <a:r>
              <a:rPr>
                <a:solidFill>
                  <a:srgbClr val="666666"/>
                </a:solidFill>
                <a:latin typeface="Courier"/>
              </a:rPr>
              <a:t>(</a:t>
            </a:r>
            <a:r>
              <a:rPr>
                <a:solidFill>
                  <a:srgbClr val="902000"/>
                </a:solidFill>
                <a:latin typeface="Courier"/>
              </a:rPr>
              <a:t>int</a:t>
            </a:r>
            <a:r>
              <a:rPr>
                <a:latin typeface="Courier"/>
              </a:rPr>
              <a:t> op</a:t>
            </a:r>
            <a:r>
              <a:rPr>
                <a:solidFill>
                  <a:srgbClr val="666666"/>
                </a:solidFill>
                <a:latin typeface="Courier"/>
              </a:rPr>
              <a:t>,</a:t>
            </a:r>
            <a:r>
              <a:rPr>
                <a:latin typeface="Courier"/>
              </a:rPr>
              <a:t> </a:t>
            </a:r>
            <a:r>
              <a:rPr>
                <a:solidFill>
                  <a:srgbClr val="902000"/>
                </a:solidFill>
                <a:latin typeface="Courier"/>
              </a:rPr>
              <a:t>int</a:t>
            </a:r>
            <a:r>
              <a:rPr>
                <a:latin typeface="Courier"/>
              </a:rPr>
              <a:t> a</a:t>
            </a:r>
            <a:r>
              <a:rPr>
                <a:solidFill>
                  <a:srgbClr val="666666"/>
                </a:solidFill>
                <a:latin typeface="Courier"/>
              </a:rPr>
              <a:t>,</a:t>
            </a:r>
            <a:r>
              <a:rPr>
                <a:latin typeface="Courier"/>
              </a:rPr>
              <a:t> </a:t>
            </a:r>
            <a:r>
              <a:rPr>
                <a:solidFill>
                  <a:srgbClr val="902000"/>
                </a:solidFill>
                <a:latin typeface="Courier"/>
              </a:rPr>
              <a:t>int</a:t>
            </a:r>
            <a:r>
              <a:rPr>
                <a:latin typeface="Courier"/>
              </a:rPr>
              <a:t> b</a:t>
            </a:r>
            <a:r>
              <a:rPr>
                <a:solidFill>
                  <a:srgbClr val="666666"/>
                </a:solidFill>
                <a:latin typeface="Courier"/>
              </a:rPr>
              <a:t>,</a:t>
            </a:r>
            <a:r>
              <a:rPr>
                <a:latin typeface="Courier"/>
              </a:rPr>
              <a:t> </a:t>
            </a:r>
            <a:r>
              <a:rPr>
                <a:solidFill>
                  <a:srgbClr val="902000"/>
                </a:solidFill>
                <a:latin typeface="Courier"/>
              </a:rPr>
              <a:t>int</a:t>
            </a:r>
            <a:r>
              <a:rPr>
                <a:latin typeface="Courier"/>
              </a:rPr>
              <a:t> </a:t>
            </a:r>
            <a:r>
              <a:rPr>
                <a:solidFill>
                  <a:srgbClr val="666666"/>
                </a:solidFill>
                <a:latin typeface="Courier"/>
              </a:rPr>
              <a:t>*</a:t>
            </a:r>
            <a:r>
              <a:rPr>
                <a:latin typeface="Courier"/>
              </a:rPr>
              <a:t>ovf</a:t>
            </a:r>
            <a:r>
              <a:rPr>
                <a:solidFill>
                  <a:srgbClr val="666666"/>
                </a:solidFill>
                <a:latin typeface="Courier"/>
              </a:rPr>
              <a:t>)</a:t>
            </a:r>
            <a:r>
              <a:rPr>
                <a:latin typeface="Courier"/>
              </a:rPr>
              <a:t> </a:t>
            </a:r>
            <a:r>
              <a:rPr>
                <a:solidFill>
                  <a:srgbClr val="666666"/>
                </a:solidFill>
                <a:latin typeface="Courier"/>
              </a:rPr>
              <a:t>{</a:t>
            </a:r>
            <a:br/>
            <a:r>
              <a:rPr>
                <a:latin typeface="Courier"/>
              </a:rPr>
              <a:t>   </a:t>
            </a:r>
            <a:r>
              <a:rPr>
                <a:solidFill>
                  <a:srgbClr val="902000"/>
                </a:solidFill>
                <a:latin typeface="Courier"/>
              </a:rPr>
              <a:t>int</a:t>
            </a:r>
            <a:r>
              <a:rPr>
                <a:latin typeface="Courier"/>
              </a:rPr>
              <a:t> r</a:t>
            </a:r>
            <a:r>
              <a:rPr>
                <a:solidFill>
                  <a:srgbClr val="666666"/>
                </a:solidFill>
                <a:latin typeface="Courier"/>
              </a:rPr>
              <a:t>;</a:t>
            </a:r>
            <a:br/>
            <a:br/>
            <a:r>
              <a:rPr>
                <a:latin typeface="Courier"/>
              </a:rPr>
              <a:t>   a </a:t>
            </a:r>
            <a:r>
              <a:rPr>
                <a:solidFill>
                  <a:srgbClr val="666666"/>
                </a:solidFill>
                <a:latin typeface="Courier"/>
              </a:rPr>
              <a:t>&amp;=</a:t>
            </a:r>
            <a:r>
              <a:rPr>
                <a:latin typeface="Courier"/>
              </a:rPr>
              <a:t> </a:t>
            </a:r>
            <a:r>
              <a:rPr>
                <a:solidFill>
                  <a:srgbClr val="40A070"/>
                </a:solidFill>
                <a:latin typeface="Courier"/>
              </a:rPr>
              <a:t>0xff</a:t>
            </a:r>
            <a:r>
              <a:rPr>
                <a:solidFill>
                  <a:srgbClr val="666666"/>
                </a:solidFill>
                <a:latin typeface="Courier"/>
              </a:rPr>
              <a:t>;</a:t>
            </a:r>
            <a:br/>
            <a:r>
              <a:rPr>
                <a:latin typeface="Courier"/>
              </a:rPr>
              <a:t>   b </a:t>
            </a:r>
            <a:r>
              <a:rPr>
                <a:solidFill>
                  <a:srgbClr val="666666"/>
                </a:solidFill>
                <a:latin typeface="Courier"/>
              </a:rPr>
              <a:t>&amp;=</a:t>
            </a:r>
            <a:r>
              <a:rPr>
                <a:latin typeface="Courier"/>
              </a:rPr>
              <a:t> </a:t>
            </a:r>
            <a:r>
              <a:rPr>
                <a:solidFill>
                  <a:srgbClr val="40A070"/>
                </a:solidFill>
                <a:latin typeface="Courier"/>
              </a:rPr>
              <a:t>0xff</a:t>
            </a:r>
            <a:r>
              <a:rPr>
                <a:solidFill>
                  <a:srgbClr val="666666"/>
                </a:solidFill>
                <a:latin typeface="Courier"/>
              </a:rPr>
              <a:t>;</a:t>
            </a:r>
            <a:br/>
            <a:r>
              <a:rPr>
                <a:latin typeface="Courier"/>
              </a:rPr>
              <a:t>   </a:t>
            </a:r>
            <a:r>
              <a:rPr>
                <a:solidFill>
                  <a:srgbClr val="666666"/>
                </a:solidFill>
                <a:latin typeface="Courier"/>
              </a:rPr>
              <a:t>*</a:t>
            </a:r>
            <a:r>
              <a:rPr>
                <a:latin typeface="Courier"/>
              </a:rPr>
              <a:t>ovf </a:t>
            </a:r>
            <a:r>
              <a:rPr>
                <a:solidFill>
                  <a:srgbClr val="666666"/>
                </a:solidFill>
                <a:latin typeface="Courier"/>
              </a:rPr>
              <a:t>=</a:t>
            </a:r>
            <a:r>
              <a:rPr>
                <a:latin typeface="Courier"/>
              </a:rPr>
              <a:t> </a:t>
            </a:r>
            <a:r>
              <a:rPr>
                <a:solidFill>
                  <a:srgbClr val="40A070"/>
                </a:solidFill>
                <a:latin typeface="Courier"/>
              </a:rPr>
              <a:t>0</a:t>
            </a:r>
            <a:r>
              <a:rPr>
                <a:solidFill>
                  <a:srgbClr val="666666"/>
                </a:solidFill>
                <a:latin typeface="Courier"/>
              </a:rPr>
              <a:t>;</a:t>
            </a:r>
            <a:br/>
            <a:br/>
            <a:r>
              <a:rPr>
                <a:latin typeface="Courier"/>
              </a:rPr>
              <a:t>   </a:t>
            </a:r>
            <a:r>
              <a:rPr b="1">
                <a:solidFill>
                  <a:srgbClr val="007020"/>
                </a:solidFill>
                <a:latin typeface="Courier"/>
              </a:rPr>
              <a:t>switch</a:t>
            </a:r>
            <a:r>
              <a:rPr>
                <a:latin typeface="Courier"/>
              </a:rPr>
              <a:t> </a:t>
            </a:r>
            <a:r>
              <a:rPr>
                <a:solidFill>
                  <a:srgbClr val="666666"/>
                </a:solidFill>
                <a:latin typeface="Courier"/>
              </a:rPr>
              <a:t>(</a:t>
            </a:r>
            <a:r>
              <a:rPr>
                <a:latin typeface="Courier"/>
              </a:rPr>
              <a:t>op</a:t>
            </a:r>
            <a:r>
              <a:rPr>
                <a:solidFill>
                  <a:srgbClr val="666666"/>
                </a:solidFill>
                <a:latin typeface="Courier"/>
              </a:rPr>
              <a:t>)</a:t>
            </a:r>
            <a:r>
              <a:rPr>
                <a:latin typeface="Courier"/>
              </a:rPr>
              <a:t> </a:t>
            </a:r>
            <a:r>
              <a:rPr>
                <a:solidFill>
                  <a:srgbClr val="666666"/>
                </a:solidFill>
                <a:latin typeface="Courier"/>
              </a:rPr>
              <a:t>{</a:t>
            </a:r>
            <a:br/>
            <a:r>
              <a:rPr>
                <a:latin typeface="Courier"/>
              </a:rPr>
              <a:t>      </a:t>
            </a:r>
            <a:r>
              <a:rPr b="1">
                <a:solidFill>
                  <a:srgbClr val="007020"/>
                </a:solidFill>
                <a:latin typeface="Courier"/>
              </a:rPr>
              <a:t>case</a:t>
            </a:r>
            <a:r>
              <a:rPr>
                <a:latin typeface="Courier"/>
              </a:rPr>
              <a:t> ADD_OP</a:t>
            </a:r>
            <a:r>
              <a:rPr>
                <a:solidFill>
                  <a:srgbClr val="666666"/>
                </a:solidFill>
                <a:latin typeface="Courier"/>
              </a:rPr>
              <a:t>:</a:t>
            </a:r>
            <a:r>
              <a:rPr>
                <a:latin typeface="Courier"/>
              </a:rPr>
              <a:t> r </a:t>
            </a:r>
            <a:r>
              <a:rPr>
                <a:solidFill>
                  <a:srgbClr val="666666"/>
                </a:solidFill>
                <a:latin typeface="Courier"/>
              </a:rPr>
              <a:t>=</a:t>
            </a:r>
            <a:r>
              <a:rPr>
                <a:latin typeface="Courier"/>
              </a:rPr>
              <a:t> a </a:t>
            </a:r>
            <a:r>
              <a:rPr>
                <a:solidFill>
                  <a:srgbClr val="666666"/>
                </a:solidFill>
                <a:latin typeface="Courier"/>
              </a:rPr>
              <a:t>+</a:t>
            </a:r>
            <a:r>
              <a:rPr>
                <a:latin typeface="Courier"/>
              </a:rPr>
              <a:t> b</a:t>
            </a:r>
            <a:r>
              <a:rPr>
                <a:solidFill>
                  <a:srgbClr val="666666"/>
                </a:solidFill>
                <a:latin typeface="Courier"/>
              </a:rPr>
              <a:t>;</a:t>
            </a:r>
            <a:r>
              <a:rPr>
                <a:latin typeface="Courier"/>
              </a:rPr>
              <a:t> </a:t>
            </a:r>
            <a:r>
              <a:rPr b="1">
                <a:solidFill>
                  <a:srgbClr val="007020"/>
                </a:solidFill>
                <a:latin typeface="Courier"/>
              </a:rPr>
              <a:t>break</a:t>
            </a:r>
            <a:r>
              <a:rPr>
                <a:solidFill>
                  <a:srgbClr val="666666"/>
                </a:solidFill>
                <a:latin typeface="Courier"/>
              </a:rPr>
              <a:t>;</a:t>
            </a:r>
            <a:br/>
            <a:r>
              <a:rPr>
                <a:latin typeface="Courier"/>
              </a:rPr>
              <a:t>      </a:t>
            </a:r>
            <a:r>
              <a:rPr i="1">
                <a:solidFill>
                  <a:srgbClr val="60A0B0"/>
                </a:solidFill>
                <a:latin typeface="Courier"/>
              </a:rPr>
              <a:t>/* 8-bit operands into a 16-bit result: a - b wraps, and the borrow is</a:t>
            </a:r>
            <a:br/>
            <a:r>
              <a:rPr i="1">
                <a:solidFill>
                  <a:srgbClr val="60A0B0"/>
                </a:solidFill>
                <a:latin typeface="Courier"/>
              </a:rPr>
              <a:t>       * the second half of the answer the scoreboard has to check. */</a:t>
            </a:r>
            <a:br/>
            <a:r>
              <a:rPr>
                <a:latin typeface="Courier"/>
              </a:rPr>
              <a:t>      </a:t>
            </a:r>
            <a:r>
              <a:rPr b="1">
                <a:solidFill>
                  <a:srgbClr val="007020"/>
                </a:solidFill>
                <a:latin typeface="Courier"/>
              </a:rPr>
              <a:t>case</a:t>
            </a:r>
            <a:r>
              <a:rPr>
                <a:latin typeface="Courier"/>
              </a:rPr>
              <a:t> SUB_OP</a:t>
            </a:r>
            <a:r>
              <a:rPr>
                <a:solidFill>
                  <a:srgbClr val="666666"/>
                </a:solidFill>
                <a:latin typeface="Courier"/>
              </a:rPr>
              <a:t>:</a:t>
            </a:r>
            <a:r>
              <a:rPr>
                <a:latin typeface="Courier"/>
              </a:rPr>
              <a:t> r </a:t>
            </a:r>
            <a:r>
              <a:rPr>
                <a:solidFill>
                  <a:srgbClr val="666666"/>
                </a:solidFill>
                <a:latin typeface="Courier"/>
              </a:rPr>
              <a:t>=</a:t>
            </a:r>
            <a:r>
              <a:rPr>
                <a:latin typeface="Courier"/>
              </a:rPr>
              <a:t> a </a:t>
            </a:r>
            <a:r>
              <a:rPr>
                <a:solidFill>
                  <a:srgbClr val="666666"/>
                </a:solidFill>
                <a:latin typeface="Courier"/>
              </a:rPr>
              <a:t>-</a:t>
            </a:r>
            <a:r>
              <a:rPr>
                <a:latin typeface="Courier"/>
              </a:rPr>
              <a:t> b</a:t>
            </a:r>
            <a:r>
              <a:rPr>
                <a:solidFill>
                  <a:srgbClr val="666666"/>
                </a:solidFill>
                <a:latin typeface="Courier"/>
              </a:rPr>
              <a:t>;</a:t>
            </a:r>
            <a:r>
              <a:rPr>
                <a:latin typeface="Courier"/>
              </a:rPr>
              <a:t> </a:t>
            </a:r>
            <a:r>
              <a:rPr>
                <a:solidFill>
                  <a:srgbClr val="666666"/>
                </a:solidFill>
                <a:latin typeface="Courier"/>
              </a:rPr>
              <a:t>*</a:t>
            </a:r>
            <a:r>
              <a:rPr>
                <a:latin typeface="Courier"/>
              </a:rPr>
              <a:t>ovf </a:t>
            </a:r>
            <a:r>
              <a:rPr>
                <a:solidFill>
                  <a:srgbClr val="666666"/>
                </a:solidFill>
                <a:latin typeface="Courier"/>
              </a:rPr>
              <a:t>=</a:t>
            </a:r>
            <a:r>
              <a:rPr>
                <a:latin typeface="Courier"/>
              </a:rPr>
              <a:t> </a:t>
            </a:r>
            <a:r>
              <a:rPr>
                <a:solidFill>
                  <a:srgbClr val="666666"/>
                </a:solidFill>
                <a:latin typeface="Courier"/>
              </a:rPr>
              <a:t>(</a:t>
            </a:r>
            <a:r>
              <a:rPr>
                <a:latin typeface="Courier"/>
              </a:rPr>
              <a:t>a </a:t>
            </a:r>
            <a:r>
              <a:rPr>
                <a:solidFill>
                  <a:srgbClr val="666666"/>
                </a:solidFill>
                <a:latin typeface="Courier"/>
              </a:rPr>
              <a:t>&lt;</a:t>
            </a:r>
            <a:r>
              <a:rPr>
                <a:latin typeface="Courier"/>
              </a:rPr>
              <a:t> b</a:t>
            </a:r>
            <a:r>
              <a:rPr>
                <a:solidFill>
                  <a:srgbClr val="666666"/>
                </a:solidFill>
                <a:latin typeface="Courier"/>
              </a:rPr>
              <a:t>);</a:t>
            </a:r>
            <a:r>
              <a:rPr>
                <a:latin typeface="Courier"/>
              </a:rPr>
              <a:t> </a:t>
            </a:r>
            <a:r>
              <a:rPr b="1">
                <a:solidFill>
                  <a:srgbClr val="007020"/>
                </a:solidFill>
                <a:latin typeface="Courier"/>
              </a:rPr>
              <a:t>break</a:t>
            </a:r>
            <a:r>
              <a:rPr>
                <a:solidFill>
                  <a:srgbClr val="666666"/>
                </a:solidFill>
                <a:latin typeface="Courier"/>
              </a:rPr>
              <a:t>;</a:t>
            </a:r>
            <a:br/>
            <a:r>
              <a:rPr>
                <a:latin typeface="Courier"/>
              </a:rPr>
              <a:t>      </a:t>
            </a:r>
            <a:r>
              <a:rPr b="1">
                <a:solidFill>
                  <a:srgbClr val="007020"/>
                </a:solidFill>
                <a:latin typeface="Courier"/>
              </a:rPr>
              <a:t>case</a:t>
            </a:r>
            <a:r>
              <a:rPr>
                <a:latin typeface="Courier"/>
              </a:rPr>
              <a:t> AND_OP</a:t>
            </a:r>
            <a:r>
              <a:rPr>
                <a:solidFill>
                  <a:srgbClr val="666666"/>
                </a:solidFill>
                <a:latin typeface="Courier"/>
              </a:rPr>
              <a:t>:</a:t>
            </a:r>
            <a:r>
              <a:rPr>
                <a:latin typeface="Courier"/>
              </a:rPr>
              <a:t> r </a:t>
            </a:r>
            <a:r>
              <a:rPr>
                <a:solidFill>
                  <a:srgbClr val="666666"/>
                </a:solidFill>
                <a:latin typeface="Courier"/>
              </a:rPr>
              <a:t>=</a:t>
            </a:r>
            <a:r>
              <a:rPr>
                <a:latin typeface="Courier"/>
              </a:rPr>
              <a:t> a </a:t>
            </a:r>
            <a:r>
              <a:rPr>
                <a:solidFill>
                  <a:srgbClr val="666666"/>
                </a:solidFill>
                <a:latin typeface="Courier"/>
              </a:rPr>
              <a:t>&amp;</a:t>
            </a:r>
            <a:r>
              <a:rPr>
                <a:latin typeface="Courier"/>
              </a:rPr>
              <a:t> b</a:t>
            </a:r>
            <a:r>
              <a:rPr>
                <a:solidFill>
                  <a:srgbClr val="666666"/>
                </a:solidFill>
                <a:latin typeface="Courier"/>
              </a:rPr>
              <a:t>;</a:t>
            </a:r>
            <a:r>
              <a:rPr>
                <a:latin typeface="Courier"/>
              </a:rPr>
              <a:t> </a:t>
            </a:r>
            <a:r>
              <a:rPr b="1">
                <a:solidFill>
                  <a:srgbClr val="007020"/>
                </a:solidFill>
                <a:latin typeface="Courier"/>
              </a:rPr>
              <a:t>break</a:t>
            </a:r>
            <a:r>
              <a:rPr>
                <a:solidFill>
                  <a:srgbClr val="666666"/>
                </a:solidFill>
                <a:latin typeface="Courier"/>
              </a:rPr>
              <a:t>;</a:t>
            </a:r>
            <a:br/>
            <a:r>
              <a:rPr>
                <a:latin typeface="Courier"/>
              </a:rPr>
              <a:t>      </a:t>
            </a:r>
            <a:r>
              <a:rPr b="1">
                <a:solidFill>
                  <a:srgbClr val="007020"/>
                </a:solidFill>
                <a:latin typeface="Courier"/>
              </a:rPr>
              <a:t>case</a:t>
            </a:r>
            <a:r>
              <a:rPr>
                <a:latin typeface="Courier"/>
              </a:rPr>
              <a:t> XOR_OP</a:t>
            </a:r>
            <a:r>
              <a:rPr>
                <a:solidFill>
                  <a:srgbClr val="666666"/>
                </a:solidFill>
                <a:latin typeface="Courier"/>
              </a:rPr>
              <a:t>:</a:t>
            </a:r>
            <a:r>
              <a:rPr>
                <a:latin typeface="Courier"/>
              </a:rPr>
              <a:t> r </a:t>
            </a:r>
            <a:r>
              <a:rPr>
                <a:solidFill>
                  <a:srgbClr val="666666"/>
                </a:solidFill>
                <a:latin typeface="Courier"/>
              </a:rPr>
              <a:t>=</a:t>
            </a:r>
            <a:r>
              <a:rPr>
                <a:latin typeface="Courier"/>
              </a:rPr>
              <a:t> a </a:t>
            </a:r>
            <a:r>
              <a:rPr>
                <a:solidFill>
                  <a:srgbClr val="666666"/>
                </a:solidFill>
                <a:latin typeface="Courier"/>
              </a:rPr>
              <a:t>^</a:t>
            </a:r>
            <a:r>
              <a:rPr>
                <a:latin typeface="Courier"/>
              </a:rPr>
              <a:t> b</a:t>
            </a:r>
            <a:r>
              <a:rPr>
                <a:solidFill>
                  <a:srgbClr val="666666"/>
                </a:solidFill>
                <a:latin typeface="Courier"/>
              </a:rPr>
              <a:t>;</a:t>
            </a:r>
            <a:r>
              <a:rPr>
                <a:latin typeface="Courier"/>
              </a:rPr>
              <a:t> </a:t>
            </a:r>
            <a:r>
              <a:rPr b="1">
                <a:solidFill>
                  <a:srgbClr val="007020"/>
                </a:solidFill>
                <a:latin typeface="Courier"/>
              </a:rPr>
              <a:t>break</a:t>
            </a:r>
            <a:r>
              <a:rPr>
                <a:solidFill>
                  <a:srgbClr val="666666"/>
                </a:solidFill>
                <a:latin typeface="Courier"/>
              </a:rPr>
              <a:t>;</a:t>
            </a:r>
            <a:br/>
            <a:r>
              <a:rPr>
                <a:latin typeface="Courier"/>
              </a:rPr>
              <a:t>      </a:t>
            </a:r>
            <a:r>
              <a:rPr b="1">
                <a:solidFill>
                  <a:srgbClr val="007020"/>
                </a:solidFill>
                <a:latin typeface="Courier"/>
              </a:rPr>
              <a:t>case</a:t>
            </a:r>
            <a:r>
              <a:rPr>
                <a:latin typeface="Courier"/>
              </a:rPr>
              <a:t> MUL_OP</a:t>
            </a:r>
            <a:r>
              <a:rPr>
                <a:solidFill>
                  <a:srgbClr val="666666"/>
                </a:solidFill>
                <a:latin typeface="Courier"/>
              </a:rPr>
              <a:t>:</a:t>
            </a:r>
            <a:r>
              <a:rPr>
                <a:latin typeface="Courier"/>
              </a:rPr>
              <a:t> r </a:t>
            </a:r>
            <a:r>
              <a:rPr>
                <a:solidFill>
                  <a:srgbClr val="666666"/>
                </a:solidFill>
                <a:latin typeface="Courier"/>
              </a:rPr>
              <a:t>=</a:t>
            </a:r>
            <a:r>
              <a:rPr>
                <a:latin typeface="Courier"/>
              </a:rPr>
              <a:t> mutar </a:t>
            </a:r>
            <a:r>
              <a:rPr>
                <a:solidFill>
                  <a:srgbClr val="666666"/>
                </a:solidFill>
                <a:latin typeface="Courier"/>
              </a:rPr>
              <a:t>?</a:t>
            </a:r>
            <a:r>
              <a:rPr>
                <a:latin typeface="Courier"/>
              </a:rPr>
              <a:t> </a:t>
            </a:r>
            <a:r>
              <a:rPr>
                <a:solidFill>
                  <a:srgbClr val="666666"/>
                </a:solidFill>
                <a:latin typeface="Courier"/>
              </a:rPr>
              <a:t>(</a:t>
            </a:r>
            <a:r>
              <a:rPr>
                <a:latin typeface="Courier"/>
              </a:rPr>
              <a:t>a </a:t>
            </a:r>
            <a:r>
              <a:rPr>
                <a:solidFill>
                  <a:srgbClr val="666666"/>
                </a:solidFill>
                <a:latin typeface="Courier"/>
              </a:rPr>
              <a:t>*</a:t>
            </a:r>
            <a:r>
              <a:rPr>
                <a:latin typeface="Courier"/>
              </a:rPr>
              <a:t> b</a:t>
            </a:r>
            <a:r>
              <a:rPr>
                <a:solidFill>
                  <a:srgbClr val="666666"/>
                </a:solidFill>
                <a:latin typeface="Courier"/>
              </a:rPr>
              <a:t>)</a:t>
            </a:r>
            <a:r>
              <a:rPr>
                <a:latin typeface="Courier"/>
              </a:rPr>
              <a:t> </a:t>
            </a:r>
            <a:r>
              <a:rPr>
                <a:solidFill>
                  <a:srgbClr val="666666"/>
                </a:solidFill>
                <a:latin typeface="Courier"/>
              </a:rPr>
              <a:t>&amp;</a:t>
            </a:r>
            <a:r>
              <a:rPr>
                <a:latin typeface="Courier"/>
              </a:rPr>
              <a:t> </a:t>
            </a:r>
            <a:r>
              <a:rPr>
                <a:solidFill>
                  <a:srgbClr val="40A070"/>
                </a:solidFill>
                <a:latin typeface="Courier"/>
              </a:rPr>
              <a:t>0xff</a:t>
            </a:r>
            <a:r>
              <a:rPr>
                <a:latin typeface="Courier"/>
              </a:rPr>
              <a:t> </a:t>
            </a:r>
            <a:r>
              <a:rPr>
                <a:solidFill>
                  <a:srgbClr val="666666"/>
                </a:solidFill>
                <a:latin typeface="Courier"/>
              </a:rPr>
              <a:t>:</a:t>
            </a:r>
            <a:r>
              <a:rPr>
                <a:latin typeface="Courier"/>
              </a:rPr>
              <a:t> a </a:t>
            </a:r>
            <a:r>
              <a:rPr>
                <a:solidFill>
                  <a:srgbClr val="666666"/>
                </a:solidFill>
                <a:latin typeface="Courier"/>
              </a:rPr>
              <a:t>*</a:t>
            </a:r>
            <a:r>
              <a:rPr>
                <a:latin typeface="Courier"/>
              </a:rPr>
              <a:t> b</a:t>
            </a:r>
            <a:r>
              <a:rPr>
                <a:solidFill>
                  <a:srgbClr val="666666"/>
                </a:solidFill>
                <a:latin typeface="Courier"/>
              </a:rPr>
              <a:t>;</a:t>
            </a:r>
            <a:r>
              <a:rPr>
                <a:latin typeface="Courier"/>
              </a:rPr>
              <a:t> </a:t>
            </a:r>
            <a:r>
              <a:rPr b="1">
                <a:solidFill>
                  <a:srgbClr val="007020"/>
                </a:solidFill>
                <a:latin typeface="Courier"/>
              </a:rPr>
              <a:t>break</a:t>
            </a:r>
            <a:r>
              <a:rPr>
                <a:solidFill>
                  <a:srgbClr val="666666"/>
                </a:solidFill>
                <a:latin typeface="Courier"/>
              </a:rPr>
              <a:t>;</a:t>
            </a:r>
            <a:br/>
            <a:r>
              <a:rPr>
                <a:latin typeface="Courier"/>
              </a:rPr>
              <a:t>      </a:t>
            </a:r>
            <a:r>
              <a:rPr b="1">
                <a:solidFill>
                  <a:srgbClr val="007020"/>
                </a:solidFill>
                <a:latin typeface="Courier"/>
              </a:rPr>
              <a:t>default</a:t>
            </a:r>
            <a:r>
              <a:rPr>
                <a:solidFill>
                  <a:srgbClr val="666666"/>
                </a:solidFill>
                <a:latin typeface="Courier"/>
              </a:rPr>
              <a:t>:</a:t>
            </a:r>
            <a:r>
              <a:rPr>
                <a:latin typeface="Courier"/>
              </a:rPr>
              <a:t>     r </a:t>
            </a:r>
            <a:r>
              <a:rPr>
                <a:solidFill>
                  <a:srgbClr val="666666"/>
                </a:solidFill>
                <a:latin typeface="Courier"/>
              </a:rPr>
              <a:t>=</a:t>
            </a:r>
            <a:r>
              <a:rPr>
                <a:latin typeface="Courier"/>
              </a:rPr>
              <a:t> </a:t>
            </a:r>
            <a:r>
              <a:rPr>
                <a:solidFill>
                  <a:srgbClr val="40A070"/>
                </a:solidFill>
                <a:latin typeface="Courier"/>
              </a:rPr>
              <a:t>0</a:t>
            </a:r>
            <a:r>
              <a:rPr>
                <a:solidFill>
                  <a:srgbClr val="666666"/>
                </a:solidFill>
                <a:latin typeface="Courier"/>
              </a:rPr>
              <a:t>;</a:t>
            </a:r>
            <a:r>
              <a:rPr>
                <a:latin typeface="Courier"/>
              </a:rPr>
              <a:t> </a:t>
            </a:r>
            <a:r>
              <a:rPr b="1">
                <a:solidFill>
                  <a:srgbClr val="007020"/>
                </a:solidFill>
                <a:latin typeface="Courier"/>
              </a:rPr>
              <a:t>break</a:t>
            </a:r>
            <a:r>
              <a:rPr>
                <a:solidFill>
                  <a:srgbClr val="666666"/>
                </a:solidFill>
                <a:latin typeface="Courier"/>
              </a:rPr>
              <a:t>;</a:t>
            </a:r>
            <a:r>
              <a:rPr>
                <a:latin typeface="Courier"/>
              </a:rPr>
              <a:t>   </a:t>
            </a:r>
            <a:r>
              <a:rPr i="1">
                <a:solidFill>
                  <a:srgbClr val="60A0B0"/>
                </a:solidFill>
                <a:latin typeface="Courier"/>
              </a:rPr>
              <a:t>/* no_op and rst_op do not answer */</a:t>
            </a:r>
            <a:br/>
            <a:r>
              <a:rPr>
                <a:latin typeface="Courier"/>
              </a:rPr>
              <a:t>   </a:t>
            </a:r>
            <a:r>
              <a:rPr>
                <a:solidFill>
                  <a:srgbClr val="666666"/>
                </a:solidFill>
                <a:latin typeface="Courier"/>
              </a:rPr>
              <a:t>}</a:t>
            </a:r>
            <a:br/>
            <a:br/>
            <a:r>
              <a:rPr>
                <a:latin typeface="Courier"/>
              </a:rPr>
              <a:t>   </a:t>
            </a:r>
            <a:r>
              <a:rPr b="1">
                <a:solidFill>
                  <a:srgbClr val="007020"/>
                </a:solidFill>
                <a:latin typeface="Courier"/>
              </a:rPr>
              <a:t>return</a:t>
            </a:r>
            <a:r>
              <a:rPr>
                <a:latin typeface="Courier"/>
              </a:rPr>
              <a:t> r </a:t>
            </a:r>
            <a:r>
              <a:rPr>
                <a:solidFill>
                  <a:srgbClr val="666666"/>
                </a:solidFill>
                <a:latin typeface="Courier"/>
              </a:rPr>
              <a:t>&amp;</a:t>
            </a:r>
            <a:r>
              <a:rPr>
                <a:latin typeface="Courier"/>
              </a:rPr>
              <a:t> </a:t>
            </a:r>
            <a:r>
              <a:rPr>
                <a:solidFill>
                  <a:srgbClr val="40A070"/>
                </a:solidFill>
                <a:latin typeface="Courier"/>
              </a:rPr>
              <a:t>0xffff</a:t>
            </a:r>
            <a:r>
              <a:rPr>
                <a:solidFill>
                  <a:srgbClr val="666666"/>
                </a:solidFill>
                <a:latin typeface="Courier"/>
              </a:rPr>
              <a:t>;</a:t>
            </a:r>
            <a:br/>
            <a:r>
              <a:rPr>
                <a:solidFill>
                  <a:srgbClr val="666666"/>
                </a:solidFill>
                <a:latin typeface="Courier"/>
              </a:rPr>
              <a:t>}</a:t>
            </a:r>
          </a:p>
          <a:p>
            <a:pPr lvl="0"/>
            <a:r>
              <a:rPr/>
              <a:t>El nombre después de </a:t>
            </a:r>
            <a:r>
              <a:rPr>
                <a:latin typeface="Courier"/>
              </a:rPr>
              <a:t>"DPI-C"</a:t>
            </a:r>
            <a:r>
              <a:rPr/>
              <a:t> es </a:t>
            </a:r>
            <a:r>
              <a:rPr b="1"/>
              <a:t>el símbolo que busca el linker</a:t>
            </a:r>
            <a:r>
              <a:rPr/>
              <a:t>: tiene que coincidir letra por letra con el del </a:t>
            </a:r>
            <a:r>
              <a:rPr>
                <a:latin typeface="Courier"/>
              </a:rPr>
              <a:t>.c</a:t>
            </a:r>
          </a:p>
          <a:p>
            <a:pPr lvl="0"/>
            <a:r>
              <a:rPr>
                <a:latin typeface="Courier"/>
              </a:rPr>
              <a:t>input int</a:t>
            </a:r>
            <a:r>
              <a:rPr/>
              <a:t> viaja como </a:t>
            </a:r>
            <a:r>
              <a:rPr>
                <a:latin typeface="Courier"/>
              </a:rPr>
              <a:t>int</a:t>
            </a:r>
            <a:r>
              <a:rPr/>
              <a:t>; un </a:t>
            </a:r>
            <a:r>
              <a:rPr>
                <a:latin typeface="Courier"/>
              </a:rPr>
              <a:t>output int</a:t>
            </a:r>
            <a:r>
              <a:rPr/>
              <a:t> llega como </a:t>
            </a:r>
            <a:r>
              <a:rPr>
                <a:latin typeface="Courier"/>
              </a:rPr>
              <a:t>int *</a:t>
            </a:r>
            <a:r>
              <a:rPr/>
              <a:t>. Una </a:t>
            </a:r>
            <a:r>
              <a:rPr>
                <a:latin typeface="Courier"/>
              </a:rPr>
              <a:t>function</a:t>
            </a:r>
            <a:r>
              <a:rPr/>
              <a:t> no puede consumir tiempo; una </a:t>
            </a:r>
            <a:r>
              <a:rPr>
                <a:latin typeface="Courier"/>
              </a:rPr>
              <a:t>task</a:t>
            </a:r>
            <a:r>
              <a:rPr/>
              <a:t> de DPI puede, pero sólo declarada </a:t>
            </a:r>
            <a:r>
              <a:rPr>
                <a:latin typeface="Courier"/>
              </a:rPr>
              <a:t>context</a:t>
            </a:r>
            <a:r>
              <a:rPr/>
              <a:t> y llamando de vuelta a una </a:t>
            </a:r>
            <a:r>
              <a:rPr>
                <a:latin typeface="Courier"/>
              </a:rPr>
              <a:t>export "DPI-C" task</a:t>
            </a:r>
          </a:p>
          <a:p>
            <a:pPr lvl="0"/>
            <a:r>
              <a:rPr/>
              <a:t>El </a:t>
            </a:r>
            <a:r>
              <a:rPr>
                <a:latin typeface="Courier"/>
              </a:rPr>
              <a:t>.c</a:t>
            </a:r>
            <a:r>
              <a:rPr/>
              <a:t> va en la línea de </a:t>
            </a:r>
            <a:r>
              <a:rPr>
                <a:latin typeface="Courier"/>
              </a:rPr>
              <a:t>verilator</a:t>
            </a:r>
            <a:r>
              <a:rPr/>
              <a:t> como un fuente más. </a:t>
            </a:r>
            <a:r>
              <a:rPr b="1"/>
              <a:t>No hay un flag de DPI</a:t>
            </a:r>
          </a:p>
        </p:txBody>
      </p:sp>
    </p:spTree>
  </p:cSld>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modelo de referencia en C</a:t>
            </a:r>
          </a:p>
        </p:txBody>
      </p:sp>
      <p:sp>
        <p:nvSpPr>
          <p:cNvPr id="3" name="Content Placeholder 2"/>
          <p:cNvSpPr>
            <a:spLocks noGrp="1"/>
          </p:cNvSpPr>
          <p:nvPr>
            <p:ph idx="1"/>
          </p:nvPr>
        </p:nvSpPr>
        <p:spPr/>
        <p:txBody>
          <a:bodyPr/>
          <a:lstStyle/>
          <a:p>
            <a:pPr lvl="0" indent="0" marL="0">
              <a:spcBef>
                <a:spcPts val="3000"/>
              </a:spcBef>
              <a:buNone/>
            </a:pPr>
            <a:r>
              <a:rPr b="1" i="1"/>
              <a:t>El scoreboard: la predicción se pide, no se escribe</a:t>
            </a:r>
          </a:p>
          <a:p>
            <a:pPr lvl="0" indent="0">
              <a:buNone/>
            </a:pPr>
            <a:r>
              <a:rPr>
                <a:latin typeface="Courier"/>
              </a:rPr>
              <a:t>   </a:t>
            </a:r>
            <a:r>
              <a:rPr i="1">
                <a:solidFill>
                  <a:srgbClr val="60A0B0"/>
                </a:solidFill>
                <a:latin typeface="Courier"/>
              </a:rPr>
              <a:t>// The ONLY difference with the sequences scoreboard, and it is the whole</a:t>
            </a:r>
            <a:br/>
            <a:r>
              <a:rPr>
                <a:latin typeface="Courier"/>
              </a:rPr>
              <a:t>   </a:t>
            </a:r>
            <a:r>
              <a:rPr i="1">
                <a:solidFill>
                  <a:srgbClr val="60A0B0"/>
                </a:solidFill>
                <a:latin typeface="Courier"/>
              </a:rPr>
              <a:t>// section: there is no case with the arithmetic of the spec here. The</a:t>
            </a:r>
            <a:br/>
            <a:r>
              <a:rPr>
                <a:latin typeface="Courier"/>
              </a:rPr>
              <a:t>   </a:t>
            </a:r>
            <a:r>
              <a:rPr i="1">
                <a:solidFill>
                  <a:srgbClr val="60A0B0"/>
                </a:solidFill>
                <a:latin typeface="Courier"/>
              </a:rPr>
              <a:t>// prediction is asked of the C reference model, the one that signed it.</a:t>
            </a:r>
            <a:br/>
            <a:r>
              <a:rPr>
                <a:latin typeface="Courier"/>
              </a:rPr>
              <a:t>   </a:t>
            </a:r>
            <a:r>
              <a:rPr i="1">
                <a:solidFill>
                  <a:srgbClr val="60A0B0"/>
                </a:solidFill>
                <a:latin typeface="Courier"/>
              </a:rPr>
              <a:t>//</a:t>
            </a:r>
            <a:br/>
            <a:r>
              <a:rPr>
                <a:latin typeface="Courier"/>
              </a:rPr>
              <a:t>   </a:t>
            </a:r>
            <a:r>
              <a:rPr i="1">
                <a:solidFill>
                  <a:srgbClr val="60A0B0"/>
                </a:solidFill>
                <a:latin typeface="Courier"/>
              </a:rPr>
              <a:t>// What does not change: the monitor, the analysis port, the FIFO, the</a:t>
            </a:r>
            <a:br/>
            <a:r>
              <a:rPr>
                <a:latin typeface="Courier"/>
              </a:rPr>
              <a:t>   </a:t>
            </a:r>
            <a:r>
              <a:rPr i="1">
                <a:solidFill>
                  <a:srgbClr val="60A0B0"/>
                </a:solidFill>
                <a:latin typeface="Courier"/>
              </a:rPr>
              <a:t>// do_compare and the uvm_error. The golden model replaces SIX LINES -- the</a:t>
            </a:r>
            <a:br/>
            <a:r>
              <a:rPr>
                <a:latin typeface="Courier"/>
              </a:rPr>
              <a:t>   </a:t>
            </a:r>
            <a:r>
              <a:rPr i="1">
                <a:solidFill>
                  <a:srgbClr val="60A0B0"/>
                </a:solidFill>
                <a:latin typeface="Courier"/>
              </a:rPr>
              <a:t>// ones that predict -- and no other piece of the testbench finds out.</a:t>
            </a:r>
            <a:br/>
            <a:r>
              <a:rPr>
                <a:latin typeface="Courier"/>
              </a:rPr>
              <a:t>   </a:t>
            </a:r>
            <a:r>
              <a:rPr b="1">
                <a:solidFill>
                  <a:srgbClr val="007020"/>
                </a:solidFill>
                <a:latin typeface="Courier"/>
              </a:rPr>
              <a:t>function</a:t>
            </a:r>
            <a:r>
              <a:rPr>
                <a:latin typeface="Courier"/>
              </a:rPr>
              <a:t> result_transaction predict_result(command_transaction cmd);</a:t>
            </a:r>
            <a:br/>
            <a:r>
              <a:rPr>
                <a:latin typeface="Courier"/>
              </a:rPr>
              <a:t>      result_transaction predicted;</a:t>
            </a:r>
            <a:br/>
            <a:r>
              <a:rPr>
                <a:latin typeface="Courier"/>
              </a:rPr>
              <a:t>      </a:t>
            </a:r>
            <a:r>
              <a:rPr b="1">
                <a:solidFill>
                  <a:srgbClr val="007020"/>
                </a:solidFill>
                <a:latin typeface="Courier"/>
              </a:rPr>
              <a:t>int</a:t>
            </a:r>
            <a:r>
              <a:rPr>
                <a:latin typeface="Courier"/>
              </a:rPr>
              <a:t>                ovf;</a:t>
            </a:r>
            <a:br/>
            <a:br/>
            <a:r>
              <a:rPr>
                <a:latin typeface="Courier"/>
              </a:rPr>
              <a:t>      predicted = result_transaction::type_id::create(</a:t>
            </a:r>
            <a:r>
              <a:rPr>
                <a:solidFill>
                  <a:srgbClr val="4070A0"/>
                </a:solidFill>
                <a:latin typeface="Courier"/>
              </a:rPr>
              <a:t>"predicted"</a:t>
            </a:r>
            <a:r>
              <a:rPr>
                <a:latin typeface="Courier"/>
              </a:rPr>
              <a:t>);</a:t>
            </a:r>
            <a:br/>
            <a:br/>
            <a:r>
              <a:rPr>
                <a:latin typeface="Courier"/>
              </a:rPr>
              <a:t>      predicted.result = vtalu_golden(int'(cmd.op), int'(cmd.A), int'(cmd.B), ovf);</a:t>
            </a:r>
            <a:br/>
            <a:r>
              <a:rPr>
                <a:latin typeface="Courier"/>
              </a:rPr>
              <a:t>      predicted.ovf    = (ovf != </a:t>
            </a:r>
            <a:r>
              <a:rPr>
                <a:solidFill>
                  <a:srgbClr val="40A070"/>
                </a:solidFill>
                <a:latin typeface="Courier"/>
              </a:rPr>
              <a:t>0</a:t>
            </a:r>
            <a:r>
              <a:rPr>
                <a:latin typeface="Courier"/>
              </a:rPr>
              <a:t>);</a:t>
            </a:r>
            <a:br/>
            <a:br/>
            <a:r>
              <a:rPr>
                <a:latin typeface="Courier"/>
              </a:rPr>
              <a:t>      </a:t>
            </a:r>
            <a:r>
              <a:rPr b="1">
                <a:solidFill>
                  <a:srgbClr val="007020"/>
                </a:solidFill>
                <a:latin typeface="Courier"/>
              </a:rPr>
              <a:t>return</a:t>
            </a:r>
            <a:r>
              <a:rPr>
                <a:latin typeface="Courier"/>
              </a:rPr>
              <a:t> predicted;</a:t>
            </a:r>
            <a:br/>
            <a:br/>
            <a:r>
              <a:rPr>
                <a:latin typeface="Courier"/>
              </a:rPr>
              <a:t>   </a:t>
            </a:r>
            <a:r>
              <a:rPr b="1">
                <a:solidFill>
                  <a:srgbClr val="007020"/>
                </a:solidFill>
                <a:latin typeface="Courier"/>
              </a:rPr>
              <a:t>endfunction</a:t>
            </a:r>
            <a:r>
              <a:rPr>
                <a:latin typeface="Courier"/>
              </a:rPr>
              <a:t> : predict_result</a:t>
            </a:r>
          </a:p>
          <a:p>
            <a:pPr lvl="0"/>
            <a:r>
              <a:rPr/>
              <a:t>Es </a:t>
            </a:r>
            <a:r>
              <a:rPr b="1"/>
              <a:t>la única</a:t>
            </a:r>
            <a:r>
              <a:rPr/>
              <a:t> diferencia con el scoreboard de las sequences. El monitor, el analysis port, la FIFO, el </a:t>
            </a:r>
            <a:r>
              <a:rPr>
                <a:latin typeface="Courier"/>
              </a:rPr>
              <a:t>do_compare</a:t>
            </a:r>
            <a:r>
              <a:rPr/>
              <a:t> y el </a:t>
            </a:r>
            <a:r>
              <a:rPr>
                <a:latin typeface="Courier"/>
              </a:rPr>
              <a:t>uvm_error</a:t>
            </a:r>
            <a:r>
              <a:rPr/>
              <a:t> no cambian</a:t>
            </a:r>
          </a:p>
          <a:p>
            <a:pPr lvl="0"/>
            <a:r>
              <a:rPr/>
              <a:t>El golden model reemplaza las seis líneas de predecir, y ninguna otra pieza del testbench se entera de que hay C del otro lado</a:t>
            </a:r>
          </a:p>
          <a:p>
            <a:pPr lvl="0"/>
            <a:r>
              <a:rPr/>
              <a:t>Y el tráfico va en los dos sentidos: el resultado vuelve de C, y </a:t>
            </a:r>
            <a:r>
              <a:rPr>
                <a:latin typeface="Courier"/>
              </a:rPr>
              <a:t>vtalu_golden_bug(1)</a:t>
            </a:r>
            <a:r>
              <a:rPr/>
              <a:t> va de SystemVerilog a </a:t>
            </a:r>
            <a:r>
              <a:rPr b="1"/>
              <a:t>cambiarle el estado</a:t>
            </a:r>
            <a:r>
              <a:rPr/>
              <a:t> al modelo</a:t>
            </a:r>
          </a:p>
        </p:txBody>
      </p:sp>
    </p:spTree>
  </p:cSld>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 modelo de referencia en C</a:t>
            </a:r>
          </a:p>
        </p:txBody>
      </p:sp>
      <p:sp>
        <p:nvSpPr>
          <p:cNvPr id="3" name="Content Placeholder 2"/>
          <p:cNvSpPr>
            <a:spLocks noGrp="1"/>
          </p:cNvSpPr>
          <p:nvPr>
            <p:ph idx="1"/>
          </p:nvPr>
        </p:nvSpPr>
        <p:spPr>
          <a:xfrm>
            <a:off x="457200" y="1193800"/>
            <a:ext cx="8229600" cy="495300"/>
          </a:xfrm>
        </p:spPr>
        <p:txBody>
          <a:bodyPr/>
          <a:lstStyle/>
          <a:p>
            <a:pPr lvl="0" indent="0" marL="0">
              <a:spcBef>
                <a:spcPts val="3000"/>
              </a:spcBef>
              <a:buNone/>
            </a:pPr>
            <a:r>
              <a:rPr b="1" i="1"/>
              <a:t>Lo que se gana, lo que se paga</a:t>
            </a:r>
          </a:p>
        </p:txBody>
      </p:sp>
      <p:graphicFrame>
        <p:nvGraphicFramePr>
          <p:cNvPr id="6" name="Content Placeholder 5"/>
          <p:cNvGraphicFramePr>
            <a:graphicFrameLocks noGrp="1"/>
          </p:cNvGraphicFramePr>
          <p:nvPr>
            <p:ph idx="1"/>
          </p:nvPr>
        </p:nvGraphicFramePr>
        <p:xfrm>
          <a:off x="457200" y="1816100"/>
          <a:ext cx="8229600" cy="14097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Se gana</a:t>
                      </a:r>
                    </a:p>
                  </a:txBody>
                  <a:tcPr/>
                </a:tc>
                <a:tc>
                  <a:txBody>
                    <a:bodyPr/>
                    <a:lstStyle/>
                    <a:p>
                      <a:pPr lvl="0" indent="0" marL="0">
                        <a:buNone/>
                      </a:pPr>
                      <a:r>
                        <a:rPr/>
                        <a:t>Se paga</a:t>
                      </a:r>
                    </a:p>
                  </a:txBody>
                  <a:tcPr/>
                </a:tc>
              </a:tr>
              <a:tr h="0">
                <a:tc>
                  <a:txBody>
                    <a:bodyPr/>
                    <a:lstStyle/>
                    <a:p>
                      <a:pPr lvl="0" indent="0" marL="0">
                        <a:buNone/>
                      </a:pPr>
                      <a:r>
                        <a:rPr b="1"/>
                        <a:t>Un solo modelo</a:t>
                      </a:r>
                      <a:r>
                        <a:rPr/>
                        <a:t>, el que firmó la spec</a:t>
                      </a:r>
                    </a:p>
                  </a:txBody>
                </a:tc>
                <a:tc>
                  <a:txBody>
                    <a:bodyPr/>
                    <a:lstStyle/>
                    <a:p>
                      <a:pPr lvl="0" indent="0" marL="0">
                        <a:buNone/>
                      </a:pPr>
                      <a:r>
                        <a:rPr/>
                        <a:t>los opcodes se sincronizan </a:t>
                      </a:r>
                      <a:r>
                        <a:rPr b="1"/>
                        <a:t>a mano</a:t>
                      </a:r>
                      <a:r>
                        <a:rPr/>
                        <a:t>: un </a:t>
                      </a:r>
                      <a:r>
                        <a:rPr>
                          <a:latin typeface="Courier"/>
                        </a:rPr>
                        <a:t>enum</a:t>
                      </a:r>
                      <a:r>
                        <a:rPr/>
                        <a:t> de cada lado</a:t>
                      </a:r>
                    </a:p>
                  </a:txBody>
                </a:tc>
              </a:tr>
              <a:tr h="0">
                <a:tc>
                  <a:txBody>
                    <a:bodyPr/>
                    <a:lstStyle/>
                    <a:p>
                      <a:pPr lvl="0" indent="0" marL="0">
                        <a:buNone/>
                      </a:pPr>
                      <a:r>
                        <a:rPr/>
                        <a:t>El modelo se testea con las herramientas de C</a:t>
                      </a:r>
                    </a:p>
                  </a:txBody>
                </a:tc>
                <a:tc>
                  <a:txBody>
                    <a:bodyPr/>
                    <a:lstStyle/>
                    <a:p>
                      <a:pPr lvl="0" indent="0" marL="0">
                        <a:buNone/>
                      </a:pPr>
                      <a:r>
                        <a:rPr/>
                        <a:t>un </a:t>
                      </a:r>
                      <a:r>
                        <a:rPr>
                          <a:latin typeface="Courier"/>
                        </a:rPr>
                        <a:t>undefined reference</a:t>
                      </a:r>
                      <a:r>
                        <a:rPr/>
                        <a:t> no dice cuál de las dos declaraciones está mal</a:t>
                      </a:r>
                    </a:p>
                  </a:txBody>
                </a:tc>
              </a:tr>
              <a:tr h="0">
                <a:tc>
                  <a:txBody>
                    <a:bodyPr/>
                    <a:lstStyle/>
                    <a:p>
                      <a:pPr lvl="0" indent="0" marL="0">
                        <a:buNone/>
                      </a:pPr>
                      <a:r>
                        <a:rPr/>
                        <a:t>Aritmética que en SystemVerilog es dolorosa —punto flotante, matrices, cripto—</a:t>
                      </a:r>
                    </a:p>
                  </a:txBody>
                </a:tc>
                <a:tc>
                  <a:txBody>
                    <a:bodyPr/>
                    <a:lstStyle/>
                    <a:p>
                      <a:pPr lvl="0" indent="0" marL="0">
                        <a:buNone/>
                      </a:pPr>
                      <a:r>
                        <a:rPr/>
                        <a:t>el modelo de C corre en </a:t>
                      </a:r>
                      <a:r>
                        <a:rPr b="1"/>
                        <a:t>tiempo cero</a:t>
                      </a:r>
                      <a:r>
                        <a:rPr/>
                        <a:t>: no puede esperar un flanco</a:t>
                      </a:r>
                    </a:p>
                  </a:txBody>
                </a:tc>
              </a:tr>
              <a:tr h="0">
                <a:tc>
                  <a:txBody>
                    <a:bodyPr/>
                    <a:lstStyle/>
                    <a:p>
                      <a:pPr lvl="0" indent="0" marL="0">
                        <a:buNone/>
                      </a:pPr>
                      <a:r>
                        <a:rPr/>
                        <a:t>Rendimiento: es una llamada a función, no un IPC</a:t>
                      </a:r>
                    </a:p>
                  </a:txBody>
                </a:tc>
                <a:tc>
                  <a:txBody>
                    <a:bodyPr/>
                    <a:lstStyle/>
                    <a:p>
                      <a:pPr lvl="0" indent="0" marL="0">
                        <a:buNone/>
                      </a:pPr>
                      <a:r>
                        <a:rPr/>
                        <a:t>un </a:t>
                      </a:r>
                      <a:r>
                        <a:rPr>
                          <a:latin typeface="Courier"/>
                        </a:rPr>
                        <a:t>segfault</a:t>
                      </a:r>
                      <a:r>
                        <a:rPr/>
                        <a:t> en el modelo se lleva puesta la simulación entera</a:t>
                      </a:r>
                    </a:p>
                  </a:txBody>
                </a:tc>
              </a:tr>
            </a:tbl>
          </a:graphicData>
        </a:graphic>
      </p:graphicFrame>
      <p:sp>
        <p:nvSpPr>
          <p:cNvPr id="3" name="Content Placeholder 2"/>
          <p:cNvSpPr>
            <a:spLocks noGrp="1"/>
          </p:cNvSpPr>
          <p:nvPr>
            <p:ph idx="1"/>
          </p:nvPr>
        </p:nvSpPr>
        <p:spPr>
          <a:xfrm>
            <a:off x="457200" y="3352800"/>
            <a:ext cx="8229600" cy="1104900"/>
          </a:xfrm>
        </p:spPr>
        <p:txBody>
          <a:bodyPr/>
          <a:lstStyle/>
          <a:p>
            <a:pPr lvl="0"/>
            <a:r>
              <a:rPr/>
              <a:t>La regla para decidir: si la predicción </a:t>
            </a:r>
            <a:r>
              <a:rPr b="1"/>
              <a:t>ya existe en C</a:t>
            </a:r>
            <a:r>
              <a:rPr/>
              <a:t>, DPI. Si la escribís vos de cero y son cinco líneas, un </a:t>
            </a:r>
            <a:r>
              <a:rPr>
                <a:latin typeface="Courier"/>
              </a:rPr>
              <a:t>case</a:t>
            </a:r>
            <a:r>
              <a:rPr/>
              <a:t> en SystemVerilog y listo</a:t>
            </a:r>
          </a:p>
          <a:p>
            <a:pPr lvl="0"/>
            <a:r>
              <a:rPr/>
              <a:t>Corre: </a:t>
            </a:r>
            <a:r>
              <a:rPr>
                <a:latin typeface="Courier"/>
              </a:rPr>
              <a:t>make u8/dpi</a:t>
            </a:r>
            <a:r>
              <a:rPr/>
              <a:t> — dos tests contra el modelo sano, y uno contra el mutado</a:t>
            </a:r>
          </a:p>
        </p:txBody>
      </p:sp>
    </p:spTree>
  </p:cSld>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8</a:t>
            </a:r>
          </a:p>
          <a:p>
            <a:pPr lvl="0" indent="0" marL="0">
              <a:spcBef>
                <a:spcPts val="3000"/>
              </a:spcBef>
              <a:buNone/>
            </a:pPr>
            <a:r>
              <a:rPr b="1" i="1"/>
              <a:t>1 de 8 · El string de acceso</a:t>
            </a:r>
          </a:p>
          <a:p>
            <a:pPr lvl="0" indent="0" marL="0">
              <a:buNone/>
            </a:pPr>
            <a:r>
              <a:rPr b="1">
                <a:latin typeface="Courier"/>
              </a:rPr>
              <a:t>CLR</a:t>
            </a:r>
            <a:r>
              <a:rPr b="1"/>
              <a:t> se limpia solo cuando le escribís un 1. Lo declarás </a:t>
            </a:r>
            <a:r>
              <a:rPr b="1">
                <a:latin typeface="Courier"/>
              </a:rPr>
              <a:t>"WOC"</a:t>
            </a:r>
            <a:r>
              <a:rPr b="1"/>
              <a:t>, y </a:t>
            </a:r>
            <a:r>
              <a:rPr b="1">
                <a:latin typeface="Courier"/>
              </a:rPr>
              <a:t>bit_bash</a:t>
            </a:r>
            <a:r>
              <a:rPr b="1"/>
              <a:t> y </a:t>
            </a:r>
            <a:r>
              <a:rPr b="1">
                <a:latin typeface="Courier"/>
              </a:rPr>
              <a:t>mirror(UVM_CHECK)</a:t>
            </a:r>
            <a:r>
              <a:rPr b="1"/>
              <a:t> dan cero errores. ¿Qué pasó?</a:t>
            </a:r>
          </a:p>
          <a:p>
            <a:pPr lvl="0"/>
            <a:r>
              <a:rPr/>
              <a:t>☐ Nada: </a:t>
            </a:r>
            <a:r>
              <a:rPr>
                <a:latin typeface="Courier"/>
              </a:rPr>
              <a:t>WOC</a:t>
            </a:r>
            <a:r>
              <a:rPr/>
              <a:t> es el acceso que describe un campo que se limpia al escribirlo</a:t>
            </a:r>
          </a:p>
          <a:p>
            <a:pPr lvl="0"/>
            <a:r>
              <a:rPr/>
              <a:t>☐ </a:t>
            </a:r>
            <a:r>
              <a:rPr>
                <a:latin typeface="Courier"/>
              </a:rPr>
              <a:t>WOC</a:t>
            </a:r>
            <a:r>
              <a:rPr/>
              <a:t> no está en el LRM, así que UVM lo trata como un </a:t>
            </a:r>
            <a:r>
              <a:rPr>
                <a:latin typeface="Courier"/>
              </a:rPr>
              <a:t>RW</a:t>
            </a:r>
            <a:r>
              <a:rPr/>
              <a:t> cualquiera</a:t>
            </a:r>
          </a:p>
          <a:p>
            <a:pPr lvl="0"/>
            <a:r>
              <a:rPr/>
              <a:t>☒ Los dos saltean los accesos </a:t>
            </a:r>
            <a:r>
              <a:rPr>
                <a:latin typeface="Courier"/>
              </a:rPr>
              <a:t>WO*</a:t>
            </a:r>
            <a:r>
              <a:rPr/>
              <a:t>: ese bit no se testeó</a:t>
            </a:r>
          </a:p>
          <a:p>
            <a:pPr lvl="0"/>
            <a:r>
              <a:rPr/>
              <a:t>☐ El predictor deja el espejo en </a:t>
            </a:r>
            <a:r>
              <a:rPr>
                <a:latin typeface="Courier"/>
              </a:rPr>
              <a:t>x</a:t>
            </a:r>
            <a:r>
              <a:rPr/>
              <a:t>, y una comparación contra </a:t>
            </a:r>
            <a:r>
              <a:rPr>
                <a:latin typeface="Courier"/>
              </a:rPr>
              <a:t>x</a:t>
            </a:r>
            <a:r>
              <a:rPr/>
              <a:t> siempre pasa</a:t>
            </a:r>
          </a:p>
          <a:p>
            <a:pPr lvl="0" indent="0" marL="1270000">
              <a:buNone/>
            </a:pPr>
            <a:r>
              <a:rPr sz="2000" b="1"/>
              <a:t>Verde no es chequeado</a:t>
            </a:r>
            <a:r>
              <a:rPr sz="2000"/>
              <a:t> — </a:t>
            </a:r>
            <a:r>
              <a:rPr sz="2000">
                <a:latin typeface="Courier"/>
              </a:rPr>
              <a:t>uvm_reg_bit_bash_seq.svh:129-133</a:t>
            </a:r>
            <a:r>
              <a:rPr sz="2000"/>
              <a:t> saltea todo campo cuyo acceso empiece con </a:t>
            </a:r>
            <a:r>
              <a:rPr sz="2000">
                <a:latin typeface="Courier"/>
              </a:rPr>
              <a:t>WO</a:t>
            </a:r>
            <a:r>
              <a:rPr sz="2000"/>
              <a:t> (</a:t>
            </a:r>
            <a:r>
              <a:rPr sz="2000" i="1"/>
              <a:t>“you are not supposed to read them”</a:t>
            </a:r>
            <a:r>
              <a:rPr sz="2000"/>
              <a:t>), y </a:t>
            </a:r>
            <a:r>
              <a:rPr sz="2000">
                <a:latin typeface="Courier"/>
              </a:rPr>
              <a:t>do_check</a:t>
            </a:r>
            <a:r>
              <a:rPr sz="2000"/>
              <a:t> lo saca de la máscara de comparación (</a:t>
            </a:r>
            <a:r>
              <a:rPr sz="2000">
                <a:latin typeface="Courier"/>
              </a:rPr>
              <a:t>uvm_reg.svh:2782-2788</a:t>
            </a:r>
            <a:r>
              <a:rPr sz="2000"/>
              <a:t>). El único rastro está en los tiempos: el bashing de </a:t>
            </a:r>
            <a:r>
              <a:rPr sz="2000">
                <a:latin typeface="Courier"/>
              </a:rPr>
              <a:t>CTRL</a:t>
            </a:r>
            <a:r>
              <a:rPr sz="2000"/>
              <a:t> dura cuatro transferencias menos. El acceso correcto es </a:t>
            </a:r>
            <a:r>
              <a:rPr sz="2000">
                <a:latin typeface="Courier"/>
              </a:rPr>
              <a:t>WC</a:t>
            </a:r>
            <a:r>
              <a:rPr sz="2000"/>
              <a:t> (o </a:t>
            </a:r>
            <a:r>
              <a:rPr sz="2000">
                <a:latin typeface="Courier"/>
              </a:rPr>
              <a:t>W1C</a:t>
            </a:r>
            <a:r>
              <a:rPr sz="2000"/>
              <a:t>), y con él el bit sí se batea. Un acceso </a:t>
            </a:r>
            <a:r>
              <a:rPr sz="2000">
                <a:latin typeface="Courier"/>
              </a:rPr>
              <a:t>WO*</a:t>
            </a:r>
            <a:r>
              <a:rPr sz="2000"/>
              <a:t> es la forma más barata que hay de apagar un chequeo sin enterarse.</a:t>
            </a:r>
          </a:p>
        </p:txBody>
      </p:sp>
    </p:spTree>
  </p:cSld>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8</a:t>
            </a:r>
          </a:p>
          <a:p>
            <a:pPr lvl="0" indent="0" marL="0">
              <a:spcBef>
                <a:spcPts val="3000"/>
              </a:spcBef>
              <a:buNone/>
            </a:pPr>
            <a:r>
              <a:rPr b="1" i="1"/>
              <a:t>2 de 8 · Predicción automática o explícita</a:t>
            </a:r>
          </a:p>
          <a:p>
            <a:pPr lvl="0" indent="0" marL="0">
              <a:buNone/>
            </a:pPr>
            <a:r>
              <a:rPr b="1"/>
              <a:t>¿Qué cambia entre </a:t>
            </a:r>
            <a:r>
              <a:rPr b="1">
                <a:latin typeface="Courier"/>
              </a:rPr>
              <a:t>set_auto_predict(1)</a:t>
            </a:r>
            <a:r>
              <a:rPr b="1"/>
              <a:t> y enganchar un </a:t>
            </a:r>
            <a:r>
              <a:rPr b="1">
                <a:latin typeface="Courier"/>
              </a:rPr>
              <a:t>uvm_reg_predictor</a:t>
            </a:r>
            <a:r>
              <a:rPr b="1"/>
              <a:t> al monitor?</a:t>
            </a:r>
          </a:p>
          <a:p>
            <a:pPr lvl="0"/>
            <a:r>
              <a:rPr/>
              <a:t>☒ Con auto-predict el modelo cree lo que </a:t>
            </a:r>
            <a:r>
              <a:rPr b="1"/>
              <a:t>quiso</a:t>
            </a:r>
            <a:r>
              <a:rPr/>
              <a:t> mandar, no lo que pasó</a:t>
            </a:r>
          </a:p>
          <a:p>
            <a:pPr lvl="0"/>
            <a:r>
              <a:rPr/>
              <a:t>☐ Nada: el predictor es la implementación interna del auto-predict</a:t>
            </a:r>
          </a:p>
          <a:p>
            <a:pPr lvl="0"/>
            <a:r>
              <a:rPr/>
              <a:t>☐ El predictor es más rápido: no arma la transaction del bus</a:t>
            </a:r>
          </a:p>
          <a:p>
            <a:pPr lvl="0"/>
            <a:r>
              <a:rPr/>
              <a:t>☐ El auto-predict sólo sirve para el frontdoor, y el predictor también para el backdoor</a:t>
            </a:r>
          </a:p>
          <a:p>
            <a:pPr lvl="0" indent="0" marL="1270000">
              <a:buNone/>
            </a:pPr>
            <a:r>
              <a:rPr sz="2000" b="1"/>
              <a:t>El que chequea no puede creerle al que estimula</a:t>
            </a:r>
            <a:r>
              <a:rPr sz="2000"/>
              <a:t> — con </a:t>
            </a:r>
            <a:r>
              <a:rPr sz="2000">
                <a:latin typeface="Courier"/>
              </a:rPr>
              <a:t>set_auto_predict(1)</a:t>
            </a:r>
            <a:r>
              <a:rPr sz="2000"/>
              <a:t>, </a:t>
            </a:r>
            <a:r>
              <a:rPr sz="2000">
                <a:latin typeface="Courier"/>
              </a:rPr>
              <a:t>model.CTRL.write()</a:t>
            </a:r>
            <a:r>
              <a:rPr sz="2000"/>
              <a:t> actualiza el espejo en el momento de la llamada, antes de que el bus haya hecho nada: si el driver manda mal la transferencia, el modelo sigue convencido. Con el predictor, el espejo cambia recién cuando el monitor vio el cable. Es el mismo dibujo del scoreboard del capstone, con una pieza de la librería en lugar de una clase a mano. Y es gratis: el monitor y su analysis port </a:t>
            </a:r>
            <a:r>
              <a:rPr sz="2000" b="1"/>
              <a:t>ya estaban</a:t>
            </a:r>
            <a:r>
              <a:rPr sz="2000"/>
              <a:t>.</a:t>
            </a:r>
          </a:p>
        </p:txBody>
      </p:sp>
    </p:spTree>
  </p:cSld>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8</a:t>
            </a:r>
          </a:p>
          <a:p>
            <a:pPr lvl="0" indent="0" marL="0">
              <a:spcBef>
                <a:spcPts val="3000"/>
              </a:spcBef>
              <a:buNone/>
            </a:pPr>
            <a:r>
              <a:rPr b="1" i="1"/>
              <a:t>3 de 8 · volatile</a:t>
            </a:r>
          </a:p>
          <a:p>
            <a:pPr lvl="0" indent="0" marL="0">
              <a:buNone/>
            </a:pPr>
            <a:r>
              <a:rPr b="1">
                <a:latin typeface="Courier"/>
              </a:rPr>
              <a:t>STATUS</a:t>
            </a:r>
            <a:r>
              <a:rPr b="1"/>
              <a:t> cambia solo, sin que nadie le escriba. ¿Qué querés decir al declararlo </a:t>
            </a:r>
            <a:r>
              <a:rPr b="1">
                <a:latin typeface="Courier"/>
              </a:rPr>
              <a:t>volatile</a:t>
            </a:r>
            <a:r>
              <a:rPr b="1"/>
              <a:t> en </a:t>
            </a:r>
            <a:r>
              <a:rPr b="1">
                <a:latin typeface="Courier"/>
              </a:rPr>
              <a:t>configure()</a:t>
            </a:r>
            <a:r>
              <a:rPr b="1"/>
              <a:t>?</a:t>
            </a:r>
          </a:p>
          <a:p>
            <a:pPr lvl="0"/>
            <a:r>
              <a:rPr/>
              <a:t>☒ Que el espejo no es evidencia: el valor pudo cambiar sin pasar por el bus</a:t>
            </a:r>
          </a:p>
          <a:p>
            <a:pPr lvl="0"/>
            <a:r>
              <a:rPr/>
              <a:t>☐ Que UVM lo va a releer del DUT antes de cada comparación, para no equivocarse</a:t>
            </a:r>
          </a:p>
          <a:p>
            <a:pPr lvl="0"/>
            <a:r>
              <a:rPr/>
              <a:t>☐ Que el campo queda fuera del mapa y deja de tener dirección</a:t>
            </a:r>
          </a:p>
          <a:p>
            <a:pPr lvl="0"/>
            <a:r>
              <a:rPr/>
              <a:t>☐ Que hay que leerlo por backdoor, porque el frontdoor no llega a tiempo</a:t>
            </a:r>
          </a:p>
          <a:p>
            <a:pPr lvl="0" indent="0" marL="1270000">
              <a:buNone/>
            </a:pPr>
            <a:r>
              <a:rPr sz="2000" b="1"/>
              <a:t>El espejo deja de ser evidencia</a:t>
            </a:r>
            <a:r>
              <a:rPr sz="2000"/>
              <a:t> — un modelo predice </a:t>
            </a:r>
            <a:r>
              <a:rPr sz="2000" i="1"/>
              <a:t>“lo que escribí es lo que voy a leer”</a:t>
            </a:r>
            <a:r>
              <a:rPr sz="2000"/>
              <a:t>, y para un campo </a:t>
            </a:r>
            <a:r>
              <a:rPr sz="2000">
                <a:latin typeface="Courier"/>
              </a:rPr>
              <a:t>volatile</a:t>
            </a:r>
            <a:r>
              <a:rPr sz="2000"/>
              <a:t> esa frase es falsa. Los dos </a:t>
            </a:r>
            <a:r>
              <a:rPr sz="2000">
                <a:latin typeface="Courier"/>
              </a:rPr>
              <a:t>UVM_WARNING GET_MIRRORED_VAL/VOL</a:t>
            </a:r>
            <a:r>
              <a:rPr sz="2000"/>
              <a:t> del ejemplo son la librería diciendo exactamente eso, y están en la salida a propósito. Lo que sí hay que chequear se chequea donde se sabe: en el </a:t>
            </a:r>
            <a:r>
              <a:rPr sz="2000" b="1"/>
              <a:t>scoreboard</a:t>
            </a:r>
            <a:r>
              <a:rPr sz="2000"/>
              <a:t>, y en el modelo va </a:t>
            </a:r>
            <a:r>
              <a:rPr sz="2000">
                <a:latin typeface="Courier"/>
              </a:rPr>
              <a:t>set_compare(UVM_NO_CHECK)</a:t>
            </a:r>
            <a:r>
              <a:rPr sz="2000"/>
              <a:t> sobre ese campo para que RAL no invente un error.</a:t>
            </a:r>
          </a:p>
        </p:txBody>
      </p:sp>
    </p:spTree>
  </p:cSld>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8</a:t>
            </a:r>
          </a:p>
          <a:p>
            <a:pPr lvl="0" indent="0" marL="0">
              <a:spcBef>
                <a:spcPts val="3000"/>
              </a:spcBef>
              <a:buNone/>
            </a:pPr>
            <a:r>
              <a:rPr b="1" i="1"/>
              <a:t>4 de 8 · mirror() contra read()</a:t>
            </a:r>
          </a:p>
          <a:p>
            <a:pPr lvl="0" indent="0" marL="0">
              <a:buNone/>
            </a:pPr>
            <a:r>
              <a:rPr b="1">
                <a:latin typeface="Courier"/>
              </a:rPr>
              <a:t>model.CTRL.read(status, data)</a:t>
            </a:r>
            <a:r>
              <a:rPr b="1"/>
              <a:t> y </a:t>
            </a:r>
            <a:r>
              <a:rPr b="1">
                <a:latin typeface="Courier"/>
              </a:rPr>
              <a:t>model.CTRL.mirror(status, UVM_CHECK)</a:t>
            </a:r>
            <a:r>
              <a:rPr b="1"/>
              <a:t>. ¿En qué se diferencian?</a:t>
            </a:r>
          </a:p>
          <a:p>
            <a:pPr lvl="0"/>
            <a:r>
              <a:rPr/>
              <a:t>☐ </a:t>
            </a:r>
            <a:r>
              <a:rPr>
                <a:latin typeface="Courier"/>
              </a:rPr>
              <a:t>read</a:t>
            </a:r>
            <a:r>
              <a:rPr/>
              <a:t> va por el bus y </a:t>
            </a:r>
            <a:r>
              <a:rPr>
                <a:latin typeface="Courier"/>
              </a:rPr>
              <a:t>mirror</a:t>
            </a:r>
            <a:r>
              <a:rPr/>
              <a:t> se queda en el espejo, sin generar una transferencia</a:t>
            </a:r>
          </a:p>
          <a:p>
            <a:pPr lvl="0"/>
            <a:r>
              <a:rPr/>
              <a:t>☐ </a:t>
            </a:r>
            <a:r>
              <a:rPr>
                <a:latin typeface="Courier"/>
              </a:rPr>
              <a:t>mirror</a:t>
            </a:r>
            <a:r>
              <a:rPr/>
              <a:t> escribe el espejo en el DUT, para dejar a los dos iguales</a:t>
            </a:r>
          </a:p>
          <a:p>
            <a:pPr lvl="0"/>
            <a:r>
              <a:rPr/>
              <a:t>☐ </a:t>
            </a:r>
            <a:r>
              <a:rPr>
                <a:latin typeface="Courier"/>
              </a:rPr>
              <a:t>read</a:t>
            </a:r>
            <a:r>
              <a:rPr/>
              <a:t> actualiza el espejo y </a:t>
            </a:r>
            <a:r>
              <a:rPr>
                <a:latin typeface="Courier"/>
              </a:rPr>
              <a:t>mirror</a:t>
            </a:r>
            <a:r>
              <a:rPr/>
              <a:t> no lo toca, para no tapar un error</a:t>
            </a:r>
          </a:p>
          <a:p>
            <a:pPr lvl="0"/>
            <a:r>
              <a:rPr/>
              <a:t>☒ Las dos leen del DUT; </a:t>
            </a:r>
            <a:r>
              <a:rPr>
                <a:latin typeface="Courier"/>
              </a:rPr>
              <a:t>mirror</a:t>
            </a:r>
            <a:r>
              <a:rPr/>
              <a:t> además compara contra lo que el modelo creía</a:t>
            </a:r>
          </a:p>
          <a:p>
            <a:pPr lvl="0" indent="0" marL="1270000">
              <a:buNone/>
            </a:pPr>
            <a:r>
              <a:rPr sz="2000" b="1">
                <a:latin typeface="Courier"/>
              </a:rPr>
              <a:t>mirror</a:t>
            </a:r>
            <a:r>
              <a:rPr sz="2000" b="1"/>
              <a:t> es un scoreboard de registros en una palabra</a:t>
            </a:r>
            <a:r>
              <a:rPr sz="2000"/>
              <a:t> — las dos leen del DUT; la diferencia es que </a:t>
            </a:r>
            <a:r>
              <a:rPr sz="2000">
                <a:latin typeface="Courier"/>
              </a:rPr>
              <a:t>mirror</a:t>
            </a:r>
            <a:r>
              <a:rPr sz="2000"/>
              <a:t> compara contra lo que el modelo creía </a:t>
            </a:r>
            <a:r>
              <a:rPr sz="2000" b="1"/>
              <a:t>antes</a:t>
            </a:r>
            <a:r>
              <a:rPr sz="2000"/>
              <a:t> de la lectura, y si no coincide reporta un </a:t>
            </a:r>
            <a:r>
              <a:rPr sz="2000">
                <a:latin typeface="Courier"/>
              </a:rPr>
              <a:t>uvm_error</a:t>
            </a:r>
            <a:r>
              <a:rPr sz="2000"/>
              <a:t> sin que nadie escriba un chequeo. Y una lectura </a:t>
            </a:r>
            <a:r>
              <a:rPr sz="2000" i="1"/>
              <a:t>es</a:t>
            </a:r>
            <a:r>
              <a:rPr sz="2000"/>
              <a:t> una predicción: las dos actualizan el espejo después.</a:t>
            </a:r>
          </a:p>
        </p:txBody>
      </p:sp>
    </p:spTree>
  </p:cSld>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8</a:t>
            </a:r>
          </a:p>
          <a:p>
            <a:pPr lvl="0" indent="0" marL="0">
              <a:spcBef>
                <a:spcPts val="3000"/>
              </a:spcBef>
              <a:buNone/>
            </a:pPr>
            <a:r>
              <a:rPr b="1" i="1"/>
              <a:t>5 de 8 · Quién sabe del bus</a:t>
            </a:r>
          </a:p>
          <a:p>
            <a:pPr lvl="0" indent="0" marL="0">
              <a:buNone/>
            </a:pPr>
            <a:r>
              <a:rPr b="1"/>
              <a:t>¿Qué sabe el </a:t>
            </a:r>
            <a:r>
              <a:rPr b="1">
                <a:latin typeface="Courier"/>
              </a:rPr>
              <a:t>uvm_reg_block</a:t>
            </a:r>
            <a:r>
              <a:rPr b="1"/>
              <a:t> sobre el APB?</a:t>
            </a:r>
          </a:p>
          <a:p>
            <a:pPr lvl="0"/>
            <a:r>
              <a:rPr/>
              <a:t>☐ La dirección base y el ancho de </a:t>
            </a:r>
            <a:r>
              <a:rPr>
                <a:latin typeface="Courier"/>
              </a:rPr>
              <a:t>PADDR</a:t>
            </a:r>
            <a:r>
              <a:rPr/>
              <a:t>, que le llegan por el </a:t>
            </a:r>
            <a:r>
              <a:rPr>
                <a:latin typeface="Courier"/>
              </a:rPr>
              <a:t>uvm_reg_map</a:t>
            </a:r>
          </a:p>
          <a:p>
            <a:pPr lvl="0"/>
            <a:r>
              <a:rPr/>
              <a:t>☒ Nada: el único que sabe del bus es el adapter</a:t>
            </a:r>
          </a:p>
          <a:p>
            <a:pPr lvl="0"/>
            <a:r>
              <a:rPr/>
              <a:t>☐ Todo: por eso hay un modelo de registros por protocolo</a:t>
            </a:r>
          </a:p>
          <a:p>
            <a:pPr lvl="0"/>
            <a:r>
              <a:rPr/>
              <a:t>☐ Los tiempos de SETUP y ACCESS, para predecir el wait state de la lectura</a:t>
            </a:r>
          </a:p>
          <a:p>
            <a:pPr lvl="0" indent="0" marL="1270000">
              <a:buNone/>
            </a:pPr>
            <a:r>
              <a:rPr sz="2000" b="1"/>
              <a:t>El modelo no sabe que abajo hay un APB</a:t>
            </a:r>
            <a:r>
              <a:rPr sz="2000"/>
              <a:t> — cambiás el adapter y el mismo modelo maneja un AHB. El adapter son veinte líneas, una vez por protocolo, y es el archivo que te viene con un VIP comprado. Ojo con una: </a:t>
            </a:r>
            <a:r>
              <a:rPr sz="2000">
                <a:latin typeface="Courier"/>
              </a:rPr>
              <a:t>bus2reg</a:t>
            </a:r>
            <a:r>
              <a:rPr sz="2000"/>
              <a:t> lo llama </a:t>
            </a:r>
            <a:r>
              <a:rPr sz="2000" b="1"/>
              <a:t>también el predictor</a:t>
            </a:r>
            <a:r>
              <a:rPr sz="2000"/>
              <a:t>, con el item que vio el monitor, así que un adapter que dependa de algo que puso el driver funciona en un sentido y falla en el otro.</a:t>
            </a:r>
          </a:p>
        </p:txBody>
      </p:sp>
    </p:spTree>
  </p:cSld>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8</a:t>
            </a:r>
          </a:p>
          <a:p>
            <a:pPr lvl="0" indent="0" marL="0">
              <a:spcBef>
                <a:spcPts val="3000"/>
              </a:spcBef>
              <a:buNone/>
            </a:pPr>
            <a:r>
              <a:rPr b="1" i="1"/>
              <a:t>6 de 8 · DPI y el tiempo</a:t>
            </a:r>
          </a:p>
          <a:p>
            <a:pPr lvl="0" indent="0" marL="0">
              <a:buNone/>
            </a:pPr>
            <a:r>
              <a:rPr b="1"/>
              <a:t>Una </a:t>
            </a:r>
            <a:r>
              <a:rPr b="1">
                <a:latin typeface="Courier"/>
              </a:rPr>
              <a:t>import "DPI-C" function</a:t>
            </a:r>
            <a:r>
              <a:rPr b="1"/>
              <a:t> del golden model, ¿puede esperar un flanco de reloj?</a:t>
            </a:r>
          </a:p>
          <a:p>
            <a:pPr lvl="0"/>
            <a:r>
              <a:rPr/>
              <a:t>☐ Sí, poniendo un </a:t>
            </a:r>
            <a:r>
              <a:rPr>
                <a:latin typeface="Courier"/>
              </a:rPr>
              <a:t>#1</a:t>
            </a:r>
            <a:r>
              <a:rPr/>
              <a:t> adentro del </a:t>
            </a:r>
            <a:r>
              <a:rPr>
                <a:latin typeface="Courier"/>
              </a:rPr>
              <a:t>.c</a:t>
            </a:r>
          </a:p>
          <a:p>
            <a:pPr lvl="0"/>
            <a:r>
              <a:rPr/>
              <a:t>☒ No: una </a:t>
            </a:r>
            <a:r>
              <a:rPr>
                <a:latin typeface="Courier"/>
              </a:rPr>
              <a:t>function</a:t>
            </a:r>
            <a:r>
              <a:rPr/>
              <a:t> corre en tiempo cero</a:t>
            </a:r>
          </a:p>
          <a:p>
            <a:pPr lvl="0"/>
            <a:r>
              <a:rPr/>
              <a:t>☐ Sí, siempre que el </a:t>
            </a:r>
            <a:r>
              <a:rPr>
                <a:latin typeface="Courier"/>
              </a:rPr>
              <a:t>.c</a:t>
            </a:r>
            <a:r>
              <a:rPr/>
              <a:t> se compile con el soporte de timing de Verilator</a:t>
            </a:r>
          </a:p>
          <a:p>
            <a:pPr lvl="0"/>
            <a:r>
              <a:rPr/>
              <a:t>☐ Sí: el simulador suspende el hilo de C mientras dura la llamada</a:t>
            </a:r>
          </a:p>
          <a:p>
            <a:pPr lvl="0" indent="0" marL="1270000">
              <a:buNone/>
            </a:pPr>
            <a:r>
              <a:rPr sz="2000" b="1"/>
              <a:t>Tiempo cero, como cualquier </a:t>
            </a:r>
            <a:r>
              <a:rPr sz="2000" b="1">
                <a:latin typeface="Courier"/>
              </a:rPr>
              <a:t>function</a:t>
            </a:r>
            <a:r>
              <a:rPr sz="2000"/>
              <a:t> — para consumir tiempo hace falta </a:t>
            </a:r>
            <a:r>
              <a:rPr sz="2000">
                <a:latin typeface="Courier"/>
              </a:rPr>
              <a:t>import "DPI-C" task</a:t>
            </a:r>
            <a:r>
              <a:rPr sz="2000"/>
              <a:t>, y con una aclaración que casi todos los tutoriales se saltean: el C no puede bloquear por sí mismo. Una task de DPI consume tiempo </a:t>
            </a:r>
            <a:r>
              <a:rPr sz="2000" b="1"/>
              <a:t>sólo</a:t>
            </a:r>
            <a:r>
              <a:rPr sz="2000"/>
              <a:t> si se declara </a:t>
            </a:r>
            <a:r>
              <a:rPr sz="2000">
                <a:latin typeface="Courier"/>
              </a:rPr>
              <a:t>context</a:t>
            </a:r>
            <a:r>
              <a:rPr sz="2000"/>
              <a:t> y desde el C llama de vuelta a una </a:t>
            </a:r>
            <a:r>
              <a:rPr sz="2000">
                <a:latin typeface="Courier"/>
              </a:rPr>
              <a:t>export "DPI-C" task</a:t>
            </a:r>
            <a:r>
              <a:rPr sz="2000"/>
              <a:t> de SystemVerilog, que es la que espera el flanco. Y ahí ya no es un golden model, es un modelo de bus.</a:t>
            </a:r>
          </a:p>
        </p:txBody>
      </p:sp>
    </p:spTree>
  </p:cSld>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8</a:t>
            </a:r>
          </a:p>
          <a:p>
            <a:pPr lvl="0" indent="0" marL="0">
              <a:spcBef>
                <a:spcPts val="3000"/>
              </a:spcBef>
              <a:buNone/>
            </a:pPr>
            <a:r>
              <a:rPr b="1" i="1"/>
              <a:t>7 de 8 · undefined reference</a:t>
            </a:r>
          </a:p>
          <a:p>
            <a:pPr lvl="0" indent="0" marL="0">
              <a:buNone/>
            </a:pPr>
            <a:r>
              <a:rPr b="1"/>
              <a:t>El </a:t>
            </a:r>
            <a:r>
              <a:rPr b="1">
                <a:latin typeface="Courier"/>
              </a:rPr>
              <a:t>.c</a:t>
            </a:r>
            <a:r>
              <a:rPr b="1"/>
              <a:t> está escrito y compila, y el link falla con </a:t>
            </a:r>
            <a:r>
              <a:rPr b="1" i="1"/>
              <a:t>undefined reference</a:t>
            </a:r>
            <a:r>
              <a:rPr b="1"/>
              <a:t> a la función del golden model. ¿Qué mirás primero?</a:t>
            </a:r>
          </a:p>
          <a:p>
            <a:pPr lvl="0"/>
            <a:r>
              <a:rPr/>
              <a:t>☐ Que falte el flag de DPI en la línea de </a:t>
            </a:r>
            <a:r>
              <a:rPr>
                <a:latin typeface="Courier"/>
              </a:rPr>
              <a:t>verilator</a:t>
            </a:r>
          </a:p>
          <a:p>
            <a:pPr lvl="0"/>
            <a:r>
              <a:rPr/>
              <a:t>☐ Que el </a:t>
            </a:r>
            <a:r>
              <a:rPr>
                <a:latin typeface="Courier"/>
              </a:rPr>
              <a:t>.c</a:t>
            </a:r>
            <a:r>
              <a:rPr/>
              <a:t> esté en un </a:t>
            </a:r>
            <a:r>
              <a:rPr>
                <a:latin typeface="Courier"/>
              </a:rPr>
              <a:t>-f</a:t>
            </a:r>
            <a:r>
              <a:rPr/>
              <a:t> aparte y no mezclado con los </a:t>
            </a:r>
            <a:r>
              <a:rPr>
                <a:latin typeface="Courier"/>
              </a:rPr>
              <a:t>.sv</a:t>
            </a:r>
          </a:p>
          <a:p>
            <a:pPr lvl="0"/>
            <a:r>
              <a:rPr/>
              <a:t>☒ El nombre, y el </a:t>
            </a:r>
            <a:r>
              <a:rPr>
                <a:latin typeface="Courier"/>
              </a:rPr>
              <a:t>extern "C"</a:t>
            </a:r>
            <a:r>
              <a:rPr/>
              <a:t>: el símbolo pudo salir decorado</a:t>
            </a:r>
          </a:p>
          <a:p>
            <a:pPr lvl="0"/>
            <a:r>
              <a:rPr/>
              <a:t>☐ Que la </a:t>
            </a:r>
            <a:r>
              <a:rPr>
                <a:latin typeface="Courier"/>
              </a:rPr>
              <a:t>function</a:t>
            </a:r>
            <a:r>
              <a:rPr/>
              <a:t> de SystemVerilog esté declarada </a:t>
            </a:r>
            <a:r>
              <a:rPr>
                <a:latin typeface="Courier"/>
              </a:rPr>
              <a:t>virtual</a:t>
            </a:r>
            <a:r>
              <a:rPr/>
              <a:t> para exportar el símbolo</a:t>
            </a:r>
          </a:p>
          <a:p>
            <a:pPr lvl="0" indent="0" marL="1270000">
              <a:buNone/>
            </a:pPr>
            <a:r>
              <a:rPr sz="2000" b="1"/>
              <a:t>El compilador no cruza las dos declaraciones: el que las junta es el linker</a:t>
            </a:r>
            <a:r>
              <a:rPr sz="2000"/>
              <a:t> — de ahí que el error hable de algo que está escrito, ahí, a la vista. Casi siempre es una de dos: el nombre no coincide letra por letra, o el archivo se compiló como C++ y el símbolo salió con el nombre decorado. Eso último es literal acá: Verilator le pasa los fuentes del usuario al compilador de C++, así que el </a:t>
            </a:r>
            <a:r>
              <a:rPr sz="2000">
                <a:latin typeface="Courier"/>
              </a:rPr>
              <a:t>.c</a:t>
            </a:r>
            <a:r>
              <a:rPr sz="2000"/>
              <a:t> necesita su </a:t>
            </a:r>
            <a:r>
              <a:rPr sz="2000">
                <a:latin typeface="Courier"/>
              </a:rPr>
              <a:t>extern "C"</a:t>
            </a:r>
            <a:r>
              <a:rPr sz="2000"/>
              <a:t>. Y no hay flag de DPI: el </a:t>
            </a:r>
            <a:r>
              <a:rPr sz="2000">
                <a:latin typeface="Courier"/>
              </a:rPr>
              <a:t>.c</a:t>
            </a:r>
            <a:r>
              <a:rPr sz="2000"/>
              <a:t> va en la línea de </a:t>
            </a:r>
            <a:r>
              <a:rPr sz="2000">
                <a:latin typeface="Courier"/>
              </a:rPr>
              <a:t>verilator</a:t>
            </a:r>
            <a:r>
              <a:rPr sz="2000"/>
              <a:t> como un fuente más.</a:t>
            </a:r>
          </a:p>
        </p:txBody>
      </p:sp>
    </p:spTree>
  </p:cSld>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Repaso · Día 8</a:t>
            </a:r>
          </a:p>
          <a:p>
            <a:pPr lvl="0" indent="0" marL="0">
              <a:spcBef>
                <a:spcPts val="3000"/>
              </a:spcBef>
              <a:buNone/>
            </a:pPr>
            <a:r>
              <a:rPr b="1" i="1"/>
              <a:t>8 de 8 · El scoreboard que nunca gritó</a:t>
            </a:r>
          </a:p>
          <a:p>
            <a:pPr lvl="0" indent="0" marL="0">
              <a:buNone/>
            </a:pPr>
            <a:r>
              <a:rPr b="1"/>
              <a:t>El scoreboard con golden model en C corre mil operaciones y no reporta ni una. ¿Alcanza?</a:t>
            </a:r>
          </a:p>
          <a:p>
            <a:pPr lvl="0"/>
            <a:r>
              <a:rPr/>
              <a:t>☐ Sí: mil comparaciones sin una sola diferencia es la definición de verificado</a:t>
            </a:r>
          </a:p>
          <a:p>
            <a:pPr lvl="0"/>
            <a:r>
              <a:rPr/>
              <a:t>☐ Sí, siempre que además la cobertura funcional haya cerrado al 100 %</a:t>
            </a:r>
          </a:p>
          <a:p>
            <a:pPr lvl="0"/>
            <a:r>
              <a:rPr/>
              <a:t>☐ No, porque los dos lados comparten el </a:t>
            </a:r>
            <a:r>
              <a:rPr>
                <a:latin typeface="Courier"/>
              </a:rPr>
              <a:t>enum</a:t>
            </a:r>
            <a:r>
              <a:rPr/>
              <a:t> de opcodes y se anulan entre sí</a:t>
            </a:r>
          </a:p>
          <a:p>
            <a:pPr lvl="0"/>
            <a:r>
              <a:rPr/>
              <a:t>☒ No: un scoreboard que nunca vio un error no está probado</a:t>
            </a:r>
          </a:p>
          <a:p>
            <a:pPr lvl="0" indent="0" marL="1270000">
              <a:buNone/>
            </a:pPr>
            <a:r>
              <a:rPr sz="2000" b="1"/>
              <a:t>Hay que romper el modelo a propósito</a:t>
            </a:r>
            <a:r>
              <a:rPr sz="2000"/>
              <a:t> — </a:t>
            </a:r>
            <a:r>
              <a:rPr sz="2000">
                <a:latin typeface="Courier"/>
              </a:rPr>
              <a:t>vtalu_golden_bug(1)</a:t>
            </a:r>
            <a:r>
              <a:rPr sz="2000"/>
              <a:t> muta la multiplicación y el </a:t>
            </a:r>
            <a:r>
              <a:rPr sz="2000">
                <a:latin typeface="Courier"/>
              </a:rPr>
              <a:t>run.sh</a:t>
            </a:r>
            <a:r>
              <a:rPr sz="2000"/>
              <a:t> exige que el scoreboard grite. Si no grita, el testbench está comparando contra sí mismo y nadie se iba a enterar: es el mismo test de mutación que el corrector del capstone hace con </a:t>
            </a:r>
            <a:r>
              <a:rPr sz="2000">
                <a:latin typeface="Courier"/>
              </a:rPr>
              <a:t>+BUG=1</a:t>
            </a:r>
            <a:r>
              <a:rPr sz="2000"/>
              <a:t>, del otro lado del cable. Y el </a:t>
            </a:r>
            <a:r>
              <a:rPr sz="2000">
                <a:latin typeface="Courier"/>
              </a:rPr>
              <a:t>enum</a:t>
            </a:r>
            <a:r>
              <a:rPr sz="2000"/>
              <a:t> duplicado es real pero es otro síntoma: si fallan </a:t>
            </a:r>
            <a:r>
              <a:rPr sz="2000" b="1"/>
              <a:t>todas</a:t>
            </a:r>
            <a:r>
              <a:rPr sz="2000"/>
              <a:t> las comparaciones a la vez, es el mapeo; si falla una de cada seis, es el DUT.</a:t>
            </a:r>
          </a:p>
        </p:txBody>
      </p:sp>
    </p:spTree>
  </p:cSld>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Ejercicio · Día 8 · 2 de 2</a:t>
            </a:r>
          </a:p>
        </p:txBody>
      </p:sp>
      <p:sp>
        <p:nvSpPr>
          <p:cNvPr id="3" name="Content Placeholder 2"/>
          <p:cNvSpPr>
            <a:spLocks noGrp="1"/>
          </p:cNvSpPr>
          <p:nvPr>
            <p:ph idx="1"/>
          </p:nvPr>
        </p:nvSpPr>
        <p:spPr/>
        <p:txBody>
          <a:bodyPr/>
          <a:lstStyle/>
          <a:p>
            <a:pPr lvl="0" indent="0" marL="0">
              <a:spcBef>
                <a:spcPts val="3000"/>
              </a:spcBef>
              <a:buNone/>
            </a:pPr>
            <a:r>
              <a:rPr b="1" i="1"/>
              <a:t>El modelo de referencia en C, y las dos mutaciones que lo prueban</a:t>
            </a:r>
          </a:p>
          <a:p>
            <a:pPr lvl="0" indent="0" marL="0">
              <a:buNone/>
            </a:pPr>
            <a:r>
              <a:rPr>
                <a:latin typeface="Courier"/>
              </a:rPr>
              <a:t>cd code/ejercicios/d8-dpi &amp;&amp; bash run.sh</a:t>
            </a:r>
            <a:r>
              <a:rPr/>
              <a:t> </a:t>
            </a:r>
          </a:p>
          <a:p>
            <a:pPr lvl="0"/>
            <a:r>
              <a:rPr/>
              <a:t>El único archivo del ejercicio es </a:t>
            </a:r>
            <a:r>
              <a:rPr>
                <a:latin typeface="Courier"/>
              </a:rPr>
              <a:t>vtalu_golden.c</a:t>
            </a:r>
            <a:r>
              <a:rPr/>
              <a:t>. Del testbench no se toca una línea</a:t>
            </a:r>
          </a:p>
          <a:p>
            <a:pPr lvl="0"/>
            <a:r>
              <a:rPr/>
              <a:t>Faltan dos operaciones: la </a:t>
            </a:r>
            <a:r>
              <a:rPr b="1"/>
              <a:t>resta con su borrow</a:t>
            </a:r>
            <a:r>
              <a:rPr/>
              <a:t> —que sale por un puntero— y el producto con el gancho de mutación</a:t>
            </a:r>
          </a:p>
          <a:p>
            <a:pPr lvl="0"/>
            <a:r>
              <a:rPr/>
              <a:t>El corrector corre tres veces: DUT sano contra tu modelo, </a:t>
            </a:r>
            <a:r>
              <a:rPr b="1"/>
              <a:t>DUT mutado</a:t>
            </a:r>
            <a:r>
              <a:rPr/>
              <a:t> (</a:t>
            </a:r>
            <a:r>
              <a:rPr>
                <a:latin typeface="Courier"/>
              </a:rPr>
              <a:t>VTALU_BUG=1</a:t>
            </a:r>
            <a:r>
              <a:rPr/>
              <a:t>), y tu modelo mutado (</a:t>
            </a:r>
            <a:r>
              <a:rPr>
                <a:latin typeface="Courier"/>
              </a:rPr>
              <a:t>+GOLDEN_BUG</a:t>
            </a:r>
            <a:r>
              <a:rPr/>
              <a:t>)</a:t>
            </a:r>
          </a:p>
        </p:txBody>
      </p:sp>
    </p:spTree>
  </p:cSld>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Capstone 2 · Día 8</a:t>
            </a:r>
          </a:p>
        </p:txBody>
      </p:sp>
      <p:sp>
        <p:nvSpPr>
          <p:cNvPr id="3" name="Content Placeholder 2"/>
          <p:cNvSpPr>
            <a:spLocks noGrp="1"/>
          </p:cNvSpPr>
          <p:nvPr>
            <p:ph idx="1"/>
          </p:nvPr>
        </p:nvSpPr>
        <p:spPr/>
        <p:txBody>
          <a:bodyPr/>
          <a:lstStyle/>
          <a:p>
            <a:pPr lvl="0" indent="0" marL="0">
              <a:spcBef>
                <a:spcPts val="3000"/>
              </a:spcBef>
              <a:buNone/>
            </a:pPr>
            <a:r>
              <a:rPr b="1" i="1"/>
              <a:t>El segundo final: una FIFO con backpressure</a:t>
            </a:r>
          </a:p>
          <a:p>
            <a:pPr lvl="0" indent="0" marL="0">
              <a:buNone/>
            </a:pPr>
            <a:r>
              <a:rPr>
                <a:latin typeface="Courier"/>
              </a:rPr>
              <a:t>cd code/ejercicios/d8-fifo &amp;&amp; cat spec.md</a:t>
            </a:r>
            <a:r>
              <a:rPr/>
              <a:t> </a:t>
            </a:r>
          </a:p>
          <a:p>
            <a:pPr lvl="0"/>
            <a:r>
              <a:rPr/>
              <a:t>Para el que ya entregó el APB. </a:t>
            </a:r>
            <a:r>
              <a:rPr b="1"/>
              <a:t>El protocolo es más simple</a:t>
            </a:r>
            <a:r>
              <a:rPr/>
              <a:t> —no hay direcciones, ni wait states, ni respuesta de error— y aun así es más difícil</a:t>
            </a:r>
          </a:p>
          <a:p>
            <a:pPr lvl="0"/>
            <a:r>
              <a:rPr/>
              <a:t>El del APB es un esclavo </a:t>
            </a:r>
            <a:r>
              <a:rPr b="1"/>
              <a:t>sin memoria útil</a:t>
            </a:r>
            <a:r>
              <a:rPr/>
              <a:t>: dirección y valor, y el scoreboard puede ser una tabla de cuatro filas. Una FIFO tiene </a:t>
            </a:r>
            <a:r>
              <a:rPr b="1"/>
              <a:t>orden</a:t>
            </a:r>
            <a:r>
              <a:rPr/>
              <a:t> y </a:t>
            </a:r>
            <a:r>
              <a:rPr b="1"/>
              <a:t>ocupación</a:t>
            </a:r>
            <a:r>
              <a:rPr/>
              <a:t>, y las dos hay que llevarlas</a:t>
            </a:r>
          </a:p>
          <a:p>
            <a:pPr lvl="0"/>
            <a:r>
              <a:rPr/>
              <a:t>El bug de </a:t>
            </a:r>
            <a:r>
              <a:rPr>
                <a:latin typeface="Courier"/>
              </a:rPr>
              <a:t>+BUG=1</a:t>
            </a:r>
            <a:r>
              <a:rPr/>
              <a:t> no es de datos: </a:t>
            </a:r>
            <a:r>
              <a:rPr>
                <a:latin typeface="Courier"/>
              </a:rPr>
              <a:t>almost_full</a:t>
            </a:r>
            <a:r>
              <a:rPr/>
              <a:t> se levanta </a:t>
            </a:r>
            <a:r>
              <a:rPr b="1"/>
              <a:t>un lugar tarde</a:t>
            </a:r>
            <a:r>
              <a:rPr/>
              <a:t>. Los datos siguen saliendo bien y en orden, así que un scoreboard que sólo compara </a:t>
            </a:r>
            <a:r>
              <a:rPr>
                <a:latin typeface="Courier"/>
              </a:rPr>
              <a:t>rd_data</a:t>
            </a:r>
            <a:r>
              <a:rPr/>
              <a:t> pasa en verde</a:t>
            </a:r>
          </a:p>
          <a:p>
            <a:pPr lvl="0"/>
            <a:r>
              <a:rPr/>
              <a:t>La letra chica: las banderas describen el estado </a:t>
            </a:r>
            <a:r>
              <a:rPr b="1"/>
              <a:t>antes</a:t>
            </a:r>
            <a:r>
              <a:rPr/>
              <a:t> del flanco, </a:t>
            </a:r>
            <a:r>
              <a:rPr>
                <a:latin typeface="Courier"/>
              </a:rPr>
              <a:t>rd_data</a:t>
            </a:r>
            <a:r>
              <a:rPr/>
              <a:t> llega </a:t>
            </a:r>
            <a:r>
              <a:rPr b="1"/>
              <a:t>un ciclo tarde</a:t>
            </a:r>
            <a:r>
              <a:rPr/>
              <a:t>, escribir con la FIFO llena </a:t>
            </a:r>
            <a:r>
              <a:rPr b="1"/>
              <a:t>no es un error</a:t>
            </a:r>
            <a:r>
              <a:rPr/>
              <a:t>, y una lectura simultánea </a:t>
            </a:r>
            <a:r>
              <a:rPr b="1"/>
              <a:t>le hace lugar</a:t>
            </a:r>
            <a:r>
              <a:rPr/>
              <a:t> a la escritura</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dcterms:created xsi:type="dcterms:W3CDTF">2026-09-11T13:21:07Z</dcterms:created>
  <dcterms:modified xsi:type="dcterms:W3CDTF">2026-09-11T13:21:07Z</dcterms:modified>
</cp:coreProperties>
</file>

<file path=docProps/custom.xml><?xml version="1.0" encoding="utf-8"?>
<Properties xmlns="http://schemas.openxmlformats.org/officeDocument/2006/custom-properties" xmlns:vt="http://schemas.openxmlformats.org/officeDocument/2006/docPropsVTypes"/>
</file>