
<file path=[Content_Types].xml><?xml version="1.0" encoding="utf-8"?>
<Types xmlns="http://schemas.openxmlformats.org/package/2006/content-types">
  <Default Extension="xml" ContentType="application/xml"/>
  <Default Extension="rels" ContentType="application/vnd.openxmlformats-package.relationships+xml"/>
  <Default Extension="svg" ContentType="image/svg+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ppt/notesSlides/notesSlide382.xml" ContentType="application/vnd.openxmlformats-officedocument.presentationml.notesSlide+xml"/>
  <Override PartName="/ppt/notesSlides/notesSlide38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49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 id="561" r:id="rId307"/>
    <p:sldId id="562" r:id="rId308"/>
    <p:sldId id="563" r:id="rId309"/>
    <p:sldId id="564" r:id="rId310"/>
    <p:sldId id="565" r:id="rId311"/>
    <p:sldId id="566" r:id="rId312"/>
    <p:sldId id="567" r:id="rId313"/>
    <p:sldId id="568" r:id="rId314"/>
    <p:sldId id="569" r:id="rId315"/>
    <p:sldId id="570" r:id="rId316"/>
    <p:sldId id="571" r:id="rId317"/>
    <p:sldId id="572" r:id="rId318"/>
    <p:sldId id="573" r:id="rId319"/>
    <p:sldId id="574" r:id="rId320"/>
    <p:sldId id="575" r:id="rId321"/>
    <p:sldId id="576" r:id="rId322"/>
    <p:sldId id="577" r:id="rId323"/>
    <p:sldId id="578" r:id="rId324"/>
    <p:sldId id="579" r:id="rId325"/>
    <p:sldId id="580" r:id="rId326"/>
    <p:sldId id="581" r:id="rId327"/>
    <p:sldId id="582" r:id="rId328"/>
    <p:sldId id="583" r:id="rId329"/>
    <p:sldId id="584" r:id="rId330"/>
    <p:sldId id="585" r:id="rId331"/>
    <p:sldId id="586" r:id="rId332"/>
    <p:sldId id="587" r:id="rId333"/>
    <p:sldId id="588" r:id="rId334"/>
    <p:sldId id="589" r:id="rId335"/>
    <p:sldId id="590" r:id="rId336"/>
    <p:sldId id="591" r:id="rId337"/>
    <p:sldId id="592" r:id="rId338"/>
    <p:sldId id="593" r:id="rId339"/>
    <p:sldId id="594" r:id="rId340"/>
    <p:sldId id="595" r:id="rId341"/>
    <p:sldId id="596" r:id="rId342"/>
    <p:sldId id="597" r:id="rId343"/>
    <p:sldId id="598" r:id="rId344"/>
    <p:sldId id="599" r:id="rId345"/>
    <p:sldId id="600" r:id="rId346"/>
    <p:sldId id="601" r:id="rId347"/>
    <p:sldId id="602" r:id="rId348"/>
    <p:sldId id="603" r:id="rId349"/>
    <p:sldId id="604" r:id="rId350"/>
    <p:sldId id="605" r:id="rId351"/>
    <p:sldId id="606" r:id="rId352"/>
    <p:sldId id="607" r:id="rId353"/>
    <p:sldId id="608" r:id="rId354"/>
    <p:sldId id="609" r:id="rId355"/>
    <p:sldId id="610" r:id="rId356"/>
    <p:sldId id="611" r:id="rId357"/>
    <p:sldId id="612" r:id="rId358"/>
    <p:sldId id="613" r:id="rId359"/>
    <p:sldId id="614" r:id="rId360"/>
    <p:sldId id="615" r:id="rId361"/>
    <p:sldId id="616" r:id="rId362"/>
    <p:sldId id="617" r:id="rId363"/>
    <p:sldId id="618" r:id="rId364"/>
    <p:sldId id="619" r:id="rId365"/>
    <p:sldId id="620" r:id="rId366"/>
    <p:sldId id="621" r:id="rId367"/>
    <p:sldId id="622" r:id="rId368"/>
    <p:sldId id="623" r:id="rId369"/>
    <p:sldId id="624" r:id="rId370"/>
    <p:sldId id="625" r:id="rId371"/>
    <p:sldId id="626" r:id="rId372"/>
    <p:sldId id="627" r:id="rId373"/>
    <p:sldId id="628" r:id="rId374"/>
    <p:sldId id="629" r:id="rId375"/>
    <p:sldId id="630" r:id="rId376"/>
    <p:sldId id="631" r:id="rId377"/>
    <p:sldId id="632" r:id="rId378"/>
    <p:sldId id="633" r:id="rId379"/>
    <p:sldId id="634" r:id="rId380"/>
    <p:sldId id="635" r:id="rId381"/>
    <p:sldId id="636" r:id="rId382"/>
    <p:sldId id="637" r:id="rId383"/>
    <p:sldId id="638" r:id="rId384"/>
    <p:sldId id="639" r:id="rId385"/>
    <p:sldId id="640" r:id="rId386"/>
    <p:sldId id="641" r:id="rId387"/>
    <p:sldId id="642" r:id="rId388"/>
    <p:sldId id="643" r:id="rId389"/>
    <p:sldId id="644" r:id="rId390"/>
    <p:sldId id="645" r:id="rId391"/>
    <p:sldId id="646" r:id="rId392"/>
    <p:sldId id="647" r:id="rId393"/>
    <p:sldId id="648" r:id="rId394"/>
    <p:sldId id="649" r:id="rId395"/>
    <p:sldId id="650" r:id="rId396"/>
    <p:sldId id="651" r:id="rId397"/>
    <p:sldId id="652" r:id="rId398"/>
    <p:sldId id="653" r:id="rId399"/>
    <p:sldId id="654" r:id="rId400"/>
    <p:sldId id="655" r:id="rId401"/>
    <p:sldId id="656" r:id="rId402"/>
    <p:sldId id="657" r:id="rId403"/>
    <p:sldId id="658" r:id="rId404"/>
    <p:sldId id="659" r:id="rId405"/>
    <p:sldId id="660" r:id="rId406"/>
    <p:sldId id="661" r:id="rId407"/>
    <p:sldId id="662" r:id="rId408"/>
    <p:sldId id="663" r:id="rId409"/>
    <p:sldId id="664" r:id="rId410"/>
    <p:sldId id="665" r:id="rId411"/>
    <p:sldId id="666" r:id="rId412"/>
    <p:sldId id="667" r:id="rId413"/>
    <p:sldId id="668" r:id="rId414"/>
    <p:sldId id="669" r:id="rId415"/>
    <p:sldId id="670" r:id="rId416"/>
    <p:sldId id="671" r:id="rId417"/>
    <p:sldId id="672" r:id="rId418"/>
    <p:sldId id="673" r:id="rId419"/>
    <p:sldId id="674" r:id="rId420"/>
    <p:sldId id="675" r:id="rId421"/>
    <p:sldId id="676" r:id="rId422"/>
    <p:sldId id="677" r:id="rId423"/>
    <p:sldId id="678" r:id="rId424"/>
    <p:sldId id="679" r:id="rId425"/>
    <p:sldId id="680" r:id="rId426"/>
    <p:sldId id="681" r:id="rId427"/>
    <p:sldId id="682" r:id="rId428"/>
    <p:sldId id="683" r:id="rId429"/>
    <p:sldId id="684" r:id="rId430"/>
    <p:sldId id="685" r:id="rId431"/>
    <p:sldId id="686" r:id="rId432"/>
    <p:sldId id="687" r:id="rId433"/>
    <p:sldId id="688" r:id="rId434"/>
    <p:sldId id="689" r:id="rId435"/>
    <p:sldId id="690" r:id="rId436"/>
    <p:sldId id="691" r:id="rId437"/>
    <p:sldId id="692" r:id="rId438"/>
    <p:sldId id="693" r:id="rId439"/>
    <p:sldId id="694" r:id="rId440"/>
    <p:sldId id="695" r:id="rId441"/>
    <p:sldId id="696" r:id="rId442"/>
    <p:sldId id="697" r:id="rId443"/>
    <p:sldId id="698" r:id="rId444"/>
    <p:sldId id="699" r:id="rId445"/>
    <p:sldId id="700" r:id="rId446"/>
    <p:sldId id="701" r:id="rId447"/>
    <p:sldId id="702" r:id="rId448"/>
    <p:sldId id="703" r:id="rId449"/>
    <p:sldId id="704" r:id="rId450"/>
    <p:sldId id="705" r:id="rId451"/>
    <p:sldId id="706" r:id="rId452"/>
    <p:sldId id="707" r:id="rId453"/>
    <p:sldId id="708" r:id="rId454"/>
    <p:sldId id="709" r:id="rId455"/>
    <p:sldId id="710" r:id="rId456"/>
    <p:sldId id="711" r:id="rId457"/>
    <p:sldId id="712" r:id="rId458"/>
    <p:sldId id="713" r:id="rId459"/>
    <p:sldId id="714" r:id="rId460"/>
    <p:sldId id="715" r:id="rId461"/>
    <p:sldId id="716" r:id="rId462"/>
    <p:sldId id="717" r:id="rId463"/>
    <p:sldId id="718" r:id="rId464"/>
    <p:sldId id="719" r:id="rId465"/>
    <p:sldId id="720" r:id="rId466"/>
    <p:sldId id="721" r:id="rId467"/>
    <p:sldId id="722" r:id="rId468"/>
    <p:sldId id="723" r:id="rId469"/>
    <p:sldId id="724" r:id="rId470"/>
    <p:sldId id="725" r:id="rId471"/>
    <p:sldId id="726" r:id="rId472"/>
    <p:sldId id="727" r:id="rId473"/>
    <p:sldId id="728" r:id="rId474"/>
    <p:sldId id="729" r:id="rId475"/>
    <p:sldId id="730" r:id="rId476"/>
    <p:sldId id="731" r:id="rId477"/>
    <p:sldId id="732" r:id="rId478"/>
    <p:sldId id="733" r:id="rId479"/>
    <p:sldId id="734" r:id="rId480"/>
    <p:sldId id="735" r:id="rId481"/>
    <p:sldId id="736" r:id="rId482"/>
    <p:sldId id="737" r:id="rId483"/>
    <p:sldId id="738" r:id="rId484"/>
    <p:sldId id="739" r:id="rId485"/>
    <p:sldId id="740" r:id="rId486"/>
    <p:sldId id="741" r:id="rId487"/>
    <p:sldId id="742" r:id="rId488"/>
    <p:sldId id="743" r:id="rId489"/>
    <p:sldId id="744" r:id="rId490"/>
    <p:sldId id="745" r:id="rId491"/>
    <p:sldId id="746" r:id="rId49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slide" Target="slides/slide55.xml" /><Relationship Id="rId57" Type="http://schemas.openxmlformats.org/officeDocument/2006/relationships/slide" Target="slides/slide56.xml" /><Relationship Id="rId58" Type="http://schemas.openxmlformats.org/officeDocument/2006/relationships/slide" Target="slides/slide57.xml" /><Relationship Id="rId59" Type="http://schemas.openxmlformats.org/officeDocument/2006/relationships/slide" Target="slides/slide58.xml" /><Relationship Id="rId60" Type="http://schemas.openxmlformats.org/officeDocument/2006/relationships/slide" Target="slides/slide59.xml" /><Relationship Id="rId61" Type="http://schemas.openxmlformats.org/officeDocument/2006/relationships/slide" Target="slides/slide60.xml" /><Relationship Id="rId62" Type="http://schemas.openxmlformats.org/officeDocument/2006/relationships/slide" Target="slides/slide61.xml" /><Relationship Id="rId63" Type="http://schemas.openxmlformats.org/officeDocument/2006/relationships/slide" Target="slides/slide62.xml" /><Relationship Id="rId64" Type="http://schemas.openxmlformats.org/officeDocument/2006/relationships/slide" Target="slides/slide63.xml" /><Relationship Id="rId65" Type="http://schemas.openxmlformats.org/officeDocument/2006/relationships/slide" Target="slides/slide64.xml" /><Relationship Id="rId66" Type="http://schemas.openxmlformats.org/officeDocument/2006/relationships/slide" Target="slides/slide65.xml" /><Relationship Id="rId67" Type="http://schemas.openxmlformats.org/officeDocument/2006/relationships/slide" Target="slides/slide66.xml" /><Relationship Id="rId68" Type="http://schemas.openxmlformats.org/officeDocument/2006/relationships/slide" Target="slides/slide67.xml" /><Relationship Id="rId69" Type="http://schemas.openxmlformats.org/officeDocument/2006/relationships/slide" Target="slides/slide68.xml" /><Relationship Id="rId70" Type="http://schemas.openxmlformats.org/officeDocument/2006/relationships/slide" Target="slides/slide69.xml" /><Relationship Id="rId71" Type="http://schemas.openxmlformats.org/officeDocument/2006/relationships/slide" Target="slides/slide70.xml" /><Relationship Id="rId72" Type="http://schemas.openxmlformats.org/officeDocument/2006/relationships/slide" Target="slides/slide71.xml" /><Relationship Id="rId73" Type="http://schemas.openxmlformats.org/officeDocument/2006/relationships/slide" Target="slides/slide72.xml" /><Relationship Id="rId74" Type="http://schemas.openxmlformats.org/officeDocument/2006/relationships/slide" Target="slides/slide73.xml" /><Relationship Id="rId75" Type="http://schemas.openxmlformats.org/officeDocument/2006/relationships/slide" Target="slides/slide74.xml" /><Relationship Id="rId76" Type="http://schemas.openxmlformats.org/officeDocument/2006/relationships/slide" Target="slides/slide75.xml" /><Relationship Id="rId77" Type="http://schemas.openxmlformats.org/officeDocument/2006/relationships/slide" Target="slides/slide76.xml" /><Relationship Id="rId78" Type="http://schemas.openxmlformats.org/officeDocument/2006/relationships/slide" Target="slides/slide77.xml" /><Relationship Id="rId79" Type="http://schemas.openxmlformats.org/officeDocument/2006/relationships/slide" Target="slides/slide78.xml" /><Relationship Id="rId80" Type="http://schemas.openxmlformats.org/officeDocument/2006/relationships/slide" Target="slides/slide79.xml" /><Relationship Id="rId81" Type="http://schemas.openxmlformats.org/officeDocument/2006/relationships/slide" Target="slides/slide80.xml" /><Relationship Id="rId82" Type="http://schemas.openxmlformats.org/officeDocument/2006/relationships/slide" Target="slides/slide81.xml" /><Relationship Id="rId83" Type="http://schemas.openxmlformats.org/officeDocument/2006/relationships/slide" Target="slides/slide82.xml" /><Relationship Id="rId84" Type="http://schemas.openxmlformats.org/officeDocument/2006/relationships/slide" Target="slides/slide83.xml" /><Relationship Id="rId85" Type="http://schemas.openxmlformats.org/officeDocument/2006/relationships/slide" Target="slides/slide84.xml" /><Relationship Id="rId86" Type="http://schemas.openxmlformats.org/officeDocument/2006/relationships/slide" Target="slides/slide85.xml" /><Relationship Id="rId87" Type="http://schemas.openxmlformats.org/officeDocument/2006/relationships/slide" Target="slides/slide86.xml" /><Relationship Id="rId88" Type="http://schemas.openxmlformats.org/officeDocument/2006/relationships/slide" Target="slides/slide87.xml" /><Relationship Id="rId89" Type="http://schemas.openxmlformats.org/officeDocument/2006/relationships/slide" Target="slides/slide88.xml" /><Relationship Id="rId90" Type="http://schemas.openxmlformats.org/officeDocument/2006/relationships/slide" Target="slides/slide89.xml" /><Relationship Id="rId91" Type="http://schemas.openxmlformats.org/officeDocument/2006/relationships/slide" Target="slides/slide90.xml" /><Relationship Id="rId92" Type="http://schemas.openxmlformats.org/officeDocument/2006/relationships/slide" Target="slides/slide91.xml" /><Relationship Id="rId93" Type="http://schemas.openxmlformats.org/officeDocument/2006/relationships/slide" Target="slides/slide92.xml" /><Relationship Id="rId94" Type="http://schemas.openxmlformats.org/officeDocument/2006/relationships/slide" Target="slides/slide93.xml" /><Relationship Id="rId95" Type="http://schemas.openxmlformats.org/officeDocument/2006/relationships/slide" Target="slides/slide94.xml" /><Relationship Id="rId96" Type="http://schemas.openxmlformats.org/officeDocument/2006/relationships/slide" Target="slides/slide95.xml" /><Relationship Id="rId97" Type="http://schemas.openxmlformats.org/officeDocument/2006/relationships/slide" Target="slides/slide96.xml" /><Relationship Id="rId98" Type="http://schemas.openxmlformats.org/officeDocument/2006/relationships/slide" Target="slides/slide97.xml" /><Relationship Id="rId99" Type="http://schemas.openxmlformats.org/officeDocument/2006/relationships/slide" Target="slides/slide98.xml" /><Relationship Id="rId100" Type="http://schemas.openxmlformats.org/officeDocument/2006/relationships/slide" Target="slides/slide99.xml" /><Relationship Id="rId101" Type="http://schemas.openxmlformats.org/officeDocument/2006/relationships/slide" Target="slides/slide100.xml" /><Relationship Id="rId102" Type="http://schemas.openxmlformats.org/officeDocument/2006/relationships/slide" Target="slides/slide101.xml" /><Relationship Id="rId103" Type="http://schemas.openxmlformats.org/officeDocument/2006/relationships/slide" Target="slides/slide102.xml" /><Relationship Id="rId104" Type="http://schemas.openxmlformats.org/officeDocument/2006/relationships/slide" Target="slides/slide103.xml" /><Relationship Id="rId105" Type="http://schemas.openxmlformats.org/officeDocument/2006/relationships/slide" Target="slides/slide104.xml" /><Relationship Id="rId106" Type="http://schemas.openxmlformats.org/officeDocument/2006/relationships/slide" Target="slides/slide105.xml" /><Relationship Id="rId107" Type="http://schemas.openxmlformats.org/officeDocument/2006/relationships/slide" Target="slides/slide106.xml" /><Relationship Id="rId108" Type="http://schemas.openxmlformats.org/officeDocument/2006/relationships/slide" Target="slides/slide107.xml" /><Relationship Id="rId109" Type="http://schemas.openxmlformats.org/officeDocument/2006/relationships/slide" Target="slides/slide108.xml" /><Relationship Id="rId110" Type="http://schemas.openxmlformats.org/officeDocument/2006/relationships/slide" Target="slides/slide109.xml" /><Relationship Id="rId111" Type="http://schemas.openxmlformats.org/officeDocument/2006/relationships/slide" Target="slides/slide110.xml" /><Relationship Id="rId112" Type="http://schemas.openxmlformats.org/officeDocument/2006/relationships/slide" Target="slides/slide111.xml" /><Relationship Id="rId113" Type="http://schemas.openxmlformats.org/officeDocument/2006/relationships/slide" Target="slides/slide112.xml" /><Relationship Id="rId114" Type="http://schemas.openxmlformats.org/officeDocument/2006/relationships/slide" Target="slides/slide113.xml" /><Relationship Id="rId115" Type="http://schemas.openxmlformats.org/officeDocument/2006/relationships/slide" Target="slides/slide114.xml" /><Relationship Id="rId116" Type="http://schemas.openxmlformats.org/officeDocument/2006/relationships/slide" Target="slides/slide115.xml" /><Relationship Id="rId117" Type="http://schemas.openxmlformats.org/officeDocument/2006/relationships/slide" Target="slides/slide116.xml" /><Relationship Id="rId118" Type="http://schemas.openxmlformats.org/officeDocument/2006/relationships/slide" Target="slides/slide117.xml" /><Relationship Id="rId119" Type="http://schemas.openxmlformats.org/officeDocument/2006/relationships/slide" Target="slides/slide118.xml" /><Relationship Id="rId120" Type="http://schemas.openxmlformats.org/officeDocument/2006/relationships/slide" Target="slides/slide119.xml" /><Relationship Id="rId121" Type="http://schemas.openxmlformats.org/officeDocument/2006/relationships/slide" Target="slides/slide120.xml" /><Relationship Id="rId122" Type="http://schemas.openxmlformats.org/officeDocument/2006/relationships/slide" Target="slides/slide121.xml" /><Relationship Id="rId123" Type="http://schemas.openxmlformats.org/officeDocument/2006/relationships/slide" Target="slides/slide122.xml" /><Relationship Id="rId124" Type="http://schemas.openxmlformats.org/officeDocument/2006/relationships/slide" Target="slides/slide123.xml" /><Relationship Id="rId125" Type="http://schemas.openxmlformats.org/officeDocument/2006/relationships/slide" Target="slides/slide124.xml" /><Relationship Id="rId126" Type="http://schemas.openxmlformats.org/officeDocument/2006/relationships/slide" Target="slides/slide125.xml" /><Relationship Id="rId127" Type="http://schemas.openxmlformats.org/officeDocument/2006/relationships/slide" Target="slides/slide126.xml" /><Relationship Id="rId128" Type="http://schemas.openxmlformats.org/officeDocument/2006/relationships/slide" Target="slides/slide127.xml" /><Relationship Id="rId129" Type="http://schemas.openxmlformats.org/officeDocument/2006/relationships/slide" Target="slides/slide128.xml" /><Relationship Id="rId130" Type="http://schemas.openxmlformats.org/officeDocument/2006/relationships/slide" Target="slides/slide129.xml" /><Relationship Id="rId131" Type="http://schemas.openxmlformats.org/officeDocument/2006/relationships/slide" Target="slides/slide130.xml" /><Relationship Id="rId132" Type="http://schemas.openxmlformats.org/officeDocument/2006/relationships/slide" Target="slides/slide131.xml" /><Relationship Id="rId133" Type="http://schemas.openxmlformats.org/officeDocument/2006/relationships/slide" Target="slides/slide132.xml" /><Relationship Id="rId134" Type="http://schemas.openxmlformats.org/officeDocument/2006/relationships/slide" Target="slides/slide133.xml" /><Relationship Id="rId135" Type="http://schemas.openxmlformats.org/officeDocument/2006/relationships/slide" Target="slides/slide134.xml" /><Relationship Id="rId136" Type="http://schemas.openxmlformats.org/officeDocument/2006/relationships/slide" Target="slides/slide135.xml" /><Relationship Id="rId137" Type="http://schemas.openxmlformats.org/officeDocument/2006/relationships/slide" Target="slides/slide136.xml" /><Relationship Id="rId138" Type="http://schemas.openxmlformats.org/officeDocument/2006/relationships/slide" Target="slides/slide137.xml" /><Relationship Id="rId139" Type="http://schemas.openxmlformats.org/officeDocument/2006/relationships/slide" Target="slides/slide138.xml" /><Relationship Id="rId140" Type="http://schemas.openxmlformats.org/officeDocument/2006/relationships/slide" Target="slides/slide139.xml" /><Relationship Id="rId141" Type="http://schemas.openxmlformats.org/officeDocument/2006/relationships/slide" Target="slides/slide140.xml" /><Relationship Id="rId142" Type="http://schemas.openxmlformats.org/officeDocument/2006/relationships/slide" Target="slides/slide141.xml" /><Relationship Id="rId143" Type="http://schemas.openxmlformats.org/officeDocument/2006/relationships/slide" Target="slides/slide142.xml" /><Relationship Id="rId144" Type="http://schemas.openxmlformats.org/officeDocument/2006/relationships/slide" Target="slides/slide143.xml" /><Relationship Id="rId145" Type="http://schemas.openxmlformats.org/officeDocument/2006/relationships/slide" Target="slides/slide144.xml" /><Relationship Id="rId146" Type="http://schemas.openxmlformats.org/officeDocument/2006/relationships/slide" Target="slides/slide145.xml" /><Relationship Id="rId147" Type="http://schemas.openxmlformats.org/officeDocument/2006/relationships/slide" Target="slides/slide146.xml" /><Relationship Id="rId148" Type="http://schemas.openxmlformats.org/officeDocument/2006/relationships/slide" Target="slides/slide147.xml" /><Relationship Id="rId149" Type="http://schemas.openxmlformats.org/officeDocument/2006/relationships/slide" Target="slides/slide148.xml" /><Relationship Id="rId150" Type="http://schemas.openxmlformats.org/officeDocument/2006/relationships/slide" Target="slides/slide149.xml" /><Relationship Id="rId151" Type="http://schemas.openxmlformats.org/officeDocument/2006/relationships/slide" Target="slides/slide150.xml" /><Relationship Id="rId152" Type="http://schemas.openxmlformats.org/officeDocument/2006/relationships/slide" Target="slides/slide151.xml" /><Relationship Id="rId153" Type="http://schemas.openxmlformats.org/officeDocument/2006/relationships/slide" Target="slides/slide152.xml" /><Relationship Id="rId154" Type="http://schemas.openxmlformats.org/officeDocument/2006/relationships/slide" Target="slides/slide153.xml" /><Relationship Id="rId155" Type="http://schemas.openxmlformats.org/officeDocument/2006/relationships/slide" Target="slides/slide154.xml" /><Relationship Id="rId156" Type="http://schemas.openxmlformats.org/officeDocument/2006/relationships/slide" Target="slides/slide155.xml" /><Relationship Id="rId157" Type="http://schemas.openxmlformats.org/officeDocument/2006/relationships/slide" Target="slides/slide156.xml" /><Relationship Id="rId158" Type="http://schemas.openxmlformats.org/officeDocument/2006/relationships/slide" Target="slides/slide157.xml" /><Relationship Id="rId159" Type="http://schemas.openxmlformats.org/officeDocument/2006/relationships/slide" Target="slides/slide158.xml" /><Relationship Id="rId160" Type="http://schemas.openxmlformats.org/officeDocument/2006/relationships/slide" Target="slides/slide159.xml" /><Relationship Id="rId161" Type="http://schemas.openxmlformats.org/officeDocument/2006/relationships/slide" Target="slides/slide160.xml" /><Relationship Id="rId162" Type="http://schemas.openxmlformats.org/officeDocument/2006/relationships/slide" Target="slides/slide161.xml" /><Relationship Id="rId163" Type="http://schemas.openxmlformats.org/officeDocument/2006/relationships/slide" Target="slides/slide162.xml" /><Relationship Id="rId164" Type="http://schemas.openxmlformats.org/officeDocument/2006/relationships/slide" Target="slides/slide163.xml" /><Relationship Id="rId165" Type="http://schemas.openxmlformats.org/officeDocument/2006/relationships/slide" Target="slides/slide164.xml" /><Relationship Id="rId166" Type="http://schemas.openxmlformats.org/officeDocument/2006/relationships/slide" Target="slides/slide165.xml" /><Relationship Id="rId167" Type="http://schemas.openxmlformats.org/officeDocument/2006/relationships/slide" Target="slides/slide166.xml" /><Relationship Id="rId168" Type="http://schemas.openxmlformats.org/officeDocument/2006/relationships/slide" Target="slides/slide167.xml" /><Relationship Id="rId169" Type="http://schemas.openxmlformats.org/officeDocument/2006/relationships/slide" Target="slides/slide168.xml" /><Relationship Id="rId170" Type="http://schemas.openxmlformats.org/officeDocument/2006/relationships/slide" Target="slides/slide169.xml" /><Relationship Id="rId171" Type="http://schemas.openxmlformats.org/officeDocument/2006/relationships/slide" Target="slides/slide170.xml" /><Relationship Id="rId172" Type="http://schemas.openxmlformats.org/officeDocument/2006/relationships/slide" Target="slides/slide171.xml" /><Relationship Id="rId173" Type="http://schemas.openxmlformats.org/officeDocument/2006/relationships/slide" Target="slides/slide172.xml" /><Relationship Id="rId174" Type="http://schemas.openxmlformats.org/officeDocument/2006/relationships/slide" Target="slides/slide173.xml" /><Relationship Id="rId175" Type="http://schemas.openxmlformats.org/officeDocument/2006/relationships/slide" Target="slides/slide174.xml" /><Relationship Id="rId176" Type="http://schemas.openxmlformats.org/officeDocument/2006/relationships/slide" Target="slides/slide175.xml" /><Relationship Id="rId177" Type="http://schemas.openxmlformats.org/officeDocument/2006/relationships/slide" Target="slides/slide176.xml" /><Relationship Id="rId178" Type="http://schemas.openxmlformats.org/officeDocument/2006/relationships/slide" Target="slides/slide177.xml" /><Relationship Id="rId179" Type="http://schemas.openxmlformats.org/officeDocument/2006/relationships/slide" Target="slides/slide178.xml" /><Relationship Id="rId180" Type="http://schemas.openxmlformats.org/officeDocument/2006/relationships/slide" Target="slides/slide179.xml" /><Relationship Id="rId181" Type="http://schemas.openxmlformats.org/officeDocument/2006/relationships/slide" Target="slides/slide180.xml" /><Relationship Id="rId182" Type="http://schemas.openxmlformats.org/officeDocument/2006/relationships/slide" Target="slides/slide181.xml" /><Relationship Id="rId183" Type="http://schemas.openxmlformats.org/officeDocument/2006/relationships/slide" Target="slides/slide182.xml" /><Relationship Id="rId184" Type="http://schemas.openxmlformats.org/officeDocument/2006/relationships/slide" Target="slides/slide183.xml" /><Relationship Id="rId185" Type="http://schemas.openxmlformats.org/officeDocument/2006/relationships/slide" Target="slides/slide184.xml" /><Relationship Id="rId186" Type="http://schemas.openxmlformats.org/officeDocument/2006/relationships/slide" Target="slides/slide185.xml" /><Relationship Id="rId187" Type="http://schemas.openxmlformats.org/officeDocument/2006/relationships/slide" Target="slides/slide186.xml" /><Relationship Id="rId188" Type="http://schemas.openxmlformats.org/officeDocument/2006/relationships/slide" Target="slides/slide187.xml" /><Relationship Id="rId189" Type="http://schemas.openxmlformats.org/officeDocument/2006/relationships/slide" Target="slides/slide188.xml" /><Relationship Id="rId190" Type="http://schemas.openxmlformats.org/officeDocument/2006/relationships/slide" Target="slides/slide189.xml" /><Relationship Id="rId191" Type="http://schemas.openxmlformats.org/officeDocument/2006/relationships/slide" Target="slides/slide190.xml" /><Relationship Id="rId192" Type="http://schemas.openxmlformats.org/officeDocument/2006/relationships/slide" Target="slides/slide191.xml" /><Relationship Id="rId193" Type="http://schemas.openxmlformats.org/officeDocument/2006/relationships/slide" Target="slides/slide192.xml" /><Relationship Id="rId194" Type="http://schemas.openxmlformats.org/officeDocument/2006/relationships/slide" Target="slides/slide193.xml" /><Relationship Id="rId195" Type="http://schemas.openxmlformats.org/officeDocument/2006/relationships/slide" Target="slides/slide194.xml" /><Relationship Id="rId196" Type="http://schemas.openxmlformats.org/officeDocument/2006/relationships/slide" Target="slides/slide195.xml" /><Relationship Id="rId197" Type="http://schemas.openxmlformats.org/officeDocument/2006/relationships/slide" Target="slides/slide196.xml" /><Relationship Id="rId198" Type="http://schemas.openxmlformats.org/officeDocument/2006/relationships/slide" Target="slides/slide197.xml" /><Relationship Id="rId199" Type="http://schemas.openxmlformats.org/officeDocument/2006/relationships/slide" Target="slides/slide198.xml" /><Relationship Id="rId200" Type="http://schemas.openxmlformats.org/officeDocument/2006/relationships/slide" Target="slides/slide199.xml" /><Relationship Id="rId201" Type="http://schemas.openxmlformats.org/officeDocument/2006/relationships/slide" Target="slides/slide200.xml" /><Relationship Id="rId202" Type="http://schemas.openxmlformats.org/officeDocument/2006/relationships/slide" Target="slides/slide201.xml" /><Relationship Id="rId203" Type="http://schemas.openxmlformats.org/officeDocument/2006/relationships/slide" Target="slides/slide202.xml" /><Relationship Id="rId204" Type="http://schemas.openxmlformats.org/officeDocument/2006/relationships/slide" Target="slides/slide203.xml" /><Relationship Id="rId205" Type="http://schemas.openxmlformats.org/officeDocument/2006/relationships/slide" Target="slides/slide204.xml" /><Relationship Id="rId206" Type="http://schemas.openxmlformats.org/officeDocument/2006/relationships/slide" Target="slides/slide205.xml" /><Relationship Id="rId207" Type="http://schemas.openxmlformats.org/officeDocument/2006/relationships/slide" Target="slides/slide206.xml" /><Relationship Id="rId208" Type="http://schemas.openxmlformats.org/officeDocument/2006/relationships/slide" Target="slides/slide207.xml" /><Relationship Id="rId209" Type="http://schemas.openxmlformats.org/officeDocument/2006/relationships/slide" Target="slides/slide208.xml" /><Relationship Id="rId210" Type="http://schemas.openxmlformats.org/officeDocument/2006/relationships/slide" Target="slides/slide209.xml" /><Relationship Id="rId211" Type="http://schemas.openxmlformats.org/officeDocument/2006/relationships/slide" Target="slides/slide210.xml" /><Relationship Id="rId212" Type="http://schemas.openxmlformats.org/officeDocument/2006/relationships/slide" Target="slides/slide211.xml" /><Relationship Id="rId213" Type="http://schemas.openxmlformats.org/officeDocument/2006/relationships/slide" Target="slides/slide212.xml" /><Relationship Id="rId214" Type="http://schemas.openxmlformats.org/officeDocument/2006/relationships/slide" Target="slides/slide213.xml" /><Relationship Id="rId215" Type="http://schemas.openxmlformats.org/officeDocument/2006/relationships/slide" Target="slides/slide214.xml" /><Relationship Id="rId216" Type="http://schemas.openxmlformats.org/officeDocument/2006/relationships/slide" Target="slides/slide215.xml" /><Relationship Id="rId217" Type="http://schemas.openxmlformats.org/officeDocument/2006/relationships/slide" Target="slides/slide216.xml" /><Relationship Id="rId218" Type="http://schemas.openxmlformats.org/officeDocument/2006/relationships/slide" Target="slides/slide217.xml" /><Relationship Id="rId219" Type="http://schemas.openxmlformats.org/officeDocument/2006/relationships/slide" Target="slides/slide218.xml" /><Relationship Id="rId220" Type="http://schemas.openxmlformats.org/officeDocument/2006/relationships/slide" Target="slides/slide219.xml" /><Relationship Id="rId221" Type="http://schemas.openxmlformats.org/officeDocument/2006/relationships/slide" Target="slides/slide220.xml" /><Relationship Id="rId222" Type="http://schemas.openxmlformats.org/officeDocument/2006/relationships/slide" Target="slides/slide221.xml" /><Relationship Id="rId223" Type="http://schemas.openxmlformats.org/officeDocument/2006/relationships/slide" Target="slides/slide222.xml" /><Relationship Id="rId224" Type="http://schemas.openxmlformats.org/officeDocument/2006/relationships/slide" Target="slides/slide223.xml" /><Relationship Id="rId225" Type="http://schemas.openxmlformats.org/officeDocument/2006/relationships/slide" Target="slides/slide224.xml" /><Relationship Id="rId226" Type="http://schemas.openxmlformats.org/officeDocument/2006/relationships/slide" Target="slides/slide225.xml" /><Relationship Id="rId227" Type="http://schemas.openxmlformats.org/officeDocument/2006/relationships/slide" Target="slides/slide226.xml" /><Relationship Id="rId228" Type="http://schemas.openxmlformats.org/officeDocument/2006/relationships/slide" Target="slides/slide227.xml" /><Relationship Id="rId229" Type="http://schemas.openxmlformats.org/officeDocument/2006/relationships/slide" Target="slides/slide228.xml" /><Relationship Id="rId230" Type="http://schemas.openxmlformats.org/officeDocument/2006/relationships/slide" Target="slides/slide229.xml" /><Relationship Id="rId231" Type="http://schemas.openxmlformats.org/officeDocument/2006/relationships/slide" Target="slides/slide230.xml" /><Relationship Id="rId232" Type="http://schemas.openxmlformats.org/officeDocument/2006/relationships/slide" Target="slides/slide231.xml" /><Relationship Id="rId233" Type="http://schemas.openxmlformats.org/officeDocument/2006/relationships/slide" Target="slides/slide232.xml" /><Relationship Id="rId234" Type="http://schemas.openxmlformats.org/officeDocument/2006/relationships/slide" Target="slides/slide233.xml" /><Relationship Id="rId235" Type="http://schemas.openxmlformats.org/officeDocument/2006/relationships/slide" Target="slides/slide234.xml" /><Relationship Id="rId236" Type="http://schemas.openxmlformats.org/officeDocument/2006/relationships/slide" Target="slides/slide235.xml" /><Relationship Id="rId237" Type="http://schemas.openxmlformats.org/officeDocument/2006/relationships/slide" Target="slides/slide236.xml" /><Relationship Id="rId238" Type="http://schemas.openxmlformats.org/officeDocument/2006/relationships/slide" Target="slides/slide237.xml" /><Relationship Id="rId239" Type="http://schemas.openxmlformats.org/officeDocument/2006/relationships/slide" Target="slides/slide238.xml" /><Relationship Id="rId240" Type="http://schemas.openxmlformats.org/officeDocument/2006/relationships/slide" Target="slides/slide239.xml" /><Relationship Id="rId241" Type="http://schemas.openxmlformats.org/officeDocument/2006/relationships/slide" Target="slides/slide240.xml" /><Relationship Id="rId242" Type="http://schemas.openxmlformats.org/officeDocument/2006/relationships/slide" Target="slides/slide241.xml" /><Relationship Id="rId243" Type="http://schemas.openxmlformats.org/officeDocument/2006/relationships/slide" Target="slides/slide242.xml" /><Relationship Id="rId244" Type="http://schemas.openxmlformats.org/officeDocument/2006/relationships/slide" Target="slides/slide243.xml" /><Relationship Id="rId245" Type="http://schemas.openxmlformats.org/officeDocument/2006/relationships/slide" Target="slides/slide244.xml" /><Relationship Id="rId246" Type="http://schemas.openxmlformats.org/officeDocument/2006/relationships/slide" Target="slides/slide245.xml" /><Relationship Id="rId247" Type="http://schemas.openxmlformats.org/officeDocument/2006/relationships/slide" Target="slides/slide246.xml" /><Relationship Id="rId248" Type="http://schemas.openxmlformats.org/officeDocument/2006/relationships/slide" Target="slides/slide247.xml" /><Relationship Id="rId249" Type="http://schemas.openxmlformats.org/officeDocument/2006/relationships/slide" Target="slides/slide248.xml" /><Relationship Id="rId250" Type="http://schemas.openxmlformats.org/officeDocument/2006/relationships/slide" Target="slides/slide249.xml" /><Relationship Id="rId251" Type="http://schemas.openxmlformats.org/officeDocument/2006/relationships/slide" Target="slides/slide250.xml" /><Relationship Id="rId252" Type="http://schemas.openxmlformats.org/officeDocument/2006/relationships/slide" Target="slides/slide251.xml" /><Relationship Id="rId253" Type="http://schemas.openxmlformats.org/officeDocument/2006/relationships/slide" Target="slides/slide252.xml" /><Relationship Id="rId254" Type="http://schemas.openxmlformats.org/officeDocument/2006/relationships/slide" Target="slides/slide253.xml" /><Relationship Id="rId255" Type="http://schemas.openxmlformats.org/officeDocument/2006/relationships/slide" Target="slides/slide254.xml" /><Relationship Id="rId256" Type="http://schemas.openxmlformats.org/officeDocument/2006/relationships/slide" Target="slides/slide255.xml" /><Relationship Id="rId257" Type="http://schemas.openxmlformats.org/officeDocument/2006/relationships/slide" Target="slides/slide256.xml" /><Relationship Id="rId258" Type="http://schemas.openxmlformats.org/officeDocument/2006/relationships/slide" Target="slides/slide257.xml" /><Relationship Id="rId259" Type="http://schemas.openxmlformats.org/officeDocument/2006/relationships/slide" Target="slides/slide258.xml" /><Relationship Id="rId260" Type="http://schemas.openxmlformats.org/officeDocument/2006/relationships/slide" Target="slides/slide259.xml" /><Relationship Id="rId261" Type="http://schemas.openxmlformats.org/officeDocument/2006/relationships/slide" Target="slides/slide260.xml" /><Relationship Id="rId262" Type="http://schemas.openxmlformats.org/officeDocument/2006/relationships/slide" Target="slides/slide261.xml" /><Relationship Id="rId263" Type="http://schemas.openxmlformats.org/officeDocument/2006/relationships/slide" Target="slides/slide262.xml" /><Relationship Id="rId264" Type="http://schemas.openxmlformats.org/officeDocument/2006/relationships/slide" Target="slides/slide263.xml" /><Relationship Id="rId265" Type="http://schemas.openxmlformats.org/officeDocument/2006/relationships/slide" Target="slides/slide264.xml" /><Relationship Id="rId266" Type="http://schemas.openxmlformats.org/officeDocument/2006/relationships/slide" Target="slides/slide265.xml" /><Relationship Id="rId267" Type="http://schemas.openxmlformats.org/officeDocument/2006/relationships/slide" Target="slides/slide266.xml" /><Relationship Id="rId268" Type="http://schemas.openxmlformats.org/officeDocument/2006/relationships/slide" Target="slides/slide267.xml" /><Relationship Id="rId269" Type="http://schemas.openxmlformats.org/officeDocument/2006/relationships/slide" Target="slides/slide268.xml" /><Relationship Id="rId270" Type="http://schemas.openxmlformats.org/officeDocument/2006/relationships/slide" Target="slides/slide269.xml" /><Relationship Id="rId271" Type="http://schemas.openxmlformats.org/officeDocument/2006/relationships/slide" Target="slides/slide270.xml" /><Relationship Id="rId272" Type="http://schemas.openxmlformats.org/officeDocument/2006/relationships/slide" Target="slides/slide271.xml" /><Relationship Id="rId273" Type="http://schemas.openxmlformats.org/officeDocument/2006/relationships/slide" Target="slides/slide272.xml" /><Relationship Id="rId274" Type="http://schemas.openxmlformats.org/officeDocument/2006/relationships/slide" Target="slides/slide273.xml" /><Relationship Id="rId275" Type="http://schemas.openxmlformats.org/officeDocument/2006/relationships/slide" Target="slides/slide274.xml" /><Relationship Id="rId276" Type="http://schemas.openxmlformats.org/officeDocument/2006/relationships/slide" Target="slides/slide275.xml" /><Relationship Id="rId277" Type="http://schemas.openxmlformats.org/officeDocument/2006/relationships/slide" Target="slides/slide276.xml" /><Relationship Id="rId278" Type="http://schemas.openxmlformats.org/officeDocument/2006/relationships/slide" Target="slides/slide277.xml" /><Relationship Id="rId279" Type="http://schemas.openxmlformats.org/officeDocument/2006/relationships/slide" Target="slides/slide278.xml" /><Relationship Id="rId280" Type="http://schemas.openxmlformats.org/officeDocument/2006/relationships/slide" Target="slides/slide279.xml" /><Relationship Id="rId281" Type="http://schemas.openxmlformats.org/officeDocument/2006/relationships/slide" Target="slides/slide280.xml" /><Relationship Id="rId282" Type="http://schemas.openxmlformats.org/officeDocument/2006/relationships/slide" Target="slides/slide281.xml" /><Relationship Id="rId283" Type="http://schemas.openxmlformats.org/officeDocument/2006/relationships/slide" Target="slides/slide282.xml" /><Relationship Id="rId284" Type="http://schemas.openxmlformats.org/officeDocument/2006/relationships/slide" Target="slides/slide283.xml" /><Relationship Id="rId285" Type="http://schemas.openxmlformats.org/officeDocument/2006/relationships/slide" Target="slides/slide284.xml" /><Relationship Id="rId286" Type="http://schemas.openxmlformats.org/officeDocument/2006/relationships/slide" Target="slides/slide285.xml" /><Relationship Id="rId287" Type="http://schemas.openxmlformats.org/officeDocument/2006/relationships/slide" Target="slides/slide286.xml" /><Relationship Id="rId288" Type="http://schemas.openxmlformats.org/officeDocument/2006/relationships/slide" Target="slides/slide287.xml" /><Relationship Id="rId289" Type="http://schemas.openxmlformats.org/officeDocument/2006/relationships/slide" Target="slides/slide288.xml" /><Relationship Id="rId290" Type="http://schemas.openxmlformats.org/officeDocument/2006/relationships/slide" Target="slides/slide289.xml" /><Relationship Id="rId291" Type="http://schemas.openxmlformats.org/officeDocument/2006/relationships/slide" Target="slides/slide290.xml" /><Relationship Id="rId292" Type="http://schemas.openxmlformats.org/officeDocument/2006/relationships/slide" Target="slides/slide291.xml" /><Relationship Id="rId293" Type="http://schemas.openxmlformats.org/officeDocument/2006/relationships/slide" Target="slides/slide292.xml" /><Relationship Id="rId294" Type="http://schemas.openxmlformats.org/officeDocument/2006/relationships/slide" Target="slides/slide293.xml" /><Relationship Id="rId295" Type="http://schemas.openxmlformats.org/officeDocument/2006/relationships/slide" Target="slides/slide294.xml" /><Relationship Id="rId296" Type="http://schemas.openxmlformats.org/officeDocument/2006/relationships/slide" Target="slides/slide295.xml" /><Relationship Id="rId297" Type="http://schemas.openxmlformats.org/officeDocument/2006/relationships/slide" Target="slides/slide296.xml" /><Relationship Id="rId298" Type="http://schemas.openxmlformats.org/officeDocument/2006/relationships/slide" Target="slides/slide297.xml" /><Relationship Id="rId299" Type="http://schemas.openxmlformats.org/officeDocument/2006/relationships/slide" Target="slides/slide298.xml" /><Relationship Id="rId300" Type="http://schemas.openxmlformats.org/officeDocument/2006/relationships/slide" Target="slides/slide299.xml" /><Relationship Id="rId301" Type="http://schemas.openxmlformats.org/officeDocument/2006/relationships/slide" Target="slides/slide300.xml" /><Relationship Id="rId302" Type="http://schemas.openxmlformats.org/officeDocument/2006/relationships/slide" Target="slides/slide301.xml" /><Relationship Id="rId303" Type="http://schemas.openxmlformats.org/officeDocument/2006/relationships/slide" Target="slides/slide302.xml" /><Relationship Id="rId304" Type="http://schemas.openxmlformats.org/officeDocument/2006/relationships/slide" Target="slides/slide303.xml" /><Relationship Id="rId305" Type="http://schemas.openxmlformats.org/officeDocument/2006/relationships/slide" Target="slides/slide304.xml" /><Relationship Id="rId306" Type="http://schemas.openxmlformats.org/officeDocument/2006/relationships/slide" Target="slides/slide305.xml" /><Relationship Id="rId307" Type="http://schemas.openxmlformats.org/officeDocument/2006/relationships/slide" Target="slides/slide306.xml" /><Relationship Id="rId308" Type="http://schemas.openxmlformats.org/officeDocument/2006/relationships/slide" Target="slides/slide307.xml" /><Relationship Id="rId309" Type="http://schemas.openxmlformats.org/officeDocument/2006/relationships/slide" Target="slides/slide308.xml" /><Relationship Id="rId310" Type="http://schemas.openxmlformats.org/officeDocument/2006/relationships/slide" Target="slides/slide309.xml" /><Relationship Id="rId311" Type="http://schemas.openxmlformats.org/officeDocument/2006/relationships/slide" Target="slides/slide310.xml" /><Relationship Id="rId312" Type="http://schemas.openxmlformats.org/officeDocument/2006/relationships/slide" Target="slides/slide311.xml" /><Relationship Id="rId313" Type="http://schemas.openxmlformats.org/officeDocument/2006/relationships/slide" Target="slides/slide312.xml" /><Relationship Id="rId314" Type="http://schemas.openxmlformats.org/officeDocument/2006/relationships/slide" Target="slides/slide313.xml" /><Relationship Id="rId315" Type="http://schemas.openxmlformats.org/officeDocument/2006/relationships/slide" Target="slides/slide314.xml" /><Relationship Id="rId316" Type="http://schemas.openxmlformats.org/officeDocument/2006/relationships/slide" Target="slides/slide315.xml" /><Relationship Id="rId317" Type="http://schemas.openxmlformats.org/officeDocument/2006/relationships/slide" Target="slides/slide316.xml" /><Relationship Id="rId318" Type="http://schemas.openxmlformats.org/officeDocument/2006/relationships/slide" Target="slides/slide317.xml" /><Relationship Id="rId319" Type="http://schemas.openxmlformats.org/officeDocument/2006/relationships/slide" Target="slides/slide318.xml" /><Relationship Id="rId320" Type="http://schemas.openxmlformats.org/officeDocument/2006/relationships/slide" Target="slides/slide319.xml" /><Relationship Id="rId321" Type="http://schemas.openxmlformats.org/officeDocument/2006/relationships/slide" Target="slides/slide320.xml" /><Relationship Id="rId322" Type="http://schemas.openxmlformats.org/officeDocument/2006/relationships/slide" Target="slides/slide321.xml" /><Relationship Id="rId323" Type="http://schemas.openxmlformats.org/officeDocument/2006/relationships/slide" Target="slides/slide322.xml" /><Relationship Id="rId324" Type="http://schemas.openxmlformats.org/officeDocument/2006/relationships/slide" Target="slides/slide323.xml" /><Relationship Id="rId325" Type="http://schemas.openxmlformats.org/officeDocument/2006/relationships/slide" Target="slides/slide324.xml" /><Relationship Id="rId326" Type="http://schemas.openxmlformats.org/officeDocument/2006/relationships/slide" Target="slides/slide325.xml" /><Relationship Id="rId327" Type="http://schemas.openxmlformats.org/officeDocument/2006/relationships/slide" Target="slides/slide326.xml" /><Relationship Id="rId328" Type="http://schemas.openxmlformats.org/officeDocument/2006/relationships/slide" Target="slides/slide327.xml" /><Relationship Id="rId329" Type="http://schemas.openxmlformats.org/officeDocument/2006/relationships/slide" Target="slides/slide328.xml" /><Relationship Id="rId330" Type="http://schemas.openxmlformats.org/officeDocument/2006/relationships/slide" Target="slides/slide329.xml" /><Relationship Id="rId331" Type="http://schemas.openxmlformats.org/officeDocument/2006/relationships/slide" Target="slides/slide330.xml" /><Relationship Id="rId332" Type="http://schemas.openxmlformats.org/officeDocument/2006/relationships/slide" Target="slides/slide331.xml" /><Relationship Id="rId333" Type="http://schemas.openxmlformats.org/officeDocument/2006/relationships/slide" Target="slides/slide332.xml" /><Relationship Id="rId334" Type="http://schemas.openxmlformats.org/officeDocument/2006/relationships/slide" Target="slides/slide333.xml" /><Relationship Id="rId335" Type="http://schemas.openxmlformats.org/officeDocument/2006/relationships/slide" Target="slides/slide334.xml" /><Relationship Id="rId336" Type="http://schemas.openxmlformats.org/officeDocument/2006/relationships/slide" Target="slides/slide335.xml" /><Relationship Id="rId337" Type="http://schemas.openxmlformats.org/officeDocument/2006/relationships/slide" Target="slides/slide336.xml" /><Relationship Id="rId338" Type="http://schemas.openxmlformats.org/officeDocument/2006/relationships/slide" Target="slides/slide337.xml" /><Relationship Id="rId339" Type="http://schemas.openxmlformats.org/officeDocument/2006/relationships/slide" Target="slides/slide338.xml" /><Relationship Id="rId340" Type="http://schemas.openxmlformats.org/officeDocument/2006/relationships/slide" Target="slides/slide339.xml" /><Relationship Id="rId341" Type="http://schemas.openxmlformats.org/officeDocument/2006/relationships/slide" Target="slides/slide340.xml" /><Relationship Id="rId342" Type="http://schemas.openxmlformats.org/officeDocument/2006/relationships/slide" Target="slides/slide341.xml" /><Relationship Id="rId343" Type="http://schemas.openxmlformats.org/officeDocument/2006/relationships/slide" Target="slides/slide342.xml" /><Relationship Id="rId344" Type="http://schemas.openxmlformats.org/officeDocument/2006/relationships/slide" Target="slides/slide343.xml" /><Relationship Id="rId345" Type="http://schemas.openxmlformats.org/officeDocument/2006/relationships/slide" Target="slides/slide344.xml" /><Relationship Id="rId346" Type="http://schemas.openxmlformats.org/officeDocument/2006/relationships/slide" Target="slides/slide345.xml" /><Relationship Id="rId347" Type="http://schemas.openxmlformats.org/officeDocument/2006/relationships/slide" Target="slides/slide346.xml" /><Relationship Id="rId348" Type="http://schemas.openxmlformats.org/officeDocument/2006/relationships/slide" Target="slides/slide347.xml" /><Relationship Id="rId349" Type="http://schemas.openxmlformats.org/officeDocument/2006/relationships/slide" Target="slides/slide348.xml" /><Relationship Id="rId350" Type="http://schemas.openxmlformats.org/officeDocument/2006/relationships/slide" Target="slides/slide349.xml" /><Relationship Id="rId351" Type="http://schemas.openxmlformats.org/officeDocument/2006/relationships/slide" Target="slides/slide350.xml" /><Relationship Id="rId352" Type="http://schemas.openxmlformats.org/officeDocument/2006/relationships/slide" Target="slides/slide351.xml" /><Relationship Id="rId353" Type="http://schemas.openxmlformats.org/officeDocument/2006/relationships/slide" Target="slides/slide352.xml" /><Relationship Id="rId354" Type="http://schemas.openxmlformats.org/officeDocument/2006/relationships/slide" Target="slides/slide353.xml" /><Relationship Id="rId355" Type="http://schemas.openxmlformats.org/officeDocument/2006/relationships/slide" Target="slides/slide354.xml" /><Relationship Id="rId356" Type="http://schemas.openxmlformats.org/officeDocument/2006/relationships/slide" Target="slides/slide355.xml" /><Relationship Id="rId357" Type="http://schemas.openxmlformats.org/officeDocument/2006/relationships/slide" Target="slides/slide356.xml" /><Relationship Id="rId358" Type="http://schemas.openxmlformats.org/officeDocument/2006/relationships/slide" Target="slides/slide357.xml" /><Relationship Id="rId359" Type="http://schemas.openxmlformats.org/officeDocument/2006/relationships/slide" Target="slides/slide358.xml" /><Relationship Id="rId360" Type="http://schemas.openxmlformats.org/officeDocument/2006/relationships/slide" Target="slides/slide359.xml" /><Relationship Id="rId361" Type="http://schemas.openxmlformats.org/officeDocument/2006/relationships/slide" Target="slides/slide360.xml" /><Relationship Id="rId362" Type="http://schemas.openxmlformats.org/officeDocument/2006/relationships/slide" Target="slides/slide361.xml" /><Relationship Id="rId363" Type="http://schemas.openxmlformats.org/officeDocument/2006/relationships/slide" Target="slides/slide362.xml" /><Relationship Id="rId364" Type="http://schemas.openxmlformats.org/officeDocument/2006/relationships/slide" Target="slides/slide363.xml" /><Relationship Id="rId365" Type="http://schemas.openxmlformats.org/officeDocument/2006/relationships/slide" Target="slides/slide364.xml" /><Relationship Id="rId366" Type="http://schemas.openxmlformats.org/officeDocument/2006/relationships/slide" Target="slides/slide365.xml" /><Relationship Id="rId367" Type="http://schemas.openxmlformats.org/officeDocument/2006/relationships/slide" Target="slides/slide366.xml" /><Relationship Id="rId368" Type="http://schemas.openxmlformats.org/officeDocument/2006/relationships/slide" Target="slides/slide367.xml" /><Relationship Id="rId369" Type="http://schemas.openxmlformats.org/officeDocument/2006/relationships/slide" Target="slides/slide368.xml" /><Relationship Id="rId370" Type="http://schemas.openxmlformats.org/officeDocument/2006/relationships/slide" Target="slides/slide369.xml" /><Relationship Id="rId371" Type="http://schemas.openxmlformats.org/officeDocument/2006/relationships/slide" Target="slides/slide370.xml" /><Relationship Id="rId372" Type="http://schemas.openxmlformats.org/officeDocument/2006/relationships/slide" Target="slides/slide371.xml" /><Relationship Id="rId373" Type="http://schemas.openxmlformats.org/officeDocument/2006/relationships/slide" Target="slides/slide372.xml" /><Relationship Id="rId374" Type="http://schemas.openxmlformats.org/officeDocument/2006/relationships/slide" Target="slides/slide373.xml" /><Relationship Id="rId375" Type="http://schemas.openxmlformats.org/officeDocument/2006/relationships/slide" Target="slides/slide374.xml" /><Relationship Id="rId376" Type="http://schemas.openxmlformats.org/officeDocument/2006/relationships/slide" Target="slides/slide375.xml" /><Relationship Id="rId377" Type="http://schemas.openxmlformats.org/officeDocument/2006/relationships/slide" Target="slides/slide376.xml" /><Relationship Id="rId378" Type="http://schemas.openxmlformats.org/officeDocument/2006/relationships/slide" Target="slides/slide377.xml" /><Relationship Id="rId379" Type="http://schemas.openxmlformats.org/officeDocument/2006/relationships/slide" Target="slides/slide378.xml" /><Relationship Id="rId380" Type="http://schemas.openxmlformats.org/officeDocument/2006/relationships/slide" Target="slides/slide379.xml" /><Relationship Id="rId381" Type="http://schemas.openxmlformats.org/officeDocument/2006/relationships/slide" Target="slides/slide380.xml" /><Relationship Id="rId382" Type="http://schemas.openxmlformats.org/officeDocument/2006/relationships/slide" Target="slides/slide381.xml" /><Relationship Id="rId383" Type="http://schemas.openxmlformats.org/officeDocument/2006/relationships/slide" Target="slides/slide382.xml" /><Relationship Id="rId384" Type="http://schemas.openxmlformats.org/officeDocument/2006/relationships/slide" Target="slides/slide383.xml" /><Relationship Id="rId385" Type="http://schemas.openxmlformats.org/officeDocument/2006/relationships/slide" Target="slides/slide384.xml" /><Relationship Id="rId386" Type="http://schemas.openxmlformats.org/officeDocument/2006/relationships/slide" Target="slides/slide385.xml" /><Relationship Id="rId387" Type="http://schemas.openxmlformats.org/officeDocument/2006/relationships/slide" Target="slides/slide386.xml" /><Relationship Id="rId388" Type="http://schemas.openxmlformats.org/officeDocument/2006/relationships/slide" Target="slides/slide387.xml" /><Relationship Id="rId389" Type="http://schemas.openxmlformats.org/officeDocument/2006/relationships/slide" Target="slides/slide388.xml" /><Relationship Id="rId390" Type="http://schemas.openxmlformats.org/officeDocument/2006/relationships/slide" Target="slides/slide389.xml" /><Relationship Id="rId391" Type="http://schemas.openxmlformats.org/officeDocument/2006/relationships/slide" Target="slides/slide390.xml" /><Relationship Id="rId392" Type="http://schemas.openxmlformats.org/officeDocument/2006/relationships/slide" Target="slides/slide391.xml" /><Relationship Id="rId393" Type="http://schemas.openxmlformats.org/officeDocument/2006/relationships/slide" Target="slides/slide392.xml" /><Relationship Id="rId394" Type="http://schemas.openxmlformats.org/officeDocument/2006/relationships/slide" Target="slides/slide393.xml" /><Relationship Id="rId395" Type="http://schemas.openxmlformats.org/officeDocument/2006/relationships/slide" Target="slides/slide394.xml" /><Relationship Id="rId396" Type="http://schemas.openxmlformats.org/officeDocument/2006/relationships/slide" Target="slides/slide395.xml" /><Relationship Id="rId397" Type="http://schemas.openxmlformats.org/officeDocument/2006/relationships/slide" Target="slides/slide396.xml" /><Relationship Id="rId398" Type="http://schemas.openxmlformats.org/officeDocument/2006/relationships/slide" Target="slides/slide397.xml" /><Relationship Id="rId399" Type="http://schemas.openxmlformats.org/officeDocument/2006/relationships/slide" Target="slides/slide398.xml" /><Relationship Id="rId400" Type="http://schemas.openxmlformats.org/officeDocument/2006/relationships/slide" Target="slides/slide399.xml" /><Relationship Id="rId401" Type="http://schemas.openxmlformats.org/officeDocument/2006/relationships/slide" Target="slides/slide400.xml" /><Relationship Id="rId402" Type="http://schemas.openxmlformats.org/officeDocument/2006/relationships/slide" Target="slides/slide401.xml" /><Relationship Id="rId403" Type="http://schemas.openxmlformats.org/officeDocument/2006/relationships/slide" Target="slides/slide402.xml" /><Relationship Id="rId404" Type="http://schemas.openxmlformats.org/officeDocument/2006/relationships/slide" Target="slides/slide403.xml" /><Relationship Id="rId405" Type="http://schemas.openxmlformats.org/officeDocument/2006/relationships/slide" Target="slides/slide404.xml" /><Relationship Id="rId406" Type="http://schemas.openxmlformats.org/officeDocument/2006/relationships/slide" Target="slides/slide405.xml" /><Relationship Id="rId407" Type="http://schemas.openxmlformats.org/officeDocument/2006/relationships/slide" Target="slides/slide406.xml" /><Relationship Id="rId408" Type="http://schemas.openxmlformats.org/officeDocument/2006/relationships/slide" Target="slides/slide407.xml" /><Relationship Id="rId409" Type="http://schemas.openxmlformats.org/officeDocument/2006/relationships/slide" Target="slides/slide408.xml" /><Relationship Id="rId410" Type="http://schemas.openxmlformats.org/officeDocument/2006/relationships/slide" Target="slides/slide409.xml" /><Relationship Id="rId411" Type="http://schemas.openxmlformats.org/officeDocument/2006/relationships/slide" Target="slides/slide410.xml" /><Relationship Id="rId412" Type="http://schemas.openxmlformats.org/officeDocument/2006/relationships/slide" Target="slides/slide411.xml" /><Relationship Id="rId413" Type="http://schemas.openxmlformats.org/officeDocument/2006/relationships/slide" Target="slides/slide412.xml" /><Relationship Id="rId414" Type="http://schemas.openxmlformats.org/officeDocument/2006/relationships/slide" Target="slides/slide413.xml" /><Relationship Id="rId415" Type="http://schemas.openxmlformats.org/officeDocument/2006/relationships/slide" Target="slides/slide414.xml" /><Relationship Id="rId416" Type="http://schemas.openxmlformats.org/officeDocument/2006/relationships/slide" Target="slides/slide415.xml" /><Relationship Id="rId417" Type="http://schemas.openxmlformats.org/officeDocument/2006/relationships/slide" Target="slides/slide416.xml" /><Relationship Id="rId418" Type="http://schemas.openxmlformats.org/officeDocument/2006/relationships/slide" Target="slides/slide417.xml" /><Relationship Id="rId419" Type="http://schemas.openxmlformats.org/officeDocument/2006/relationships/slide" Target="slides/slide418.xml" /><Relationship Id="rId420" Type="http://schemas.openxmlformats.org/officeDocument/2006/relationships/slide" Target="slides/slide419.xml" /><Relationship Id="rId421" Type="http://schemas.openxmlformats.org/officeDocument/2006/relationships/slide" Target="slides/slide420.xml" /><Relationship Id="rId422" Type="http://schemas.openxmlformats.org/officeDocument/2006/relationships/slide" Target="slides/slide421.xml" /><Relationship Id="rId423" Type="http://schemas.openxmlformats.org/officeDocument/2006/relationships/slide" Target="slides/slide422.xml" /><Relationship Id="rId424" Type="http://schemas.openxmlformats.org/officeDocument/2006/relationships/slide" Target="slides/slide423.xml" /><Relationship Id="rId425" Type="http://schemas.openxmlformats.org/officeDocument/2006/relationships/slide" Target="slides/slide424.xml" /><Relationship Id="rId426" Type="http://schemas.openxmlformats.org/officeDocument/2006/relationships/slide" Target="slides/slide425.xml" /><Relationship Id="rId427" Type="http://schemas.openxmlformats.org/officeDocument/2006/relationships/slide" Target="slides/slide426.xml" /><Relationship Id="rId428" Type="http://schemas.openxmlformats.org/officeDocument/2006/relationships/slide" Target="slides/slide427.xml" /><Relationship Id="rId429" Type="http://schemas.openxmlformats.org/officeDocument/2006/relationships/slide" Target="slides/slide428.xml" /><Relationship Id="rId430" Type="http://schemas.openxmlformats.org/officeDocument/2006/relationships/slide" Target="slides/slide429.xml" /><Relationship Id="rId431" Type="http://schemas.openxmlformats.org/officeDocument/2006/relationships/slide" Target="slides/slide430.xml" /><Relationship Id="rId432" Type="http://schemas.openxmlformats.org/officeDocument/2006/relationships/slide" Target="slides/slide431.xml" /><Relationship Id="rId433" Type="http://schemas.openxmlformats.org/officeDocument/2006/relationships/slide" Target="slides/slide432.xml" /><Relationship Id="rId434" Type="http://schemas.openxmlformats.org/officeDocument/2006/relationships/slide" Target="slides/slide433.xml" /><Relationship Id="rId435" Type="http://schemas.openxmlformats.org/officeDocument/2006/relationships/slide" Target="slides/slide434.xml" /><Relationship Id="rId436" Type="http://schemas.openxmlformats.org/officeDocument/2006/relationships/slide" Target="slides/slide435.xml" /><Relationship Id="rId437" Type="http://schemas.openxmlformats.org/officeDocument/2006/relationships/slide" Target="slides/slide436.xml" /><Relationship Id="rId438" Type="http://schemas.openxmlformats.org/officeDocument/2006/relationships/slide" Target="slides/slide437.xml" /><Relationship Id="rId439" Type="http://schemas.openxmlformats.org/officeDocument/2006/relationships/slide" Target="slides/slide438.xml" /><Relationship Id="rId440" Type="http://schemas.openxmlformats.org/officeDocument/2006/relationships/slide" Target="slides/slide439.xml" /><Relationship Id="rId441" Type="http://schemas.openxmlformats.org/officeDocument/2006/relationships/slide" Target="slides/slide440.xml" /><Relationship Id="rId442" Type="http://schemas.openxmlformats.org/officeDocument/2006/relationships/slide" Target="slides/slide441.xml" /><Relationship Id="rId443" Type="http://schemas.openxmlformats.org/officeDocument/2006/relationships/slide" Target="slides/slide442.xml" /><Relationship Id="rId444" Type="http://schemas.openxmlformats.org/officeDocument/2006/relationships/slide" Target="slides/slide443.xml" /><Relationship Id="rId445" Type="http://schemas.openxmlformats.org/officeDocument/2006/relationships/slide" Target="slides/slide444.xml" /><Relationship Id="rId446" Type="http://schemas.openxmlformats.org/officeDocument/2006/relationships/slide" Target="slides/slide445.xml" /><Relationship Id="rId447" Type="http://schemas.openxmlformats.org/officeDocument/2006/relationships/slide" Target="slides/slide446.xml" /><Relationship Id="rId448" Type="http://schemas.openxmlformats.org/officeDocument/2006/relationships/slide" Target="slides/slide447.xml" /><Relationship Id="rId449" Type="http://schemas.openxmlformats.org/officeDocument/2006/relationships/slide" Target="slides/slide448.xml" /><Relationship Id="rId450" Type="http://schemas.openxmlformats.org/officeDocument/2006/relationships/slide" Target="slides/slide449.xml" /><Relationship Id="rId451" Type="http://schemas.openxmlformats.org/officeDocument/2006/relationships/slide" Target="slides/slide450.xml" /><Relationship Id="rId452" Type="http://schemas.openxmlformats.org/officeDocument/2006/relationships/slide" Target="slides/slide451.xml" /><Relationship Id="rId453" Type="http://schemas.openxmlformats.org/officeDocument/2006/relationships/slide" Target="slides/slide452.xml" /><Relationship Id="rId454" Type="http://schemas.openxmlformats.org/officeDocument/2006/relationships/slide" Target="slides/slide453.xml" /><Relationship Id="rId455" Type="http://schemas.openxmlformats.org/officeDocument/2006/relationships/slide" Target="slides/slide454.xml" /><Relationship Id="rId456" Type="http://schemas.openxmlformats.org/officeDocument/2006/relationships/slide" Target="slides/slide455.xml" /><Relationship Id="rId457" Type="http://schemas.openxmlformats.org/officeDocument/2006/relationships/slide" Target="slides/slide456.xml" /><Relationship Id="rId458" Type="http://schemas.openxmlformats.org/officeDocument/2006/relationships/slide" Target="slides/slide457.xml" /><Relationship Id="rId459" Type="http://schemas.openxmlformats.org/officeDocument/2006/relationships/slide" Target="slides/slide458.xml" /><Relationship Id="rId460" Type="http://schemas.openxmlformats.org/officeDocument/2006/relationships/slide" Target="slides/slide459.xml" /><Relationship Id="rId461" Type="http://schemas.openxmlformats.org/officeDocument/2006/relationships/slide" Target="slides/slide460.xml" /><Relationship Id="rId462" Type="http://schemas.openxmlformats.org/officeDocument/2006/relationships/slide" Target="slides/slide461.xml" /><Relationship Id="rId463" Type="http://schemas.openxmlformats.org/officeDocument/2006/relationships/slide" Target="slides/slide462.xml" /><Relationship Id="rId464" Type="http://schemas.openxmlformats.org/officeDocument/2006/relationships/slide" Target="slides/slide463.xml" /><Relationship Id="rId465" Type="http://schemas.openxmlformats.org/officeDocument/2006/relationships/slide" Target="slides/slide464.xml" /><Relationship Id="rId466" Type="http://schemas.openxmlformats.org/officeDocument/2006/relationships/slide" Target="slides/slide465.xml" /><Relationship Id="rId467" Type="http://schemas.openxmlformats.org/officeDocument/2006/relationships/slide" Target="slides/slide466.xml" /><Relationship Id="rId468" Type="http://schemas.openxmlformats.org/officeDocument/2006/relationships/slide" Target="slides/slide467.xml" /><Relationship Id="rId469" Type="http://schemas.openxmlformats.org/officeDocument/2006/relationships/slide" Target="slides/slide468.xml" /><Relationship Id="rId470" Type="http://schemas.openxmlformats.org/officeDocument/2006/relationships/slide" Target="slides/slide469.xml" /><Relationship Id="rId471" Type="http://schemas.openxmlformats.org/officeDocument/2006/relationships/slide" Target="slides/slide470.xml" /><Relationship Id="rId472" Type="http://schemas.openxmlformats.org/officeDocument/2006/relationships/slide" Target="slides/slide471.xml" /><Relationship Id="rId473" Type="http://schemas.openxmlformats.org/officeDocument/2006/relationships/slide" Target="slides/slide472.xml" /><Relationship Id="rId474" Type="http://schemas.openxmlformats.org/officeDocument/2006/relationships/slide" Target="slides/slide473.xml" /><Relationship Id="rId475" Type="http://schemas.openxmlformats.org/officeDocument/2006/relationships/slide" Target="slides/slide474.xml" /><Relationship Id="rId476" Type="http://schemas.openxmlformats.org/officeDocument/2006/relationships/slide" Target="slides/slide475.xml" /><Relationship Id="rId477" Type="http://schemas.openxmlformats.org/officeDocument/2006/relationships/slide" Target="slides/slide476.xml" /><Relationship Id="rId478" Type="http://schemas.openxmlformats.org/officeDocument/2006/relationships/slide" Target="slides/slide477.xml" /><Relationship Id="rId479" Type="http://schemas.openxmlformats.org/officeDocument/2006/relationships/slide" Target="slides/slide478.xml" /><Relationship Id="rId480" Type="http://schemas.openxmlformats.org/officeDocument/2006/relationships/slide" Target="slides/slide479.xml" /><Relationship Id="rId481" Type="http://schemas.openxmlformats.org/officeDocument/2006/relationships/slide" Target="slides/slide480.xml" /><Relationship Id="rId482" Type="http://schemas.openxmlformats.org/officeDocument/2006/relationships/slide" Target="slides/slide481.xml" /><Relationship Id="rId483" Type="http://schemas.openxmlformats.org/officeDocument/2006/relationships/slide" Target="slides/slide482.xml" /><Relationship Id="rId484" Type="http://schemas.openxmlformats.org/officeDocument/2006/relationships/slide" Target="slides/slide483.xml" /><Relationship Id="rId485" Type="http://schemas.openxmlformats.org/officeDocument/2006/relationships/slide" Target="slides/slide484.xml" /><Relationship Id="rId486" Type="http://schemas.openxmlformats.org/officeDocument/2006/relationships/slide" Target="slides/slide485.xml" /><Relationship Id="rId487" Type="http://schemas.openxmlformats.org/officeDocument/2006/relationships/slide" Target="slides/slide486.xml" /><Relationship Id="rId488" Type="http://schemas.openxmlformats.org/officeDocument/2006/relationships/slide" Target="slides/slide487.xml" /><Relationship Id="rId489" Type="http://schemas.openxmlformats.org/officeDocument/2006/relationships/slide" Target="slides/slide488.xml" /><Relationship Id="rId490" Type="http://schemas.openxmlformats.org/officeDocument/2006/relationships/slide" Target="slides/slide489.xml" /><Relationship Id="rId491" Type="http://schemas.openxmlformats.org/officeDocument/2006/relationships/slide" Target="slides/slide490.xml" /><Relationship Id="rId492" Type="http://schemas.openxmlformats.org/officeDocument/2006/relationships/slide" Target="slides/slide491.xml" /><Relationship Id="rId493" Type="http://schemas.openxmlformats.org/officeDocument/2006/relationships/notesMaster" Target="notesMasters/notesMaster1.xml" /><Relationship Id="rId495" Type="http://schemas.openxmlformats.org/officeDocument/2006/relationships/viewProps" Target="viewProps.xml" /><Relationship Id="rId494" Type="http://schemas.openxmlformats.org/officeDocument/2006/relationships/presProps" Target="presProps.xml" /><Relationship Id="rId1" Type="http://schemas.openxmlformats.org/officeDocument/2006/relationships/slideMaster" Target="slideMasters/slideMaster1.xml" /><Relationship Id="rId497" Type="http://schemas.openxmlformats.org/officeDocument/2006/relationships/tableStyles" Target="tableStyles.xml" /><Relationship Id="rId49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23.xml.rels><?xml version="1.0" encoding="UTF-8"?><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24.xml.rels><?xml version="1.0" encoding="UTF-8"?><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25.xml.rels><?xml version="1.0" encoding="UTF-8"?><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26.xml.rels><?xml version="1.0" encoding="UTF-8"?><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27.xml.rels><?xml version="1.0" encoding="UTF-8"?><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28.xml.rels><?xml version="1.0" encoding="UTF-8"?><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29.xml.rels><?xml version="1.0" encoding="UTF-8"?><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30.xml.rels><?xml version="1.0" encoding="UTF-8"?><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31.xml.rels><?xml version="1.0" encoding="UTF-8"?><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32.xml.rels><?xml version="1.0" encoding="UTF-8"?><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33.xml.rels><?xml version="1.0" encoding="UTF-8"?><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34.xml.rels><?xml version="1.0" encoding="UTF-8"?><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35.xml.rels><?xml version="1.0" encoding="UTF-8"?><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36.xml.rels><?xml version="1.0" encoding="UTF-8"?><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37.xml.rels><?xml version="1.0" encoding="UTF-8"?><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38.xml.rels><?xml version="1.0" encoding="UTF-8"?><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39.xml.rels><?xml version="1.0" encoding="UTF-8"?><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40.xml.rels><?xml version="1.0" encoding="UTF-8"?><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41.xml.rels><?xml version="1.0" encoding="UTF-8"?><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42.xml.rels><?xml version="1.0" encoding="UTF-8"?><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43.xml.rels><?xml version="1.0" encoding="UTF-8"?><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44.xml.rels><?xml version="1.0" encoding="UTF-8"?><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45.xml.rels><?xml version="1.0" encoding="UTF-8"?><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46.xml.rels><?xml version="1.0" encoding="UTF-8"?><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47.xml.rels><?xml version="1.0" encoding="UTF-8"?><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48.xml.rels><?xml version="1.0" encoding="UTF-8"?><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49.xml.rels><?xml version="1.0" encoding="UTF-8"?><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50.xml.rels><?xml version="1.0" encoding="UTF-8"?><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51.xml.rels><?xml version="1.0" encoding="UTF-8"?><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52.xml.rels><?xml version="1.0" encoding="UTF-8"?><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53.xml.rels><?xml version="1.0" encoding="UTF-8"?><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_rels/notesSlide54.xml.rels><?xml version="1.0" encoding="UTF-8"?><Relationships xmlns="http://schemas.openxmlformats.org/package/2006/relationships"><Relationship Id="rId2" Type="http://schemas.openxmlformats.org/officeDocument/2006/relationships/slide" Target="../slides/slide65.xml" /><Relationship Id="rId1" Type="http://schemas.openxmlformats.org/officeDocument/2006/relationships/notesMaster" Target="../notesMasters/notesMaster1.xml" /></Relationships>
</file>

<file path=ppt/notesSlides/_rels/notesSlide55.xml.rels><?xml version="1.0" encoding="UTF-8"?><Relationships xmlns="http://schemas.openxmlformats.org/package/2006/relationships"><Relationship Id="rId2" Type="http://schemas.openxmlformats.org/officeDocument/2006/relationships/slide" Target="../slides/slide66.xml" /><Relationship Id="rId1" Type="http://schemas.openxmlformats.org/officeDocument/2006/relationships/notesMaster" Target="../notesMasters/notesMaster1.xml" /></Relationships>
</file>

<file path=ppt/notesSlides/_rels/notesSlide56.xml.rels><?xml version="1.0" encoding="UTF-8"?><Relationships xmlns="http://schemas.openxmlformats.org/package/2006/relationships"><Relationship Id="rId2" Type="http://schemas.openxmlformats.org/officeDocument/2006/relationships/slide" Target="../slides/slide67.xml" /><Relationship Id="rId1" Type="http://schemas.openxmlformats.org/officeDocument/2006/relationships/notesMaster" Target="../notesMasters/notesMaster1.xml" /></Relationships>
</file>

<file path=ppt/notesSlides/_rels/notesSlide57.xml.rels><?xml version="1.0" encoding="UTF-8"?><Relationships xmlns="http://schemas.openxmlformats.org/package/2006/relationships"><Relationship Id="rId2" Type="http://schemas.openxmlformats.org/officeDocument/2006/relationships/slide" Target="../slides/slide75.xml" /><Relationship Id="rId1" Type="http://schemas.openxmlformats.org/officeDocument/2006/relationships/notesMaster" Target="../notesMasters/notesMaster1.xml" /></Relationships>
</file>

<file path=ppt/notesSlides/_rels/notesSlide58.xml.rels><?xml version="1.0" encoding="UTF-8"?><Relationships xmlns="http://schemas.openxmlformats.org/package/2006/relationships"><Relationship Id="rId2" Type="http://schemas.openxmlformats.org/officeDocument/2006/relationships/slide" Target="../slides/slide76.xml" /><Relationship Id="rId1" Type="http://schemas.openxmlformats.org/officeDocument/2006/relationships/notesMaster" Target="../notesMasters/notesMaster1.xml" /></Relationships>
</file>

<file path=ppt/notesSlides/_rels/notesSlide59.xml.rels><?xml version="1.0" encoding="UTF-8"?><Relationships xmlns="http://schemas.openxmlformats.org/package/2006/relationships"><Relationship Id="rId2" Type="http://schemas.openxmlformats.org/officeDocument/2006/relationships/slide" Target="../slides/slide77.xml" /><Relationship Id="rId1" Type="http://schemas.openxmlformats.org/officeDocument/2006/relationships/notesMaster" Target="../notesMasters/notesMaster1.xml" /></Relationships>
</file>

<file path=ppt/notesSlides/_rels/notesSlide60.xml.rels><?xml version="1.0" encoding="UTF-8"?><Relationships xmlns="http://schemas.openxmlformats.org/package/2006/relationships"><Relationship Id="rId2" Type="http://schemas.openxmlformats.org/officeDocument/2006/relationships/slide" Target="../slides/slide78.xml" /><Relationship Id="rId1" Type="http://schemas.openxmlformats.org/officeDocument/2006/relationships/notesMaster" Target="../notesMasters/notesMaster1.xml" /></Relationships>
</file>

<file path=ppt/notesSlides/_rels/notesSlide61.xml.rels><?xml version="1.0" encoding="UTF-8"?><Relationships xmlns="http://schemas.openxmlformats.org/package/2006/relationships"><Relationship Id="rId2" Type="http://schemas.openxmlformats.org/officeDocument/2006/relationships/slide" Target="../slides/slide79.xml" /><Relationship Id="rId1" Type="http://schemas.openxmlformats.org/officeDocument/2006/relationships/notesMaster" Target="../notesMasters/notesMaster1.xml" /></Relationships>
</file>

<file path=ppt/notesSlides/_rels/notesSlide62.xml.rels><?xml version="1.0" encoding="UTF-8"?><Relationships xmlns="http://schemas.openxmlformats.org/package/2006/relationships"><Relationship Id="rId2" Type="http://schemas.openxmlformats.org/officeDocument/2006/relationships/slide" Target="../slides/slide80.xml" /><Relationship Id="rId1" Type="http://schemas.openxmlformats.org/officeDocument/2006/relationships/notesMaster" Target="../notesMasters/notesMaster1.xml" /></Relationships>
</file>

<file path=ppt/notesSlides/_rels/notesSlide63.xml.rels><?xml version="1.0" encoding="UTF-8"?><Relationships xmlns="http://schemas.openxmlformats.org/package/2006/relationships"><Relationship Id="rId2" Type="http://schemas.openxmlformats.org/officeDocument/2006/relationships/slide" Target="../slides/slide81.xml" /><Relationship Id="rId1" Type="http://schemas.openxmlformats.org/officeDocument/2006/relationships/notesMaster" Target="../notesMasters/notesMaster1.xml" /></Relationships>
</file>

<file path=ppt/notesSlides/_rels/notesSlide64.xml.rels><?xml version="1.0" encoding="UTF-8"?><Relationships xmlns="http://schemas.openxmlformats.org/package/2006/relationships"><Relationship Id="rId2" Type="http://schemas.openxmlformats.org/officeDocument/2006/relationships/slide" Target="../slides/slide82.xml" /><Relationship Id="rId1" Type="http://schemas.openxmlformats.org/officeDocument/2006/relationships/notesMaster" Target="../notesMasters/notesMaster1.xml" /></Relationships>
</file>

<file path=ppt/notesSlides/_rels/notesSlide65.xml.rels><?xml version="1.0" encoding="UTF-8"?><Relationships xmlns="http://schemas.openxmlformats.org/package/2006/relationships"><Relationship Id="rId2" Type="http://schemas.openxmlformats.org/officeDocument/2006/relationships/slide" Target="../slides/slide83.xml" /><Relationship Id="rId1" Type="http://schemas.openxmlformats.org/officeDocument/2006/relationships/notesMaster" Target="../notesMasters/notesMaster1.xml" /></Relationships>
</file>

<file path=ppt/notesSlides/_rels/notesSlide66.xml.rels><?xml version="1.0" encoding="UTF-8"?><Relationships xmlns="http://schemas.openxmlformats.org/package/2006/relationships"><Relationship Id="rId2" Type="http://schemas.openxmlformats.org/officeDocument/2006/relationships/slide" Target="../slides/slide84.xml" /><Relationship Id="rId1" Type="http://schemas.openxmlformats.org/officeDocument/2006/relationships/notesMaster" Target="../notesMasters/notesMaster1.xml" /></Relationships>
</file>

<file path=ppt/notesSlides/_rels/notesSlide67.xml.rels><?xml version="1.0" encoding="UTF-8"?><Relationships xmlns="http://schemas.openxmlformats.org/package/2006/relationships"><Relationship Id="rId2" Type="http://schemas.openxmlformats.org/officeDocument/2006/relationships/slide" Target="../slides/slide85.xml" /><Relationship Id="rId1" Type="http://schemas.openxmlformats.org/officeDocument/2006/relationships/notesMaster" Target="../notesMasters/notesMaster1.xml" /></Relationships>
</file>

<file path=ppt/notesSlides/_rels/notesSlide68.xml.rels><?xml version="1.0" encoding="UTF-8"?><Relationships xmlns="http://schemas.openxmlformats.org/package/2006/relationships"><Relationship Id="rId2" Type="http://schemas.openxmlformats.org/officeDocument/2006/relationships/slide" Target="../slides/slide87.xml" /><Relationship Id="rId1" Type="http://schemas.openxmlformats.org/officeDocument/2006/relationships/notesMaster" Target="../notesMasters/notesMaster1.xml" /></Relationships>
</file>

<file path=ppt/notesSlides/_rels/notesSlide69.xml.rels><?xml version="1.0" encoding="UTF-8"?><Relationships xmlns="http://schemas.openxmlformats.org/package/2006/relationships"><Relationship Id="rId2" Type="http://schemas.openxmlformats.org/officeDocument/2006/relationships/slide" Target="../slides/slide88.xml" /><Relationship Id="rId1" Type="http://schemas.openxmlformats.org/officeDocument/2006/relationships/notesMaster" Target="../notesMasters/notesMaster1.xml" /></Relationships>
</file>

<file path=ppt/notesSlides/_rels/notesSlide70.xml.rels><?xml version="1.0" encoding="UTF-8"?><Relationships xmlns="http://schemas.openxmlformats.org/package/2006/relationships"><Relationship Id="rId2" Type="http://schemas.openxmlformats.org/officeDocument/2006/relationships/slide" Target="../slides/slide89.xml" /><Relationship Id="rId1" Type="http://schemas.openxmlformats.org/officeDocument/2006/relationships/notesMaster" Target="../notesMasters/notesMaster1.xml" /></Relationships>
</file>

<file path=ppt/notesSlides/_rels/notesSlide71.xml.rels><?xml version="1.0" encoding="UTF-8"?><Relationships xmlns="http://schemas.openxmlformats.org/package/2006/relationships"><Relationship Id="rId2" Type="http://schemas.openxmlformats.org/officeDocument/2006/relationships/slide" Target="../slides/slide90.xml" /><Relationship Id="rId1" Type="http://schemas.openxmlformats.org/officeDocument/2006/relationships/notesMaster" Target="../notesMasters/notesMaster1.xml" /></Relationships>
</file>

<file path=ppt/notesSlides/_rels/notesSlide72.xml.rels><?xml version="1.0" encoding="UTF-8"?><Relationships xmlns="http://schemas.openxmlformats.org/package/2006/relationships"><Relationship Id="rId2" Type="http://schemas.openxmlformats.org/officeDocument/2006/relationships/slide" Target="../slides/slide91.xml" /><Relationship Id="rId1" Type="http://schemas.openxmlformats.org/officeDocument/2006/relationships/notesMaster" Target="../notesMasters/notesMaster1.xml" /></Relationships>
</file>

<file path=ppt/notesSlides/_rels/notesSlide73.xml.rels><?xml version="1.0" encoding="UTF-8"?><Relationships xmlns="http://schemas.openxmlformats.org/package/2006/relationships"><Relationship Id="rId2" Type="http://schemas.openxmlformats.org/officeDocument/2006/relationships/slide" Target="../slides/slide92.xml" /><Relationship Id="rId1" Type="http://schemas.openxmlformats.org/officeDocument/2006/relationships/notesMaster" Target="../notesMasters/notesMaster1.xml" /></Relationships>
</file>

<file path=ppt/notesSlides/_rels/notesSlide74.xml.rels><?xml version="1.0" encoding="UTF-8"?><Relationships xmlns="http://schemas.openxmlformats.org/package/2006/relationships"><Relationship Id="rId2" Type="http://schemas.openxmlformats.org/officeDocument/2006/relationships/slide" Target="../slides/slide93.xml" /><Relationship Id="rId1" Type="http://schemas.openxmlformats.org/officeDocument/2006/relationships/notesMaster" Target="../notesMasters/notesMaster1.xml" /></Relationships>
</file>

<file path=ppt/notesSlides/_rels/notesSlide75.xml.rels><?xml version="1.0" encoding="UTF-8"?><Relationships xmlns="http://schemas.openxmlformats.org/package/2006/relationships"><Relationship Id="rId2" Type="http://schemas.openxmlformats.org/officeDocument/2006/relationships/slide" Target="../slides/slide94.xml" /><Relationship Id="rId1" Type="http://schemas.openxmlformats.org/officeDocument/2006/relationships/notesMaster" Target="../notesMasters/notesMaster1.xml" /></Relationships>
</file>

<file path=ppt/notesSlides/_rels/notesSlide76.xml.rels><?xml version="1.0" encoding="UTF-8"?><Relationships xmlns="http://schemas.openxmlformats.org/package/2006/relationships"><Relationship Id="rId2" Type="http://schemas.openxmlformats.org/officeDocument/2006/relationships/slide" Target="../slides/slide95.xml" /><Relationship Id="rId1" Type="http://schemas.openxmlformats.org/officeDocument/2006/relationships/notesMaster" Target="../notesMasters/notesMaster1.xml" /></Relationships>
</file>

<file path=ppt/notesSlides/_rels/notesSlide77.xml.rels><?xml version="1.0" encoding="UTF-8"?><Relationships xmlns="http://schemas.openxmlformats.org/package/2006/relationships"><Relationship Id="rId2" Type="http://schemas.openxmlformats.org/officeDocument/2006/relationships/slide" Target="../slides/slide96.xml" /><Relationship Id="rId1" Type="http://schemas.openxmlformats.org/officeDocument/2006/relationships/notesMaster" Target="../notesMasters/notesMaster1.xml" /></Relationships>
</file>

<file path=ppt/notesSlides/_rels/notesSlide78.xml.rels><?xml version="1.0" encoding="UTF-8"?><Relationships xmlns="http://schemas.openxmlformats.org/package/2006/relationships"><Relationship Id="rId2" Type="http://schemas.openxmlformats.org/officeDocument/2006/relationships/slide" Target="../slides/slide97.xml" /><Relationship Id="rId1" Type="http://schemas.openxmlformats.org/officeDocument/2006/relationships/notesMaster" Target="../notesMasters/notesMaster1.xml" /></Relationships>
</file>

<file path=ppt/notesSlides/_rels/notesSlide79.xml.rels><?xml version="1.0" encoding="UTF-8"?><Relationships xmlns="http://schemas.openxmlformats.org/package/2006/relationships"><Relationship Id="rId2" Type="http://schemas.openxmlformats.org/officeDocument/2006/relationships/slide" Target="../slides/slide98.xml" /><Relationship Id="rId1" Type="http://schemas.openxmlformats.org/officeDocument/2006/relationships/notesMaster" Target="../notesMasters/notesMaster1.xml" /></Relationships>
</file>

<file path=ppt/notesSlides/_rels/notesSlide80.xml.rels><?xml version="1.0" encoding="UTF-8"?><Relationships xmlns="http://schemas.openxmlformats.org/package/2006/relationships"><Relationship Id="rId2" Type="http://schemas.openxmlformats.org/officeDocument/2006/relationships/slide" Target="../slides/slide99.xml" /><Relationship Id="rId1" Type="http://schemas.openxmlformats.org/officeDocument/2006/relationships/notesMaster" Target="../notesMasters/notesMaster1.xml" /></Relationships>
</file>

<file path=ppt/notesSlides/_rels/notesSlide81.xml.rels><?xml version="1.0" encoding="UTF-8"?><Relationships xmlns="http://schemas.openxmlformats.org/package/2006/relationships"><Relationship Id="rId2" Type="http://schemas.openxmlformats.org/officeDocument/2006/relationships/slide" Target="../slides/slide100.xml" /><Relationship Id="rId1" Type="http://schemas.openxmlformats.org/officeDocument/2006/relationships/notesMaster" Target="../notesMasters/notesMaster1.xml" /></Relationships>
</file>

<file path=ppt/notesSlides/_rels/notesSlide82.xml.rels><?xml version="1.0" encoding="UTF-8"?><Relationships xmlns="http://schemas.openxmlformats.org/package/2006/relationships"><Relationship Id="rId2" Type="http://schemas.openxmlformats.org/officeDocument/2006/relationships/slide" Target="../slides/slide101.xml" /><Relationship Id="rId1" Type="http://schemas.openxmlformats.org/officeDocument/2006/relationships/notesMaster" Target="../notesMasters/notesMaster1.xml" /></Relationships>
</file>

<file path=ppt/notesSlides/_rels/notesSlide83.xml.rels><?xml version="1.0" encoding="UTF-8"?><Relationships xmlns="http://schemas.openxmlformats.org/package/2006/relationships"><Relationship Id="rId2" Type="http://schemas.openxmlformats.org/officeDocument/2006/relationships/slide" Target="../slides/slide102.xml" /><Relationship Id="rId1" Type="http://schemas.openxmlformats.org/officeDocument/2006/relationships/notesMaster" Target="../notesMasters/notesMaster1.xml" /></Relationships>
</file>

<file path=ppt/notesSlides/_rels/notesSlide84.xml.rels><?xml version="1.0" encoding="UTF-8"?><Relationships xmlns="http://schemas.openxmlformats.org/package/2006/relationships"><Relationship Id="rId2" Type="http://schemas.openxmlformats.org/officeDocument/2006/relationships/slide" Target="../slides/slide103.xml" /><Relationship Id="rId1" Type="http://schemas.openxmlformats.org/officeDocument/2006/relationships/notesMaster" Target="../notesMasters/notesMaster1.xml" /></Relationships>
</file>

<file path=ppt/notesSlides/_rels/notesSlide85.xml.rels><?xml version="1.0" encoding="UTF-8"?><Relationships xmlns="http://schemas.openxmlformats.org/package/2006/relationships"><Relationship Id="rId2" Type="http://schemas.openxmlformats.org/officeDocument/2006/relationships/slide" Target="../slides/slide104.xml" /><Relationship Id="rId1" Type="http://schemas.openxmlformats.org/officeDocument/2006/relationships/notesMaster" Target="../notesMasters/notesMaster1.xml" /></Relationships>
</file>

<file path=ppt/notesSlides/_rels/notesSlide86.xml.rels><?xml version="1.0" encoding="UTF-8"?><Relationships xmlns="http://schemas.openxmlformats.org/package/2006/relationships"><Relationship Id="rId2" Type="http://schemas.openxmlformats.org/officeDocument/2006/relationships/slide" Target="../slides/slide105.xml" /><Relationship Id="rId1" Type="http://schemas.openxmlformats.org/officeDocument/2006/relationships/notesMaster" Target="../notesMasters/notesMaster1.xml" /></Relationships>
</file>

<file path=ppt/notesSlides/_rels/notesSlide87.xml.rels><?xml version="1.0" encoding="UTF-8"?><Relationships xmlns="http://schemas.openxmlformats.org/package/2006/relationships"><Relationship Id="rId2" Type="http://schemas.openxmlformats.org/officeDocument/2006/relationships/slide" Target="../slides/slide107.xml" /><Relationship Id="rId1" Type="http://schemas.openxmlformats.org/officeDocument/2006/relationships/notesMaster" Target="../notesMasters/notesMaster1.xml" /></Relationships>
</file>

<file path=ppt/notesSlides/_rels/notesSlide88.xml.rels><?xml version="1.0" encoding="UTF-8"?><Relationships xmlns="http://schemas.openxmlformats.org/package/2006/relationships"><Relationship Id="rId2" Type="http://schemas.openxmlformats.org/officeDocument/2006/relationships/slide" Target="../slides/slide108.xml" /><Relationship Id="rId1" Type="http://schemas.openxmlformats.org/officeDocument/2006/relationships/notesMaster" Target="../notesMasters/notesMaster1.xml" /></Relationships>
</file>

<file path=ppt/notesSlides/_rels/notesSlide89.xml.rels><?xml version="1.0" encoding="UTF-8"?><Relationships xmlns="http://schemas.openxmlformats.org/package/2006/relationships"><Relationship Id="rId2" Type="http://schemas.openxmlformats.org/officeDocument/2006/relationships/slide" Target="../slides/slide109.xml" /><Relationship Id="rId1" Type="http://schemas.openxmlformats.org/officeDocument/2006/relationships/notesMaster" Target="../notesMasters/notesMaster1.xml" /></Relationships>
</file>

<file path=ppt/notesSlides/_rels/notesSlide90.xml.rels><?xml version="1.0" encoding="UTF-8"?><Relationships xmlns="http://schemas.openxmlformats.org/package/2006/relationships"><Relationship Id="rId2" Type="http://schemas.openxmlformats.org/officeDocument/2006/relationships/slide" Target="../slides/slide110.xml" /><Relationship Id="rId1" Type="http://schemas.openxmlformats.org/officeDocument/2006/relationships/notesMaster" Target="../notesMasters/notesMaster1.xml" /></Relationships>
</file>

<file path=ppt/notesSlides/_rels/notesSlide91.xml.rels><?xml version="1.0" encoding="UTF-8"?><Relationships xmlns="http://schemas.openxmlformats.org/package/2006/relationships"><Relationship Id="rId2" Type="http://schemas.openxmlformats.org/officeDocument/2006/relationships/slide" Target="../slides/slide111.xml" /><Relationship Id="rId1" Type="http://schemas.openxmlformats.org/officeDocument/2006/relationships/notesMaster" Target="../notesMasters/notesMaster1.xml" /></Relationships>
</file>

<file path=ppt/notesSlides/_rels/notesSlide92.xml.rels><?xml version="1.0" encoding="UTF-8"?><Relationships xmlns="http://schemas.openxmlformats.org/package/2006/relationships"><Relationship Id="rId2" Type="http://schemas.openxmlformats.org/officeDocument/2006/relationships/slide" Target="../slides/slide113.xml" /><Relationship Id="rId1" Type="http://schemas.openxmlformats.org/officeDocument/2006/relationships/notesMaster" Target="../notesMasters/notesMaster1.xml" /></Relationships>
</file>

<file path=ppt/notesSlides/_rels/notesSlide93.xml.rels><?xml version="1.0" encoding="UTF-8"?><Relationships xmlns="http://schemas.openxmlformats.org/package/2006/relationships"><Relationship Id="rId2" Type="http://schemas.openxmlformats.org/officeDocument/2006/relationships/slide" Target="../slides/slide114.xml" /><Relationship Id="rId1" Type="http://schemas.openxmlformats.org/officeDocument/2006/relationships/notesMaster" Target="../notesMasters/notesMaster1.xml" /></Relationships>
</file>

<file path=ppt/notesSlides/_rels/notesSlide94.xml.rels><?xml version="1.0" encoding="UTF-8"?><Relationships xmlns="http://schemas.openxmlformats.org/package/2006/relationships"><Relationship Id="rId2" Type="http://schemas.openxmlformats.org/officeDocument/2006/relationships/slide" Target="../slides/slide115.xml" /><Relationship Id="rId1" Type="http://schemas.openxmlformats.org/officeDocument/2006/relationships/notesMaster" Target="../notesMasters/notesMaster1.xml" /></Relationships>
</file>

<file path=ppt/notesSlides/_rels/notesSlide95.xml.rels><?xml version="1.0" encoding="UTF-8"?><Relationships xmlns="http://schemas.openxmlformats.org/package/2006/relationships"><Relationship Id="rId2" Type="http://schemas.openxmlformats.org/officeDocument/2006/relationships/slide" Target="../slides/slide116.xml" /><Relationship Id="rId1" Type="http://schemas.openxmlformats.org/officeDocument/2006/relationships/notesMaster" Target="../notesMasters/notesMaster1.xml" /></Relationships>
</file>

<file path=ppt/notesSlides/_rels/notesSlide96.xml.rels><?xml version="1.0" encoding="UTF-8"?><Relationships xmlns="http://schemas.openxmlformats.org/package/2006/relationships"><Relationship Id="rId2" Type="http://schemas.openxmlformats.org/officeDocument/2006/relationships/slide" Target="../slides/slide117.xml" /><Relationship Id="rId1" Type="http://schemas.openxmlformats.org/officeDocument/2006/relationships/notesMaster" Target="../notesMasters/notesMaster1.xml" /></Relationships>
</file>

<file path=ppt/notesSlides/_rels/notesSlide97.xml.rels><?xml version="1.0" encoding="UTF-8"?><Relationships xmlns="http://schemas.openxmlformats.org/package/2006/relationships"><Relationship Id="rId2" Type="http://schemas.openxmlformats.org/officeDocument/2006/relationships/slide" Target="../slides/slide118.xml" /><Relationship Id="rId1" Type="http://schemas.openxmlformats.org/officeDocument/2006/relationships/notesMaster" Target="../notesMasters/notesMaster1.xml" /></Relationships>
</file>

<file path=ppt/notesSlides/_rels/notesSlide98.xml.rels><?xml version="1.0" encoding="UTF-8"?><Relationships xmlns="http://schemas.openxmlformats.org/package/2006/relationships"><Relationship Id="rId2" Type="http://schemas.openxmlformats.org/officeDocument/2006/relationships/slide" Target="../slides/slide119.xml" /><Relationship Id="rId1" Type="http://schemas.openxmlformats.org/officeDocument/2006/relationships/notesMaster" Target="../notesMasters/notesMaster1.xml" /></Relationships>
</file>

<file path=ppt/notesSlides/_rels/notesSlide99.xml.rels><?xml version="1.0" encoding="UTF-8"?><Relationships xmlns="http://schemas.openxmlformats.org/package/2006/relationships"><Relationship Id="rId2" Type="http://schemas.openxmlformats.org/officeDocument/2006/relationships/slide" Target="../slides/slide120.xml" /><Relationship Id="rId1" Type="http://schemas.openxmlformats.org/officeDocument/2006/relationships/notesMaster" Target="../notesMasters/notesMaster1.xml" /></Relationships>
</file>

<file path=ppt/notesSlides/_rels/notesSlide100.xml.rels><?xml version="1.0" encoding="UTF-8"?><Relationships xmlns="http://schemas.openxmlformats.org/package/2006/relationships"><Relationship Id="rId2" Type="http://schemas.openxmlformats.org/officeDocument/2006/relationships/slide" Target="../slides/slide129.xml" /><Relationship Id="rId1" Type="http://schemas.openxmlformats.org/officeDocument/2006/relationships/notesMaster" Target="../notesMasters/notesMaster1.xml" /></Relationships>
</file>

<file path=ppt/notesSlides/_rels/notesSlide101.xml.rels><?xml version="1.0" encoding="UTF-8"?><Relationships xmlns="http://schemas.openxmlformats.org/package/2006/relationships"><Relationship Id="rId2" Type="http://schemas.openxmlformats.org/officeDocument/2006/relationships/slide" Target="../slides/slide130.xml" /><Relationship Id="rId1" Type="http://schemas.openxmlformats.org/officeDocument/2006/relationships/notesMaster" Target="../notesMasters/notesMaster1.xml" /></Relationships>
</file>

<file path=ppt/notesSlides/_rels/notesSlide102.xml.rels><?xml version="1.0" encoding="UTF-8"?><Relationships xmlns="http://schemas.openxmlformats.org/package/2006/relationships"><Relationship Id="rId2" Type="http://schemas.openxmlformats.org/officeDocument/2006/relationships/slide" Target="../slides/slide131.xml" /><Relationship Id="rId1" Type="http://schemas.openxmlformats.org/officeDocument/2006/relationships/notesMaster" Target="../notesMasters/notesMaster1.xml" /></Relationships>
</file>

<file path=ppt/notesSlides/_rels/notesSlide103.xml.rels><?xml version="1.0" encoding="UTF-8"?><Relationships xmlns="http://schemas.openxmlformats.org/package/2006/relationships"><Relationship Id="rId2" Type="http://schemas.openxmlformats.org/officeDocument/2006/relationships/slide" Target="../slides/slide132.xml" /><Relationship Id="rId1" Type="http://schemas.openxmlformats.org/officeDocument/2006/relationships/notesMaster" Target="../notesMasters/notesMaster1.xml" /></Relationships>
</file>

<file path=ppt/notesSlides/_rels/notesSlide104.xml.rels><?xml version="1.0" encoding="UTF-8"?><Relationships xmlns="http://schemas.openxmlformats.org/package/2006/relationships"><Relationship Id="rId2" Type="http://schemas.openxmlformats.org/officeDocument/2006/relationships/slide" Target="../slides/slide133.xml" /><Relationship Id="rId1" Type="http://schemas.openxmlformats.org/officeDocument/2006/relationships/notesMaster" Target="../notesMasters/notesMaster1.xml" /></Relationships>
</file>

<file path=ppt/notesSlides/_rels/notesSlide105.xml.rels><?xml version="1.0" encoding="UTF-8"?><Relationships xmlns="http://schemas.openxmlformats.org/package/2006/relationships"><Relationship Id="rId2" Type="http://schemas.openxmlformats.org/officeDocument/2006/relationships/slide" Target="../slides/slide134.xml" /><Relationship Id="rId1" Type="http://schemas.openxmlformats.org/officeDocument/2006/relationships/notesMaster" Target="../notesMasters/notesMaster1.xml" /></Relationships>
</file>

<file path=ppt/notesSlides/_rels/notesSlide106.xml.rels><?xml version="1.0" encoding="UTF-8"?><Relationships xmlns="http://schemas.openxmlformats.org/package/2006/relationships"><Relationship Id="rId2" Type="http://schemas.openxmlformats.org/officeDocument/2006/relationships/slide" Target="../slides/slide135.xml" /><Relationship Id="rId1" Type="http://schemas.openxmlformats.org/officeDocument/2006/relationships/notesMaster" Target="../notesMasters/notesMaster1.xml" /></Relationships>
</file>

<file path=ppt/notesSlides/_rels/notesSlide107.xml.rels><?xml version="1.0" encoding="UTF-8"?><Relationships xmlns="http://schemas.openxmlformats.org/package/2006/relationships"><Relationship Id="rId2" Type="http://schemas.openxmlformats.org/officeDocument/2006/relationships/slide" Target="../slides/slide136.xml" /><Relationship Id="rId1" Type="http://schemas.openxmlformats.org/officeDocument/2006/relationships/notesMaster" Target="../notesMasters/notesMaster1.xml" /></Relationships>
</file>

<file path=ppt/notesSlides/_rels/notesSlide108.xml.rels><?xml version="1.0" encoding="UTF-8"?><Relationships xmlns="http://schemas.openxmlformats.org/package/2006/relationships"><Relationship Id="rId2" Type="http://schemas.openxmlformats.org/officeDocument/2006/relationships/slide" Target="../slides/slide137.xml" /><Relationship Id="rId1" Type="http://schemas.openxmlformats.org/officeDocument/2006/relationships/notesMaster" Target="../notesMasters/notesMaster1.xml" /></Relationships>
</file>

<file path=ppt/notesSlides/_rels/notesSlide109.xml.rels><?xml version="1.0" encoding="UTF-8"?><Relationships xmlns="http://schemas.openxmlformats.org/package/2006/relationships"><Relationship Id="rId2" Type="http://schemas.openxmlformats.org/officeDocument/2006/relationships/slide" Target="../slides/slide138.xml" /><Relationship Id="rId1" Type="http://schemas.openxmlformats.org/officeDocument/2006/relationships/notesMaster" Target="../notesMasters/notesMaster1.xml" /></Relationships>
</file>

<file path=ppt/notesSlides/_rels/notesSlide110.xml.rels><?xml version="1.0" encoding="UTF-8"?><Relationships xmlns="http://schemas.openxmlformats.org/package/2006/relationships"><Relationship Id="rId2" Type="http://schemas.openxmlformats.org/officeDocument/2006/relationships/slide" Target="../slides/slide139.xml" /><Relationship Id="rId1" Type="http://schemas.openxmlformats.org/officeDocument/2006/relationships/notesMaster" Target="../notesMasters/notesMaster1.xml" /></Relationships>
</file>

<file path=ppt/notesSlides/_rels/notesSlide111.xml.rels><?xml version="1.0" encoding="UTF-8"?><Relationships xmlns="http://schemas.openxmlformats.org/package/2006/relationships"><Relationship Id="rId2" Type="http://schemas.openxmlformats.org/officeDocument/2006/relationships/slide" Target="../slides/slide141.xml" /><Relationship Id="rId1" Type="http://schemas.openxmlformats.org/officeDocument/2006/relationships/notesMaster" Target="../notesMasters/notesMaster1.xml" /></Relationships>
</file>

<file path=ppt/notesSlides/_rels/notesSlide112.xml.rels><?xml version="1.0" encoding="UTF-8"?><Relationships xmlns="http://schemas.openxmlformats.org/package/2006/relationships"><Relationship Id="rId2" Type="http://schemas.openxmlformats.org/officeDocument/2006/relationships/slide" Target="../slides/slide142.xml" /><Relationship Id="rId1" Type="http://schemas.openxmlformats.org/officeDocument/2006/relationships/notesMaster" Target="../notesMasters/notesMaster1.xml" /></Relationships>
</file>

<file path=ppt/notesSlides/_rels/notesSlide113.xml.rels><?xml version="1.0" encoding="UTF-8"?><Relationships xmlns="http://schemas.openxmlformats.org/package/2006/relationships"><Relationship Id="rId2" Type="http://schemas.openxmlformats.org/officeDocument/2006/relationships/slide" Target="../slides/slide143.xml" /><Relationship Id="rId1" Type="http://schemas.openxmlformats.org/officeDocument/2006/relationships/notesMaster" Target="../notesMasters/notesMaster1.xml" /></Relationships>
</file>

<file path=ppt/notesSlides/_rels/notesSlide114.xml.rels><?xml version="1.0" encoding="UTF-8"?><Relationships xmlns="http://schemas.openxmlformats.org/package/2006/relationships"><Relationship Id="rId2" Type="http://schemas.openxmlformats.org/officeDocument/2006/relationships/slide" Target="../slides/slide144.xml" /><Relationship Id="rId1" Type="http://schemas.openxmlformats.org/officeDocument/2006/relationships/notesMaster" Target="../notesMasters/notesMaster1.xml" /></Relationships>
</file>

<file path=ppt/notesSlides/_rels/notesSlide115.xml.rels><?xml version="1.0" encoding="UTF-8"?><Relationships xmlns="http://schemas.openxmlformats.org/package/2006/relationships"><Relationship Id="rId2" Type="http://schemas.openxmlformats.org/officeDocument/2006/relationships/slide" Target="../slides/slide145.xml" /><Relationship Id="rId1" Type="http://schemas.openxmlformats.org/officeDocument/2006/relationships/notesMaster" Target="../notesMasters/notesMaster1.xml" /></Relationships>
</file>

<file path=ppt/notesSlides/_rels/notesSlide116.xml.rels><?xml version="1.0" encoding="UTF-8"?><Relationships xmlns="http://schemas.openxmlformats.org/package/2006/relationships"><Relationship Id="rId2" Type="http://schemas.openxmlformats.org/officeDocument/2006/relationships/slide" Target="../slides/slide146.xml" /><Relationship Id="rId1" Type="http://schemas.openxmlformats.org/officeDocument/2006/relationships/notesMaster" Target="../notesMasters/notesMaster1.xml" /></Relationships>
</file>

<file path=ppt/notesSlides/_rels/notesSlide117.xml.rels><?xml version="1.0" encoding="UTF-8"?><Relationships xmlns="http://schemas.openxmlformats.org/package/2006/relationships"><Relationship Id="rId2" Type="http://schemas.openxmlformats.org/officeDocument/2006/relationships/slide" Target="../slides/slide148.xml" /><Relationship Id="rId1" Type="http://schemas.openxmlformats.org/officeDocument/2006/relationships/notesMaster" Target="../notesMasters/notesMaster1.xml" /></Relationships>
</file>

<file path=ppt/notesSlides/_rels/notesSlide118.xml.rels><?xml version="1.0" encoding="UTF-8"?><Relationships xmlns="http://schemas.openxmlformats.org/package/2006/relationships"><Relationship Id="rId2" Type="http://schemas.openxmlformats.org/officeDocument/2006/relationships/slide" Target="../slides/slide149.xml" /><Relationship Id="rId1" Type="http://schemas.openxmlformats.org/officeDocument/2006/relationships/notesMaster" Target="../notesMasters/notesMaster1.xml" /></Relationships>
</file>

<file path=ppt/notesSlides/_rels/notesSlide119.xml.rels><?xml version="1.0" encoding="UTF-8"?><Relationships xmlns="http://schemas.openxmlformats.org/package/2006/relationships"><Relationship Id="rId2" Type="http://schemas.openxmlformats.org/officeDocument/2006/relationships/slide" Target="../slides/slide150.xml" /><Relationship Id="rId1" Type="http://schemas.openxmlformats.org/officeDocument/2006/relationships/notesMaster" Target="../notesMasters/notesMaster1.xml" /></Relationships>
</file>

<file path=ppt/notesSlides/_rels/notesSlide120.xml.rels><?xml version="1.0" encoding="UTF-8"?><Relationships xmlns="http://schemas.openxmlformats.org/package/2006/relationships"><Relationship Id="rId2" Type="http://schemas.openxmlformats.org/officeDocument/2006/relationships/slide" Target="../slides/slide152.xml" /><Relationship Id="rId1" Type="http://schemas.openxmlformats.org/officeDocument/2006/relationships/notesMaster" Target="../notesMasters/notesMaster1.xml" /></Relationships>
</file>

<file path=ppt/notesSlides/_rels/notesSlide121.xml.rels><?xml version="1.0" encoding="UTF-8"?><Relationships xmlns="http://schemas.openxmlformats.org/package/2006/relationships"><Relationship Id="rId2" Type="http://schemas.openxmlformats.org/officeDocument/2006/relationships/slide" Target="../slides/slide153.xml" /><Relationship Id="rId1" Type="http://schemas.openxmlformats.org/officeDocument/2006/relationships/notesMaster" Target="../notesMasters/notesMaster1.xml" /></Relationships>
</file>

<file path=ppt/notesSlides/_rels/notesSlide122.xml.rels><?xml version="1.0" encoding="UTF-8"?><Relationships xmlns="http://schemas.openxmlformats.org/package/2006/relationships"><Relationship Id="rId2" Type="http://schemas.openxmlformats.org/officeDocument/2006/relationships/slide" Target="../slides/slide154.xml" /><Relationship Id="rId1" Type="http://schemas.openxmlformats.org/officeDocument/2006/relationships/notesMaster" Target="../notesMasters/notesMaster1.xml" /></Relationships>
</file>

<file path=ppt/notesSlides/_rels/notesSlide123.xml.rels><?xml version="1.0" encoding="UTF-8"?><Relationships xmlns="http://schemas.openxmlformats.org/package/2006/relationships"><Relationship Id="rId2" Type="http://schemas.openxmlformats.org/officeDocument/2006/relationships/slide" Target="../slides/slide155.xml" /><Relationship Id="rId1" Type="http://schemas.openxmlformats.org/officeDocument/2006/relationships/notesMaster" Target="../notesMasters/notesMaster1.xml" /></Relationships>
</file>

<file path=ppt/notesSlides/_rels/notesSlide124.xml.rels><?xml version="1.0" encoding="UTF-8"?><Relationships xmlns="http://schemas.openxmlformats.org/package/2006/relationships"><Relationship Id="rId2" Type="http://schemas.openxmlformats.org/officeDocument/2006/relationships/slide" Target="../slides/slide156.xml" /><Relationship Id="rId1" Type="http://schemas.openxmlformats.org/officeDocument/2006/relationships/notesMaster" Target="../notesMasters/notesMaster1.xml" /></Relationships>
</file>

<file path=ppt/notesSlides/_rels/notesSlide125.xml.rels><?xml version="1.0" encoding="UTF-8"?><Relationships xmlns="http://schemas.openxmlformats.org/package/2006/relationships"><Relationship Id="rId2" Type="http://schemas.openxmlformats.org/officeDocument/2006/relationships/slide" Target="../slides/slide157.xml" /><Relationship Id="rId1" Type="http://schemas.openxmlformats.org/officeDocument/2006/relationships/notesMaster" Target="../notesMasters/notesMaster1.xml" /></Relationships>
</file>

<file path=ppt/notesSlides/_rels/notesSlide126.xml.rels><?xml version="1.0" encoding="UTF-8"?><Relationships xmlns="http://schemas.openxmlformats.org/package/2006/relationships"><Relationship Id="rId2" Type="http://schemas.openxmlformats.org/officeDocument/2006/relationships/slide" Target="../slides/slide159.xml" /><Relationship Id="rId1" Type="http://schemas.openxmlformats.org/officeDocument/2006/relationships/notesMaster" Target="../notesMasters/notesMaster1.xml" /></Relationships>
</file>

<file path=ppt/notesSlides/_rels/notesSlide127.xml.rels><?xml version="1.0" encoding="UTF-8"?><Relationships xmlns="http://schemas.openxmlformats.org/package/2006/relationships"><Relationship Id="rId2" Type="http://schemas.openxmlformats.org/officeDocument/2006/relationships/slide" Target="../slides/slide161.xml" /><Relationship Id="rId1" Type="http://schemas.openxmlformats.org/officeDocument/2006/relationships/notesMaster" Target="../notesMasters/notesMaster1.xml" /></Relationships>
</file>

<file path=ppt/notesSlides/_rels/notesSlide128.xml.rels><?xml version="1.0" encoding="UTF-8"?><Relationships xmlns="http://schemas.openxmlformats.org/package/2006/relationships"><Relationship Id="rId2" Type="http://schemas.openxmlformats.org/officeDocument/2006/relationships/slide" Target="../slides/slide163.xml" /><Relationship Id="rId1" Type="http://schemas.openxmlformats.org/officeDocument/2006/relationships/notesMaster" Target="../notesMasters/notesMaster1.xml" /></Relationships>
</file>

<file path=ppt/notesSlides/_rels/notesSlide129.xml.rels><?xml version="1.0" encoding="UTF-8"?><Relationships xmlns="http://schemas.openxmlformats.org/package/2006/relationships"><Relationship Id="rId2" Type="http://schemas.openxmlformats.org/officeDocument/2006/relationships/slide" Target="../slides/slide165.xml" /><Relationship Id="rId1" Type="http://schemas.openxmlformats.org/officeDocument/2006/relationships/notesMaster" Target="../notesMasters/notesMaster1.xml" /></Relationships>
</file>

<file path=ppt/notesSlides/_rels/notesSlide130.xml.rels><?xml version="1.0" encoding="UTF-8"?><Relationships xmlns="http://schemas.openxmlformats.org/package/2006/relationships"><Relationship Id="rId2" Type="http://schemas.openxmlformats.org/officeDocument/2006/relationships/slide" Target="../slides/slide166.xml" /><Relationship Id="rId1" Type="http://schemas.openxmlformats.org/officeDocument/2006/relationships/notesMaster" Target="../notesMasters/notesMaster1.xml" /></Relationships>
</file>

<file path=ppt/notesSlides/_rels/notesSlide131.xml.rels><?xml version="1.0" encoding="UTF-8"?><Relationships xmlns="http://schemas.openxmlformats.org/package/2006/relationships"><Relationship Id="rId2" Type="http://schemas.openxmlformats.org/officeDocument/2006/relationships/slide" Target="../slides/slide167.xml" /><Relationship Id="rId1" Type="http://schemas.openxmlformats.org/officeDocument/2006/relationships/notesMaster" Target="../notesMasters/notesMaster1.xml" /></Relationships>
</file>

<file path=ppt/notesSlides/_rels/notesSlide132.xml.rels><?xml version="1.0" encoding="UTF-8"?><Relationships xmlns="http://schemas.openxmlformats.org/package/2006/relationships"><Relationship Id="rId2" Type="http://schemas.openxmlformats.org/officeDocument/2006/relationships/slide" Target="../slides/slide169.xml" /><Relationship Id="rId1" Type="http://schemas.openxmlformats.org/officeDocument/2006/relationships/notesMaster" Target="../notesMasters/notesMaster1.xml" /></Relationships>
</file>

<file path=ppt/notesSlides/_rels/notesSlide133.xml.rels><?xml version="1.0" encoding="UTF-8"?><Relationships xmlns="http://schemas.openxmlformats.org/package/2006/relationships"><Relationship Id="rId2" Type="http://schemas.openxmlformats.org/officeDocument/2006/relationships/slide" Target="../slides/slide170.xml" /><Relationship Id="rId1" Type="http://schemas.openxmlformats.org/officeDocument/2006/relationships/notesMaster" Target="../notesMasters/notesMaster1.xml" /></Relationships>
</file>

<file path=ppt/notesSlides/_rels/notesSlide134.xml.rels><?xml version="1.0" encoding="UTF-8"?><Relationships xmlns="http://schemas.openxmlformats.org/package/2006/relationships"><Relationship Id="rId2" Type="http://schemas.openxmlformats.org/officeDocument/2006/relationships/slide" Target="../slides/slide171.xml" /><Relationship Id="rId1" Type="http://schemas.openxmlformats.org/officeDocument/2006/relationships/notesMaster" Target="../notesMasters/notesMaster1.xml" /></Relationships>
</file>

<file path=ppt/notesSlides/_rels/notesSlide135.xml.rels><?xml version="1.0" encoding="UTF-8"?><Relationships xmlns="http://schemas.openxmlformats.org/package/2006/relationships"><Relationship Id="rId2" Type="http://schemas.openxmlformats.org/officeDocument/2006/relationships/slide" Target="../slides/slide173.xml" /><Relationship Id="rId1" Type="http://schemas.openxmlformats.org/officeDocument/2006/relationships/notesMaster" Target="../notesMasters/notesMaster1.xml" /></Relationships>
</file>

<file path=ppt/notesSlides/_rels/notesSlide136.xml.rels><?xml version="1.0" encoding="UTF-8"?><Relationships xmlns="http://schemas.openxmlformats.org/package/2006/relationships"><Relationship Id="rId2" Type="http://schemas.openxmlformats.org/officeDocument/2006/relationships/slide" Target="../slides/slide174.xml" /><Relationship Id="rId1" Type="http://schemas.openxmlformats.org/officeDocument/2006/relationships/notesMaster" Target="../notesMasters/notesMaster1.xml" /></Relationships>
</file>

<file path=ppt/notesSlides/_rels/notesSlide137.xml.rels><?xml version="1.0" encoding="UTF-8"?><Relationships xmlns="http://schemas.openxmlformats.org/package/2006/relationships"><Relationship Id="rId2" Type="http://schemas.openxmlformats.org/officeDocument/2006/relationships/slide" Target="../slides/slide175.xml" /><Relationship Id="rId1" Type="http://schemas.openxmlformats.org/officeDocument/2006/relationships/notesMaster" Target="../notesMasters/notesMaster1.xml" /></Relationships>
</file>

<file path=ppt/notesSlides/_rels/notesSlide138.xml.rels><?xml version="1.0" encoding="UTF-8"?><Relationships xmlns="http://schemas.openxmlformats.org/package/2006/relationships"><Relationship Id="rId2" Type="http://schemas.openxmlformats.org/officeDocument/2006/relationships/slide" Target="../slides/slide177.xml" /><Relationship Id="rId1" Type="http://schemas.openxmlformats.org/officeDocument/2006/relationships/notesMaster" Target="../notesMasters/notesMaster1.xml" /></Relationships>
</file>

<file path=ppt/notesSlides/_rels/notesSlide139.xml.rels><?xml version="1.0" encoding="UTF-8"?><Relationships xmlns="http://schemas.openxmlformats.org/package/2006/relationships"><Relationship Id="rId2" Type="http://schemas.openxmlformats.org/officeDocument/2006/relationships/slide" Target="../slides/slide178.xml" /><Relationship Id="rId1" Type="http://schemas.openxmlformats.org/officeDocument/2006/relationships/notesMaster" Target="../notesMasters/notesMaster1.xml" /></Relationships>
</file>

<file path=ppt/notesSlides/_rels/notesSlide140.xml.rels><?xml version="1.0" encoding="UTF-8"?><Relationships xmlns="http://schemas.openxmlformats.org/package/2006/relationships"><Relationship Id="rId2" Type="http://schemas.openxmlformats.org/officeDocument/2006/relationships/slide" Target="../slides/slide179.xml" /><Relationship Id="rId1" Type="http://schemas.openxmlformats.org/officeDocument/2006/relationships/notesMaster" Target="../notesMasters/notesMaster1.xml" /></Relationships>
</file>

<file path=ppt/notesSlides/_rels/notesSlide141.xml.rels><?xml version="1.0" encoding="UTF-8"?><Relationships xmlns="http://schemas.openxmlformats.org/package/2006/relationships"><Relationship Id="rId2" Type="http://schemas.openxmlformats.org/officeDocument/2006/relationships/slide" Target="../slides/slide180.xml" /><Relationship Id="rId1" Type="http://schemas.openxmlformats.org/officeDocument/2006/relationships/notesMaster" Target="../notesMasters/notesMaster1.xml" /></Relationships>
</file>

<file path=ppt/notesSlides/_rels/notesSlide142.xml.rels><?xml version="1.0" encoding="UTF-8"?><Relationships xmlns="http://schemas.openxmlformats.org/package/2006/relationships"><Relationship Id="rId2" Type="http://schemas.openxmlformats.org/officeDocument/2006/relationships/slide" Target="../slides/slide181.xml" /><Relationship Id="rId1" Type="http://schemas.openxmlformats.org/officeDocument/2006/relationships/notesMaster" Target="../notesMasters/notesMaster1.xml" /></Relationships>
</file>

<file path=ppt/notesSlides/_rels/notesSlide143.xml.rels><?xml version="1.0" encoding="UTF-8"?><Relationships xmlns="http://schemas.openxmlformats.org/package/2006/relationships"><Relationship Id="rId2" Type="http://schemas.openxmlformats.org/officeDocument/2006/relationships/slide" Target="../slides/slide182.xml" /><Relationship Id="rId1" Type="http://schemas.openxmlformats.org/officeDocument/2006/relationships/notesMaster" Target="../notesMasters/notesMaster1.xml" /></Relationships>
</file>

<file path=ppt/notesSlides/_rels/notesSlide144.xml.rels><?xml version="1.0" encoding="UTF-8"?><Relationships xmlns="http://schemas.openxmlformats.org/package/2006/relationships"><Relationship Id="rId2" Type="http://schemas.openxmlformats.org/officeDocument/2006/relationships/slide" Target="../slides/slide183.xml" /><Relationship Id="rId1" Type="http://schemas.openxmlformats.org/officeDocument/2006/relationships/notesMaster" Target="../notesMasters/notesMaster1.xml" /></Relationships>
</file>

<file path=ppt/notesSlides/_rels/notesSlide145.xml.rels><?xml version="1.0" encoding="UTF-8"?><Relationships xmlns="http://schemas.openxmlformats.org/package/2006/relationships"><Relationship Id="rId2" Type="http://schemas.openxmlformats.org/officeDocument/2006/relationships/slide" Target="../slides/slide184.xml" /><Relationship Id="rId1" Type="http://schemas.openxmlformats.org/officeDocument/2006/relationships/notesMaster" Target="../notesMasters/notesMaster1.xml" /></Relationships>
</file>

<file path=ppt/notesSlides/_rels/notesSlide146.xml.rels><?xml version="1.0" encoding="UTF-8"?><Relationships xmlns="http://schemas.openxmlformats.org/package/2006/relationships"><Relationship Id="rId2" Type="http://schemas.openxmlformats.org/officeDocument/2006/relationships/slide" Target="../slides/slide185.xml" /><Relationship Id="rId1" Type="http://schemas.openxmlformats.org/officeDocument/2006/relationships/notesMaster" Target="../notesMasters/notesMaster1.xml" /></Relationships>
</file>

<file path=ppt/notesSlides/_rels/notesSlide147.xml.rels><?xml version="1.0" encoding="UTF-8"?><Relationships xmlns="http://schemas.openxmlformats.org/package/2006/relationships"><Relationship Id="rId2" Type="http://schemas.openxmlformats.org/officeDocument/2006/relationships/slide" Target="../slides/slide186.xml" /><Relationship Id="rId1" Type="http://schemas.openxmlformats.org/officeDocument/2006/relationships/notesMaster" Target="../notesMasters/notesMaster1.xml" /></Relationships>
</file>

<file path=ppt/notesSlides/_rels/notesSlide148.xml.rels><?xml version="1.0" encoding="UTF-8"?><Relationships xmlns="http://schemas.openxmlformats.org/package/2006/relationships"><Relationship Id="rId2" Type="http://schemas.openxmlformats.org/officeDocument/2006/relationships/slide" Target="../slides/slide187.xml" /><Relationship Id="rId1" Type="http://schemas.openxmlformats.org/officeDocument/2006/relationships/notesMaster" Target="../notesMasters/notesMaster1.xml" /></Relationships>
</file>

<file path=ppt/notesSlides/_rels/notesSlide149.xml.rels><?xml version="1.0" encoding="UTF-8"?><Relationships xmlns="http://schemas.openxmlformats.org/package/2006/relationships"><Relationship Id="rId2" Type="http://schemas.openxmlformats.org/officeDocument/2006/relationships/slide" Target="../slides/slide189.xml" /><Relationship Id="rId1" Type="http://schemas.openxmlformats.org/officeDocument/2006/relationships/notesMaster" Target="../notesMasters/notesMaster1.xml" /></Relationships>
</file>

<file path=ppt/notesSlides/_rels/notesSlide150.xml.rels><?xml version="1.0" encoding="UTF-8"?><Relationships xmlns="http://schemas.openxmlformats.org/package/2006/relationships"><Relationship Id="rId2" Type="http://schemas.openxmlformats.org/officeDocument/2006/relationships/slide" Target="../slides/slide190.xml" /><Relationship Id="rId1" Type="http://schemas.openxmlformats.org/officeDocument/2006/relationships/notesMaster" Target="../notesMasters/notesMaster1.xml" /></Relationships>
</file>

<file path=ppt/notesSlides/_rels/notesSlide151.xml.rels><?xml version="1.0" encoding="UTF-8"?><Relationships xmlns="http://schemas.openxmlformats.org/package/2006/relationships"><Relationship Id="rId2" Type="http://schemas.openxmlformats.org/officeDocument/2006/relationships/slide" Target="../slides/slide191.xml" /><Relationship Id="rId1" Type="http://schemas.openxmlformats.org/officeDocument/2006/relationships/notesMaster" Target="../notesMasters/notesMaster1.xml" /></Relationships>
</file>

<file path=ppt/notesSlides/_rels/notesSlide152.xml.rels><?xml version="1.0" encoding="UTF-8"?><Relationships xmlns="http://schemas.openxmlformats.org/package/2006/relationships"><Relationship Id="rId2" Type="http://schemas.openxmlformats.org/officeDocument/2006/relationships/slide" Target="../slides/slide192.xml" /><Relationship Id="rId1" Type="http://schemas.openxmlformats.org/officeDocument/2006/relationships/notesMaster" Target="../notesMasters/notesMaster1.xml" /></Relationships>
</file>

<file path=ppt/notesSlides/_rels/notesSlide153.xml.rels><?xml version="1.0" encoding="UTF-8"?><Relationships xmlns="http://schemas.openxmlformats.org/package/2006/relationships"><Relationship Id="rId2" Type="http://schemas.openxmlformats.org/officeDocument/2006/relationships/slide" Target="../slides/slide193.xml" /><Relationship Id="rId1" Type="http://schemas.openxmlformats.org/officeDocument/2006/relationships/notesMaster" Target="../notesMasters/notesMaster1.xml" /></Relationships>
</file>

<file path=ppt/notesSlides/_rels/notesSlide154.xml.rels><?xml version="1.0" encoding="UTF-8"?><Relationships xmlns="http://schemas.openxmlformats.org/package/2006/relationships"><Relationship Id="rId2" Type="http://schemas.openxmlformats.org/officeDocument/2006/relationships/slide" Target="../slides/slide194.xml" /><Relationship Id="rId1" Type="http://schemas.openxmlformats.org/officeDocument/2006/relationships/notesMaster" Target="../notesMasters/notesMaster1.xml" /></Relationships>
</file>

<file path=ppt/notesSlides/_rels/notesSlide155.xml.rels><?xml version="1.0" encoding="UTF-8"?><Relationships xmlns="http://schemas.openxmlformats.org/package/2006/relationships"><Relationship Id="rId2" Type="http://schemas.openxmlformats.org/officeDocument/2006/relationships/slide" Target="../slides/slide195.xml" /><Relationship Id="rId1" Type="http://schemas.openxmlformats.org/officeDocument/2006/relationships/notesMaster" Target="../notesMasters/notesMaster1.xml" /></Relationships>
</file>

<file path=ppt/notesSlides/_rels/notesSlide156.xml.rels><?xml version="1.0" encoding="UTF-8"?><Relationships xmlns="http://schemas.openxmlformats.org/package/2006/relationships"><Relationship Id="rId2" Type="http://schemas.openxmlformats.org/officeDocument/2006/relationships/slide" Target="../slides/slide203.xml" /><Relationship Id="rId1" Type="http://schemas.openxmlformats.org/officeDocument/2006/relationships/notesMaster" Target="../notesMasters/notesMaster1.xml" /></Relationships>
</file>

<file path=ppt/notesSlides/_rels/notesSlide157.xml.rels><?xml version="1.0" encoding="UTF-8"?><Relationships xmlns="http://schemas.openxmlformats.org/package/2006/relationships"><Relationship Id="rId2" Type="http://schemas.openxmlformats.org/officeDocument/2006/relationships/slide" Target="../slides/slide204.xml" /><Relationship Id="rId1" Type="http://schemas.openxmlformats.org/officeDocument/2006/relationships/notesMaster" Target="../notesMasters/notesMaster1.xml" /></Relationships>
</file>

<file path=ppt/notesSlides/_rels/notesSlide158.xml.rels><?xml version="1.0" encoding="UTF-8"?><Relationships xmlns="http://schemas.openxmlformats.org/package/2006/relationships"><Relationship Id="rId2" Type="http://schemas.openxmlformats.org/officeDocument/2006/relationships/slide" Target="../slides/slide205.xml" /><Relationship Id="rId1" Type="http://schemas.openxmlformats.org/officeDocument/2006/relationships/notesMaster" Target="../notesMasters/notesMaster1.xml" /></Relationships>
</file>

<file path=ppt/notesSlides/_rels/notesSlide159.xml.rels><?xml version="1.0" encoding="UTF-8"?><Relationships xmlns="http://schemas.openxmlformats.org/package/2006/relationships"><Relationship Id="rId2" Type="http://schemas.openxmlformats.org/officeDocument/2006/relationships/slide" Target="../slides/slide206.xml" /><Relationship Id="rId1" Type="http://schemas.openxmlformats.org/officeDocument/2006/relationships/notesMaster" Target="../notesMasters/notesMaster1.xml" /></Relationships>
</file>

<file path=ppt/notesSlides/_rels/notesSlide160.xml.rels><?xml version="1.0" encoding="UTF-8"?><Relationships xmlns="http://schemas.openxmlformats.org/package/2006/relationships"><Relationship Id="rId2" Type="http://schemas.openxmlformats.org/officeDocument/2006/relationships/slide" Target="../slides/slide207.xml" /><Relationship Id="rId1" Type="http://schemas.openxmlformats.org/officeDocument/2006/relationships/notesMaster" Target="../notesMasters/notesMaster1.xml" /></Relationships>
</file>

<file path=ppt/notesSlides/_rels/notesSlide161.xml.rels><?xml version="1.0" encoding="UTF-8"?><Relationships xmlns="http://schemas.openxmlformats.org/package/2006/relationships"><Relationship Id="rId2" Type="http://schemas.openxmlformats.org/officeDocument/2006/relationships/slide" Target="../slides/slide208.xml" /><Relationship Id="rId1" Type="http://schemas.openxmlformats.org/officeDocument/2006/relationships/notesMaster" Target="../notesMasters/notesMaster1.xml" /></Relationships>
</file>

<file path=ppt/notesSlides/_rels/notesSlide162.xml.rels><?xml version="1.0" encoding="UTF-8"?><Relationships xmlns="http://schemas.openxmlformats.org/package/2006/relationships"><Relationship Id="rId2" Type="http://schemas.openxmlformats.org/officeDocument/2006/relationships/slide" Target="../slides/slide210.xml" /><Relationship Id="rId1" Type="http://schemas.openxmlformats.org/officeDocument/2006/relationships/notesMaster" Target="../notesMasters/notesMaster1.xml" /></Relationships>
</file>

<file path=ppt/notesSlides/_rels/notesSlide163.xml.rels><?xml version="1.0" encoding="UTF-8"?><Relationships xmlns="http://schemas.openxmlformats.org/package/2006/relationships"><Relationship Id="rId2" Type="http://schemas.openxmlformats.org/officeDocument/2006/relationships/slide" Target="../slides/slide211.xml" /><Relationship Id="rId1" Type="http://schemas.openxmlformats.org/officeDocument/2006/relationships/notesMaster" Target="../notesMasters/notesMaster1.xml" /></Relationships>
</file>

<file path=ppt/notesSlides/_rels/notesSlide164.xml.rels><?xml version="1.0" encoding="UTF-8"?><Relationships xmlns="http://schemas.openxmlformats.org/package/2006/relationships"><Relationship Id="rId2" Type="http://schemas.openxmlformats.org/officeDocument/2006/relationships/slide" Target="../slides/slide212.xml" /><Relationship Id="rId1" Type="http://schemas.openxmlformats.org/officeDocument/2006/relationships/notesMaster" Target="../notesMasters/notesMaster1.xml" /></Relationships>
</file>

<file path=ppt/notesSlides/_rels/notesSlide165.xml.rels><?xml version="1.0" encoding="UTF-8"?><Relationships xmlns="http://schemas.openxmlformats.org/package/2006/relationships"><Relationship Id="rId2" Type="http://schemas.openxmlformats.org/officeDocument/2006/relationships/slide" Target="../slides/slide213.xml" /><Relationship Id="rId1" Type="http://schemas.openxmlformats.org/officeDocument/2006/relationships/notesMaster" Target="../notesMasters/notesMaster1.xml" /></Relationships>
</file>

<file path=ppt/notesSlides/_rels/notesSlide166.xml.rels><?xml version="1.0" encoding="UTF-8"?><Relationships xmlns="http://schemas.openxmlformats.org/package/2006/relationships"><Relationship Id="rId2" Type="http://schemas.openxmlformats.org/officeDocument/2006/relationships/slide" Target="../slides/slide214.xml" /><Relationship Id="rId1" Type="http://schemas.openxmlformats.org/officeDocument/2006/relationships/notesMaster" Target="../notesMasters/notesMaster1.xml" /></Relationships>
</file>

<file path=ppt/notesSlides/_rels/notesSlide167.xml.rels><?xml version="1.0" encoding="UTF-8"?><Relationships xmlns="http://schemas.openxmlformats.org/package/2006/relationships"><Relationship Id="rId2" Type="http://schemas.openxmlformats.org/officeDocument/2006/relationships/slide" Target="../slides/slide216.xml" /><Relationship Id="rId1" Type="http://schemas.openxmlformats.org/officeDocument/2006/relationships/notesMaster" Target="../notesMasters/notesMaster1.xml" /></Relationships>
</file>

<file path=ppt/notesSlides/_rels/notesSlide168.xml.rels><?xml version="1.0" encoding="UTF-8"?><Relationships xmlns="http://schemas.openxmlformats.org/package/2006/relationships"><Relationship Id="rId2" Type="http://schemas.openxmlformats.org/officeDocument/2006/relationships/slide" Target="../slides/slide218.xml" /><Relationship Id="rId1" Type="http://schemas.openxmlformats.org/officeDocument/2006/relationships/notesMaster" Target="../notesMasters/notesMaster1.xml" /></Relationships>
</file>

<file path=ppt/notesSlides/_rels/notesSlide169.xml.rels><?xml version="1.0" encoding="UTF-8"?><Relationships xmlns="http://schemas.openxmlformats.org/package/2006/relationships"><Relationship Id="rId2" Type="http://schemas.openxmlformats.org/officeDocument/2006/relationships/slide" Target="../slides/slide219.xml" /><Relationship Id="rId1" Type="http://schemas.openxmlformats.org/officeDocument/2006/relationships/notesMaster" Target="../notesMasters/notesMaster1.xml" /></Relationships>
</file>

<file path=ppt/notesSlides/_rels/notesSlide170.xml.rels><?xml version="1.0" encoding="UTF-8"?><Relationships xmlns="http://schemas.openxmlformats.org/package/2006/relationships"><Relationship Id="rId2" Type="http://schemas.openxmlformats.org/officeDocument/2006/relationships/slide" Target="../slides/slide220.xml" /><Relationship Id="rId1" Type="http://schemas.openxmlformats.org/officeDocument/2006/relationships/notesMaster" Target="../notesMasters/notesMaster1.xml" /></Relationships>
</file>

<file path=ppt/notesSlides/_rels/notesSlide171.xml.rels><?xml version="1.0" encoding="UTF-8"?><Relationships xmlns="http://schemas.openxmlformats.org/package/2006/relationships"><Relationship Id="rId2" Type="http://schemas.openxmlformats.org/officeDocument/2006/relationships/slide" Target="../slides/slide221.xml" /><Relationship Id="rId1" Type="http://schemas.openxmlformats.org/officeDocument/2006/relationships/notesMaster" Target="../notesMasters/notesMaster1.xml" /></Relationships>
</file>

<file path=ppt/notesSlides/_rels/notesSlide172.xml.rels><?xml version="1.0" encoding="UTF-8"?><Relationships xmlns="http://schemas.openxmlformats.org/package/2006/relationships"><Relationship Id="rId2" Type="http://schemas.openxmlformats.org/officeDocument/2006/relationships/slide" Target="../slides/slide222.xml" /><Relationship Id="rId1" Type="http://schemas.openxmlformats.org/officeDocument/2006/relationships/notesMaster" Target="../notesMasters/notesMaster1.xml" /></Relationships>
</file>

<file path=ppt/notesSlides/_rels/notesSlide173.xml.rels><?xml version="1.0" encoding="UTF-8"?><Relationships xmlns="http://schemas.openxmlformats.org/package/2006/relationships"><Relationship Id="rId2" Type="http://schemas.openxmlformats.org/officeDocument/2006/relationships/slide" Target="../slides/slide223.xml" /><Relationship Id="rId1" Type="http://schemas.openxmlformats.org/officeDocument/2006/relationships/notesMaster" Target="../notesMasters/notesMaster1.xml" /></Relationships>
</file>

<file path=ppt/notesSlides/_rels/notesSlide174.xml.rels><?xml version="1.0" encoding="UTF-8"?><Relationships xmlns="http://schemas.openxmlformats.org/package/2006/relationships"><Relationship Id="rId2" Type="http://schemas.openxmlformats.org/officeDocument/2006/relationships/slide" Target="../slides/slide225.xml" /><Relationship Id="rId1" Type="http://schemas.openxmlformats.org/officeDocument/2006/relationships/notesMaster" Target="../notesMasters/notesMaster1.xml" /></Relationships>
</file>

<file path=ppt/notesSlides/_rels/notesSlide175.xml.rels><?xml version="1.0" encoding="UTF-8"?><Relationships xmlns="http://schemas.openxmlformats.org/package/2006/relationships"><Relationship Id="rId2" Type="http://schemas.openxmlformats.org/officeDocument/2006/relationships/slide" Target="../slides/slide226.xml" /><Relationship Id="rId1" Type="http://schemas.openxmlformats.org/officeDocument/2006/relationships/notesMaster" Target="../notesMasters/notesMaster1.xml" /></Relationships>
</file>

<file path=ppt/notesSlides/_rels/notesSlide176.xml.rels><?xml version="1.0" encoding="UTF-8"?><Relationships xmlns="http://schemas.openxmlformats.org/package/2006/relationships"><Relationship Id="rId2" Type="http://schemas.openxmlformats.org/officeDocument/2006/relationships/slide" Target="../slides/slide227.xml" /><Relationship Id="rId1" Type="http://schemas.openxmlformats.org/officeDocument/2006/relationships/notesMaster" Target="../notesMasters/notesMaster1.xml" /></Relationships>
</file>

<file path=ppt/notesSlides/_rels/notesSlide177.xml.rels><?xml version="1.0" encoding="UTF-8"?><Relationships xmlns="http://schemas.openxmlformats.org/package/2006/relationships"><Relationship Id="rId2" Type="http://schemas.openxmlformats.org/officeDocument/2006/relationships/slide" Target="../slides/slide228.xml" /><Relationship Id="rId1" Type="http://schemas.openxmlformats.org/officeDocument/2006/relationships/notesMaster" Target="../notesMasters/notesMaster1.xml" /></Relationships>
</file>

<file path=ppt/notesSlides/_rels/notesSlide178.xml.rels><?xml version="1.0" encoding="UTF-8"?><Relationships xmlns="http://schemas.openxmlformats.org/package/2006/relationships"><Relationship Id="rId2" Type="http://schemas.openxmlformats.org/officeDocument/2006/relationships/slide" Target="../slides/slide230.xml" /><Relationship Id="rId1" Type="http://schemas.openxmlformats.org/officeDocument/2006/relationships/notesMaster" Target="../notesMasters/notesMaster1.xml" /></Relationships>
</file>

<file path=ppt/notesSlides/_rels/notesSlide179.xml.rels><?xml version="1.0" encoding="UTF-8"?><Relationships xmlns="http://schemas.openxmlformats.org/package/2006/relationships"><Relationship Id="rId2" Type="http://schemas.openxmlformats.org/officeDocument/2006/relationships/slide" Target="../slides/slide231.xml" /><Relationship Id="rId1" Type="http://schemas.openxmlformats.org/officeDocument/2006/relationships/notesMaster" Target="../notesMasters/notesMaster1.xml" /></Relationships>
</file>

<file path=ppt/notesSlides/_rels/notesSlide180.xml.rels><?xml version="1.0" encoding="UTF-8"?><Relationships xmlns="http://schemas.openxmlformats.org/package/2006/relationships"><Relationship Id="rId2" Type="http://schemas.openxmlformats.org/officeDocument/2006/relationships/slide" Target="../slides/slide232.xml" /><Relationship Id="rId1" Type="http://schemas.openxmlformats.org/officeDocument/2006/relationships/notesMaster" Target="../notesMasters/notesMaster1.xml" /></Relationships>
</file>

<file path=ppt/notesSlides/_rels/notesSlide181.xml.rels><?xml version="1.0" encoding="UTF-8"?><Relationships xmlns="http://schemas.openxmlformats.org/package/2006/relationships"><Relationship Id="rId2" Type="http://schemas.openxmlformats.org/officeDocument/2006/relationships/slide" Target="../slides/slide233.xml" /><Relationship Id="rId1" Type="http://schemas.openxmlformats.org/officeDocument/2006/relationships/notesMaster" Target="../notesMasters/notesMaster1.xml" /></Relationships>
</file>

<file path=ppt/notesSlides/_rels/notesSlide182.xml.rels><?xml version="1.0" encoding="UTF-8"?><Relationships xmlns="http://schemas.openxmlformats.org/package/2006/relationships"><Relationship Id="rId2" Type="http://schemas.openxmlformats.org/officeDocument/2006/relationships/slide" Target="../slides/slide234.xml" /><Relationship Id="rId1" Type="http://schemas.openxmlformats.org/officeDocument/2006/relationships/notesMaster" Target="../notesMasters/notesMaster1.xml" /></Relationships>
</file>

<file path=ppt/notesSlides/_rels/notesSlide183.xml.rels><?xml version="1.0" encoding="UTF-8"?><Relationships xmlns="http://schemas.openxmlformats.org/package/2006/relationships"><Relationship Id="rId2" Type="http://schemas.openxmlformats.org/officeDocument/2006/relationships/slide" Target="../slides/slide235.xml" /><Relationship Id="rId1" Type="http://schemas.openxmlformats.org/officeDocument/2006/relationships/notesMaster" Target="../notesMasters/notesMaster1.xml" /></Relationships>
</file>

<file path=ppt/notesSlides/_rels/notesSlide184.xml.rels><?xml version="1.0" encoding="UTF-8"?><Relationships xmlns="http://schemas.openxmlformats.org/package/2006/relationships"><Relationship Id="rId2" Type="http://schemas.openxmlformats.org/officeDocument/2006/relationships/slide" Target="../slides/slide236.xml" /><Relationship Id="rId1" Type="http://schemas.openxmlformats.org/officeDocument/2006/relationships/notesMaster" Target="../notesMasters/notesMaster1.xml" /></Relationships>
</file>

<file path=ppt/notesSlides/_rels/notesSlide185.xml.rels><?xml version="1.0" encoding="UTF-8"?><Relationships xmlns="http://schemas.openxmlformats.org/package/2006/relationships"><Relationship Id="rId2" Type="http://schemas.openxmlformats.org/officeDocument/2006/relationships/slide" Target="../slides/slide237.xml" /><Relationship Id="rId1" Type="http://schemas.openxmlformats.org/officeDocument/2006/relationships/notesMaster" Target="../notesMasters/notesMaster1.xml" /></Relationships>
</file>

<file path=ppt/notesSlides/_rels/notesSlide186.xml.rels><?xml version="1.0" encoding="UTF-8"?><Relationships xmlns="http://schemas.openxmlformats.org/package/2006/relationships"><Relationship Id="rId2" Type="http://schemas.openxmlformats.org/officeDocument/2006/relationships/slide" Target="../slides/slide238.xml" /><Relationship Id="rId1" Type="http://schemas.openxmlformats.org/officeDocument/2006/relationships/notesMaster" Target="../notesMasters/notesMaster1.xml" /></Relationships>
</file>

<file path=ppt/notesSlides/_rels/notesSlide187.xml.rels><?xml version="1.0" encoding="UTF-8"?><Relationships xmlns="http://schemas.openxmlformats.org/package/2006/relationships"><Relationship Id="rId2" Type="http://schemas.openxmlformats.org/officeDocument/2006/relationships/slide" Target="../slides/slide239.xml" /><Relationship Id="rId1" Type="http://schemas.openxmlformats.org/officeDocument/2006/relationships/notesMaster" Target="../notesMasters/notesMaster1.xml" /></Relationships>
</file>

<file path=ppt/notesSlides/_rels/notesSlide188.xml.rels><?xml version="1.0" encoding="UTF-8"?><Relationships xmlns="http://schemas.openxmlformats.org/package/2006/relationships"><Relationship Id="rId2" Type="http://schemas.openxmlformats.org/officeDocument/2006/relationships/slide" Target="../slides/slide240.xml" /><Relationship Id="rId1" Type="http://schemas.openxmlformats.org/officeDocument/2006/relationships/notesMaster" Target="../notesMasters/notesMaster1.xml" /></Relationships>
</file>

<file path=ppt/notesSlides/_rels/notesSlide189.xml.rels><?xml version="1.0" encoding="UTF-8"?><Relationships xmlns="http://schemas.openxmlformats.org/package/2006/relationships"><Relationship Id="rId2" Type="http://schemas.openxmlformats.org/officeDocument/2006/relationships/slide" Target="../slides/slide241.xml" /><Relationship Id="rId1" Type="http://schemas.openxmlformats.org/officeDocument/2006/relationships/notesMaster" Target="../notesMasters/notesMaster1.xml" /></Relationships>
</file>

<file path=ppt/notesSlides/_rels/notesSlide190.xml.rels><?xml version="1.0" encoding="UTF-8"?><Relationships xmlns="http://schemas.openxmlformats.org/package/2006/relationships"><Relationship Id="rId2" Type="http://schemas.openxmlformats.org/officeDocument/2006/relationships/slide" Target="../slides/slide242.xml" /><Relationship Id="rId1" Type="http://schemas.openxmlformats.org/officeDocument/2006/relationships/notesMaster" Target="../notesMasters/notesMaster1.xml" /></Relationships>
</file>

<file path=ppt/notesSlides/_rels/notesSlide191.xml.rels><?xml version="1.0" encoding="UTF-8"?><Relationships xmlns="http://schemas.openxmlformats.org/package/2006/relationships"><Relationship Id="rId2" Type="http://schemas.openxmlformats.org/officeDocument/2006/relationships/slide" Target="../slides/slide243.xml" /><Relationship Id="rId1" Type="http://schemas.openxmlformats.org/officeDocument/2006/relationships/notesMaster" Target="../notesMasters/notesMaster1.xml" /></Relationships>
</file>

<file path=ppt/notesSlides/_rels/notesSlide192.xml.rels><?xml version="1.0" encoding="UTF-8"?><Relationships xmlns="http://schemas.openxmlformats.org/package/2006/relationships"><Relationship Id="rId2" Type="http://schemas.openxmlformats.org/officeDocument/2006/relationships/slide" Target="../slides/slide244.xml" /><Relationship Id="rId1" Type="http://schemas.openxmlformats.org/officeDocument/2006/relationships/notesMaster" Target="../notesMasters/notesMaster1.xml" /></Relationships>
</file>

<file path=ppt/notesSlides/_rels/notesSlide193.xml.rels><?xml version="1.0" encoding="UTF-8"?><Relationships xmlns="http://schemas.openxmlformats.org/package/2006/relationships"><Relationship Id="rId2" Type="http://schemas.openxmlformats.org/officeDocument/2006/relationships/slide" Target="../slides/slide245.xml" /><Relationship Id="rId1" Type="http://schemas.openxmlformats.org/officeDocument/2006/relationships/notesMaster" Target="../notesMasters/notesMaster1.xml" /></Relationships>
</file>

<file path=ppt/notesSlides/_rels/notesSlide194.xml.rels><?xml version="1.0" encoding="UTF-8"?><Relationships xmlns="http://schemas.openxmlformats.org/package/2006/relationships"><Relationship Id="rId2" Type="http://schemas.openxmlformats.org/officeDocument/2006/relationships/slide" Target="../slides/slide246.xml" /><Relationship Id="rId1" Type="http://schemas.openxmlformats.org/officeDocument/2006/relationships/notesMaster" Target="../notesMasters/notesMaster1.xml" /></Relationships>
</file>

<file path=ppt/notesSlides/_rels/notesSlide195.xml.rels><?xml version="1.0" encoding="UTF-8"?><Relationships xmlns="http://schemas.openxmlformats.org/package/2006/relationships"><Relationship Id="rId2" Type="http://schemas.openxmlformats.org/officeDocument/2006/relationships/slide" Target="../slides/slide248.xml" /><Relationship Id="rId1" Type="http://schemas.openxmlformats.org/officeDocument/2006/relationships/notesMaster" Target="../notesMasters/notesMaster1.xml" /></Relationships>
</file>

<file path=ppt/notesSlides/_rels/notesSlide196.xml.rels><?xml version="1.0" encoding="UTF-8"?><Relationships xmlns="http://schemas.openxmlformats.org/package/2006/relationships"><Relationship Id="rId2" Type="http://schemas.openxmlformats.org/officeDocument/2006/relationships/slide" Target="../slides/slide250.xml" /><Relationship Id="rId1" Type="http://schemas.openxmlformats.org/officeDocument/2006/relationships/notesMaster" Target="../notesMasters/notesMaster1.xml" /></Relationships>
</file>

<file path=ppt/notesSlides/_rels/notesSlide197.xml.rels><?xml version="1.0" encoding="UTF-8"?><Relationships xmlns="http://schemas.openxmlformats.org/package/2006/relationships"><Relationship Id="rId2" Type="http://schemas.openxmlformats.org/officeDocument/2006/relationships/slide" Target="../slides/slide251.xml" /><Relationship Id="rId1" Type="http://schemas.openxmlformats.org/officeDocument/2006/relationships/notesMaster" Target="../notesMasters/notesMaster1.xml" /></Relationships>
</file>

<file path=ppt/notesSlides/_rels/notesSlide198.xml.rels><?xml version="1.0" encoding="UTF-8"?><Relationships xmlns="http://schemas.openxmlformats.org/package/2006/relationships"><Relationship Id="rId2" Type="http://schemas.openxmlformats.org/officeDocument/2006/relationships/slide" Target="../slides/slide252.xml" /><Relationship Id="rId1" Type="http://schemas.openxmlformats.org/officeDocument/2006/relationships/notesMaster" Target="../notesMasters/notesMaster1.xml" /></Relationships>
</file>

<file path=ppt/notesSlides/_rels/notesSlide199.xml.rels><?xml version="1.0" encoding="UTF-8"?><Relationships xmlns="http://schemas.openxmlformats.org/package/2006/relationships"><Relationship Id="rId2" Type="http://schemas.openxmlformats.org/officeDocument/2006/relationships/slide" Target="../slides/slide253.xml" /><Relationship Id="rId1" Type="http://schemas.openxmlformats.org/officeDocument/2006/relationships/notesMaster" Target="../notesMasters/notesMaster1.xml" /></Relationships>
</file>

<file path=ppt/notesSlides/_rels/notesSlide200.xml.rels><?xml version="1.0" encoding="UTF-8"?><Relationships xmlns="http://schemas.openxmlformats.org/package/2006/relationships"><Relationship Id="rId2" Type="http://schemas.openxmlformats.org/officeDocument/2006/relationships/slide" Target="../slides/slide254.xml" /><Relationship Id="rId1" Type="http://schemas.openxmlformats.org/officeDocument/2006/relationships/notesMaster" Target="../notesMasters/notesMaster1.xml" /></Relationships>
</file>

<file path=ppt/notesSlides/_rels/notesSlide201.xml.rels><?xml version="1.0" encoding="UTF-8"?><Relationships xmlns="http://schemas.openxmlformats.org/package/2006/relationships"><Relationship Id="rId2" Type="http://schemas.openxmlformats.org/officeDocument/2006/relationships/slide" Target="../slides/slide255.xml" /><Relationship Id="rId1" Type="http://schemas.openxmlformats.org/officeDocument/2006/relationships/notesMaster" Target="../notesMasters/notesMaster1.xml" /></Relationships>
</file>

<file path=ppt/notesSlides/_rels/notesSlide202.xml.rels><?xml version="1.0" encoding="UTF-8"?><Relationships xmlns="http://schemas.openxmlformats.org/package/2006/relationships"><Relationship Id="rId2" Type="http://schemas.openxmlformats.org/officeDocument/2006/relationships/slide" Target="../slides/slide256.xml" /><Relationship Id="rId1" Type="http://schemas.openxmlformats.org/officeDocument/2006/relationships/notesMaster" Target="../notesMasters/notesMaster1.xml" /></Relationships>
</file>

<file path=ppt/notesSlides/_rels/notesSlide203.xml.rels><?xml version="1.0" encoding="UTF-8"?><Relationships xmlns="http://schemas.openxmlformats.org/package/2006/relationships"><Relationship Id="rId2" Type="http://schemas.openxmlformats.org/officeDocument/2006/relationships/slide" Target="../slides/slide258.xml" /><Relationship Id="rId1" Type="http://schemas.openxmlformats.org/officeDocument/2006/relationships/notesMaster" Target="../notesMasters/notesMaster1.xml" /></Relationships>
</file>

<file path=ppt/notesSlides/_rels/notesSlide204.xml.rels><?xml version="1.0" encoding="UTF-8"?><Relationships xmlns="http://schemas.openxmlformats.org/package/2006/relationships"><Relationship Id="rId2" Type="http://schemas.openxmlformats.org/officeDocument/2006/relationships/slide" Target="../slides/slide259.xml" /><Relationship Id="rId1" Type="http://schemas.openxmlformats.org/officeDocument/2006/relationships/notesMaster" Target="../notesMasters/notesMaster1.xml" /></Relationships>
</file>

<file path=ppt/notesSlides/_rels/notesSlide205.xml.rels><?xml version="1.0" encoding="UTF-8"?><Relationships xmlns="http://schemas.openxmlformats.org/package/2006/relationships"><Relationship Id="rId2" Type="http://schemas.openxmlformats.org/officeDocument/2006/relationships/slide" Target="../slides/slide260.xml" /><Relationship Id="rId1" Type="http://schemas.openxmlformats.org/officeDocument/2006/relationships/notesMaster" Target="../notesMasters/notesMaster1.xml" /></Relationships>
</file>

<file path=ppt/notesSlides/_rels/notesSlide206.xml.rels><?xml version="1.0" encoding="UTF-8"?><Relationships xmlns="http://schemas.openxmlformats.org/package/2006/relationships"><Relationship Id="rId2" Type="http://schemas.openxmlformats.org/officeDocument/2006/relationships/slide" Target="../slides/slide261.xml" /><Relationship Id="rId1" Type="http://schemas.openxmlformats.org/officeDocument/2006/relationships/notesMaster" Target="../notesMasters/notesMaster1.xml" /></Relationships>
</file>

<file path=ppt/notesSlides/_rels/notesSlide207.xml.rels><?xml version="1.0" encoding="UTF-8"?><Relationships xmlns="http://schemas.openxmlformats.org/package/2006/relationships"><Relationship Id="rId2" Type="http://schemas.openxmlformats.org/officeDocument/2006/relationships/slide" Target="../slides/slide262.xml" /><Relationship Id="rId1" Type="http://schemas.openxmlformats.org/officeDocument/2006/relationships/notesMaster" Target="../notesMasters/notesMaster1.xml" /></Relationships>
</file>

<file path=ppt/notesSlides/_rels/notesSlide208.xml.rels><?xml version="1.0" encoding="UTF-8"?><Relationships xmlns="http://schemas.openxmlformats.org/package/2006/relationships"><Relationship Id="rId2" Type="http://schemas.openxmlformats.org/officeDocument/2006/relationships/slide" Target="../slides/slide268.xml" /><Relationship Id="rId1" Type="http://schemas.openxmlformats.org/officeDocument/2006/relationships/notesMaster" Target="../notesMasters/notesMaster1.xml" /></Relationships>
</file>

<file path=ppt/notesSlides/_rels/notesSlide209.xml.rels><?xml version="1.0" encoding="UTF-8"?><Relationships xmlns="http://schemas.openxmlformats.org/package/2006/relationships"><Relationship Id="rId2" Type="http://schemas.openxmlformats.org/officeDocument/2006/relationships/slide" Target="../slides/slide269.xml" /><Relationship Id="rId1" Type="http://schemas.openxmlformats.org/officeDocument/2006/relationships/notesMaster" Target="../notesMasters/notesMaster1.xml" /></Relationships>
</file>

<file path=ppt/notesSlides/_rels/notesSlide210.xml.rels><?xml version="1.0" encoding="UTF-8"?><Relationships xmlns="http://schemas.openxmlformats.org/package/2006/relationships"><Relationship Id="rId2" Type="http://schemas.openxmlformats.org/officeDocument/2006/relationships/slide" Target="../slides/slide270.xml" /><Relationship Id="rId1" Type="http://schemas.openxmlformats.org/officeDocument/2006/relationships/notesMaster" Target="../notesMasters/notesMaster1.xml" /></Relationships>
</file>

<file path=ppt/notesSlides/_rels/notesSlide211.xml.rels><?xml version="1.0" encoding="UTF-8"?><Relationships xmlns="http://schemas.openxmlformats.org/package/2006/relationships"><Relationship Id="rId2" Type="http://schemas.openxmlformats.org/officeDocument/2006/relationships/slide" Target="../slides/slide271.xml" /><Relationship Id="rId1" Type="http://schemas.openxmlformats.org/officeDocument/2006/relationships/notesMaster" Target="../notesMasters/notesMaster1.xml" /></Relationships>
</file>

<file path=ppt/notesSlides/_rels/notesSlide212.xml.rels><?xml version="1.0" encoding="UTF-8"?><Relationships xmlns="http://schemas.openxmlformats.org/package/2006/relationships"><Relationship Id="rId2" Type="http://schemas.openxmlformats.org/officeDocument/2006/relationships/slide" Target="../slides/slide272.xml" /><Relationship Id="rId1" Type="http://schemas.openxmlformats.org/officeDocument/2006/relationships/notesMaster" Target="../notesMasters/notesMaster1.xml" /></Relationships>
</file>

<file path=ppt/notesSlides/_rels/notesSlide213.xml.rels><?xml version="1.0" encoding="UTF-8"?><Relationships xmlns="http://schemas.openxmlformats.org/package/2006/relationships"><Relationship Id="rId2" Type="http://schemas.openxmlformats.org/officeDocument/2006/relationships/slide" Target="../slides/slide275.xml" /><Relationship Id="rId1" Type="http://schemas.openxmlformats.org/officeDocument/2006/relationships/notesMaster" Target="../notesMasters/notesMaster1.xml" /></Relationships>
</file>

<file path=ppt/notesSlides/_rels/notesSlide214.xml.rels><?xml version="1.0" encoding="UTF-8"?><Relationships xmlns="http://schemas.openxmlformats.org/package/2006/relationships"><Relationship Id="rId2" Type="http://schemas.openxmlformats.org/officeDocument/2006/relationships/slide" Target="../slides/slide277.xml" /><Relationship Id="rId1" Type="http://schemas.openxmlformats.org/officeDocument/2006/relationships/notesMaster" Target="../notesMasters/notesMaster1.xml" /></Relationships>
</file>

<file path=ppt/notesSlides/_rels/notesSlide215.xml.rels><?xml version="1.0" encoding="UTF-8"?><Relationships xmlns="http://schemas.openxmlformats.org/package/2006/relationships"><Relationship Id="rId2" Type="http://schemas.openxmlformats.org/officeDocument/2006/relationships/slide" Target="../slides/slide278.xml" /><Relationship Id="rId1" Type="http://schemas.openxmlformats.org/officeDocument/2006/relationships/notesMaster" Target="../notesMasters/notesMaster1.xml" /></Relationships>
</file>

<file path=ppt/notesSlides/_rels/notesSlide216.xml.rels><?xml version="1.0" encoding="UTF-8"?><Relationships xmlns="http://schemas.openxmlformats.org/package/2006/relationships"><Relationship Id="rId2" Type="http://schemas.openxmlformats.org/officeDocument/2006/relationships/slide" Target="../slides/slide279.xml" /><Relationship Id="rId1" Type="http://schemas.openxmlformats.org/officeDocument/2006/relationships/notesMaster" Target="../notesMasters/notesMaster1.xml" /></Relationships>
</file>

<file path=ppt/notesSlides/_rels/notesSlide217.xml.rels><?xml version="1.0" encoding="UTF-8"?><Relationships xmlns="http://schemas.openxmlformats.org/package/2006/relationships"><Relationship Id="rId2" Type="http://schemas.openxmlformats.org/officeDocument/2006/relationships/slide" Target="../slides/slide280.xml" /><Relationship Id="rId1" Type="http://schemas.openxmlformats.org/officeDocument/2006/relationships/notesMaster" Target="../notesMasters/notesMaster1.xml" /></Relationships>
</file>

<file path=ppt/notesSlides/_rels/notesSlide218.xml.rels><?xml version="1.0" encoding="UTF-8"?><Relationships xmlns="http://schemas.openxmlformats.org/package/2006/relationships"><Relationship Id="rId2" Type="http://schemas.openxmlformats.org/officeDocument/2006/relationships/slide" Target="../slides/slide281.xml" /><Relationship Id="rId1" Type="http://schemas.openxmlformats.org/officeDocument/2006/relationships/notesMaster" Target="../notesMasters/notesMaster1.xml" /></Relationships>
</file>

<file path=ppt/notesSlides/_rels/notesSlide219.xml.rels><?xml version="1.0" encoding="UTF-8"?><Relationships xmlns="http://schemas.openxmlformats.org/package/2006/relationships"><Relationship Id="rId2" Type="http://schemas.openxmlformats.org/officeDocument/2006/relationships/slide" Target="../slides/slide282.xml" /><Relationship Id="rId1" Type="http://schemas.openxmlformats.org/officeDocument/2006/relationships/notesMaster" Target="../notesMasters/notesMaster1.xml" /></Relationships>
</file>

<file path=ppt/notesSlides/_rels/notesSlide220.xml.rels><?xml version="1.0" encoding="UTF-8"?><Relationships xmlns="http://schemas.openxmlformats.org/package/2006/relationships"><Relationship Id="rId2" Type="http://schemas.openxmlformats.org/officeDocument/2006/relationships/slide" Target="../slides/slide283.xml" /><Relationship Id="rId1" Type="http://schemas.openxmlformats.org/officeDocument/2006/relationships/notesMaster" Target="../notesMasters/notesMaster1.xml" /></Relationships>
</file>

<file path=ppt/notesSlides/_rels/notesSlide221.xml.rels><?xml version="1.0" encoding="UTF-8"?><Relationships xmlns="http://schemas.openxmlformats.org/package/2006/relationships"><Relationship Id="rId2" Type="http://schemas.openxmlformats.org/officeDocument/2006/relationships/slide" Target="../slides/slide284.xml" /><Relationship Id="rId1" Type="http://schemas.openxmlformats.org/officeDocument/2006/relationships/notesMaster" Target="../notesMasters/notesMaster1.xml" /></Relationships>
</file>

<file path=ppt/notesSlides/_rels/notesSlide222.xml.rels><?xml version="1.0" encoding="UTF-8"?><Relationships xmlns="http://schemas.openxmlformats.org/package/2006/relationships"><Relationship Id="rId2" Type="http://schemas.openxmlformats.org/officeDocument/2006/relationships/slide" Target="../slides/slide285.xml" /><Relationship Id="rId1" Type="http://schemas.openxmlformats.org/officeDocument/2006/relationships/notesMaster" Target="../notesMasters/notesMaster1.xml" /></Relationships>
</file>

<file path=ppt/notesSlides/_rels/notesSlide223.xml.rels><?xml version="1.0" encoding="UTF-8"?><Relationships xmlns="http://schemas.openxmlformats.org/package/2006/relationships"><Relationship Id="rId2" Type="http://schemas.openxmlformats.org/officeDocument/2006/relationships/slide" Target="../slides/slide286.xml" /><Relationship Id="rId1" Type="http://schemas.openxmlformats.org/officeDocument/2006/relationships/notesMaster" Target="../notesMasters/notesMaster1.xml" /></Relationships>
</file>

<file path=ppt/notesSlides/_rels/notesSlide224.xml.rels><?xml version="1.0" encoding="UTF-8"?><Relationships xmlns="http://schemas.openxmlformats.org/package/2006/relationships"><Relationship Id="rId2" Type="http://schemas.openxmlformats.org/officeDocument/2006/relationships/slide" Target="../slides/slide287.xml" /><Relationship Id="rId1" Type="http://schemas.openxmlformats.org/officeDocument/2006/relationships/notesMaster" Target="../notesMasters/notesMaster1.xml" /></Relationships>
</file>

<file path=ppt/notesSlides/_rels/notesSlide225.xml.rels><?xml version="1.0" encoding="UTF-8"?><Relationships xmlns="http://schemas.openxmlformats.org/package/2006/relationships"><Relationship Id="rId2" Type="http://schemas.openxmlformats.org/officeDocument/2006/relationships/slide" Target="../slides/slide288.xml" /><Relationship Id="rId1" Type="http://schemas.openxmlformats.org/officeDocument/2006/relationships/notesMaster" Target="../notesMasters/notesMaster1.xml" /></Relationships>
</file>

<file path=ppt/notesSlides/_rels/notesSlide226.xml.rels><?xml version="1.0" encoding="UTF-8"?><Relationships xmlns="http://schemas.openxmlformats.org/package/2006/relationships"><Relationship Id="rId2" Type="http://schemas.openxmlformats.org/officeDocument/2006/relationships/slide" Target="../slides/slide289.xml" /><Relationship Id="rId1" Type="http://schemas.openxmlformats.org/officeDocument/2006/relationships/notesMaster" Target="../notesMasters/notesMaster1.xml" /></Relationships>
</file>

<file path=ppt/notesSlides/_rels/notesSlide227.xml.rels><?xml version="1.0" encoding="UTF-8"?><Relationships xmlns="http://schemas.openxmlformats.org/package/2006/relationships"><Relationship Id="rId2" Type="http://schemas.openxmlformats.org/officeDocument/2006/relationships/slide" Target="../slides/slide290.xml" /><Relationship Id="rId1" Type="http://schemas.openxmlformats.org/officeDocument/2006/relationships/notesMaster" Target="../notesMasters/notesMaster1.xml" /></Relationships>
</file>

<file path=ppt/notesSlides/_rels/notesSlide228.xml.rels><?xml version="1.0" encoding="UTF-8"?><Relationships xmlns="http://schemas.openxmlformats.org/package/2006/relationships"><Relationship Id="rId2" Type="http://schemas.openxmlformats.org/officeDocument/2006/relationships/slide" Target="../slides/slide291.xml" /><Relationship Id="rId1" Type="http://schemas.openxmlformats.org/officeDocument/2006/relationships/notesMaster" Target="../notesMasters/notesMaster1.xml" /></Relationships>
</file>

<file path=ppt/notesSlides/_rels/notesSlide229.xml.rels><?xml version="1.0" encoding="UTF-8"?><Relationships xmlns="http://schemas.openxmlformats.org/package/2006/relationships"><Relationship Id="rId2" Type="http://schemas.openxmlformats.org/officeDocument/2006/relationships/slide" Target="../slides/slide292.xml" /><Relationship Id="rId1" Type="http://schemas.openxmlformats.org/officeDocument/2006/relationships/notesMaster" Target="../notesMasters/notesMaster1.xml" /></Relationships>
</file>

<file path=ppt/notesSlides/_rels/notesSlide230.xml.rels><?xml version="1.0" encoding="UTF-8"?><Relationships xmlns="http://schemas.openxmlformats.org/package/2006/relationships"><Relationship Id="rId2" Type="http://schemas.openxmlformats.org/officeDocument/2006/relationships/slide" Target="../slides/slide293.xml" /><Relationship Id="rId1" Type="http://schemas.openxmlformats.org/officeDocument/2006/relationships/notesMaster" Target="../notesMasters/notesMaster1.xml" /></Relationships>
</file>

<file path=ppt/notesSlides/_rels/notesSlide231.xml.rels><?xml version="1.0" encoding="UTF-8"?><Relationships xmlns="http://schemas.openxmlformats.org/package/2006/relationships"><Relationship Id="rId2" Type="http://schemas.openxmlformats.org/officeDocument/2006/relationships/slide" Target="../slides/slide294.xml" /><Relationship Id="rId1" Type="http://schemas.openxmlformats.org/officeDocument/2006/relationships/notesMaster" Target="../notesMasters/notesMaster1.xml" /></Relationships>
</file>

<file path=ppt/notesSlides/_rels/notesSlide232.xml.rels><?xml version="1.0" encoding="UTF-8"?><Relationships xmlns="http://schemas.openxmlformats.org/package/2006/relationships"><Relationship Id="rId2" Type="http://schemas.openxmlformats.org/officeDocument/2006/relationships/slide" Target="../slides/slide295.xml" /><Relationship Id="rId1" Type="http://schemas.openxmlformats.org/officeDocument/2006/relationships/notesMaster" Target="../notesMasters/notesMaster1.xml" /></Relationships>
</file>

<file path=ppt/notesSlides/_rels/notesSlide233.xml.rels><?xml version="1.0" encoding="UTF-8"?><Relationships xmlns="http://schemas.openxmlformats.org/package/2006/relationships"><Relationship Id="rId2" Type="http://schemas.openxmlformats.org/officeDocument/2006/relationships/slide" Target="../slides/slide296.xml" /><Relationship Id="rId1" Type="http://schemas.openxmlformats.org/officeDocument/2006/relationships/notesMaster" Target="../notesMasters/notesMaster1.xml" /></Relationships>
</file>

<file path=ppt/notesSlides/_rels/notesSlide234.xml.rels><?xml version="1.0" encoding="UTF-8"?><Relationships xmlns="http://schemas.openxmlformats.org/package/2006/relationships"><Relationship Id="rId2" Type="http://schemas.openxmlformats.org/officeDocument/2006/relationships/slide" Target="../slides/slide297.xml" /><Relationship Id="rId1" Type="http://schemas.openxmlformats.org/officeDocument/2006/relationships/notesMaster" Target="../notesMasters/notesMaster1.xml" /></Relationships>
</file>

<file path=ppt/notesSlides/_rels/notesSlide235.xml.rels><?xml version="1.0" encoding="UTF-8"?><Relationships xmlns="http://schemas.openxmlformats.org/package/2006/relationships"><Relationship Id="rId2" Type="http://schemas.openxmlformats.org/officeDocument/2006/relationships/slide" Target="../slides/slide298.xml" /><Relationship Id="rId1" Type="http://schemas.openxmlformats.org/officeDocument/2006/relationships/notesMaster" Target="../notesMasters/notesMaster1.xml" /></Relationships>
</file>

<file path=ppt/notesSlides/_rels/notesSlide236.xml.rels><?xml version="1.0" encoding="UTF-8"?><Relationships xmlns="http://schemas.openxmlformats.org/package/2006/relationships"><Relationship Id="rId2" Type="http://schemas.openxmlformats.org/officeDocument/2006/relationships/slide" Target="../slides/slide299.xml" /><Relationship Id="rId1" Type="http://schemas.openxmlformats.org/officeDocument/2006/relationships/notesMaster" Target="../notesMasters/notesMaster1.xml" /></Relationships>
</file>

<file path=ppt/notesSlides/_rels/notesSlide237.xml.rels><?xml version="1.0" encoding="UTF-8"?><Relationships xmlns="http://schemas.openxmlformats.org/package/2006/relationships"><Relationship Id="rId2" Type="http://schemas.openxmlformats.org/officeDocument/2006/relationships/slide" Target="../slides/slide300.xml" /><Relationship Id="rId1" Type="http://schemas.openxmlformats.org/officeDocument/2006/relationships/notesMaster" Target="../notesMasters/notesMaster1.xml" /></Relationships>
</file>

<file path=ppt/notesSlides/_rels/notesSlide238.xml.rels><?xml version="1.0" encoding="UTF-8"?><Relationships xmlns="http://schemas.openxmlformats.org/package/2006/relationships"><Relationship Id="rId2" Type="http://schemas.openxmlformats.org/officeDocument/2006/relationships/slide" Target="../slides/slide301.xml" /><Relationship Id="rId1" Type="http://schemas.openxmlformats.org/officeDocument/2006/relationships/notesMaster" Target="../notesMasters/notesMaster1.xml" /></Relationships>
</file>

<file path=ppt/notesSlides/_rels/notesSlide239.xml.rels><?xml version="1.0" encoding="UTF-8"?><Relationships xmlns="http://schemas.openxmlformats.org/package/2006/relationships"><Relationship Id="rId2" Type="http://schemas.openxmlformats.org/officeDocument/2006/relationships/slide" Target="../slides/slide302.xml" /><Relationship Id="rId1" Type="http://schemas.openxmlformats.org/officeDocument/2006/relationships/notesMaster" Target="../notesMasters/notesMaster1.xml" /></Relationships>
</file>

<file path=ppt/notesSlides/_rels/notesSlide240.xml.rels><?xml version="1.0" encoding="UTF-8"?><Relationships xmlns="http://schemas.openxmlformats.org/package/2006/relationships"><Relationship Id="rId2" Type="http://schemas.openxmlformats.org/officeDocument/2006/relationships/slide" Target="../slides/slide303.xml" /><Relationship Id="rId1" Type="http://schemas.openxmlformats.org/officeDocument/2006/relationships/notesMaster" Target="../notesMasters/notesMaster1.xml" /></Relationships>
</file>

<file path=ppt/notesSlides/_rels/notesSlide241.xml.rels><?xml version="1.0" encoding="UTF-8"?><Relationships xmlns="http://schemas.openxmlformats.org/package/2006/relationships"><Relationship Id="rId2" Type="http://schemas.openxmlformats.org/officeDocument/2006/relationships/slide" Target="../slides/slide304.xml" /><Relationship Id="rId1" Type="http://schemas.openxmlformats.org/officeDocument/2006/relationships/notesMaster" Target="../notesMasters/notesMaster1.xml" /></Relationships>
</file>

<file path=ppt/notesSlides/_rels/notesSlide242.xml.rels><?xml version="1.0" encoding="UTF-8"?><Relationships xmlns="http://schemas.openxmlformats.org/package/2006/relationships"><Relationship Id="rId2" Type="http://schemas.openxmlformats.org/officeDocument/2006/relationships/slide" Target="../slides/slide305.xml" /><Relationship Id="rId1" Type="http://schemas.openxmlformats.org/officeDocument/2006/relationships/notesMaster" Target="../notesMasters/notesMaster1.xml" /></Relationships>
</file>

<file path=ppt/notesSlides/_rels/notesSlide243.xml.rels><?xml version="1.0" encoding="UTF-8"?><Relationships xmlns="http://schemas.openxmlformats.org/package/2006/relationships"><Relationship Id="rId2" Type="http://schemas.openxmlformats.org/officeDocument/2006/relationships/slide" Target="../slides/slide306.xml" /><Relationship Id="rId1" Type="http://schemas.openxmlformats.org/officeDocument/2006/relationships/notesMaster" Target="../notesMasters/notesMaster1.xml" /></Relationships>
</file>

<file path=ppt/notesSlides/_rels/notesSlide244.xml.rels><?xml version="1.0" encoding="UTF-8"?><Relationships xmlns="http://schemas.openxmlformats.org/package/2006/relationships"><Relationship Id="rId2" Type="http://schemas.openxmlformats.org/officeDocument/2006/relationships/slide" Target="../slides/slide307.xml" /><Relationship Id="rId1" Type="http://schemas.openxmlformats.org/officeDocument/2006/relationships/notesMaster" Target="../notesMasters/notesMaster1.xml" /></Relationships>
</file>

<file path=ppt/notesSlides/_rels/notesSlide245.xml.rels><?xml version="1.0" encoding="UTF-8"?><Relationships xmlns="http://schemas.openxmlformats.org/package/2006/relationships"><Relationship Id="rId2" Type="http://schemas.openxmlformats.org/officeDocument/2006/relationships/slide" Target="../slides/slide309.xml" /><Relationship Id="rId1" Type="http://schemas.openxmlformats.org/officeDocument/2006/relationships/notesMaster" Target="../notesMasters/notesMaster1.xml" /></Relationships>
</file>

<file path=ppt/notesSlides/_rels/notesSlide246.xml.rels><?xml version="1.0" encoding="UTF-8"?><Relationships xmlns="http://schemas.openxmlformats.org/package/2006/relationships"><Relationship Id="rId2" Type="http://schemas.openxmlformats.org/officeDocument/2006/relationships/slide" Target="../slides/slide310.xml" /><Relationship Id="rId1" Type="http://schemas.openxmlformats.org/officeDocument/2006/relationships/notesMaster" Target="../notesMasters/notesMaster1.xml" /></Relationships>
</file>

<file path=ppt/notesSlides/_rels/notesSlide247.xml.rels><?xml version="1.0" encoding="UTF-8"?><Relationships xmlns="http://schemas.openxmlformats.org/package/2006/relationships"><Relationship Id="rId2" Type="http://schemas.openxmlformats.org/officeDocument/2006/relationships/slide" Target="../slides/slide311.xml" /><Relationship Id="rId1" Type="http://schemas.openxmlformats.org/officeDocument/2006/relationships/notesMaster" Target="../notesMasters/notesMaster1.xml" /></Relationships>
</file>

<file path=ppt/notesSlides/_rels/notesSlide248.xml.rels><?xml version="1.0" encoding="UTF-8"?><Relationships xmlns="http://schemas.openxmlformats.org/package/2006/relationships"><Relationship Id="rId2" Type="http://schemas.openxmlformats.org/officeDocument/2006/relationships/slide" Target="../slides/slide313.xml" /><Relationship Id="rId1" Type="http://schemas.openxmlformats.org/officeDocument/2006/relationships/notesMaster" Target="../notesMasters/notesMaster1.xml" /></Relationships>
</file>

<file path=ppt/notesSlides/_rels/notesSlide249.xml.rels><?xml version="1.0" encoding="UTF-8"?><Relationships xmlns="http://schemas.openxmlformats.org/package/2006/relationships"><Relationship Id="rId2" Type="http://schemas.openxmlformats.org/officeDocument/2006/relationships/slide" Target="../slides/slide314.xml" /><Relationship Id="rId1" Type="http://schemas.openxmlformats.org/officeDocument/2006/relationships/notesMaster" Target="../notesMasters/notesMaster1.xml" /></Relationships>
</file>

<file path=ppt/notesSlides/_rels/notesSlide250.xml.rels><?xml version="1.0" encoding="UTF-8"?><Relationships xmlns="http://schemas.openxmlformats.org/package/2006/relationships"><Relationship Id="rId2" Type="http://schemas.openxmlformats.org/officeDocument/2006/relationships/slide" Target="../slides/slide315.xml" /><Relationship Id="rId1" Type="http://schemas.openxmlformats.org/officeDocument/2006/relationships/notesMaster" Target="../notesMasters/notesMaster1.xml" /></Relationships>
</file>

<file path=ppt/notesSlides/_rels/notesSlide251.xml.rels><?xml version="1.0" encoding="UTF-8"?><Relationships xmlns="http://schemas.openxmlformats.org/package/2006/relationships"><Relationship Id="rId2" Type="http://schemas.openxmlformats.org/officeDocument/2006/relationships/slide" Target="../slides/slide316.xml" /><Relationship Id="rId1" Type="http://schemas.openxmlformats.org/officeDocument/2006/relationships/notesMaster" Target="../notesMasters/notesMaster1.xml" /></Relationships>
</file>

<file path=ppt/notesSlides/_rels/notesSlide252.xml.rels><?xml version="1.0" encoding="UTF-8"?><Relationships xmlns="http://schemas.openxmlformats.org/package/2006/relationships"><Relationship Id="rId2" Type="http://schemas.openxmlformats.org/officeDocument/2006/relationships/slide" Target="../slides/slide318.xml" /><Relationship Id="rId1" Type="http://schemas.openxmlformats.org/officeDocument/2006/relationships/notesMaster" Target="../notesMasters/notesMaster1.xml" /></Relationships>
</file>

<file path=ppt/notesSlides/_rels/notesSlide253.xml.rels><?xml version="1.0" encoding="UTF-8"?><Relationships xmlns="http://schemas.openxmlformats.org/package/2006/relationships"><Relationship Id="rId2" Type="http://schemas.openxmlformats.org/officeDocument/2006/relationships/slide" Target="../slides/slide319.xml" /><Relationship Id="rId1" Type="http://schemas.openxmlformats.org/officeDocument/2006/relationships/notesMaster" Target="../notesMasters/notesMaster1.xml" /></Relationships>
</file>

<file path=ppt/notesSlides/_rels/notesSlide254.xml.rels><?xml version="1.0" encoding="UTF-8"?><Relationships xmlns="http://schemas.openxmlformats.org/package/2006/relationships"><Relationship Id="rId2" Type="http://schemas.openxmlformats.org/officeDocument/2006/relationships/slide" Target="../slides/slide320.xml" /><Relationship Id="rId1" Type="http://schemas.openxmlformats.org/officeDocument/2006/relationships/notesMaster" Target="../notesMasters/notesMaster1.xml" /></Relationships>
</file>

<file path=ppt/notesSlides/_rels/notesSlide255.xml.rels><?xml version="1.0" encoding="UTF-8"?><Relationships xmlns="http://schemas.openxmlformats.org/package/2006/relationships"><Relationship Id="rId2" Type="http://schemas.openxmlformats.org/officeDocument/2006/relationships/slide" Target="../slides/slide329.xml" /><Relationship Id="rId1" Type="http://schemas.openxmlformats.org/officeDocument/2006/relationships/notesMaster" Target="../notesMasters/notesMaster1.xml" /></Relationships>
</file>

<file path=ppt/notesSlides/_rels/notesSlide256.xml.rels><?xml version="1.0" encoding="UTF-8"?><Relationships xmlns="http://schemas.openxmlformats.org/package/2006/relationships"><Relationship Id="rId2" Type="http://schemas.openxmlformats.org/officeDocument/2006/relationships/slide" Target="../slides/slide330.xml" /><Relationship Id="rId1" Type="http://schemas.openxmlformats.org/officeDocument/2006/relationships/notesMaster" Target="../notesMasters/notesMaster1.xml" /></Relationships>
</file>

<file path=ppt/notesSlides/_rels/notesSlide257.xml.rels><?xml version="1.0" encoding="UTF-8"?><Relationships xmlns="http://schemas.openxmlformats.org/package/2006/relationships"><Relationship Id="rId2" Type="http://schemas.openxmlformats.org/officeDocument/2006/relationships/slide" Target="../slides/slide331.xml" /><Relationship Id="rId1" Type="http://schemas.openxmlformats.org/officeDocument/2006/relationships/notesMaster" Target="../notesMasters/notesMaster1.xml" /></Relationships>
</file>

<file path=ppt/notesSlides/_rels/notesSlide258.xml.rels><?xml version="1.0" encoding="UTF-8"?><Relationships xmlns="http://schemas.openxmlformats.org/package/2006/relationships"><Relationship Id="rId2" Type="http://schemas.openxmlformats.org/officeDocument/2006/relationships/slide" Target="../slides/slide332.xml" /><Relationship Id="rId1" Type="http://schemas.openxmlformats.org/officeDocument/2006/relationships/notesMaster" Target="../notesMasters/notesMaster1.xml" /></Relationships>
</file>

<file path=ppt/notesSlides/_rels/notesSlide259.xml.rels><?xml version="1.0" encoding="UTF-8"?><Relationships xmlns="http://schemas.openxmlformats.org/package/2006/relationships"><Relationship Id="rId2" Type="http://schemas.openxmlformats.org/officeDocument/2006/relationships/slide" Target="../slides/slide333.xml" /><Relationship Id="rId1" Type="http://schemas.openxmlformats.org/officeDocument/2006/relationships/notesMaster" Target="../notesMasters/notesMaster1.xml" /></Relationships>
</file>

<file path=ppt/notesSlides/_rels/notesSlide260.xml.rels><?xml version="1.0" encoding="UTF-8"?><Relationships xmlns="http://schemas.openxmlformats.org/package/2006/relationships"><Relationship Id="rId2" Type="http://schemas.openxmlformats.org/officeDocument/2006/relationships/slide" Target="../slides/slide335.xml" /><Relationship Id="rId1" Type="http://schemas.openxmlformats.org/officeDocument/2006/relationships/notesMaster" Target="../notesMasters/notesMaster1.xml" /></Relationships>
</file>

<file path=ppt/notesSlides/_rels/notesSlide261.xml.rels><?xml version="1.0" encoding="UTF-8"?><Relationships xmlns="http://schemas.openxmlformats.org/package/2006/relationships"><Relationship Id="rId2" Type="http://schemas.openxmlformats.org/officeDocument/2006/relationships/slide" Target="../slides/slide337.xml" /><Relationship Id="rId1" Type="http://schemas.openxmlformats.org/officeDocument/2006/relationships/notesMaster" Target="../notesMasters/notesMaster1.xml" /></Relationships>
</file>

<file path=ppt/notesSlides/_rels/notesSlide262.xml.rels><?xml version="1.0" encoding="UTF-8"?><Relationships xmlns="http://schemas.openxmlformats.org/package/2006/relationships"><Relationship Id="rId2" Type="http://schemas.openxmlformats.org/officeDocument/2006/relationships/slide" Target="../slides/slide339.xml" /><Relationship Id="rId1" Type="http://schemas.openxmlformats.org/officeDocument/2006/relationships/notesMaster" Target="../notesMasters/notesMaster1.xml" /></Relationships>
</file>

<file path=ppt/notesSlides/_rels/notesSlide263.xml.rels><?xml version="1.0" encoding="UTF-8"?><Relationships xmlns="http://schemas.openxmlformats.org/package/2006/relationships"><Relationship Id="rId2" Type="http://schemas.openxmlformats.org/officeDocument/2006/relationships/slide" Target="../slides/slide340.xml" /><Relationship Id="rId1" Type="http://schemas.openxmlformats.org/officeDocument/2006/relationships/notesMaster" Target="../notesMasters/notesMaster1.xml" /></Relationships>
</file>

<file path=ppt/notesSlides/_rels/notesSlide264.xml.rels><?xml version="1.0" encoding="UTF-8"?><Relationships xmlns="http://schemas.openxmlformats.org/package/2006/relationships"><Relationship Id="rId2" Type="http://schemas.openxmlformats.org/officeDocument/2006/relationships/slide" Target="../slides/slide341.xml" /><Relationship Id="rId1" Type="http://schemas.openxmlformats.org/officeDocument/2006/relationships/notesMaster" Target="../notesMasters/notesMaster1.xml" /></Relationships>
</file>

<file path=ppt/notesSlides/_rels/notesSlide265.xml.rels><?xml version="1.0" encoding="UTF-8"?><Relationships xmlns="http://schemas.openxmlformats.org/package/2006/relationships"><Relationship Id="rId2" Type="http://schemas.openxmlformats.org/officeDocument/2006/relationships/slide" Target="../slides/slide342.xml" /><Relationship Id="rId1" Type="http://schemas.openxmlformats.org/officeDocument/2006/relationships/notesMaster" Target="../notesMasters/notesMaster1.xml" /></Relationships>
</file>

<file path=ppt/notesSlides/_rels/notesSlide266.xml.rels><?xml version="1.0" encoding="UTF-8"?><Relationships xmlns="http://schemas.openxmlformats.org/package/2006/relationships"><Relationship Id="rId2" Type="http://schemas.openxmlformats.org/officeDocument/2006/relationships/slide" Target="../slides/slide343.xml" /><Relationship Id="rId1" Type="http://schemas.openxmlformats.org/officeDocument/2006/relationships/notesMaster" Target="../notesMasters/notesMaster1.xml" /></Relationships>
</file>

<file path=ppt/notesSlides/_rels/notesSlide267.xml.rels><?xml version="1.0" encoding="UTF-8"?><Relationships xmlns="http://schemas.openxmlformats.org/package/2006/relationships"><Relationship Id="rId2" Type="http://schemas.openxmlformats.org/officeDocument/2006/relationships/slide" Target="../slides/slide345.xml" /><Relationship Id="rId1" Type="http://schemas.openxmlformats.org/officeDocument/2006/relationships/notesMaster" Target="../notesMasters/notesMaster1.xml" /></Relationships>
</file>

<file path=ppt/notesSlides/_rels/notesSlide268.xml.rels><?xml version="1.0" encoding="UTF-8"?><Relationships xmlns="http://schemas.openxmlformats.org/package/2006/relationships"><Relationship Id="rId2" Type="http://schemas.openxmlformats.org/officeDocument/2006/relationships/slide" Target="../slides/slide346.xml" /><Relationship Id="rId1" Type="http://schemas.openxmlformats.org/officeDocument/2006/relationships/notesMaster" Target="../notesMasters/notesMaster1.xml" /></Relationships>
</file>

<file path=ppt/notesSlides/_rels/notesSlide269.xml.rels><?xml version="1.0" encoding="UTF-8"?><Relationships xmlns="http://schemas.openxmlformats.org/package/2006/relationships"><Relationship Id="rId2" Type="http://schemas.openxmlformats.org/officeDocument/2006/relationships/slide" Target="../slides/slide347.xml" /><Relationship Id="rId1" Type="http://schemas.openxmlformats.org/officeDocument/2006/relationships/notesMaster" Target="../notesMasters/notesMaster1.xml" /></Relationships>
</file>

<file path=ppt/notesSlides/_rels/notesSlide270.xml.rels><?xml version="1.0" encoding="UTF-8"?><Relationships xmlns="http://schemas.openxmlformats.org/package/2006/relationships"><Relationship Id="rId2" Type="http://schemas.openxmlformats.org/officeDocument/2006/relationships/slide" Target="../slides/slide348.xml" /><Relationship Id="rId1" Type="http://schemas.openxmlformats.org/officeDocument/2006/relationships/notesMaster" Target="../notesMasters/notesMaster1.xml" /></Relationships>
</file>

<file path=ppt/notesSlides/_rels/notesSlide271.xml.rels><?xml version="1.0" encoding="UTF-8"?><Relationships xmlns="http://schemas.openxmlformats.org/package/2006/relationships"><Relationship Id="rId2" Type="http://schemas.openxmlformats.org/officeDocument/2006/relationships/slide" Target="../slides/slide349.xml" /><Relationship Id="rId1" Type="http://schemas.openxmlformats.org/officeDocument/2006/relationships/notesMaster" Target="../notesMasters/notesMaster1.xml" /></Relationships>
</file>

<file path=ppt/notesSlides/_rels/notesSlide272.xml.rels><?xml version="1.0" encoding="UTF-8"?><Relationships xmlns="http://schemas.openxmlformats.org/package/2006/relationships"><Relationship Id="rId2" Type="http://schemas.openxmlformats.org/officeDocument/2006/relationships/slide" Target="../slides/slide350.xml" /><Relationship Id="rId1" Type="http://schemas.openxmlformats.org/officeDocument/2006/relationships/notesMaster" Target="../notesMasters/notesMaster1.xml" /></Relationships>
</file>

<file path=ppt/notesSlides/_rels/notesSlide273.xml.rels><?xml version="1.0" encoding="UTF-8"?><Relationships xmlns="http://schemas.openxmlformats.org/package/2006/relationships"><Relationship Id="rId2" Type="http://schemas.openxmlformats.org/officeDocument/2006/relationships/slide" Target="../slides/slide352.xml" /><Relationship Id="rId1" Type="http://schemas.openxmlformats.org/officeDocument/2006/relationships/notesMaster" Target="../notesMasters/notesMaster1.xml" /></Relationships>
</file>

<file path=ppt/notesSlides/_rels/notesSlide274.xml.rels><?xml version="1.0" encoding="UTF-8"?><Relationships xmlns="http://schemas.openxmlformats.org/package/2006/relationships"><Relationship Id="rId2" Type="http://schemas.openxmlformats.org/officeDocument/2006/relationships/slide" Target="../slides/slide353.xml" /><Relationship Id="rId1" Type="http://schemas.openxmlformats.org/officeDocument/2006/relationships/notesMaster" Target="../notesMasters/notesMaster1.xml" /></Relationships>
</file>

<file path=ppt/notesSlides/_rels/notesSlide275.xml.rels><?xml version="1.0" encoding="UTF-8"?><Relationships xmlns="http://schemas.openxmlformats.org/package/2006/relationships"><Relationship Id="rId2" Type="http://schemas.openxmlformats.org/officeDocument/2006/relationships/slide" Target="../slides/slide354.xml" /><Relationship Id="rId1" Type="http://schemas.openxmlformats.org/officeDocument/2006/relationships/notesMaster" Target="../notesMasters/notesMaster1.xml" /></Relationships>
</file>

<file path=ppt/notesSlides/_rels/notesSlide276.xml.rels><?xml version="1.0" encoding="UTF-8"?><Relationships xmlns="http://schemas.openxmlformats.org/package/2006/relationships"><Relationship Id="rId2" Type="http://schemas.openxmlformats.org/officeDocument/2006/relationships/slide" Target="../slides/slide355.xml" /><Relationship Id="rId1" Type="http://schemas.openxmlformats.org/officeDocument/2006/relationships/notesMaster" Target="../notesMasters/notesMaster1.xml" /></Relationships>
</file>

<file path=ppt/notesSlides/_rels/notesSlide277.xml.rels><?xml version="1.0" encoding="UTF-8"?><Relationships xmlns="http://schemas.openxmlformats.org/package/2006/relationships"><Relationship Id="rId2" Type="http://schemas.openxmlformats.org/officeDocument/2006/relationships/slide" Target="../slides/slide356.xml" /><Relationship Id="rId1" Type="http://schemas.openxmlformats.org/officeDocument/2006/relationships/notesMaster" Target="../notesMasters/notesMaster1.xml" /></Relationships>
</file>

<file path=ppt/notesSlides/_rels/notesSlide278.xml.rels><?xml version="1.0" encoding="UTF-8"?><Relationships xmlns="http://schemas.openxmlformats.org/package/2006/relationships"><Relationship Id="rId2" Type="http://schemas.openxmlformats.org/officeDocument/2006/relationships/slide" Target="../slides/slide357.xml" /><Relationship Id="rId1" Type="http://schemas.openxmlformats.org/officeDocument/2006/relationships/notesMaster" Target="../notesMasters/notesMaster1.xml" /></Relationships>
</file>

<file path=ppt/notesSlides/_rels/notesSlide279.xml.rels><?xml version="1.0" encoding="UTF-8"?><Relationships xmlns="http://schemas.openxmlformats.org/package/2006/relationships"><Relationship Id="rId2" Type="http://schemas.openxmlformats.org/officeDocument/2006/relationships/slide" Target="../slides/slide358.xml" /><Relationship Id="rId1" Type="http://schemas.openxmlformats.org/officeDocument/2006/relationships/notesMaster" Target="../notesMasters/notesMaster1.xml" /></Relationships>
</file>

<file path=ppt/notesSlides/_rels/notesSlide280.xml.rels><?xml version="1.0" encoding="UTF-8"?><Relationships xmlns="http://schemas.openxmlformats.org/package/2006/relationships"><Relationship Id="rId2" Type="http://schemas.openxmlformats.org/officeDocument/2006/relationships/slide" Target="../slides/slide359.xml" /><Relationship Id="rId1" Type="http://schemas.openxmlformats.org/officeDocument/2006/relationships/notesMaster" Target="../notesMasters/notesMaster1.xml" /></Relationships>
</file>

<file path=ppt/notesSlides/_rels/notesSlide281.xml.rels><?xml version="1.0" encoding="UTF-8"?><Relationships xmlns="http://schemas.openxmlformats.org/package/2006/relationships"><Relationship Id="rId2" Type="http://schemas.openxmlformats.org/officeDocument/2006/relationships/slide" Target="../slides/slide360.xml" /><Relationship Id="rId1" Type="http://schemas.openxmlformats.org/officeDocument/2006/relationships/notesMaster" Target="../notesMasters/notesMaster1.xml" /></Relationships>
</file>

<file path=ppt/notesSlides/_rels/notesSlide282.xml.rels><?xml version="1.0" encoding="UTF-8"?><Relationships xmlns="http://schemas.openxmlformats.org/package/2006/relationships"><Relationship Id="rId2" Type="http://schemas.openxmlformats.org/officeDocument/2006/relationships/slide" Target="../slides/slide361.xml" /><Relationship Id="rId1" Type="http://schemas.openxmlformats.org/officeDocument/2006/relationships/notesMaster" Target="../notesMasters/notesMaster1.xml" /></Relationships>
</file>

<file path=ppt/notesSlides/_rels/notesSlide283.xml.rels><?xml version="1.0" encoding="UTF-8"?><Relationships xmlns="http://schemas.openxmlformats.org/package/2006/relationships"><Relationship Id="rId2" Type="http://schemas.openxmlformats.org/officeDocument/2006/relationships/slide" Target="../slides/slide362.xml" /><Relationship Id="rId1" Type="http://schemas.openxmlformats.org/officeDocument/2006/relationships/notesMaster" Target="../notesMasters/notesMaster1.xml" /></Relationships>
</file>

<file path=ppt/notesSlides/_rels/notesSlide284.xml.rels><?xml version="1.0" encoding="UTF-8"?><Relationships xmlns="http://schemas.openxmlformats.org/package/2006/relationships"><Relationship Id="rId2" Type="http://schemas.openxmlformats.org/officeDocument/2006/relationships/slide" Target="../slides/slide363.xml" /><Relationship Id="rId1" Type="http://schemas.openxmlformats.org/officeDocument/2006/relationships/notesMaster" Target="../notesMasters/notesMaster1.xml" /></Relationships>
</file>

<file path=ppt/notesSlides/_rels/notesSlide285.xml.rels><?xml version="1.0" encoding="UTF-8"?><Relationships xmlns="http://schemas.openxmlformats.org/package/2006/relationships"><Relationship Id="rId2" Type="http://schemas.openxmlformats.org/officeDocument/2006/relationships/slide" Target="../slides/slide365.xml" /><Relationship Id="rId1" Type="http://schemas.openxmlformats.org/officeDocument/2006/relationships/notesMaster" Target="../notesMasters/notesMaster1.xml" /></Relationships>
</file>

<file path=ppt/notesSlides/_rels/notesSlide286.xml.rels><?xml version="1.0" encoding="UTF-8"?><Relationships xmlns="http://schemas.openxmlformats.org/package/2006/relationships"><Relationship Id="rId2" Type="http://schemas.openxmlformats.org/officeDocument/2006/relationships/slide" Target="../slides/slide366.xml" /><Relationship Id="rId1" Type="http://schemas.openxmlformats.org/officeDocument/2006/relationships/notesMaster" Target="../notesMasters/notesMaster1.xml" /></Relationships>
</file>

<file path=ppt/notesSlides/_rels/notesSlide287.xml.rels><?xml version="1.0" encoding="UTF-8"?><Relationships xmlns="http://schemas.openxmlformats.org/package/2006/relationships"><Relationship Id="rId2" Type="http://schemas.openxmlformats.org/officeDocument/2006/relationships/slide" Target="../slides/slide368.xml" /><Relationship Id="rId1" Type="http://schemas.openxmlformats.org/officeDocument/2006/relationships/notesMaster" Target="../notesMasters/notesMaster1.xml" /></Relationships>
</file>

<file path=ppt/notesSlides/_rels/notesSlide288.xml.rels><?xml version="1.0" encoding="UTF-8"?><Relationships xmlns="http://schemas.openxmlformats.org/package/2006/relationships"><Relationship Id="rId2" Type="http://schemas.openxmlformats.org/officeDocument/2006/relationships/slide" Target="../slides/slide369.xml" /><Relationship Id="rId1" Type="http://schemas.openxmlformats.org/officeDocument/2006/relationships/notesMaster" Target="../notesMasters/notesMaster1.xml" /></Relationships>
</file>

<file path=ppt/notesSlides/_rels/notesSlide289.xml.rels><?xml version="1.0" encoding="UTF-8"?><Relationships xmlns="http://schemas.openxmlformats.org/package/2006/relationships"><Relationship Id="rId2" Type="http://schemas.openxmlformats.org/officeDocument/2006/relationships/slide" Target="../slides/slide370.xml" /><Relationship Id="rId1" Type="http://schemas.openxmlformats.org/officeDocument/2006/relationships/notesMaster" Target="../notesMasters/notesMaster1.xml" /></Relationships>
</file>

<file path=ppt/notesSlides/_rels/notesSlide290.xml.rels><?xml version="1.0" encoding="UTF-8"?><Relationships xmlns="http://schemas.openxmlformats.org/package/2006/relationships"><Relationship Id="rId2" Type="http://schemas.openxmlformats.org/officeDocument/2006/relationships/slide" Target="../slides/slide371.xml" /><Relationship Id="rId1" Type="http://schemas.openxmlformats.org/officeDocument/2006/relationships/notesMaster" Target="../notesMasters/notesMaster1.xml" /></Relationships>
</file>

<file path=ppt/notesSlides/_rels/notesSlide291.xml.rels><?xml version="1.0" encoding="UTF-8"?><Relationships xmlns="http://schemas.openxmlformats.org/package/2006/relationships"><Relationship Id="rId2" Type="http://schemas.openxmlformats.org/officeDocument/2006/relationships/slide" Target="../slides/slide372.xml" /><Relationship Id="rId1" Type="http://schemas.openxmlformats.org/officeDocument/2006/relationships/notesMaster" Target="../notesMasters/notesMaster1.xml" /></Relationships>
</file>

<file path=ppt/notesSlides/_rels/notesSlide292.xml.rels><?xml version="1.0" encoding="UTF-8"?><Relationships xmlns="http://schemas.openxmlformats.org/package/2006/relationships"><Relationship Id="rId2" Type="http://schemas.openxmlformats.org/officeDocument/2006/relationships/slide" Target="../slides/slide373.xml" /><Relationship Id="rId1" Type="http://schemas.openxmlformats.org/officeDocument/2006/relationships/notesMaster" Target="../notesMasters/notesMaster1.xml" /></Relationships>
</file>

<file path=ppt/notesSlides/_rels/notesSlide293.xml.rels><?xml version="1.0" encoding="UTF-8"?><Relationships xmlns="http://schemas.openxmlformats.org/package/2006/relationships"><Relationship Id="rId2" Type="http://schemas.openxmlformats.org/officeDocument/2006/relationships/slide" Target="../slides/slide375.xml" /><Relationship Id="rId1" Type="http://schemas.openxmlformats.org/officeDocument/2006/relationships/notesMaster" Target="../notesMasters/notesMaster1.xml" /></Relationships>
</file>

<file path=ppt/notesSlides/_rels/notesSlide294.xml.rels><?xml version="1.0" encoding="UTF-8"?><Relationships xmlns="http://schemas.openxmlformats.org/package/2006/relationships"><Relationship Id="rId2" Type="http://schemas.openxmlformats.org/officeDocument/2006/relationships/slide" Target="../slides/slide376.xml" /><Relationship Id="rId1" Type="http://schemas.openxmlformats.org/officeDocument/2006/relationships/notesMaster" Target="../notesMasters/notesMaster1.xml" /></Relationships>
</file>

<file path=ppt/notesSlides/_rels/notesSlide295.xml.rels><?xml version="1.0" encoding="UTF-8"?><Relationships xmlns="http://schemas.openxmlformats.org/package/2006/relationships"><Relationship Id="rId2" Type="http://schemas.openxmlformats.org/officeDocument/2006/relationships/slide" Target="../slides/slide377.xml" /><Relationship Id="rId1" Type="http://schemas.openxmlformats.org/officeDocument/2006/relationships/notesMaster" Target="../notesMasters/notesMaster1.xml" /></Relationships>
</file>

<file path=ppt/notesSlides/_rels/notesSlide296.xml.rels><?xml version="1.0" encoding="UTF-8"?><Relationships xmlns="http://schemas.openxmlformats.org/package/2006/relationships"><Relationship Id="rId2" Type="http://schemas.openxmlformats.org/officeDocument/2006/relationships/slide" Target="../slides/slide378.xml" /><Relationship Id="rId1" Type="http://schemas.openxmlformats.org/officeDocument/2006/relationships/notesMaster" Target="../notesMasters/notesMaster1.xml" /></Relationships>
</file>

<file path=ppt/notesSlides/_rels/notesSlide297.xml.rels><?xml version="1.0" encoding="UTF-8"?><Relationships xmlns="http://schemas.openxmlformats.org/package/2006/relationships"><Relationship Id="rId2" Type="http://schemas.openxmlformats.org/officeDocument/2006/relationships/slide" Target="../slides/slide379.xml" /><Relationship Id="rId1" Type="http://schemas.openxmlformats.org/officeDocument/2006/relationships/notesMaster" Target="../notesMasters/notesMaster1.xml" /></Relationships>
</file>

<file path=ppt/notesSlides/_rels/notesSlide298.xml.rels><?xml version="1.0" encoding="UTF-8"?><Relationships xmlns="http://schemas.openxmlformats.org/package/2006/relationships"><Relationship Id="rId2" Type="http://schemas.openxmlformats.org/officeDocument/2006/relationships/slide" Target="../slides/slide380.xml" /><Relationship Id="rId1" Type="http://schemas.openxmlformats.org/officeDocument/2006/relationships/notesMaster" Target="../notesMasters/notesMaster1.xml" /></Relationships>
</file>

<file path=ppt/notesSlides/_rels/notesSlide299.xml.rels><?xml version="1.0" encoding="UTF-8"?><Relationships xmlns="http://schemas.openxmlformats.org/package/2006/relationships"><Relationship Id="rId2" Type="http://schemas.openxmlformats.org/officeDocument/2006/relationships/slide" Target="../slides/slide381.xml" /><Relationship Id="rId1" Type="http://schemas.openxmlformats.org/officeDocument/2006/relationships/notesMaster" Target="../notesMasters/notesMaster1.xml" /></Relationships>
</file>

<file path=ppt/notesSlides/_rels/notesSlide300.xml.rels><?xml version="1.0" encoding="UTF-8"?><Relationships xmlns="http://schemas.openxmlformats.org/package/2006/relationships"><Relationship Id="rId2" Type="http://schemas.openxmlformats.org/officeDocument/2006/relationships/slide" Target="../slides/slide382.xml" /><Relationship Id="rId1" Type="http://schemas.openxmlformats.org/officeDocument/2006/relationships/notesMaster" Target="../notesMasters/notesMaster1.xml" /></Relationships>
</file>

<file path=ppt/notesSlides/_rels/notesSlide301.xml.rels><?xml version="1.0" encoding="UTF-8"?><Relationships xmlns="http://schemas.openxmlformats.org/package/2006/relationships"><Relationship Id="rId2" Type="http://schemas.openxmlformats.org/officeDocument/2006/relationships/slide" Target="../slides/slide383.xml" /><Relationship Id="rId1" Type="http://schemas.openxmlformats.org/officeDocument/2006/relationships/notesMaster" Target="../notesMasters/notesMaster1.xml" /></Relationships>
</file>

<file path=ppt/notesSlides/_rels/notesSlide302.xml.rels><?xml version="1.0" encoding="UTF-8"?><Relationships xmlns="http://schemas.openxmlformats.org/package/2006/relationships"><Relationship Id="rId2" Type="http://schemas.openxmlformats.org/officeDocument/2006/relationships/slide" Target="../slides/slide385.xml" /><Relationship Id="rId1" Type="http://schemas.openxmlformats.org/officeDocument/2006/relationships/notesMaster" Target="../notesMasters/notesMaster1.xml" /></Relationships>
</file>

<file path=ppt/notesSlides/_rels/notesSlide303.xml.rels><?xml version="1.0" encoding="UTF-8"?><Relationships xmlns="http://schemas.openxmlformats.org/package/2006/relationships"><Relationship Id="rId2" Type="http://schemas.openxmlformats.org/officeDocument/2006/relationships/slide" Target="../slides/slide386.xml" /><Relationship Id="rId1" Type="http://schemas.openxmlformats.org/officeDocument/2006/relationships/notesMaster" Target="../notesMasters/notesMaster1.xml" /></Relationships>
</file>

<file path=ppt/notesSlides/_rels/notesSlide304.xml.rels><?xml version="1.0" encoding="UTF-8"?><Relationships xmlns="http://schemas.openxmlformats.org/package/2006/relationships"><Relationship Id="rId2" Type="http://schemas.openxmlformats.org/officeDocument/2006/relationships/slide" Target="../slides/slide387.xml" /><Relationship Id="rId1" Type="http://schemas.openxmlformats.org/officeDocument/2006/relationships/notesMaster" Target="../notesMasters/notesMaster1.xml" /></Relationships>
</file>

<file path=ppt/notesSlides/_rels/notesSlide305.xml.rels><?xml version="1.0" encoding="UTF-8"?><Relationships xmlns="http://schemas.openxmlformats.org/package/2006/relationships"><Relationship Id="rId2" Type="http://schemas.openxmlformats.org/officeDocument/2006/relationships/slide" Target="../slides/slide398.xml" /><Relationship Id="rId1" Type="http://schemas.openxmlformats.org/officeDocument/2006/relationships/notesMaster" Target="../notesMasters/notesMaster1.xml" /></Relationships>
</file>

<file path=ppt/notesSlides/_rels/notesSlide306.xml.rels><?xml version="1.0" encoding="UTF-8"?><Relationships xmlns="http://schemas.openxmlformats.org/package/2006/relationships"><Relationship Id="rId2" Type="http://schemas.openxmlformats.org/officeDocument/2006/relationships/slide" Target="../slides/slide399.xml" /><Relationship Id="rId1" Type="http://schemas.openxmlformats.org/officeDocument/2006/relationships/notesMaster" Target="../notesMasters/notesMaster1.xml" /></Relationships>
</file>

<file path=ppt/notesSlides/_rels/notesSlide307.xml.rels><?xml version="1.0" encoding="UTF-8"?><Relationships xmlns="http://schemas.openxmlformats.org/package/2006/relationships"><Relationship Id="rId2" Type="http://schemas.openxmlformats.org/officeDocument/2006/relationships/slide" Target="../slides/slide400.xml" /><Relationship Id="rId1" Type="http://schemas.openxmlformats.org/officeDocument/2006/relationships/notesMaster" Target="../notesMasters/notesMaster1.xml" /></Relationships>
</file>

<file path=ppt/notesSlides/_rels/notesSlide308.xml.rels><?xml version="1.0" encoding="UTF-8"?><Relationships xmlns="http://schemas.openxmlformats.org/package/2006/relationships"><Relationship Id="rId2" Type="http://schemas.openxmlformats.org/officeDocument/2006/relationships/slide" Target="../slides/slide401.xml" /><Relationship Id="rId1" Type="http://schemas.openxmlformats.org/officeDocument/2006/relationships/notesMaster" Target="../notesMasters/notesMaster1.xml" /></Relationships>
</file>

<file path=ppt/notesSlides/_rels/notesSlide309.xml.rels><?xml version="1.0" encoding="UTF-8"?><Relationships xmlns="http://schemas.openxmlformats.org/package/2006/relationships"><Relationship Id="rId2" Type="http://schemas.openxmlformats.org/officeDocument/2006/relationships/slide" Target="../slides/slide402.xml" /><Relationship Id="rId1" Type="http://schemas.openxmlformats.org/officeDocument/2006/relationships/notesMaster" Target="../notesMasters/notesMaster1.xml" /></Relationships>
</file>

<file path=ppt/notesSlides/_rels/notesSlide310.xml.rels><?xml version="1.0" encoding="UTF-8"?><Relationships xmlns="http://schemas.openxmlformats.org/package/2006/relationships"><Relationship Id="rId2" Type="http://schemas.openxmlformats.org/officeDocument/2006/relationships/slide" Target="../slides/slide403.xml" /><Relationship Id="rId1" Type="http://schemas.openxmlformats.org/officeDocument/2006/relationships/notesMaster" Target="../notesMasters/notesMaster1.xml" /></Relationships>
</file>

<file path=ppt/notesSlides/_rels/notesSlide311.xml.rels><?xml version="1.0" encoding="UTF-8"?><Relationships xmlns="http://schemas.openxmlformats.org/package/2006/relationships"><Relationship Id="rId2" Type="http://schemas.openxmlformats.org/officeDocument/2006/relationships/slide" Target="../slides/slide404.xml" /><Relationship Id="rId1" Type="http://schemas.openxmlformats.org/officeDocument/2006/relationships/notesMaster" Target="../notesMasters/notesMaster1.xml" /></Relationships>
</file>

<file path=ppt/notesSlides/_rels/notesSlide312.xml.rels><?xml version="1.0" encoding="UTF-8"?><Relationships xmlns="http://schemas.openxmlformats.org/package/2006/relationships"><Relationship Id="rId2" Type="http://schemas.openxmlformats.org/officeDocument/2006/relationships/slide" Target="../slides/slide405.xml" /><Relationship Id="rId1" Type="http://schemas.openxmlformats.org/officeDocument/2006/relationships/notesMaster" Target="../notesMasters/notesMaster1.xml" /></Relationships>
</file>

<file path=ppt/notesSlides/_rels/notesSlide313.xml.rels><?xml version="1.0" encoding="UTF-8"?><Relationships xmlns="http://schemas.openxmlformats.org/package/2006/relationships"><Relationship Id="rId2" Type="http://schemas.openxmlformats.org/officeDocument/2006/relationships/slide" Target="../slides/slide406.xml" /><Relationship Id="rId1" Type="http://schemas.openxmlformats.org/officeDocument/2006/relationships/notesMaster" Target="../notesMasters/notesMaster1.xml" /></Relationships>
</file>

<file path=ppt/notesSlides/_rels/notesSlide314.xml.rels><?xml version="1.0" encoding="UTF-8"?><Relationships xmlns="http://schemas.openxmlformats.org/package/2006/relationships"><Relationship Id="rId2" Type="http://schemas.openxmlformats.org/officeDocument/2006/relationships/slide" Target="../slides/slide407.xml" /><Relationship Id="rId1" Type="http://schemas.openxmlformats.org/officeDocument/2006/relationships/notesMaster" Target="../notesMasters/notesMaster1.xml" /></Relationships>
</file>

<file path=ppt/notesSlides/_rels/notesSlide315.xml.rels><?xml version="1.0" encoding="UTF-8"?><Relationships xmlns="http://schemas.openxmlformats.org/package/2006/relationships"><Relationship Id="rId2" Type="http://schemas.openxmlformats.org/officeDocument/2006/relationships/slide" Target="../slides/slide408.xml" /><Relationship Id="rId1" Type="http://schemas.openxmlformats.org/officeDocument/2006/relationships/notesMaster" Target="../notesMasters/notesMaster1.xml" /></Relationships>
</file>

<file path=ppt/notesSlides/_rels/notesSlide316.xml.rels><?xml version="1.0" encoding="UTF-8"?><Relationships xmlns="http://schemas.openxmlformats.org/package/2006/relationships"><Relationship Id="rId2" Type="http://schemas.openxmlformats.org/officeDocument/2006/relationships/slide" Target="../slides/slide409.xml" /><Relationship Id="rId1" Type="http://schemas.openxmlformats.org/officeDocument/2006/relationships/notesMaster" Target="../notesMasters/notesMaster1.xml" /></Relationships>
</file>

<file path=ppt/notesSlides/_rels/notesSlide317.xml.rels><?xml version="1.0" encoding="UTF-8"?><Relationships xmlns="http://schemas.openxmlformats.org/package/2006/relationships"><Relationship Id="rId2" Type="http://schemas.openxmlformats.org/officeDocument/2006/relationships/slide" Target="../slides/slide410.xml" /><Relationship Id="rId1" Type="http://schemas.openxmlformats.org/officeDocument/2006/relationships/notesMaster" Target="../notesMasters/notesMaster1.xml" /></Relationships>
</file>

<file path=ppt/notesSlides/_rels/notesSlide318.xml.rels><?xml version="1.0" encoding="UTF-8"?><Relationships xmlns="http://schemas.openxmlformats.org/package/2006/relationships"><Relationship Id="rId2" Type="http://schemas.openxmlformats.org/officeDocument/2006/relationships/slide" Target="../slides/slide411.xml" /><Relationship Id="rId1" Type="http://schemas.openxmlformats.org/officeDocument/2006/relationships/notesMaster" Target="../notesMasters/notesMaster1.xml" /></Relationships>
</file>

<file path=ppt/notesSlides/_rels/notesSlide319.xml.rels><?xml version="1.0" encoding="UTF-8"?><Relationships xmlns="http://schemas.openxmlformats.org/package/2006/relationships"><Relationship Id="rId2" Type="http://schemas.openxmlformats.org/officeDocument/2006/relationships/slide" Target="../slides/slide412.xml" /><Relationship Id="rId1" Type="http://schemas.openxmlformats.org/officeDocument/2006/relationships/notesMaster" Target="../notesMasters/notesMaster1.xml" /></Relationships>
</file>

<file path=ppt/notesSlides/_rels/notesSlide320.xml.rels><?xml version="1.0" encoding="UTF-8"?><Relationships xmlns="http://schemas.openxmlformats.org/package/2006/relationships"><Relationship Id="rId2" Type="http://schemas.openxmlformats.org/officeDocument/2006/relationships/slide" Target="../slides/slide413.xml" /><Relationship Id="rId1" Type="http://schemas.openxmlformats.org/officeDocument/2006/relationships/notesMaster" Target="../notesMasters/notesMaster1.xml" /></Relationships>
</file>

<file path=ppt/notesSlides/_rels/notesSlide321.xml.rels><?xml version="1.0" encoding="UTF-8"?><Relationships xmlns="http://schemas.openxmlformats.org/package/2006/relationships"><Relationship Id="rId2" Type="http://schemas.openxmlformats.org/officeDocument/2006/relationships/slide" Target="../slides/slide414.xml" /><Relationship Id="rId1" Type="http://schemas.openxmlformats.org/officeDocument/2006/relationships/notesMaster" Target="../notesMasters/notesMaster1.xml" /></Relationships>
</file>

<file path=ppt/notesSlides/_rels/notesSlide322.xml.rels><?xml version="1.0" encoding="UTF-8"?><Relationships xmlns="http://schemas.openxmlformats.org/package/2006/relationships"><Relationship Id="rId2" Type="http://schemas.openxmlformats.org/officeDocument/2006/relationships/slide" Target="../slides/slide415.xml" /><Relationship Id="rId1" Type="http://schemas.openxmlformats.org/officeDocument/2006/relationships/notesMaster" Target="../notesMasters/notesMaster1.xml" /></Relationships>
</file>

<file path=ppt/notesSlides/_rels/notesSlide323.xml.rels><?xml version="1.0" encoding="UTF-8"?><Relationships xmlns="http://schemas.openxmlformats.org/package/2006/relationships"><Relationship Id="rId2" Type="http://schemas.openxmlformats.org/officeDocument/2006/relationships/slide" Target="../slides/slide417.xml" /><Relationship Id="rId1" Type="http://schemas.openxmlformats.org/officeDocument/2006/relationships/notesMaster" Target="../notesMasters/notesMaster1.xml" /></Relationships>
</file>

<file path=ppt/notesSlides/_rels/notesSlide324.xml.rels><?xml version="1.0" encoding="UTF-8"?><Relationships xmlns="http://schemas.openxmlformats.org/package/2006/relationships"><Relationship Id="rId2" Type="http://schemas.openxmlformats.org/officeDocument/2006/relationships/slide" Target="../slides/slide418.xml" /><Relationship Id="rId1" Type="http://schemas.openxmlformats.org/officeDocument/2006/relationships/notesMaster" Target="../notesMasters/notesMaster1.xml" /></Relationships>
</file>

<file path=ppt/notesSlides/_rels/notesSlide325.xml.rels><?xml version="1.0" encoding="UTF-8"?><Relationships xmlns="http://schemas.openxmlformats.org/package/2006/relationships"><Relationship Id="rId2" Type="http://schemas.openxmlformats.org/officeDocument/2006/relationships/slide" Target="../slides/slide419.xml" /><Relationship Id="rId1" Type="http://schemas.openxmlformats.org/officeDocument/2006/relationships/notesMaster" Target="../notesMasters/notesMaster1.xml" /></Relationships>
</file>

<file path=ppt/notesSlides/_rels/notesSlide326.xml.rels><?xml version="1.0" encoding="UTF-8"?><Relationships xmlns="http://schemas.openxmlformats.org/package/2006/relationships"><Relationship Id="rId2" Type="http://schemas.openxmlformats.org/officeDocument/2006/relationships/slide" Target="../slides/slide420.xml" /><Relationship Id="rId1" Type="http://schemas.openxmlformats.org/officeDocument/2006/relationships/notesMaster" Target="../notesMasters/notesMaster1.xml" /></Relationships>
</file>

<file path=ppt/notesSlides/_rels/notesSlide327.xml.rels><?xml version="1.0" encoding="UTF-8"?><Relationships xmlns="http://schemas.openxmlformats.org/package/2006/relationships"><Relationship Id="rId2" Type="http://schemas.openxmlformats.org/officeDocument/2006/relationships/slide" Target="../slides/slide421.xml" /><Relationship Id="rId1" Type="http://schemas.openxmlformats.org/officeDocument/2006/relationships/notesMaster" Target="../notesMasters/notesMaster1.xml" /></Relationships>
</file>

<file path=ppt/notesSlides/_rels/notesSlide328.xml.rels><?xml version="1.0" encoding="UTF-8"?><Relationships xmlns="http://schemas.openxmlformats.org/package/2006/relationships"><Relationship Id="rId2" Type="http://schemas.openxmlformats.org/officeDocument/2006/relationships/slide" Target="../slides/slide422.xml" /><Relationship Id="rId1" Type="http://schemas.openxmlformats.org/officeDocument/2006/relationships/notesMaster" Target="../notesMasters/notesMaster1.xml" /></Relationships>
</file>

<file path=ppt/notesSlides/_rels/notesSlide329.xml.rels><?xml version="1.0" encoding="UTF-8"?><Relationships xmlns="http://schemas.openxmlformats.org/package/2006/relationships"><Relationship Id="rId2" Type="http://schemas.openxmlformats.org/officeDocument/2006/relationships/slide" Target="../slides/slide423.xml" /><Relationship Id="rId1" Type="http://schemas.openxmlformats.org/officeDocument/2006/relationships/notesMaster" Target="../notesMasters/notesMaster1.xml" /></Relationships>
</file>

<file path=ppt/notesSlides/_rels/notesSlide330.xml.rels><?xml version="1.0" encoding="UTF-8"?><Relationships xmlns="http://schemas.openxmlformats.org/package/2006/relationships"><Relationship Id="rId2" Type="http://schemas.openxmlformats.org/officeDocument/2006/relationships/slide" Target="../slides/slide424.xml" /><Relationship Id="rId1" Type="http://schemas.openxmlformats.org/officeDocument/2006/relationships/notesMaster" Target="../notesMasters/notesMaster1.xml" /></Relationships>
</file>

<file path=ppt/notesSlides/_rels/notesSlide331.xml.rels><?xml version="1.0" encoding="UTF-8"?><Relationships xmlns="http://schemas.openxmlformats.org/package/2006/relationships"><Relationship Id="rId2" Type="http://schemas.openxmlformats.org/officeDocument/2006/relationships/slide" Target="../slides/slide425.xml" /><Relationship Id="rId1" Type="http://schemas.openxmlformats.org/officeDocument/2006/relationships/notesMaster" Target="../notesMasters/notesMaster1.xml" /></Relationships>
</file>

<file path=ppt/notesSlides/_rels/notesSlide332.xml.rels><?xml version="1.0" encoding="UTF-8"?><Relationships xmlns="http://schemas.openxmlformats.org/package/2006/relationships"><Relationship Id="rId2" Type="http://schemas.openxmlformats.org/officeDocument/2006/relationships/slide" Target="../slides/slide426.xml" /><Relationship Id="rId1" Type="http://schemas.openxmlformats.org/officeDocument/2006/relationships/notesMaster" Target="../notesMasters/notesMaster1.xml" /></Relationships>
</file>

<file path=ppt/notesSlides/_rels/notesSlide333.xml.rels><?xml version="1.0" encoding="UTF-8"?><Relationships xmlns="http://schemas.openxmlformats.org/package/2006/relationships"><Relationship Id="rId2" Type="http://schemas.openxmlformats.org/officeDocument/2006/relationships/slide" Target="../slides/slide427.xml" /><Relationship Id="rId1" Type="http://schemas.openxmlformats.org/officeDocument/2006/relationships/notesMaster" Target="../notesMasters/notesMaster1.xml" /></Relationships>
</file>

<file path=ppt/notesSlides/_rels/notesSlide334.xml.rels><?xml version="1.0" encoding="UTF-8"?><Relationships xmlns="http://schemas.openxmlformats.org/package/2006/relationships"><Relationship Id="rId2" Type="http://schemas.openxmlformats.org/officeDocument/2006/relationships/slide" Target="../slides/slide428.xml" /><Relationship Id="rId1" Type="http://schemas.openxmlformats.org/officeDocument/2006/relationships/notesMaster" Target="../notesMasters/notesMaster1.xml" /></Relationships>
</file>

<file path=ppt/notesSlides/_rels/notesSlide335.xml.rels><?xml version="1.0" encoding="UTF-8"?><Relationships xmlns="http://schemas.openxmlformats.org/package/2006/relationships"><Relationship Id="rId2" Type="http://schemas.openxmlformats.org/officeDocument/2006/relationships/slide" Target="../slides/slide429.xml" /><Relationship Id="rId1" Type="http://schemas.openxmlformats.org/officeDocument/2006/relationships/notesMaster" Target="../notesMasters/notesMaster1.xml" /></Relationships>
</file>

<file path=ppt/notesSlides/_rels/notesSlide336.xml.rels><?xml version="1.0" encoding="UTF-8"?><Relationships xmlns="http://schemas.openxmlformats.org/package/2006/relationships"><Relationship Id="rId2" Type="http://schemas.openxmlformats.org/officeDocument/2006/relationships/slide" Target="../slides/slide435.xml" /><Relationship Id="rId1" Type="http://schemas.openxmlformats.org/officeDocument/2006/relationships/notesMaster" Target="../notesMasters/notesMaster1.xml" /></Relationships>
</file>

<file path=ppt/notesSlides/_rels/notesSlide337.xml.rels><?xml version="1.0" encoding="UTF-8"?><Relationships xmlns="http://schemas.openxmlformats.org/package/2006/relationships"><Relationship Id="rId2" Type="http://schemas.openxmlformats.org/officeDocument/2006/relationships/slide" Target="../slides/slide436.xml" /><Relationship Id="rId1" Type="http://schemas.openxmlformats.org/officeDocument/2006/relationships/notesMaster" Target="../notesMasters/notesMaster1.xml" /></Relationships>
</file>

<file path=ppt/notesSlides/_rels/notesSlide338.xml.rels><?xml version="1.0" encoding="UTF-8"?><Relationships xmlns="http://schemas.openxmlformats.org/package/2006/relationships"><Relationship Id="rId2" Type="http://schemas.openxmlformats.org/officeDocument/2006/relationships/slide" Target="../slides/slide437.xml" /><Relationship Id="rId1" Type="http://schemas.openxmlformats.org/officeDocument/2006/relationships/notesMaster" Target="../notesMasters/notesMaster1.xml" /></Relationships>
</file>

<file path=ppt/notesSlides/_rels/notesSlide339.xml.rels><?xml version="1.0" encoding="UTF-8"?><Relationships xmlns="http://schemas.openxmlformats.org/package/2006/relationships"><Relationship Id="rId2" Type="http://schemas.openxmlformats.org/officeDocument/2006/relationships/slide" Target="../slides/slide438.xml" /><Relationship Id="rId1" Type="http://schemas.openxmlformats.org/officeDocument/2006/relationships/notesMaster" Target="../notesMasters/notesMaster1.xml" /></Relationships>
</file>

<file path=ppt/notesSlides/_rels/notesSlide340.xml.rels><?xml version="1.0" encoding="UTF-8"?><Relationships xmlns="http://schemas.openxmlformats.org/package/2006/relationships"><Relationship Id="rId2" Type="http://schemas.openxmlformats.org/officeDocument/2006/relationships/slide" Target="../slides/slide439.xml" /><Relationship Id="rId1" Type="http://schemas.openxmlformats.org/officeDocument/2006/relationships/notesMaster" Target="../notesMasters/notesMaster1.xml" /></Relationships>
</file>

<file path=ppt/notesSlides/_rels/notesSlide341.xml.rels><?xml version="1.0" encoding="UTF-8"?><Relationships xmlns="http://schemas.openxmlformats.org/package/2006/relationships"><Relationship Id="rId2" Type="http://schemas.openxmlformats.org/officeDocument/2006/relationships/slide" Target="../slides/slide440.xml" /><Relationship Id="rId1" Type="http://schemas.openxmlformats.org/officeDocument/2006/relationships/notesMaster" Target="../notesMasters/notesMaster1.xml" /></Relationships>
</file>

<file path=ppt/notesSlides/_rels/notesSlide342.xml.rels><?xml version="1.0" encoding="UTF-8"?><Relationships xmlns="http://schemas.openxmlformats.org/package/2006/relationships"><Relationship Id="rId2" Type="http://schemas.openxmlformats.org/officeDocument/2006/relationships/slide" Target="../slides/slide441.xml" /><Relationship Id="rId1" Type="http://schemas.openxmlformats.org/officeDocument/2006/relationships/notesMaster" Target="../notesMasters/notesMaster1.xml" /></Relationships>
</file>

<file path=ppt/notesSlides/_rels/notesSlide343.xml.rels><?xml version="1.0" encoding="UTF-8"?><Relationships xmlns="http://schemas.openxmlformats.org/package/2006/relationships"><Relationship Id="rId2" Type="http://schemas.openxmlformats.org/officeDocument/2006/relationships/slide" Target="../slides/slide442.xml" /><Relationship Id="rId1" Type="http://schemas.openxmlformats.org/officeDocument/2006/relationships/notesMaster" Target="../notesMasters/notesMaster1.xml" /></Relationships>
</file>

<file path=ppt/notesSlides/_rels/notesSlide344.xml.rels><?xml version="1.0" encoding="UTF-8"?><Relationships xmlns="http://schemas.openxmlformats.org/package/2006/relationships"><Relationship Id="rId2" Type="http://schemas.openxmlformats.org/officeDocument/2006/relationships/slide" Target="../slides/slide443.xml" /><Relationship Id="rId1" Type="http://schemas.openxmlformats.org/officeDocument/2006/relationships/notesMaster" Target="../notesMasters/notesMaster1.xml" /></Relationships>
</file>

<file path=ppt/notesSlides/_rels/notesSlide345.xml.rels><?xml version="1.0" encoding="UTF-8"?><Relationships xmlns="http://schemas.openxmlformats.org/package/2006/relationships"><Relationship Id="rId2" Type="http://schemas.openxmlformats.org/officeDocument/2006/relationships/slide" Target="../slides/slide444.xml" /><Relationship Id="rId1" Type="http://schemas.openxmlformats.org/officeDocument/2006/relationships/notesMaster" Target="../notesMasters/notesMaster1.xml" /></Relationships>
</file>

<file path=ppt/notesSlides/_rels/notesSlide346.xml.rels><?xml version="1.0" encoding="UTF-8"?><Relationships xmlns="http://schemas.openxmlformats.org/package/2006/relationships"><Relationship Id="rId2" Type="http://schemas.openxmlformats.org/officeDocument/2006/relationships/slide" Target="../slides/slide445.xml" /><Relationship Id="rId1" Type="http://schemas.openxmlformats.org/officeDocument/2006/relationships/notesMaster" Target="../notesMasters/notesMaster1.xml" /></Relationships>
</file>

<file path=ppt/notesSlides/_rels/notesSlide347.xml.rels><?xml version="1.0" encoding="UTF-8"?><Relationships xmlns="http://schemas.openxmlformats.org/package/2006/relationships"><Relationship Id="rId2" Type="http://schemas.openxmlformats.org/officeDocument/2006/relationships/slide" Target="../slides/slide446.xml" /><Relationship Id="rId1" Type="http://schemas.openxmlformats.org/officeDocument/2006/relationships/notesMaster" Target="../notesMasters/notesMaster1.xml" /></Relationships>
</file>

<file path=ppt/notesSlides/_rels/notesSlide348.xml.rels><?xml version="1.0" encoding="UTF-8"?><Relationships xmlns="http://schemas.openxmlformats.org/package/2006/relationships"><Relationship Id="rId2" Type="http://schemas.openxmlformats.org/officeDocument/2006/relationships/slide" Target="../slides/slide447.xml" /><Relationship Id="rId1" Type="http://schemas.openxmlformats.org/officeDocument/2006/relationships/notesMaster" Target="../notesMasters/notesMaster1.xml" /></Relationships>
</file>

<file path=ppt/notesSlides/_rels/notesSlide349.xml.rels><?xml version="1.0" encoding="UTF-8"?><Relationships xmlns="http://schemas.openxmlformats.org/package/2006/relationships"><Relationship Id="rId2" Type="http://schemas.openxmlformats.org/officeDocument/2006/relationships/slide" Target="../slides/slide448.xml" /><Relationship Id="rId1" Type="http://schemas.openxmlformats.org/officeDocument/2006/relationships/notesMaster" Target="../notesMasters/notesMaster1.xml" /></Relationships>
</file>

<file path=ppt/notesSlides/_rels/notesSlide350.xml.rels><?xml version="1.0" encoding="UTF-8"?><Relationships xmlns="http://schemas.openxmlformats.org/package/2006/relationships"><Relationship Id="rId2" Type="http://schemas.openxmlformats.org/officeDocument/2006/relationships/slide" Target="../slides/slide449.xml" /><Relationship Id="rId1" Type="http://schemas.openxmlformats.org/officeDocument/2006/relationships/notesMaster" Target="../notesMasters/notesMaster1.xml" /></Relationships>
</file>

<file path=ppt/notesSlides/_rels/notesSlide351.xml.rels><?xml version="1.0" encoding="UTF-8"?><Relationships xmlns="http://schemas.openxmlformats.org/package/2006/relationships"><Relationship Id="rId2" Type="http://schemas.openxmlformats.org/officeDocument/2006/relationships/slide" Target="../slides/slide450.xml" /><Relationship Id="rId1" Type="http://schemas.openxmlformats.org/officeDocument/2006/relationships/notesMaster" Target="../notesMasters/notesMaster1.xml" /></Relationships>
</file>

<file path=ppt/notesSlides/_rels/notesSlide352.xml.rels><?xml version="1.0" encoding="UTF-8"?><Relationships xmlns="http://schemas.openxmlformats.org/package/2006/relationships"><Relationship Id="rId2" Type="http://schemas.openxmlformats.org/officeDocument/2006/relationships/slide" Target="../slides/slide451.xml" /><Relationship Id="rId1" Type="http://schemas.openxmlformats.org/officeDocument/2006/relationships/notesMaster" Target="../notesMasters/notesMaster1.xml" /></Relationships>
</file>

<file path=ppt/notesSlides/_rels/notesSlide353.xml.rels><?xml version="1.0" encoding="UTF-8"?><Relationships xmlns="http://schemas.openxmlformats.org/package/2006/relationships"><Relationship Id="rId2" Type="http://schemas.openxmlformats.org/officeDocument/2006/relationships/slide" Target="../slides/slide452.xml" /><Relationship Id="rId1" Type="http://schemas.openxmlformats.org/officeDocument/2006/relationships/notesMaster" Target="../notesMasters/notesMaster1.xml" /></Relationships>
</file>

<file path=ppt/notesSlides/_rels/notesSlide354.xml.rels><?xml version="1.0" encoding="UTF-8"?><Relationships xmlns="http://schemas.openxmlformats.org/package/2006/relationships"><Relationship Id="rId2" Type="http://schemas.openxmlformats.org/officeDocument/2006/relationships/slide" Target="../slides/slide453.xml" /><Relationship Id="rId1" Type="http://schemas.openxmlformats.org/officeDocument/2006/relationships/notesMaster" Target="../notesMasters/notesMaster1.xml" /></Relationships>
</file>

<file path=ppt/notesSlides/_rels/notesSlide355.xml.rels><?xml version="1.0" encoding="UTF-8"?><Relationships xmlns="http://schemas.openxmlformats.org/package/2006/relationships"><Relationship Id="rId2" Type="http://schemas.openxmlformats.org/officeDocument/2006/relationships/slide" Target="../slides/slide454.xml" /><Relationship Id="rId1" Type="http://schemas.openxmlformats.org/officeDocument/2006/relationships/notesMaster" Target="../notesMasters/notesMaster1.xml" /></Relationships>
</file>

<file path=ppt/notesSlides/_rels/notesSlide356.xml.rels><?xml version="1.0" encoding="UTF-8"?><Relationships xmlns="http://schemas.openxmlformats.org/package/2006/relationships"><Relationship Id="rId2" Type="http://schemas.openxmlformats.org/officeDocument/2006/relationships/slide" Target="../slides/slide455.xml" /><Relationship Id="rId1" Type="http://schemas.openxmlformats.org/officeDocument/2006/relationships/notesMaster" Target="../notesMasters/notesMaster1.xml" /></Relationships>
</file>

<file path=ppt/notesSlides/_rels/notesSlide357.xml.rels><?xml version="1.0" encoding="UTF-8"?><Relationships xmlns="http://schemas.openxmlformats.org/package/2006/relationships"><Relationship Id="rId2" Type="http://schemas.openxmlformats.org/officeDocument/2006/relationships/slide" Target="../slides/slide456.xml" /><Relationship Id="rId1" Type="http://schemas.openxmlformats.org/officeDocument/2006/relationships/notesMaster" Target="../notesMasters/notesMaster1.xml" /></Relationships>
</file>

<file path=ppt/notesSlides/_rels/notesSlide358.xml.rels><?xml version="1.0" encoding="UTF-8"?><Relationships xmlns="http://schemas.openxmlformats.org/package/2006/relationships"><Relationship Id="rId2" Type="http://schemas.openxmlformats.org/officeDocument/2006/relationships/slide" Target="../slides/slide457.xml" /><Relationship Id="rId1" Type="http://schemas.openxmlformats.org/officeDocument/2006/relationships/notesMaster" Target="../notesMasters/notesMaster1.xml" /></Relationships>
</file>

<file path=ppt/notesSlides/_rels/notesSlide359.xml.rels><?xml version="1.0" encoding="UTF-8"?><Relationships xmlns="http://schemas.openxmlformats.org/package/2006/relationships"><Relationship Id="rId2" Type="http://schemas.openxmlformats.org/officeDocument/2006/relationships/slide" Target="../slides/slide458.xml" /><Relationship Id="rId1" Type="http://schemas.openxmlformats.org/officeDocument/2006/relationships/notesMaster" Target="../notesMasters/notesMaster1.xml" /></Relationships>
</file>

<file path=ppt/notesSlides/_rels/notesSlide360.xml.rels><?xml version="1.0" encoding="UTF-8"?><Relationships xmlns="http://schemas.openxmlformats.org/package/2006/relationships"><Relationship Id="rId2" Type="http://schemas.openxmlformats.org/officeDocument/2006/relationships/slide" Target="../slides/slide459.xml" /><Relationship Id="rId1" Type="http://schemas.openxmlformats.org/officeDocument/2006/relationships/notesMaster" Target="../notesMasters/notesMaster1.xml" /></Relationships>
</file>

<file path=ppt/notesSlides/_rels/notesSlide361.xml.rels><?xml version="1.0" encoding="UTF-8"?><Relationships xmlns="http://schemas.openxmlformats.org/package/2006/relationships"><Relationship Id="rId2" Type="http://schemas.openxmlformats.org/officeDocument/2006/relationships/slide" Target="../slides/slide460.xml" /><Relationship Id="rId1" Type="http://schemas.openxmlformats.org/officeDocument/2006/relationships/notesMaster" Target="../notesMasters/notesMaster1.xml" /></Relationships>
</file>

<file path=ppt/notesSlides/_rels/notesSlide362.xml.rels><?xml version="1.0" encoding="UTF-8"?><Relationships xmlns="http://schemas.openxmlformats.org/package/2006/relationships"><Relationship Id="rId2" Type="http://schemas.openxmlformats.org/officeDocument/2006/relationships/slide" Target="../slides/slide461.xml" /><Relationship Id="rId1" Type="http://schemas.openxmlformats.org/officeDocument/2006/relationships/notesMaster" Target="../notesMasters/notesMaster1.xml" /></Relationships>
</file>

<file path=ppt/notesSlides/_rels/notesSlide363.xml.rels><?xml version="1.0" encoding="UTF-8"?><Relationships xmlns="http://schemas.openxmlformats.org/package/2006/relationships"><Relationship Id="rId2" Type="http://schemas.openxmlformats.org/officeDocument/2006/relationships/slide" Target="../slides/slide462.xml" /><Relationship Id="rId1" Type="http://schemas.openxmlformats.org/officeDocument/2006/relationships/notesMaster" Target="../notesMasters/notesMaster1.xml" /></Relationships>
</file>

<file path=ppt/notesSlides/_rels/notesSlide364.xml.rels><?xml version="1.0" encoding="UTF-8"?><Relationships xmlns="http://schemas.openxmlformats.org/package/2006/relationships"><Relationship Id="rId2" Type="http://schemas.openxmlformats.org/officeDocument/2006/relationships/slide" Target="../slides/slide463.xml" /><Relationship Id="rId1" Type="http://schemas.openxmlformats.org/officeDocument/2006/relationships/notesMaster" Target="../notesMasters/notesMaster1.xml" /></Relationships>
</file>

<file path=ppt/notesSlides/_rels/notesSlide365.xml.rels><?xml version="1.0" encoding="UTF-8"?><Relationships xmlns="http://schemas.openxmlformats.org/package/2006/relationships"><Relationship Id="rId2" Type="http://schemas.openxmlformats.org/officeDocument/2006/relationships/slide" Target="../slides/slide464.xml" /><Relationship Id="rId1" Type="http://schemas.openxmlformats.org/officeDocument/2006/relationships/notesMaster" Target="../notesMasters/notesMaster1.xml" /></Relationships>
</file>

<file path=ppt/notesSlides/_rels/notesSlide366.xml.rels><?xml version="1.0" encoding="UTF-8"?><Relationships xmlns="http://schemas.openxmlformats.org/package/2006/relationships"><Relationship Id="rId2" Type="http://schemas.openxmlformats.org/officeDocument/2006/relationships/slide" Target="../slides/slide465.xml" /><Relationship Id="rId1" Type="http://schemas.openxmlformats.org/officeDocument/2006/relationships/notesMaster" Target="../notesMasters/notesMaster1.xml" /></Relationships>
</file>

<file path=ppt/notesSlides/_rels/notesSlide367.xml.rels><?xml version="1.0" encoding="UTF-8"?><Relationships xmlns="http://schemas.openxmlformats.org/package/2006/relationships"><Relationship Id="rId2" Type="http://schemas.openxmlformats.org/officeDocument/2006/relationships/slide" Target="../slides/slide466.xml" /><Relationship Id="rId1" Type="http://schemas.openxmlformats.org/officeDocument/2006/relationships/notesMaster" Target="../notesMasters/notesMaster1.xml" /></Relationships>
</file>

<file path=ppt/notesSlides/_rels/notesSlide368.xml.rels><?xml version="1.0" encoding="UTF-8"?><Relationships xmlns="http://schemas.openxmlformats.org/package/2006/relationships"><Relationship Id="rId2" Type="http://schemas.openxmlformats.org/officeDocument/2006/relationships/slide" Target="../slides/slide467.xml" /><Relationship Id="rId1" Type="http://schemas.openxmlformats.org/officeDocument/2006/relationships/notesMaster" Target="../notesMasters/notesMaster1.xml" /></Relationships>
</file>

<file path=ppt/notesSlides/_rels/notesSlide369.xml.rels><?xml version="1.0" encoding="UTF-8"?><Relationships xmlns="http://schemas.openxmlformats.org/package/2006/relationships"><Relationship Id="rId2" Type="http://schemas.openxmlformats.org/officeDocument/2006/relationships/slide" Target="../slides/slide468.xml" /><Relationship Id="rId1" Type="http://schemas.openxmlformats.org/officeDocument/2006/relationships/notesMaster" Target="../notesMasters/notesMaster1.xml" /></Relationships>
</file>

<file path=ppt/notesSlides/_rels/notesSlide370.xml.rels><?xml version="1.0" encoding="UTF-8"?><Relationships xmlns="http://schemas.openxmlformats.org/package/2006/relationships"><Relationship Id="rId2" Type="http://schemas.openxmlformats.org/officeDocument/2006/relationships/slide" Target="../slides/slide469.xml" /><Relationship Id="rId1" Type="http://schemas.openxmlformats.org/officeDocument/2006/relationships/notesMaster" Target="../notesMasters/notesMaster1.xml" /></Relationships>
</file>

<file path=ppt/notesSlides/_rels/notesSlide371.xml.rels><?xml version="1.0" encoding="UTF-8"?><Relationships xmlns="http://schemas.openxmlformats.org/package/2006/relationships"><Relationship Id="rId2" Type="http://schemas.openxmlformats.org/officeDocument/2006/relationships/slide" Target="../slides/slide471.xml" /><Relationship Id="rId1" Type="http://schemas.openxmlformats.org/officeDocument/2006/relationships/notesMaster" Target="../notesMasters/notesMaster1.xml" /></Relationships>
</file>

<file path=ppt/notesSlides/_rels/notesSlide372.xml.rels><?xml version="1.0" encoding="UTF-8"?><Relationships xmlns="http://schemas.openxmlformats.org/package/2006/relationships"><Relationship Id="rId2" Type="http://schemas.openxmlformats.org/officeDocument/2006/relationships/slide" Target="../slides/slide472.xml" /><Relationship Id="rId1" Type="http://schemas.openxmlformats.org/officeDocument/2006/relationships/notesMaster" Target="../notesMasters/notesMaster1.xml" /></Relationships>
</file>

<file path=ppt/notesSlides/_rels/notesSlide373.xml.rels><?xml version="1.0" encoding="UTF-8"?><Relationships xmlns="http://schemas.openxmlformats.org/package/2006/relationships"><Relationship Id="rId2" Type="http://schemas.openxmlformats.org/officeDocument/2006/relationships/slide" Target="../slides/slide473.xml" /><Relationship Id="rId1" Type="http://schemas.openxmlformats.org/officeDocument/2006/relationships/notesMaster" Target="../notesMasters/notesMaster1.xml" /></Relationships>
</file>

<file path=ppt/notesSlides/_rels/notesSlide374.xml.rels><?xml version="1.0" encoding="UTF-8"?><Relationships xmlns="http://schemas.openxmlformats.org/package/2006/relationships"><Relationship Id="rId2" Type="http://schemas.openxmlformats.org/officeDocument/2006/relationships/slide" Target="../slides/slide474.xml" /><Relationship Id="rId1" Type="http://schemas.openxmlformats.org/officeDocument/2006/relationships/notesMaster" Target="../notesMasters/notesMaster1.xml" /></Relationships>
</file>

<file path=ppt/notesSlides/_rels/notesSlide375.xml.rels><?xml version="1.0" encoding="UTF-8"?><Relationships xmlns="http://schemas.openxmlformats.org/package/2006/relationships"><Relationship Id="rId2" Type="http://schemas.openxmlformats.org/officeDocument/2006/relationships/slide" Target="../slides/slide475.xml" /><Relationship Id="rId1" Type="http://schemas.openxmlformats.org/officeDocument/2006/relationships/notesMaster" Target="../notesMasters/notesMaster1.xml" /></Relationships>
</file>

<file path=ppt/notesSlides/_rels/notesSlide376.xml.rels><?xml version="1.0" encoding="UTF-8"?><Relationships xmlns="http://schemas.openxmlformats.org/package/2006/relationships"><Relationship Id="rId2" Type="http://schemas.openxmlformats.org/officeDocument/2006/relationships/slide" Target="../slides/slide476.xml" /><Relationship Id="rId1" Type="http://schemas.openxmlformats.org/officeDocument/2006/relationships/notesMaster" Target="../notesMasters/notesMaster1.xml" /></Relationships>
</file>

<file path=ppt/notesSlides/_rels/notesSlide377.xml.rels><?xml version="1.0" encoding="UTF-8"?><Relationships xmlns="http://schemas.openxmlformats.org/package/2006/relationships"><Relationship Id="rId2" Type="http://schemas.openxmlformats.org/officeDocument/2006/relationships/slide" Target="../slides/slide477.xml" /><Relationship Id="rId1" Type="http://schemas.openxmlformats.org/officeDocument/2006/relationships/notesMaster" Target="../notesMasters/notesMaster1.xml" /></Relationships>
</file>

<file path=ppt/notesSlides/_rels/notesSlide378.xml.rels><?xml version="1.0" encoding="UTF-8"?><Relationships xmlns="http://schemas.openxmlformats.org/package/2006/relationships"><Relationship Id="rId2" Type="http://schemas.openxmlformats.org/officeDocument/2006/relationships/slide" Target="../slides/slide478.xml" /><Relationship Id="rId1" Type="http://schemas.openxmlformats.org/officeDocument/2006/relationships/notesMaster" Target="../notesMasters/notesMaster1.xml" /></Relationships>
</file>

<file path=ppt/notesSlides/_rels/notesSlide379.xml.rels><?xml version="1.0" encoding="UTF-8"?><Relationships xmlns="http://schemas.openxmlformats.org/package/2006/relationships"><Relationship Id="rId2" Type="http://schemas.openxmlformats.org/officeDocument/2006/relationships/slide" Target="../slides/slide479.xml" /><Relationship Id="rId1" Type="http://schemas.openxmlformats.org/officeDocument/2006/relationships/notesMaster" Target="../notesMasters/notesMaster1.xml" /></Relationships>
</file>

<file path=ppt/notesSlides/_rels/notesSlide380.xml.rels><?xml version="1.0" encoding="UTF-8"?><Relationships xmlns="http://schemas.openxmlformats.org/package/2006/relationships"><Relationship Id="rId2" Type="http://schemas.openxmlformats.org/officeDocument/2006/relationships/slide" Target="../slides/slide480.xml" /><Relationship Id="rId1" Type="http://schemas.openxmlformats.org/officeDocument/2006/relationships/notesMaster" Target="../notesMasters/notesMaster1.xml" /></Relationships>
</file>

<file path=ppt/notesSlides/_rels/notesSlide381.xml.rels><?xml version="1.0" encoding="UTF-8"?><Relationships xmlns="http://schemas.openxmlformats.org/package/2006/relationships"><Relationship Id="rId2" Type="http://schemas.openxmlformats.org/officeDocument/2006/relationships/slide" Target="../slides/slide481.xml" /><Relationship Id="rId1" Type="http://schemas.openxmlformats.org/officeDocument/2006/relationships/notesMaster" Target="../notesMasters/notesMaster1.xml" /></Relationships>
</file>

<file path=ppt/notesSlides/_rels/notesSlide382.xml.rels><?xml version="1.0" encoding="UTF-8"?><Relationships xmlns="http://schemas.openxmlformats.org/package/2006/relationships"><Relationship Id="rId2" Type="http://schemas.openxmlformats.org/officeDocument/2006/relationships/slide" Target="../slides/slide490.xml" /><Relationship Id="rId1" Type="http://schemas.openxmlformats.org/officeDocument/2006/relationships/notesMaster" Target="../notesMasters/notesMaster1.xml" /></Relationships>
</file>

<file path=ppt/notesSlides/_rels/notesSlide383.xml.rels><?xml version="1.0" encoding="UTF-8"?><Relationships xmlns="http://schemas.openxmlformats.org/package/2006/relationships"><Relationship Id="rId2" Type="http://schemas.openxmlformats.org/officeDocument/2006/relationships/slide" Target="../slides/slide49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you are teaching the course, these two slides are skipped with the 1 key. They are here because most people who open this will not have an instructor alongside, and without the presenter notes half the material gets lost — and that half is also the hardest one to reconstruct by reading the code.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two are the ones that pay off most for someone studying alone, and the ones nobody reads until they are already stuck: the book carries these same notes inside the text, and the appendices are written as a table of symptoms, to look things up in rather than to read straight through.</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four verbs below are the contract of the day, and it is worth reading them out loud before starting: on video they are the ten seconds in which someone decides whether this is the one they were looking for. Three are rows 2, 4 and 5 of the closing self-assessment, brought to the front; the one about the bug on purpose is the practice that runs through the whole course, from </a:t>
            </a:r>
            <a:r>
              <a:rPr>
                <a:latin typeface="Courier"/>
              </a:rPr>
              <a:t>make mutante</a:t>
            </a:r>
            <a:r>
              <a:rPr/>
              <a:t> today to </a:t>
            </a:r>
            <a:r>
              <a:rPr>
                <a:latin typeface="Courier"/>
              </a:rPr>
              <a:t>+BUG=1</a:t>
            </a:r>
            <a:r>
              <a:rPr/>
              <a:t> in the capstone. Whoever can answer them at the end of the day does not need to watch anything else. And an honest warning for whoever comes from VHDL or from Verilog-2001, which is the declared audience: day 2 levels the OOP, but </a:t>
            </a:r>
            <a:r>
              <a:rPr b="1"/>
              <a:t>nobody levels SystemVerilog</a:t>
            </a:r>
            <a:r>
              <a:rPr/>
              <a:t>, and today </a:t>
            </a:r>
            <a:r>
              <a:rPr>
                <a:latin typeface="Courier"/>
              </a:rPr>
              <a:t>interface</a:t>
            </a:r>
            <a:r>
              <a:rPr/>
              <a:t>, </a:t>
            </a:r>
            <a:r>
              <a:rPr>
                <a:latin typeface="Courier"/>
              </a:rPr>
              <a:t>logic</a:t>
            </a:r>
            <a:r>
              <a:rPr/>
              <a:t>, </a:t>
            </a:r>
            <a:r>
              <a:rPr>
                <a:latin typeface="Courier"/>
              </a:rPr>
              <a:t>enum</a:t>
            </a:r>
            <a:r>
              <a:rPr/>
              <a:t>, </a:t>
            </a:r>
            <a:r>
              <a:rPr>
                <a:latin typeface="Courier"/>
              </a:rPr>
              <a:t>package</a:t>
            </a:r>
            <a:r>
              <a:rPr/>
              <a:t>, </a:t>
            </a:r>
            <a:r>
              <a:rPr>
                <a:latin typeface="Courier"/>
              </a:rPr>
              <a:t>covergroup</a:t>
            </a:r>
            <a:r>
              <a:rPr/>
              <a:t>, </a:t>
            </a:r>
            <a:r>
              <a:rPr>
                <a:latin typeface="Courier"/>
              </a:rPr>
              <a:t>clocking</a:t>
            </a:r>
            <a:r>
              <a:rPr/>
              <a:t> and an </a:t>
            </a:r>
            <a:r>
              <a:rPr>
                <a:latin typeface="Courier"/>
              </a:rPr>
              <a:t>assert property</a:t>
            </a:r>
            <a:r>
              <a:rPr/>
              <a:t> all show up. It is all on one page in </a:t>
            </a:r>
            <a:r>
              <a:rPr b="1">
                <a:latin typeface="Courier"/>
              </a:rPr>
              <a:t>docs/systemverilog-para-el-que-viene-de-vhdl.md</a:t>
            </a:r>
            <a:r>
              <a:rPr/>
              <a:t> (in Spanish): half an hour before starting, and day 1 stops having two steps at once.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first content slide of the course on purpose: before explaining what UVM is and before any other chart, a question the student cannot answer yet. The number is from the Wilson Research Group 2024 survey and it is not an impression: only 14 % come out right on first silicon, so six out of seven need at least one respin, and it is the worst figure in twenty years of the survey. Asking who has done a tape-out and how it went hooks better than the chart. If they ask where the data comes from: </a:t>
            </a:r>
            <a:r>
              <a:rPr>
                <a:latin typeface="Courier"/>
              </a:rPr>
              <a:t>res/trends/data.json</a:t>
            </a:r>
            <a:r>
              <a:rPr/>
              <a:t>, and the figures are regenerated with </a:t>
            </a:r>
            <a:r>
              <a:rPr>
                <a:latin typeface="Courier"/>
              </a:rPr>
              <a:t>make figs</a:t>
            </a:r>
            <a:r>
              <a:rPr/>
              <a:t>. The honesty worth saying out loud: not every respin is functional —there are timing ones, analog ones, a spec that changed late—. But the one that is went through a regression that said </a:t>
            </a:r>
            <a:r>
              <a:rPr>
                <a:latin typeface="Courier"/>
              </a:rPr>
              <a:t>PASS</a:t>
            </a:r>
            <a:r>
              <a:rPr/>
              <a:t>, because had it said </a:t>
            </a:r>
            <a:r>
              <a:rPr>
                <a:latin typeface="Courier"/>
              </a:rPr>
              <a:t>FAILED</a:t>
            </a:r>
            <a:r>
              <a:rPr/>
              <a:t> it would not have been fabricated. That is the enemy of the day, and it is not the verification engineer nor their testbench: it is a </a:t>
            </a:r>
            <a:r>
              <a:rPr>
                <a:latin typeface="Courier"/>
              </a:rPr>
              <a:t>PASS</a:t>
            </a:r>
            <a:r>
              <a:rPr/>
              <a:t> nobody knew the meaning of. The question in the last bullet is thrown to the group and </a:t>
            </a:r>
            <a:r>
              <a:rPr b="1"/>
              <a:t>not</a:t>
            </a:r>
            <a:r>
              <a:rPr/>
              <a:t> answered. The answers that will come are </a:t>
            </a:r>
            <a:r>
              <a:rPr i="1"/>
              <a:t>“100 % coverage”</a:t>
            </a:r>
            <a:r>
              <a:rPr/>
              <a:t>, </a:t>
            </a:r>
            <a:r>
              <a:rPr i="1"/>
              <a:t>“I ran a thousand operations”</a:t>
            </a:r>
            <a:r>
              <a:rPr/>
              <a:t> and </a:t>
            </a:r>
            <a:r>
              <a:rPr i="1"/>
              <a:t>“nothing failed”</a:t>
            </a:r>
            <a:r>
              <a:rPr/>
              <a:t>, and all three come back today: the first is the coverage section, the second is the plan, and the third is the one that hurts most, because </a:t>
            </a:r>
            <a:r>
              <a:rPr i="1"/>
              <a:t>nothing failed</a:t>
            </a:r>
            <a:r>
              <a:rPr/>
              <a:t> is exactly what the respin’s regression said. The short answer arrives in the conventional testbench, when we put a bug into the DUT on purpose; the long one is the whole day, and the last slide of the day comes back to this question with what the student wrote.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first half of the answer to </a:t>
            </a:r>
            <a:r>
              <a:rPr i="1"/>
              <a:t>why they come back</a:t>
            </a:r>
            <a:r>
              <a:rPr/>
              <a:t>: inside there are two asynchronous clocks in almost all of them, a processor in five out of six and an AI accelerator in more than half. It is not that verification is done worse than twenty years ago; it is that there is much more to verify, and the question on the first slide is harder to answer than ever.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is the argument for why this course exists: the verification effort has already caught up with design. Verifying is not the final step before tape-out: it is half the project, with its own team and its own language. The lower 47 % is planted today and collected twice: in the second exercise this afternoon, when the log says </a:t>
            </a:r>
            <a:r>
              <a:rPr>
                <a:latin typeface="Courier"/>
              </a:rPr>
              <a:t>FAILED</a:t>
            </a:r>
            <a:r>
              <a:rPr/>
              <a:t> and nothing else, and in the reporting section on day 3, which is where the log learns to say why.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one answers </a:t>
            </a:r>
            <a:r>
              <a:rPr i="1"/>
              <a:t>with what</a:t>
            </a:r>
            <a:r>
              <a:rPr/>
              <a:t>: eight out of ten ASIC projects verify with UVM, and half of the FPGA ones. What follows —the COBOL joke and the introduction— is what that UVM is and why it is not scary. And one thing worth leaving said now: UVM does not answer the question on the first slide. The testbench does; UVM is the way to write it so that the person next to you recognizes it.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a joke with a moral: SystemVerilog has 248 keywords —the ones in Annex B of IEEE 1800-2017— and nobody uses them all. In this course we are going to use about thirty. The same thing happens with UVM: the library is enormous and with six or seven classes you put together a complete testbench. It is useful for lowering the anxiety of whoever arrives scared by the size of UVM. And it is the bridge to the next section: eight out of ten verify with UVM, UVM is written in this language, and on days 1 and 2 everything UVM will later hand you ready-made gets written by hand. Thirty keywords are enough.</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link with what came before is one line: eight out of ten projects verify with this. And the clarification that keeps UVM from looking like the answer to the question of the day: it is not. The answer is a testbench with a plan, a check and a measure; UVM is the way to write it so it scales and so someone else recognizes it. The sentence that orders the section is the one in the second bullet, and it is worth saying it loudly because it lowers the anxiety of whoever arrives scared: </a:t>
            </a:r>
            <a:r>
              <a:rPr b="1"/>
              <a:t>UVM does nothing you could not do yourself</a:t>
            </a:r>
            <a:r>
              <a:rPr/>
              <a:t>. There is no magic inside. There is a factory, some ports, some phases and a lot of agreement about names. If somebody asks why bother then: because of the last bullet. A verification engineer who changes project —or company— opens the testbench and recognizes the structure on day one. That is what you are buying. It is not simulation speed and it is not fewer lines: it is that the structure is the same everywhere. The historical note is useful for whoever comes from the industry: until 2011 every vendor had its own, and porting a testbench from VMM to OVM meant rewriting it. UVM exists because that was unsustainable, not because somebody had a better idea. And one clarification that avoids a classic misunderstanding: </a:t>
            </a:r>
            <a:r>
              <a:rPr i="1"/>
              <a:t>Open Source</a:t>
            </a:r>
            <a:r>
              <a:rPr/>
              <a:t> here means that the </a:t>
            </a:r>
            <a:r>
              <a:rPr b="1"/>
              <a:t>library</a:t>
            </a:r>
            <a:r>
              <a:rPr/>
              <a:t> is free (Apache 2.0). The </a:t>
            </a:r>
            <a:r>
              <a:rPr b="1"/>
              <a:t>simulator</a:t>
            </a:r>
            <a:r>
              <a:rPr/>
              <a:t> that runs it almost always is not — except in this course, which is what all of this is about.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diagram in one sentence: six acronyms from four vendors that converge. eRM was Verisity’s (the </a:t>
            </a:r>
            <a:r>
              <a:rPr>
                <a:latin typeface="Courier"/>
              </a:rPr>
              <a:t>e</a:t>
            </a:r>
            <a:r>
              <a:rPr/>
              <a:t> language), RVM and later VMM Synopsys’, AVM Mentor’s and URM Cadence’s; OVM merged AVM with URM, and it is the base UVM came out of. What has to be pointed out is the date at the bottom and the jump it means: UVM 1.0 is from 2011, which means this is </a:t>
            </a:r>
            <a:r>
              <a:rPr b="1"/>
              <a:t>young</a:t>
            </a:r>
            <a:r>
              <a:rPr/>
              <a:t>. Somebody with fifteen years of career today started before it existed. And the moral that gets used for the rest of the course: when they find code with </a:t>
            </a:r>
            <a:r>
              <a:rPr>
                <a:latin typeface="Courier"/>
              </a:rPr>
              <a:t>ovm_component</a:t>
            </a:r>
            <a:r>
              <a:rPr/>
              <a:t> instead of </a:t>
            </a:r>
            <a:r>
              <a:rPr>
                <a:latin typeface="Courier"/>
              </a:rPr>
              <a:t>uvm_component</a:t>
            </a:r>
            <a:r>
              <a:rPr/>
              <a:t>, it is not a typo — it is a testbench from before 2011 that nobody migrated. It happens more than it seems.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testbench </a:t>
            </a:r>
            <a:r>
              <a:rPr b="1"/>
              <a:t>we</a:t>
            </a:r>
            <a:r>
              <a:rPr/>
              <a:t> are going to write, by hand, on days 1 and 2. It is worth saying it like that: the boxes in this diagram are not theory, they are the files that are going to be open between today and day 4. Point at the tester, the driver, the monitor and the scoreboard, and make the point that none of those names is UVM’s: they are the names anybody gives to the pieces of a testbench, in any language. UVM did not invent them; it standardized them.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staying here a while: this diagram is the map of the rest of the course. Point at driver, monitor, scoreboard and sequencer, and say that each one is going to be a section. By the end of day 5 the student is going to have everything except the agent and the sequencer, which are day 6. The comparison worth making live is against the previous diagram: </a:t>
            </a:r>
            <a:r>
              <a:rPr b="1"/>
              <a:t>they are the same boxes</a:t>
            </a:r>
            <a:r>
              <a:rPr/>
              <a:t>. What UVM adds is the tree that contains them, the ports they talk through and the phases that build them in order. Nothing else, and that is not little.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diagram is scary and that is why it is worth defusing it right away: </a:t>
            </a:r>
            <a:r>
              <a:rPr b="1"/>
              <a:t>out of all of this we are going to extend ten</a:t>
            </a:r>
            <a:r>
              <a:rPr/>
              <a:t>: </a:t>
            </a:r>
            <a:r>
              <a:rPr>
                <a:latin typeface="Courier"/>
              </a:rPr>
              <a:t>uvm_component</a:t>
            </a:r>
            <a:r>
              <a:rPr/>
              <a:t>, </a:t>
            </a:r>
            <a:r>
              <a:rPr>
                <a:latin typeface="Courier"/>
              </a:rPr>
              <a:t>uvm_test</a:t>
            </a:r>
            <a:r>
              <a:rPr/>
              <a:t>, </a:t>
            </a:r>
            <a:r>
              <a:rPr>
                <a:latin typeface="Courier"/>
              </a:rPr>
              <a:t>uvm_env</a:t>
            </a:r>
            <a:r>
              <a:rPr/>
              <a:t>, </a:t>
            </a:r>
            <a:r>
              <a:rPr>
                <a:latin typeface="Courier"/>
              </a:rPr>
              <a:t>uvm_agent</a:t>
            </a:r>
            <a:r>
              <a:rPr/>
              <a:t>, </a:t>
            </a:r>
            <a:r>
              <a:rPr>
                <a:latin typeface="Courier"/>
              </a:rPr>
              <a:t>uvm_driver</a:t>
            </a:r>
            <a:r>
              <a:rPr/>
              <a:t>, </a:t>
            </a:r>
            <a:r>
              <a:rPr>
                <a:latin typeface="Courier"/>
              </a:rPr>
              <a:t>uvm_monitor</a:t>
            </a:r>
            <a:r>
              <a:rPr/>
              <a:t>, </a:t>
            </a:r>
            <a:r>
              <a:rPr>
                <a:latin typeface="Courier"/>
              </a:rPr>
              <a:t>uvm_subscriber</a:t>
            </a:r>
            <a:r>
              <a:rPr/>
              <a:t>, </a:t>
            </a:r>
            <a:r>
              <a:rPr>
                <a:latin typeface="Courier"/>
              </a:rPr>
              <a:t>uvm_sequence_item</a:t>
            </a:r>
            <a:r>
              <a:rPr/>
              <a:t>, </a:t>
            </a:r>
            <a:r>
              <a:rPr>
                <a:latin typeface="Courier"/>
              </a:rPr>
              <a:t>uvm_sequence</a:t>
            </a:r>
            <a:r>
              <a:rPr/>
              <a:t> and </a:t>
            </a:r>
            <a:r>
              <a:rPr>
                <a:latin typeface="Courier"/>
              </a:rPr>
              <a:t>uvm_callback</a:t>
            </a:r>
            <a:r>
              <a:rPr/>
              <a:t>. They are the amber ones in the drawing minus the scoreboard —which in the course is a </a:t>
            </a:r>
            <a:r>
              <a:rPr>
                <a:latin typeface="Courier"/>
              </a:rPr>
              <a:t>uvm_subscriber</a:t>
            </a:r>
            <a:r>
              <a:rPr/>
              <a:t>—, plus the sequence and the callback. What does have to be marked is the split at the top, because it explains half the course: hanging off </a:t>
            </a:r>
            <a:r>
              <a:rPr>
                <a:latin typeface="Courier"/>
              </a:rPr>
              <a:t>uvm_object</a:t>
            </a:r>
            <a:r>
              <a:rPr/>
              <a:t> is the </a:t>
            </a:r>
            <a:r>
              <a:rPr b="1"/>
              <a:t>data</a:t>
            </a:r>
            <a:r>
              <a:rPr/>
              <a:t> —the transactions, the sequences, the configs— and hanging off </a:t>
            </a:r>
            <a:r>
              <a:rPr>
                <a:latin typeface="Courier"/>
              </a:rPr>
              <a:t>uvm_component</a:t>
            </a:r>
            <a:r>
              <a:rPr/>
              <a:t> is the </a:t>
            </a:r>
            <a:r>
              <a:rPr b="1"/>
              <a:t>structure</a:t>
            </a:r>
            <a:r>
              <a:rPr/>
              <a:t> —everything that lives in the tree and has phases—. An object is created and thrown away; a component is built once and lasts the whole simulation. The colours say what you do with each one: the amber ones you extend yourself, the grey ones are never touched —they are only there for the others to inherit from— and </a:t>
            </a:r>
            <a:r>
              <a:rPr>
                <a:latin typeface="Courier"/>
              </a:rPr>
              <a:t>uvm_sequencer</a:t>
            </a:r>
            <a:r>
              <a:rPr/>
              <a:t> is the only green one because it is the only one instantiated without extending it, with a parameterized </a:t>
            </a:r>
            <a:r>
              <a:rPr>
                <a:latin typeface="Courier"/>
              </a:rPr>
              <a:t>typedef</a:t>
            </a:r>
            <a:r>
              <a:rPr/>
              <a:t>. That comes on day 6; the only time the course extends it is for the virtual sequencer on day 7. The question to throw at the group when we get to agents: is a </a:t>
            </a:r>
            <a:r>
              <a:rPr>
                <a:latin typeface="Courier"/>
              </a:rPr>
              <a:t>uvm_sequence</a:t>
            </a:r>
            <a:r>
              <a:rPr/>
              <a:t> an object or a component? An object. And that is why it does not show up in </a:t>
            </a:r>
            <a:r>
              <a:rPr>
                <a:latin typeface="Courier"/>
              </a:rPr>
              <a:t>print_topology()</a:t>
            </a:r>
            <a:r>
              <a:rPr/>
              <a:t>. It is the same tree that is in the printed cheat sheet, top left, as text, to look at again when needed.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you have to be able to repeat at the end of the course, because it is the whole thesis. And it is worth being honest: </a:t>
            </a:r>
            <a:r>
              <a:rPr i="1"/>
              <a:t>“run more tests, write less code”</a:t>
            </a:r>
            <a:r>
              <a:rPr/>
              <a:t> is a vendor slogan, but the verifiable part is true and you can point at it with your finger on day 6 — the </a:t>
            </a:r>
            <a:r>
              <a:rPr>
                <a:latin typeface="Courier"/>
              </a:rPr>
              <a:t>add_test</a:t>
            </a:r>
            <a:r>
              <a:rPr/>
              <a:t> of the sequences is </a:t>
            </a:r>
            <a:r>
              <a:rPr b="1"/>
              <a:t>two lines</a:t>
            </a:r>
            <a:r>
              <a:rPr/>
              <a:t>, and it changes the whole stimulus without touching a single class of the env. The order of the three hooks is not accidental, it goes from smallest to largest: a constraint changes values, an override changes a class, a callback changes behaviour at one point of the class that already exists. All three are a section of the course —</a:t>
            </a:r>
            <a:r>
              <a:rPr i="1"/>
              <a:t>Constrained random</a:t>
            </a:r>
            <a:r>
              <a:rPr/>
              <a:t> on day 5, </a:t>
            </a:r>
            <a:r>
              <a:rPr i="1"/>
              <a:t>The factory pattern</a:t>
            </a:r>
            <a:r>
              <a:rPr/>
              <a:t> on day 2 and </a:t>
            </a:r>
            <a:r>
              <a:rPr i="1"/>
              <a:t>Callbacks</a:t>
            </a:r>
            <a:r>
              <a:rPr/>
              <a:t> on day 6—, so this slide can be put up three more times. And the last line is the most underestimated one. A test with a thousand seeds is not “the same test a thousand times”: it is a thousand different scenarios for the price of writing one. It is literally the </a:t>
            </a:r>
            <a:r>
              <a:rPr>
                <a:latin typeface="Courier"/>
              </a:rPr>
              <a:t>d7-semillas</a:t>
            </a:r>
            <a:r>
              <a:rPr/>
              <a:t> exercise, the one day 7 starts with. And the close that leads to the DUT: nothing on this slide answers </a:t>
            </a:r>
            <a:r>
              <a:rPr i="1"/>
              <a:t>how do you know you verified?</a:t>
            </a:r>
            <a:r>
              <a:rPr/>
              <a:t> yet. Answering it is what comes next —the spec, the plan and a testbench that can be put to the test—, and only with that written by hand does what UVM adds become visible.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protocol is everything you have to respect: start up and operands stable until done. Careful with the fine print: done is a pulse on the multiplication (it turns itself off) and a level on add/sub/and/xor, where it is </a:t>
            </a:r>
            <a:r>
              <a:rPr>
                <a:latin typeface="Courier"/>
              </a:rPr>
              <a:t>start &amp;&amp; (op != no_op)</a:t>
            </a:r>
            <a:r>
              <a:rPr/>
              <a:t>. It is the kind of detail that only shows up when the testbench hangs and nobody knows why.</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rst_op belongs to the testbench, not to the RTL: the DUT sees 3’b111 as unused. It is in the enum because the tester asks for the reset as if it were one more operation, and that way the reset enters the functional coverage. A good moment to preview that the coverage plan includes “any operation after a reset”. The ovf column is the one that gets the most discussion, and that is good: with 8-bit operands and a 16-bit result, neither the addition nor the multiplication can overflow — the subtraction can, and only when A &lt; B. Which means there is an output of the DUT that for five of the six operations is always 0. Ask out loud: how do you verify a signal that almost never moves? The answer is today’s, in functional coverage, and it is a bin. And the free opcode: 3’b110 is not there by chance and not by oversight. It is this afternoon’s exercise, and it is worth saying now so that nobody reads it as a design slip.</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asymmetry of the two resets is not an oversight: it comes from the original VHDL and is copied as is on purpose. It is exactly the kind of detail a testbench has to expose, and that is why the DUT was not “cleaned up” when it was translated. Say it out loud: this contradicts the bare </a:t>
            </a:r>
            <a:r>
              <a:rPr i="1"/>
              <a:t>asynchronous</a:t>
            </a:r>
            <a:r>
              <a:rPr/>
              <a:t> of the spec bullet, and no row of the plan looks at what the reset leaves on the outputs: the reset row looks at the operation that comes after. It is a gap in the plan, and for now it stays that way. That </a:t>
            </a:r>
            <a:r>
              <a:rPr>
                <a:latin typeface="Courier"/>
              </a:rPr>
              <a:t>done</a:t>
            </a:r>
            <a:r>
              <a:rPr/>
              <a:t> is a level here and a pulse on the multiplication is the fine print that is going to hang the first testbench of the course. It is worth going back to the waveform of the first slide and pointing at it again. The </a:t>
            </a:r>
            <a:r>
              <a:rPr>
                <a:latin typeface="Courier"/>
              </a:rPr>
              <a:t>default: ;</a:t>
            </a:r>
            <a:r>
              <a:rPr/>
              <a:t> of the case is what makes </a:t>
            </a:r>
            <a:r>
              <a:rPr>
                <a:latin typeface="Courier"/>
              </a:rPr>
              <a:t>no_op</a:t>
            </a:r>
            <a:r>
              <a:rPr/>
              <a:t> and the unused opcodes not change the result: the ALU keeps whatever it computed last.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four-edge latency is on purpose, and it is the reason the conventional testbench exists: it forces the testbench to </a:t>
            </a:r>
            <a:r>
              <a:rPr b="1"/>
              <a:t>wait for </a:t>
            </a:r>
            <a:r>
              <a:rPr b="1">
                <a:latin typeface="Courier"/>
              </a:rPr>
              <a:t>done</a:t>
            </a:r>
            <a:r>
              <a:rPr/>
              <a:t> instead of reading the result on the next cycle. A combinational DUT would teach nothing. The </a:t>
            </a:r>
            <a:r>
              <a:rPr>
                <a:latin typeface="Courier"/>
              </a:rPr>
              <a:t>&amp; ~done_mult</a:t>
            </a:r>
            <a:r>
              <a:rPr/>
              <a:t> is subtle and worth reading slowly: without it, while </a:t>
            </a:r>
            <a:r>
              <a:rPr>
                <a:latin typeface="Courier"/>
              </a:rPr>
              <a:t>start</a:t>
            </a:r>
            <a:r>
              <a:rPr/>
              <a:t> was up the chain would reload itself and </a:t>
            </a:r>
            <a:r>
              <a:rPr>
                <a:latin typeface="Courier"/>
              </a:rPr>
              <a:t>done</a:t>
            </a:r>
            <a:r>
              <a:rPr/>
              <a:t> would stay at 1. It is copied from the original VHDL as is. The question that orders the slide: what happens if the testbench sends a multiplication and reads the result on the next cycle? It reads the previous result, and the scoreboard reports an error that is not in the DUT.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both blocks share </a:t>
            </a:r>
            <a:r>
              <a:rPr>
                <a:latin typeface="Courier"/>
              </a:rPr>
              <a:t>A</a:t>
            </a:r>
            <a:r>
              <a:rPr/>
              <a:t>, </a:t>
            </a:r>
            <a:r>
              <a:rPr>
                <a:latin typeface="Courier"/>
              </a:rPr>
              <a:t>B</a:t>
            </a:r>
            <a:r>
              <a:rPr/>
              <a:t> and </a:t>
            </a:r>
            <a:r>
              <a:rPr>
                <a:latin typeface="Courier"/>
              </a:rPr>
              <a:t>clk</a:t>
            </a:r>
            <a:r>
              <a:rPr/>
              <a:t> and only split on the </a:t>
            </a:r>
            <a:r>
              <a:rPr>
                <a:latin typeface="Courier"/>
              </a:rPr>
              <a:t>start</a:t>
            </a:r>
            <a:r>
              <a:rPr/>
              <a:t> is what makes the DUT have a single interface. Worth pointing out because it is the shape the </a:t>
            </a:r>
            <a:r>
              <a:rPr>
                <a:latin typeface="Courier"/>
              </a:rPr>
              <a:t>vtalu_bfm</a:t>
            </a:r>
            <a:r>
              <a:rPr/>
              <a:t> of interfaces and BFM is going to have. The complete file, with both instances and their connections, is in </a:t>
            </a:r>
            <a:r>
              <a:rPr>
                <a:latin typeface="Courier"/>
              </a:rPr>
              <a:t>code/vtalu_dut/vtalu.sv</a:t>
            </a:r>
            <a:r>
              <a:rPr/>
              <a:t>. Here there are only the decode and the four lines that decide. Worth pointing out why it is a decode and not a loose bit: with an </a:t>
            </a:r>
            <a:r>
              <a:rPr>
                <a:latin typeface="Courier"/>
              </a:rPr>
              <a:t>op[2]</a:t>
            </a:r>
            <a:r>
              <a:rPr/>
              <a:t> the opcodes would have to sit in tidy halves of the space, and the design would lose the freedom to assign them as convenient. A decode costs one gate and does not tie the spec down. And along the way, the free opcode 3’b110 falls on the single-cycle side without anybody having to do anything. The DUT does not validate the opcode; the one that has to catch it is the verification plan.</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it is worth leaving the deck and running it live. The numbers on the slide are measured on a 12-core laptop. On a 2-core machine —a free Codespaces— the first one is 4 minutes; the second is still 15 seconds, because a ccache hit is copying a file and that does not depend on how many cores you have. Which means the expensive part is paid </a:t>
            </a:r>
            <a:r>
              <a:rPr b="1"/>
              <a:t>once</a:t>
            </a:r>
            <a:r>
              <a:rPr/>
              <a:t>. What has to be explained is where the difference between 1 min 30 and 15 seconds comes from, because it is not magic: Verilator compiles every simulation to a native binary, and for that it generates about 2300 C++ files —almost all of them from the UVM library—. </a:t>
            </a:r>
            <a:r>
              <a:rPr>
                <a:latin typeface="Courier"/>
              </a:rPr>
              <a:t>ccache</a:t>
            </a:r>
            <a:r>
              <a:rPr/>
              <a:t> stores the result of each one; the second time it does not compile again, it copies. It is in the Dockerfile and in the devcontainer, and outside it is enough to have it installed. And the one to stress anyway: Verilator is free — the student takes it home and keeps practising without asking anybody for a licence.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opening it live once, even for thirty seconds: load </a:t>
            </a:r>
            <a:r>
              <a:rPr>
                <a:latin typeface="Courier"/>
              </a:rPr>
              <a:t>op_set</a:t>
            </a:r>
            <a:r>
              <a:rPr/>
              <a:t>, </a:t>
            </a:r>
            <a:r>
              <a:rPr>
                <a:latin typeface="Courier"/>
              </a:rPr>
              <a:t>start</a:t>
            </a:r>
            <a:r>
              <a:rPr/>
              <a:t> and </a:t>
            </a:r>
            <a:r>
              <a:rPr>
                <a:latin typeface="Courier"/>
              </a:rPr>
              <a:t>done</a:t>
            </a:r>
            <a:r>
              <a:rPr/>
              <a:t>, and show the one-cycle pulse of the multiplication next to the level of the single-cycle ones. It is the fine print of the protocol of slide 1, but seen. And say it explicitly: whoever takes the course alone has their safety net here. When an exercise does not work out, the answer is almost always in the waves before it is in the code.</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Closing of the section that looks like RTL and is really about verification. The question to close with: which of these seven facts is the most expensive one to forget? The one about </a:t>
            </a:r>
            <a:r>
              <a:rPr>
                <a:latin typeface="Courier"/>
              </a:rPr>
              <a:t>done</a:t>
            </a:r>
            <a:r>
              <a:rPr/>
              <a:t>, and it will show today, in the waves exercise. Worth saying why the DUT was not “cleaned up” when it was translated from VHDL: the asymmetry of the resets and the unvalidated opcode are </a:t>
            </a:r>
            <a:r>
              <a:rPr b="1"/>
              <a:t>exactly</a:t>
            </a:r>
            <a:r>
              <a:rPr/>
              <a:t> the kind of thing a testbench has to expose. A tidy DUT teaches nothing.</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that orders the whole course, and that is why it comes before the first line of testbench. Everything that comes after —the stimulus, the scoreboard, the covergroups, the assertions— are columns of this table. It is worth saying it head on: the plan is not bureaucracy. It is the only serious answer to </a:t>
            </a:r>
            <a:r>
              <a:rPr i="1"/>
              <a:t>“are you done verifying yet?”</a:t>
            </a:r>
            <a:r>
              <a:rPr/>
              <a:t>, and it is the first thing a technical lead asks for when they ask how the block is going. The empty template is in </a:t>
            </a:r>
            <a:r>
              <a:rPr>
                <a:latin typeface="Courier"/>
              </a:rPr>
              <a:t>docs/en/verification-plan.md</a:t>
            </a:r>
            <a:r>
              <a:rPr/>
              <a:t>, and it gets used twice in the course: here to read it, and on day 7 to fill it from scratch.</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reading the right-hand column out loud: they are the five mistakes people make the first time, and all five sound reasonable when you write them. The hardest column is the measure one, because it forces you to decide </a:t>
            </a:r>
            <a:r>
              <a:rPr i="1"/>
              <a:t>beforehand</a:t>
            </a:r>
            <a:r>
              <a:rPr/>
              <a:t> what you are going to count. It is the one that on day 1 still cannot be filled —the bins do not exist until the next unit— and that is why the plan gets filled as the testbench grows.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difference between verified and simulated is who finds out when it fails at three in the morning in the regression. If the check is a pair of eyes, nobody finds out: the regression passes green with the bug inside. The third bullet is a promise the course keeps on day 7: until then every check is a scoreboard check, and half the protocol goes unchecked. Worth saying now so that day 7 does not look like an add-on. A serious plan has both columns, and the VTALU table —which is seen whole in the next unit, already with the bins— has eight scoreboard rows and four assertion ones.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order matters and it is the one from the previous unit: the plan first, the testbench after. If you write the testbench first, you end up measuring what the testbench does instead of what the spec asks for. Worth reading the six rows one at a time and asking which one is missing. The answer that usually comes up —“test intermediate values”— is good for discussing why it is not there: 256 × 256 × 5 combinations do not get simulated, and that is where random comes in. The last one is the one that brings today’s topic: the DUT has TWO outputs, and a row of the plan that only closes by looking at both. A scoreboard that compares </a:t>
            </a:r>
            <a:r>
              <a:rPr>
                <a:latin typeface="Courier"/>
              </a:rPr>
              <a:t>result</a:t>
            </a:r>
            <a:r>
              <a:rPr/>
              <a:t> and nothing else passes green with </a:t>
            </a:r>
            <a:r>
              <a:rPr>
                <a:latin typeface="Courier"/>
              </a:rPr>
              <a:t>ovf</a:t>
            </a:r>
            <a:r>
              <a:rPr/>
              <a:t> stuck at zero. The table comes back twice: in functional coverage with the measure column filled in, row by row, and at the end of that whole section, with the twelve rows and the three columns. Worth announcing now so nobody reads it as decoration: it is the same table, filling up.</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“before” slide of the whole course: the stimulus and the protocol mixed in the same loop. Worth pointing at it, because the next five units are successive separations of these thirty lines. The </a:t>
            </a:r>
            <a:r>
              <a:rPr>
                <a:latin typeface="Courier"/>
              </a:rPr>
              <a:t>do … while (done == 0)</a:t>
            </a:r>
            <a:r>
              <a:rPr/>
              <a:t> of the </a:t>
            </a:r>
            <a:r>
              <a:rPr>
                <a:latin typeface="Courier"/>
              </a:rPr>
              <a:t>default</a:t>
            </a:r>
            <a:r>
              <a:rPr/>
              <a:t> is the one that hangs if the DUT does not answer, and it is the place the student is going to end up in the first time they break something. The safety net is </a:t>
            </a:r>
            <a:r>
              <a:rPr>
                <a:latin typeface="Courier"/>
              </a:rPr>
              <a:t>VLT_TRACE=1</a:t>
            </a:r>
            <a:r>
              <a:rPr/>
              <a:t> and the waves. And why it is not a </a:t>
            </a:r>
            <a:r>
              <a:rPr>
                <a:latin typeface="Courier"/>
              </a:rPr>
              <a:t>wait(done)</a:t>
            </a:r>
            <a:r>
              <a:rPr/>
              <a:t>, which is the first thing anybody writes: on the one-cycle operations </a:t>
            </a:r>
            <a:r>
              <a:rPr>
                <a:latin typeface="Courier"/>
              </a:rPr>
              <a:t>done</a:t>
            </a:r>
            <a:r>
              <a:rPr/>
              <a:t> is a level, and on the </a:t>
            </a:r>
            <a:r>
              <a:rPr>
                <a:latin typeface="Courier"/>
              </a:rPr>
              <a:t>negedge</a:t>
            </a:r>
            <a:r>
              <a:rPr/>
              <a:t> where the tester loads the next operation </a:t>
            </a:r>
            <a:r>
              <a:rPr b="1"/>
              <a:t>it is still up from the previous one</a:t>
            </a:r>
            <a:r>
              <a:rPr/>
              <a:t>. The </a:t>
            </a:r>
            <a:r>
              <a:rPr>
                <a:latin typeface="Courier"/>
              </a:rPr>
              <a:t>wait(done)</a:t>
            </a:r>
            <a:r>
              <a:rPr/>
              <a:t> does not block, </a:t>
            </a:r>
            <a:r>
              <a:rPr>
                <a:latin typeface="Courier"/>
              </a:rPr>
              <a:t>start</a:t>
            </a:r>
            <a:r>
              <a:rPr/>
              <a:t> drops at the same instant and the DUT never sees that operation. There is no error: the scoreboard does not fire, and the coverage —which samples </a:t>
            </a:r>
            <a:r>
              <a:rPr>
                <a:latin typeface="Courier"/>
              </a:rPr>
              <a:t>op_set</a:t>
            </a:r>
            <a:r>
              <a:rPr/>
              <a:t>— counts it anyway. This testbench had it, and it dropped four in ten one-cycle operations with the report in green: on </a:t>
            </a:r>
            <a:r>
              <a:rPr>
                <a:latin typeface="Courier"/>
              </a:rPr>
              <a:t>d1</a:t>
            </a:r>
            <a:r>
              <a:rPr/>
              <a:t>, 77 shifts checked against 130 with the fix. What catches it is the sent-versus- checked counter, and it is the cheapest silent trap to guard against. The bias of </a:t>
            </a:r>
            <a:r>
              <a:rPr>
                <a:latin typeface="Courier"/>
              </a:rPr>
              <a:t>get_data()</a:t>
            </a:r>
            <a:r>
              <a:rPr/>
              <a:t> —a quarter at 00, a quarter at FF, half in the middle— is exactly what the transactions are going to write in one line with </a:t>
            </a:r>
            <a:r>
              <a:rPr>
                <a:latin typeface="Courier"/>
              </a:rPr>
              <a:t>dist</a:t>
            </a:r>
            <a:r>
              <a:rPr/>
              <a:t> and </a:t>
            </a:r>
            <a:r>
              <a:rPr>
                <a:latin typeface="Courier"/>
              </a:rPr>
              <a:t>:/</a:t>
            </a:r>
            <a:r>
              <a:rPr/>
              <a:t>. Worth naming it now so that the saving is visible later.</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reference model is four lines of </a:t>
            </a:r>
            <a:r>
              <a:rPr>
                <a:latin typeface="Courier"/>
              </a:rPr>
              <a:t>case</a:t>
            </a:r>
            <a:r>
              <a:rPr/>
              <a:t> because the DUT is an ALU. On a real project it can be a model in C or the RTL of the previous generation, but the shape is always this one: </a:t>
            </a:r>
            <a:r>
              <a:rPr b="1"/>
              <a:t>predict with something that is not the DUT, and compare</a:t>
            </a:r>
            <a:r>
              <a:rPr/>
              <a:t>. That the scoreboard reads </a:t>
            </a:r>
            <a:r>
              <a:rPr>
                <a:latin typeface="Courier"/>
              </a:rPr>
              <a:t>A</a:t>
            </a:r>
            <a:r>
              <a:rPr/>
              <a:t>, </a:t>
            </a:r>
            <a:r>
              <a:rPr>
                <a:latin typeface="Courier"/>
              </a:rPr>
              <a:t>B</a:t>
            </a:r>
            <a:r>
              <a:rPr/>
              <a:t> and </a:t>
            </a:r>
            <a:r>
              <a:rPr>
                <a:latin typeface="Courier"/>
              </a:rPr>
              <a:t>op_set</a:t>
            </a:r>
            <a:r>
              <a:rPr/>
              <a:t> off the wire at the moment of the result works only because the protocol forces them to stay stable. It is fragile, and in the analysis ports it will be replaced by a queue of commands the monitor sends. And the </a:t>
            </a:r>
            <a:r>
              <a:rPr>
                <a:latin typeface="Courier"/>
              </a:rPr>
              <a:t>$error</a:t>
            </a:r>
            <a:r>
              <a:rPr/>
              <a:t> here is going to be a </a:t>
            </a:r>
            <a:r>
              <a:rPr>
                <a:latin typeface="Courier"/>
              </a:rPr>
              <a:t>`uvm_error</a:t>
            </a:r>
            <a:r>
              <a:rPr/>
              <a:t> from reporting on: same concept, with a counter and a severity policy behind it.</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it live, it takes seconds because there is no UVM: first </a:t>
            </a:r>
            <a:r>
              <a:rPr>
                <a:latin typeface="Courier"/>
              </a:rPr>
              <a:t>bash run.sh</a:t>
            </a:r>
            <a:r>
              <a:rPr/>
              <a:t> —a thousand operations, silence, and the coverage summary—, then </a:t>
            </a:r>
            <a:r>
              <a:rPr>
                <a:latin typeface="Courier"/>
              </a:rPr>
              <a:t>VTALU_BUG=1 bash run.sh</a:t>
            </a:r>
            <a:r>
              <a:rPr/>
              <a:t>, which ends in the line on the slide and a </a:t>
            </a:r>
            <a:r>
              <a:rPr>
                <a:latin typeface="Courier"/>
              </a:rPr>
              <a:t>$stop</a:t>
            </a:r>
            <a:r>
              <a:rPr/>
              <a:t>. What has to be said in so many words is what that line proves and what it does not. It proves the scoreboard compares the bit the bug touched. It does not prove it compares </a:t>
            </a:r>
            <a:r>
              <a:rPr>
                <a:latin typeface="Courier"/>
              </a:rPr>
              <a:t>ovf</a:t>
            </a:r>
            <a:r>
              <a:rPr/>
              <a:t>: a bug that only touched </a:t>
            </a:r>
            <a:r>
              <a:rPr>
                <a:latin typeface="Courier"/>
              </a:rPr>
              <a:t>ovf</a:t>
            </a:r>
            <a:r>
              <a:rPr/>
              <a:t> is another run, and that is why the plan has a row for each output. This is the short answer to the first slide of the day: the regression that said </a:t>
            </a:r>
            <a:r>
              <a:rPr>
                <a:latin typeface="Courier"/>
              </a:rPr>
              <a:t>PASS</a:t>
            </a:r>
            <a:r>
              <a:rPr/>
              <a:t> and sent the bug to the fab had never seen a </a:t>
            </a:r>
            <a:r>
              <a:rPr>
                <a:latin typeface="Courier"/>
              </a:rPr>
              <a:t>FAILED</a:t>
            </a:r>
            <a:r>
              <a:rPr/>
              <a:t>. It did not know whether it was checking. A </a:t>
            </a:r>
            <a:r>
              <a:rPr>
                <a:latin typeface="Courier"/>
              </a:rPr>
              <a:t>PASS</a:t>
            </a:r>
            <a:r>
              <a:rPr/>
              <a:t> says nothing until you know what </a:t>
            </a:r>
            <a:r>
              <a:rPr>
                <a:latin typeface="Courier"/>
              </a:rPr>
              <a:t>FAILED</a:t>
            </a:r>
            <a:r>
              <a:rPr/>
              <a:t> would have said. And it is not a day-1 trick: it is the practice that runs through the course. </a:t>
            </a:r>
            <a:r>
              <a:rPr>
                <a:latin typeface="Courier"/>
              </a:rPr>
              <a:t>+BUG=1</a:t>
            </a:r>
            <a:r>
              <a:rPr/>
              <a:t> in the day 7 capstone and </a:t>
            </a:r>
            <a:r>
              <a:rPr>
                <a:latin typeface="Courier"/>
              </a:rPr>
              <a:t>+GOLDEN_BUG</a:t>
            </a:r>
            <a:r>
              <a:rPr/>
              <a:t> in the day 8 reference model are this very thing, and the exercise checkers demand it.</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bullet is the one that orders the rest of the day: this testbench works, it is proven, and it is badly divided. The tester knows how </a:t>
            </a:r>
            <a:r>
              <a:rPr>
                <a:latin typeface="Courier"/>
              </a:rPr>
              <a:t>start</a:t>
            </a:r>
            <a:r>
              <a:rPr/>
              <a:t> is wiggled and the scoreboard knows when to read </a:t>
            </a:r>
            <a:r>
              <a:rPr>
                <a:latin typeface="Courier"/>
              </a:rPr>
              <a:t>done</a:t>
            </a:r>
            <a:r>
              <a:rPr/>
              <a:t>: the protocol lives in two places of the same file, and the day it changes both have to be touched. That is the whole motivation for interfaces and BFM, and it is worth leaving as an open question instead of answering it here. Before that, the next section fills in the third column.</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on the slide is the one a verification engineer gets asked in the tape-out meeting, and it is not answered with “I ran a lot of tests”. If somebody asks why code coverage is not enough: because it measures the DUT, not the spec. A DUT that is missing a whole feature can give 100 % of lines — the lines nobody wrote do not show up in the report.</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going back to the plan of the previous section and reading it out loud before showing this table: the point is that there is not one item of the plan left untranslated. The order matters — the plan first, the covergroup after. The other way round you end up measuring what the testbench does, not what the spec asks for.</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Everybody’s first-time mistake is declaring the covergroup and forgetting the </a:t>
            </a:r>
            <a:r>
              <a:rPr>
                <a:latin typeface="Courier"/>
              </a:rPr>
              <a:t>new()</a:t>
            </a:r>
            <a:r>
              <a:rPr/>
              <a:t> or the </a:t>
            </a:r>
            <a:r>
              <a:rPr>
                <a:latin typeface="Courier"/>
              </a:rPr>
              <a:t>sample()</a:t>
            </a:r>
            <a:r>
              <a:rPr/>
              <a:t>. There is no warning: the report simply says 0 % and you spend half an hour looking for the bug in the bins. The third point is the one that holds for the rest of the course: the moment of the sample defines what you are measuring. Sampling on the clock counts cycles; sampling on transactions counts operations. In the analysis ports the </a:t>
            </a:r>
            <a:r>
              <a:rPr>
                <a:latin typeface="Courier"/>
              </a:rPr>
              <a:t>coverage</a:t>
            </a:r>
            <a:r>
              <a:rPr/>
              <a:t> becomes a subscriber and samples when a command arrives — which is the right thing. And the edge is not a whim: sampling on the same </a:t>
            </a:r>
            <a:r>
              <a:rPr>
                <a:latin typeface="Courier"/>
              </a:rPr>
              <a:t>negedge</a:t>
            </a:r>
            <a:r>
              <a:rPr/>
              <a:t> the tester writes </a:t>
            </a:r>
            <a:r>
              <a:rPr>
                <a:latin typeface="Courier"/>
              </a:rPr>
              <a:t>op_set</a:t>
            </a:r>
            <a:r>
              <a:rPr/>
              <a:t> on is a race the LRM does not define —Verilator always resolves it the same way; another simulator may not—. It is the same rule as the day 7 assertions: you read on the opposite edge to the one that writes.</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brackets are the detail most often copied wrong, and it is worth showing it with both cases side by side: </a:t>
            </a:r>
            <a:r>
              <a:rPr>
                <a:latin typeface="Courier"/>
              </a:rPr>
              <a:t>bins x[] = {[0:3]}</a:t>
            </a:r>
            <a:r>
              <a:rPr/>
              <a:t> is </a:t>
            </a:r>
            <a:r>
              <a:rPr b="1"/>
              <a:t>four</a:t>
            </a:r>
            <a:r>
              <a:rPr/>
              <a:t> buckets, and </a:t>
            </a:r>
            <a:r>
              <a:rPr>
                <a:latin typeface="Courier"/>
              </a:rPr>
              <a:t>bins x = {[0:3]}</a:t>
            </a:r>
            <a:r>
              <a:rPr/>
              <a:t> is </a:t>
            </a:r>
            <a:r>
              <a:rPr b="1"/>
              <a:t>a single one</a:t>
            </a:r>
            <a:r>
              <a:rPr/>
              <a:t> that gets filled by any of the four values landing. The syntax differs by two characters and the number the tool reports changes completely. The practical consequence has to be said loudly because it is a silent trap: a bin without </a:t>
            </a:r>
            <a:r>
              <a:rPr>
                <a:latin typeface="Courier"/>
              </a:rPr>
              <a:t>[]</a:t>
            </a:r>
            <a:r>
              <a:rPr/>
              <a:t> over a large range </a:t>
            </a:r>
            <a:r>
              <a:rPr b="1"/>
              <a:t>always gives 100 %</a:t>
            </a:r>
            <a:r>
              <a:rPr/>
              <a:t>. You covered one value out of a thousand and the tool tells you it is done. Nobody warns you. And the last bullet is the warning that orders what comes next: a bin that cannot be filled is not a tool problem, it is a decision somebody did not write down. The way to write it down is called </a:t>
            </a:r>
            <a:r>
              <a:rPr>
                <a:latin typeface="Courier"/>
              </a:rPr>
              <a:t>ignore_bins</a:t>
            </a:r>
            <a:r>
              <a:rPr/>
              <a:t>, and it has its own slide in this section.</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first real covergroup of the course, and it is worth reading it top to bottom answering the three questions of the previous slide: </a:t>
            </a:r>
            <a:r>
              <a:rPr b="1"/>
              <a:t>what</a:t>
            </a:r>
            <a:r>
              <a:rPr/>
              <a:t> gets measured (the coverpoints), </a:t>
            </a:r>
            <a:r>
              <a:rPr b="1"/>
              <a:t>into which buckets</a:t>
            </a:r>
            <a:r>
              <a:rPr/>
              <a:t> (the bins) and </a:t>
            </a:r>
            <a:r>
              <a:rPr b="1"/>
              <a:t>when</a:t>
            </a:r>
            <a:r>
              <a:rPr/>
              <a:t> it gets counted (the </a:t>
            </a:r>
            <a:r>
              <a:rPr>
                <a:latin typeface="Courier"/>
              </a:rPr>
              <a:t>sample()</a:t>
            </a:r>
            <a:r>
              <a:rPr/>
              <a:t>, which is further down in the same file). That </a:t>
            </a:r>
            <a:r>
              <a:rPr>
                <a:latin typeface="Courier"/>
              </a:rPr>
              <a:t>multi_cycle</a:t>
            </a:r>
            <a:r>
              <a:rPr/>
              <a:t> is a single bin and </a:t>
            </a:r>
            <a:r>
              <a:rPr>
                <a:latin typeface="Courier"/>
              </a:rPr>
              <a:t>single_cycle[]</a:t>
            </a:r>
            <a:r>
              <a:rPr/>
              <a:t> is six is not broken symmetry: it is the verification plan. The six that are not the multiplication matter one by one; the multiplication matters as a separate case because it is the only one that takes more than one cycle. The shape of the covergroup </a:t>
            </a:r>
            <a:r>
              <a:rPr b="1"/>
              <a:t>is</a:t>
            </a:r>
            <a:r>
              <a:rPr/>
              <a:t> the table of the plan, and that is why the plan gets written first. The </a:t>
            </a:r>
            <a:r>
              <a:rPr>
                <a:latin typeface="Courier"/>
              </a:rPr>
              <a:t>`ifndef VERILATOR</a:t>
            </a:r>
            <a:r>
              <a:rPr/>
              <a:t> is worth naming now and not hiding: those bins are a topic of the course, they are written, and today Verilator does not compile them. It is in </a:t>
            </a:r>
            <a:r>
              <a:rPr>
                <a:latin typeface="Courier"/>
              </a:rPr>
              <a:t>docs/en/verilator.md</a:t>
            </a:r>
            <a:r>
              <a:rPr/>
              <a:t> with the version and the date. A course that covers up what its tool does not do is a course that lies.</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a relative worth naming: </a:t>
            </a:r>
            <a:r>
              <a:rPr>
                <a:latin typeface="Courier"/>
              </a:rPr>
              <a:t>illegal_bins</a:t>
            </a:r>
            <a:r>
              <a:rPr/>
              <a:t>. </a:t>
            </a:r>
            <a:r>
              <a:rPr>
                <a:latin typeface="Courier"/>
              </a:rPr>
              <a:t>ignore_bins</a:t>
            </a:r>
            <a:r>
              <a:rPr/>
              <a:t> takes the bin out of the count; </a:t>
            </a:r>
            <a:r>
              <a:rPr>
                <a:latin typeface="Courier"/>
              </a:rPr>
              <a:t>illegal_bins</a:t>
            </a:r>
            <a:r>
              <a:rPr/>
              <a:t> takes it out of the count </a:t>
            </a:r>
            <a:r>
              <a:rPr i="1"/>
              <a:t>and also</a:t>
            </a:r>
            <a:r>
              <a:rPr/>
              <a:t> reports an error if it ever happens. It is for the cases the spec forbids — a reserved opcode, an illegal handshake. The rule of thumb: if it cannot be covered, </a:t>
            </a:r>
            <a:r>
              <a:rPr>
                <a:latin typeface="Courier"/>
              </a:rPr>
              <a:t>ignore_bins</a:t>
            </a:r>
            <a:r>
              <a:rPr/>
              <a:t>; if it must not happen, </a:t>
            </a:r>
            <a:r>
              <a:rPr>
                <a:latin typeface="Courier"/>
              </a:rPr>
              <a:t>illegal_bins</a:t>
            </a:r>
            <a:r>
              <a:rPr/>
              <a:t>; if it simply has not happened yet, leave it and write the test.</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arithmetic in the comment is what has to be done out loud, because the number is scary and it has to be: three bins of A by three of B by five operations is </a:t>
            </a:r>
            <a:r>
              <a:rPr b="1"/>
              <a:t>45</a:t>
            </a:r>
            <a:r>
              <a:rPr/>
              <a:t>, and out of those 45 the plan asked for eleven. The other 34 are not wrong — they are surplus, and a surplus bin is as expensive as a missing one: it pins your coverage below 100 % and nobody knows whether it is a real hole. </a:t>
            </a:r>
            <a:r>
              <a:rPr>
                <a:latin typeface="Courier"/>
              </a:rPr>
              <a:t>binsof(x) intersect {v}</a:t>
            </a:r>
            <a:r>
              <a:rPr/>
              <a:t> is worth reading in plain words before writing it, because the syntax does not help: </a:t>
            </a:r>
            <a:r>
              <a:rPr i="1"/>
              <a:t>“the bins of </a:t>
            </a:r>
            <a:r>
              <a:rPr i="1">
                <a:latin typeface="Courier"/>
              </a:rPr>
              <a:t>x</a:t>
            </a:r>
            <a:r>
              <a:rPr i="1"/>
              <a:t> that contain </a:t>
            </a:r>
            <a:r>
              <a:rPr i="1">
                <a:latin typeface="Courier"/>
              </a:rPr>
              <a:t>v</a:t>
            </a:r>
            <a:r>
              <a:rPr i="1"/>
              <a:t>”</a:t>
            </a:r>
            <a:r>
              <a:rPr/>
              <a:t>. Then they combine with </a:t>
            </a:r>
            <a:r>
              <a:rPr>
                <a:latin typeface="Courier"/>
              </a:rPr>
              <a:t>&amp;&amp;</a:t>
            </a:r>
            <a:r>
              <a:rPr/>
              <a:t> and </a:t>
            </a:r>
            <a:r>
              <a:rPr>
                <a:latin typeface="Courier"/>
              </a:rPr>
              <a:t>||</a:t>
            </a:r>
            <a:r>
              <a:rPr/>
              <a:t> like any condition. The scale mistake to anticipate: on a real DUT a cross of three coverpoints with automatic bins is thousands of buckets, and a regression never fills them. When somebody says “the coverage is not going up”, half the time the problem is an unfiltered cross, not a missing test. And the number to keep at hand for the “Reading the number” slide: the 45 are the LRM count, one bin per enum member. </a:t>
            </a:r>
            <a:r>
              <a:rPr b="1"/>
              <a:t>Verilator measures 54</a:t>
            </a:r>
            <a:r>
              <a:rPr/>
              <a:t>, because it hands out the automatic bins by the base type (</a:t>
            </a:r>
            <a:r>
              <a:rPr>
                <a:latin typeface="Courier"/>
              </a:rPr>
              <a:t>bit [2:0]</a:t>
            </a:r>
            <a:r>
              <a:rPr/>
              <a:t>, 8 values minus the 2 of </a:t>
            </a:r>
            <a:r>
              <a:rPr>
                <a:latin typeface="Courier"/>
              </a:rPr>
              <a:t>ignore_bins</a:t>
            </a:r>
            <a:r>
              <a:rPr/>
              <a:t>, that is 3 x 3 x 6). The 9 extra are the </a:t>
            </a:r>
            <a:r>
              <a:rPr>
                <a:latin typeface="Courier"/>
              </a:rPr>
              <a:t>3'b110</a:t>
            </a:r>
            <a:r>
              <a:rPr/>
              <a:t> crossed, and they are exactly the 9 that stay at zero.</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reading </a:t>
            </a:r>
            <a:r>
              <a:rPr>
                <a:latin typeface="Courier"/>
              </a:rPr>
              <a:t>mul_00</a:t>
            </a:r>
            <a:r>
              <a:rPr/>
              <a:t> and </a:t>
            </a:r>
            <a:r>
              <a:rPr>
                <a:latin typeface="Courier"/>
              </a:rPr>
              <a:t>mul_max</a:t>
            </a:r>
            <a:r>
              <a:rPr/>
              <a:t> in plain words, one after the other, because the difference between </a:t>
            </a:r>
            <a:r>
              <a:rPr>
                <a:latin typeface="Courier"/>
              </a:rPr>
              <a:t>||</a:t>
            </a:r>
            <a:r>
              <a:rPr/>
              <a:t> and </a:t>
            </a:r>
            <a:r>
              <a:rPr>
                <a:latin typeface="Courier"/>
              </a:rPr>
              <a:t>&amp;&amp;</a:t>
            </a:r>
            <a:r>
              <a:rPr/>
              <a:t> is the one that gets copied wrong, and here both bins belong to the same operation: </a:t>
            </a:r>
            <a:r>
              <a:rPr i="1"/>
              <a:t>“a multiplication where A </a:t>
            </a:r>
            <a:r>
              <a:rPr b="1" i="1"/>
              <a:t>or</a:t>
            </a:r>
            <a:r>
              <a:rPr i="1"/>
              <a:t> B is 0x00”</a:t>
            </a:r>
            <a:r>
              <a:rPr/>
              <a:t> against </a:t>
            </a:r>
            <a:r>
              <a:rPr i="1"/>
              <a:t>“a multiplication with A </a:t>
            </a:r>
            <a:r>
              <a:rPr b="1" i="1"/>
              <a:t>and</a:t>
            </a:r>
            <a:r>
              <a:rPr i="1"/>
              <a:t> B at 0xFF”</a:t>
            </a:r>
            <a:r>
              <a:rPr/>
              <a:t>. The first is two cases, the second is a single one — the </a:t>
            </a:r>
            <a:r>
              <a:rPr b="1"/>
              <a:t>maximum product</a:t>
            </a:r>
            <a:r>
              <a:rPr/>
              <a:t>, the top corner of the input space. And here it is worth killing the misunderstanding that comes on its own, because it is expensive: </a:t>
            </a:r>
            <a:r>
              <a:rPr>
                <a:latin typeface="Courier"/>
              </a:rPr>
              <a:t>FF</a:t>
            </a:r>
            <a:r>
              <a:rPr/>
              <a:t> × </a:t>
            </a:r>
            <a:r>
              <a:rPr>
                <a:latin typeface="Courier"/>
              </a:rPr>
              <a:t>FF</a:t>
            </a:r>
            <a:r>
              <a:rPr/>
              <a:t> </a:t>
            </a:r>
            <a:r>
              <a:rPr b="1"/>
              <a:t>does not overflow anything</a:t>
            </a:r>
            <a:r>
              <a:rPr/>
              <a:t>. It gives </a:t>
            </a:r>
            <a:r>
              <a:rPr>
                <a:latin typeface="Courier"/>
              </a:rPr>
              <a:t>FE01</a:t>
            </a:r>
            <a:r>
              <a:rPr/>
              <a:t>, which fits exactly in the 16 bits of </a:t>
            </a:r>
            <a:r>
              <a:rPr>
                <a:latin typeface="Courier"/>
              </a:rPr>
              <a:t>result</a:t>
            </a:r>
            <a:r>
              <a:rPr/>
              <a:t> —8 bits by 8 never go past 16— and that is why the DUT forces </a:t>
            </a:r>
            <a:r>
              <a:rPr>
                <a:latin typeface="Courier"/>
              </a:rPr>
              <a:t>ovf</a:t>
            </a:r>
            <a:r>
              <a:rPr/>
              <a:t> to 0 in every multiplication: </a:t>
            </a:r>
            <a:r>
              <a:rPr>
                <a:latin typeface="Courier"/>
              </a:rPr>
              <a:t>assign ovf = es_mult ? 1'b0 : ovf_1c;</a:t>
            </a:r>
            <a:r>
              <a:rPr/>
              <a:t>. The bin is called </a:t>
            </a:r>
            <a:r>
              <a:rPr>
                <a:latin typeface="Courier"/>
              </a:rPr>
              <a:t>mul_max</a:t>
            </a:r>
            <a:r>
              <a:rPr/>
              <a:t> and not </a:t>
            </a:r>
            <a:r>
              <a:rPr>
                <a:latin typeface="Courier"/>
              </a:rPr>
              <a:t>mul_ovf</a:t>
            </a:r>
            <a:r>
              <a:rPr/>
              <a:t> for precisely that reason: the case is worth something for being the maximum of the input space, not for overflowing. The only operation that overflows is the subtraction, and only when A &lt; B. The honesty of this slide is part of the course, so it is worth saying and not rushing past: the 86.8 % the example reports </a:t>
            </a:r>
            <a:r>
              <a:rPr b="1"/>
              <a:t>is not</a:t>
            </a:r>
            <a:r>
              <a:rPr/>
              <a:t> the number Questa would give. Verilator ignores the filter and measures the whole cross, and on top it adds a value the enum does not have: where the LRM counts 45, Verilator counts </a:t>
            </a:r>
            <a:r>
              <a:rPr b="1"/>
              <a:t>54</a:t>
            </a:r>
            <a:r>
              <a:rPr/>
              <a:t> (the 9 extra are the </a:t>
            </a:r>
            <a:r>
              <a:rPr>
                <a:latin typeface="Courier"/>
              </a:rPr>
              <a:t>3'b110</a:t>
            </a:r>
            <a:r>
              <a:rPr/>
              <a:t> crossed, and they are the 9 that stay at zero). That is why the percentage comes out lower, and for a reason that is not the testbench’s. It is written, dated and with a version in </a:t>
            </a:r>
            <a:r>
              <a:rPr>
                <a:latin typeface="Courier"/>
              </a:rPr>
              <a:t>docs/en/verilator.md</a:t>
            </a:r>
            <a:r>
              <a:rPr/>
              <a:t>. The useful question for the classroom: does that invalidate the exercise? No. What gets learned —writing the cross, filtering it, and knowing which bin belongs to which row of the plan— is identical. The only thing that cannot be done with this tool is signing off on coverage closure, and that is not the goal of the course.</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only place in the course where the free tool falls short, and it is worth saying head on instead of hiding it: the concept belongs to the language, not to the simulator, and on Questa or VCS these bins run. There are two more cousins worth naming: </a:t>
            </a:r>
            <a:r>
              <a:rPr>
                <a:latin typeface="Courier"/>
              </a:rPr>
              <a:t>[-&gt; n]</a:t>
            </a:r>
            <a:r>
              <a:rPr/>
              <a:t> (goto, n times not necessarily in a row) and </a:t>
            </a:r>
            <a:r>
              <a:rPr>
                <a:latin typeface="Courier"/>
              </a:rPr>
              <a:t>[= n]</a:t>
            </a:r>
            <a:r>
              <a:rPr/>
              <a:t> (non-consecutive). They are in </a:t>
            </a:r>
            <a:r>
              <a:rPr>
                <a:latin typeface="Courier"/>
              </a:rPr>
              <a:t>coverage.svh</a:t>
            </a:r>
            <a:r>
              <a:rPr/>
              <a:t> of the analysis ports.</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that puts an asterisk on every percentage of the unit, and that is why it only arrives now: </a:t>
            </a:r>
            <a:r>
              <a:rPr>
                <a:latin typeface="Courier"/>
              </a:rPr>
              <a:t>at_least = 1</a:t>
            </a:r>
            <a:r>
              <a:rPr/>
              <a:t> means the tool tells you </a:t>
            </a:r>
            <a:r>
              <a:rPr b="1"/>
              <a:t>covered</a:t>
            </a:r>
            <a:r>
              <a:rPr/>
              <a:t> with a single hit. For a bin that represents a value of an enum that is perfect —either it happened or it did not—. For the bin that represents the maximum product of the multiplier, one hit is an anecdote, not a verification. The field rule, and it is worth giving because the question comes on its own: </a:t>
            </a:r>
            <a:r>
              <a:rPr>
                <a:latin typeface="Courier"/>
              </a:rPr>
              <a:t>at_least</a:t>
            </a:r>
            <a:r>
              <a:rPr/>
              <a:t> high on the bins that represent a rare case, default on the ones that represent a value. Raising it for the whole covergroup is not rigour, it is a regression that never closes and a number nobody looks at. </a:t>
            </a:r>
            <a:r>
              <a:rPr>
                <a:latin typeface="Courier"/>
              </a:rPr>
              <a:t>auto_bin_max</a:t>
            </a:r>
            <a:r>
              <a:rPr/>
              <a:t> is the flip side of the bracket trap, the one on the bins slide. There the problem was a surplus bin; here it is the other way round: if the coverpoint is an </a:t>
            </a:r>
            <a:r>
              <a:rPr>
                <a:latin typeface="Courier"/>
              </a:rPr>
              <a:t>int</a:t>
            </a:r>
            <a:r>
              <a:rPr/>
              <a:t> and you write it no bins, the tool invents 64 ranges that do not correspond to any row of the plan. The number that comes out is real and means nothing. And the usual honesty: the four knobs are the LRM’s, not Verilator’s. What this tool does with each one is measured, dated and with a repro in </a:t>
            </a:r>
            <a:r>
              <a:rPr>
                <a:latin typeface="Courier"/>
              </a:rPr>
              <a:t>code/verilator/repro-cg-options.sv</a:t>
            </a:r>
            <a:r>
              <a:rPr/>
              <a:t>. The </a:t>
            </a:r>
            <a:r>
              <a:rPr>
                <a:latin typeface="Courier"/>
              </a:rPr>
              <a:t>at_least</a:t>
            </a:r>
            <a:r>
              <a:rPr/>
              <a:t> one is the worst of the four because it is silent: in the covergroup you write it, it compiles, and it does nothing.</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where it is worth running it live and opening the </a:t>
            </a:r>
            <a:r>
              <a:rPr>
                <a:latin typeface="Courier"/>
              </a:rPr>
              <a:t>coverage.dat</a:t>
            </a:r>
            <a:r>
              <a:rPr/>
              <a:t>: the student has to see that the ten zeros have the same name, and that the name is not in the </a:t>
            </a:r>
            <a:r>
              <a:rPr>
                <a:latin typeface="Courier"/>
              </a:rPr>
              <a:t>operation_t</a:t>
            </a:r>
            <a:r>
              <a:rPr/>
              <a:t>. The lesson is to read the report and not the number: the number says 86.8 % and the report says “nothing is missing, the tool invented a bucket”. On a commercial tool the automatic bin of an enum is one per member (IEEE 1800, 19.5) and this gives 100 % from the start; it is noted in </a:t>
            </a:r>
            <a:r>
              <a:rPr>
                <a:latin typeface="Courier"/>
              </a:rPr>
              <a:t>docs/en/verilator.md</a:t>
            </a:r>
            <a:r>
              <a:rPr/>
              <a:t>. And the punchline: the exercise of the day uses precisely </a:t>
            </a:r>
            <a:r>
              <a:rPr>
                <a:latin typeface="Courier"/>
              </a:rPr>
              <a:t>3'b110</a:t>
            </a:r>
            <a:r>
              <a:rPr/>
              <a:t> for the shift, so the new operation fills the phantom bucket and the coverage goes from 86.8 % to 100 % — 77 out of 77, with the shift’s own bin added. The one who raises it is the same one who wrote the test, and the checker counts bins and not the percentage, because we have just seen the percentage cannot read.</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that answers </a:t>
            </a:r>
            <a:r>
              <a:rPr i="1"/>
              <a:t>“and what is this for?”</a:t>
            </a:r>
            <a:r>
              <a:rPr/>
              <a:t> for the rest of day 1, and it is worth saying head on why it only arrives now: the three right-hand columns are stimulus, self-checking and coverage — the three parts the previous unit showed </a:t>
            </a:r>
            <a:r>
              <a:rPr b="1"/>
              <a:t>loose</a:t>
            </a:r>
            <a:r>
              <a:rPr/>
              <a:t>. The plan is the table that makes them one thing. The row that gets the most discussion is the maximum-product one, and that is good: </a:t>
            </a:r>
            <a:r>
              <a:rPr>
                <a:latin typeface="Courier"/>
              </a:rPr>
              <a:t>FF</a:t>
            </a:r>
            <a:r>
              <a:rPr/>
              <a:t> × </a:t>
            </a:r>
            <a:r>
              <a:rPr>
                <a:latin typeface="Courier"/>
              </a:rPr>
              <a:t>FF</a:t>
            </a:r>
            <a:r>
              <a:rPr/>
              <a:t> is the case a </a:t>
            </a:r>
            <a:r>
              <a:rPr b="1"/>
              <a:t>short</a:t>
            </a:r>
            <a:r>
              <a:rPr/>
              <a:t> test does not fill, and that is why its stimulus column says </a:t>
            </a:r>
            <a:r>
              <a:rPr i="1"/>
              <a:t>directed case</a:t>
            </a:r>
            <a:r>
              <a:rPr/>
              <a:t>: the plan is decided before knowing how long the random will run. There you see that the plan does not only measure, it also decides which test has to be written. It is the </a:t>
            </a:r>
            <a:r>
              <a:rPr>
                <a:latin typeface="Courier"/>
              </a:rPr>
              <a:t>d5c</a:t>
            </a:r>
            <a:r>
              <a:rPr/>
              <a:t> exercise, the last one of the day 5 afternoon, with this same row. The three protocol rows are worth naming and moving on: they are the half the course does not touch until day 7, and they serve to plant the idea that a scoreboard does not check everything. A serious verification plan has both columns. And what the student takes home: </a:t>
            </a:r>
            <a:r>
              <a:rPr>
                <a:latin typeface="Courier"/>
              </a:rPr>
              <a:t>docs/en/verification-plan.md</a:t>
            </a:r>
            <a:r>
              <a:rPr/>
              <a:t> is the same table as an artifact, with an empty template. The day 7 capstone is handed in with the plan filled — which is exactly what gets handed in on a project.</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Closing of the most misunderstood concept of the course. The sentence to take home: </a:t>
            </a:r>
            <a:r>
              <a:rPr b="1"/>
              <a:t>coverage does not tell you the design is right, it tells you that you tested it</a:t>
            </a:r>
            <a:r>
              <a:rPr/>
              <a:t>. A DUT that is missing a whole feature gives 100 % of code coverage and 0 % of the functional coverage nobody wrote. And the operational mistake that repeats the most, to leave it burned in: the missing </a:t>
            </a:r>
            <a:r>
              <a:rPr>
                <a:latin typeface="Courier"/>
              </a:rPr>
              <a:t>sample()</a:t>
            </a:r>
            <a:r>
              <a:rPr/>
              <a:t>. It compiles, it runs, and the report reads zero.</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First step towards UVM and it does not have a single line of UVM. The immediate gain is a maintenance one and it is worth measuring: with loose signals, splitting the testbench into modules forces every one of them through every port list, and a new signal gets wired in all of them. Here it gets declared in the interface, and the only port that changes is the DUT’s. One detail of types that costs you: </a:t>
            </a:r>
            <a:r>
              <a:rPr>
                <a:latin typeface="Courier"/>
              </a:rPr>
              <a:t>op</a:t>
            </a:r>
            <a:r>
              <a:rPr/>
              <a:t> is a </a:t>
            </a:r>
            <a:r>
              <a:rPr>
                <a:latin typeface="Courier"/>
              </a:rPr>
              <a:t>wire [2:0]</a:t>
            </a:r>
            <a:r>
              <a:rPr/>
              <a:t> and </a:t>
            </a:r>
            <a:r>
              <a:rPr>
                <a:latin typeface="Courier"/>
              </a:rPr>
              <a:t>op_set</a:t>
            </a:r>
            <a:r>
              <a:rPr/>
              <a:t> is the </a:t>
            </a:r>
            <a:r>
              <a:rPr>
                <a:latin typeface="Courier"/>
              </a:rPr>
              <a:t>operation_t</a:t>
            </a:r>
            <a:r>
              <a:rPr/>
              <a:t>. The </a:t>
            </a:r>
            <a:r>
              <a:rPr>
                <a:latin typeface="Courier"/>
              </a:rPr>
              <a:t>assign op = op_set</a:t>
            </a:r>
            <a:r>
              <a:rPr/>
              <a:t> is the bridge between the testbench enum and the DUT wires. It is the only place in the course where the seam between the two worlds is visible. And the </a:t>
            </a:r>
            <a:r>
              <a:rPr>
                <a:latin typeface="Courier"/>
              </a:rPr>
              <a:t>modport</a:t>
            </a:r>
            <a:r>
              <a:rPr/>
              <a:t>, which does not show up in the rest of the course and does in anybody else’s RTL: it is a view of the interface with the directions declared —</a:t>
            </a:r>
            <a:r>
              <a:rPr>
                <a:latin typeface="Courier"/>
              </a:rPr>
              <a:t>modport dut (input A, input B, output result)</a:t>
            </a:r>
            <a:r>
              <a:rPr/>
              <a:t>—, and the module asks for it in its port list (</a:t>
            </a:r>
            <a:r>
              <a:rPr>
                <a:latin typeface="Courier"/>
              </a:rPr>
              <a:t>vtalu_bfm.dut bus</a:t>
            </a:r>
            <a:r>
              <a:rPr/>
              <a:t>). It is good for two things, and both are worth it: it lets the compiler stop the DUT if it writes a signal that was an input as far as it is concerned, and it lets whoever reads the interface know who drives what without opening the RTL. It is not here because the BFM belongs to the testbench and drives everything; at work the interface almost always comes with two or three modports and what you need to know is which one to ask for.</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that orders the section: the protocol gets written </a:t>
            </a:r>
            <a:r>
              <a:rPr b="1"/>
              <a:t>once</a:t>
            </a:r>
            <a:r>
              <a:rPr/>
              <a:t>. If tomorrow the DUT asks for two cycles of </a:t>
            </a:r>
            <a:r>
              <a:rPr>
                <a:latin typeface="Courier"/>
              </a:rPr>
              <a:t>start</a:t>
            </a:r>
            <a:r>
              <a:rPr/>
              <a:t>, this task gets touched and nothing else. The </a:t>
            </a:r>
            <a:r>
              <a:rPr>
                <a:latin typeface="Courier"/>
              </a:rPr>
              <a:t>#1</a:t>
            </a:r>
            <a:r>
              <a:rPr/>
              <a:t> after the </a:t>
            </a:r>
            <a:r>
              <a:rPr>
                <a:latin typeface="Courier"/>
              </a:rPr>
              <a:t>@(posedge clk)</a:t>
            </a:r>
            <a:r>
              <a:rPr/>
              <a:t> is the same precaution as the scoreboard of the conventional testbench: moving the signals one delta after the edge, not on the edge. And the hook for day 4: the </a:t>
            </a:r>
            <a:r>
              <a:rPr>
                <a:latin typeface="Courier"/>
              </a:rPr>
              <a:t>driver</a:t>
            </a:r>
            <a:r>
              <a:rPr/>
              <a:t> of the put and get ports is exactly this task, but inside a class and fed by a port. The operation —hiding the wire— is the same; what changes is where the data comes from.</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reading this </a:t>
            </a:r>
            <a:r>
              <a:rPr>
                <a:latin typeface="Courier"/>
              </a:rPr>
              <a:t>top.sv</a:t>
            </a:r>
            <a:r>
              <a:rPr/>
              <a:t> next to the previous section’s, because the diff is the whole section: where there was a list of </a:t>
            </a:r>
            <a:r>
              <a:rPr>
                <a:latin typeface="Courier"/>
              </a:rPr>
              <a:t>logic</a:t>
            </a:r>
            <a:r>
              <a:rPr/>
              <a:t> declared in the top and wired by hand to the DUT, now there is </a:t>
            </a:r>
            <a:r>
              <a:rPr b="1"/>
              <a:t>one line</a:t>
            </a:r>
            <a:r>
              <a:rPr/>
              <a:t> that instantiates the BFM and one that plugs it in. What has to be pointed out, because it is what repeats for the rest of the course: the DUT connects to </a:t>
            </a:r>
            <a:r>
              <a:rPr>
                <a:latin typeface="Courier"/>
              </a:rPr>
              <a:t>bfm.A</a:t>
            </a:r>
            <a:r>
              <a:rPr/>
              <a:t>, </a:t>
            </a:r>
            <a:r>
              <a:rPr>
                <a:latin typeface="Courier"/>
              </a:rPr>
              <a:t>bfm.B</a:t>
            </a:r>
            <a:r>
              <a:rPr/>
              <a:t>, </a:t>
            </a:r>
            <a:r>
              <a:rPr>
                <a:latin typeface="Courier"/>
              </a:rPr>
              <a:t>bfm.op</a:t>
            </a:r>
            <a:r>
              <a:rPr/>
              <a:t>… The interface is not an abstract object, it is the same old wires grouped under a name. Nothing became slower or stranger — it became harder to connect wrong. And the detail that pays for itself the day the DUT grows: adding a signal to the protocol means touching the interface, and everyone who uses it sees it appear. In the previous version you had to remember to wire it in every instance.</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has to be pointed out is what did </a:t>
            </a:r>
            <a:r>
              <a:rPr b="1"/>
              <a:t>not</a:t>
            </a:r>
            <a:r>
              <a:rPr/>
              <a:t> change. The verification logic is identical; what got modularized is the wiring. That is the whole section. The </a:t>
            </a:r>
            <a:r>
              <a:rPr>
                <a:latin typeface="Courier"/>
              </a:rPr>
              <a:t>bfm.</a:t>
            </a:r>
            <a:r>
              <a:rPr/>
              <a:t> in front of every signal is the first time the student sees an interface hierarchy, and it is worth writing it on the board: </a:t>
            </a:r>
            <a:r>
              <a:rPr>
                <a:latin typeface="Courier"/>
              </a:rPr>
              <a:t>top.bfm.A</a:t>
            </a:r>
            <a:r>
              <a:rPr/>
              <a:t>. In the tests that same reference is going to arrive through the config_db into a class, and there the prefix will be a handle instead of an instance name. The debt that stays open: the scoreboard still watches the signals directly. Only in the analysis ports is it going to receive </a:t>
            </a:r>
            <a:r>
              <a:rPr i="1"/>
              <a:t>transactions</a:t>
            </a:r>
            <a:r>
              <a:rPr/>
              <a:t> from a monitor and stop knowing that a </a:t>
            </a:r>
            <a:r>
              <a:rPr>
                <a:latin typeface="Courier"/>
              </a:rPr>
              <a:t>clk</a:t>
            </a:r>
            <a:r>
              <a:rPr/>
              <a:t> exists.</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comparison with the conventional testbench is the slide: over there the </a:t>
            </a:r>
            <a:r>
              <a:rPr>
                <a:latin typeface="Courier"/>
              </a:rPr>
              <a:t>tester</a:t>
            </a:r>
            <a:r>
              <a:rPr/>
              <a:t> raised </a:t>
            </a:r>
            <a:r>
              <a:rPr>
                <a:latin typeface="Courier"/>
              </a:rPr>
              <a:t>start</a:t>
            </a:r>
            <a:r>
              <a:rPr/>
              <a:t>, waited for </a:t>
            </a:r>
            <a:r>
              <a:rPr>
                <a:latin typeface="Courier"/>
              </a:rPr>
              <a:t>done</a:t>
            </a:r>
            <a:r>
              <a:rPr/>
              <a:t> and lowered </a:t>
            </a:r>
            <a:r>
              <a:rPr>
                <a:latin typeface="Courier"/>
              </a:rPr>
              <a:t>start</a:t>
            </a:r>
            <a:r>
              <a:rPr/>
              <a:t>, mixed in with the stimulus generation. Here it only generates stimulus. Worth counting how many places of the conventional testbench knew about the protocol —the tester and the scoreboard— and how many move </a:t>
            </a:r>
            <a:r>
              <a:rPr>
                <a:latin typeface="Courier"/>
              </a:rPr>
              <a:t>start</a:t>
            </a:r>
            <a:r>
              <a:rPr/>
              <a:t> now: one, the </a:t>
            </a:r>
            <a:r>
              <a:rPr>
                <a:latin typeface="Courier"/>
              </a:rPr>
              <a:t>send_op</a:t>
            </a:r>
            <a:r>
              <a:rPr/>
              <a:t>. The scoreboard still waits for </a:t>
            </a:r>
            <a:r>
              <a:rPr>
                <a:latin typeface="Courier"/>
              </a:rPr>
              <a:t>done</a:t>
            </a:r>
            <a:r>
              <a:rPr/>
              <a:t> on its own; that debt gets paid by the monitor of the analysis ports. And the hook for day 4: in the put and get ports this same tester is going to be a class with a </a:t>
            </a:r>
            <a:r>
              <a:rPr>
                <a:latin typeface="Courier"/>
              </a:rPr>
              <a:t>put_port</a:t>
            </a:r>
            <a:r>
              <a:rPr/>
              <a:t>, and the BFM is going to end up on the other side of a driver. The operation is the same one we did here —hiding the wire— repeated one level up.</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 hook, not the section: the syntax must not be explained here, and least of all the </a:t>
            </a:r>
            <a:r>
              <a:rPr>
                <a:latin typeface="Courier"/>
              </a:rPr>
              <a:t>|=&gt;</a:t>
            </a:r>
            <a:r>
              <a:rPr/>
              <a:t> or the edge. The only thing that has to stick is that the protocol rule can be written in a form the simulator understands. Worth pointing out the asymmetry that opens up: the BFM </a:t>
            </a:r>
            <a:r>
              <a:rPr b="1"/>
              <a:t>complies with</a:t>
            </a:r>
            <a:r>
              <a:rPr/>
              <a:t> the protocol, and that is enough while all the stimulus goes through the BFM. As soon as a legacy module, a VIP from another team or a driver written in a hurry shows up, complying stops being the same as checking. If somebody asks why one says </a:t>
            </a:r>
            <a:r>
              <a:rPr>
                <a:latin typeface="Courier"/>
              </a:rPr>
              <a:t>negedge</a:t>
            </a:r>
            <a:r>
              <a:rPr/>
              <a:t> and the other does not, the short answer is </a:t>
            </a:r>
            <a:r>
              <a:rPr i="1"/>
              <a:t>“because the BFM writes on the negedge, and that is only fully visible in the assertions”</a:t>
            </a:r>
            <a:r>
              <a:rPr/>
              <a:t>. That is the question we want to plant.</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worth leaving on the board for the whole course: </a:t>
            </a:r>
            <a:r>
              <a:rPr i="1"/>
              <a:t>the scoreboard checks what the DUT computes; the assertions, how it is talked to.</a:t>
            </a:r>
            <a:r>
              <a:rPr/>
              <a:t> What is left of day 1 and the six days that follow are the first half; the second arrives at the end, and it arrives on this same example. There is no need to promise more than that. The assertions come back with the property of this slide, write it for real, and show why the edge chosen is not a detail.</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this live, it takes two seconds: </a:t>
            </a:r>
            <a:r>
              <a:rPr>
                <a:latin typeface="Courier"/>
              </a:rPr>
              <a:t>make u2/clocking</a:t>
            </a:r>
            <a:r>
              <a:rPr/>
              <a:t>. The three lines it prints are the whole slide. The first one is the surprising one and it is worth explaining slowly: sampling </a:t>
            </a:r>
            <a:r>
              <a:rPr b="1"/>
              <a:t>on</a:t>
            </a:r>
            <a:r>
              <a:rPr/>
              <a:t> the </a:t>
            </a:r>
            <a:r>
              <a:rPr>
                <a:latin typeface="Courier"/>
              </a:rPr>
              <a:t>posedge</a:t>
            </a:r>
            <a:r>
              <a:rPr/>
              <a:t> gives the </a:t>
            </a:r>
            <a:r>
              <a:rPr b="1"/>
              <a:t>old</a:t>
            </a:r>
            <a:r>
              <a:rPr/>
              <a:t> value, because the DUT’s </a:t>
            </a:r>
            <a:r>
              <a:rPr>
                <a:latin typeface="Courier"/>
              </a:rPr>
              <a:t>always_ff</a:t>
            </a:r>
            <a:r>
              <a:rPr/>
              <a:t> updates with a nonblocking assignment and that one lands after this </a:t>
            </a:r>
            <a:r>
              <a:rPr>
                <a:latin typeface="Courier"/>
              </a:rPr>
              <a:t>initial</a:t>
            </a:r>
            <a:r>
              <a:rPr/>
              <a:t> already ran. It is not a Verilator bug and not an oddity: it is the LRM region order, and it is the same on Questa. The second one is the worst of the three, and it is the one to mark as a silent trap: it works, and it works </a:t>
            </a:r>
            <a:r>
              <a:rPr b="1"/>
              <a:t>by accident</a:t>
            </a:r>
            <a:r>
              <a:rPr/>
              <a:t>. The </a:t>
            </a:r>
            <a:r>
              <a:rPr>
                <a:latin typeface="Courier"/>
              </a:rPr>
              <a:t>#1</a:t>
            </a:r>
            <a:r>
              <a:rPr/>
              <a:t> does not say which problem it solves, it is not documented, and the day somebody deletes it because “it did nothing” the testbench keeps compiling and starts lying. It is the same </a:t>
            </a:r>
            <a:r>
              <a:rPr>
                <a:latin typeface="Courier"/>
              </a:rPr>
              <a:t>#1</a:t>
            </a:r>
            <a:r>
              <a:rPr/>
              <a:t> as the scoreboard of the conventional testbench, and the difference is a single one: there the slide says which race it avoids. An explained </a:t>
            </a:r>
            <a:r>
              <a:rPr>
                <a:latin typeface="Courier"/>
              </a:rPr>
              <a:t>#1</a:t>
            </a:r>
            <a:r>
              <a:rPr/>
              <a:t> is a patch that knows it is a patch; a loose </a:t>
            </a:r>
            <a:r>
              <a:rPr>
                <a:latin typeface="Courier"/>
              </a:rPr>
              <a:t>#1</a:t>
            </a:r>
            <a:r>
              <a:rPr/>
              <a:t> is the trap. And the third is ours. Worth being honest with the group: the course drives on </a:t>
            </a:r>
            <a:r>
              <a:rPr>
                <a:latin typeface="Courier"/>
              </a:rPr>
              <a:t>negedge</a:t>
            </a:r>
            <a:r>
              <a:rPr/>
              <a:t> and samples on </a:t>
            </a:r>
            <a:r>
              <a:rPr>
                <a:latin typeface="Courier"/>
              </a:rPr>
              <a:t>posedge</a:t>
            </a:r>
            <a:r>
              <a:rPr/>
              <a:t> because it is the trick you can understand without having seen clocking blocks, not because it is what gets written on a project.</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the one to leave on screen while reading the three samples of the previous slide. Without it the explanation is </a:t>
            </a:r>
            <a:r>
              <a:rPr i="1"/>
              <a:t>“the old value”</a:t>
            </a:r>
            <a:r>
              <a:rPr/>
              <a:t>, which sounds like a quirk of the simulator; with it, it is a consequence of the order, and the order is in the LRM. The scheduler has more regions than the four in the drawing —</a:t>
            </a:r>
            <a:r>
              <a:rPr>
                <a:latin typeface="Courier"/>
              </a:rPr>
              <a:t>docs/clocking-blocks.md</a:t>
            </a:r>
            <a:r>
              <a:rPr/>
              <a:t> (in Spanish) lists them all— but these are enough to explain the three cases, and adding the others changes no answer. The question worth asking the group before showing the answer: if the DUT writes in NBA and your </a:t>
            </a:r>
            <a:r>
              <a:rPr>
                <a:latin typeface="Courier"/>
              </a:rPr>
              <a:t>initial</a:t>
            </a:r>
            <a:r>
              <a:rPr/>
              <a:t> wakes up in Active, which one runs first? That is where it shows on its own why sampling </a:t>
            </a:r>
            <a:r>
              <a:rPr b="1"/>
              <a:t>on</a:t>
            </a:r>
            <a:r>
              <a:rPr/>
              <a:t> the edge gives the value from before. And the hook with day 7: the amber bar on the left is the region where SVA samples. It is the same figure that explains why an assertion does not check what happened but what it saw, and why the </a:t>
            </a:r>
            <a:r>
              <a:rPr>
                <a:latin typeface="Courier"/>
              </a:rPr>
              <a:t>@()</a:t>
            </a:r>
            <a:r>
              <a:rPr/>
              <a:t> you give it changes the result.</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you have to be able to repeat in an interview, because </a:t>
            </a:r>
            <a:r>
              <a:rPr>
                <a:latin typeface="Courier"/>
              </a:rPr>
              <a:t>clocking block</a:t>
            </a:r>
            <a:r>
              <a:rPr/>
              <a:t> is one of the first things people get asked and the good answer is not “it synchronizes”: it is </a:t>
            </a:r>
            <a:r>
              <a:rPr b="1"/>
              <a:t>it declares the sampling and driving instant once, in the interface, so that no task picks it again</a:t>
            </a:r>
            <a:r>
              <a:rPr/>
              <a:t>. The detail that confuses and is worth previewing: in the example you need </a:t>
            </a:r>
            <a:r>
              <a:rPr b="1"/>
              <a:t>three</a:t>
            </a:r>
            <a:r>
              <a:rPr/>
              <a:t> </a:t>
            </a:r>
            <a:r>
              <a:rPr>
                <a:latin typeface="Courier"/>
              </a:rPr>
              <a:t>@(cb)</a:t>
            </a:r>
            <a:r>
              <a:rPr/>
              <a:t> to see the 11, and not two. One for the </a:t>
            </a:r>
            <a:r>
              <a:rPr>
                <a:latin typeface="Courier"/>
              </a:rPr>
              <a:t>output #0</a:t>
            </a:r>
            <a:r>
              <a:rPr/>
              <a:t> to put the data, another for the DUT to take it, and the third because the </a:t>
            </a:r>
            <a:r>
              <a:rPr>
                <a:latin typeface="Courier"/>
              </a:rPr>
              <a:t>input #1step</a:t>
            </a:r>
            <a:r>
              <a:rPr/>
              <a:t> samples what is stable </a:t>
            </a:r>
            <a:r>
              <a:rPr b="1"/>
              <a:t>before</a:t>
            </a:r>
            <a:r>
              <a:rPr/>
              <a:t> the edge. The arithmetic is in plain sight in the code and does not depend on the simulator — which is exactly the difference with the </a:t>
            </a:r>
            <a:r>
              <a:rPr>
                <a:latin typeface="Courier"/>
              </a:rPr>
              <a:t>#1</a:t>
            </a:r>
            <a:r>
              <a:rPr/>
              <a:t>. If somebody asks why the course does not use it from day 1: because to understand which problem it solves you have to have had the problem. Only now, with the BFM written and the three lines running, does the question make sense. Verilator supports it since 5.x and the example ends in </a:t>
            </a:r>
            <a:r>
              <a:rPr>
                <a:latin typeface="Courier"/>
              </a:rPr>
              <a:t>$fatal</a:t>
            </a:r>
            <a:r>
              <a:rPr/>
              <a:t> if the sampling stops giving 11: it is the safety net that warns if a release changes the semantics.</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is the one that keeps the course from lying by simplifying, and it is worth spelling out: </a:t>
            </a:r>
            <a:r>
              <a:rPr i="1"/>
              <a:t>“always use clocking blocks”</a:t>
            </a:r>
            <a:r>
              <a:rPr/>
              <a:t> is a style rule, not a theorem. Whoever repeats it as if it were the latter is in for an uncomfortable argument with the first senior they run into. Dave Rich’s sentence that orders the topic —and it is worth quoting verbatim— is from 2014: </a:t>
            </a:r>
            <a:r>
              <a:rPr i="1"/>
              <a:t>“If you are already familiar with Verilog testbenches, then you probably don’t need them.”</a:t>
            </a:r>
            <a:r>
              <a:rPr/>
              <a:t> He held it in 2022 and in 2024. It does not say they are wrong: it says they are not a </a:t>
            </a:r>
            <a:r>
              <a:rPr b="1"/>
              <a:t>necessary condition</a:t>
            </a:r>
            <a:r>
              <a:rPr/>
              <a:t>. And on the other side is lowRISC, which in OpenTitan’s DV Coding Style Guide makes them mandatory for synchronous signals. They do not contradict each other: Dave answers </a:t>
            </a:r>
            <a:r>
              <a:rPr i="1"/>
              <a:t>“can I?”</a:t>
            </a:r>
            <a:r>
              <a:rPr/>
              <a:t> and lowRISC answers </a:t>
            </a:r>
            <a:r>
              <a:rPr i="1"/>
              <a:t>“what do we all do here?”</a:t>
            </a:r>
            <a:r>
              <a:rPr/>
              <a:t>. It is exactly the difference between well-used </a:t>
            </a:r>
            <a:r>
              <a:rPr>
                <a:latin typeface="Courier"/>
              </a:rPr>
              <a:t>malloc</a:t>
            </a:r>
            <a:r>
              <a:rPr/>
              <a:t>/</a:t>
            </a:r>
            <a:r>
              <a:rPr>
                <a:latin typeface="Courier"/>
              </a:rPr>
              <a:t>free</a:t>
            </a:r>
            <a:r>
              <a:rPr/>
              <a:t> and a style guide that mandates smart pointers — an expert being able to manage memory by hand does not make RAII useless. Where they really move the needle, and this is what to retain: </a:t>
            </a:r>
            <a:r>
              <a:rPr b="1"/>
              <a:t>reusable</a:t>
            </a:r>
            <a:r>
              <a:rPr/>
              <a:t> agents and VIP —whoever writes them is far from whoever uses them—, gate-level with SDF, and protocols where the spec defines setup/hold. There they stop being style. The long material, with the sources, is in </a:t>
            </a:r>
            <a:r>
              <a:rPr>
                <a:latin typeface="Courier"/>
              </a:rPr>
              <a:t>docs/clocking-blocks.md</a:t>
            </a:r>
            <a:r>
              <a:rPr/>
              <a:t> (in Spanish).</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flip side of the previous slide and the reason the course does not use them in its BFM: used badly they are </a:t>
            </a:r>
            <a:r>
              <a:rPr b="1"/>
              <a:t>worse</a:t>
            </a:r>
            <a:r>
              <a:rPr/>
              <a:t> than not using them, because the failure mode is intermittent and the waveform looks fine. The real mistake, the one that shows up in the forums, has two shapes and it is worth naming both. One is mixing the event: </a:t>
            </a:r>
            <a:r>
              <a:rPr>
                <a:latin typeface="Courier"/>
              </a:rPr>
              <a:t>@(posedge vif.clk)</a:t>
            </a:r>
            <a:r>
              <a:rPr/>
              <a:t> and then reading </a:t>
            </a:r>
            <a:r>
              <a:rPr>
                <a:latin typeface="Courier"/>
              </a:rPr>
              <a:t>vif.cb.foo</a:t>
            </a:r>
            <a:r>
              <a:rPr/>
              <a:t>. The other is mixing the access: the monitor reads </a:t>
            </a:r>
            <a:r>
              <a:rPr>
                <a:latin typeface="Courier"/>
              </a:rPr>
              <a:t>vif.cb.data</a:t>
            </a:r>
            <a:r>
              <a:rPr/>
              <a:t> and the scoreboard —or an assertion, or a debug </a:t>
            </a:r>
            <a:r>
              <a:rPr>
                <a:latin typeface="Courier"/>
              </a:rPr>
              <a:t>$display</a:t>
            </a:r>
            <a:r>
              <a:rPr/>
              <a:t>— reads </a:t>
            </a:r>
            <a:r>
              <a:rPr>
                <a:latin typeface="Courier"/>
              </a:rPr>
              <a:t>vif.data</a:t>
            </a:r>
            <a:r>
              <a:rPr/>
              <a:t>. Both end the same way: two temporal views of the same wire, and a mismatch that shows up once every twenty runs. Worth running the example and leaving the number in plain sight: </a:t>
            </a:r>
            <a:r>
              <a:rPr>
                <a:latin typeface="Courier"/>
              </a:rPr>
              <a:t>3</a:t>
            </a:r>
            <a:r>
              <a:rPr/>
              <a:t> and </a:t>
            </a:r>
            <a:r>
              <a:rPr>
                <a:latin typeface="Courier"/>
              </a:rPr>
              <a:t>4</a:t>
            </a:r>
            <a:r>
              <a:rPr/>
              <a:t>. Nobody argues with a </a:t>
            </a:r>
            <a:r>
              <a:rPr>
                <a:latin typeface="Courier"/>
              </a:rPr>
              <a:t>3</a:t>
            </a:r>
            <a:r>
              <a:rPr/>
              <a:t> and a </a:t>
            </a:r>
            <a:r>
              <a:rPr>
                <a:latin typeface="Courier"/>
              </a:rPr>
              <a:t>4</a:t>
            </a:r>
            <a:r>
              <a:rPr/>
              <a:t> on the same wire. And the moral that hooks into the silent traps appendix, where this one is written down: in verification the expensive error is not the one that breaks, it is the one that lies. A half-done clocking block lies.</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most important section of day 1 and the one that looks least like it. Everything that comes after —classes, factory, agents, sequences— rearranges pieces </a:t>
            </a:r>
            <a:r>
              <a:rPr b="1"/>
              <a:t>above</a:t>
            </a:r>
            <a:r>
              <a:rPr/>
              <a:t> this line. The line itself never gets touched again. The short way to say it: from here on the testbench stops talking in wires and starts talking in operations. That is the first step towards UVM, and it is already taken, without having written a single class. If the group comes from RTL, the analogy closes on its own: the BFM is to the testbench what a device driver is to the operating system.</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Half an hour, and it is worth leaving them alone: the statement and the README are enough. The guaranteed stumble is the width: the hardware shifts by </a:t>
            </a:r>
            <a:r>
              <a:rPr>
                <a:latin typeface="Courier"/>
              </a:rPr>
              <a:t>B[2:0]</a:t>
            </a:r>
            <a:r>
              <a:rPr/>
              <a:t>, not by the whole </a:t>
            </a:r>
            <a:r>
              <a:rPr>
                <a:latin typeface="Courier"/>
              </a:rPr>
              <a:t>B</a:t>
            </a:r>
            <a:r>
              <a:rPr/>
              <a:t>, so with </a:t>
            </a:r>
            <a:r>
              <a:rPr>
                <a:latin typeface="Courier"/>
              </a:rPr>
              <a:t>B = 8'h20</a:t>
            </a:r>
            <a:r>
              <a:rPr/>
              <a:t> it shifts zero places and not thirty-two. The scoreboard model has to do the same or the TB they wrote themselves is going to accuse them. It is warned about in the README, and it still happens. The third step is the most skipped one and the only one that fails </a:t>
            </a:r>
            <a:r>
              <a:rPr b="1"/>
              <a:t>silently</a:t>
            </a:r>
            <a:r>
              <a:rPr/>
              <a:t>: </a:t>
            </a:r>
            <a:r>
              <a:rPr>
                <a:latin typeface="Courier"/>
              </a:rPr>
              <a:t>bins single_cycle[]</a:t>
            </a:r>
            <a:r>
              <a:rPr/>
              <a:t> covers the range </a:t>
            </a:r>
            <a:r>
              <a:rPr>
                <a:latin typeface="Courier"/>
              </a:rPr>
              <a:t>[add_op : xor_op]</a:t>
            </a:r>
            <a:r>
              <a:rPr/>
              <a:t>, which reaches up to </a:t>
            </a:r>
            <a:r>
              <a:rPr>
                <a:latin typeface="Courier"/>
              </a:rPr>
              <a:t>3'b100</a:t>
            </a:r>
            <a:r>
              <a:rPr/>
              <a:t>. </a:t>
            </a:r>
            <a:r>
              <a:rPr>
                <a:latin typeface="Courier"/>
              </a:rPr>
              <a:t>shr_op</a:t>
            </a:r>
            <a:r>
              <a:rPr/>
              <a:t> falls outside every bin, the simulation passes green and — here is the worst part — the report still says </a:t>
            </a:r>
            <a:r>
              <a:rPr b="1"/>
              <a:t>100 %</a:t>
            </a:r>
            <a:r>
              <a:rPr/>
              <a:t>: 76 out of 76. The missing bin does not lower the percentage because it never made it into the denominator. There is the lesson that holds for the rest of the course: an opcode nobody measures is an opcode nobody verified, and the percentage is precisely the metric that cannot see it. With the solution it is 77 out of 77, starting from 86.8 % (66 out of 76). The ten that were missing were a single one: the bucket Verilator invents for </a:t>
            </a:r>
            <a:r>
              <a:rPr>
                <a:latin typeface="Courier"/>
              </a:rPr>
              <a:t>3'b110</a:t>
            </a:r>
            <a:r>
              <a:rPr/>
              <a:t>, the value the enum did not have — and the shift is precisely </a:t>
            </a:r>
            <a:r>
              <a:rPr>
                <a:latin typeface="Courier"/>
              </a:rPr>
              <a:t>3'b110</a:t>
            </a:r>
            <a:r>
              <a:rPr/>
              <a:t>, so it fills it along the way. Worth showing both numbers and not only the percentage: that is why the </a:t>
            </a:r>
            <a:r>
              <a:rPr>
                <a:latin typeface="Courier"/>
              </a:rPr>
              <a:t>run.sh</a:t>
            </a:r>
            <a:r>
              <a:rPr/>
              <a:t> demands, on top of the 100 %, that </a:t>
            </a:r>
            <a:r>
              <a:rPr>
                <a:latin typeface="Courier"/>
              </a:rPr>
              <a:t>single_cycle</a:t>
            </a:r>
            <a:r>
              <a:rPr/>
              <a:t> has one more bin: a half-done job reaches the 100 % too.</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Half an hour, and it is the exercise that justifies the debug appendix: there it says that the waves are the tool 47 % of the work gets done with, and up to here the course had not made them use one even once. The bug is a protocol one and it is the same one that comes back in the capstone: </a:t>
            </a:r>
            <a:r>
              <a:rPr>
                <a:latin typeface="Courier"/>
              </a:rPr>
              <a:t>send_op</a:t>
            </a:r>
            <a:r>
              <a:rPr/>
              <a:t> </a:t>
            </a:r>
            <a:r>
              <a:rPr b="1"/>
              <a:t>counts edges</a:t>
            </a:r>
            <a:r>
              <a:rPr/>
              <a:t> instead of waiting for the handshake. For single-cycle operations it makes no difference; the multiplication takes four, so </a:t>
            </a:r>
            <a:r>
              <a:rPr>
                <a:latin typeface="Courier"/>
              </a:rPr>
              <a:t>send_op</a:t>
            </a:r>
            <a:r>
              <a:rPr/>
              <a:t> returns too early, the next stimulus overwrites </a:t>
            </a:r>
            <a:r>
              <a:rPr>
                <a:latin typeface="Courier"/>
              </a:rPr>
              <a:t>A</a:t>
            </a:r>
            <a:r>
              <a:rPr/>
              <a:t> and </a:t>
            </a:r>
            <a:r>
              <a:rPr>
                <a:latin typeface="Courier"/>
              </a:rPr>
              <a:t>B</a:t>
            </a:r>
            <a:r>
              <a:rPr/>
              <a:t>, and when </a:t>
            </a:r>
            <a:r>
              <a:rPr>
                <a:latin typeface="Courier"/>
              </a:rPr>
              <a:t>done</a:t>
            </a:r>
            <a:r>
              <a:rPr/>
              <a:t> finally goes up the scoreboard compares the new operands against the old result. That is why the two times stage 1 asks for are not bureaucracy: the second is the </a:t>
            </a:r>
            <a:r>
              <a:rPr>
                <a:latin typeface="Courier"/>
              </a:rPr>
              <a:t>done</a:t>
            </a:r>
            <a:r>
              <a:rPr/>
              <a:t> of the first multiplication, and whoever looks for it in the viewer </a:t>
            </a:r>
            <a:r>
              <a:rPr b="1"/>
              <a:t>sees</a:t>
            </a:r>
            <a:r>
              <a:rPr/>
              <a:t> that </a:t>
            </a:r>
            <a:r>
              <a:rPr>
                <a:latin typeface="Courier"/>
              </a:rPr>
              <a:t>A</a:t>
            </a:r>
            <a:r>
              <a:rPr/>
              <a:t> and </a:t>
            </a:r>
            <a:r>
              <a:rPr>
                <a:latin typeface="Courier"/>
              </a:rPr>
              <a:t>B</a:t>
            </a:r>
            <a:r>
              <a:rPr/>
              <a:t> have already changed. That is the answer to the </a:t>
            </a:r>
            <a:r>
              <a:rPr i="1"/>
              <a:t>why</a:t>
            </a:r>
            <a:r>
              <a:rPr/>
              <a:t>, and there is no way to read it in the log. The question to throw at the group when they finish: if the multiplier went from four edges to five, which of the two versions of </a:t>
            </a:r>
            <a:r>
              <a:rPr>
                <a:latin typeface="Courier"/>
              </a:rPr>
              <a:t>send_op</a:t>
            </a:r>
            <a:r>
              <a:rPr/>
              <a:t> finds out? Neither counts right; only the one that waits for </a:t>
            </a:r>
            <a:r>
              <a:rPr>
                <a:latin typeface="Courier"/>
              </a:rPr>
              <a:t>done</a:t>
            </a:r>
            <a:r>
              <a:rPr/>
              <a:t> keeps working. It is literally the clue of the APB wait state of day 7. And this is the 47 % from the trends slide, seen up close: the log says </a:t>
            </a:r>
            <a:r>
              <a:rPr i="1"/>
              <a:t>failed</a:t>
            </a:r>
            <a:r>
              <a:rPr/>
              <a:t> and for the </a:t>
            </a:r>
            <a:r>
              <a:rPr i="1"/>
              <a:t>why</a:t>
            </a:r>
            <a:r>
              <a:rPr/>
              <a:t> you have to go somewhere else. Today that somewhere else is the waves; on day 3, in reporting, it is the log that learns to say it.</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Thirty seconds, and they are the ones that close the arc of the day: the first slide asked a question and this one answers it with what the student wrote, not with theory. If the group is tired, put the 14 % slide back up for a second before this one: the question was </a:t>
            </a:r>
            <a:r>
              <a:rPr i="1"/>
              <a:t>“how do you know you verified?”</a:t>
            </a:r>
            <a:r>
              <a:rPr/>
              <a:t>, and the short answer is </a:t>
            </a:r>
            <a:r>
              <a:rPr i="1"/>
              <a:t>“I have the plan, I watched it fail and I know which bin is missing”</a:t>
            </a:r>
            <a:r>
              <a:rPr/>
              <a:t>. What not to over-promise: this does not prevent the respin. What it prevents is sending to the fab a </a:t>
            </a:r>
            <a:r>
              <a:rPr>
                <a:latin typeface="Courier"/>
              </a:rPr>
              <a:t>PASS</a:t>
            </a:r>
            <a:r>
              <a:rPr/>
              <a:t> nobody knew the meaning of. The last bullet is the one day 2 opens with </a:t>
            </a:r>
            <a:r>
              <a:rPr i="1"/>
              <a:t>“Yesterday we left…”</a:t>
            </a:r>
            <a:r>
              <a:rPr/>
              <a:t>: a tester that only multiplies is copying the file and deleting five lines. That is the problem classes solve, and it is worth leaving as a problem and not as a promise.</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Thirty seconds, and they are not filler: day 2 is the most abstract of the course and it starts without touching the VTALU all morning. The student has to walk in knowing this is the answer to something that already happened to them yesterday. The bullet to underline is the third one, because it is the problem the whole unit solves. If the group comes from a previous class, it is enough to ask </a:t>
            </a:r>
            <a:r>
              <a:rPr i="1"/>
              <a:t>“how did you make a tester that only multiplies yesterday?”</a:t>
            </a:r>
            <a:r>
              <a:rPr/>
              <a:t> and wait for the answer —copy and delete— before moving on to the agenda. If it is taught on video, this is the slide that replaces the week of distance between one chapter and the next.</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Day 2 is the only one that does not touch the VTALU all morning, and that is why it is worth putting the three verbs up front: they are the answer to </a:t>
            </a:r>
            <a:r>
              <a:rPr i="1"/>
              <a:t>“what is this for?”</a:t>
            </a:r>
            <a:r>
              <a:rPr/>
              <a:t>, which is the question that shows up half an hour in. The third one is the one that closes the day and the one practised in the exercise. The first two are rows 6 and 7 of the closing self-assessment.</a:t>
            </a:r>
          </a:p>
        </p:txBody>
      </p:sp>
      <p:sp>
        <p:nvSpPr>
          <p:cNvPr id="4" name="Slide Number Placeholder 3"/>
          <p:cNvSpPr>
            <a:spLocks noGrp="1"/>
          </p:cNvSpPr>
          <p:nvPr>
            <p:ph type="sldNum" sz="quarter" idx="10"/>
          </p:nvPr>
        </p:nvSpPr>
        <p:spPr/>
        <p:txBody>
          <a:bodyPr/>
          <a:lstStyle/>
          <a:p>
            <a:fld id="{18BDFEC3-8487-43E8-A154-7C12CBC1FFF2}" type="slidenum">
              <a:rPr lang="en-US"/>
              <a:t>79</a:t>
            </a:fld>
            <a:endParaRPr lang="en-US"/>
          </a:p>
        </p:txBody>
      </p:sp>
    </p:spTree>
  </p:cSld>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is the real wall of the course, and it is not UVM: it is OOP. Whoever arrives from RTL has never written a class, and from the tests on everything is classes. If the group comes from software, this unit goes fast and you gain time for day 3. If it comes from RTL, it is the unit where you spend whatever time is left over, even if you have to take it from somewhere else. The question that orders everything: does this exist all the time or does it show up and leave? The first is a module; the second, an object.</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starting by asking what is wrong with the </a:t>
            </a:r>
            <a:r>
              <a:rPr>
                <a:latin typeface="Courier"/>
              </a:rPr>
              <a:t>struct</a:t>
            </a:r>
            <a:r>
              <a:rPr/>
              <a:t>, because the spontaneous answer is “nothing” — and they are right: for holding three fields it works perfectly. The course is not here to say the </a:t>
            </a:r>
            <a:r>
              <a:rPr>
                <a:latin typeface="Courier"/>
              </a:rPr>
              <a:t>struct</a:t>
            </a:r>
            <a:r>
              <a:rPr/>
              <a:t> is wrong, it is here to say where it falls short. The three bullets are three different things and it is worth separating them. The first one is </a:t>
            </a:r>
            <a:r>
              <a:rPr b="1"/>
              <a:t>cohesion</a:t>
            </a:r>
            <a:r>
              <a:rPr/>
              <a:t>: the data is here and the operation on the data is in another file, so nothing forces them to agree. The second is </a:t>
            </a:r>
            <a:r>
              <a:rPr b="1"/>
              <a:t>inheritance</a:t>
            </a:r>
            <a:r>
              <a:rPr/>
              <a:t>: a square </a:t>
            </a:r>
            <a:r>
              <a:rPr i="1"/>
              <a:t>is</a:t>
            </a:r>
            <a:r>
              <a:rPr/>
              <a:t> a rectangle and the language has no way of saying so, so it gets copied and pasted. The third is the one you pay for on day 5: a </a:t>
            </a:r>
            <a:r>
              <a:rPr>
                <a:latin typeface="Courier"/>
              </a:rPr>
              <a:t>command_s</a:t>
            </a:r>
            <a:r>
              <a:rPr/>
              <a:t> does not know how to randomize itself or compare itself against itself, and all of that has to be written outside, once for every place that uses it. The honest punchline, so that nobody leaves with a religious idea: the </a:t>
            </a:r>
            <a:r>
              <a:rPr>
                <a:latin typeface="Courier"/>
              </a:rPr>
              <a:t>command_s</a:t>
            </a:r>
            <a:r>
              <a:rPr/>
              <a:t> of the conventional testbench </a:t>
            </a:r>
            <a:r>
              <a:rPr b="1"/>
              <a:t>is</a:t>
            </a:r>
            <a:r>
              <a:rPr/>
              <a:t> a struct, it works, and it was fine while the testbench was a module. What changes is the scale.</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comparison with the previous slide is the whole class: the same two fields, plus a function that used to live loose. Worth pointing at </a:t>
            </a:r>
            <a:r>
              <a:rPr>
                <a:latin typeface="Courier"/>
              </a:rPr>
              <a:t>area()</a:t>
            </a:r>
            <a:r>
              <a:rPr/>
              <a:t> and saying that that is the entire difference — the data and what gets done with the data travel together. </a:t>
            </a:r>
            <a:r>
              <a:rPr>
                <a:latin typeface="Courier"/>
              </a:rPr>
              <a:t>new()</a:t>
            </a:r>
            <a:r>
              <a:rPr/>
              <a:t> is worth presenting without mystery: it is an ordinary function, with a reserved name, that the simulator calls on its own when the object gets created. It returns the handle. It does nothing magic and there is no destructor on the other side. Passing by name looks cosmetic and it is not: when the constructor has five arguments —and </a:t>
            </a:r>
            <a:r>
              <a:rPr>
                <a:latin typeface="Courier"/>
              </a:rPr>
              <a:t>uvm_component</a:t>
            </a:r>
            <a:r>
              <a:rPr/>
              <a:t>’s has two that are </a:t>
            </a:r>
            <a:r>
              <a:rPr b="1"/>
              <a:t>always</a:t>
            </a:r>
            <a:r>
              <a:rPr/>
              <a:t> the same— </a:t>
            </a:r>
            <a:r>
              <a:rPr>
                <a:latin typeface="Courier"/>
              </a:rPr>
              <a:t>.l(50)</a:t>
            </a:r>
            <a:r>
              <a:rPr/>
              <a:t> is what makes the call readable without going to look up the signature. The whole of </a:t>
            </a:r>
            <a:r>
              <a:rPr>
                <a:latin typeface="Courier"/>
              </a:rPr>
              <a:t>code/</a:t>
            </a:r>
            <a:r>
              <a:rPr/>
              <a:t> in the course is written that way. And the question to leave hanging, the one the next slide answers: if I declare </a:t>
            </a:r>
            <a:r>
              <a:rPr>
                <a:latin typeface="Courier"/>
              </a:rPr>
              <a:t>rectangle r;</a:t>
            </a:r>
            <a:r>
              <a:rPr/>
              <a:t> and I never call </a:t>
            </a:r>
            <a:r>
              <a:rPr>
                <a:latin typeface="Courier"/>
              </a:rPr>
              <a:t>new()</a:t>
            </a:r>
            <a:r>
              <a:rPr/>
              <a:t>, how many objects are there?</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null pointer is THE mistake of the first week, and Verilator’s message does not help: it tells you that you dereferenced null, not where the </a:t>
            </a:r>
            <a:r>
              <a:rPr>
                <a:latin typeface="Courier"/>
              </a:rPr>
              <a:t>new()</a:t>
            </a:r>
            <a:r>
              <a:rPr/>
              <a:t> was missing. It is worth writing the two lines on the board and asking how many objects there are after each one. The answer is zero and one. This comes back twice more in the course: in the class hierarchies, when </a:t>
            </a:r>
            <a:r>
              <a:rPr>
                <a:latin typeface="Courier"/>
              </a:rPr>
              <a:t>obj1_h = obj2_h</a:t>
            </a:r>
            <a:r>
              <a:rPr/>
              <a:t> copies the handle and not the object; and in the tests, when the virtual interface that was not read from the config_db is left at null.</a:t>
            </a:r>
          </a:p>
        </p:txBody>
      </p:sp>
      <p:sp>
        <p:nvSpPr>
          <p:cNvPr id="4" name="Slide Number Placeholder 3"/>
          <p:cNvSpPr>
            <a:spLocks noGrp="1"/>
          </p:cNvSpPr>
          <p:nvPr>
            <p:ph type="sldNum" sz="quarter" idx="10"/>
          </p:nvPr>
        </p:nvSpPr>
        <p:spPr/>
        <p:txBody>
          <a:bodyPr/>
          <a:lstStyle/>
          <a:p>
            <a:fld id="{18BDFEC3-8487-43E8-A154-7C12CBC1FFF2}" type="slidenum">
              <a:rPr lang="en-US"/>
              <a:t>83</a:t>
            </a:fld>
            <a:endParaRPr lang="en-US"/>
          </a:p>
        </p:txBody>
      </p:sp>
    </p:spTree>
  </p:cSld>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constructor order is the first thing to nail down, because it is mandatory and it fails badly: </a:t>
            </a:r>
            <a:r>
              <a:rPr>
                <a:latin typeface="Courier"/>
              </a:rPr>
              <a:t>super.new()</a:t>
            </a:r>
            <a:r>
              <a:rPr/>
              <a:t> goes </a:t>
            </a:r>
            <a:r>
              <a:rPr b="1"/>
              <a:t>before</a:t>
            </a:r>
            <a:r>
              <a:rPr/>
              <a:t> anything else of the child. The reason is physical — the object is a single one, and the part the base class contributes has to be built before touching anything. If you forget it, SystemVerilog calls it on its own when the base constructor takes no arguments, and it does not compile when it does take them. On day 3, </a:t>
            </a:r>
            <a:r>
              <a:rPr>
                <a:latin typeface="Courier"/>
              </a:rPr>
              <a:t>uvm_component</a:t>
            </a:r>
            <a:r>
              <a:rPr/>
              <a:t>’s takes them. The last bullet is the whole argument of the unit and it is worth saying with an example: if </a:t>
            </a:r>
            <a:r>
              <a:rPr>
                <a:latin typeface="Courier"/>
              </a:rPr>
              <a:t>area()</a:t>
            </a:r>
            <a:r>
              <a:rPr/>
              <a:t> changes tomorrow, in the </a:t>
            </a:r>
            <a:r>
              <a:rPr>
                <a:latin typeface="Courier"/>
              </a:rPr>
              <a:t>struct</a:t>
            </a:r>
            <a:r>
              <a:rPr/>
              <a:t> version you have to remember both places; here it changes in one and the other finds out on its own. That “finds out on its own” is what inheritance buys you, and it is the same promise the </a:t>
            </a:r>
            <a:r>
              <a:rPr>
                <a:latin typeface="Courier"/>
              </a:rPr>
              <a:t>env</a:t>
            </a:r>
            <a:r>
              <a:rPr/>
              <a:t> makes to the tests on day 3. And the warning about where this is heading, so that the word does not turn up cold on the next slide: inheriting lets the child </a:t>
            </a:r>
            <a:r>
              <a:rPr i="1"/>
              <a:t>use</a:t>
            </a:r>
            <a:r>
              <a:rPr/>
              <a:t> what belongs to the parent. What still cannot be done is for the parent to call the child’s version — that is polymorphism, and it is the section that follows.</a:t>
            </a:r>
          </a:p>
        </p:txBody>
      </p:sp>
      <p:sp>
        <p:nvSpPr>
          <p:cNvPr id="4" name="Slide Number Placeholder 3"/>
          <p:cNvSpPr>
            <a:spLocks noGrp="1"/>
          </p:cNvSpPr>
          <p:nvPr>
            <p:ph type="sldNum" sz="quarter" idx="10"/>
          </p:nvPr>
        </p:nvSpPr>
        <p:spPr/>
        <p:txBody>
          <a:bodyPr/>
          <a:lstStyle/>
          <a:p>
            <a:fld id="{18BDFEC3-8487-43E8-A154-7C12CBC1FFF2}" type="slidenum">
              <a:rPr lang="en-US"/>
              <a:t>84</a:t>
            </a:fld>
            <a:endParaRPr lang="en-US"/>
          </a:p>
        </p:txBody>
      </p:sp>
    </p:spTree>
  </p:cSld>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Close with the table and not with the example: the student has to leave knowing that this was not a programming detour, it was the vocabulary of the rest of the course. The last bullet leaves the door open to polymorphism, which is the only thing missing before a factory can be read. And one single thing more before moving on: </a:t>
            </a:r>
            <a:r>
              <a:rPr b="1"/>
              <a:t>declaring a handle creates nothing</a:t>
            </a:r>
            <a:r>
              <a:rPr/>
              <a:t>. Until the </a:t>
            </a:r>
            <a:r>
              <a:rPr>
                <a:latin typeface="Courier"/>
              </a:rPr>
              <a:t>new()</a:t>
            </a:r>
            <a:r>
              <a:rPr/>
              <a:t> it is </a:t>
            </a:r>
            <a:r>
              <a:rPr>
                <a:latin typeface="Courier"/>
              </a:rPr>
              <a:t>null</a:t>
            </a:r>
            <a:r>
              <a:rPr/>
              <a:t>, and using it there is the mistake that repeats the most in the whole week. It comes back three times —here, in the tests with the virtual interface that was not read from the </a:t>
            </a:r>
            <a:r>
              <a:rPr>
                <a:latin typeface="Courier"/>
              </a:rPr>
              <a:t>config_db</a:t>
            </a:r>
            <a:r>
              <a:rPr/>
              <a:t>, and in the hierarchies when </a:t>
            </a:r>
            <a:r>
              <a:rPr>
                <a:latin typeface="Courier"/>
              </a:rPr>
              <a:t>obj1_h = obj2_h</a:t>
            </a:r>
            <a:r>
              <a:rPr/>
              <a:t> copies the handle and not the object— so it is worth naming it all three.</a:t>
            </a:r>
          </a:p>
        </p:txBody>
      </p:sp>
      <p:sp>
        <p:nvSpPr>
          <p:cNvPr id="4" name="Slide Number Placeholder 3"/>
          <p:cNvSpPr>
            <a:spLocks noGrp="1"/>
          </p:cNvSpPr>
          <p:nvPr>
            <p:ph type="sldNum" sz="quarter" idx="10"/>
          </p:nvPr>
        </p:nvSpPr>
        <p:spPr/>
        <p:txBody>
          <a:bodyPr/>
          <a:lstStyle/>
          <a:p>
            <a:fld id="{18BDFEC3-8487-43E8-A154-7C12CBC1FFF2}" type="slidenum">
              <a:rPr lang="en-US"/>
              <a:t>85</a:t>
            </a:fld>
            <a:endParaRPr lang="en-US"/>
          </a:p>
        </p:txBody>
      </p:sp>
    </p:spTree>
  </p:cSld>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concept that holds up everything that comes: the factory, the overrides, the transactions. Whoever gets lost here loses the rest of the course, so it is not worth moving on until everybody sees why the variable can be of the base class. It is worth taking a vote before showing the code: “what does it print?”. Half the room says </a:t>
            </a:r>
            <a:r>
              <a:rPr i="1"/>
              <a:t>“Fernet”</a:t>
            </a:r>
            <a:r>
              <a:rPr/>
              <a:t>, and seeing that they are wrong is what fixes the concept. And warn about it before they ask: in SystemVerilog </a:t>
            </a:r>
            <a:r>
              <a:rPr>
                <a:latin typeface="Courier"/>
              </a:rPr>
              <a:t>virtual</a:t>
            </a:r>
            <a:r>
              <a:rPr/>
              <a:t> is overloaded — virtual method, virtual class and virtual interface are three different things. Here it is the first one.</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$fatal</a:t>
            </a:r>
            <a:r>
              <a:rPr/>
              <a:t> in the base class is a pattern you see a lot and that in this same section we are going to replace with something better: if the method cannot be implemented here, the right thing is not to explode in simulation, it is not to let it compile. That the three classes have a method with the same name and the same signature is what makes everything that follows possible. Now it remains to decide </a:t>
            </a:r>
            <a:r>
              <a:rPr b="1"/>
              <a:t>which one runs</a:t>
            </a:r>
            <a:r>
              <a:rPr/>
              <a:t>, and that is not yet said anywhere in the code. The whole file is in </a:t>
            </a:r>
            <a:r>
              <a:rPr>
                <a:latin typeface="Courier"/>
              </a:rPr>
              <a:t>code/u3/polimorfismo/01-sin-virtual/not_virtual.sv</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worth running: </a:t>
            </a:r>
            <a:r>
              <a:rPr>
                <a:latin typeface="Courier"/>
              </a:rPr>
              <a:t>bash code/u3/polimorfismo/01-sin-virtual/run.sh</a:t>
            </a:r>
            <a:r>
              <a:rPr/>
              <a:t>. The example ends in </a:t>
            </a:r>
            <a:r>
              <a:rPr>
                <a:latin typeface="Courier"/>
              </a:rPr>
              <a:t>$fatal</a:t>
            </a:r>
            <a:r>
              <a:rPr/>
              <a:t> on purpose, and the </a:t>
            </a:r>
            <a:r>
              <a:rPr>
                <a:latin typeface="Courier"/>
              </a:rPr>
              <a:t>run.sh</a:t>
            </a:r>
            <a:r>
              <a:rPr/>
              <a:t> gives PASS precisely when that message shows up. The question that always comes: “and why does </a:t>
            </a:r>
            <a:r>
              <a:rPr>
                <a:latin typeface="Courier"/>
              </a:rPr>
              <a:t>hielos</a:t>
            </a:r>
            <a:r>
              <a:rPr/>
              <a:t> come out right?”. Because fields are never virtual: the variable sees the fields of its own type, and </a:t>
            </a:r>
            <a:r>
              <a:rPr>
                <a:latin typeface="Courier"/>
              </a:rPr>
              <a:t>hielos</a:t>
            </a:r>
            <a:r>
              <a:rPr/>
              <a:t> is in </a:t>
            </a:r>
            <a:r>
              <a:rPr>
                <a:latin typeface="Courier"/>
              </a:rPr>
              <a:t>trago</a:t>
            </a:r>
            <a:r>
              <a:rPr/>
              <a:t>. Methods are the only thing that can be resolved by object, and only if you ask for it.</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running the two examples one after the other and showing the diff: one word. A detail that always gets asked: </a:t>
            </a:r>
            <a:r>
              <a:rPr>
                <a:latin typeface="Courier"/>
              </a:rPr>
              <a:t>fernet</a:t>
            </a:r>
            <a:r>
              <a:rPr/>
              <a:t> and </a:t>
            </a:r>
            <a:r>
              <a:rPr>
                <a:latin typeface="Courier"/>
              </a:rPr>
              <a:t>mojito</a:t>
            </a:r>
            <a:r>
              <a:rPr/>
              <a:t> do </a:t>
            </a:r>
            <a:r>
              <a:rPr b="1"/>
              <a:t>not</a:t>
            </a:r>
            <a:r>
              <a:rPr/>
              <a:t> write </a:t>
            </a:r>
            <a:r>
              <a:rPr>
                <a:latin typeface="Courier"/>
              </a:rPr>
              <a:t>virtual</a:t>
            </a:r>
            <a:r>
              <a:rPr/>
              <a:t> on their </a:t>
            </a:r>
            <a:r>
              <a:rPr>
                <a:latin typeface="Courier"/>
              </a:rPr>
              <a:t>servir()</a:t>
            </a:r>
            <a:r>
              <a:rPr/>
              <a:t>, and they are virtual all the same. Once the method is virtual in the base, it is virtual for all of its descendants. Writing it anyway does no harm and plenty of people do it out of tidiness. The rule of thumb for the rest of the course: in verification, </a:t>
            </a:r>
            <a:r>
              <a:rPr b="1"/>
              <a:t>every method you might want to redefine goes virtual</a:t>
            </a:r>
            <a:r>
              <a:rPr/>
              <a:t>. UVM does it that way — </a:t>
            </a:r>
            <a:r>
              <a:rPr>
                <a:latin typeface="Courier"/>
              </a:rPr>
              <a:t>build_phase</a:t>
            </a:r>
            <a:r>
              <a:rPr/>
              <a:t>, </a:t>
            </a:r>
            <a:r>
              <a:rPr>
                <a:latin typeface="Courier"/>
              </a:rPr>
              <a:t>run_phase</a:t>
            </a:r>
            <a:r>
              <a:rPr/>
              <a:t>, </a:t>
            </a:r>
            <a:r>
              <a:rPr>
                <a:latin typeface="Courier"/>
              </a:rPr>
              <a:t>do_copy</a:t>
            </a:r>
            <a:r>
              <a:rPr/>
              <a:t>, </a:t>
            </a:r>
            <a:r>
              <a:rPr>
                <a:latin typeface="Courier"/>
              </a:rPr>
              <a:t>do_compare</a:t>
            </a:r>
            <a:r>
              <a:rPr/>
              <a:t> are all virtual, and that is why the override of the env works. The cost exists and it is real —a method table and an indirect jump— but in a testbench you are never going to measure it. In synthesizable RTL there are no classes, so the discussion does not apply.</a:t>
            </a:r>
          </a:p>
        </p:txBody>
      </p:sp>
      <p:sp>
        <p:nvSpPr>
          <p:cNvPr id="4" name="Slide Number Placeholder 3"/>
          <p:cNvSpPr>
            <a:spLocks noGrp="1"/>
          </p:cNvSpPr>
          <p:nvPr>
            <p:ph type="sldNum" sz="quarter" idx="10"/>
          </p:nvPr>
        </p:nvSpPr>
        <p:spPr/>
        <p:txBody>
          <a:bodyPr/>
          <a:lstStyle/>
          <a:p>
            <a:fld id="{18BDFEC3-8487-43E8-A154-7C12CBC1FFF2}" type="slidenum">
              <a:rPr lang="en-US"/>
              <a:t>90</a:t>
            </a:fld>
            <a:endParaRPr lang="en-US"/>
          </a:p>
        </p:txBody>
      </p:sp>
    </p:spTree>
  </p:cSld>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to leave clear, because the criterion repeats through the whole course: </a:t>
            </a:r>
            <a:r>
              <a:rPr i="1"/>
              <a:t>the sooner it fails, the better</a:t>
            </a:r>
            <a:r>
              <a:rPr/>
              <a:t>. Compile time better than simulation, simulation better than silicon. In verification a compile error is </a:t>
            </a:r>
            <a:r>
              <a:rPr b="1"/>
              <a:t>good news</a:t>
            </a:r>
            <a:r>
              <a:rPr/>
              <a:t>: the overnight regression does not get lost, and whoever broke something finds out in a minute. Where it is going to show up again: </a:t>
            </a:r>
            <a:r>
              <a:rPr>
                <a:latin typeface="Courier"/>
              </a:rPr>
              <a:t>uvm_object</a:t>
            </a:r>
            <a:r>
              <a:rPr/>
              <a:t> and </a:t>
            </a:r>
            <a:r>
              <a:rPr>
                <a:latin typeface="Courier"/>
              </a:rPr>
              <a:t>uvm_component</a:t>
            </a:r>
            <a:r>
              <a:rPr/>
              <a:t> are declared </a:t>
            </a:r>
            <a:r>
              <a:rPr>
                <a:latin typeface="Courier"/>
              </a:rPr>
              <a:t>virtual class</a:t>
            </a:r>
            <a:r>
              <a:rPr/>
              <a:t> in the library, so they are abstract by right. What </a:t>
            </a:r>
            <a:r>
              <a:rPr>
                <a:latin typeface="Courier"/>
              </a:rPr>
              <a:t>`uvm_component_utils</a:t>
            </a:r>
            <a:r>
              <a:rPr/>
              <a:t> does </a:t>
            </a:r>
            <a:r>
              <a:rPr b="1"/>
              <a:t>not</a:t>
            </a:r>
            <a:r>
              <a:rPr/>
              <a:t> do is force you to implement anything: the other way round, it </a:t>
            </a:r>
            <a:r>
              <a:rPr i="1"/>
              <a:t>provides</a:t>
            </a:r>
            <a:r>
              <a:rPr/>
              <a:t> </a:t>
            </a:r>
            <a:r>
              <a:rPr>
                <a:latin typeface="Courier"/>
              </a:rPr>
              <a:t>get_type_name()</a:t>
            </a:r>
            <a:r>
              <a:rPr/>
              <a:t> and the registry’s </a:t>
            </a:r>
            <a:r>
              <a:rPr>
                <a:latin typeface="Courier"/>
              </a:rPr>
              <a:t>type_id</a:t>
            </a:r>
            <a:r>
              <a:rPr/>
              <a:t>. The real </a:t>
            </a:r>
            <a:r>
              <a:rPr>
                <a:latin typeface="Courier"/>
              </a:rPr>
              <a:t>pure virtual</a:t>
            </a:r>
            <a:r>
              <a:rPr/>
              <a:t> in UVM is </a:t>
            </a:r>
            <a:r>
              <a:rPr>
                <a:latin typeface="Courier"/>
              </a:rPr>
              <a:t>uvm_subscriber::write()</a:t>
            </a:r>
            <a:r>
              <a:rPr/>
              <a:t>, which you are going to have to write no matter what on day 4. And in the day 3 exercise, the </a:t>
            </a:r>
            <a:r>
              <a:rPr>
                <a:latin typeface="Courier"/>
              </a:rPr>
              <a:t>virtual class base_tester</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91</a:t>
            </a:fld>
            <a:endParaRPr lang="en-US"/>
          </a:p>
        </p:txBody>
      </p:sp>
    </p:spTree>
  </p:cSld>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point is not the </a:t>
            </a:r>
            <a:r>
              <a:rPr>
                <a:latin typeface="Courier"/>
              </a:rPr>
              <a:t>$fatal</a:t>
            </a:r>
            <a:r>
              <a:rPr/>
              <a:t>, it is </a:t>
            </a:r>
            <a:r>
              <a:rPr b="1"/>
              <a:t>when you find out</a:t>
            </a:r>
            <a:r>
              <a:rPr/>
              <a:t>: without an abstract class it explodes in the middle of the simulation, with pure virtual it does not compile. Worth doing live: comment out </a:t>
            </a:r>
            <a:r>
              <a:rPr>
                <a:latin typeface="Courier"/>
              </a:rPr>
              <a:t>mojito</a:t>
            </a:r>
            <a:r>
              <a:rPr/>
              <a:t>’s </a:t>
            </a:r>
            <a:r>
              <a:rPr>
                <a:latin typeface="Courier"/>
              </a:rPr>
              <a:t>servir()</a:t>
            </a:r>
            <a:r>
              <a:rPr/>
              <a:t> and compile. The compiler message is the one that teaches. And the hook forward: the factory uses this to create, and the </a:t>
            </a:r>
            <a:r>
              <a:rPr>
                <a:latin typeface="Courier"/>
              </a:rPr>
              <a:t>env</a:t>
            </a:r>
            <a:r>
              <a:rPr/>
              <a:t> for the overrides. What today is a fernet and a mojito, tomorrow is going to be a </a:t>
            </a:r>
            <a:r>
              <a:rPr>
                <a:latin typeface="Courier"/>
              </a:rPr>
              <a:t>base_tester</a:t>
            </a:r>
            <a:r>
              <a:rPr/>
              <a:t> and the testers that extend it — same mechanics, another vocabulary.</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unit that unlocks the next half of the course, and it is worth saying so: without polymorphism there is no factory, there is no </a:t>
            </a:r>
            <a:r>
              <a:rPr>
                <a:latin typeface="Courier"/>
              </a:rPr>
              <a:t>uvm_component</a:t>
            </a:r>
            <a:r>
              <a:rPr/>
              <a:t> that can serve as a base, and there is no override. Everything else is plumbing. Forgetting </a:t>
            </a:r>
            <a:r>
              <a:rPr>
                <a:latin typeface="Courier"/>
              </a:rPr>
              <a:t>virtual</a:t>
            </a:r>
            <a:r>
              <a:rPr/>
              <a:t> is also the trap of the day 2 exercise —</a:t>
            </a:r>
            <a:r>
              <a:rPr>
                <a:latin typeface="Courier"/>
              </a:rPr>
              <a:t>get_op()</a:t>
            </a:r>
            <a:r>
              <a:rPr/>
              <a:t> is declared without </a:t>
            </a:r>
            <a:r>
              <a:rPr>
                <a:latin typeface="Courier"/>
              </a:rPr>
              <a:t>virtual</a:t>
            </a:r>
            <a:r>
              <a:rPr/>
              <a:t> on purpose—, so if somebody asks about it here, do not give it away: it is understood much better by suffering it.</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that orders the unit: what is there only one of in a testbench? The factory, the configuration database, the error counter. All of that in UVM is </a:t>
            </a:r>
            <a:r>
              <a:rPr>
                <a:latin typeface="Courier"/>
              </a:rPr>
              <a:t>static</a:t>
            </a:r>
            <a:r>
              <a:rPr/>
              <a:t>, and that is why you write </a:t>
            </a:r>
            <a:r>
              <a:rPr>
                <a:latin typeface="Courier"/>
              </a:rPr>
              <a:t>uvm_config_db#(T)::set(...)</a:t>
            </a:r>
            <a:r>
              <a:rPr/>
              <a:t> with a double colon and without instantiating anything. And the second half, which is the one you take to work: </a:t>
            </a:r>
            <a:r>
              <a:rPr>
                <a:latin typeface="Courier"/>
              </a:rPr>
              <a:t>static</a:t>
            </a:r>
            <a:r>
              <a:rPr/>
              <a:t> solves the “where it lives”, not the “who touches it”. That one is solved by </a:t>
            </a:r>
            <a:r>
              <a:rPr>
                <a:latin typeface="Courier"/>
              </a:rPr>
              <a:t>protected</a:t>
            </a:r>
            <a:r>
              <a:rPr/>
              <a:t> plus access methods, which is the third slide. A public </a:t>
            </a:r>
            <a:r>
              <a:rPr>
                <a:latin typeface="Courier"/>
              </a:rPr>
              <a:t>static</a:t>
            </a:r>
            <a:r>
              <a:rPr/>
              <a:t> is a global variable with a longer prefix.</a:t>
            </a:r>
          </a:p>
        </p:txBody>
      </p:sp>
      <p:sp>
        <p:nvSpPr>
          <p:cNvPr id="4" name="Slide Number Placeholder 3"/>
          <p:cNvSpPr>
            <a:spLocks noGrp="1"/>
          </p:cNvSpPr>
          <p:nvPr>
            <p:ph type="sldNum" sz="quarter" idx="10"/>
          </p:nvPr>
        </p:nvSpPr>
        <p:spPr/>
        <p:txBody>
          <a:bodyPr/>
          <a:lstStyle/>
          <a:p>
            <a:fld id="{18BDFEC3-8487-43E8-A154-7C12CBC1FFF2}" type="slidenum">
              <a:rPr lang="en-US"/>
              <a:t>94</a:t>
            </a:fld>
            <a:endParaRPr lang="en-US"/>
          </a:p>
        </p:txBody>
      </p:sp>
    </p:spTree>
  </p:cSld>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Put plainly: static is the global variable you can actually defend in a code review. It lives in the class, not in the object. The second slide shows why it has to be encapsulated with static methods: if you leave it public, the day you swap the queue for another structure you have to touch the whole testbench.</a:t>
            </a:r>
          </a:p>
        </p:txBody>
      </p:sp>
      <p:sp>
        <p:nvSpPr>
          <p:cNvPr id="4" name="Slide Number Placeholder 3"/>
          <p:cNvSpPr>
            <a:spLocks noGrp="1"/>
          </p:cNvSpPr>
          <p:nvPr>
            <p:ph type="sldNum" sz="quarter" idx="10"/>
          </p:nvPr>
        </p:nvSpPr>
        <p:spPr/>
        <p:txBody>
          <a:bodyPr/>
          <a:lstStyle/>
          <a:p>
            <a:fld id="{18BDFEC3-8487-43E8-A154-7C12CBC1FFF2}" type="slidenum">
              <a:rPr lang="en-US"/>
              <a:t>95</a:t>
            </a:fld>
            <a:endParaRPr lang="en-US"/>
          </a:p>
        </p:txBody>
      </p:sp>
    </p:spTree>
  </p:cSld>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pepe::cant</a:t>
            </a:r>
            <a:r>
              <a:rPr/>
              <a:t> counts how many objects got created, and the detail to point out is that </a:t>
            </a:r>
            <a:r>
              <a:rPr b="1"/>
              <a:t>the counter exists even if there is not one object</a:t>
            </a:r>
            <a:r>
              <a:rPr/>
              <a:t>. A </a:t>
            </a:r>
            <a:r>
              <a:rPr>
                <a:latin typeface="Courier"/>
              </a:rPr>
              <a:t>static</a:t>
            </a:r>
            <a:r>
              <a:rPr/>
              <a:t> does not wait for the </a:t>
            </a:r>
            <a:r>
              <a:rPr>
                <a:latin typeface="Courier"/>
              </a:rPr>
              <a:t>new()</a:t>
            </a:r>
            <a:r>
              <a:rPr/>
              <a:t>: it is there from the moment the simulation starts. That is why it works for counting instances, and that is why it cannot be initialized with anything that depends on an object. A good question to throw out: if </a:t>
            </a:r>
            <a:r>
              <a:rPr>
                <a:latin typeface="Courier"/>
              </a:rPr>
              <a:t>cant</a:t>
            </a:r>
            <a:r>
              <a:rPr/>
              <a:t> gets incremented in the constructor, what happens if somebody extends </a:t>
            </a:r>
            <a:r>
              <a:rPr>
                <a:latin typeface="Courier"/>
              </a:rPr>
              <a:t>pepe</a:t>
            </a:r>
            <a:r>
              <a:rPr/>
              <a:t> and forgets the </a:t>
            </a:r>
            <a:r>
              <a:rPr>
                <a:latin typeface="Courier"/>
              </a:rPr>
              <a:t>super.new()</a:t>
            </a:r>
            <a:r>
              <a:rPr/>
              <a:t>? It does not count. It is the same topic as classes and extensions seen from another side. The question on the slide is on purpose: </a:t>
            </a:r>
            <a:r>
              <a:rPr>
                <a:latin typeface="Courier"/>
              </a:rPr>
              <a:t>cant</a:t>
            </a:r>
            <a:r>
              <a:rPr/>
              <a:t> is public, and anybody in the testbench can write it. Leaving that discomfort hanging in the air for a while is what makes the next slide make sense.</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difference between the two versions is two words —</a:t>
            </a:r>
            <a:r>
              <a:rPr>
                <a:latin typeface="Courier"/>
              </a:rPr>
              <a:t>protected</a:t>
            </a:r>
            <a:r>
              <a:rPr/>
              <a:t> in front of the queue and </a:t>
            </a:r>
            <a:r>
              <a:rPr>
                <a:latin typeface="Courier"/>
              </a:rPr>
              <a:t>static function</a:t>
            </a:r>
            <a:r>
              <a:rPr/>
              <a:t> on the accessors— and it changes who can break what. In the first one, any line of the testbench can </a:t>
            </a:r>
            <a:r>
              <a:rPr>
                <a:latin typeface="Courier"/>
              </a:rPr>
              <a:t>push_back</a:t>
            </a:r>
            <a:r>
              <a:rPr/>
              <a:t> onto the queue; in this one, only </a:t>
            </a:r>
            <a:r>
              <a:rPr>
                <a:latin typeface="Courier"/>
              </a:rPr>
              <a:t>bandeja_fernet()</a:t>
            </a:r>
            <a:r>
              <a:rPr/>
              <a:t>. The argument is not purism: it is that now </a:t>
            </a:r>
            <a:r>
              <a:rPr>
                <a:latin typeface="Courier"/>
              </a:rPr>
              <a:t>vasos</a:t>
            </a:r>
            <a:r>
              <a:rPr/>
              <a:t> can be swapped for an associative array, for a </a:t>
            </a:r>
            <a:r>
              <a:rPr>
                <a:latin typeface="Courier"/>
              </a:rPr>
              <a:t>uvm_tlm_fifo</a:t>
            </a:r>
            <a:r>
              <a:rPr/>
              <a:t> or for whatever, without going out to fix the whole testbench. Encapsulating is being able to change your mind later. A syntax detail that confuses: a </a:t>
            </a:r>
            <a:r>
              <a:rPr>
                <a:latin typeface="Courier"/>
              </a:rPr>
              <a:t>static</a:t>
            </a:r>
            <a:r>
              <a:rPr/>
              <a:t> method </a:t>
            </a:r>
            <a:r>
              <a:rPr b="1"/>
              <a:t>cannot</a:t>
            </a:r>
            <a:r>
              <a:rPr/>
              <a:t> touch instance variables, only </a:t>
            </a:r>
            <a:r>
              <a:rPr>
                <a:latin typeface="Courier"/>
              </a:rPr>
              <a:t>static</a:t>
            </a:r>
            <a:r>
              <a:rPr/>
              <a:t> ones. It makes sense —it gets called without an object, so there is no </a:t>
            </a:r>
            <a:r>
              <a:rPr>
                <a:latin typeface="Courier"/>
              </a:rPr>
              <a:t>this</a:t>
            </a:r>
            <a:r>
              <a:rPr/>
              <a:t>—, but the simulator’s error message does not put it that way. And the hook: UVM’s </a:t>
            </a:r>
            <a:r>
              <a:rPr>
                <a:latin typeface="Courier"/>
              </a:rPr>
              <a:t>type_id::create()</a:t>
            </a:r>
            <a:r>
              <a:rPr/>
              <a:t>, which they are going to write a hundred times from the env on, is exactly this — a static access method to a static structure.</a:t>
            </a:r>
          </a:p>
        </p:txBody>
      </p:sp>
      <p:sp>
        <p:nvSpPr>
          <p:cNvPr id="4" name="Slide Number Placeholder 3"/>
          <p:cNvSpPr>
            <a:spLocks noGrp="1"/>
          </p:cNvSpPr>
          <p:nvPr>
            <p:ph type="sldNum" sz="quarter" idx="10"/>
          </p:nvPr>
        </p:nvSpPr>
        <p:spPr/>
        <p:txBody>
          <a:bodyPr/>
          <a:lstStyle/>
          <a:p>
            <a:fld id="{18BDFEC3-8487-43E8-A154-7C12CBC1FFF2}" type="slidenum">
              <a:rPr lang="en-US"/>
              <a:t>97</a:t>
            </a:fld>
            <a:endParaRPr lang="en-US"/>
          </a:p>
        </p:txBody>
      </p:sp>
    </p:spTree>
  </p:cSld>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hook worth leaving served: </a:t>
            </a:r>
            <a:r>
              <a:rPr>
                <a:latin typeface="Courier"/>
              </a:rPr>
              <a:t>uvm_config_db#(T)::set(...)</a:t>
            </a:r>
            <a:r>
              <a:rPr/>
              <a:t> gets written with a double colon and without instantiating anything, and now they know why. Same for </a:t>
            </a:r>
            <a:r>
              <a:rPr>
                <a:latin typeface="Courier"/>
              </a:rPr>
              <a:t>type_id::create()</a:t>
            </a:r>
            <a:r>
              <a:rPr/>
              <a:t>, which they are going to write a hundred times from the env on — it is exactly a static access method to a static structure. The question that orders the unit and works as a review: what is there only one of in a testbench? The factory, the configuration database, the error counter. All of that is </a:t>
            </a:r>
            <a:r>
              <a:rPr>
                <a:latin typeface="Courier"/>
              </a:rPr>
              <a:t>static</a:t>
            </a:r>
            <a:r>
              <a:rPr/>
              <a:t>, and not by accident.</a:t>
            </a:r>
          </a:p>
        </p:txBody>
      </p:sp>
      <p:sp>
        <p:nvSpPr>
          <p:cNvPr id="4" name="Slide Number Placeholder 3"/>
          <p:cNvSpPr>
            <a:spLocks noGrp="1"/>
          </p:cNvSpPr>
          <p:nvPr>
            <p:ph type="sldNum" sz="quarter" idx="10"/>
          </p:nvPr>
        </p:nvSpPr>
        <p:spPr/>
        <p:txBody>
          <a:bodyPr/>
          <a:lstStyle/>
          <a:p>
            <a:fld id="{18BDFEC3-8487-43E8-A154-7C12CBC1FFF2}" type="slidenum">
              <a:rPr lang="en-US"/>
              <a:t>98</a:t>
            </a:fld>
            <a:endParaRPr lang="en-US"/>
          </a:p>
        </p:txBody>
      </p:sp>
    </p:spTree>
  </p:cSld>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Starting from Verilog’s </a:t>
            </a:r>
            <a:r>
              <a:rPr>
                <a:latin typeface="Courier"/>
              </a:rPr>
              <a:t>parameter</a:t>
            </a:r>
            <a:r>
              <a:rPr/>
              <a:t> is deliberate: the RTL student already knows how to parameterize, only with widths. Here the parameter is a type, and the rest is the same. What has to be left crystal clear before moving on is the third bullet, because it is question 6 of the review and because it is the base of all of UVM: </a:t>
            </a:r>
            <a:r>
              <a:rPr>
                <a:latin typeface="Courier"/>
              </a:rPr>
              <a:t>bandeja#(fernet)</a:t>
            </a:r>
            <a:r>
              <a:rPr/>
              <a:t> and </a:t>
            </a:r>
            <a:r>
              <a:rPr>
                <a:latin typeface="Courier"/>
              </a:rPr>
              <a:t>bandeja#(mojito)</a:t>
            </a:r>
            <a:r>
              <a:rPr/>
              <a:t> are </a:t>
            </a:r>
            <a:r>
              <a:rPr b="1"/>
              <a:t>not the same class with a different field</a:t>
            </a:r>
            <a:r>
              <a:rPr/>
              <a:t>. SystemVerilog generates a whole class for every combination of parameters, at compile time. That is why each one has its own </a:t>
            </a:r>
            <a:r>
              <a:rPr>
                <a:latin typeface="Courier"/>
              </a:rPr>
              <a:t>static</a:t>
            </a:r>
            <a:r>
              <a:rPr/>
              <a:t> queue. The short way of saying it: the parameterized class is not a class, it is the recipe for manufacturing classes. The class appears when you write the </a:t>
            </a:r>
            <a:r>
              <a:rPr>
                <a:latin typeface="Courier"/>
              </a:rPr>
              <a:t>#(...)</a:t>
            </a:r>
            <a:r>
              <a:rPr/>
              <a:t>. And a limit worth naming now so that it does not surprise them: since it gets resolved at compile time, the type has to be known there. You cannot pick the parameter at runtime. Picking at runtime is what the factory solves, which is the unit that follows.</a:t>
            </a:r>
          </a:p>
        </p:txBody>
      </p:sp>
      <p:sp>
        <p:nvSpPr>
          <p:cNvPr id="4" name="Slide Number Placeholder 3"/>
          <p:cNvSpPr>
            <a:spLocks noGrp="1"/>
          </p:cNvSpPr>
          <p:nvPr>
            <p:ph type="sldNum" sz="quarter" idx="10"/>
          </p:nvPr>
        </p:nvSpPr>
        <p:spPr/>
        <p:txBody>
          <a:bodyPr/>
          <a:lstStyle/>
          <a:p>
            <a:fld id="{18BDFEC3-8487-43E8-A154-7C12CBC1FFF2}" type="slidenum">
              <a:rPr lang="en-US"/>
              <a:t>99</a:t>
            </a:fld>
            <a:endParaRPr lang="en-US"/>
          </a:p>
        </p:txBody>
      </p:sp>
    </p:spTree>
  </p:cSld>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saying what we are going to use them for, otherwise it looks like a loose OOP topic: </a:t>
            </a:r>
            <a:r>
              <a:rPr>
                <a:latin typeface="Courier"/>
              </a:rPr>
              <a:t>uvm_analysis_port#(T)</a:t>
            </a:r>
            <a:r>
              <a:rPr/>
              <a:t>, </a:t>
            </a:r>
            <a:r>
              <a:rPr>
                <a:latin typeface="Courier"/>
              </a:rPr>
              <a:t>uvm_subscriber#(T)</a:t>
            </a:r>
            <a:r>
              <a:rPr/>
              <a:t>, </a:t>
            </a:r>
            <a:r>
              <a:rPr>
                <a:latin typeface="Courier"/>
              </a:rPr>
              <a:t>uvm_tlm_fifo#(T)</a:t>
            </a:r>
            <a:r>
              <a:rPr/>
              <a:t>. Every </a:t>
            </a:r>
            <a:r>
              <a:rPr>
                <a:latin typeface="Courier"/>
              </a:rPr>
              <a:t>#(...)</a:t>
            </a:r>
            <a:r>
              <a:rPr/>
              <a:t> that shows up in the rest of the course is this.</a:t>
            </a:r>
          </a:p>
        </p:txBody>
      </p:sp>
      <p:sp>
        <p:nvSpPr>
          <p:cNvPr id="4" name="Slide Number Placeholder 3"/>
          <p:cNvSpPr>
            <a:spLocks noGrp="1"/>
          </p:cNvSpPr>
          <p:nvPr>
            <p:ph type="sldNum" sz="quarter" idx="10"/>
          </p:nvPr>
        </p:nvSpPr>
        <p:spPr/>
        <p:txBody>
          <a:bodyPr/>
          <a:lstStyle/>
          <a:p>
            <a:fld id="{18BDFEC3-8487-43E8-A154-7C12CBC1FFF2}" type="slidenum">
              <a:rPr lang="en-US"/>
              <a:t>100</a:t>
            </a:fld>
            <a:endParaRPr lang="en-US"/>
          </a:p>
        </p:txBody>
      </p:sp>
    </p:spTree>
  </p:cSld>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where the mould thing gets demonstrated, and it is worth doing it by running the example: two fernets and two mojitos go in, and each </a:t>
            </a:r>
            <a:r>
              <a:rPr>
                <a:latin typeface="Courier"/>
              </a:rPr>
              <a:t>lista_tragos()</a:t>
            </a:r>
            <a:r>
              <a:rPr/>
              <a:t> prints only its own. The queue is </a:t>
            </a:r>
            <a:r>
              <a:rPr>
                <a:latin typeface="Courier"/>
              </a:rPr>
              <a:t>static</a:t>
            </a:r>
            <a:r>
              <a:rPr/>
              <a:t> and even so there are two. The question for the board: how many queues are there in memory? Two. And how many would there be with three drinks? Three. Every </a:t>
            </a:r>
            <a:r>
              <a:rPr>
                <a:latin typeface="Courier"/>
              </a:rPr>
              <a:t>bandeja#(X)</a:t>
            </a:r>
            <a:r>
              <a:rPr/>
              <a:t> the compiler sees in the code generates its class, with its own </a:t>
            </a:r>
            <a:r>
              <a:rPr>
                <a:latin typeface="Courier"/>
              </a:rPr>
              <a:t>static</a:t>
            </a:r>
            <a:r>
              <a:rPr/>
              <a:t>. The ones nobody uses do not exist. A detail that always gets asked: </a:t>
            </a:r>
            <a:r>
              <a:rPr>
                <a:latin typeface="Courier"/>
              </a:rPr>
              <a:t>T</a:t>
            </a:r>
            <a:r>
              <a:rPr/>
              <a:t> is not declared anywhere as “trago or derivatives”. SystemVerilog has no such constraint — the check is by use. If you put in a type that has no </a:t>
            </a:r>
            <a:r>
              <a:rPr>
                <a:latin typeface="Courier"/>
              </a:rPr>
              <a:t>get_name()</a:t>
            </a:r>
            <a:r>
              <a:rPr/>
              <a:t>, the error shows up when compiling the specialization, not when declaring the class, and the message points inside </a:t>
            </a:r>
            <a:r>
              <a:rPr>
                <a:latin typeface="Courier"/>
              </a:rPr>
              <a:t>bandeja</a:t>
            </a:r>
            <a:r>
              <a:rPr/>
              <a:t>. It is confusing the first time.</a:t>
            </a:r>
          </a:p>
        </p:txBody>
      </p:sp>
      <p:sp>
        <p:nvSpPr>
          <p:cNvPr id="4" name="Slide Number Placeholder 3"/>
          <p:cNvSpPr>
            <a:spLocks noGrp="1"/>
          </p:cNvSpPr>
          <p:nvPr>
            <p:ph type="sldNum" sz="quarter" idx="10"/>
          </p:nvPr>
        </p:nvSpPr>
        <p:spPr/>
        <p:txBody>
          <a:bodyPr/>
          <a:lstStyle/>
          <a:p>
            <a:fld id="{18BDFEC3-8487-43E8-A154-7C12CBC1FFF2}" type="slidenum">
              <a:rPr lang="en-US"/>
              <a:t>101</a:t>
            </a:fld>
            <a:endParaRPr lang="en-US"/>
          </a:p>
        </p:txBody>
      </p:sp>
    </p:spTree>
  </p:cSld>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two versions do exactly the same thing and the difference is one of design, not of syntax: in the previous one the tray is global —anybody in the testbench sees it—; in this one you have to have the handle to be able to use it. The rule you take to work: </a:t>
            </a:r>
            <a:r>
              <a:rPr b="1"/>
              <a:t>static when there really is only one in the whole testbench, instantiated when there can be more than one</a:t>
            </a:r>
            <a:r>
              <a:rPr/>
              <a:t>. And when in doubt, instantiated: it is easier to add a second object than to take the </a:t>
            </a:r>
            <a:r>
              <a:rPr>
                <a:latin typeface="Courier"/>
              </a:rPr>
              <a:t>static</a:t>
            </a:r>
            <a:r>
              <a:rPr/>
              <a:t> off something half the testbench already uses. With that in hand, place UVM: the </a:t>
            </a:r>
            <a:r>
              <a:rPr>
                <a:latin typeface="Courier"/>
              </a:rPr>
              <a:t>uvm_config_db</a:t>
            </a:r>
            <a:r>
              <a:rPr/>
              <a:t> is static because there is only one. A </a:t>
            </a:r>
            <a:r>
              <a:rPr>
                <a:latin typeface="Courier"/>
              </a:rPr>
              <a:t>uvm_analysis_port#(command_transaction)</a:t>
            </a:r>
            <a:r>
              <a:rPr/>
              <a:t> is instantiated because each monitor has its own. The student already has the criterion to read both.</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bullet about the different classes is the one to leave nailed down, because it is the review question and because it is the base of all of UVM. </a:t>
            </a:r>
            <a:r>
              <a:rPr>
                <a:latin typeface="Courier"/>
              </a:rPr>
              <a:t>bandeja#(fernet)</a:t>
            </a:r>
            <a:r>
              <a:rPr/>
              <a:t> and </a:t>
            </a:r>
            <a:r>
              <a:rPr>
                <a:latin typeface="Courier"/>
              </a:rPr>
              <a:t>bandeja#(mojito)</a:t>
            </a:r>
            <a:r>
              <a:rPr/>
              <a:t> are not the same class with a different field: they are two whole classes, each one with its own </a:t>
            </a:r>
            <a:r>
              <a:rPr>
                <a:latin typeface="Courier"/>
              </a:rPr>
              <a:t>static</a:t>
            </a:r>
            <a:r>
              <a:rPr/>
              <a:t>. And the last bullet places the section: the </a:t>
            </a:r>
            <a:r>
              <a:rPr>
                <a:latin typeface="Courier"/>
              </a:rPr>
              <a:t>uvm_config_db</a:t>
            </a:r>
            <a:r>
              <a:rPr/>
              <a:t> is static because there is only one; a </a:t>
            </a:r>
            <a:r>
              <a:rPr>
                <a:latin typeface="Courier"/>
              </a:rPr>
              <a:t>uvm_analysis_port#(command_transaction)</a:t>
            </a:r>
            <a:r>
              <a:rPr/>
              <a:t> is instantiated because each monitor has its own. With that they can already read both.</a:t>
            </a:r>
          </a:p>
        </p:txBody>
      </p:sp>
      <p:sp>
        <p:nvSpPr>
          <p:cNvPr id="4" name="Slide Number Placeholder 3"/>
          <p:cNvSpPr>
            <a:spLocks noGrp="1"/>
          </p:cNvSpPr>
          <p:nvPr>
            <p:ph type="sldNum" sz="quarter" idx="10"/>
          </p:nvPr>
        </p:nvSpPr>
        <p:spPr/>
        <p:txBody>
          <a:bodyPr/>
          <a:lstStyle/>
          <a:p>
            <a:fld id="{18BDFEC3-8487-43E8-A154-7C12CBC1FFF2}" type="slidenum">
              <a:rPr lang="en-US"/>
              <a:t>103</a:t>
            </a:fld>
            <a:endParaRPr lang="en-US"/>
          </a:p>
        </p:txBody>
      </p:sp>
    </p:spTree>
  </p:cSld>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that orders the unit: </a:t>
            </a:r>
            <a:r>
              <a:rPr b="1"/>
              <a:t>whoever uses the object stops being the one who picks the type</a:t>
            </a:r>
            <a:r>
              <a:rPr/>
              <a:t>. Everything else is implementation detail. It is worth saying up front where this ends, because otherwise it looks like a programming detour: the </a:t>
            </a:r>
            <a:r>
              <a:rPr>
                <a:latin typeface="Courier"/>
              </a:rPr>
              <a:t>+UVM_TESTNAME=add_test</a:t>
            </a:r>
            <a:r>
              <a:rPr/>
              <a:t> of the tests, tomorrow, is going to be a factory — UVM reads a string from the command line and builds the class that corresponds. Here you see the mechanism from the inside. And for whoever comes from software: yes, it is the GoF Factory Method, and we invented nothing. The Python version that closes the section is there precisely for that.</a:t>
            </a:r>
          </a:p>
        </p:txBody>
      </p:sp>
      <p:sp>
        <p:nvSpPr>
          <p:cNvPr id="4" name="Slide Number Placeholder 3"/>
          <p:cNvSpPr>
            <a:spLocks noGrp="1"/>
          </p:cNvSpPr>
          <p:nvPr>
            <p:ph type="sldNum" sz="quarter" idx="10"/>
          </p:nvPr>
        </p:nvSpPr>
        <p:spPr/>
        <p:txBody>
          <a:bodyPr/>
          <a:lstStyle/>
          <a:p>
            <a:fld id="{18BDFEC3-8487-43E8-A154-7C12CBC1FFF2}" type="slidenum">
              <a:rPr lang="en-US"/>
              <a:t>104</a:t>
            </a:fld>
            <a:endParaRPr lang="en-US"/>
          </a:p>
        </p:txBody>
      </p:sp>
    </p:spTree>
  </p:cSld>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problem first, the pattern after: I want to change the type of object that gets created without touching the code that creates it. With that in your head, UVM’s factory —the env— is the same idea wrapped in macros. The Python version is next to it on purpose: it shows whoever comes from software that we invented nothing.</a:t>
            </a:r>
          </a:p>
        </p:txBody>
      </p:sp>
      <p:sp>
        <p:nvSpPr>
          <p:cNvPr id="4" name="Slide Number Placeholder 3"/>
          <p:cNvSpPr>
            <a:spLocks noGrp="1"/>
          </p:cNvSpPr>
          <p:nvPr>
            <p:ph type="sldNum" sz="quarter" idx="10"/>
          </p:nvPr>
        </p:nvSpPr>
        <p:spPr/>
        <p:txBody>
          <a:bodyPr/>
          <a:lstStyle/>
          <a:p>
            <a:fld id="{18BDFEC3-8487-43E8-A154-7C12CBC1FFF2}" type="slidenum">
              <a:rPr lang="en-US"/>
              <a:t>105</a:t>
            </a:fld>
            <a:endParaRPr lang="en-US"/>
          </a:p>
        </p:txBody>
      </p:sp>
    </p:spTree>
  </p:cSld>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factory </a:t>
            </a:r>
            <a:r>
              <a:rPr b="1"/>
              <a:t>does not work without polymorphism</a:t>
            </a:r>
            <a:r>
              <a:rPr/>
              <a:t>, and it is worth saying it that way: if </a:t>
            </a:r>
            <a:r>
              <a:rPr>
                <a:latin typeface="Courier"/>
              </a:rPr>
              <a:t>hacer_trago()</a:t>
            </a:r>
            <a:r>
              <a:rPr/>
              <a:t> could not return a </a:t>
            </a:r>
            <a:r>
              <a:rPr>
                <a:latin typeface="Courier"/>
              </a:rPr>
              <a:t>fernet</a:t>
            </a:r>
            <a:r>
              <a:rPr/>
              <a:t> stored in a </a:t>
            </a:r>
            <a:r>
              <a:rPr>
                <a:latin typeface="Courier"/>
              </a:rPr>
              <a:t>trago</a:t>
            </a:r>
            <a:r>
              <a:rPr/>
              <a:t> variable, there would be nothing to manufacture. They are the two halves of the same thing. The useful question about the diagram: what type is the thing </a:t>
            </a:r>
            <a:r>
              <a:rPr>
                <a:latin typeface="Courier"/>
              </a:rPr>
              <a:t>hacer_trago()</a:t>
            </a:r>
            <a:r>
              <a:rPr/>
              <a:t> returns? </a:t>
            </a:r>
            <a:r>
              <a:rPr>
                <a:latin typeface="Courier"/>
              </a:rPr>
              <a:t>trago</a:t>
            </a:r>
            <a:r>
              <a:rPr/>
              <a:t>, always. What changes is which object comes inside. The caller never finds out, and that is exactly the point. And the limit you see right away: if the caller needs something only </a:t>
            </a:r>
            <a:r>
              <a:rPr>
                <a:latin typeface="Courier"/>
              </a:rPr>
              <a:t>fernet</a:t>
            </a:r>
            <a:r>
              <a:rPr/>
              <a:t> has —the </a:t>
            </a:r>
            <a:r>
              <a:rPr>
                <a:latin typeface="Courier"/>
              </a:rPr>
              <a:t>sin_hielo</a:t>
            </a:r>
            <a:r>
              <a:rPr/>
              <a:t> of the example— the comfort is over and you have to cast. That is the next slide, and it is the reason UVM’s factory is better than this one.</a:t>
            </a:r>
          </a:p>
        </p:txBody>
      </p:sp>
      <p:sp>
        <p:nvSpPr>
          <p:cNvPr id="4" name="Slide Number Placeholder 3"/>
          <p:cNvSpPr>
            <a:spLocks noGrp="1"/>
          </p:cNvSpPr>
          <p:nvPr>
            <p:ph type="sldNum" sz="quarter" idx="10"/>
          </p:nvPr>
        </p:nvSpPr>
        <p:spPr/>
        <p:txBody>
          <a:bodyPr/>
          <a:lstStyle/>
          <a:p>
            <a:fld id="{18BDFEC3-8487-43E8-A154-7C12CBC1FFF2}" type="slidenum">
              <a:rPr lang="en-US"/>
              <a:t>107</a:t>
            </a:fld>
            <a:endParaRPr lang="en-US"/>
          </a:p>
        </p:txBody>
      </p:sp>
    </p:spTree>
  </p:cSld>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about this code, and both come back in UVM. The first: </a:t>
            </a:r>
            <a:r>
              <a:rPr>
                <a:latin typeface="Courier"/>
              </a:rPr>
              <a:t>$cast</a:t>
            </a:r>
            <a:r>
              <a:rPr/>
              <a:t> </a:t>
            </a:r>
            <a:r>
              <a:rPr b="1"/>
              <a:t>checks at runtime and returns 0</a:t>
            </a:r>
            <a:r>
              <a:rPr/>
              <a:t>, it does not abort. That is why in the example every call goes inside an </a:t>
            </a:r>
            <a:r>
              <a:rPr>
                <a:latin typeface="Courier"/>
              </a:rPr>
              <a:t>if (!$cast(...)) $fatal(...)</a:t>
            </a:r>
            <a:r>
              <a:rPr/>
              <a:t>. A </a:t>
            </a:r>
            <a:r>
              <a:rPr>
                <a:latin typeface="Courier"/>
              </a:rPr>
              <a:t>$cast</a:t>
            </a:r>
            <a:r>
              <a:rPr/>
              <a:t> without a check is the </a:t>
            </a:r>
            <a:r>
              <a:rPr>
                <a:latin typeface="Courier"/>
              </a:rPr>
              <a:t>assert(randomize())</a:t>
            </a:r>
            <a:r>
              <a:rPr/>
              <a:t> of the transactions in another disguise: if it fails, you carry on with a handle at </a:t>
            </a:r>
            <a:r>
              <a:rPr>
                <a:latin typeface="Courier"/>
              </a:rPr>
              <a:t>null</a:t>
            </a:r>
            <a:r>
              <a:rPr/>
              <a:t> and the error shows up three lines later, in another place. The second: look at the </a:t>
            </a:r>
            <a:r>
              <a:rPr>
                <a:latin typeface="Courier"/>
              </a:rPr>
              <a:t>case (pedido)</a:t>
            </a:r>
            <a:r>
              <a:rPr/>
              <a:t> of </a:t>
            </a:r>
            <a:r>
              <a:rPr>
                <a:latin typeface="Courier"/>
              </a:rPr>
              <a:t>hacer_trago()</a:t>
            </a:r>
            <a:r>
              <a:rPr/>
              <a:t>. To add a new drink you have to </a:t>
            </a:r>
            <a:r>
              <a:rPr b="1"/>
              <a:t>edit the factory</a:t>
            </a:r>
            <a:r>
              <a:rPr/>
              <a:t>. In other words we took the hardcoding out of whoever uses it and put it in a single place — better, but it is still there. There is what UVM solves, and it is worth saying so: </a:t>
            </a:r>
            <a:r>
              <a:rPr>
                <a:latin typeface="Courier"/>
              </a:rPr>
              <a:t>`uvm_component_utils</a:t>
            </a:r>
            <a:r>
              <a:rPr/>
              <a:t> registers the class </a:t>
            </a:r>
            <a:r>
              <a:rPr b="1"/>
              <a:t>on its own</a:t>
            </a:r>
            <a:r>
              <a:rPr/>
              <a:t>, so UVM’s factory has no </a:t>
            </a:r>
            <a:r>
              <a:rPr>
                <a:latin typeface="Courier"/>
              </a:rPr>
              <a:t>case</a:t>
            </a:r>
            <a:r>
              <a:rPr/>
              <a:t> to maintain, and </a:t>
            </a:r>
            <a:r>
              <a:rPr>
                <a:latin typeface="Courier"/>
              </a:rPr>
              <a:t>type_id::create()</a:t>
            </a:r>
            <a:r>
              <a:rPr/>
              <a:t> returns the right type without anybody casting. Both annoyances of this slide disappear in the env.</a:t>
            </a:r>
          </a:p>
        </p:txBody>
      </p:sp>
      <p:sp>
        <p:nvSpPr>
          <p:cNvPr id="4" name="Slide Number Placeholder 3"/>
          <p:cNvSpPr>
            <a:spLocks noGrp="1"/>
          </p:cNvSpPr>
          <p:nvPr>
            <p:ph type="sldNum" sz="quarter" idx="10"/>
          </p:nvPr>
        </p:nvSpPr>
        <p:spPr/>
        <p:txBody>
          <a:bodyPr/>
          <a:lstStyle/>
          <a:p>
            <a:fld id="{18BDFEC3-8487-43E8-A154-7C12CBC1FFF2}" type="slidenum">
              <a:rPr lang="en-US"/>
              <a:t>108</a:t>
            </a:fld>
            <a:endParaRPr lang="en-US"/>
          </a:p>
        </p:txBody>
      </p:sp>
    </p:spTree>
  </p:cSld>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there on purpose and the moral is short: this is not a verification oddity, it is a design pattern from 1994 that in Python takes ten lines. The bottom part of the file is worth opening if there is time left: </a:t>
            </a:r>
            <a:r>
              <a:rPr>
                <a:latin typeface="Courier"/>
              </a:rPr>
              <a:t>Trago.__subclasses__()</a:t>
            </a:r>
            <a:r>
              <a:rPr/>
              <a:t> asks the language which classes inherit from </a:t>
            </a:r>
            <a:r>
              <a:rPr>
                <a:latin typeface="Courier"/>
              </a:rPr>
              <a:t>Trago</a:t>
            </a:r>
            <a:r>
              <a:rPr/>
              <a:t>, and with that the generator no longer needs a hand-written list. It is exactly what UVM’s factory registration does with </a:t>
            </a:r>
            <a:r>
              <a:rPr>
                <a:latin typeface="Courier"/>
              </a:rPr>
              <a:t>`uvm_component_utils</a:t>
            </a:r>
            <a:r>
              <a:rPr/>
              <a:t>, but from the top down instead of each class signing itself up. The punchline: the final loop treats the twenty drinks the same, without asking what type they are. That is polymorphism, and it is what makes a factory worth anything. The slide works for two opposite audiences. For whoever comes from software it lowers the suspicion —“ah, it is the same old factory”—. For whoever comes from RTL it shows that what they are learning is not “weird SystemVerilog stuff”: it is programming, and you can go and read about it outside the EDA world.</a:t>
            </a:r>
          </a:p>
        </p:txBody>
      </p:sp>
      <p:sp>
        <p:nvSpPr>
          <p:cNvPr id="4" name="Slide Number Placeholder 3"/>
          <p:cNvSpPr>
            <a:spLocks noGrp="1"/>
          </p:cNvSpPr>
          <p:nvPr>
            <p:ph type="sldNum" sz="quarter" idx="10"/>
          </p:nvPr>
        </p:nvSpPr>
        <p:spPr/>
        <p:txBody>
          <a:bodyPr/>
          <a:lstStyle/>
          <a:p>
            <a:fld id="{18BDFEC3-8487-43E8-A154-7C12CBC1FFF2}" type="slidenum">
              <a:rPr lang="en-US"/>
              <a:t>109</a:t>
            </a:fld>
            <a:endParaRPr lang="en-US"/>
          </a:p>
        </p:txBody>
      </p:sp>
    </p:spTree>
  </p:cSld>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Closing of the most abstract section of day 2, and it is worth landing it with what is coming: the </a:t>
            </a:r>
            <a:r>
              <a:rPr>
                <a:latin typeface="Courier"/>
              </a:rPr>
              <a:t>+UVM_TESTNAME=add_test</a:t>
            </a:r>
            <a:r>
              <a:rPr/>
              <a:t> of the tests </a:t>
            </a:r>
            <a:r>
              <a:rPr b="1"/>
              <a:t>is a factory</a:t>
            </a:r>
            <a:r>
              <a:rPr/>
              <a:t> — UVM reads a string from the command line and builds the class that corresponds. Here they saw the mechanism from the inside, a day early. The sentence that sums up the whole section: </a:t>
            </a:r>
            <a:r>
              <a:rPr b="1"/>
              <a:t>whoever uses the object stops being the one who picks the type.</a:t>
            </a:r>
            <a:r>
              <a:rPr/>
              <a:t> Everything else is implementation detail. And for whoever comes from software: it is the GoF Factory Method, from 1994, and in Python it takes ten lines. We invented nothing, and that is good news.</a:t>
            </a:r>
          </a:p>
        </p:txBody>
      </p:sp>
      <p:sp>
        <p:nvSpPr>
          <p:cNvPr id="4" name="Slide Number Placeholder 3"/>
          <p:cNvSpPr>
            <a:spLocks noGrp="1"/>
          </p:cNvSpPr>
          <p:nvPr>
            <p:ph type="sldNum" sz="quarter" idx="10"/>
          </p:nvPr>
        </p:nvSpPr>
        <p:spPr/>
        <p:txBody>
          <a:bodyPr/>
          <a:lstStyle/>
          <a:p>
            <a:fld id="{18BDFEC3-8487-43E8-A154-7C12CBC1FFF2}" type="slidenum">
              <a:rPr lang="en-US"/>
              <a:t>110</a:t>
            </a:fld>
            <a:endParaRPr lang="en-US"/>
          </a:p>
        </p:txBody>
      </p:sp>
    </p:spTree>
  </p:cSld>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real goal of the section is not to teach anything new, it is to leave a point of comparison. If the student can look at </a:t>
            </a:r>
            <a:r>
              <a:rPr>
                <a:latin typeface="Courier"/>
              </a:rPr>
              <a:t>testbench.svh</a:t>
            </a:r>
            <a:r>
              <a:rPr/>
              <a:t> and say “this is the env, this is the build_phase, this is the run_phase”, day 3 starts downhill. It is worth writing the table on the board before showing the code, and coming back to it at the end of day 3:</a:t>
            </a:r>
          </a:p>
          <a:p>
            <a:pPr lvl="0" indent="0" marL="0">
              <a:buNone/>
            </a:pPr>
          </a:p>
          <a:p>
            <a:pPr lvl="0" indent="0" marL="0">
              <a:buNone/>
            </a:pPr>
            <a:r>
              <a:rPr/>
              <a:t>Here, by hand | From the tests on |</a:t>
            </a:r>
            <a:br/>
            <a:r>
              <a:rPr>
                <a:latin typeface="Courier"/>
              </a:rPr>
              <a:t>testbench.execute()</a:t>
            </a:r>
            <a:r>
              <a:rPr/>
              <a:t> that does </a:t>
            </a:r>
            <a:r>
              <a:rPr>
                <a:latin typeface="Courier"/>
              </a:rPr>
              <a:t>new()</a:t>
            </a:r>
            <a:r>
              <a:rPr/>
              <a:t> on the three | </a:t>
            </a:r>
            <a:r>
              <a:rPr>
                <a:latin typeface="Courier"/>
              </a:rPr>
              <a:t>build_phase</a:t>
            </a:r>
            <a:r>
              <a:rPr/>
              <a:t> of the env |</a:t>
            </a:r>
            <a:br/>
            <a:r>
              <a:rPr/>
              <a:t>passing the BFM through the constructor | </a:t>
            </a:r>
            <a:r>
              <a:rPr>
                <a:latin typeface="Courier"/>
              </a:rPr>
              <a:t>uvm_config_db</a:t>
            </a:r>
            <a:r>
              <a:rPr/>
              <a:t> |</a:t>
            </a:r>
            <a:br/>
            <a:r>
              <a:rPr>
                <a:latin typeface="Courier"/>
              </a:rPr>
              <a:t>fork ... join_none</a:t>
            </a:r>
            <a:r>
              <a:rPr/>
              <a:t> | UVM runs one </a:t>
            </a:r>
            <a:r>
              <a:rPr>
                <a:latin typeface="Courier"/>
              </a:rPr>
              <a:t>run_phase</a:t>
            </a:r>
            <a:r>
              <a:rPr/>
              <a:t> per component |</a:t>
            </a:r>
            <a:br/>
            <a:r>
              <a:rPr>
                <a:latin typeface="Courier"/>
              </a:rPr>
              <a:t>$finish</a:t>
            </a:r>
            <a:r>
              <a:rPr/>
              <a:t> inside the tester | objections |</a:t>
            </a:r>
          </a:p>
          <a:p>
            <a:pPr lvl="0" indent="0" marL="0">
              <a:buNone/>
            </a:pPr>
          </a:p>
          <a:p>
            <a:pPr lvl="0" indent="0" marL="0">
              <a:buNone/>
            </a:pPr>
            <a:r>
              <a:rPr/>
              <a:t>And say out loud what can be seen on its own: there is not a single </a:t>
            </a:r>
            <a:r>
              <a:rPr>
                <a:latin typeface="Courier"/>
              </a:rPr>
              <a:t>module</a:t>
            </a:r>
            <a:r>
              <a:rPr/>
              <a:t> in the classes of the testbench. The modules were left for the DUT, the clock and the interface — which is precisely what gets synthesized.</a:t>
            </a:r>
          </a:p>
        </p:txBody>
      </p:sp>
      <p:sp>
        <p:nvSpPr>
          <p:cNvPr id="4" name="Slide Number Placeholder 3"/>
          <p:cNvSpPr>
            <a:spLocks noGrp="1"/>
          </p:cNvSpPr>
          <p:nvPr>
            <p:ph type="sldNum" sz="quarter" idx="10"/>
          </p:nvPr>
        </p:nvSpPr>
        <p:spPr/>
        <p:txBody>
          <a:bodyPr/>
          <a:lstStyle/>
          <a:p>
            <a:fld id="{18BDFEC3-8487-43E8-A154-7C12CBC1FFF2}" type="slidenum">
              <a:rPr lang="en-US"/>
              <a:t>111</a:t>
            </a:fld>
            <a:endParaRPr lang="en-US"/>
          </a:p>
        </p:txBody>
      </p:sp>
    </p:spTree>
  </p:cSld>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same testbench as interfaces and BFM, but in objects: what changes is the shape, not what it does. If possible, show them side by side. The drawing is the one to be able to redraw from memory at the end of the day, and the line that splits it in half is the one that matters: above, what gets </a:t>
            </a:r>
            <a:r>
              <a:rPr b="1"/>
              <a:t>elaborated</a:t>
            </a:r>
            <a:r>
              <a:rPr/>
              <a:t> —the module, the DUT, the interface—; below, what somebody has to </a:t>
            </a:r>
            <a:r>
              <a:rPr b="1"/>
              <a:t>create</a:t>
            </a:r>
            <a:r>
              <a:rPr/>
              <a:t>. An object nobody creates is a null handle, and that is the mistake of the first afternoon. It is the last version without UVM. From the tests on the same thing gets assembled by UVM, and the student has to be able to say which part replaces which.</a:t>
            </a:r>
          </a:p>
        </p:txBody>
      </p:sp>
      <p:sp>
        <p:nvSpPr>
          <p:cNvPr id="4" name="Slide Number Placeholder 3"/>
          <p:cNvSpPr>
            <a:spLocks noGrp="1"/>
          </p:cNvSpPr>
          <p:nvPr>
            <p:ph type="sldNum" sz="quarter" idx="10"/>
          </p:nvPr>
        </p:nvSpPr>
        <p:spPr/>
        <p:txBody>
          <a:bodyPr/>
          <a:lstStyle/>
          <a:p>
            <a:fld id="{18BDFEC3-8487-43E8-A154-7C12CBC1FFF2}" type="slidenum">
              <a:rPr lang="en-US"/>
              <a:t>113</a:t>
            </a:fld>
            <a:endParaRPr lang="en-US"/>
          </a:p>
        </p:txBody>
      </p:sp>
    </p:spTree>
  </p:cSld>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top</a:t>
            </a:r>
            <a:r>
              <a:rPr/>
              <a:t> is still a module and it is going to stay that way until the end of the course, even with UVM. The reason is that </a:t>
            </a:r>
            <a:r>
              <a:rPr b="1"/>
              <a:t>classes do not get elaborated</a:t>
            </a:r>
            <a:r>
              <a:rPr/>
              <a:t>: somebody has to exist before time 0 to instantiate the DUT, the interface and the clock. The detail to point a finger at is how the BFM gets passed: here it gets handed to the constructor, </a:t>
            </a:r>
            <a:r>
              <a:rPr>
                <a:latin typeface="Courier"/>
              </a:rPr>
              <a:t>new(bfm)</a:t>
            </a:r>
            <a:r>
              <a:rPr/>
              <a:t>, and it works because the </a:t>
            </a:r>
            <a:r>
              <a:rPr>
                <a:latin typeface="Courier"/>
              </a:rPr>
              <a:t>top</a:t>
            </a:r>
            <a:r>
              <a:rPr/>
              <a:t> knows the class. In UVM that line is not going to exist — the test gets created by the factory and nobody can pass it arguments. That is why the </a:t>
            </a:r>
            <a:r>
              <a:rPr>
                <a:latin typeface="Courier"/>
              </a:rPr>
              <a:t>uvm_config_db</a:t>
            </a:r>
            <a:r>
              <a:rPr/>
              <a:t> shows up in the tests. A good question to leave hanging: why is the package </a:t>
            </a:r>
            <a:r>
              <a:rPr>
                <a:latin typeface="Courier"/>
              </a:rPr>
              <a:t>import</a:t>
            </a:r>
            <a:r>
              <a:rPr/>
              <a:t> before everything else? Because the classes live in a package and the module has to see them. It is the first time the compilation order matters, and it will not be the last.</a:t>
            </a:r>
          </a:p>
        </p:txBody>
      </p:sp>
      <p:sp>
        <p:nvSpPr>
          <p:cNvPr id="4" name="Slide Number Placeholder 3"/>
          <p:cNvSpPr>
            <a:spLocks noGrp="1"/>
          </p:cNvSpPr>
          <p:nvPr>
            <p:ph type="sldNum" sz="quarter" idx="10"/>
          </p:nvPr>
        </p:nvSpPr>
        <p:spPr/>
        <p:txBody>
          <a:bodyPr/>
          <a:lstStyle/>
          <a:p>
            <a:fld id="{18BDFEC3-8487-43E8-A154-7C12CBC1FFF2}" type="slidenum">
              <a:rPr lang="en-US"/>
              <a:t>114</a:t>
            </a:fld>
            <a:endParaRPr lang="en-US"/>
          </a:p>
        </p:txBody>
      </p:sp>
    </p:spTree>
  </p:cSld>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class UVM is going to replace, so it is worth reading it line by line: </a:t>
            </a:r>
            <a:r>
              <a:rPr>
                <a:latin typeface="Courier"/>
              </a:rPr>
              <a:t>new()</a:t>
            </a:r>
            <a:r>
              <a:rPr/>
              <a:t> on the three objects, </a:t>
            </a:r>
            <a:r>
              <a:rPr>
                <a:latin typeface="Courier"/>
              </a:rPr>
              <a:t>fork ... join_none</a:t>
            </a:r>
            <a:r>
              <a:rPr/>
              <a:t> to start them, and that is it. That is an </a:t>
            </a:r>
            <a:r>
              <a:rPr>
                <a:latin typeface="Courier"/>
              </a:rPr>
              <a:t>env</a:t>
            </a:r>
            <a:r>
              <a:rPr/>
              <a:t> written by hand. Two things to flag. The first is the </a:t>
            </a:r>
            <a:r>
              <a:rPr>
                <a:latin typeface="Courier"/>
              </a:rPr>
              <a:t>virtual vtalu_bfm bfm</a:t>
            </a:r>
            <a:r>
              <a:rPr/>
              <a:t>: the word </a:t>
            </a:r>
            <a:r>
              <a:rPr>
                <a:latin typeface="Courier"/>
              </a:rPr>
              <a:t>virtual</a:t>
            </a:r>
            <a:r>
              <a:rPr/>
              <a:t> here has </a:t>
            </a:r>
            <a:r>
              <a:rPr b="1"/>
              <a:t>nothing to do</a:t>
            </a:r>
            <a:r>
              <a:rPr/>
              <a:t> with the virtual methods of polymorphism. A virtual interface is a handle to an interface that is going to be assigned later on — it is the equivalent, in the world of objects, of the port list of a module. It is the third meaning of </a:t>
            </a:r>
            <a:r>
              <a:rPr>
                <a:latin typeface="Courier"/>
              </a:rPr>
              <a:t>virtual</a:t>
            </a:r>
            <a:r>
              <a:rPr/>
              <a:t> in SystemVerilog and that is why it is worth naming it out loud. The second is the </a:t>
            </a:r>
            <a:r>
              <a:rPr>
                <a:latin typeface="Courier"/>
              </a:rPr>
              <a:t>join_none</a:t>
            </a:r>
            <a:r>
              <a:rPr/>
              <a:t>: the three objects run in separate threads and </a:t>
            </a:r>
            <a:r>
              <a:rPr>
                <a:latin typeface="Courier"/>
              </a:rPr>
              <a:t>execute()</a:t>
            </a:r>
            <a:r>
              <a:rPr/>
              <a:t> returns right away. If it were </a:t>
            </a:r>
            <a:r>
              <a:rPr>
                <a:latin typeface="Courier"/>
              </a:rPr>
              <a:t>join</a:t>
            </a:r>
            <a:r>
              <a:rPr/>
              <a:t>, the testbench would wait for the three to finish and the scoreboard never finishes. It is the same decision UVM takes on its own when it runs a </a:t>
            </a:r>
            <a:r>
              <a:rPr>
                <a:latin typeface="Courier"/>
              </a:rPr>
              <a:t>run_phase</a:t>
            </a:r>
            <a:r>
              <a:rPr/>
              <a:t> per component. And one that always gets asked: who ends the simulation? The tester’s </a:t>
            </a:r>
            <a:r>
              <a:rPr>
                <a:latin typeface="Courier"/>
              </a:rPr>
              <a:t>$finish</a:t>
            </a:r>
            <a:r>
              <a:rPr/>
              <a:t>, inside </a:t>
            </a:r>
            <a:r>
              <a:rPr>
                <a:latin typeface="Courier"/>
              </a:rPr>
              <a:t>execute()</a:t>
            </a:r>
            <a:r>
              <a:rPr/>
              <a:t>. It is ugly and it shows: one object decides for everybody. In the tests that becomes an objection, which is the tidy form of the same thing.</a:t>
            </a:r>
          </a:p>
        </p:txBody>
      </p:sp>
      <p:sp>
        <p:nvSpPr>
          <p:cNvPr id="4" name="Slide Number Placeholder 3"/>
          <p:cNvSpPr>
            <a:spLocks noGrp="1"/>
          </p:cNvSpPr>
          <p:nvPr>
            <p:ph type="sldNum" sz="quarter" idx="10"/>
          </p:nvPr>
        </p:nvSpPr>
        <p:spPr/>
        <p:txBody>
          <a:bodyPr/>
          <a:lstStyle/>
          <a:p>
            <a:fld id="{18BDFEC3-8487-43E8-A154-7C12CBC1FFF2}" type="slidenum">
              <a:rPr lang="en-US"/>
              <a:t>115</a:t>
            </a:fld>
            <a:endParaRPr lang="en-US"/>
          </a:p>
        </p:txBody>
      </p:sp>
    </p:spTree>
  </p:cSld>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a trap here </a:t>
            </a:r>
            <a:r>
              <a:rPr b="1"/>
              <a:t>put in on purpose</a:t>
            </a:r>
            <a:r>
              <a:rPr/>
              <a:t> and it is worth not giving it away now: look at the declaration of </a:t>
            </a:r>
            <a:r>
              <a:rPr>
                <a:latin typeface="Courier"/>
              </a:rPr>
              <a:t>get_op()</a:t>
            </a:r>
            <a:r>
              <a:rPr/>
              <a:t>. It says </a:t>
            </a:r>
            <a:r>
              <a:rPr>
                <a:latin typeface="Courier"/>
              </a:rPr>
              <a:t>protected function</a:t>
            </a:r>
            <a:r>
              <a:rPr/>
              <a:t>, not </a:t>
            </a:r>
            <a:r>
              <a:rPr>
                <a:latin typeface="Courier"/>
              </a:rPr>
              <a:t>protected virtual function</a:t>
            </a:r>
            <a:r>
              <a:rPr/>
              <a:t>. Without </a:t>
            </a:r>
            <a:r>
              <a:rPr>
                <a:latin typeface="Courier"/>
              </a:rPr>
              <a:t>virtual</a:t>
            </a:r>
            <a:r>
              <a:rPr/>
              <a:t>, </a:t>
            </a:r>
            <a:r>
              <a:rPr>
                <a:latin typeface="Courier"/>
              </a:rPr>
              <a:t>execute()</a:t>
            </a:r>
            <a:r>
              <a:rPr/>
              <a:t> is always going to call this class’s one, even if the object is of a derived class — which is exactly what they saw in polymorphism with </a:t>
            </a:r>
            <a:r>
              <a:rPr>
                <a:latin typeface="Courier"/>
              </a:rPr>
              <a:t>servir()</a:t>
            </a:r>
            <a:r>
              <a:rPr/>
              <a:t>. That is the day 2 exercise, and it is good that they walk into it: inheritance does not show until somebody writes </a:t>
            </a:r>
            <a:r>
              <a:rPr>
                <a:latin typeface="Courier"/>
              </a:rPr>
              <a:t>virtual</a:t>
            </a:r>
            <a:r>
              <a:rPr/>
              <a:t>, and that is understood much better by suffering it than by reading it. The other thing to point out is what is </a:t>
            </a:r>
            <a:r>
              <a:rPr b="1"/>
              <a:t>not</a:t>
            </a:r>
            <a:r>
              <a:rPr/>
              <a:t> in this class: the protocol. </a:t>
            </a:r>
            <a:r>
              <a:rPr>
                <a:latin typeface="Courier"/>
              </a:rPr>
              <a:t>reset_alu()</a:t>
            </a:r>
            <a:r>
              <a:rPr/>
              <a:t> and </a:t>
            </a:r>
            <a:r>
              <a:rPr>
                <a:latin typeface="Courier"/>
              </a:rPr>
              <a:t>send_op()</a:t>
            </a:r>
            <a:r>
              <a:rPr/>
              <a:t> still live in the BFM, the same as in interfaces and BFM, and the tester calls them with </a:t>
            </a:r>
            <a:r>
              <a:rPr>
                <a:latin typeface="Courier"/>
              </a:rPr>
              <a:t>bfm.send_op(...)</a:t>
            </a:r>
            <a:r>
              <a:rPr/>
              <a:t>. That is the whole point of the BFM and that is why it holds without changes until the end of the course: the class above asks for an operation, and it does not even know a </a:t>
            </a:r>
            <a:r>
              <a:rPr>
                <a:latin typeface="Courier"/>
              </a:rPr>
              <a:t>done</a:t>
            </a:r>
            <a:r>
              <a:rPr/>
              <a:t> exists. And the detail you see at the start of </a:t>
            </a:r>
            <a:r>
              <a:rPr>
                <a:latin typeface="Courier"/>
              </a:rPr>
              <a:t>execute()</a:t>
            </a:r>
            <a:r>
              <a:rPr/>
              <a:t>: the four directed operations before the </a:t>
            </a:r>
            <a:r>
              <a:rPr>
                <a:latin typeface="Courier"/>
              </a:rPr>
              <a:t>repeat (1000)</a:t>
            </a:r>
            <a:r>
              <a:rPr/>
              <a:t> are not decoration. They are the reset, the multiplication after the reset and the repeated mult — that is, three rows of the verification plan of the conventional testbench that the random should not be left to wait for.</a:t>
            </a:r>
          </a:p>
        </p:txBody>
      </p:sp>
      <p:sp>
        <p:nvSpPr>
          <p:cNvPr id="4" name="Slide Number Placeholder 3"/>
          <p:cNvSpPr>
            <a:spLocks noGrp="1"/>
          </p:cNvSpPr>
          <p:nvPr>
            <p:ph type="sldNum" sz="quarter" idx="10"/>
          </p:nvPr>
        </p:nvSpPr>
        <p:spPr/>
        <p:txBody>
          <a:bodyPr/>
          <a:lstStyle/>
          <a:p>
            <a:fld id="{18BDFEC3-8487-43E8-A154-7C12CBC1FFF2}" type="slidenum">
              <a:rPr lang="en-US"/>
              <a:t>116</a:t>
            </a:fld>
            <a:endParaRPr lang="en-US"/>
          </a:p>
        </p:txBody>
      </p:sp>
    </p:spTree>
  </p:cSld>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translation to point out: the </a:t>
            </a:r>
            <a:r>
              <a:rPr>
                <a:latin typeface="Courier"/>
              </a:rPr>
              <a:t>always @(posedge done)</a:t>
            </a:r>
            <a:r>
              <a:rPr/>
              <a:t> of the modular testbench is a </a:t>
            </a:r>
            <a:r>
              <a:rPr>
                <a:latin typeface="Courier"/>
              </a:rPr>
              <a:t>forever begin @(posedge bfm.done) ... end</a:t>
            </a:r>
            <a:r>
              <a:rPr/>
              <a:t> here. It is the same wait, written as sequential code inside a method. An object has no sensitivity list; it has a task that blocks. The </a:t>
            </a:r>
            <a:r>
              <a:rPr>
                <a:latin typeface="Courier"/>
              </a:rPr>
              <a:t>#1</a:t>
            </a:r>
            <a:r>
              <a:rPr/>
              <a:t> of the first line is one of those details that get paid for dearly: without it, the scoreboard reads the signals at the very instant </a:t>
            </a:r>
            <a:r>
              <a:rPr>
                <a:latin typeface="Courier"/>
              </a:rPr>
              <a:t>done</a:t>
            </a:r>
            <a:r>
              <a:rPr/>
              <a:t> goes up and can eat a delta race. With it, it reads when everything has settled. It is the reason verification samples on the edge the design does </a:t>
            </a:r>
            <a:r>
              <a:rPr b="1"/>
              <a:t>not</a:t>
            </a:r>
            <a:r>
              <a:rPr/>
              <a:t> use. And what this scoreboard still does wrong, to leave it hanging: it reads the operation off the </a:t>
            </a:r>
            <a:r>
              <a:rPr b="1"/>
              <a:t>wire</a:t>
            </a:r>
            <a:r>
              <a:rPr/>
              <a:t> (</a:t>
            </a:r>
            <a:r>
              <a:rPr>
                <a:latin typeface="Courier"/>
              </a:rPr>
              <a:t>bfm.op_set</a:t>
            </a:r>
            <a:r>
              <a:rPr/>
              <a:t>) at the moment of the result. It works because the protocol forces the operands to stay stable, but it is fragile — the day the DUT has several operations in flight, it breaks. In the analysis ports the scoreboard is going to compare against a queue of commands the monitor sends it, and that does scale.</a:t>
            </a:r>
          </a:p>
        </p:txBody>
      </p:sp>
      <p:sp>
        <p:nvSpPr>
          <p:cNvPr id="4" name="Slide Number Placeholder 3"/>
          <p:cNvSpPr>
            <a:spLocks noGrp="1"/>
          </p:cNvSpPr>
          <p:nvPr>
            <p:ph type="sldNum" sz="quarter" idx="10"/>
          </p:nvPr>
        </p:nvSpPr>
        <p:spPr/>
        <p:txBody>
          <a:bodyPr/>
          <a:lstStyle/>
          <a:p>
            <a:fld id="{18BDFEC3-8487-43E8-A154-7C12CBC1FFF2}" type="slidenum">
              <a:rPr lang="en-US"/>
              <a:t>117</a:t>
            </a:fld>
            <a:endParaRPr lang="en-US"/>
          </a:p>
        </p:txBody>
      </p:sp>
    </p:spTree>
  </p:cSld>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op_cov = new()</a:t>
            </a:r>
            <a:r>
              <a:rPr/>
              <a:t> inside the constructor is the trap of the slide: in a module the covergroup gets instantiated on its own, in a class it does </a:t>
            </a:r>
            <a:r>
              <a:rPr b="1"/>
              <a:t>not</a:t>
            </a:r>
            <a:r>
              <a:rPr/>
              <a:t>. If you forget it, the code compiles, it runs, and the report says 0 %. It is the same silent trap as the conventional testbench’s, with one more turn of the screw. The transition bins are still inside </a:t>
            </a:r>
            <a:r>
              <a:rPr>
                <a:latin typeface="Courier"/>
              </a:rPr>
              <a:t>`ifndef VERILATOR</a:t>
            </a:r>
            <a:r>
              <a:rPr/>
              <a:t>, the same as in the conventional testbench, and for the same reason: Verilator 5.052 still does not compile them. What has to be said before the analysis ports: here the sampling happens on the </a:t>
            </a:r>
            <a:r>
              <a:rPr b="1"/>
              <a:t>clock edge</a:t>
            </a:r>
            <a:r>
              <a:rPr/>
              <a:t>, that is, cycles get counted. When the </a:t>
            </a:r>
            <a:r>
              <a:rPr>
                <a:latin typeface="Courier"/>
              </a:rPr>
              <a:t>coverage</a:t>
            </a:r>
            <a:r>
              <a:rPr/>
              <a:t> is a subscriber it is going to sample when </a:t>
            </a:r>
            <a:r>
              <a:rPr b="1"/>
              <a:t>a command arrives</a:t>
            </a:r>
            <a:r>
              <a:rPr/>
              <a:t>, and there operations get counted — which is what the verification plan asked for from the conventional testbench on.</a:t>
            </a:r>
          </a:p>
        </p:txBody>
      </p:sp>
      <p:sp>
        <p:nvSpPr>
          <p:cNvPr id="4" name="Slide Number Placeholder 3"/>
          <p:cNvSpPr>
            <a:spLocks noGrp="1"/>
          </p:cNvSpPr>
          <p:nvPr>
            <p:ph type="sldNum" sz="quarter" idx="10"/>
          </p:nvPr>
        </p:nvSpPr>
        <p:spPr/>
        <p:txBody>
          <a:bodyPr/>
          <a:lstStyle/>
          <a:p>
            <a:fld id="{18BDFEC3-8487-43E8-A154-7C12CBC1FFF2}" type="slidenum">
              <a:rPr lang="en-US"/>
              <a:t>118</a:t>
            </a:fld>
            <a:endParaRPr lang="en-US"/>
          </a:p>
        </p:txBody>
      </p:sp>
    </p:spTree>
  </p:cSld>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worth writing down, because it is the whole map of day 3. The strong claim has to be made explicit: </a:t>
            </a:r>
            <a:r>
              <a:rPr b="1"/>
              <a:t>UVM adds no functionality here</a:t>
            </a:r>
            <a:r>
              <a:rPr/>
              <a:t>. The testbench of this unit does everything the env’s is going to do. What it adds is convention — that the left-hand column is solved the same way in every testbench in the world. And the honest question that is going to come up: “so what for?”. So that whoever joins the project knows where to look without reading the whole testbench, and so that the new tester costs four lines instead of a class. Both benefits are of scale, and that is why in a hundred-line example UVM looks like too much — it has to be said that way, instead of selling smoke. At the close of day 3, with the </a:t>
            </a:r>
            <a:r>
              <a:rPr>
                <a:latin typeface="Courier"/>
              </a:rPr>
              <a:t>env</a:t>
            </a:r>
            <a:r>
              <a:rPr/>
              <a:t> and the override already seen, you come back here and read the right-hand column straight through. That is where the day closes on its own.</a:t>
            </a:r>
          </a:p>
        </p:txBody>
      </p:sp>
      <p:sp>
        <p:nvSpPr>
          <p:cNvPr id="4" name="Slide Number Placeholder 3"/>
          <p:cNvSpPr>
            <a:spLocks noGrp="1"/>
          </p:cNvSpPr>
          <p:nvPr>
            <p:ph type="sldNum" sz="quarter" idx="10"/>
          </p:nvPr>
        </p:nvSpPr>
        <p:spPr/>
        <p:txBody>
          <a:bodyPr/>
          <a:lstStyle/>
          <a:p>
            <a:fld id="{18BDFEC3-8487-43E8-A154-7C12CBC1FFF2}" type="slidenum">
              <a:rPr lang="en-US"/>
              <a:t>119</a:t>
            </a:fld>
            <a:endParaRPr lang="en-US"/>
          </a:p>
        </p:txBody>
      </p:sp>
    </p:spTree>
  </p:cSld>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slide to close the whole of day 2 with, because it leaves the bridge built. The question to leave posed: </a:t>
            </a:r>
            <a:r>
              <a:rPr i="1"/>
              <a:t>which part replaces which?</a:t>
            </a:r>
            <a:r>
              <a:rPr/>
              <a:t> Day 3 answers it piece by piece, and it starts downhill if the student walks out of here able to draw the object tree on the board. And the argument for why the whole day was worth it: with modules, changing the stimulus is editing the file. With classes it is extending a class, and the two versions live side by side. That is the exercise that follows.</a:t>
            </a:r>
          </a:p>
        </p:txBody>
      </p:sp>
      <p:sp>
        <p:nvSpPr>
          <p:cNvPr id="4" name="Slide Number Placeholder 3"/>
          <p:cNvSpPr>
            <a:spLocks noGrp="1"/>
          </p:cNvSpPr>
          <p:nvPr>
            <p:ph type="sldNum" sz="quarter" idx="10"/>
          </p:nvPr>
        </p:nvSpPr>
        <p:spPr/>
        <p:txBody>
          <a:bodyPr/>
          <a:lstStyle/>
          <a:p>
            <a:fld id="{18BDFEC3-8487-43E8-A154-7C12CBC1FFF2}" type="slidenum">
              <a:rPr lang="en-US"/>
              <a:t>120</a:t>
            </a:fld>
            <a:endParaRPr lang="en-US"/>
          </a:p>
        </p:txBody>
      </p:sp>
    </p:spTree>
  </p:cSld>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exercise is set up so that they fail: </a:t>
            </a:r>
            <a:r>
              <a:rPr>
                <a:latin typeface="Courier"/>
              </a:rPr>
              <a:t>get_op()</a:t>
            </a:r>
            <a:r>
              <a:rPr/>
              <a:t> in the object-based testbench is not virtual, so </a:t>
            </a:r>
            <a:r>
              <a:rPr>
                <a:latin typeface="Courier"/>
              </a:rPr>
              <a:t>execute()</a:t>
            </a:r>
            <a:r>
              <a:rPr/>
              <a:t> always calls the base class’s one even if the object is a </a:t>
            </a:r>
            <a:r>
              <a:rPr>
                <a:latin typeface="Courier"/>
              </a:rPr>
              <a:t>mult_tester</a:t>
            </a:r>
            <a:r>
              <a:rPr/>
              <a:t>. Until they add </a:t>
            </a:r>
            <a:r>
              <a:rPr>
                <a:latin typeface="Courier"/>
              </a:rPr>
              <a:t>virtual</a:t>
            </a:r>
            <a:r>
              <a:rPr/>
              <a:t>, inheritance does not show — and that is understood much better when you suffer it than when you read it. It is on purpose the same problem as the day 3 exercise: there they are going to solve it with the factory, and only then do you see what the factory is for.</a:t>
            </a:r>
          </a:p>
        </p:txBody>
      </p:sp>
      <p:sp>
        <p:nvSpPr>
          <p:cNvPr id="4" name="Slide Number Placeholder 3"/>
          <p:cNvSpPr>
            <a:spLocks noGrp="1"/>
          </p:cNvSpPr>
          <p:nvPr>
            <p:ph type="sldNum" sz="quarter" idx="10"/>
          </p:nvPr>
        </p:nvSpPr>
        <p:spPr/>
        <p:txBody>
          <a:bodyPr/>
          <a:lstStyle/>
          <a:p>
            <a:fld id="{18BDFEC3-8487-43E8-A154-7C12CBC1FFF2}" type="slidenum">
              <a:rPr lang="en-US"/>
              <a:t>129</a:t>
            </a:fld>
            <a:endParaRPr lang="en-US"/>
          </a:p>
        </p:txBody>
      </p:sp>
    </p:spTree>
  </p:cSld>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Day 3 is where UVM walks in, so the recap has an extra job: making it clear that what is coming </a:t>
            </a:r>
            <a:r>
              <a:rPr b="1"/>
              <a:t>replaces</a:t>
            </a:r>
            <a:r>
              <a:rPr/>
              <a:t> pieces the student already wrote, and is not a pile of new pieces to learn from scratch. The whole unit can be read as “this thing you did by hand, the library brings it done”. The third bullet is the hook: the </a:t>
            </a:r>
            <a:r>
              <a:rPr>
                <a:latin typeface="Courier"/>
              </a:rPr>
              <a:t>case</a:t>
            </a:r>
            <a:r>
              <a:rPr/>
              <a:t> of </a:t>
            </a:r>
            <a:r>
              <a:rPr>
                <a:latin typeface="Courier"/>
              </a:rPr>
              <a:t>060</a:t>
            </a:r>
            <a:r>
              <a:rPr/>
              <a:t> is exactly what </a:t>
            </a:r>
            <a:r>
              <a:rPr>
                <a:latin typeface="Courier"/>
              </a:rPr>
              <a:t>`uvm_component_utils</a:t>
            </a:r>
            <a:r>
              <a:rPr/>
              <a:t> does on its own, and saying it here stops the macro from being a magic formula.</a:t>
            </a:r>
          </a:p>
        </p:txBody>
      </p:sp>
      <p:sp>
        <p:nvSpPr>
          <p:cNvPr id="4" name="Slide Number Placeholder 3"/>
          <p:cNvSpPr>
            <a:spLocks noGrp="1"/>
          </p:cNvSpPr>
          <p:nvPr>
            <p:ph type="sldNum" sz="quarter" idx="10"/>
          </p:nvPr>
        </p:nvSpPr>
        <p:spPr/>
        <p:txBody>
          <a:bodyPr/>
          <a:lstStyle/>
          <a:p>
            <a:fld id="{18BDFEC3-8487-43E8-A154-7C12CBC1FFF2}" type="slidenum">
              <a:rPr lang="en-US"/>
              <a:t>130</a:t>
            </a:fld>
            <a:endParaRPr lang="en-US"/>
          </a:p>
        </p:txBody>
      </p:sp>
    </p:spTree>
  </p:cSld>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third one is the one that pays off the most in the long run and the one most underestimated: it is row 10 of the closing self-assessment and the one aiming at the 47 % of day 1. A </a:t>
            </a:r>
            <a:r>
              <a:rPr>
                <a:latin typeface="Courier"/>
              </a:rPr>
              <a:t>uvm_error</a:t>
            </a:r>
            <a:r>
              <a:rPr/>
              <a:t> that prints </a:t>
            </a:r>
            <a:r>
              <a:rPr i="1"/>
              <a:t>“FAIL”</a:t>
            </a:r>
            <a:r>
              <a:rPr/>
              <a:t> leaves whoever is debugging where they were; one that prints the transaction, the prediction and the time saves them half a morning. The first two are library mechanics and they are the ones most often answered with an </a:t>
            </a:r>
            <a:r>
              <a:rPr i="1"/>
              <a:t>“it rings a bell”</a:t>
            </a:r>
            <a:r>
              <a:rPr/>
              <a:t>. The second exercise of the day exists so that they stop ringing and start having been suffered.</a:t>
            </a:r>
          </a:p>
        </p:txBody>
      </p:sp>
      <p:sp>
        <p:nvSpPr>
          <p:cNvPr id="4" name="Slide Number Placeholder 3"/>
          <p:cNvSpPr>
            <a:spLocks noGrp="1"/>
          </p:cNvSpPr>
          <p:nvPr>
            <p:ph type="sldNum" sz="quarter" idx="10"/>
          </p:nvPr>
        </p:nvSpPr>
        <p:spPr/>
        <p:txBody>
          <a:bodyPr/>
          <a:lstStyle/>
          <a:p>
            <a:fld id="{18BDFEC3-8487-43E8-A154-7C12CBC1FFF2}" type="slidenum">
              <a:rPr lang="en-US"/>
              <a:t>131</a:t>
            </a:fld>
            <a:endParaRPr lang="en-US"/>
          </a:p>
        </p:txBody>
      </p:sp>
    </p:spTree>
  </p:cSld>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arithmetic is UVM’s commercial argument, and it is worth saying it with the numbers in hand: it is not that the modular testbench is wrong, it is that it does not scale. If possible, live: compile once and run the two lines above. Let them see that the second one compiles nothing. What gets collected from the object-based testbench: the testbench is already split into tester, coverage and scoreboard, and that is why you can change the tester alone. What gets paid up front: in the components those three classes stop being loose objects that the test </a:t>
            </a:r>
            <a:r>
              <a:rPr>
                <a:latin typeface="Courier"/>
              </a:rPr>
              <a:t>new()</a:t>
            </a:r>
            <a:r>
              <a:rPr/>
              <a:t>s and become components of the tree.</a:t>
            </a:r>
          </a:p>
        </p:txBody>
      </p:sp>
      <p:sp>
        <p:nvSpPr>
          <p:cNvPr id="4" name="Slide Number Placeholder 3"/>
          <p:cNvSpPr>
            <a:spLocks noGrp="1"/>
          </p:cNvSpPr>
          <p:nvPr>
            <p:ph type="sldNum" sz="quarter" idx="10"/>
          </p:nvPr>
        </p:nvSpPr>
        <p:spPr/>
        <p:txBody>
          <a:bodyPr/>
          <a:lstStyle/>
          <a:p>
            <a:fld id="{18BDFEC3-8487-43E8-A154-7C12CBC1FFF2}" type="slidenum">
              <a:rPr lang="en-US"/>
              <a:t>132</a:t>
            </a:fld>
            <a:endParaRPr lang="en-US"/>
          </a:p>
        </p:txBody>
      </p:sp>
    </p:spTree>
  </p:cSld>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virtual interface gets passed through the config_db because classes do not see the signals of the module: </a:t>
            </a:r>
            <a:r>
              <a:rPr>
                <a:latin typeface="Courier"/>
              </a:rPr>
              <a:t>bfm</a:t>
            </a:r>
            <a:r>
              <a:rPr/>
              <a:t> lives in </a:t>
            </a:r>
            <a:r>
              <a:rPr>
                <a:latin typeface="Courier"/>
              </a:rPr>
              <a:t>top</a:t>
            </a:r>
            <a:r>
              <a:rPr/>
              <a:t>, and </a:t>
            </a:r>
            <a:r>
              <a:rPr>
                <a:latin typeface="Courier"/>
              </a:rPr>
              <a:t>random_test</a:t>
            </a:r>
            <a:r>
              <a:rPr/>
              <a:t> is an object that gets created at simulation time. There is no way to hand it over through the constructor — </a:t>
            </a:r>
            <a:r>
              <a:rPr>
                <a:latin typeface="Courier"/>
              </a:rPr>
              <a:t>uvm_component</a:t>
            </a:r>
            <a:r>
              <a:rPr/>
              <a:t>’s constructor only accepts </a:t>
            </a:r>
            <a:r>
              <a:rPr>
                <a:latin typeface="Courier"/>
              </a:rPr>
              <a:t>name</a:t>
            </a:r>
            <a:r>
              <a:rPr/>
              <a:t> and </a:t>
            </a:r>
            <a:r>
              <a:rPr>
                <a:latin typeface="Courier"/>
              </a:rPr>
              <a:t>parent</a:t>
            </a:r>
            <a:r>
              <a:rPr/>
              <a:t>. It is worth pointing at the order: first the </a:t>
            </a:r>
            <a:r>
              <a:rPr>
                <a:latin typeface="Courier"/>
              </a:rPr>
              <a:t>set</a:t>
            </a:r>
            <a:r>
              <a:rPr/>
              <a:t>, then </a:t>
            </a:r>
            <a:r>
              <a:rPr>
                <a:latin typeface="Courier"/>
              </a:rPr>
              <a:t>run_test()</a:t>
            </a:r>
            <a:r>
              <a:rPr/>
              <a:t>. The other way round the test gets built before the data is in the database and the </a:t>
            </a:r>
            <a:r>
              <a:rPr>
                <a:latin typeface="Courier"/>
              </a:rPr>
              <a:t>get</a:t>
            </a:r>
            <a:r>
              <a:rPr/>
              <a:t> fails with the fatal. It is a mistake you rarely see because almost nobody writes the top the wrong way round, but it explains why the </a:t>
            </a:r>
            <a:r>
              <a:rPr>
                <a:latin typeface="Courier"/>
              </a:rPr>
              <a:t>set</a:t>
            </a:r>
            <a:r>
              <a:rPr/>
              <a:t> cannot go in a separate </a:t>
            </a:r>
            <a:r>
              <a:rPr>
                <a:latin typeface="Courier"/>
              </a:rPr>
              <a:t>initial</a:t>
            </a:r>
            <a:r>
              <a:rPr/>
              <a:t>. The slide that follows is the one to explain well: it is mistake number one of whoever starts with UVM.</a:t>
            </a:r>
          </a:p>
        </p:txBody>
      </p:sp>
      <p:sp>
        <p:nvSpPr>
          <p:cNvPr id="4" name="Slide Number Placeholder 3"/>
          <p:cNvSpPr>
            <a:spLocks noGrp="1"/>
          </p:cNvSpPr>
          <p:nvPr>
            <p:ph type="sldNum" sz="quarter" idx="10"/>
          </p:nvPr>
        </p:nvSpPr>
        <p:spPr/>
        <p:txBody>
          <a:bodyPr/>
          <a:lstStyle/>
          <a:p>
            <a:fld id="{18BDFEC3-8487-43E8-A154-7C12CBC1FFF2}" type="slidenum">
              <a:rPr lang="en-US"/>
              <a:t>133</a:t>
            </a:fld>
            <a:endParaRPr lang="en-US"/>
          </a:p>
        </p:txBody>
      </p:sp>
    </p:spTree>
  </p:cSld>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two arguments are </a:t>
            </a:r>
            <a:r>
              <a:rPr i="1"/>
              <a:t>where</a:t>
            </a:r>
            <a:r>
              <a:rPr/>
              <a:t>, the third is </a:t>
            </a:r>
            <a:r>
              <a:rPr i="1"/>
              <a:t>what</a:t>
            </a:r>
            <a:r>
              <a:rPr/>
              <a:t>. In the </a:t>
            </a:r>
            <a:r>
              <a:rPr>
                <a:latin typeface="Courier"/>
              </a:rPr>
              <a:t>set</a:t>
            </a:r>
            <a:r>
              <a:rPr/>
              <a:t> of the top it is </a:t>
            </a:r>
            <a:r>
              <a:rPr>
                <a:latin typeface="Courier"/>
              </a:rPr>
              <a:t>null, "*"</a:t>
            </a:r>
            <a:r>
              <a:rPr/>
              <a:t> because </a:t>
            </a:r>
            <a:r>
              <a:rPr>
                <a:latin typeface="Courier"/>
              </a:rPr>
              <a:t>top</a:t>
            </a:r>
            <a:r>
              <a:rPr/>
              <a:t> is a module, it is not in the UVM tree: the translation is “from the root, visible to everybody”. In the </a:t>
            </a:r>
            <a:r>
              <a:rPr>
                <a:latin typeface="Courier"/>
              </a:rPr>
              <a:t>get</a:t>
            </a:r>
            <a:r>
              <a:rPr/>
              <a:t> it is </a:t>
            </a:r>
            <a:r>
              <a:rPr>
                <a:latin typeface="Courier"/>
              </a:rPr>
              <a:t>this, ""</a:t>
            </a:r>
            <a:r>
              <a:rPr/>
              <a:t>, that is, “me”. It is worth writing on the board the path that comes out: </a:t>
            </a:r>
            <a:r>
              <a:rPr>
                <a:latin typeface="Courier"/>
              </a:rPr>
              <a:t>uvm_test_top.env_h.driver_h</a:t>
            </a:r>
            <a:r>
              <a:rPr/>
              <a:t>. And the shortcut to warn against from the start: </a:t>
            </a:r>
            <a:r>
              <a:rPr>
                <a:latin typeface="Courier"/>
              </a:rPr>
              <a:t>get(null, "*", ...)</a:t>
            </a:r>
            <a:r>
              <a:rPr/>
              <a:t> also compiles and also works — it searches the whole tree and keeps the first thing it finds. With a single interface you never notice. The day the testbench has two, the driver of bus A can end up driving bus B, and it does not fail: it lies. It is one of those mistakes that get paid for three months later.</a:t>
            </a:r>
          </a:p>
        </p:txBody>
      </p:sp>
      <p:sp>
        <p:nvSpPr>
          <p:cNvPr id="4" name="Slide Number Placeholder 3"/>
          <p:cNvSpPr>
            <a:spLocks noGrp="1"/>
          </p:cNvSpPr>
          <p:nvPr>
            <p:ph type="sldNum" sz="quarter" idx="10"/>
          </p:nvPr>
        </p:nvSpPr>
        <p:spPr/>
        <p:txBody>
          <a:bodyPr/>
          <a:lstStyle/>
          <a:p>
            <a:fld id="{18BDFEC3-8487-43E8-A154-7C12CBC1FFF2}" type="slidenum">
              <a:rPr lang="en-US"/>
              <a:t>134</a:t>
            </a:fld>
            <a:endParaRPr lang="en-US"/>
          </a:p>
        </p:txBody>
      </p:sp>
    </p:spTree>
  </p:cSld>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first time the factory shows up for real, and you still cannot see what it is for: here it only acts as a directory of names. The second half —creating by type and being able to substitute it from outside— arrives in the env with the overrides. The semicolon after the macro is redundant and UVM tolerates it. It is in the code of the book and we left it the same so that whoever compares does not get dizzy, but if somebody asks: it is not needed.</a:t>
            </a:r>
          </a:p>
        </p:txBody>
      </p:sp>
      <p:sp>
        <p:nvSpPr>
          <p:cNvPr id="4" name="Slide Number Placeholder 3"/>
          <p:cNvSpPr>
            <a:spLocks noGrp="1"/>
          </p:cNvSpPr>
          <p:nvPr>
            <p:ph type="sldNum" sz="quarter" idx="10"/>
          </p:nvPr>
        </p:nvSpPr>
        <p:spPr/>
        <p:txBody>
          <a:bodyPr/>
          <a:lstStyle/>
          <a:p>
            <a:fld id="{18BDFEC3-8487-43E8-A154-7C12CBC1FFF2}" type="slidenum">
              <a:rPr lang="en-US"/>
              <a:t>135</a:t>
            </a:fld>
            <a:endParaRPr lang="en-US"/>
          </a:p>
        </p:txBody>
      </p:sp>
    </p:spTree>
  </p:cSld>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fixed signature is the first thing everybody breaks: a constructor with one argument too many and the factory cannot create it, because it always calls with </a:t>
            </a:r>
            <a:r>
              <a:rPr>
                <a:latin typeface="Courier"/>
              </a:rPr>
              <a:t>(name, parent)</a:t>
            </a:r>
            <a:r>
              <a:rPr/>
              <a:t>. </a:t>
            </a:r>
            <a:r>
              <a:rPr>
                <a:latin typeface="Courier"/>
              </a:rPr>
              <a:t>build_phase</a:t>
            </a:r>
            <a:r>
              <a:rPr/>
              <a:t> is a phase, not a function you call yourself: UVM walks it top-down over the already assembled tree. In this test you cannot tell yet, because the tree is a single node; in the components, when the env builds its children, the top-down order is what makes the parent exist before the child. The fatal is not paranoia: without it, a typo in the name of the data —“bfm” against “BFM”— gives a simulation that runs, sends not one stimulus and finishes with 0 errors.</a:t>
            </a:r>
          </a:p>
        </p:txBody>
      </p:sp>
      <p:sp>
        <p:nvSpPr>
          <p:cNvPr id="4" name="Slide Number Placeholder 3"/>
          <p:cNvSpPr>
            <a:spLocks noGrp="1"/>
          </p:cNvSpPr>
          <p:nvPr>
            <p:ph type="sldNum" sz="quarter" idx="10"/>
          </p:nvPr>
        </p:nvSpPr>
        <p:spPr/>
        <p:txBody>
          <a:bodyPr/>
          <a:lstStyle/>
          <a:p>
            <a:fld id="{18BDFEC3-8487-43E8-A154-7C12CBC1FFF2}" type="slidenum">
              <a:rPr lang="en-US"/>
              <a:t>136</a:t>
            </a:fld>
            <a:endParaRPr lang="en-US"/>
          </a:p>
        </p:txBody>
      </p:sp>
    </p:spTree>
  </p:cSld>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showing it next to the </a:t>
            </a:r>
            <a:r>
              <a:rPr>
                <a:latin typeface="Courier"/>
              </a:rPr>
              <a:t>tb.execute()</a:t>
            </a:r>
            <a:r>
              <a:rPr/>
              <a:t> of the object-based testbench: the stimulus did not change by one line. The only thing we did was move it inside a class that UVM knows how to create and call. That is the whole job of this unit. </a:t>
            </a:r>
            <a:r>
              <a:rPr>
                <a:latin typeface="Courier"/>
              </a:rPr>
              <a:t>join_none</a:t>
            </a:r>
            <a:r>
              <a:rPr/>
              <a:t> and not </a:t>
            </a:r>
            <a:r>
              <a:rPr>
                <a:latin typeface="Courier"/>
              </a:rPr>
              <a:t>join</a:t>
            </a:r>
            <a:r>
              <a:rPr/>
              <a:t>: coverage and scoreboard are infinite loops that watch the signals. If we waited for them to finish, it never finishes. And the one people miss: the simulation does not last as long as the </a:t>
            </a:r>
            <a:r>
              <a:rPr>
                <a:latin typeface="Courier"/>
              </a:rPr>
              <a:t>run_phase</a:t>
            </a:r>
            <a:r>
              <a:rPr/>
              <a:t> lasts, it lasts as long as the objections last. That is what comes now.</a:t>
            </a:r>
          </a:p>
        </p:txBody>
      </p:sp>
      <p:sp>
        <p:nvSpPr>
          <p:cNvPr id="4" name="Slide Number Placeholder 3"/>
          <p:cNvSpPr>
            <a:spLocks noGrp="1"/>
          </p:cNvSpPr>
          <p:nvPr>
            <p:ph type="sldNum" sz="quarter" idx="10"/>
          </p:nvPr>
        </p:nvSpPr>
        <p:spPr/>
        <p:txBody>
          <a:bodyPr/>
          <a:lstStyle/>
          <a:p>
            <a:fld id="{18BDFEC3-8487-43E8-A154-7C12CBC1FFF2}" type="slidenum">
              <a:rPr lang="en-US"/>
              <a:t>137</a:t>
            </a:fld>
            <a:endParaRPr lang="en-US"/>
          </a:p>
        </p:txBody>
      </p:sp>
    </p:spTree>
  </p:cSld>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mechanism that decides how long the simulation lasts, and it is the one that produces the two classic hangs of the first week. Worth writing the two failures on the board, because the student is going to see them before any DUT bug. The rule of thumb: the objection gets raised by </a:t>
            </a:r>
            <a:r>
              <a:rPr b="1"/>
              <a:t>whoever has work</a:t>
            </a:r>
            <a:r>
              <a:rPr/>
              <a:t>, and dropped by </a:t>
            </a:r>
            <a:r>
              <a:rPr b="1"/>
              <a:t>the same one</a:t>
            </a:r>
            <a:r>
              <a:rPr/>
              <a:t>. In this course it is always the test. Never raise it in a component and drop it in another one — that is how a real testbench hangs. And a third participant is missing, which is the next slide: the objection knows when the test finished </a:t>
            </a:r>
            <a:r>
              <a:rPr b="1"/>
              <a:t>sending</a:t>
            </a:r>
            <a:r>
              <a:rPr/>
              <a:t>, not when the scoreboard finished </a:t>
            </a:r>
            <a:r>
              <a:rPr b="1"/>
              <a:t>comparing</a:t>
            </a:r>
            <a:r>
              <a:rPr/>
              <a:t>. That is the difference the </a:t>
            </a:r>
            <a:r>
              <a:rPr>
                <a:latin typeface="Courier"/>
              </a:rPr>
              <a:t>drain_time</a:t>
            </a:r>
            <a:r>
              <a:rPr/>
              <a:t> pays for. And the day 6 hook: </a:t>
            </a:r>
            <a:r>
              <a:rPr>
                <a:latin typeface="Courier"/>
              </a:rPr>
              <a:t>set_automatic_phase_objection(1)</a:t>
            </a:r>
            <a:r>
              <a:rPr/>
              <a:t> is this same thing, done by the sequencer instead of by the test.</a:t>
            </a:r>
          </a:p>
        </p:txBody>
      </p:sp>
      <p:sp>
        <p:nvSpPr>
          <p:cNvPr id="4" name="Slide Number Placeholder 3"/>
          <p:cNvSpPr>
            <a:spLocks noGrp="1"/>
          </p:cNvSpPr>
          <p:nvPr>
            <p:ph type="sldNum" sz="quarter" idx="10"/>
          </p:nvPr>
        </p:nvSpPr>
        <p:spPr/>
        <p:txBody>
          <a:bodyPr/>
          <a:lstStyle/>
          <a:p>
            <a:fld id="{18BDFEC3-8487-43E8-A154-7C12CBC1FFF2}" type="slidenum">
              <a:rPr lang="en-US"/>
              <a:t>138</a:t>
            </a:fld>
            <a:endParaRPr lang="en-US"/>
          </a:p>
        </p:txBody>
      </p:sp>
    </p:spTree>
  </p:cSld>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flip side of the previous slide and it is worth saying it in those words: the objection measures </a:t>
            </a:r>
            <a:r>
              <a:rPr b="1"/>
              <a:t>the stimulus</a:t>
            </a:r>
            <a:r>
              <a:rPr/>
              <a:t>, not the analysis. The test knows when it finished sending; the scoreboard is the one that knows when it finished comparing, and nobody asked it. The </a:t>
            </a:r>
            <a:r>
              <a:rPr>
                <a:latin typeface="Courier"/>
              </a:rPr>
              <a:t>drain_time</a:t>
            </a:r>
            <a:r>
              <a:rPr/>
              <a:t> is the cheap answer and it is enough for 90 % of the cases: a fixed cushion after the last </a:t>
            </a:r>
            <a:r>
              <a:rPr>
                <a:latin typeface="Courier"/>
              </a:rPr>
              <a:t>drop_objection</a:t>
            </a:r>
            <a:r>
              <a:rPr/>
              <a:t>, in the order of what the DUT takes to answer. In this course it would be a couple of cycles; on a bus with latency, whatever the spec says. </a:t>
            </a:r>
            <a:r>
              <a:rPr>
                <a:latin typeface="Courier"/>
              </a:rPr>
              <a:t>phase_ready_to_end()</a:t>
            </a:r>
            <a:r>
              <a:rPr/>
              <a:t> is the expensive answer and the one used in a serious testbench, because it is not a number: the scoreboard looks at its own FIFO, and if it has items left it raises one more objection. The shape is always the same —check </a:t>
            </a:r>
            <a:r>
              <a:rPr>
                <a:latin typeface="Courier"/>
              </a:rPr>
              <a:t>phase.get_name() == "run"</a:t>
            </a:r>
            <a:r>
              <a:rPr/>
              <a:t>, and raise only if something really is missing—, and the trap has to be said: if whoever implements it never drops it, they hung the phase. The third piece, for whoever wants to hook in at exactly that instant, is </a:t>
            </a:r>
            <a:r>
              <a:rPr>
                <a:latin typeface="Courier"/>
              </a:rPr>
              <a:t>all_dropped</a:t>
            </a:r>
            <a:r>
              <a:rPr/>
              <a:t>: a callback of the objection object that fires when the count reaches zero. And the hook forward: the scoreboard with a FIFO of the analysis ports is exactly the case of this slide, and the capstone steps on it again.</a:t>
            </a:r>
          </a:p>
        </p:txBody>
      </p:sp>
      <p:sp>
        <p:nvSpPr>
          <p:cNvPr id="4" name="Slide Number Placeholder 3"/>
          <p:cNvSpPr>
            <a:spLocks noGrp="1"/>
          </p:cNvSpPr>
          <p:nvPr>
            <p:ph type="sldNum" sz="quarter" idx="10"/>
          </p:nvPr>
        </p:nvSpPr>
        <p:spPr/>
        <p:txBody>
          <a:bodyPr/>
          <a:lstStyle/>
          <a:p>
            <a:fld id="{18BDFEC3-8487-43E8-A154-7C12CBC1FFF2}" type="slidenum">
              <a:rPr lang="en-US"/>
              <a:t>139</a:t>
            </a:fld>
            <a:endParaRPr lang="en-US"/>
          </a:p>
        </p:txBody>
      </p:sp>
    </p:spTree>
  </p:cSld>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figure is there to be paused on, asking where the simulation ends. The answer almost everybody gives the first time —</a:t>
            </a:r>
            <a:r>
              <a:rPr i="1"/>
              <a:t>“when the test finished sending”</a:t>
            </a:r>
            <a:r>
              <a:rPr/>
              <a:t>— is exactly the one that produces the bug: that is where the last objection drops, and that is where the phase cuts if nobody asked for a cushion. It is worth pointing at the three empty boxes: they are transactions the DUT has not answered yet. They are not lost through anybody’s mistake, they are in flight, which is the normal state of any pipeline. What decides whether they get compared or not is how much longer the phase lives. The detail worth saying out loud: the </a:t>
            </a:r>
            <a:r>
              <a:rPr>
                <a:latin typeface="Courier"/>
              </a:rPr>
              <a:t>drain_time</a:t>
            </a:r>
            <a:r>
              <a:rPr/>
              <a:t> is measured from the last </a:t>
            </a:r>
            <a:r>
              <a:rPr>
                <a:latin typeface="Courier"/>
              </a:rPr>
              <a:t>drop</a:t>
            </a:r>
            <a:r>
              <a:rPr/>
              <a:t>, not from the beginning. If the test sends a thousand operations and the DUT takes two cycles to answer, the cushion is two cycles and not two thousand. And the version with a criterion —</a:t>
            </a:r>
            <a:r>
              <a:rPr>
                <a:latin typeface="Courier"/>
              </a:rPr>
              <a:t>phase_ready_to_end()</a:t>
            </a:r>
            <a:r>
              <a:rPr/>
              <a:t>— is this same figure with one difference: the length of the cushion gets decided by the scoreboard looking at its FIFO, instead of being decided up front by whoever wrote the test.</a:t>
            </a:r>
          </a:p>
        </p:txBody>
      </p:sp>
      <p:sp>
        <p:nvSpPr>
          <p:cNvPr id="4" name="Slide Number Placeholder 3"/>
          <p:cNvSpPr>
            <a:spLocks noGrp="1"/>
          </p:cNvSpPr>
          <p:nvPr>
            <p:ph type="sldNum" sz="quarter" idx="10"/>
          </p:nvPr>
        </p:nvSpPr>
        <p:spPr/>
        <p:txBody>
          <a:bodyPr/>
          <a:lstStyle/>
          <a:p>
            <a:fld id="{18BDFEC3-8487-43E8-A154-7C12CBC1FFF2}" type="slidenum">
              <a:rPr lang="en-US"/>
              <a:t>141</a:t>
            </a:fld>
            <a:endParaRPr lang="en-US"/>
          </a:p>
        </p:txBody>
      </p:sp>
    </p:spTree>
  </p:cSld>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duplication should not be apologized for, it should be pointed at. The student has to finish this slide with the feeling of “this cannot be right”, because that feeling is exactly the reason for the components and the env. If somebody jumps ahead and proposes a base class with the common </a:t>
            </a:r>
            <a:r>
              <a:rPr>
                <a:latin typeface="Courier"/>
              </a:rPr>
              <a:t>run_phase</a:t>
            </a:r>
            <a:r>
              <a:rPr/>
              <a:t> and a virtual method to pick the tester: that is fine, and it is more or less what </a:t>
            </a:r>
            <a:r>
              <a:rPr>
                <a:latin typeface="Courier"/>
              </a:rPr>
              <a:t>base_test</a:t>
            </a:r>
            <a:r>
              <a:rPr/>
              <a:t> does in the sequences. Tell them so and move on.</a:t>
            </a:r>
          </a:p>
        </p:txBody>
      </p:sp>
      <p:sp>
        <p:nvSpPr>
          <p:cNvPr id="4" name="Slide Number Placeholder 3"/>
          <p:cNvSpPr>
            <a:spLocks noGrp="1"/>
          </p:cNvSpPr>
          <p:nvPr>
            <p:ph type="sldNum" sz="quarter" idx="10"/>
          </p:nvPr>
        </p:nvSpPr>
        <p:spPr/>
        <p:txBody>
          <a:bodyPr/>
          <a:lstStyle/>
          <a:p>
            <a:fld id="{18BDFEC3-8487-43E8-A154-7C12CBC1FFF2}" type="slidenum">
              <a:rPr lang="en-US"/>
              <a:t>142</a:t>
            </a:fld>
            <a:endParaRPr lang="en-US"/>
          </a:p>
        </p:txBody>
      </p:sp>
    </p:spTree>
  </p:cSld>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running it live and timing it: the compilation takes minutes, the two </a:t>
            </a:r>
            <a:r>
              <a:rPr>
                <a:latin typeface="Courier"/>
              </a:rPr>
              <a:t>run_sim</a:t>
            </a:r>
            <a:r>
              <a:rPr/>
              <a:t> take seconds. That is the number that justifies all the ceremony of the unit. The </a:t>
            </a:r>
            <a:r>
              <a:rPr>
                <a:latin typeface="Courier"/>
              </a:rPr>
              <a:t>$finish at 46ns</a:t>
            </a:r>
            <a:r>
              <a:rPr/>
              <a:t> at the bottom is from the first test; </a:t>
            </a:r>
            <a:r>
              <a:rPr>
                <a:latin typeface="Courier"/>
              </a:rPr>
              <a:t>add_test</a:t>
            </a:r>
            <a:r>
              <a:rPr/>
              <a:t> ends at 41 ns. Both send the same number of operations, but the multiplication takes more cycles than the addition, so the time depends on what came out of the random. And a useful warning: </a:t>
            </a:r>
            <a:r>
              <a:rPr>
                <a:latin typeface="Courier"/>
              </a:rPr>
              <a:t>UVM_ERROR : 0</a:t>
            </a:r>
            <a:r>
              <a:rPr/>
              <a:t> means “nobody called </a:t>
            </a:r>
            <a:r>
              <a:rPr>
                <a:latin typeface="Courier"/>
              </a:rPr>
              <a:t>uvm_error</a:t>
            </a:r>
            <a:r>
              <a:rPr/>
              <a:t>”, not “the DUT is fine”. Here the scoreboard does report with </a:t>
            </a:r>
            <a:r>
              <a:rPr>
                <a:latin typeface="Courier"/>
              </a:rPr>
              <a:t>`uvm_error</a:t>
            </a:r>
            <a:r>
              <a:rPr/>
              <a:t>, so the count is worth something — but a scoreboard that never receives anything gives exactly the same zero. Reporting shows how to tell them apart.</a:t>
            </a:r>
          </a:p>
        </p:txBody>
      </p:sp>
      <p:sp>
        <p:nvSpPr>
          <p:cNvPr id="4" name="Slide Number Placeholder 3"/>
          <p:cNvSpPr>
            <a:spLocks noGrp="1"/>
          </p:cNvSpPr>
          <p:nvPr>
            <p:ph type="sldNum" sz="quarter" idx="10"/>
          </p:nvPr>
        </p:nvSpPr>
        <p:spPr/>
        <p:txBody>
          <a:bodyPr/>
          <a:lstStyle/>
          <a:p>
            <a:fld id="{18BDFEC3-8487-43E8-A154-7C12CBC1FFF2}" type="slidenum">
              <a:rPr lang="en-US"/>
              <a:t>143</a:t>
            </a:fld>
            <a:endParaRPr lang="en-US"/>
          </a:p>
        </p:txBody>
      </p:sp>
    </p:spTree>
  </p:cSld>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Closing of the first real UVM unit. It is worth acknowledging the discomfort out loud: today they put in a lot of ceremony to do the same thing they were already doing. What they bought is the first bullet, and it does not pay out until there are two tests — which is the env. The mistake they are going to walk into and it is worth anticipating: the </a:t>
            </a:r>
            <a:r>
              <a:rPr>
                <a:latin typeface="Courier"/>
              </a:rPr>
              <a:t>get()</a:t>
            </a:r>
            <a:r>
              <a:rPr/>
              <a:t> that forgets to check the return value. It does not fail, it </a:t>
            </a:r>
            <a:r>
              <a:rPr b="1"/>
              <a:t>lies</a:t>
            </a:r>
            <a:r>
              <a:rPr/>
              <a:t>: it leaves the virtual interface at </a:t>
            </a:r>
            <a:r>
              <a:rPr>
                <a:latin typeface="Courier"/>
              </a:rPr>
              <a:t>null</a:t>
            </a:r>
            <a:r>
              <a:rPr/>
              <a:t> and the testbench falls over three layers further down. That is why every </a:t>
            </a:r>
            <a:r>
              <a:rPr>
                <a:latin typeface="Courier"/>
              </a:rPr>
              <a:t>get</a:t>
            </a:r>
            <a:r>
              <a:rPr/>
              <a:t> of the course goes inside an </a:t>
            </a:r>
            <a:r>
              <a:rPr>
                <a:latin typeface="Courier"/>
              </a:rPr>
              <a:t>if</a:t>
            </a:r>
            <a:r>
              <a:rPr/>
              <a:t> with its </a:t>
            </a:r>
            <a:r>
              <a:rPr>
                <a:latin typeface="Courier"/>
              </a:rPr>
              <a:t>uvm_fatal</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144</a:t>
            </a:fld>
            <a:endParaRPr lang="en-US"/>
          </a:p>
        </p:txBody>
      </p:sp>
    </p:spTree>
  </p:cSld>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on the slide is the one that orders the unit: </a:t>
            </a:r>
            <a:r>
              <a:rPr i="1"/>
              <a:t>a component is what is in the tree</a:t>
            </a:r>
            <a:r>
              <a:rPr/>
              <a:t>. Everything else —the name, the parent, the phases, the </a:t>
            </a:r>
            <a:r>
              <a:rPr>
                <a:latin typeface="Courier"/>
              </a:rPr>
              <a:t>print_topology</a:t>
            </a:r>
            <a:r>
              <a:rPr/>
              <a:t> of the agents— comes out of there. The practical consequence that has to be said out loud: if something is not a component, UVM does not see it. It does not build it, it does not call phases on it and it does not show up in the topology. Later on we are going to have objects that on purpose are </a:t>
            </a:r>
            <a:r>
              <a:rPr b="1"/>
              <a:t>not</a:t>
            </a:r>
            <a:r>
              <a:rPr/>
              <a:t> components —the transactions— and that is where the distinction buys you something. The three axes —structure, sequences, data— work as a map of the rest of the course: components and </a:t>
            </a:r>
            <a:r>
              <a:rPr>
                <a:latin typeface="Courier"/>
              </a:rPr>
              <a:t>env</a:t>
            </a:r>
            <a:r>
              <a:rPr/>
              <a:t> are structure, transactions are data, sequences are sequences.</a:t>
            </a:r>
          </a:p>
        </p:txBody>
      </p:sp>
      <p:sp>
        <p:nvSpPr>
          <p:cNvPr id="4" name="Slide Number Placeholder 3"/>
          <p:cNvSpPr>
            <a:spLocks noGrp="1"/>
          </p:cNvSpPr>
          <p:nvPr>
            <p:ph type="sldNum" sz="quarter" idx="10"/>
          </p:nvPr>
        </p:nvSpPr>
        <p:spPr/>
        <p:txBody>
          <a:bodyPr/>
          <a:lstStyle/>
          <a:p>
            <a:fld id="{18BDFEC3-8487-43E8-A154-7C12CBC1FFF2}" type="slidenum">
              <a:rPr lang="en-US"/>
              <a:t>145</a:t>
            </a:fld>
            <a:endParaRPr lang="en-US"/>
          </a:p>
        </p:txBody>
      </p:sp>
    </p:spTree>
  </p:cSld>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that have to be said no matter what: build_phase is top-down, connect_phase is bottom-up, and every run_phase runs in parallel, each one in its thread. And the classic mistake: creating components </a:t>
            </a:r>
            <a:r>
              <a:rPr b="1"/>
              <a:t>after</a:t>
            </a:r>
            <a:r>
              <a:rPr/>
              <a:t> build has ended. UVM does warn you, and well: </a:t>
            </a:r>
            <a:r>
              <a:rPr>
                <a:latin typeface="Courier"/>
              </a:rPr>
              <a:t>ILLCRT</a:t>
            </a:r>
            <a:r>
              <a:rPr/>
              <a:t> tells you which component and under which parent.</a:t>
            </a:r>
          </a:p>
        </p:txBody>
      </p:sp>
      <p:sp>
        <p:nvSpPr>
          <p:cNvPr id="4" name="Slide Number Placeholder 3"/>
          <p:cNvSpPr>
            <a:spLocks noGrp="1"/>
          </p:cNvSpPr>
          <p:nvPr>
            <p:ph type="sldNum" sz="quarter" idx="10"/>
          </p:nvPr>
        </p:nvSpPr>
        <p:spPr/>
        <p:txBody>
          <a:bodyPr/>
          <a:lstStyle/>
          <a:p>
            <a:fld id="{18BDFEC3-8487-43E8-A154-7C12CBC1FFF2}" type="slidenum">
              <a:rPr lang="en-US"/>
              <a:t>146</a:t>
            </a:fld>
            <a:endParaRPr lang="en-US"/>
          </a:p>
        </p:txBody>
      </p:sp>
    </p:spTree>
  </p:cSld>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drawing answers two questions that in the table read like an arbitrary convention. The first one: why </a:t>
            </a:r>
            <a:r>
              <a:rPr>
                <a:latin typeface="Courier"/>
              </a:rPr>
              <a:t>build_phase</a:t>
            </a:r>
            <a:r>
              <a:rPr/>
              <a:t> is top-down. Because a parent has to exist in order to create its children, and there is no other way to assemble a tree; the ones in the middle need the opposite, that the children are already there. The second one is the one asked under one’s breath: if the parent creates the child inside its own </a:t>
            </a:r>
            <a:r>
              <a:rPr>
                <a:latin typeface="Courier"/>
              </a:rPr>
              <a:t>build_phase</a:t>
            </a:r>
            <a:r>
              <a:rPr/>
              <a:t>, when does the </a:t>
            </a:r>
            <a:r>
              <a:rPr>
                <a:latin typeface="Courier"/>
              </a:rPr>
              <a:t>build_phase</a:t>
            </a:r>
            <a:r>
              <a:rPr/>
              <a:t> of the child run? Later, and that is the part that has to be said slowly: </a:t>
            </a:r>
            <a:r>
              <a:rPr>
                <a:latin typeface="Courier"/>
              </a:rPr>
              <a:t>create()</a:t>
            </a:r>
            <a:r>
              <a:rPr/>
              <a:t> calls the </a:t>
            </a:r>
            <a:r>
              <a:rPr b="1"/>
              <a:t>constructor</a:t>
            </a:r>
            <a:r>
              <a:rPr/>
              <a:t>, not the phase. UVM walks the tree calling the phase on the components that showed up along the way, so the child gets built in two steps. The practical consequence is the one in the last bullet, and it is the one that buys you something: a </a:t>
            </a:r>
            <a:r>
              <a:rPr>
                <a:latin typeface="Courier"/>
              </a:rPr>
              <a:t>uvm_config_db::set()</a:t>
            </a:r>
            <a:r>
              <a:rPr/>
              <a:t> written </a:t>
            </a:r>
            <a:r>
              <a:rPr b="1"/>
              <a:t>after</a:t>
            </a:r>
            <a:r>
              <a:rPr/>
              <a:t> the </a:t>
            </a:r>
            <a:r>
              <a:rPr>
                <a:latin typeface="Courier"/>
              </a:rPr>
              <a:t>create()</a:t>
            </a:r>
            <a:r>
              <a:rPr/>
              <a:t> of the child arrives late, the child already read, and the field stays at its default without anybody warning. It is the same asymmetric failure mode as the next slide. If somebody asks about the code: </a:t>
            </a:r>
            <a:r>
              <a:rPr>
                <a:latin typeface="Courier"/>
              </a:rPr>
              <a:t>uvm_topdown_phase::traverse</a:t>
            </a:r>
            <a:r>
              <a:rPr/>
              <a:t> runs the phase on the component and only then walks its children —</a:t>
            </a:r>
            <a:r>
              <a:rPr>
                <a:latin typeface="Courier"/>
              </a:rPr>
              <a:t>get_first_child()</a:t>
            </a:r>
            <a:r>
              <a:rPr/>
              <a:t>—, which by then already exist.</a:t>
            </a:r>
          </a:p>
        </p:txBody>
      </p:sp>
      <p:sp>
        <p:nvSpPr>
          <p:cNvPr id="4" name="Slide Number Placeholder 3"/>
          <p:cNvSpPr>
            <a:spLocks noGrp="1"/>
          </p:cNvSpPr>
          <p:nvPr>
            <p:ph type="sldNum" sz="quarter" idx="10"/>
          </p:nvPr>
        </p:nvSpPr>
        <p:spPr/>
        <p:txBody>
          <a:bodyPr/>
          <a:lstStyle/>
          <a:p>
            <a:fld id="{18BDFEC3-8487-43E8-A154-7C12CBC1FFF2}" type="slidenum">
              <a:rPr lang="en-US"/>
              <a:t>148</a:t>
            </a:fld>
            <a:endParaRPr lang="en-US"/>
          </a:p>
        </p:txBody>
      </p:sp>
    </p:spTree>
  </p:cSld>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exists because the student is going to see </a:t>
            </a:r>
            <a:r>
              <a:rPr>
                <a:latin typeface="Courier"/>
              </a:rPr>
              <a:t>super.build_phase(phase)</a:t>
            </a:r>
            <a:r>
              <a:rPr/>
              <a:t> in every piece of material on the internet and in most of the course’s </a:t>
            </a:r>
            <a:r>
              <a:rPr>
                <a:latin typeface="Courier"/>
              </a:rPr>
              <a:t>build_phase</a:t>
            </a:r>
            <a:r>
              <a:rPr/>
              <a:t> it is not there. The honest answer is not “they forgot”: it is that without the field macros the call to </a:t>
            </a:r>
            <a:r>
              <a:rPr>
                <a:latin typeface="Courier"/>
              </a:rPr>
              <a:t>uvm_component</a:t>
            </a:r>
            <a:r>
              <a:rPr/>
              <a:t>’s does nothing. The numbers, so that nobody has to take our word for it: </a:t>
            </a:r>
            <a:r>
              <a:rPr>
                <a:latin typeface="Courier"/>
              </a:rPr>
              <a:t>grep -rn 'super\.build_phase' code/ --include='*.sv' --include='*.svh' --exclude-dir=.uvm</a:t>
            </a:r>
            <a:r>
              <a:rPr/>
              <a:t> gives 15 real calls —plus 6 comments that talk about them— over 306 </a:t>
            </a:r>
            <a:r>
              <a:rPr>
                <a:latin typeface="Courier"/>
              </a:rPr>
              <a:t>build_phase</a:t>
            </a:r>
            <a:r>
              <a:rPr/>
              <a:t>. Those 15 call the </a:t>
            </a:r>
            <a:r>
              <a:rPr>
                <a:latin typeface="Courier"/>
              </a:rPr>
              <a:t>super</a:t>
            </a:r>
            <a:r>
              <a:rPr/>
              <a:t> of a </a:t>
            </a:r>
            <a:r>
              <a:rPr>
                <a:latin typeface="Courier"/>
              </a:rPr>
              <a:t>base_test</a:t>
            </a:r>
            <a:r>
              <a:rPr/>
              <a:t> or a </a:t>
            </a:r>
            <a:r>
              <a:rPr>
                <a:latin typeface="Courier"/>
              </a:rPr>
              <a:t>random_test</a:t>
            </a:r>
            <a:r>
              <a:rPr/>
              <a:t> of </a:t>
            </a:r>
            <a:r>
              <a:rPr b="1"/>
              <a:t>ours</a:t>
            </a:r>
            <a:r>
              <a:rPr/>
              <a:t>, which builds the env. None of them calls </a:t>
            </a:r>
            <a:r>
              <a:rPr>
                <a:latin typeface="Courier"/>
              </a:rPr>
              <a:t>uvm_component</a:t>
            </a:r>
            <a:r>
              <a:rPr/>
              <a:t>’s, which is what the slide is about. The other underlying difference: there are two ways of configuring a component. The automatic one (</a:t>
            </a:r>
            <a:r>
              <a:rPr>
                <a:latin typeface="Courier"/>
              </a:rPr>
              <a:t>`uvm_field_*</a:t>
            </a:r>
            <a:r>
              <a:rPr/>
              <a:t> + config_db, magic by macros) and the manual one (</a:t>
            </a:r>
            <a:r>
              <a:rPr>
                <a:latin typeface="Courier"/>
              </a:rPr>
              <a:t>uvm_config_db::get()</a:t>
            </a:r>
            <a:r>
              <a:rPr/>
              <a:t> in the build_phase, which is the one the course uses). The manual one is more code and vastly easier to debug — the field macros generate hundreds of lines you are never going to read. Why the recommendation for out there is the opposite of what the course does: the failure mode is asymmetric. Putting it in for nothing has zero effect. Leaving it out when it was needed is silence: the field stays at its default and the simulation runs. This course can name why in its case it is a no-op —there is not a single </a:t>
            </a:r>
            <a:r>
              <a:rPr>
                <a:latin typeface="Courier"/>
              </a:rPr>
              <a:t>`uvm_field_*</a:t>
            </a:r>
            <a:r>
              <a:rPr/>
              <a:t> macro in </a:t>
            </a:r>
            <a:r>
              <a:rPr>
                <a:latin typeface="Courier"/>
              </a:rPr>
              <a:t>code/</a:t>
            </a:r>
            <a:r>
              <a:rPr/>
              <a:t> outside the vendored library —there are 0, and the build counts them—; whoever walks into somebody else’s testbench cannot. </a:t>
            </a:r>
            <a:r>
              <a:rPr>
                <a:latin typeface="Courier"/>
              </a:rPr>
              <a:t>uvm_agent</a:t>
            </a:r>
            <a:r>
              <a:rPr/>
              <a:t> is the counterexample we have at hand: besides </a:t>
            </a:r>
            <a:r>
              <a:rPr>
                <a:latin typeface="Courier"/>
              </a:rPr>
              <a:t>uvm_component</a:t>
            </a:r>
            <a:r>
              <a:rPr/>
              <a:t>, it is implemented by </a:t>
            </a:r>
            <a:r>
              <a:rPr>
                <a:latin typeface="Courier"/>
              </a:rPr>
              <a:t>uvm_agent</a:t>
            </a:r>
            <a:r>
              <a:rPr/>
              <a:t> —which reads </a:t>
            </a:r>
            <a:r>
              <a:rPr>
                <a:latin typeface="Courier"/>
              </a:rPr>
              <a:t>is_active</a:t>
            </a:r>
            <a:r>
              <a:rPr/>
              <a:t> there— and by the two sequencer bases (</a:t>
            </a:r>
            <a:r>
              <a:rPr>
                <a:latin typeface="Courier"/>
              </a:rPr>
              <a:t>seq/uvm_sequencer_base.svh:122</a:t>
            </a:r>
            <a:r>
              <a:rPr/>
              <a:t>, which reads </a:t>
            </a:r>
            <a:r>
              <a:rPr>
                <a:latin typeface="Courier"/>
              </a:rPr>
              <a:t>wait_for_sequences_count</a:t>
            </a:r>
            <a:r>
              <a:rPr/>
              <a:t> from the config_db, and </a:t>
            </a:r>
            <a:r>
              <a:rPr>
                <a:latin typeface="Courier"/>
              </a:rPr>
              <a:t>seq/uvm_sequencer_param_base.svh:236</a:t>
            </a:r>
            <a:r>
              <a:rPr/>
              <a:t>). It comes back on day 6. The same goes for the other phases, cheaper still: in </a:t>
            </a:r>
            <a:r>
              <a:rPr>
                <a:latin typeface="Courier"/>
              </a:rPr>
              <a:t>uvm_component</a:t>
            </a:r>
            <a:r>
              <a:rPr/>
              <a:t> they are </a:t>
            </a:r>
            <a:r>
              <a:rPr>
                <a:latin typeface="Courier"/>
              </a:rPr>
              <a:t>return;</a:t>
            </a:r>
            <a:r>
              <a:rPr/>
              <a:t>, but </a:t>
            </a:r>
            <a:r>
              <a:rPr>
                <a:latin typeface="Courier"/>
              </a:rPr>
              <a:t>uvm_driver::end_of_elaboration_phase</a:t>
            </a:r>
            <a:r>
              <a:rPr/>
              <a:t> checks that the </a:t>
            </a:r>
            <a:r>
              <a:rPr>
                <a:latin typeface="Courier"/>
              </a:rPr>
              <a:t>seq_item_port</a:t>
            </a:r>
            <a:r>
              <a:rPr/>
              <a:t> is connected, and that one we do extend.</a:t>
            </a:r>
          </a:p>
        </p:txBody>
      </p:sp>
      <p:sp>
        <p:nvSpPr>
          <p:cNvPr id="4" name="Slide Number Placeholder 3"/>
          <p:cNvSpPr>
            <a:spLocks noGrp="1"/>
          </p:cNvSpPr>
          <p:nvPr>
            <p:ph type="sldNum" sz="quarter" idx="10"/>
          </p:nvPr>
        </p:nvSpPr>
        <p:spPr/>
        <p:txBody>
          <a:bodyPr/>
          <a:lstStyle/>
          <a:p>
            <a:fld id="{18BDFEC3-8487-43E8-A154-7C12CBC1FFF2}" type="slidenum">
              <a:rPr lang="en-US"/>
              <a:t>149</a:t>
            </a:fld>
            <a:endParaRPr lang="en-US"/>
          </a:p>
        </p:txBody>
      </p:sp>
    </p:spTree>
  </p:cSld>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table is there so that nobody leaves believing UVM has five phases: it has nine common ones and twelve runtime ones. The course uses five because with a single agent that is enough, and that has to be said — it is not that the others do not matter. The three you are most likely to run into outside: </a:t>
            </a:r>
            <a:r>
              <a:rPr>
                <a:latin typeface="Courier"/>
              </a:rPr>
              <a:t>start_of_simulation_phase</a:t>
            </a:r>
            <a:r>
              <a:rPr/>
              <a:t> is where people print the configuration banner of the test; </a:t>
            </a:r>
            <a:r>
              <a:rPr>
                <a:latin typeface="Courier"/>
              </a:rPr>
              <a:t>check_phase</a:t>
            </a:r>
            <a:r>
              <a:rPr/>
              <a:t> is where a tidy scoreboard decides the verdict, instead of counting errors along the way; and </a:t>
            </a:r>
            <a:r>
              <a:rPr>
                <a:latin typeface="Courier"/>
              </a:rPr>
              <a:t>report_phase</a:t>
            </a:r>
            <a:r>
              <a:rPr/>
              <a:t> is the one they have already seen. That </a:t>
            </a:r>
            <a:r>
              <a:rPr>
                <a:latin typeface="Courier"/>
              </a:rPr>
              <a:t>extract</a:t>
            </a:r>
            <a:r>
              <a:rPr/>
              <a:t> / </a:t>
            </a:r>
            <a:r>
              <a:rPr>
                <a:latin typeface="Courier"/>
              </a:rPr>
              <a:t>check</a:t>
            </a:r>
            <a:r>
              <a:rPr/>
              <a:t> / </a:t>
            </a:r>
            <a:r>
              <a:rPr>
                <a:latin typeface="Courier"/>
              </a:rPr>
              <a:t>report</a:t>
            </a:r>
            <a:r>
              <a:rPr/>
              <a:t> are separate has a concrete reason: they are bottom-up, so a child scoreboard finishes extracting before the parent env decides. If you do the three things in </a:t>
            </a:r>
            <a:r>
              <a:rPr>
                <a:latin typeface="Courier"/>
              </a:rPr>
              <a:t>report_phase</a:t>
            </a:r>
            <a:r>
              <a:rPr/>
              <a:t>, you lose that guarantee. The question that orders the table: why is </a:t>
            </a:r>
            <a:r>
              <a:rPr>
                <a:latin typeface="Courier"/>
              </a:rPr>
              <a:t>build_phase</a:t>
            </a:r>
            <a:r>
              <a:rPr/>
              <a:t> top-down? Because a parent has to exist in order to create its children. The ones in the middle need the opposite — that the children are already there. The other top-down one is </a:t>
            </a:r>
            <a:r>
              <a:rPr>
                <a:latin typeface="Courier"/>
              </a:rPr>
              <a:t>final_phase</a:t>
            </a:r>
            <a:r>
              <a:rPr/>
              <a:t>, which closes the tree in the same order it was built.</a:t>
            </a:r>
          </a:p>
        </p:txBody>
      </p:sp>
      <p:sp>
        <p:nvSpPr>
          <p:cNvPr id="4" name="Slide Number Placeholder 3"/>
          <p:cNvSpPr>
            <a:spLocks noGrp="1"/>
          </p:cNvSpPr>
          <p:nvPr>
            <p:ph type="sldNum" sz="quarter" idx="10"/>
          </p:nvPr>
        </p:nvSpPr>
        <p:spPr/>
        <p:txBody>
          <a:bodyPr/>
          <a:lstStyle/>
          <a:p>
            <a:fld id="{18BDFEC3-8487-43E8-A154-7C12CBC1FFF2}" type="slidenum">
              <a:rPr lang="en-US"/>
              <a:t>150</a:t>
            </a:fld>
            <a:endParaRPr lang="en-US"/>
          </a:p>
        </p:txBody>
      </p:sp>
    </p:spTree>
  </p:cSld>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exists so that </a:t>
            </a:r>
            <a:r>
              <a:rPr>
                <a:latin typeface="Courier"/>
              </a:rPr>
              <a:t>main_phase</a:t>
            </a:r>
            <a:r>
              <a:rPr/>
              <a:t> does not show up for the first time on day 6. The exact distinction, which confuses everybody: </a:t>
            </a:r>
            <a:r>
              <a:rPr>
                <a:latin typeface="Courier"/>
              </a:rPr>
              <a:t>run_phase</a:t>
            </a:r>
            <a:r>
              <a:rPr/>
              <a:t> and the schedule </a:t>
            </a:r>
            <a:r>
              <a:rPr>
                <a:latin typeface="Courier"/>
              </a:rPr>
              <a:t>reset → configure → main → shutdown</a:t>
            </a:r>
            <a:r>
              <a:rPr/>
              <a:t> run </a:t>
            </a:r>
            <a:r>
              <a:rPr b="1"/>
              <a:t>at the same time</a:t>
            </a:r>
            <a:r>
              <a:rPr/>
              <a:t>, not one inside the other. A component can implement either of the two paths; what is not advisable is mixing them in the same testbench, because then nobody knows what runs when. The honest question is “so which one do I use?”. For a testbench of a single block, </a:t>
            </a:r>
            <a:r>
              <a:rPr>
                <a:latin typeface="Courier"/>
              </a:rPr>
              <a:t>run_phase</a:t>
            </a:r>
            <a:r>
              <a:rPr/>
              <a:t>, which is what the course does. The schedule earns its keep in integration: the agent of the configuration bus finishes its </a:t>
            </a:r>
            <a:r>
              <a:rPr>
                <a:latin typeface="Courier"/>
              </a:rPr>
              <a:t>configure</a:t>
            </a:r>
            <a:r>
              <a:rPr/>
              <a:t> and only then does the data one start its </a:t>
            </a:r>
            <a:r>
              <a:rPr>
                <a:latin typeface="Courier"/>
              </a:rPr>
              <a:t>main</a:t>
            </a:r>
            <a:r>
              <a:rPr/>
              <a:t>, without either of the two teams having had to write a </a:t>
            </a:r>
            <a:r>
              <a:rPr>
                <a:latin typeface="Courier"/>
              </a:rPr>
              <a:t>uvm_event</a:t>
            </a:r>
            <a:r>
              <a:rPr/>
              <a:t> or a shared flag.</a:t>
            </a:r>
          </a:p>
        </p:txBody>
      </p:sp>
      <p:sp>
        <p:nvSpPr>
          <p:cNvPr id="4" name="Slide Number Placeholder 3"/>
          <p:cNvSpPr>
            <a:spLocks noGrp="1"/>
          </p:cNvSpPr>
          <p:nvPr>
            <p:ph type="sldNum" sz="quarter" idx="10"/>
          </p:nvPr>
        </p:nvSpPr>
        <p:spPr/>
        <p:txBody>
          <a:bodyPr/>
          <a:lstStyle/>
          <a:p>
            <a:fld id="{18BDFEC3-8487-43E8-A154-7C12CBC1FFF2}" type="slidenum">
              <a:rPr lang="en-US"/>
              <a:t>152</a:t>
            </a:fld>
            <a:endParaRPr lang="en-US"/>
          </a:p>
        </p:txBody>
      </p:sp>
    </p:spTree>
  </p:cSld>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point of the slide is self-sufficiency. A component that needs somebody to hand it its dependencies forces that somebody to know them, and the test ends up being a delivery service for handles it does not use. With the config_db, the test does not know that the scoreboard needs a BFM. That is exactly what makes the </a:t>
            </a:r>
            <a:r>
              <a:rPr>
                <a:latin typeface="Courier"/>
              </a:rPr>
              <a:t>env</a:t>
            </a:r>
            <a:r>
              <a:rPr/>
              <a:t> able to exist: if every component configures itself, the parent only has to build it. The price has to be said too: the dependency stopped being in the constructor, where it could be seen, and moved into a string. A misspelt </a:t>
            </a:r>
            <a:r>
              <a:rPr>
                <a:latin typeface="Courier"/>
              </a:rPr>
              <a:t>"bfm"</a:t>
            </a:r>
            <a:r>
              <a:rPr/>
              <a:t> compiles. That is why the </a:t>
            </a:r>
            <a:r>
              <a:rPr>
                <a:latin typeface="Courier"/>
              </a:rPr>
              <a:t>if (!get(...)) uvm_fatal</a:t>
            </a:r>
            <a:r>
              <a:rPr/>
              <a:t> is not optional.</a:t>
            </a:r>
          </a:p>
        </p:txBody>
      </p:sp>
      <p:sp>
        <p:nvSpPr>
          <p:cNvPr id="4" name="Slide Number Placeholder 3"/>
          <p:cNvSpPr>
            <a:spLocks noGrp="1"/>
          </p:cNvSpPr>
          <p:nvPr>
            <p:ph type="sldNum" sz="quarter" idx="10"/>
          </p:nvPr>
        </p:nvSpPr>
        <p:spPr/>
        <p:txBody>
          <a:bodyPr/>
          <a:lstStyle/>
          <a:p>
            <a:fld id="{18BDFEC3-8487-43E8-A154-7C12CBC1FFF2}" type="slidenum">
              <a:rPr lang="en-US"/>
              <a:t>153</a:t>
            </a:fld>
            <a:endParaRPr lang="en-US"/>
          </a:p>
        </p:txBody>
      </p:sp>
    </p:spTree>
  </p:cSld>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change of mindset of the unit, and it is worth saying it in these words: the test stopped </a:t>
            </a:r>
            <a:r>
              <a:rPr i="1"/>
              <a:t>doing</a:t>
            </a:r>
            <a:r>
              <a:rPr/>
              <a:t> the test. Now it assembles it and steps aside. The objection also moved: it is no longer raised by the test, it is raised by the components that have work — or, in this example, by the tester. Worth showing </a:t>
            </a:r>
            <a:r>
              <a:rPr>
                <a:latin typeface="Courier"/>
              </a:rPr>
              <a:t>random_tester.svh</a:t>
            </a:r>
            <a:r>
              <a:rPr/>
              <a:t> for a second so that it can be seen. And the trap that is going to show up on its own: </a:t>
            </a:r>
            <a:r>
              <a:rPr>
                <a:latin typeface="Courier"/>
              </a:rPr>
              <a:t>new()</a:t>
            </a:r>
            <a:r>
              <a:rPr/>
              <a:t> works here because the type is written in the declaration. In the env that gets replaced by </a:t>
            </a:r>
            <a:r>
              <a:rPr>
                <a:latin typeface="Courier"/>
              </a:rPr>
              <a:t>type_id::create()</a:t>
            </a:r>
            <a:r>
              <a:rPr/>
              <a:t>, and that is the change that enables the overrides. Not yet, but it is worth planting.</a:t>
            </a:r>
          </a:p>
        </p:txBody>
      </p:sp>
      <p:sp>
        <p:nvSpPr>
          <p:cNvPr id="4" name="Slide Number Placeholder 3"/>
          <p:cNvSpPr>
            <a:spLocks noGrp="1"/>
          </p:cNvSpPr>
          <p:nvPr>
            <p:ph type="sldNum" sz="quarter" idx="10"/>
          </p:nvPr>
        </p:nvSpPr>
        <p:spPr/>
        <p:txBody>
          <a:bodyPr/>
          <a:lstStyle/>
          <a:p>
            <a:fld id="{18BDFEC3-8487-43E8-A154-7C12CBC1FFF2}" type="slidenum">
              <a:rPr lang="en-US"/>
              <a:t>154</a:t>
            </a:fld>
            <a:endParaRPr lang="en-US"/>
          </a:p>
        </p:txBody>
      </p:sp>
    </p:spTree>
  </p:cSld>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that has to be left uncomfortable. If the student walks out thinking “this is still wrong”, the env explains itself. The shadowing of the handle deserves a minute: in the base class there is a </a:t>
            </a:r>
            <a:r>
              <a:rPr>
                <a:latin typeface="Courier"/>
              </a:rPr>
              <a:t>random_tester tester_h</a:t>
            </a:r>
            <a:r>
              <a:rPr/>
              <a:t> and here an </a:t>
            </a:r>
            <a:r>
              <a:rPr>
                <a:latin typeface="Courier"/>
              </a:rPr>
              <a:t>add_tester tester_h</a:t>
            </a:r>
            <a:r>
              <a:rPr/>
              <a:t>. Any method inherited from </a:t>
            </a:r>
            <a:r>
              <a:rPr>
                <a:latin typeface="Courier"/>
              </a:rPr>
              <a:t>random_test</a:t>
            </a:r>
            <a:r>
              <a:rPr/>
              <a:t> that uses </a:t>
            </a:r>
            <a:r>
              <a:rPr>
                <a:latin typeface="Courier"/>
              </a:rPr>
              <a:t>tester_h</a:t>
            </a:r>
            <a:r>
              <a:rPr/>
              <a:t> is going to see the base one, which stayed at </a:t>
            </a:r>
            <a:r>
              <a:rPr>
                <a:latin typeface="Courier"/>
              </a:rPr>
              <a:t>null</a:t>
            </a:r>
            <a:r>
              <a:rPr/>
              <a:t>. Here it does no harm because there is none, but it is a time bomb and it is exactly the kind of silent mistake the course goes after. The hook: in the </a:t>
            </a:r>
            <a:r>
              <a:rPr>
                <a:latin typeface="Courier"/>
              </a:rPr>
              <a:t>env</a:t>
            </a:r>
            <a:r>
              <a:rPr/>
              <a:t> there are not two tests, there is one; and </a:t>
            </a:r>
            <a:r>
              <a:rPr>
                <a:latin typeface="Courier"/>
              </a:rPr>
              <a:t>add_test</a:t>
            </a:r>
            <a:r>
              <a:rPr/>
              <a:t> becomes a line of </a:t>
            </a:r>
            <a:r>
              <a:rPr>
                <a:latin typeface="Courier"/>
              </a:rPr>
              <a:t>set_type_override_by_type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155</a:t>
            </a:fld>
            <a:endParaRPr lang="en-US"/>
          </a:p>
        </p:txBody>
      </p:sp>
    </p:spTree>
  </p:cSld>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unit that turns the testbench into something UVM can walk, and with that the tools that did not exist before show up: </a:t>
            </a:r>
            <a:r>
              <a:rPr>
                <a:latin typeface="Courier"/>
              </a:rPr>
              <a:t>print_topology()</a:t>
            </a:r>
            <a:r>
              <a:rPr/>
              <a:t> shows the tree, and the </a:t>
            </a:r>
            <a:r>
              <a:rPr>
                <a:latin typeface="Courier"/>
              </a:rPr>
              <a:t>uvm_config_db</a:t>
            </a:r>
            <a:r>
              <a:rPr/>
              <a:t> can use paths because now there are paths. The </a:t>
            </a:r>
            <a:r>
              <a:rPr>
                <a:latin typeface="Courier"/>
              </a:rPr>
              <a:t>super.build_phase()</a:t>
            </a:r>
            <a:r>
              <a:rPr/>
              <a:t> deserves the pass we gave it because it is the most repeated question in the forums. What has to be said out loud is the asymmetry: not calling it switches off the automatic assignment of the fields registered with </a:t>
            </a:r>
            <a:r>
              <a:rPr>
                <a:latin typeface="Courier"/>
              </a:rPr>
              <a:t>`uvm_field_*</a:t>
            </a:r>
            <a:r>
              <a:rPr/>
              <a:t>, and that does not give an error, it gives a default. This course does not use those macros and that is why it can skip it; the student who lands in somebody else’s testbench does not know whether they can, so they put it in. What is not valid is doing half of each.</a:t>
            </a:r>
          </a:p>
        </p:txBody>
      </p:sp>
      <p:sp>
        <p:nvSpPr>
          <p:cNvPr id="4" name="Slide Number Placeholder 3"/>
          <p:cNvSpPr>
            <a:spLocks noGrp="1"/>
          </p:cNvSpPr>
          <p:nvPr>
            <p:ph type="sldNum" sz="quarter" idx="10"/>
          </p:nvPr>
        </p:nvSpPr>
        <p:spPr/>
        <p:txBody>
          <a:bodyPr/>
          <a:lstStyle/>
          <a:p>
            <a:fld id="{18BDFEC3-8487-43E8-A154-7C12CBC1FFF2}" type="slidenum">
              <a:rPr lang="en-US"/>
              <a:t>156</a:t>
            </a:fld>
            <a:endParaRPr lang="en-US"/>
          </a:p>
        </p:txBody>
      </p:sp>
    </p:spTree>
  </p:cSld>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Hinge section of the course, and the sentence to leave behind is this one: </a:t>
            </a:r>
            <a:r>
              <a:rPr b="1"/>
              <a:t>what changes together goes together, what changes separately goes separately.</a:t>
            </a:r>
            <a:r>
              <a:rPr/>
              <a:t> Everything that comes afterwards —agents, sequences— is this same operation applied to something else. If the group is going slowly, this is the unit where it is worth spending whatever time is left over, even if it has to be taken from somewhere else. A student who does not understand why the env and the test are two classes is not going to be able to read any production testbench, because they are all built like this. The question to start with, before showing one line of code: if tomorrow the design adds a second interface, how many of your ten tests have to be touched? None, if the structure lives in a single place. All ten, if each test assembles it.</a:t>
            </a:r>
          </a:p>
        </p:txBody>
      </p:sp>
      <p:sp>
        <p:nvSpPr>
          <p:cNvPr id="4" name="Slide Number Placeholder 3"/>
          <p:cNvSpPr>
            <a:spLocks noGrp="1"/>
          </p:cNvSpPr>
          <p:nvPr>
            <p:ph type="sldNum" sz="quarter" idx="10"/>
          </p:nvPr>
        </p:nvSpPr>
        <p:spPr/>
        <p:txBody>
          <a:bodyPr/>
          <a:lstStyle/>
          <a:p>
            <a:fld id="{18BDFEC3-8487-43E8-A154-7C12CBC1FFF2}" type="slidenum">
              <a:rPr lang="en-US"/>
              <a:t>157</a:t>
            </a:fld>
            <a:endParaRPr lang="en-US"/>
          </a:p>
        </p:txBody>
      </p:sp>
    </p:spTree>
  </p:cSld>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Swap </a:t>
            </a:r>
            <a:r>
              <a:rPr i="1"/>
              <a:t>football</a:t>
            </a:r>
            <a:r>
              <a:rPr/>
              <a:t> for </a:t>
            </a:r>
            <a:r>
              <a:rPr i="1"/>
              <a:t>testbench</a:t>
            </a:r>
            <a:r>
              <a:rPr/>
              <a:t> and Cruyff’s line is the whole unit. The three rules sound like an office poster until you measure them, so it is worth landing them on the testbench in front of them: One class, one thing — the </a:t>
            </a:r>
            <a:r>
              <a:rPr>
                <a:latin typeface="Courier"/>
              </a:rPr>
              <a:t>random_test</a:t>
            </a:r>
            <a:r>
              <a:rPr/>
              <a:t> of the components does two: it assembles the structure and it picks the stimulus. That is why it has to be copied to make </a:t>
            </a:r>
            <a:r>
              <a:rPr>
                <a:latin typeface="Courier"/>
              </a:rPr>
              <a:t>add_test</a:t>
            </a:r>
            <a:r>
              <a:rPr/>
              <a:t>. Nothing hardcoded — </a:t>
            </a:r>
            <a:r>
              <a:rPr>
                <a:latin typeface="Courier"/>
              </a:rPr>
              <a:t>tester_h = new(...)</a:t>
            </a:r>
            <a:r>
              <a:rPr/>
              <a:t> nails the type into that line. The </a:t>
            </a:r>
            <a:r>
              <a:rPr>
                <a:latin typeface="Courier"/>
              </a:rPr>
              <a:t>type_id::create()</a:t>
            </a:r>
            <a:r>
              <a:rPr/>
              <a:t> does not. Against the interface — the </a:t>
            </a:r>
            <a:r>
              <a:rPr>
                <a:latin typeface="Courier"/>
              </a:rPr>
              <a:t>env</a:t>
            </a:r>
            <a:r>
              <a:rPr/>
              <a:t> is going to ask for a </a:t>
            </a:r>
            <a:r>
              <a:rPr>
                <a:latin typeface="Courier"/>
              </a:rPr>
              <a:t>base_tester</a:t>
            </a:r>
            <a:r>
              <a:rPr/>
              <a:t>, which is an abstract class: it neither knows nor cares which one arrives. And an honest warning, because at work this gets abused: adaptable code does </a:t>
            </a:r>
            <a:r>
              <a:rPr b="1"/>
              <a:t>not</a:t>
            </a:r>
            <a:r>
              <a:rPr/>
              <a:t> mean code prepared for everything. Every point of flexibility is paid for in indirection, and the indirection is paid for at three in the morning. What gets separated is what has already been shown to change — and here it has been shown: there are two tests and there is already copy and paste.</a:t>
            </a:r>
          </a:p>
        </p:txBody>
      </p:sp>
      <p:sp>
        <p:nvSpPr>
          <p:cNvPr id="4" name="Slide Number Placeholder 3"/>
          <p:cNvSpPr>
            <a:spLocks noGrp="1"/>
          </p:cNvSpPr>
          <p:nvPr>
            <p:ph type="sldNum" sz="quarter" idx="10"/>
          </p:nvPr>
        </p:nvSpPr>
        <p:spPr/>
        <p:txBody>
          <a:bodyPr/>
          <a:lstStyle/>
          <a:p>
            <a:fld id="{18BDFEC3-8487-43E8-A154-7C12CBC1FFF2}" type="slidenum">
              <a:rPr lang="en-US"/>
              <a:t>159</a:t>
            </a:fld>
            <a:endParaRPr lang="en-US"/>
          </a:p>
        </p:txBody>
      </p:sp>
    </p:spTree>
  </p:cSld>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problem slide, and it is worth not jumping ahead to the solution: let the duplication be seen first, and let it be seen </a:t>
            </a:r>
            <a:r>
              <a:rPr b="1"/>
              <a:t>where it is</a:t>
            </a:r>
            <a:r>
              <a:rPr/>
              <a:t>. It is not in the testers —those already inherit properly— but in the tests, which is where nobody looks for it. The question that orders the next two slides: which part of a tester is </a:t>
            </a:r>
            <a:r>
              <a:rPr i="1"/>
              <a:t>the test</a:t>
            </a:r>
            <a:r>
              <a:rPr/>
              <a:t>, and which part is </a:t>
            </a:r>
            <a:r>
              <a:rPr i="1"/>
              <a:t>infrastructure</a:t>
            </a:r>
            <a:r>
              <a:rPr/>
              <a:t>? The </a:t>
            </a:r>
            <a:r>
              <a:rPr>
                <a:latin typeface="Courier"/>
              </a:rPr>
              <a:t>get_op()</a:t>
            </a:r>
            <a:r>
              <a:rPr/>
              <a:t> is the test —four lines—; all the rest is infrastructure that has nothing to do with what you want to prove. And the general criterion, which holds for any language: when two sibling classes share an identical method, the method is in the wrong place. It goes to the parent.</a:t>
            </a:r>
          </a:p>
        </p:txBody>
      </p:sp>
      <p:sp>
        <p:nvSpPr>
          <p:cNvPr id="4" name="Slide Number Placeholder 3"/>
          <p:cNvSpPr>
            <a:spLocks noGrp="1"/>
          </p:cNvSpPr>
          <p:nvPr>
            <p:ph type="sldNum" sz="quarter" idx="10"/>
          </p:nvPr>
        </p:nvSpPr>
        <p:spPr/>
        <p:txBody>
          <a:bodyPr/>
          <a:lstStyle/>
          <a:p>
            <a:fld id="{18BDFEC3-8487-43E8-A154-7C12CBC1FFF2}" type="slidenum">
              <a:rPr lang="en-US"/>
              <a:t>161</a:t>
            </a:fld>
            <a:endParaRPr lang="en-US"/>
          </a:p>
        </p:txBody>
      </p:sp>
    </p:spTree>
  </p:cSld>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where polymorphism gets collected: </a:t>
            </a:r>
            <a:r>
              <a:rPr>
                <a:latin typeface="Courier"/>
              </a:rPr>
              <a:t>base_tester</a:t>
            </a:r>
            <a:r>
              <a:rPr/>
              <a:t> is an </a:t>
            </a:r>
            <a:r>
              <a:rPr b="1"/>
              <a:t>abstract class with </a:t>
            </a:r>
            <a:r>
              <a:rPr b="1">
                <a:latin typeface="Courier"/>
              </a:rPr>
              <a:t>pure virtual</a:t>
            </a:r>
            <a:r>
              <a:rPr b="1"/>
              <a:t> methods</a:t>
            </a:r>
            <a:r>
              <a:rPr/>
              <a:t>, that is, the </a:t>
            </a:r>
            <a:r>
              <a:rPr>
                <a:latin typeface="Courier"/>
              </a:rPr>
              <a:t>run_phase()</a:t>
            </a:r>
            <a:r>
              <a:rPr/>
              <a:t> is written a single time and the daughters are </a:t>
            </a:r>
            <a:r>
              <a:rPr i="1"/>
              <a:t>forced</a:t>
            </a:r>
            <a:r>
              <a:rPr/>
              <a:t> to define </a:t>
            </a:r>
            <a:r>
              <a:rPr>
                <a:latin typeface="Courier"/>
              </a:rPr>
              <a:t>get_op()</a:t>
            </a:r>
            <a:r>
              <a:rPr/>
              <a:t> and </a:t>
            </a:r>
            <a:r>
              <a:rPr>
                <a:latin typeface="Courier"/>
              </a:rPr>
              <a:t>get_data()</a:t>
            </a:r>
            <a:r>
              <a:rPr/>
              <a:t>. If one forgets, it does not compile — which is the whole argument of that unit. And along the way the trap of the day 2 exercise gets fixed: here </a:t>
            </a:r>
            <a:r>
              <a:rPr>
                <a:latin typeface="Courier"/>
              </a:rPr>
              <a:t>get_op()</a:t>
            </a:r>
            <a:r>
              <a:rPr/>
              <a:t> </a:t>
            </a:r>
            <a:r>
              <a:rPr b="1"/>
              <a:t>is</a:t>
            </a:r>
            <a:r>
              <a:rPr/>
              <a:t> virtual, because it is pure virtual. Worth going back two days and showing it. The bullet that matters is the last one, and it is the one that pushes into the next slide: the two testers still randomize the operands the same way. Two sisters sharing code is a sign that a step is missing in the hierarchy — and the step is that </a:t>
            </a:r>
            <a:r>
              <a:rPr>
                <a:latin typeface="Courier"/>
              </a:rPr>
              <a:t>add_tester</a:t>
            </a:r>
            <a:r>
              <a:rPr/>
              <a:t> should not inherit from </a:t>
            </a:r>
            <a:r>
              <a:rPr>
                <a:latin typeface="Courier"/>
              </a:rPr>
              <a:t>base_tester</a:t>
            </a:r>
            <a:r>
              <a:rPr/>
              <a:t> but from </a:t>
            </a:r>
            <a:r>
              <a:rPr>
                <a:latin typeface="Courier"/>
              </a:rPr>
              <a:t>random_tester</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163</a:t>
            </a:fld>
            <a:endParaRPr lang="en-US"/>
          </a:p>
        </p:txBody>
      </p:sp>
    </p:spTree>
  </p:cSld>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jump to point out is the third arrow: </a:t>
            </a:r>
            <a:r>
              <a:rPr>
                <a:latin typeface="Courier"/>
              </a:rPr>
              <a:t>add_tester</a:t>
            </a:r>
            <a:r>
              <a:rPr/>
              <a:t> does not inherit from the abstract one, it inherits from the concrete one. It is counter-intuitive the first time and it is the decision that makes a new test cost four lines. The rule, said in a way that sticks: </a:t>
            </a:r>
            <a:r>
              <a:rPr b="1"/>
              <a:t>you inherit from whoever has what you do not want to write again.</a:t>
            </a:r>
            <a:r>
              <a:rPr/>
              <a:t> Not from the one that “conceptually corresponds”. And the hook backwards: this is polymorphism used for real. </a:t>
            </a:r>
            <a:r>
              <a:rPr>
                <a:latin typeface="Courier"/>
              </a:rPr>
              <a:t>pure virtual</a:t>
            </a:r>
            <a:r>
              <a:rPr/>
              <a:t> in the parent is what guarantees that no tester forgets to define </a:t>
            </a:r>
            <a:r>
              <a:rPr>
                <a:latin typeface="Courier"/>
              </a:rPr>
              <a:t>get_op()</a:t>
            </a:r>
            <a:r>
              <a:rPr/>
              <a:t> — and if it forgets, it does not compile.</a:t>
            </a:r>
          </a:p>
        </p:txBody>
      </p:sp>
      <p:sp>
        <p:nvSpPr>
          <p:cNvPr id="4" name="Slide Number Placeholder 3"/>
          <p:cNvSpPr>
            <a:spLocks noGrp="1"/>
          </p:cNvSpPr>
          <p:nvPr>
            <p:ph type="sldNum" sz="quarter" idx="10"/>
          </p:nvPr>
        </p:nvSpPr>
        <p:spPr/>
        <p:txBody>
          <a:bodyPr/>
          <a:lstStyle/>
          <a:p>
            <a:fld id="{18BDFEC3-8487-43E8-A154-7C12CBC1FFF2}" type="slidenum">
              <a:rPr lang="en-US"/>
              <a:t>165</a:t>
            </a:fld>
            <a:endParaRPr lang="en-US"/>
          </a:p>
        </p:txBody>
      </p:sp>
    </p:spTree>
  </p:cSld>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of the section worth leaving on screen for a while: a whole test of the VTALU is </a:t>
            </a:r>
            <a:r>
              <a:rPr b="1"/>
              <a:t>four useful lines</a:t>
            </a:r>
            <a:r>
              <a:rPr/>
              <a:t>. Everything else —sending a thousand operations, randomizing operands, talking to the BFM— is already written and does not get touched. The rule you take away: if adding a test costs four lines, you are going to write many. If it costs copying a class of sixty, you are going to write three and then invent excuses. The coverage of the project is decided here, not in the covergroup. And the question that orders the hierarchy: why does </a:t>
            </a:r>
            <a:r>
              <a:rPr>
                <a:latin typeface="Courier"/>
              </a:rPr>
              <a:t>add_tester</a:t>
            </a:r>
            <a:r>
              <a:rPr/>
              <a:t> inherit from </a:t>
            </a:r>
            <a:r>
              <a:rPr>
                <a:latin typeface="Courier"/>
              </a:rPr>
              <a:t>random_tester</a:t>
            </a:r>
            <a:r>
              <a:rPr/>
              <a:t> and not from </a:t>
            </a:r>
            <a:r>
              <a:rPr>
                <a:latin typeface="Courier"/>
              </a:rPr>
              <a:t>base_tester</a:t>
            </a:r>
            <a:r>
              <a:rPr/>
              <a:t>? Because it wants the random operands and only changes the operation. Inheritance is not chosen by conceptual likeness, it is chosen by </a:t>
            </a:r>
            <a:r>
              <a:rPr b="1"/>
              <a:t>what you do not want to write again</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166</a:t>
            </a:fld>
            <a:endParaRPr lang="en-US"/>
          </a:p>
        </p:txBody>
      </p:sp>
    </p:spTree>
  </p:cSld>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doing the arithmetic out loud, because the problem is easier to see with numbers than with the design argument: if every test instantiates its three components, with ten tests there are ten </a:t>
            </a:r>
            <a:r>
              <a:rPr>
                <a:latin typeface="Courier"/>
              </a:rPr>
              <a:t>build_phase</a:t>
            </a:r>
            <a:r>
              <a:rPr/>
              <a:t> saying the same thing. The day a fourth component is added to the testbench, that is ten edits — and the one you forget does not fail at compile time, it simply runs without that component. </a:t>
            </a:r>
            <a:r>
              <a:rPr>
                <a:latin typeface="Courier"/>
              </a:rPr>
              <a:t>uvm_env</a:t>
            </a:r>
            <a:r>
              <a:rPr/>
              <a:t> is not magic and it does not bring new behaviour: it is a </a:t>
            </a:r>
            <a:r>
              <a:rPr>
                <a:latin typeface="Courier"/>
              </a:rPr>
              <a:t>uvm_component</a:t>
            </a:r>
            <a:r>
              <a:rPr/>
              <a:t> with another name. What it contributes is </a:t>
            </a:r>
            <a:r>
              <a:rPr b="1"/>
              <a:t>convention</a:t>
            </a:r>
            <a:r>
              <a:rPr/>
              <a:t>: when somebody opens a testbench that is not theirs, they know the structure is in the env. That is half the value of UVM and it is worth saying it that bluntly — it is not the library, it is that everybody puts the things in the same place. Good question: why does the env almost never have a </a:t>
            </a:r>
            <a:r>
              <a:rPr>
                <a:latin typeface="Courier"/>
              </a:rPr>
              <a:t>run_phase</a:t>
            </a:r>
            <a:r>
              <a:rPr/>
              <a:t>? Because it neither sends nor watches anything; it only builds and connects. If your env has a </a:t>
            </a:r>
            <a:r>
              <a:rPr>
                <a:latin typeface="Courier"/>
              </a:rPr>
              <a:t>run_phase</a:t>
            </a:r>
            <a:r>
              <a:rPr/>
              <a:t>, it is a sign that test logic got inside the structure.</a:t>
            </a:r>
          </a:p>
        </p:txBody>
      </p:sp>
      <p:sp>
        <p:nvSpPr>
          <p:cNvPr id="4" name="Slide Number Placeholder 3"/>
          <p:cNvSpPr>
            <a:spLocks noGrp="1"/>
          </p:cNvSpPr>
          <p:nvPr>
            <p:ph type="sldNum" sz="quarter" idx="10"/>
          </p:nvPr>
        </p:nvSpPr>
        <p:spPr/>
        <p:txBody>
          <a:bodyPr/>
          <a:lstStyle/>
          <a:p>
            <a:fld id="{18BDFEC3-8487-43E8-A154-7C12CBC1FFF2}" type="slidenum">
              <a:rPr lang="en-US"/>
              <a:t>167</a:t>
            </a:fld>
            <a:endParaRPr lang="en-US"/>
          </a:p>
        </p:txBody>
      </p:sp>
    </p:spTree>
  </p:cSld>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leaving the diagram on screen and asking them to place where each class of the components ended up. The exercise makes it obvious what disappeared: there is no longer a </a:t>
            </a:r>
            <a:r>
              <a:rPr>
                <a:latin typeface="Courier"/>
              </a:rPr>
              <a:t>build_phase</a:t>
            </a:r>
            <a:r>
              <a:rPr/>
              <a:t> per test instantiating three components. The control question: if tomorrow the testbench adds a fourth component, how many files get touched? One, the </a:t>
            </a:r>
            <a:r>
              <a:rPr>
                <a:latin typeface="Courier"/>
              </a:rPr>
              <a:t>env</a:t>
            </a:r>
            <a:r>
              <a:rPr/>
              <a:t>. With the structure of the components it was as many as there were tests.</a:t>
            </a:r>
          </a:p>
        </p:txBody>
      </p:sp>
      <p:sp>
        <p:nvSpPr>
          <p:cNvPr id="4" name="Slide Number Placeholder 3"/>
          <p:cNvSpPr>
            <a:spLocks noGrp="1"/>
          </p:cNvSpPr>
          <p:nvPr>
            <p:ph type="sldNum" sz="quarter" idx="10"/>
          </p:nvPr>
        </p:nvSpPr>
        <p:spPr/>
        <p:txBody>
          <a:bodyPr/>
          <a:lstStyle/>
          <a:p>
            <a:fld id="{18BDFEC3-8487-43E8-A154-7C12CBC1FFF2}" type="slidenum">
              <a:rPr lang="en-US"/>
              <a:t>169</a:t>
            </a:fld>
            <a:endParaRPr lang="en-US"/>
          </a:p>
        </p:txBody>
      </p:sp>
    </p:spTree>
  </p:cSld>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Hinge section of the course: separating WHAT structure the testbench has (env) from WHAT stimulus gets sent (test). Everything that comes afterwards —agents, sequences— is this same idea taken further. If the group is going slowly, this is the slide where it is worth spending whatever time is left over.</a:t>
            </a:r>
          </a:p>
        </p:txBody>
      </p:sp>
      <p:sp>
        <p:nvSpPr>
          <p:cNvPr id="4" name="Slide Number Placeholder 3"/>
          <p:cNvSpPr>
            <a:spLocks noGrp="1"/>
          </p:cNvSpPr>
          <p:nvPr>
            <p:ph type="sldNum" sz="quarter" idx="10"/>
          </p:nvPr>
        </p:nvSpPr>
        <p:spPr/>
        <p:txBody>
          <a:bodyPr/>
          <a:lstStyle/>
          <a:p>
            <a:fld id="{18BDFEC3-8487-43E8-A154-7C12CBC1FFF2}" type="slidenum">
              <a:rPr lang="en-US"/>
              <a:t>170</a:t>
            </a:fld>
            <a:endParaRPr lang="en-US"/>
          </a:p>
        </p:txBody>
      </p:sp>
    </p:spTree>
  </p:cSld>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macro is what replaces the </a:t>
            </a:r>
            <a:r>
              <a:rPr>
                <a:latin typeface="Courier"/>
              </a:rPr>
              <a:t>case</a:t>
            </a:r>
            <a:r>
              <a:rPr/>
              <a:t> of the hand-written factory: each class signs itself up in the dictionary, and adding a type does not force you to edit the factory. The difference between the two macros is the one that gets collected in the transactions, and it is worth planting now: </a:t>
            </a:r>
            <a:r>
              <a:rPr>
                <a:latin typeface="Courier"/>
              </a:rPr>
              <a:t>uvm_component_utils</a:t>
            </a:r>
            <a:r>
              <a:rPr/>
              <a:t> is for what lives in the tree and receives phases; </a:t>
            </a:r>
            <a:r>
              <a:rPr>
                <a:latin typeface="Courier"/>
              </a:rPr>
              <a:t>uvm_object_utils</a:t>
            </a:r>
            <a:r>
              <a:rPr/>
              <a:t> is for what travels —a piece of data— and receives none. Picking the wrong one compiles and gives strange errors later. Not having to cast is not cosmetic: the </a:t>
            </a:r>
            <a:r>
              <a:rPr>
                <a:latin typeface="Courier"/>
              </a:rPr>
              <a:t>$cast</a:t>
            </a:r>
            <a:r>
              <a:rPr/>
              <a:t> of the factory could be forgotten, and forgetting it was a null pointer in simulation.</a:t>
            </a:r>
          </a:p>
        </p:txBody>
      </p:sp>
      <p:sp>
        <p:nvSpPr>
          <p:cNvPr id="4" name="Slide Number Placeholder 3"/>
          <p:cNvSpPr>
            <a:spLocks noGrp="1"/>
          </p:cNvSpPr>
          <p:nvPr>
            <p:ph type="sldNum" sz="quarter" idx="10"/>
          </p:nvPr>
        </p:nvSpPr>
        <p:spPr/>
        <p:txBody>
          <a:bodyPr/>
          <a:lstStyle/>
          <a:p>
            <a:fld id="{18BDFEC3-8487-43E8-A154-7C12CBC1FFF2}" type="slidenum">
              <a:rPr lang="en-US"/>
              <a:t>171</a:t>
            </a:fld>
            <a:endParaRPr lang="en-US"/>
          </a:p>
        </p:txBody>
      </p:sp>
    </p:spTree>
  </p:cSld>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reading the formula out loud once, slowly, because it is going to be written fifty times in what is left of the course: </a:t>
            </a:r>
            <a:r>
              <a:rPr i="1"/>
              <a:t>“class, colon colon, type_id, colon colon, create, name, this”</a:t>
            </a:r>
            <a:r>
              <a:rPr/>
              <a:t>. The last bullet is the one that is </a:t>
            </a:r>
            <a:r>
              <a:rPr b="1"/>
              <a:t>not</a:t>
            </a:r>
            <a:r>
              <a:rPr/>
              <a:t> reassuring, and it should be said that way. If </a:t>
            </a:r>
            <a:r>
              <a:rPr>
                <a:latin typeface="Courier"/>
              </a:rPr>
              <a:t>base_tester</a:t>
            </a:r>
            <a:r>
              <a:rPr/>
              <a:t> was not registered and nothing above it was either, </a:t>
            </a:r>
            <a:r>
              <a:rPr>
                <a:latin typeface="Courier"/>
              </a:rPr>
              <a:t>base_tester::type_id</a:t>
            </a:r>
            <a:r>
              <a:rPr/>
              <a:t> does not exist and it does not compile: that is the good case. But in this very section’s hierarchy —the three of them registered— forgetting the macro in </a:t>
            </a:r>
            <a:r>
              <a:rPr>
                <a:latin typeface="Courier"/>
              </a:rPr>
              <a:t>add_tester</a:t>
            </a:r>
            <a:r>
              <a:rPr/>
              <a:t> </a:t>
            </a:r>
            <a:r>
              <a:rPr b="1"/>
              <a:t>breaks nothing</a:t>
            </a:r>
            <a:r>
              <a:rPr/>
              <a:t>: the </a:t>
            </a:r>
            <a:r>
              <a:rPr>
                <a:latin typeface="Courier"/>
              </a:rPr>
              <a:t>type_id</a:t>
            </a:r>
            <a:r>
              <a:rPr/>
              <a:t> and the </a:t>
            </a:r>
            <a:r>
              <a:rPr>
                <a:latin typeface="Courier"/>
              </a:rPr>
              <a:t>get_type()</a:t>
            </a:r>
            <a:r>
              <a:rPr/>
              <a:t> are inherited from </a:t>
            </a:r>
            <a:r>
              <a:rPr>
                <a:latin typeface="Courier"/>
              </a:rPr>
              <a:t>random_tester</a:t>
            </a:r>
            <a:r>
              <a:rPr/>
              <a:t>, the testbench compiles clean, and the </a:t>
            </a:r>
            <a:r>
              <a:rPr>
                <a:latin typeface="Courier"/>
              </a:rPr>
              <a:t>set_type_override</a:t>
            </a:r>
            <a:r>
              <a:rPr/>
              <a:t> of </a:t>
            </a:r>
            <a:r>
              <a:rPr>
                <a:latin typeface="Courier"/>
              </a:rPr>
              <a:t>add_test</a:t>
            </a:r>
            <a:r>
              <a:rPr/>
              <a:t> ends up registering </a:t>
            </a:r>
            <a:r>
              <a:rPr>
                <a:latin typeface="Courier"/>
              </a:rPr>
              <a:t>random_tester</a:t>
            </a:r>
            <a:r>
              <a:rPr/>
              <a:t>. Measured: </a:t>
            </a:r>
            <a:r>
              <a:rPr>
                <a:latin typeface="Courier"/>
              </a:rPr>
              <a:t>add_tester::get_type().get_type_name()</a:t>
            </a:r>
            <a:r>
              <a:rPr/>
              <a:t> returns </a:t>
            </a:r>
            <a:r>
              <a:rPr>
                <a:latin typeface="Courier"/>
              </a:rPr>
              <a:t>random_tester</a:t>
            </a:r>
            <a:r>
              <a:rPr/>
              <a:t>, the env builds a </a:t>
            </a:r>
            <a:r>
              <a:rPr>
                <a:latin typeface="Courier"/>
              </a:rPr>
              <a:t>random_tester</a:t>
            </a:r>
            <a:r>
              <a:rPr/>
              <a:t>, and the test runs with </a:t>
            </a:r>
            <a:r>
              <a:rPr>
                <a:latin typeface="Courier"/>
              </a:rPr>
              <a:t>UVM_ERROR : 0</a:t>
            </a:r>
            <a:r>
              <a:rPr/>
              <a:t>. It belongs to the “does not break, lies” family of the silent-traps appendix: the only case where it does fail to compile is if the handle is declared of the derived type, and here the handle is </a:t>
            </a:r>
            <a:r>
              <a:rPr>
                <a:latin typeface="Courier"/>
              </a:rPr>
              <a:t>base_tester tester_h;</a:t>
            </a:r>
            <a:r>
              <a:rPr/>
              <a:t>. The name of the first argument is not decorative: it is the path of the component, the one the config_db uses and the one </a:t>
            </a:r>
            <a:r>
              <a:rPr>
                <a:latin typeface="Courier"/>
              </a:rPr>
              <a:t>print_topology</a:t>
            </a:r>
            <a:r>
              <a:rPr/>
              <a:t> prints. Giving it a name other than the handle’s is a cheap way of losing half an hour in the agents.</a:t>
            </a:r>
          </a:p>
        </p:txBody>
      </p:sp>
      <p:sp>
        <p:nvSpPr>
          <p:cNvPr id="4" name="Slide Number Placeholder 3"/>
          <p:cNvSpPr>
            <a:spLocks noGrp="1"/>
          </p:cNvSpPr>
          <p:nvPr>
            <p:ph type="sldNum" sz="quarter" idx="10"/>
          </p:nvPr>
        </p:nvSpPr>
        <p:spPr/>
        <p:txBody>
          <a:bodyPr/>
          <a:lstStyle/>
          <a:p>
            <a:fld id="{18BDFEC3-8487-43E8-A154-7C12CBC1FFF2}" type="slidenum">
              <a:rPr lang="en-US"/>
              <a:t>173</a:t>
            </a:fld>
            <a:endParaRPr lang="en-US"/>
          </a:p>
        </p:txBody>
      </p:sp>
    </p:spTree>
  </p:cSld>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objection on the slide is correct and it has to be taken seriously, because otherwise it looks like a dirty trick: </a:t>
            </a:r>
            <a:r>
              <a:rPr>
                <a:latin typeface="Courier"/>
              </a:rPr>
              <a:t>base_tester</a:t>
            </a:r>
            <a:r>
              <a:rPr/>
              <a:t> </a:t>
            </a:r>
            <a:r>
              <a:rPr b="1"/>
              <a:t>is</a:t>
            </a:r>
            <a:r>
              <a:rPr/>
              <a:t> abstract and that code </a:t>
            </a:r>
            <a:r>
              <a:rPr b="1"/>
              <a:t>does</a:t>
            </a:r>
            <a:r>
              <a:rPr/>
              <a:t> compile and run. The explanation in one line: </a:t>
            </a:r>
            <a:r>
              <a:rPr>
                <a:latin typeface="Courier"/>
              </a:rPr>
              <a:t>type_id::create()</a:t>
            </a:r>
            <a:r>
              <a:rPr/>
              <a:t> does not build a </a:t>
            </a:r>
            <a:r>
              <a:rPr>
                <a:latin typeface="Courier"/>
              </a:rPr>
              <a:t>base_tester</a:t>
            </a:r>
            <a:r>
              <a:rPr/>
              <a:t>; it asks the factory what to build when somebody asks for a </a:t>
            </a:r>
            <a:r>
              <a:rPr>
                <a:latin typeface="Courier"/>
              </a:rPr>
              <a:t>base_tester</a:t>
            </a:r>
            <a:r>
              <a:rPr/>
              <a:t>, and returns that. The analogy that works: </a:t>
            </a:r>
            <a:r>
              <a:rPr>
                <a:latin typeface="Courier"/>
              </a:rPr>
              <a:t>base_tester</a:t>
            </a:r>
            <a:r>
              <a:rPr/>
              <a:t> here is not a mould, it is an </a:t>
            </a:r>
            <a:r>
              <a:rPr b="1"/>
              <a:t>order form</a:t>
            </a:r>
            <a:r>
              <a:rPr/>
              <a:t>. Nobody instantiates the form. The corollary, which is the one paid for later: if no test did the override, the factory really does try to build the abstract class and there it really does explode — and the message does not say “you were missing the override”, it says something about an abstract class. Worth showing it once by commenting out the </a:t>
            </a:r>
            <a:r>
              <a:rPr>
                <a:latin typeface="Courier"/>
              </a:rPr>
              <a:t>set_type_override</a:t>
            </a:r>
            <a:r>
              <a:rPr/>
              <a:t> of </a:t>
            </a:r>
            <a:r>
              <a:rPr>
                <a:latin typeface="Courier"/>
              </a:rPr>
              <a:t>random_test</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174</a:t>
            </a:fld>
            <a:endParaRPr lang="en-US"/>
          </a:p>
        </p:txBody>
      </p:sp>
    </p:spTree>
  </p:cSld>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that orders the slide: the override does not change the code, it changes what the factory returns. The </a:t>
            </a:r>
            <a:r>
              <a:rPr>
                <a:latin typeface="Courier"/>
              </a:rPr>
              <a:t>env</a:t>
            </a:r>
            <a:r>
              <a:rPr/>
              <a:t> still says exactly the same thing. It is worth naming the two forms that exist, because both show up in code that is not yours: </a:t>
            </a:r>
            <a:r>
              <a:rPr>
                <a:latin typeface="Courier"/>
              </a:rPr>
              <a:t>set_type_override</a:t>
            </a:r>
            <a:r>
              <a:rPr/>
              <a:t> changes </a:t>
            </a:r>
            <a:r>
              <a:rPr b="1"/>
              <a:t>every</a:t>
            </a:r>
            <a:r>
              <a:rPr/>
              <a:t> request for that type in the whole testbench; </a:t>
            </a:r>
            <a:r>
              <a:rPr>
                <a:latin typeface="Courier"/>
              </a:rPr>
              <a:t>set_inst_override</a:t>
            </a:r>
            <a:r>
              <a:rPr/>
              <a:t> changes only the ones on one path — </a:t>
            </a:r>
            <a:r>
              <a:rPr>
                <a:latin typeface="Courier"/>
              </a:rPr>
              <a:t>"uvm_test_top.env_h.tester_h"</a:t>
            </a:r>
            <a:r>
              <a:rPr/>
              <a:t>, absolute—. The course uses the first because there is a single tester; with two agents, the second is the one that helps, and it has its slide two further on. And the hook forward: it is exactly the mechanism that in the transactions is going to replace a </a:t>
            </a:r>
            <a:r>
              <a:rPr>
                <a:latin typeface="Courier"/>
              </a:rPr>
              <a:t>command_transaction</a:t>
            </a:r>
            <a:r>
              <a:rPr/>
              <a:t> with a </a:t>
            </a:r>
            <a:r>
              <a:rPr>
                <a:latin typeface="Courier"/>
              </a:rPr>
              <a:t>maxmult_transaction</a:t>
            </a:r>
            <a:r>
              <a:rPr/>
              <a:t>. Same call, another type.</a:t>
            </a:r>
          </a:p>
        </p:txBody>
      </p:sp>
      <p:sp>
        <p:nvSpPr>
          <p:cNvPr id="4" name="Slide Number Placeholder 3"/>
          <p:cNvSpPr>
            <a:spLocks noGrp="1"/>
          </p:cNvSpPr>
          <p:nvPr>
            <p:ph type="sldNum" sz="quarter" idx="10"/>
          </p:nvPr>
        </p:nvSpPr>
        <p:spPr/>
        <p:txBody>
          <a:bodyPr/>
          <a:lstStyle/>
          <a:p>
            <a:fld id="{18BDFEC3-8487-43E8-A154-7C12CBC1FFF2}" type="slidenum">
              <a:rPr lang="en-US"/>
              <a:t>175</a:t>
            </a:fld>
            <a:endParaRPr lang="en-US"/>
          </a:p>
        </p:txBody>
      </p:sp>
    </p:spTree>
  </p:cSld>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override is what makes the env never change: the test asks for a base_tester and the factory returns whichever one that test wants. When somebody asks whether this is not black magic: it is a dictionary of types, and that is why everything has to be registered with </a:t>
            </a:r>
            <a:r>
              <a:rPr>
                <a:latin typeface="Courier"/>
              </a:rPr>
              <a:t>`uvm_component_utils</a:t>
            </a:r>
            <a:r>
              <a:rPr/>
              <a:t>. If you forget it, the factory does not find the class and the error message does not help at all.</a:t>
            </a:r>
          </a:p>
        </p:txBody>
      </p:sp>
      <p:sp>
        <p:nvSpPr>
          <p:cNvPr id="4" name="Slide Number Placeholder 3"/>
          <p:cNvSpPr>
            <a:spLocks noGrp="1"/>
          </p:cNvSpPr>
          <p:nvPr>
            <p:ph type="sldNum" sz="quarter" idx="10"/>
          </p:nvPr>
        </p:nvSpPr>
        <p:spPr/>
        <p:txBody>
          <a:bodyPr/>
          <a:lstStyle/>
          <a:p>
            <a:fld id="{18BDFEC3-8487-43E8-A154-7C12CBC1FFF2}" type="slidenum">
              <a:rPr lang="en-US"/>
              <a:t>177</a:t>
            </a:fld>
            <a:endParaRPr lang="en-US"/>
          </a:p>
        </p:txBody>
      </p:sp>
    </p:spTree>
  </p:cSld>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whole test is </a:t>
            </a:r>
            <a:r>
              <a:rPr b="1"/>
              <a:t>two lines</a:t>
            </a:r>
            <a:r>
              <a:rPr/>
              <a:t>: the override and the </a:t>
            </a:r>
            <a:r>
              <a:rPr>
                <a:latin typeface="Courier"/>
              </a:rPr>
              <a:t>create()</a:t>
            </a:r>
            <a:r>
              <a:rPr/>
              <a:t> of the env. Worth showing it next to the </a:t>
            </a:r>
            <a:r>
              <a:rPr>
                <a:latin typeface="Courier"/>
              </a:rPr>
              <a:t>random_test</a:t>
            </a:r>
            <a:r>
              <a:rPr/>
              <a:t> of the components, which instantiated three components by hand. That is the result of the section, measured. And there is a detail of order that is paid for dearly and that is worth saying now, because it comes back as question 5 of the review: the </a:t>
            </a:r>
            <a:r>
              <a:rPr>
                <a:latin typeface="Courier"/>
              </a:rPr>
              <a:t>set_type_override()</a:t>
            </a:r>
            <a:r>
              <a:rPr/>
              <a:t> goes </a:t>
            </a:r>
            <a:r>
              <a:rPr b="1"/>
              <a:t>before</a:t>
            </a:r>
            <a:r>
              <a:rPr/>
              <a:t> the </a:t>
            </a:r>
            <a:r>
              <a:rPr>
                <a:latin typeface="Courier"/>
              </a:rPr>
              <a:t>create()</a:t>
            </a:r>
            <a:r>
              <a:rPr/>
              <a:t> of the env. The factory decides what to build at the moment of the </a:t>
            </a:r>
            <a:r>
              <a:rPr>
                <a:latin typeface="Courier"/>
              </a:rPr>
              <a:t>create()</a:t>
            </a:r>
            <a:r>
              <a:rPr/>
              <a:t>, not before and not after. If the override arrives late, there is no error — the env has already built the base class and the test runs with the wrong stimulus. The same thing again: it does not break, it lies. With that the arc is said: the env never changes, the test always changes, and the only thing that binds them is a type string in the factory.</a:t>
            </a:r>
          </a:p>
        </p:txBody>
      </p:sp>
      <p:sp>
        <p:nvSpPr>
          <p:cNvPr id="4" name="Slide Number Placeholder 3"/>
          <p:cNvSpPr>
            <a:spLocks noGrp="1"/>
          </p:cNvSpPr>
          <p:nvPr>
            <p:ph type="sldNum" sz="quarter" idx="10"/>
          </p:nvPr>
        </p:nvSpPr>
        <p:spPr/>
        <p:txBody>
          <a:bodyPr/>
          <a:lstStyle/>
          <a:p>
            <a:fld id="{18BDFEC3-8487-43E8-A154-7C12CBC1FFF2}" type="slidenum">
              <a:rPr lang="en-US"/>
              <a:t>178</a:t>
            </a:fld>
            <a:endParaRPr lang="en-US"/>
          </a:p>
        </p:txBody>
      </p:sp>
    </p:spTree>
  </p:cSld>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second half of the override and the one that shows up as soon as there are two agents of the same type: you do not want to change both, you want to change one. The path trap has to be said with the measurement’s number, because it is exactly the way this mechanism fails: </a:t>
            </a:r>
            <a:r>
              <a:rPr b="1"/>
              <a:t>the override with the badly written path gets registered all the same</a:t>
            </a:r>
            <a:r>
              <a:rPr/>
              <a:t>. </a:t>
            </a:r>
            <a:r>
              <a:rPr>
                <a:latin typeface="Courier"/>
              </a:rPr>
              <a:t>factory.print(0)</a:t>
            </a:r>
            <a:r>
              <a:rPr/>
              <a:t> shows it in the table, tidy, as if it were working. There is no warning, there is no error, and the component comes out of the base type. It is the same family as the late </a:t>
            </a:r>
            <a:r>
              <a:rPr>
                <a:latin typeface="Courier"/>
              </a:rPr>
              <a:t>set_type_override</a:t>
            </a:r>
            <a:r>
              <a:rPr/>
              <a:t> of the traps appendix: the factory does not validate paths because it cannot — when the override is registered, the component does not exist yet. The practical rule: the path is the one </a:t>
            </a:r>
            <a:r>
              <a:rPr>
                <a:latin typeface="Courier"/>
              </a:rPr>
              <a:t>uvm_top.print_topology()</a:t>
            </a:r>
            <a:r>
              <a:rPr/>
              <a:t> prints, without the </a:t>
            </a:r>
            <a:r>
              <a:rPr>
                <a:latin typeface="Courier"/>
              </a:rPr>
              <a:t>&lt;unnamed&gt;</a:t>
            </a:r>
            <a:r>
              <a:rPr/>
              <a:t> at the top. If the tree says </a:t>
            </a:r>
            <a:r>
              <a:rPr>
                <a:latin typeface="Courier"/>
              </a:rPr>
              <a:t>uvm_test_top.env_h.t2_h</a:t>
            </a:r>
            <a:r>
              <a:rPr/>
              <a:t>, that is what goes between quotes. And if you do not want to depend on where they instantiate you, </a:t>
            </a:r>
            <a:r>
              <a:rPr>
                <a:latin typeface="Courier"/>
              </a:rPr>
              <a:t>*.env_h.t2_h</a:t>
            </a:r>
            <a:r>
              <a:rPr/>
              <a:t>, which is also measured and also applies. The pair of tools is what to take home: </a:t>
            </a:r>
            <a:r>
              <a:rPr>
                <a:latin typeface="Courier"/>
              </a:rPr>
              <a:t>factory.print(0)</a:t>
            </a:r>
            <a:r>
              <a:rPr/>
              <a:t> says what the factory has written down, </a:t>
            </a:r>
            <a:r>
              <a:rPr>
                <a:latin typeface="Courier"/>
              </a:rPr>
              <a:t>print_topology()</a:t>
            </a:r>
            <a:r>
              <a:rPr/>
              <a:t> says what actually got built. An override that shows up in the first and is not visible in the second is a badly written path or a </a:t>
            </a:r>
            <a:r>
              <a:rPr>
                <a:latin typeface="Courier"/>
              </a:rPr>
              <a:t>create()</a:t>
            </a:r>
            <a:r>
              <a:rPr/>
              <a:t> that arrived first.</a:t>
            </a:r>
          </a:p>
        </p:txBody>
      </p:sp>
      <p:sp>
        <p:nvSpPr>
          <p:cNvPr id="4" name="Slide Number Placeholder 3"/>
          <p:cNvSpPr>
            <a:spLocks noGrp="1"/>
          </p:cNvSpPr>
          <p:nvPr>
            <p:ph type="sldNum" sz="quarter" idx="10"/>
          </p:nvPr>
        </p:nvSpPr>
        <p:spPr/>
        <p:txBody>
          <a:bodyPr/>
          <a:lstStyle/>
          <a:p>
            <a:fld id="{18BDFEC3-8487-43E8-A154-7C12CBC1FFF2}" type="slidenum">
              <a:rPr lang="en-US"/>
              <a:t>179</a:t>
            </a:fld>
            <a:endParaRPr lang="en-US"/>
          </a:p>
        </p:txBody>
      </p:sp>
    </p:spTree>
  </p:cSld>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unit where all of day 2 gets collected. It is worth making it explicit by pointing at the </a:t>
            </a:r>
            <a:r>
              <a:rPr>
                <a:latin typeface="Courier"/>
              </a:rPr>
              <a:t>add_test</a:t>
            </a:r>
            <a:r>
              <a:rPr/>
              <a:t>: it is </a:t>
            </a:r>
            <a:r>
              <a:rPr b="1"/>
              <a:t>two lines</a:t>
            </a:r>
            <a:r>
              <a:rPr/>
              <a:t> —the override and nothing else—, and it changes the whole stimulus without touching the env. That could not be done in the object-based testbench. The </a:t>
            </a:r>
            <a:r>
              <a:rPr i="1"/>
              <a:t>intractable</a:t>
            </a:r>
            <a:r>
              <a:rPr/>
              <a:t> / </a:t>
            </a:r>
            <a:r>
              <a:rPr i="1"/>
              <a:t>adaptable</a:t>
            </a:r>
            <a:r>
              <a:rPr/>
              <a:t> distinction is the one to leave as vocabulary, because it comes back with the agent and with the sequences. Intractable code is the one that comes out fast and afterwards will not let itself be touched: almost always it is duplicated structure.</a:t>
            </a:r>
          </a:p>
        </p:txBody>
      </p:sp>
      <p:sp>
        <p:nvSpPr>
          <p:cNvPr id="4" name="Slide Number Placeholder 3"/>
          <p:cNvSpPr>
            <a:spLocks noGrp="1"/>
          </p:cNvSpPr>
          <p:nvPr>
            <p:ph type="sldNum" sz="quarter" idx="10"/>
          </p:nvPr>
        </p:nvSpPr>
        <p:spPr/>
        <p:txBody>
          <a:bodyPr/>
          <a:lstStyle/>
          <a:p>
            <a:fld id="{18BDFEC3-8487-43E8-A154-7C12CBC1FFF2}" type="slidenum">
              <a:rPr lang="en-US"/>
              <a:t>180</a:t>
            </a:fld>
            <a:endParaRPr lang="en-US"/>
          </a:p>
        </p:txBody>
      </p:sp>
    </p:spTree>
  </p:cSld>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going back to the day 1 chart before starting, because this section looks like plumbing and it is the one that returns the most hours. The argument is not “nice messages”: it is that a message that brings along the hierarchical path saves you the question “who said it?”, which is half of any debug. The second idea, which is the one that costs: debug messages </a:t>
            </a:r>
            <a:r>
              <a:rPr b="1"/>
              <a:t>do not get deleted</a:t>
            </a:r>
            <a:r>
              <a:rPr/>
              <a:t>. A </a:t>
            </a:r>
            <a:r>
              <a:rPr>
                <a:latin typeface="Courier"/>
              </a:rPr>
              <a:t>`uvm_info</a:t>
            </a:r>
            <a:r>
              <a:rPr/>
              <a:t> at UVM_HIGH costs nothing when the ceiling is at UVM_MEDIUM, and the day you need it, it is there. That the day 5 exercise gets solved by raising the verbosity is no coincidence — it is set up so that they live it. And the distinction on the last line is worth writing on the board from the start, because it is question 6 of the review: verbosity and info on one side, actions and error/warning/fatal on the other. They never cross.</a:t>
            </a:r>
          </a:p>
        </p:txBody>
      </p:sp>
      <p:sp>
        <p:nvSpPr>
          <p:cNvPr id="4" name="Slide Number Placeholder 3"/>
          <p:cNvSpPr>
            <a:spLocks noGrp="1"/>
          </p:cNvSpPr>
          <p:nvPr>
            <p:ph type="sldNum" sz="quarter" idx="10"/>
          </p:nvPr>
        </p:nvSpPr>
        <p:spPr/>
        <p:txBody>
          <a:bodyPr/>
          <a:lstStyle/>
          <a:p>
            <a:fld id="{18BDFEC3-8487-43E8-A154-7C12CBC1FFF2}" type="slidenum">
              <a:rPr lang="en-US"/>
              <a:t>181</a:t>
            </a:fld>
            <a:endParaRPr lang="en-US"/>
          </a:p>
        </p:txBody>
      </p:sp>
    </p:spTree>
  </p:cSld>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that orders the slide, and it is worth throwing it at the group before the answer: </a:t>
            </a:r>
            <a:r>
              <a:rPr i="1"/>
              <a:t>what is wrong with </a:t>
            </a:r>
            <a:r>
              <a:rPr i="1">
                <a:latin typeface="Courier"/>
              </a:rPr>
              <a:t>$display</a:t>
            </a:r>
            <a:r>
              <a:rPr i="1"/>
              <a:t>?</a:t>
            </a:r>
            <a:r>
              <a:rPr/>
              <a:t> The answer that always comes is “it is ugly”, and it is not that one. </a:t>
            </a:r>
            <a:r>
              <a:rPr>
                <a:latin typeface="Courier"/>
              </a:rPr>
              <a:t>$display</a:t>
            </a:r>
            <a:r>
              <a:rPr/>
              <a:t> prints </a:t>
            </a:r>
            <a:r>
              <a:rPr b="1"/>
              <a:t>or does not exist</a:t>
            </a:r>
            <a:r>
              <a:rPr/>
              <a:t>: the decision of whether a message comes out is taken at the moment of writing it, by editing the code. What UVM adds is not format, it is that the decision moves to the moment of </a:t>
            </a:r>
            <a:r>
              <a:rPr b="1"/>
              <a:t>running</a:t>
            </a:r>
            <a:r>
              <a:rPr/>
              <a:t>, and it is taken from outside with a plusarg. That change of moment is the whole section: that is why the messages can be left in place, and that is why the log of a regression and the log of a debug can come out of the same binary. The piece of context, for whoever comes from VHDL or plain Verilog: none of this is simulator magic. </a:t>
            </a:r>
            <a:r>
              <a:rPr>
                <a:latin typeface="Courier"/>
              </a:rPr>
              <a:t>`uvm_info</a:t>
            </a:r>
            <a:r>
              <a:rPr/>
              <a:t> is a macro that assembles a string and hands it to an object —the </a:t>
            </a:r>
            <a:r>
              <a:rPr i="1"/>
              <a:t>report server</a:t>
            </a:r>
            <a:r>
              <a:rPr/>
              <a:t>— that decides what to do. Everything that follows in the section is configuring that object.</a:t>
            </a:r>
          </a:p>
        </p:txBody>
      </p:sp>
      <p:sp>
        <p:nvSpPr>
          <p:cNvPr id="4" name="Slide Number Placeholder 3"/>
          <p:cNvSpPr>
            <a:spLocks noGrp="1"/>
          </p:cNvSpPr>
          <p:nvPr>
            <p:ph type="sldNum" sz="quarter" idx="10"/>
          </p:nvPr>
        </p:nvSpPr>
        <p:spPr/>
        <p:txBody>
          <a:bodyPr/>
          <a:lstStyle/>
          <a:p>
            <a:fld id="{18BDFEC3-8487-43E8-A154-7C12CBC1FFF2}" type="slidenum">
              <a:rPr lang="en-US"/>
              <a:t>182</a:t>
            </a:fld>
            <a:endParaRPr lang="en-US"/>
          </a:p>
        </p:txBody>
      </p:sp>
    </p:spTree>
  </p:cSld>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usual confusion: verbosity filters </a:t>
            </a:r>
            <a:r>
              <a:rPr>
                <a:latin typeface="Courier"/>
              </a:rPr>
              <a:t>`uvm_info</a:t>
            </a:r>
            <a:r>
              <a:rPr/>
              <a:t>, and nothing else. The warnings, errors and fatals have no verbosity — they are controlled with actions, which is the last part of the section.</a:t>
            </a:r>
          </a:p>
        </p:txBody>
      </p:sp>
      <p:sp>
        <p:nvSpPr>
          <p:cNvPr id="4" name="Slide Number Placeholder 3"/>
          <p:cNvSpPr>
            <a:spLocks noGrp="1"/>
          </p:cNvSpPr>
          <p:nvPr>
            <p:ph type="sldNum" sz="quarter" idx="10"/>
          </p:nvPr>
        </p:nvSpPr>
        <p:spPr/>
        <p:txBody>
          <a:bodyPr/>
          <a:lstStyle/>
          <a:p>
            <a:fld id="{18BDFEC3-8487-43E8-A154-7C12CBC1FFF2}" type="slidenum">
              <a:rPr lang="en-US"/>
              <a:t>183</a:t>
            </a:fld>
            <a:endParaRPr lang="en-US"/>
          </a:p>
        </p:txBody>
      </p:sp>
    </p:spTree>
  </p:cSld>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stopping on the log line and reading it out loud from left to right, field by field, because it is the one the student is going to look at a thousand times and nobody ever explains it: severity, time, file and line of the </a:t>
            </a:r>
            <a:r>
              <a:rPr>
                <a:latin typeface="Courier"/>
              </a:rPr>
              <a:t>`uvm_error</a:t>
            </a:r>
            <a:r>
              <a:rPr/>
              <a:t>, and then </a:t>
            </a:r>
            <a:r>
              <a:rPr>
                <a:latin typeface="Courier"/>
              </a:rPr>
              <a:t>uvm_test_top.env_h.scoreboard_h</a:t>
            </a:r>
            <a:r>
              <a:rPr/>
              <a:t> — the instance path. Only then comes the ID and the message. The pedagogical point is what is </a:t>
            </a:r>
            <a:r>
              <a:rPr b="1"/>
              <a:t>not</a:t>
            </a:r>
            <a:r>
              <a:rPr/>
              <a:t> in the code: the scoreboard did not print the time or its own name. The macro put them in. That is the whole argument in favour of never writing a </a:t>
            </a:r>
            <a:r>
              <a:rPr>
                <a:latin typeface="Courier"/>
              </a:rPr>
              <a:t>$display</a:t>
            </a:r>
            <a:r>
              <a:rPr/>
              <a:t> in a testbench again. And the honest comparison with the </a:t>
            </a:r>
            <a:r>
              <a:rPr>
                <a:latin typeface="Courier"/>
              </a:rPr>
              <a:t>$error</a:t>
            </a:r>
            <a:r>
              <a:rPr/>
              <a:t> of day 2: that scoreboard also made the test fail, but the context had to be written by hand — and there nobody writes the hierarchical path, because they do not know it.</a:t>
            </a:r>
          </a:p>
        </p:txBody>
      </p:sp>
      <p:sp>
        <p:nvSpPr>
          <p:cNvPr id="4" name="Slide Number Placeholder 3"/>
          <p:cNvSpPr>
            <a:spLocks noGrp="1"/>
          </p:cNvSpPr>
          <p:nvPr>
            <p:ph type="sldNum" sz="quarter" idx="10"/>
          </p:nvPr>
        </p:nvSpPr>
        <p:spPr/>
        <p:txBody>
          <a:bodyPr/>
          <a:lstStyle/>
          <a:p>
            <a:fld id="{18BDFEC3-8487-43E8-A154-7C12CBC1FFF2}" type="slidenum">
              <a:rPr lang="en-US"/>
              <a:t>184</a:t>
            </a:fld>
            <a:endParaRPr lang="en-US"/>
          </a:p>
        </p:txBody>
      </p:sp>
    </p:spTree>
  </p:cSld>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six levels, from least to most noisy: </a:t>
            </a:r>
            <a:r>
              <a:rPr>
                <a:latin typeface="Courier"/>
              </a:rPr>
              <a:t>UVM_NONE</a:t>
            </a:r>
            <a:r>
              <a:rPr/>
              <a:t>, </a:t>
            </a:r>
            <a:r>
              <a:rPr>
                <a:latin typeface="Courier"/>
              </a:rPr>
              <a:t>UVM_LOW</a:t>
            </a:r>
            <a:r>
              <a:rPr/>
              <a:t>, </a:t>
            </a:r>
            <a:r>
              <a:rPr>
                <a:latin typeface="Courier"/>
              </a:rPr>
              <a:t>UVM_MEDIUM</a:t>
            </a:r>
            <a:r>
              <a:rPr/>
              <a:t> —the default one—, </a:t>
            </a:r>
            <a:r>
              <a:rPr>
                <a:latin typeface="Courier"/>
              </a:rPr>
              <a:t>UVM_HIGH</a:t>
            </a:r>
            <a:r>
              <a:rPr/>
              <a:t>, </a:t>
            </a:r>
            <a:r>
              <a:rPr>
                <a:latin typeface="Courier"/>
              </a:rPr>
              <a:t>UVM_FULL</a:t>
            </a:r>
            <a:r>
              <a:rPr/>
              <a:t> and </a:t>
            </a:r>
            <a:r>
              <a:rPr>
                <a:latin typeface="Courier"/>
              </a:rPr>
              <a:t>UVM_DEBUG</a:t>
            </a:r>
            <a:r>
              <a:rPr/>
              <a:t>. </a:t>
            </a:r>
            <a:r>
              <a:rPr>
                <a:latin typeface="Courier"/>
              </a:rPr>
              <a:t>UVM_FULL</a:t>
            </a:r>
            <a:r>
              <a:rPr/>
              <a:t> is the one nobody uses and the one that shows up in the enum on the slide, so it is worth naming. A message gets printed if its verbosity is </a:t>
            </a:r>
            <a:r>
              <a:rPr b="1"/>
              <a:t>less than or equal to</a:t>
            </a:r>
            <a:r>
              <a:rPr/>
              <a:t> the ceiling, so </a:t>
            </a:r>
            <a:r>
              <a:rPr>
                <a:latin typeface="Courier"/>
              </a:rPr>
              <a:t>UVM_NONE</a:t>
            </a:r>
            <a:r>
              <a:rPr/>
              <a:t> always comes out. The rule of thumb worth handing down, because otherwise everybody invents their own: </a:t>
            </a:r>
            <a:r>
              <a:rPr>
                <a:latin typeface="Courier"/>
              </a:rPr>
              <a:t>UVM_LOW</a:t>
            </a:r>
            <a:r>
              <a:rPr/>
              <a:t> for what you want to see in a regression —which test ran, how many transactions—; </a:t>
            </a:r>
            <a:r>
              <a:rPr>
                <a:latin typeface="Courier"/>
              </a:rPr>
              <a:t>UVM_MEDIUM</a:t>
            </a:r>
            <a:r>
              <a:rPr/>
              <a:t> for the summary of a component; </a:t>
            </a:r>
            <a:r>
              <a:rPr>
                <a:latin typeface="Courier"/>
              </a:rPr>
              <a:t>UVM_HIGH</a:t>
            </a:r>
            <a:r>
              <a:rPr/>
              <a:t> for every transaction that goes past. The monitors of the course are </a:t>
            </a:r>
            <a:r>
              <a:rPr>
                <a:latin typeface="Courier"/>
              </a:rPr>
              <a:t>UVM_HIGH</a:t>
            </a:r>
            <a:r>
              <a:rPr/>
              <a:t> precisely for that: in a normal run they are not seen, and when something fails they get switched on with a plusarg. The formal detail that gets copied wrong: the verbosity is the </a:t>
            </a:r>
            <a:r>
              <a:rPr b="1"/>
              <a:t>third</a:t>
            </a:r>
            <a:r>
              <a:rPr/>
              <a:t> argument of the </a:t>
            </a:r>
            <a:r>
              <a:rPr>
                <a:latin typeface="Courier"/>
              </a:rPr>
              <a:t>`uvm_info</a:t>
            </a:r>
            <a:r>
              <a:rPr/>
              <a:t>, and if you forget it, it does not compile. The ID —the first one— is a free string, but do not pick it at random: it is the key you are going to filter with afterwards. Make it the name of the component, in capitals, and always the same one.</a:t>
            </a:r>
          </a:p>
        </p:txBody>
      </p:sp>
      <p:sp>
        <p:nvSpPr>
          <p:cNvPr id="4" name="Slide Number Placeholder 3"/>
          <p:cNvSpPr>
            <a:spLocks noGrp="1"/>
          </p:cNvSpPr>
          <p:nvPr>
            <p:ph type="sldNum" sz="quarter" idx="10"/>
          </p:nvPr>
        </p:nvSpPr>
        <p:spPr/>
        <p:txBody>
          <a:bodyPr/>
          <a:lstStyle/>
          <a:p>
            <a:fld id="{18BDFEC3-8487-43E8-A154-7C12CBC1FFF2}" type="slidenum">
              <a:rPr lang="en-US"/>
              <a:t>185</a:t>
            </a:fld>
            <a:endParaRPr lang="en-US"/>
          </a:p>
        </p:txBody>
      </p:sp>
    </p:spTree>
  </p:cSld>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running it live, because it is the cheapest demonstration of the section: the same line above —</a:t>
            </a:r>
            <a:r>
              <a:rPr>
                <a:latin typeface="Courier"/>
              </a:rPr>
              <a:t>./obj_dir/top/sim +UVM_TESTNAME=random_test</a:t>
            </a:r>
            <a:r>
              <a:rPr/>
              <a:t>— with and without </a:t>
            </a:r>
            <a:r>
              <a:rPr>
                <a:latin typeface="Courier"/>
              </a:rPr>
              <a:t>+UVM_VERBOSITY=UVM_HIGH</a:t>
            </a:r>
            <a:r>
              <a:rPr/>
              <a:t>, and the log goes from 7 </a:t>
            </a:r>
            <a:r>
              <a:rPr>
                <a:latin typeface="Courier"/>
              </a:rPr>
              <a:t>uvm_info</a:t>
            </a:r>
            <a:r>
              <a:rPr/>
              <a:t> to 22. With </a:t>
            </a:r>
            <a:r>
              <a:rPr>
                <a:latin typeface="Courier"/>
              </a:rPr>
              <a:t>make</a:t>
            </a:r>
            <a:r>
              <a:rPr/>
              <a:t> they are 6 and 21, because </a:t>
            </a:r>
            <a:r>
              <a:rPr>
                <a:latin typeface="Courier"/>
              </a:rPr>
              <a:t>run_sim</a:t>
            </a:r>
            <a:r>
              <a:rPr/>
              <a:t> adds </a:t>
            </a:r>
            <a:r>
              <a:rPr>
                <a:latin typeface="Courier"/>
              </a:rPr>
              <a:t>+UVM_NO_RELNOTES</a:t>
            </a:r>
            <a:r>
              <a:rPr/>
              <a:t> and that takes the banner away. Without recompiling anything — it is the same binary. They look like few because this example sends </a:t>
            </a:r>
            <a:r>
              <a:rPr b="1"/>
              <a:t>ten</a:t>
            </a:r>
            <a:r>
              <a:rPr/>
              <a:t> operations on purpose, so the transcript fits on the screen; with the thousand of the other sections the difference is three orders of magnitude. The detail that has to be said so that it does not surprise anybody later: the plusarg sets the ceiling of the </a:t>
            </a:r>
            <a:r>
              <a:rPr b="1"/>
              <a:t>whole tree</a:t>
            </a:r>
            <a:r>
              <a:rPr/>
              <a:t>, from </a:t>
            </a:r>
            <a:r>
              <a:rPr>
                <a:latin typeface="Courier"/>
              </a:rPr>
              <a:t>uvm_top</a:t>
            </a:r>
            <a:r>
              <a:rPr/>
              <a:t> down. There is no way of asking for “high, but only the monitor” from the command line with this flag; for that there is </a:t>
            </a:r>
            <a:r>
              <a:rPr>
                <a:latin typeface="Courier"/>
              </a:rPr>
              <a:t>+uvm_set_verbosity</a:t>
            </a:r>
            <a:r>
              <a:rPr/>
              <a:t>, which is longer to type and almost nobody remembers. The honest way out, and the one the next slide teaches, is setting it from the code in the component you care about. And the underlying argument, in case the group underrates it: this is the mechanism that makes a regression log of a thousand tests readable. It is not classroom cosmetics.</a:t>
            </a:r>
          </a:p>
        </p:txBody>
      </p:sp>
      <p:sp>
        <p:nvSpPr>
          <p:cNvPr id="4" name="Slide Number Placeholder 3"/>
          <p:cNvSpPr>
            <a:spLocks noGrp="1"/>
          </p:cNvSpPr>
          <p:nvPr>
            <p:ph type="sldNum" sz="quarter" idx="10"/>
          </p:nvPr>
        </p:nvSpPr>
        <p:spPr/>
        <p:txBody>
          <a:bodyPr/>
          <a:lstStyle/>
          <a:p>
            <a:fld id="{18BDFEC3-8487-43E8-A154-7C12CBC1FFF2}" type="slidenum">
              <a:rPr lang="en-US"/>
              <a:t>186</a:t>
            </a:fld>
            <a:endParaRPr lang="en-US"/>
          </a:p>
        </p:txBody>
      </p:sp>
    </p:spTree>
  </p:cSld>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course uses </a:t>
            </a:r>
            <a:r>
              <a:rPr>
                <a:latin typeface="Courier"/>
              </a:rPr>
              <a:t>$value$plusargs</a:t>
            </a:r>
            <a:r>
              <a:rPr/>
              <a:t> and </a:t>
            </a:r>
            <a:r>
              <a:rPr>
                <a:latin typeface="Courier"/>
              </a:rPr>
              <a:t>$test$plusargs</a:t>
            </a:r>
            <a:r>
              <a:rPr/>
              <a:t> in the </a:t>
            </a:r>
            <a:r>
              <a:rPr>
                <a:latin typeface="Courier"/>
              </a:rPr>
              <a:t>base_test</a:t>
            </a:r>
            <a:r>
              <a:rPr/>
              <a:t> because they are one line and they read themselves. Worth saying why in a production testbench this class always shows up: </a:t>
            </a:r>
            <a:r>
              <a:rPr>
                <a:latin typeface="Courier"/>
              </a:rPr>
              <a:t>$value$plusargs</a:t>
            </a:r>
            <a:r>
              <a:rPr/>
              <a:t> is a system task, so it cannot be inherited, it cannot be substituted by the factory and it cannot be tested. The </a:t>
            </a:r>
            <a:r>
              <a:rPr>
                <a:latin typeface="Courier"/>
              </a:rPr>
              <a:t>uvm_cmdline_processor</a:t>
            </a:r>
            <a:r>
              <a:rPr/>
              <a:t> is an object, and that is enough for the three things. The argument that pays off most is the last bullet and it is not the one you would expect: </a:t>
            </a:r>
            <a:r>
              <a:rPr>
                <a:latin typeface="Courier"/>
              </a:rPr>
              <a:t>get_args()</a:t>
            </a:r>
            <a:r>
              <a:rPr/>
              <a:t> printing the whole line in the </a:t>
            </a:r>
            <a:r>
              <a:rPr>
                <a:latin typeface="Courier"/>
              </a:rPr>
              <a:t>start_of_simulation_phase</a:t>
            </a:r>
            <a:r>
              <a:rPr/>
              <a:t> is what turns an old log into something reproducible. Without that, the log says what happened but not what it was run with, and a regression from three months ago cannot be repeated. The difference in the second bullet is worth an anecdote: two </a:t>
            </a:r>
            <a:r>
              <a:rPr>
                <a:latin typeface="Courier"/>
              </a:rPr>
              <a:t>+COUNT=</a:t>
            </a:r>
            <a:r>
              <a:rPr/>
              <a:t> on the same line —because the script adds them and the user does too— is a real case, and </a:t>
            </a:r>
            <a:r>
              <a:rPr>
                <a:latin typeface="Courier"/>
              </a:rPr>
              <a:t>$value$plusargs</a:t>
            </a:r>
            <a:r>
              <a:rPr/>
              <a:t> takes one without saying which. The </a:t>
            </a:r>
            <a:r>
              <a:rPr>
                <a:latin typeface="Courier"/>
              </a:rPr>
              <a:t>uvm_cmdline_processor</a:t>
            </a:r>
            <a:r>
              <a:rPr/>
              <a:t> returns 2, so at least you can notice. It is the kind of thing you pay for once and remember.</a:t>
            </a:r>
          </a:p>
        </p:txBody>
      </p:sp>
      <p:sp>
        <p:nvSpPr>
          <p:cNvPr id="4" name="Slide Number Placeholder 3"/>
          <p:cNvSpPr>
            <a:spLocks noGrp="1"/>
          </p:cNvSpPr>
          <p:nvPr>
            <p:ph type="sldNum" sz="quarter" idx="10"/>
          </p:nvPr>
        </p:nvSpPr>
        <p:spPr/>
        <p:txBody>
          <a:bodyPr/>
          <a:lstStyle/>
          <a:p>
            <a:fld id="{18BDFEC3-8487-43E8-A154-7C12CBC1FFF2}" type="slidenum">
              <a:rPr lang="en-US"/>
              <a:t>187</a:t>
            </a:fld>
            <a:endParaRPr lang="en-US"/>
          </a:p>
        </p:txBody>
      </p:sp>
    </p:spTree>
  </p:cSld>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diagram is worth more than it looks, because it explains where that very long prefix each message brings comes from: </a:t>
            </a:r>
            <a:r>
              <a:rPr>
                <a:latin typeface="Courier"/>
              </a:rPr>
              <a:t>uvm_test_top.env_h.scoreboard_h</a:t>
            </a:r>
            <a:r>
              <a:rPr/>
              <a:t>. It is not decoration — it is the </a:t>
            </a:r>
            <a:r>
              <a:rPr b="1"/>
              <a:t>instance path</a:t>
            </a:r>
            <a:r>
              <a:rPr/>
              <a:t> of the component that spoke. And it is the same path the </a:t>
            </a:r>
            <a:r>
              <a:rPr>
                <a:latin typeface="Courier"/>
              </a:rPr>
              <a:t>uvm_config_db</a:t>
            </a:r>
            <a:r>
              <a:rPr/>
              <a:t> uses for the scope. Worth saying it explicitly: when in the tests we said “the scope is a hierarchical path”, it was literally this path. A single tree serves both purposes. The clarification in the bullet is not a detail: this hierarchy </a:t>
            </a:r>
            <a:r>
              <a:rPr b="1"/>
              <a:t>is not the DUT’s</a:t>
            </a:r>
            <a:r>
              <a:rPr/>
              <a:t>. A scoreboard is not inside any module. It is the tree UVM assembles by calling </a:t>
            </a:r>
            <a:r>
              <a:rPr>
                <a:latin typeface="Courier"/>
              </a:rPr>
              <a:t>build_phase</a:t>
            </a:r>
            <a:r>
              <a:rPr/>
              <a:t> from the top down, and it exists only in the testbench. Classroom trick: </a:t>
            </a:r>
            <a:r>
              <a:rPr>
                <a:latin typeface="Courier"/>
              </a:rPr>
              <a:t>uvm_top.print_topology()</a:t>
            </a:r>
            <a:r>
              <a:rPr/>
              <a:t> prints this tree for real, written by the library. It is the best way of showing that it is not a drawing. </a:t>
            </a:r>
            <a:r>
              <a:rPr>
                <a:latin typeface="Courier"/>
              </a:rPr>
              <a:t>+UVM_CONFIG_DB_TRACE</a:t>
            </a:r>
            <a:r>
              <a:rPr/>
              <a:t> is a different thing and it is better not to mix them: it does not draw the tree, it traces every </a:t>
            </a:r>
            <a:r>
              <a:rPr>
                <a:latin typeface="Courier"/>
              </a:rPr>
              <a:t>set()</a:t>
            </a:r>
            <a:r>
              <a:rPr/>
              <a:t> and every </a:t>
            </a:r>
            <a:r>
              <a:rPr>
                <a:latin typeface="Courier"/>
              </a:rPr>
              <a:t>get()</a:t>
            </a:r>
            <a:r>
              <a:rPr/>
              <a:t> of the </a:t>
            </a:r>
            <a:r>
              <a:rPr>
                <a:latin typeface="Courier"/>
              </a:rPr>
              <a:t>config_db</a:t>
            </a:r>
            <a:r>
              <a:rPr/>
              <a:t> with the scope that was used — which is the knob for the other problem, the scope that does not match.</a:t>
            </a:r>
          </a:p>
        </p:txBody>
      </p:sp>
      <p:sp>
        <p:nvSpPr>
          <p:cNvPr id="4" name="Slide Number Placeholder 3"/>
          <p:cNvSpPr>
            <a:spLocks noGrp="1"/>
          </p:cNvSpPr>
          <p:nvPr>
            <p:ph type="sldNum" sz="quarter" idx="10"/>
          </p:nvPr>
        </p:nvSpPr>
        <p:spPr/>
        <p:txBody>
          <a:bodyPr/>
          <a:lstStyle/>
          <a:p>
            <a:fld id="{18BDFEC3-8487-43E8-A154-7C12CBC1FFF2}" type="slidenum">
              <a:rPr lang="en-US"/>
              <a:t>189</a:t>
            </a:fld>
            <a:endParaRPr lang="en-US"/>
          </a:p>
        </p:txBody>
      </p:sp>
    </p:spTree>
  </p:cSld>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window is what has to be left burned in, because the mistake gets made in both directions. If the call goes in the </a:t>
            </a:r>
            <a:r>
              <a:rPr>
                <a:latin typeface="Courier"/>
              </a:rPr>
              <a:t>build_phase</a:t>
            </a:r>
            <a:r>
              <a:rPr/>
              <a:t>, the component whose ceiling you want to raise </a:t>
            </a:r>
            <a:r>
              <a:rPr b="1"/>
              <a:t>does not exist yet</a:t>
            </a:r>
            <a:r>
              <a:rPr/>
              <a:t> —its parent builds it further down— and the call finds nobody. If it goes in the </a:t>
            </a:r>
            <a:r>
              <a:rPr>
                <a:latin typeface="Courier"/>
              </a:rPr>
              <a:t>run_phase</a:t>
            </a:r>
            <a:r>
              <a:rPr/>
              <a:t>, the simulation has already started and you missed the messages of the earlier phases. </a:t>
            </a:r>
            <a:r>
              <a:rPr>
                <a:latin typeface="Courier"/>
              </a:rPr>
              <a:t>end_of_elaboration_phase</a:t>
            </a:r>
            <a:r>
              <a:rPr/>
              <a:t> is exactly the gap between the two things: the whole tree, and the time still at zero. It is the first time in the course that it gets used for anything, and it is worth saying it that way — in the table of the nine phases of day 3 it was not decoration. The </a:t>
            </a:r>
            <a:r>
              <a:rPr>
                <a:latin typeface="Courier"/>
              </a:rPr>
              <a:t>_hier</a:t>
            </a:r>
            <a:r>
              <a:rPr/>
              <a:t> suffix is the one that gets forgotten, and it fails silently: you set the ceiling of the </a:t>
            </a:r>
            <a:r>
              <a:rPr>
                <a:latin typeface="Courier"/>
              </a:rPr>
              <a:t>env</a:t>
            </a:r>
            <a:r>
              <a:rPr/>
              <a:t> without </a:t>
            </a:r>
            <a:r>
              <a:rPr>
                <a:latin typeface="Courier"/>
              </a:rPr>
              <a:t>_hier</a:t>
            </a:r>
            <a:r>
              <a:rPr/>
              <a:t>, the </a:t>
            </a:r>
            <a:r>
              <a:rPr>
                <a:latin typeface="Courier"/>
              </a:rPr>
              <a:t>env</a:t>
            </a:r>
            <a:r>
              <a:rPr/>
              <a:t> prints nothing anyway, and the monitor you wanted to hear stays quiet. Rule of thumb: if you are aiming at a branch, </a:t>
            </a:r>
            <a:r>
              <a:rPr>
                <a:latin typeface="Courier"/>
              </a:rPr>
              <a:t>_hier</a:t>
            </a:r>
            <a:r>
              <a:rPr/>
              <a:t>; if you are aiming at a class, without.</a:t>
            </a:r>
          </a:p>
        </p:txBody>
      </p:sp>
      <p:sp>
        <p:nvSpPr>
          <p:cNvPr id="4" name="Slide Number Placeholder 3"/>
          <p:cNvSpPr>
            <a:spLocks noGrp="1"/>
          </p:cNvSpPr>
          <p:nvPr>
            <p:ph type="sldNum" sz="quarter" idx="10"/>
          </p:nvPr>
        </p:nvSpPr>
        <p:spPr/>
        <p:txBody>
          <a:bodyPr/>
          <a:lstStyle/>
          <a:p>
            <a:fld id="{18BDFEC3-8487-43E8-A154-7C12CBC1FFF2}" type="slidenum">
              <a:rPr lang="en-US"/>
              <a:t>190</a:t>
            </a:fld>
            <a:endParaRPr lang="en-US"/>
          </a:p>
        </p:txBody>
      </p:sp>
    </p:spTree>
  </p:cSld>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log on the slide is that of a scoreboard that adds wrong on purpose, and it is worth looking at the </a:t>
            </a:r>
            <a:r>
              <a:rPr i="1"/>
              <a:t>Report Summary</a:t>
            </a:r>
            <a:r>
              <a:rPr/>
              <a:t> at the end before the error: </a:t>
            </a:r>
            <a:r>
              <a:rPr>
                <a:latin typeface="Courier"/>
              </a:rPr>
              <a:t>UVM_ERROR : 2</a:t>
            </a:r>
            <a:r>
              <a:rPr/>
              <a:t>, one for each </a:t>
            </a:r>
            <a:r>
              <a:rPr>
                <a:latin typeface="Courier"/>
              </a:rPr>
              <a:t>add_op</a:t>
            </a:r>
            <a:r>
              <a:rPr/>
              <a:t> that came up in the ten operations of the example. That is the sum to do out loud: with the thousand operations of the other sections it is </a:t>
            </a:r>
            <a:r>
              <a:rPr b="1"/>
              <a:t>a hundred-odd errors</a:t>
            </a:r>
            <a:r>
              <a:rPr/>
              <a:t>, one per addition. That is the real problem the section comes to solve — not “the message is annoying”, but that </a:t>
            </a:r>
            <a:r>
              <a:rPr b="1"/>
              <a:t>the log stops being any use for looking for something else</a:t>
            </a:r>
            <a:r>
              <a:rPr/>
              <a:t>. The question to throw at the group, because the wrong answer is the intuitive one: </a:t>
            </a:r>
            <a:r>
              <a:rPr i="1"/>
              <a:t>“I lower the verbosity ceiling and that is it?”</a:t>
            </a:r>
            <a:r>
              <a:rPr/>
              <a:t>. No. A </a:t>
            </a:r>
            <a:r>
              <a:rPr>
                <a:latin typeface="Courier"/>
              </a:rPr>
              <a:t>`uvm_error</a:t>
            </a:r>
            <a:r>
              <a:rPr/>
              <a:t> has no verbosity; the ceiling does not touch it. It is the same distinction as the first slide, and here it gets collected for the first time. And the honest clarification before teaching how to switch off errors, because otherwise it sounds odd: this is not so that the regression comes out green. It is to be able to work half an afternoon while somebody else fixes their class, and it comes out the same day.</a:t>
            </a:r>
          </a:p>
        </p:txBody>
      </p:sp>
      <p:sp>
        <p:nvSpPr>
          <p:cNvPr id="4" name="Slide Number Placeholder 3"/>
          <p:cNvSpPr>
            <a:spLocks noGrp="1"/>
          </p:cNvSpPr>
          <p:nvPr>
            <p:ph type="sldNum" sz="quarter" idx="10"/>
          </p:nvPr>
        </p:nvSpPr>
        <p:spPr/>
        <p:txBody>
          <a:bodyPr/>
          <a:lstStyle/>
          <a:p>
            <a:fld id="{18BDFEC3-8487-43E8-A154-7C12CBC1FFF2}" type="slidenum">
              <a:rPr lang="en-US"/>
              <a:t>191</a:t>
            </a:fld>
            <a:endParaRPr lang="en-US"/>
          </a:p>
        </p:txBody>
      </p:sp>
    </p:spTree>
  </p:cSld>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seven actions are a bitwise OR, not a list of mutually exclusive options: the same message can be printed </a:t>
            </a:r>
            <a:r>
              <a:rPr b="1"/>
              <a:t>and</a:t>
            </a:r>
            <a:r>
              <a:rPr/>
              <a:t> written to a file </a:t>
            </a:r>
            <a:r>
              <a:rPr b="1"/>
              <a:t>and</a:t>
            </a:r>
            <a:r>
              <a:rPr/>
              <a:t> counted towards the summary. That is why they combine with </a:t>
            </a:r>
            <a:r>
              <a:rPr>
                <a:latin typeface="Courier"/>
              </a:rPr>
              <a:t>|</a:t>
            </a:r>
            <a:r>
              <a:rPr/>
              <a:t>. </a:t>
            </a:r>
            <a:r>
              <a:rPr>
                <a:latin typeface="Courier"/>
              </a:rPr>
              <a:t>UVM_COUNT</a:t>
            </a:r>
            <a:r>
              <a:rPr/>
              <a:t> is the one most often explained wrong, and it is worth saying it in full: it is already switched on by default on every </a:t>
            </a:r>
            <a:r>
              <a:rPr>
                <a:latin typeface="Courier"/>
              </a:rPr>
              <a:t>`uvm_error</a:t>
            </a:r>
            <a:r>
              <a:rPr/>
              <a:t>, and what it increments is </a:t>
            </a:r>
            <a:r>
              <a:rPr b="1"/>
              <a:t>a global counter</a:t>
            </a:r>
            <a:r>
              <a:rPr/>
              <a:t> for the run, not one per ID. On its own it kills nothing, because the default maximum is 0, which means “no limit”. The one that cuts is </a:t>
            </a:r>
            <a:r>
              <a:rPr>
                <a:latin typeface="Courier"/>
              </a:rPr>
              <a:t>+UVM_MAX_QUIT_COUNT=N</a:t>
            </a:r>
            <a:r>
              <a:rPr/>
              <a:t> (</a:t>
            </a:r>
            <a:r>
              <a:rPr>
                <a:latin typeface="Courier"/>
              </a:rPr>
              <a:t>uvm_root.svh:1187</a:t>
            </a:r>
            <a:r>
              <a:rPr/>
              <a:t>) —or </a:t>
            </a:r>
            <a:r>
              <a:rPr>
                <a:latin typeface="Courier"/>
              </a:rPr>
              <a:t>set_report_max_quit_count(N)</a:t>
            </a:r>
            <a:r>
              <a:rPr/>
              <a:t>, </a:t>
            </a:r>
            <a:r>
              <a:rPr>
                <a:latin typeface="Courier"/>
              </a:rPr>
              <a:t>uvm_report_object.svh:578</a:t>
            </a:r>
            <a:r>
              <a:rPr/>
              <a:t>—, and that one really is the answer to the four-gigabyte log when a scoreboard fails on every transaction: you find out anyway, and in thirty seconds instead of in twenty minutes. </a:t>
            </a:r>
            <a:r>
              <a:rPr>
                <a:latin typeface="Courier"/>
              </a:rPr>
              <a:t>UVM_NO_ACTION</a:t>
            </a:r>
            <a:r>
              <a:rPr/>
              <a:t> is the one the next slide uses to switch off the errors, and it has to be said out loud what it is </a:t>
            </a:r>
            <a:r>
              <a:rPr b="1"/>
              <a:t>not</a:t>
            </a:r>
            <a:r>
              <a:rPr/>
              <a:t> for: it is not so that the regression comes out green. It is to carry on working while somebody else fixes their class, and it comes out the same day. A </a:t>
            </a:r>
            <a:r>
              <a:rPr>
                <a:latin typeface="Courier"/>
              </a:rPr>
              <a:t>UVM_NO_ACTION</a:t>
            </a:r>
            <a:r>
              <a:rPr/>
              <a:t> that survives a commit is a bug waiting to happen. And the pair worth naming: </a:t>
            </a:r>
            <a:r>
              <a:rPr>
                <a:latin typeface="Courier"/>
              </a:rPr>
              <a:t>set_report_severity_action</a:t>
            </a:r>
            <a:r>
              <a:rPr/>
              <a:t> is by severity, </a:t>
            </a:r>
            <a:r>
              <a:rPr>
                <a:latin typeface="Courier"/>
              </a:rPr>
              <a:t>set_report_id_action</a:t>
            </a:r>
            <a:r>
              <a:rPr/>
              <a:t> is by that ID string you picked when writing the message. That is where the discipline of having always used the same one gets paid back.</a:t>
            </a:r>
          </a:p>
        </p:txBody>
      </p:sp>
      <p:sp>
        <p:nvSpPr>
          <p:cNvPr id="4" name="Slide Number Placeholder 3"/>
          <p:cNvSpPr>
            <a:spLocks noGrp="1"/>
          </p:cNvSpPr>
          <p:nvPr>
            <p:ph type="sldNum" sz="quarter" idx="10"/>
          </p:nvPr>
        </p:nvSpPr>
        <p:spPr/>
        <p:txBody>
          <a:bodyPr/>
          <a:lstStyle/>
          <a:p>
            <a:fld id="{18BDFEC3-8487-43E8-A154-7C12CBC1FFF2}" type="slidenum">
              <a:rPr lang="en-US"/>
              <a:t>192</a:t>
            </a:fld>
            <a:endParaRPr lang="en-US"/>
          </a:p>
        </p:txBody>
      </p:sp>
    </p:spTree>
  </p:cSld>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Say it out loud: switching off errors is for carrying on working while somebody else fixes their class, not so that the regression comes out green. And showing the </a:t>
            </a:r>
            <a:r>
              <a:rPr i="1"/>
              <a:t>Report Summary</a:t>
            </a:r>
            <a:r>
              <a:rPr/>
              <a:t> of the second log next to the first one is the best warning the section gives: the testbench says </a:t>
            </a:r>
            <a:r>
              <a:rPr b="1"/>
              <a:t>0 UVM_ERROR</a:t>
            </a:r>
            <a:r>
              <a:rPr/>
              <a:t> and the DUT is still exactly as broken as it was when we broke it. That is the reason a </a:t>
            </a:r>
            <a:r>
              <a:rPr>
                <a:latin typeface="Courier"/>
              </a:rPr>
              <a:t>UVM_NO_ACTION</a:t>
            </a:r>
            <a:r>
              <a:rPr/>
              <a:t> cannot survive a commit — it is a silent trap, and it is in the appendix. The scoreboard of this section adds too much ON PURPOSE, it is the bug we are showing. That is why </a:t>
            </a:r>
            <a:r>
              <a:rPr>
                <a:latin typeface="Courier"/>
              </a:rPr>
              <a:t>code/u4/reporting/run.sh</a:t>
            </a:r>
            <a:r>
              <a:rPr/>
              <a:t> exports UVM_ERRORS_OK=1: by default a uvm_error makes the run fail, and here the error is the example.</a:t>
            </a:r>
          </a:p>
        </p:txBody>
      </p:sp>
      <p:sp>
        <p:nvSpPr>
          <p:cNvPr id="4" name="Slide Number Placeholder 3"/>
          <p:cNvSpPr>
            <a:spLocks noGrp="1"/>
          </p:cNvSpPr>
          <p:nvPr>
            <p:ph type="sldNum" sz="quarter" idx="10"/>
          </p:nvPr>
        </p:nvSpPr>
        <p:spPr/>
        <p:txBody>
          <a:bodyPr/>
          <a:lstStyle/>
          <a:p>
            <a:fld id="{18BDFEC3-8487-43E8-A154-7C12CBC1FFF2}" type="slidenum">
              <a:rPr lang="en-US"/>
              <a:t>193</a:t>
            </a:fld>
            <a:endParaRPr lang="en-US"/>
          </a:p>
        </p:txBody>
      </p:sp>
    </p:spTree>
  </p:cSld>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right answer to the previous slide, and the difference is one of honesty, not of syntax. </a:t>
            </a:r>
            <a:r>
              <a:rPr>
                <a:latin typeface="Courier"/>
              </a:rPr>
              <a:t>UVM_NO_ACTION</a:t>
            </a:r>
            <a:r>
              <a:rPr/>
              <a:t> on the scoreboard switches off the error and the log ends up identical to that of a healthy testbench: nobody reading that log finds out. The catcher downgrades </a:t>
            </a:r>
            <a:r>
              <a:rPr b="1"/>
              <a:t>that</a:t>
            </a:r>
            <a:r>
              <a:rPr/>
              <a:t> message, lets all the others through, and on top of that counts it on a line of its own in the </a:t>
            </a:r>
            <a:r>
              <a:rPr i="1"/>
              <a:t>UVM Report catcher Summary</a:t>
            </a:r>
            <a:r>
              <a:rPr/>
              <a:t>. A reviewer who opens the log sees that there was an error and that somebody decided it was fine. When it really gets used: in the negative tests, which are half of a serious verification plan. Writing to a read-only register has to give </a:t>
            </a:r>
            <a:r>
              <a:rPr>
                <a:latin typeface="Courier"/>
              </a:rPr>
              <a:t>PSLVERR</a:t>
            </a:r>
            <a:r>
              <a:rPr/>
              <a:t>; the test that proves it </a:t>
            </a:r>
            <a:r>
              <a:rPr b="1"/>
              <a:t>expects</a:t>
            </a:r>
            <a:r>
              <a:rPr/>
              <a:t> the error, and without a catcher that test can never come out green. It is exactly the case of the capstone. The implementation detail that surprises: a catcher is a </a:t>
            </a:r>
            <a:r>
              <a:rPr>
                <a:latin typeface="Courier"/>
              </a:rPr>
              <a:t>uvm_callback</a:t>
            </a:r>
            <a:r>
              <a:rPr/>
              <a:t>, that is, the same piece as the callbacks of day 6. That is why it gets registered with </a:t>
            </a:r>
            <a:r>
              <a:rPr>
                <a:latin typeface="Courier"/>
              </a:rPr>
              <a:t>uvm_report_cb::add</a:t>
            </a:r>
            <a:r>
              <a:rPr/>
              <a:t> and not with a </a:t>
            </a:r>
            <a:r>
              <a:rPr>
                <a:latin typeface="Courier"/>
              </a:rPr>
              <a:t>set_</a:t>
            </a:r>
            <a:r>
              <a:rPr/>
              <a:t> of the component. And the trap: if the catcher is too wide —by severity and nothing else— you have switched off every error of the testbench with more ceremony than </a:t>
            </a:r>
            <a:r>
              <a:rPr>
                <a:latin typeface="Courier"/>
              </a:rPr>
              <a:t>UVM_NO_ACTION</a:t>
            </a:r>
            <a:r>
              <a:rPr/>
              <a:t>. The </a:t>
            </a:r>
            <a:r>
              <a:rPr>
                <a:latin typeface="Courier"/>
              </a:rPr>
              <a:t>get_id()</a:t>
            </a:r>
            <a:r>
              <a:rPr/>
              <a:t> of the </a:t>
            </a:r>
            <a:r>
              <a:rPr>
                <a:latin typeface="Courier"/>
              </a:rPr>
              <a:t>if</a:t>
            </a:r>
            <a:r>
              <a:rPr/>
              <a:t> is not optional.</a:t>
            </a:r>
          </a:p>
        </p:txBody>
      </p:sp>
      <p:sp>
        <p:nvSpPr>
          <p:cNvPr id="4" name="Slide Number Placeholder 3"/>
          <p:cNvSpPr>
            <a:spLocks noGrp="1"/>
          </p:cNvSpPr>
          <p:nvPr>
            <p:ph type="sldNum" sz="quarter" idx="10"/>
          </p:nvPr>
        </p:nvSpPr>
        <p:spPr/>
        <p:txBody>
          <a:bodyPr/>
          <a:lstStyle/>
          <a:p>
            <a:fld id="{18BDFEC3-8487-43E8-A154-7C12CBC1FFF2}" type="slidenum">
              <a:rPr lang="en-US"/>
              <a:t>194</a:t>
            </a:fld>
            <a:endParaRPr lang="en-US"/>
          </a:p>
        </p:txBody>
      </p:sp>
    </p:spTree>
  </p:cSld>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Close the day by going back to the 47 %: of everything seen today —tests, components, phases, env— this is the section used </a:t>
            </a:r>
            <a:r>
              <a:rPr b="1"/>
              <a:t>every day</a:t>
            </a:r>
            <a:r>
              <a:rPr/>
              <a:t>, and the only one you notice when it is missing. A testbench without reporting works just the same; debugging it costs double. The control question, which is also number 6 of the review: </a:t>
            </a:r>
            <a:r>
              <a:rPr i="1"/>
              <a:t>“I lowered the verbosity ceiling and the </a:t>
            </a:r>
            <a:r>
              <a:rPr i="1">
                <a:latin typeface="Courier"/>
              </a:rPr>
              <a:t>`uvm_error</a:t>
            </a:r>
            <a:r>
              <a:rPr i="1"/>
              <a:t> still shows up, why?”</a:t>
            </a:r>
            <a:r>
              <a:rPr/>
              <a:t>. If the group answers it without hesitating, the section closed. And the warning for the day 5 exercise, worth giving now and not when they are stuck: the bug is not visible in the default log. It is printed, at </a:t>
            </a:r>
            <a:r>
              <a:rPr>
                <a:latin typeface="Courier"/>
              </a:rPr>
              <a:t>UVM_HIGH</a:t>
            </a:r>
            <a:r>
              <a:rPr/>
              <a:t>. Whoever does not remember this section is going to read the code for half an hour before raising the verbosity.</a:t>
            </a:r>
          </a:p>
        </p:txBody>
      </p:sp>
      <p:sp>
        <p:nvSpPr>
          <p:cNvPr id="4" name="Slide Number Placeholder 3"/>
          <p:cNvSpPr>
            <a:spLocks noGrp="1"/>
          </p:cNvSpPr>
          <p:nvPr>
            <p:ph type="sldNum" sz="quarter" idx="10"/>
          </p:nvPr>
        </p:nvSpPr>
        <p:spPr/>
        <p:txBody>
          <a:bodyPr/>
          <a:lstStyle/>
          <a:p>
            <a:fld id="{18BDFEC3-8487-43E8-A154-7C12CBC1FFF2}" type="slidenum">
              <a:rPr lang="en-US"/>
              <a:t>195</a:t>
            </a:fld>
            <a:endParaRPr lang="en-US"/>
          </a:p>
        </p:txBody>
      </p:sp>
    </p:spTree>
  </p:cSld>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Before turning them loose on the exercise, go back to the slide </a:t>
            </a:r>
            <a:r>
              <a:rPr i="1"/>
              <a:t>“The map of day 3: what replaces what”</a:t>
            </a:r>
            <a:r>
              <a:rPr/>
              <a:t> of the object-based testbench and read the right-hand column straight through: the </a:t>
            </a:r>
            <a:r>
              <a:rPr>
                <a:latin typeface="Courier"/>
              </a:rPr>
              <a:t>build_phase</a:t>
            </a:r>
            <a:r>
              <a:rPr/>
              <a:t> of the env, the config_db, the </a:t>
            </a:r>
            <a:r>
              <a:rPr>
                <a:latin typeface="Courier"/>
              </a:rPr>
              <a:t>run_phase</a:t>
            </a:r>
            <a:r>
              <a:rPr/>
              <a:t>, the objections and the </a:t>
            </a:r>
            <a:r>
              <a:rPr>
                <a:latin typeface="Courier"/>
              </a:rPr>
              <a:t>set_type_override</a:t>
            </a:r>
            <a:r>
              <a:rPr/>
              <a:t> and the </a:t>
            </a:r>
            <a:r>
              <a:rPr>
                <a:latin typeface="Courier"/>
              </a:rPr>
              <a:t>$display</a:t>
            </a:r>
            <a:r>
              <a:rPr/>
              <a:t> that became </a:t>
            </a:r>
            <a:r>
              <a:rPr>
                <a:latin typeface="Courier"/>
              </a:rPr>
              <a:t>uvm_info</a:t>
            </a:r>
            <a:r>
              <a:rPr/>
              <a:t>. The six rows are crossed out, and the day closes there. It is the day 2 exercise again, but with the factory. Worth having them compare the two: on day 2 the type was picked in the code of the testbench, here the factory picks it and the testbench does not change one line. And have them look at the coverage at the end: with nothing but multiplications it drops to 26 %. A focused test covers less, and that is the reason many are needed — and the reason adding one has to be cheap.</a:t>
            </a:r>
          </a:p>
        </p:txBody>
      </p:sp>
      <p:sp>
        <p:nvSpPr>
          <p:cNvPr id="4" name="Slide Number Placeholder 3"/>
          <p:cNvSpPr>
            <a:spLocks noGrp="1"/>
          </p:cNvSpPr>
          <p:nvPr>
            <p:ph type="sldNum" sz="quarter" idx="10"/>
          </p:nvPr>
        </p:nvSpPr>
        <p:spPr/>
        <p:txBody>
          <a:bodyPr/>
          <a:lstStyle/>
          <a:p>
            <a:fld id="{18BDFEC3-8487-43E8-A154-7C12CBC1FFF2}" type="slidenum">
              <a:rPr lang="en-US"/>
              <a:t>203</a:t>
            </a:fld>
            <a:endParaRPr lang="en-US"/>
          </a:p>
        </p:txBody>
      </p:sp>
    </p:spTree>
  </p:cSld>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short exercise of day 3 and it closes the arc the day-1 waves exercise opened: there the student was the one reading the </a:t>
            </a:r>
            <a:r>
              <a:rPr>
                <a:latin typeface="Courier"/>
              </a:rPr>
              <a:t>FAILED</a:t>
            </a:r>
            <a:r>
              <a:rPr/>
              <a:t>, here they are the one writing it. Ten minutes of typing, and the point is not the </a:t>
            </a:r>
            <a:r>
              <a:rPr>
                <a:latin typeface="Courier"/>
              </a:rPr>
              <a:t>$sformatf</a:t>
            </a:r>
            <a:r>
              <a:rPr/>
              <a:t>. The point is the second request, which is the one that surprises: the </a:t>
            </a:r>
            <a:r>
              <a:rPr>
                <a:latin typeface="Courier"/>
              </a:rPr>
              <a:t>PASS</a:t>
            </a:r>
            <a:r>
              <a:rPr/>
              <a:t> </a:t>
            </a:r>
            <a:r>
              <a:rPr b="1"/>
              <a:t>also</a:t>
            </a:r>
            <a:r>
              <a:rPr/>
              <a:t> gets written. The typical reaction is </a:t>
            </a:r>
            <a:r>
              <a:rPr i="1"/>
              <a:t>“what do I want a thousand PASS lines for?”</a:t>
            </a:r>
            <a:r>
              <a:rPr/>
              <a:t>, and the answer is that you do not want them today: you want them the day operation 700 fails and you need to know what happened in 699. That is why it gets written </a:t>
            </a:r>
            <a:r>
              <a:rPr b="1"/>
              <a:t>and</a:t>
            </a:r>
            <a:r>
              <a:rPr/>
              <a:t> hidden behind </a:t>
            </a:r>
            <a:r>
              <a:rPr>
                <a:latin typeface="Courier"/>
              </a:rPr>
              <a:t>UVM_HIGH</a:t>
            </a:r>
            <a:r>
              <a:rPr/>
              <a:t>. That is the difference between severity and verbosity, told with your hands. The checker runs the same testbench three times, and it is worth telling because it is how a log gets tested: one with the DUT broken —</a:t>
            </a:r>
            <a:r>
              <a:rPr>
                <a:latin typeface="Courier"/>
              </a:rPr>
              <a:t>+VTALU_BUG</a:t>
            </a:r>
            <a:r>
              <a:rPr/>
              <a:t>— so the error fires and can be read, one with the usual verbosity to demand that the </a:t>
            </a:r>
            <a:r>
              <a:rPr>
                <a:latin typeface="Courier"/>
              </a:rPr>
              <a:t>PASS</a:t>
            </a:r>
            <a:r>
              <a:rPr/>
              <a:t> is </a:t>
            </a:r>
            <a:r>
              <a:rPr b="1"/>
              <a:t>not</a:t>
            </a:r>
            <a:r>
              <a:rPr/>
              <a:t> there, and one with </a:t>
            </a:r>
            <a:r>
              <a:rPr>
                <a:latin typeface="Courier"/>
              </a:rPr>
              <a:t>+UVM_VERBOSITY=UVM_HIGH</a:t>
            </a:r>
            <a:r>
              <a:rPr/>
              <a:t> to demand that it is there once per comparison. A message that was not tested all three ways is a message that is going to lie in the nightly regression.</a:t>
            </a:r>
          </a:p>
        </p:txBody>
      </p:sp>
      <p:sp>
        <p:nvSpPr>
          <p:cNvPr id="4" name="Slide Number Placeholder 3"/>
          <p:cNvSpPr>
            <a:spLocks noGrp="1"/>
          </p:cNvSpPr>
          <p:nvPr>
            <p:ph type="sldNum" sz="quarter" idx="10"/>
          </p:nvPr>
        </p:nvSpPr>
        <p:spPr/>
        <p:txBody>
          <a:bodyPr/>
          <a:lstStyle/>
          <a:p>
            <a:fld id="{18BDFEC3-8487-43E8-A154-7C12CBC1FFF2}" type="slidenum">
              <a:rPr lang="en-US"/>
              <a:t>204</a:t>
            </a:fld>
            <a:endParaRPr lang="en-US"/>
          </a:p>
        </p:txBody>
      </p:sp>
    </p:spTree>
  </p:cSld>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day 4 recap has to leave the observer problem served, because the whole unit is that: a producer that does not know its listeners. It is worth asking the question and waiting: </a:t>
            </a:r>
            <a:r>
              <a:rPr i="1"/>
              <a:t>“if tomorrow they want to measure coverage as well as compare, where do they touch?”</a:t>
            </a:r>
            <a:r>
              <a:rPr/>
              <a:t>. The natural answer —“I add a call in the monitor”— is exactly the one the unit comes to take apart.</a:t>
            </a:r>
          </a:p>
        </p:txBody>
      </p:sp>
      <p:sp>
        <p:nvSpPr>
          <p:cNvPr id="4" name="Slide Number Placeholder 3"/>
          <p:cNvSpPr>
            <a:spLocks noGrp="1"/>
          </p:cNvSpPr>
          <p:nvPr>
            <p:ph type="sldNum" sz="quarter" idx="10"/>
          </p:nvPr>
        </p:nvSpPr>
        <p:spPr/>
        <p:txBody>
          <a:bodyPr/>
          <a:lstStyle/>
          <a:p>
            <a:fld id="{18BDFEC3-8487-43E8-A154-7C12CBC1FFF2}" type="slidenum">
              <a:rPr lang="en-US"/>
              <a:t>205</a:t>
            </a:fld>
            <a:endParaRPr lang="en-US"/>
          </a:p>
        </p:txBody>
      </p:sp>
    </p:spTree>
  </p:cSld>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one is row 11 of the closing self-assessment and it is what defines the unit: the observer exists so that adding a listener does not touch the one that publishes. The third one is the second exercise of the day and it stands as an objective on its own: the </a:t>
            </a:r>
            <a:r>
              <a:rPr>
                <a:latin typeface="Courier"/>
              </a:rPr>
              <a:t>#500</a:t>
            </a:r>
            <a:r>
              <a:rPr/>
              <a:t> is the patch everybody writes the first time, and taking it out forces you to understand what keeps the simulation alive.</a:t>
            </a:r>
          </a:p>
        </p:txBody>
      </p:sp>
      <p:sp>
        <p:nvSpPr>
          <p:cNvPr id="4" name="Slide Number Placeholder 3"/>
          <p:cNvSpPr>
            <a:spLocks noGrp="1"/>
          </p:cNvSpPr>
          <p:nvPr>
            <p:ph type="sldNum" sz="quarter" idx="10"/>
          </p:nvPr>
        </p:nvSpPr>
        <p:spPr/>
        <p:txBody>
          <a:bodyPr/>
          <a:lstStyle/>
          <a:p>
            <a:fld id="{18BDFEC3-8487-43E8-A154-7C12CBC1FFF2}" type="slidenum">
              <a:rPr lang="en-US"/>
              <a:t>206</a:t>
            </a:fld>
            <a:endParaRPr lang="en-US"/>
          </a:p>
        </p:txBody>
      </p:sp>
    </p:spTree>
  </p:cSld>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is the map of the day: the four sections that follow are the two columns below, in order. It is worth writing the two columns on the board and coming back to them every time a new port shows up, because the question to ask yourself in front of any UVM port is always the same: </a:t>
            </a:r>
            <a:r>
              <a:rPr b="1"/>
              <a:t>can this block?</a:t>
            </a:r>
            <a:r>
              <a:rPr/>
              <a:t> If it runs in my thread, no; if it runs in another one, yes, and then it has to be a </a:t>
            </a:r>
            <a:r>
              <a:rPr>
                <a:latin typeface="Courier"/>
              </a:rPr>
              <a:t>task</a:t>
            </a:r>
            <a:r>
              <a:rPr/>
              <a:t>. That is also the criterion that orders the vocabulary of the day: </a:t>
            </a:r>
            <a:r>
              <a:rPr>
                <a:latin typeface="Courier"/>
              </a:rPr>
              <a:t>write()</a:t>
            </a:r>
            <a:r>
              <a:rPr/>
              <a:t> is a </a:t>
            </a:r>
            <a:r>
              <a:rPr>
                <a:latin typeface="Courier"/>
              </a:rPr>
              <a:t>function</a:t>
            </a:r>
            <a:r>
              <a:rPr/>
              <a:t> —it consumes no time—, </a:t>
            </a:r>
            <a:r>
              <a:rPr>
                <a:latin typeface="Courier"/>
              </a:rPr>
              <a:t>put()</a:t>
            </a:r>
            <a:r>
              <a:rPr/>
              <a:t> and </a:t>
            </a:r>
            <a:r>
              <a:rPr>
                <a:latin typeface="Courier"/>
              </a:rPr>
              <a:t>get()</a:t>
            </a:r>
            <a:r>
              <a:rPr/>
              <a:t> are </a:t>
            </a:r>
            <a:r>
              <a:rPr>
                <a:latin typeface="Courier"/>
              </a:rPr>
              <a:t>task</a:t>
            </a:r>
            <a:r>
              <a:rPr/>
              <a:t>. The signature tells you which side of the divide you are on before you read a line of the implementation.</a:t>
            </a:r>
          </a:p>
        </p:txBody>
      </p:sp>
      <p:sp>
        <p:nvSpPr>
          <p:cNvPr id="4" name="Slide Number Placeholder 3"/>
          <p:cNvSpPr>
            <a:spLocks noGrp="1"/>
          </p:cNvSpPr>
          <p:nvPr>
            <p:ph type="sldNum" sz="quarter" idx="10"/>
          </p:nvPr>
        </p:nvSpPr>
        <p:spPr/>
        <p:txBody>
          <a:bodyPr/>
          <a:lstStyle/>
          <a:p>
            <a:fld id="{18BDFEC3-8487-43E8-A154-7C12CBC1FFF2}" type="slidenum">
              <a:rPr lang="en-US"/>
              <a:t>207</a:t>
            </a:fld>
            <a:endParaRPr lang="en-US"/>
          </a:p>
        </p:txBody>
      </p:sp>
    </p:spTree>
  </p:cSld>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dice example is deliberate and it is worth defending if somebody asks why we do not start with the VTALU: you see the pattern without the noise of the protocol. When it shows up on the DUT in the analysis ports, the student is no longer learning two things at once. The question that orders the section: which is the only line that has to be written to add a fourth observer? A </a:t>
            </a:r>
            <a:r>
              <a:rPr>
                <a:latin typeface="Courier"/>
              </a:rPr>
              <a:t>connect()</a:t>
            </a:r>
            <a:r>
              <a:rPr/>
              <a:t>. None in the producer. That is the criterion to look at every line of code from here on with. And it is worth anticipating the limit, because it is inter-thread communication: this is communication inside </a:t>
            </a:r>
            <a:r>
              <a:rPr b="1"/>
              <a:t>a single thread</a:t>
            </a:r>
            <a:r>
              <a:rPr/>
              <a:t>. </a:t>
            </a:r>
            <a:r>
              <a:rPr>
                <a:latin typeface="Courier"/>
              </a:rPr>
              <a:t>write()</a:t>
            </a:r>
            <a:r>
              <a:rPr/>
              <a:t> is a </a:t>
            </a:r>
            <a:r>
              <a:rPr>
                <a:latin typeface="Courier"/>
              </a:rPr>
              <a:t>function</a:t>
            </a:r>
            <a:r>
              <a:rPr/>
              <a:t>, it consumes no time, and it runs in the thread of the one publishing. To talk between threads something else is needed.</a:t>
            </a:r>
          </a:p>
        </p:txBody>
      </p:sp>
      <p:sp>
        <p:nvSpPr>
          <p:cNvPr id="4" name="Slide Number Placeholder 3"/>
          <p:cNvSpPr>
            <a:spLocks noGrp="1"/>
          </p:cNvSpPr>
          <p:nvPr>
            <p:ph type="sldNum" sz="quarter" idx="10"/>
          </p:nvPr>
        </p:nvSpPr>
        <p:spPr/>
        <p:txBody>
          <a:bodyPr/>
          <a:lstStyle/>
          <a:p>
            <a:fld id="{18BDFEC3-8487-43E8-A154-7C12CBC1FFF2}" type="slidenum">
              <a:rPr lang="en-US"/>
              <a:t>208</a:t>
            </a:fld>
            <a:endParaRPr lang="en-US"/>
          </a:p>
        </p:txBody>
      </p:sp>
    </p:spTree>
  </p:cSld>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posing it as a programming problem before showing a single line: they are three consumers of the same piece of data, and each one does something different with it. Nobody thinks about hardware here, which is exactly the idea. The three reports have something in common that is worth pointing out now: none of them can be worked out from a single roll. The three accumulate and only report at the end, and that is why the three are going to need two methods, not one. And a quick question for the classroom, one that gets collected later: if tomorrow they ask for a fourth report —the most repeated roll, say—, which files have to be touched?</a:t>
            </a:r>
          </a:p>
        </p:txBody>
      </p:sp>
      <p:sp>
        <p:nvSpPr>
          <p:cNvPr id="4" name="Slide Number Placeholder 3"/>
          <p:cNvSpPr>
            <a:spLocks noGrp="1"/>
          </p:cNvSpPr>
          <p:nvPr>
            <p:ph type="sldNum" sz="quarter" idx="10"/>
          </p:nvPr>
        </p:nvSpPr>
        <p:spPr/>
        <p:txBody>
          <a:bodyPr/>
          <a:lstStyle/>
          <a:p>
            <a:fld id="{18BDFEC3-8487-43E8-A154-7C12CBC1FFF2}" type="slidenum">
              <a:rPr lang="en-US"/>
              <a:t>210</a:t>
            </a:fld>
            <a:endParaRPr lang="en-US"/>
          </a:p>
        </p:txBody>
      </p:sp>
    </p:spTree>
  </p:cSld>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showing the whole class only once —this one— and after that only the </a:t>
            </a:r>
            <a:r>
              <a:rPr>
                <a:latin typeface="Courier"/>
              </a:rPr>
              <a:t>write()</a:t>
            </a:r>
            <a:r>
              <a:rPr/>
              <a:t>s, because what matters is that the shape repeats. Two details that get collected later: the </a:t>
            </a:r>
            <a:r>
              <a:rPr>
                <a:latin typeface="Courier"/>
              </a:rPr>
              <a:t>report_phase</a:t>
            </a:r>
            <a:r>
              <a:rPr/>
              <a:t> runs </a:t>
            </a:r>
            <a:r>
              <a:rPr b="1"/>
              <a:t>after</a:t>
            </a:r>
            <a:r>
              <a:rPr/>
              <a:t> the </a:t>
            </a:r>
            <a:r>
              <a:rPr>
                <a:latin typeface="Courier"/>
              </a:rPr>
              <a:t>run_phase</a:t>
            </a:r>
            <a:r>
              <a:rPr/>
              <a:t> —and after </a:t>
            </a:r>
            <a:r>
              <a:rPr>
                <a:latin typeface="Courier"/>
              </a:rPr>
              <a:t>extract</a:t>
            </a:r>
            <a:r>
              <a:rPr/>
              <a:t> and </a:t>
            </a:r>
            <a:r>
              <a:rPr>
                <a:latin typeface="Courier"/>
              </a:rPr>
              <a:t>check</a:t>
            </a:r>
            <a:r>
              <a:rPr/>
              <a:t>—, not inside it, and that is why the average comes out complete. And </a:t>
            </a:r>
            <a:r>
              <a:rPr>
                <a:latin typeface="Courier"/>
              </a:rPr>
              <a:t>dice_total</a:t>
            </a:r>
            <a:r>
              <a:rPr/>
              <a:t> and </a:t>
            </a:r>
            <a:r>
              <a:rPr>
                <a:latin typeface="Courier"/>
              </a:rPr>
              <a:t>count</a:t>
            </a:r>
            <a:r>
              <a:rPr/>
              <a:t> are </a:t>
            </a:r>
            <a:r>
              <a:rPr>
                <a:latin typeface="Courier"/>
              </a:rPr>
              <a:t>protected</a:t>
            </a:r>
            <a:r>
              <a:rPr/>
              <a:t>: the one publishing cannot touch them, only call </a:t>
            </a:r>
            <a:r>
              <a:rPr>
                <a:latin typeface="Courier"/>
              </a:rPr>
              <a:t>write()</a:t>
            </a:r>
            <a:r>
              <a:rPr/>
              <a:t>. When this is the VTALU, in the analysis ports, </a:t>
            </a:r>
            <a:r>
              <a:rPr>
                <a:latin typeface="Courier"/>
              </a:rPr>
              <a:t>average</a:t>
            </a:r>
            <a:r>
              <a:rPr/>
              <a:t> is going to be the scoreboard and the </a:t>
            </a:r>
            <a:r>
              <a:rPr>
                <a:latin typeface="Courier"/>
              </a:rPr>
              <a:t>report_phase</a:t>
            </a:r>
            <a:r>
              <a:rPr/>
              <a:t> the verdict of the run. Same shape.</a:t>
            </a:r>
          </a:p>
        </p:txBody>
      </p:sp>
      <p:sp>
        <p:nvSpPr>
          <p:cNvPr id="4" name="Slide Number Placeholder 3"/>
          <p:cNvSpPr>
            <a:spLocks noGrp="1"/>
          </p:cNvSpPr>
          <p:nvPr>
            <p:ph type="sldNum" sz="quarter" idx="10"/>
          </p:nvPr>
        </p:nvSpPr>
        <p:spPr/>
        <p:txBody>
          <a:bodyPr/>
          <a:lstStyle/>
          <a:p>
            <a:fld id="{18BDFEC3-8487-43E8-A154-7C12CBC1FFF2}" type="slidenum">
              <a:rPr lang="en-US"/>
              <a:t>211</a:t>
            </a:fld>
            <a:endParaRPr lang="en-US"/>
          </a:p>
        </p:txBody>
      </p:sp>
    </p:spTree>
  </p:cSld>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point of the slide is the last bullet: three classes that look nothing alike expose the same door. When </a:t>
            </a:r>
            <a:r>
              <a:rPr>
                <a:latin typeface="Courier"/>
              </a:rPr>
              <a:t>uvm_subscriber</a:t>
            </a:r>
            <a:r>
              <a:rPr/>
              <a:t> shows up, that door is going to be a contract of the language instead of a convention. The </a:t>
            </a:r>
            <a:r>
              <a:rPr>
                <a:latin typeface="Courier"/>
              </a:rPr>
              <a:t>coverage</a:t>
            </a:r>
            <a:r>
              <a:rPr/>
              <a:t> here is the answer to a question left open in the conventional testbench: </a:t>
            </a:r>
            <a:r>
              <a:rPr i="1"/>
              <a:t>where do I sample?</a:t>
            </a:r>
            <a:r>
              <a:rPr/>
              <a:t> Here the </a:t>
            </a:r>
            <a:r>
              <a:rPr>
                <a:latin typeface="Courier"/>
              </a:rPr>
              <a:t>sample()</a:t>
            </a:r>
            <a:r>
              <a:rPr/>
              <a:t> is not tied to a clock edge, it is tied to </a:t>
            </a:r>
            <a:r>
              <a:rPr b="1"/>
              <a:t>a piece of data having arrived</a:t>
            </a:r>
            <a:r>
              <a:rPr/>
              <a:t>. That is the right thing, and it is what the </a:t>
            </a:r>
            <a:r>
              <a:rPr>
                <a:latin typeface="Courier"/>
              </a:rPr>
              <a:t>coverage</a:t>
            </a:r>
            <a:r>
              <a:rPr/>
              <a:t> of every testbench of the course does from here on. The whole file of each one is in </a:t>
            </a:r>
            <a:r>
              <a:rPr>
                <a:latin typeface="Courier"/>
              </a:rPr>
              <a:t>code/u5/varios-objetos/01-sin-analysis-port/</a:t>
            </a:r>
            <a:r>
              <a:rPr/>
              <a:t>: what is not shown is the </a:t>
            </a:r>
            <a:r>
              <a:rPr>
                <a:latin typeface="Courier"/>
              </a:rPr>
              <a:t>report_phase</a:t>
            </a:r>
            <a:r>
              <a:rPr/>
              <a:t>, which only formats.</a:t>
            </a:r>
          </a:p>
        </p:txBody>
      </p:sp>
      <p:sp>
        <p:nvSpPr>
          <p:cNvPr id="4" name="Slide Number Placeholder 3"/>
          <p:cNvSpPr>
            <a:spLocks noGrp="1"/>
          </p:cNvSpPr>
          <p:nvPr>
            <p:ph type="sldNum" sz="quarter" idx="10"/>
          </p:nvPr>
        </p:nvSpPr>
        <p:spPr/>
        <p:txBody>
          <a:bodyPr/>
          <a:lstStyle/>
          <a:p>
            <a:fld id="{18BDFEC3-8487-43E8-A154-7C12CBC1FFF2}" type="slidenum">
              <a:rPr lang="en-US"/>
              <a:t>212</a:t>
            </a:fld>
            <a:endParaRPr lang="en-US"/>
          </a:p>
        </p:txBody>
      </p:sp>
    </p:spTree>
  </p:cSld>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stopping on the absence: the producer is already well written. It does not need fixing, and in fact in the version with an analysis port it barely changes. The </a:t>
            </a:r>
            <a:r>
              <a:rPr>
                <a:latin typeface="Courier"/>
              </a:rPr>
              <a:t>void'(randomize())</a:t>
            </a:r>
            <a:r>
              <a:rPr/>
              <a:t> deserves a comment in passing: it throws away the return value on purpose. In the transactions we are going to see why that is a bad habit —a </a:t>
            </a:r>
            <a:r>
              <a:rPr>
                <a:latin typeface="Courier"/>
              </a:rPr>
              <a:t>randomize()</a:t>
            </a:r>
            <a:r>
              <a:rPr/>
              <a:t> that fails and nobody finds out— and how it gets written properly. The question to leave hanging: if the producer does not have the list, who does? The slide that follows.</a:t>
            </a:r>
          </a:p>
        </p:txBody>
      </p:sp>
      <p:sp>
        <p:nvSpPr>
          <p:cNvPr id="4" name="Slide Number Placeholder 3"/>
          <p:cNvSpPr>
            <a:spLocks noGrp="1"/>
          </p:cNvSpPr>
          <p:nvPr>
            <p:ph type="sldNum" sz="quarter" idx="10"/>
          </p:nvPr>
        </p:nvSpPr>
        <p:spPr/>
        <p:txBody>
          <a:bodyPr/>
          <a:lstStyle/>
          <a:p>
            <a:fld id="{18BDFEC3-8487-43E8-A154-7C12CBC1FFF2}" type="slidenum">
              <a:rPr lang="en-US"/>
              <a:t>213</a:t>
            </a:fld>
            <a:endParaRPr lang="en-US"/>
          </a:p>
        </p:txBody>
      </p:sp>
    </p:spTree>
  </p:cSld>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is the “before”, and it has to be allowed to look ugly. Look at the </a:t>
            </a:r>
            <a:r>
              <a:rPr>
                <a:latin typeface="Courier"/>
              </a:rPr>
              <a:t>repeat (20)</a:t>
            </a:r>
            <a:r>
              <a:rPr/>
              <a:t>: three </a:t>
            </a:r>
            <a:r>
              <a:rPr>
                <a:latin typeface="Courier"/>
              </a:rPr>
              <a:t>write()</a:t>
            </a:r>
            <a:r>
              <a:rPr/>
              <a:t>s written out by hand, one per observer. Adding a fourth means touching this class; removing one, too. Worse still, and it is what is worth pointing at: the one left in charge of handing out the data is </a:t>
            </a:r>
            <a:r>
              <a:rPr b="1"/>
              <a:t>the test</a:t>
            </a:r>
            <a:r>
              <a:rPr/>
              <a:t>. Which means the </a:t>
            </a:r>
            <a:r>
              <a:rPr>
                <a:latin typeface="Courier"/>
              </a:rPr>
              <a:t>dice_roller</a:t>
            </a:r>
            <a:r>
              <a:rPr/>
              <a:t> produces and the test distributes — two responsibilities that have no reason to be together, and the distributing one is the one that is going to change all the time. The question to throw out before moving on to the next one: if this were the VTALU, who would the </a:t>
            </a:r>
            <a:r>
              <a:rPr>
                <a:latin typeface="Courier"/>
              </a:rPr>
              <a:t>dice_roller</a:t>
            </a:r>
            <a:r>
              <a:rPr/>
              <a:t> be and who the three </a:t>
            </a:r>
            <a:r>
              <a:rPr>
                <a:latin typeface="Courier"/>
              </a:rPr>
              <a:t>write()</a:t>
            </a:r>
            <a:r>
              <a:rPr/>
              <a:t>s? The monitor, and the scoreboard plus the coverage. The analysis ports are literally this slide with other names.</a:t>
            </a:r>
          </a:p>
        </p:txBody>
      </p:sp>
      <p:sp>
        <p:nvSpPr>
          <p:cNvPr id="4" name="Slide Number Placeholder 3"/>
          <p:cNvSpPr>
            <a:spLocks noGrp="1"/>
          </p:cNvSpPr>
          <p:nvPr>
            <p:ph type="sldNum" sz="quarter" idx="10"/>
          </p:nvPr>
        </p:nvSpPr>
        <p:spPr/>
        <p:txBody>
          <a:bodyPr/>
          <a:lstStyle/>
          <a:p>
            <a:fld id="{18BDFEC3-8487-43E8-A154-7C12CBC1FFF2}" type="slidenum">
              <a:rPr lang="en-US"/>
              <a:t>214</a:t>
            </a:fld>
            <a:endParaRPr lang="en-US"/>
          </a:p>
        </p:txBody>
      </p:sp>
    </p:spTree>
  </p:cSld>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analogy works better the other way round: the one who publishes does not know who reads them, and that is exactly the property you want in a monitor. Adding a new subscriber —another coverage, a log— does not touch one line of the one producing the data. The dice example is deliberately foreign to hardware: you see the pattern without the noise of the protocol.</a:t>
            </a:r>
          </a:p>
        </p:txBody>
      </p:sp>
      <p:sp>
        <p:nvSpPr>
          <p:cNvPr id="4" name="Slide Number Placeholder 3"/>
          <p:cNvSpPr>
            <a:spLocks noGrp="1"/>
          </p:cNvSpPr>
          <p:nvPr>
            <p:ph type="sldNum" sz="quarter" idx="10"/>
          </p:nvPr>
        </p:nvSpPr>
        <p:spPr/>
        <p:txBody>
          <a:bodyPr/>
          <a:lstStyle/>
          <a:p>
            <a:fld id="{18BDFEC3-8487-43E8-A154-7C12CBC1FFF2}" type="slidenum">
              <a:rPr lang="en-US"/>
              <a:t>216</a:t>
            </a:fld>
            <a:endParaRPr lang="en-US"/>
          </a:p>
        </p:txBody>
      </p:sp>
    </p:spTree>
  </p:cSld>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names cost a minute and save half an hour later: </a:t>
            </a:r>
            <a:r>
              <a:rPr b="1"/>
              <a:t>port</a:t>
            </a:r>
            <a:r>
              <a:rPr/>
              <a:t> is the end of the one producing, </a:t>
            </a:r>
            <a:r>
              <a:rPr b="1"/>
              <a:t>export</a:t>
            </a:r>
            <a:r>
              <a:rPr/>
              <a:t> the end of the one consuming, and the </a:t>
            </a:r>
            <a:r>
              <a:rPr>
                <a:latin typeface="Courier"/>
              </a:rPr>
              <a:t>connect()</a:t>
            </a:r>
            <a:r>
              <a:rPr/>
              <a:t> is always called on the port. </a:t>
            </a:r>
            <a:r>
              <a:rPr>
                <a:latin typeface="Courier"/>
              </a:rPr>
              <a:t>uvm_analysis_port</a:t>
            </a:r>
            <a:r>
              <a:rPr/>
              <a:t> is a </a:t>
            </a:r>
            <a:r>
              <a:rPr i="1"/>
              <a:t>broadcast</a:t>
            </a:r>
            <a:r>
              <a:rPr/>
              <a:t>: it does not care whether it has zero, one or ten subscribers, and writing to an unconnected port is not an error — the data is lost in silence. It is one of the silent traps of the course, and the symptom is a scoreboard that never reports anything. </a:t>
            </a:r>
            <a:r>
              <a:rPr>
                <a:latin typeface="Courier"/>
              </a:rPr>
              <a:t>uvm_subscriber</a:t>
            </a:r>
            <a:r>
              <a:rPr/>
              <a:t> is the other end and it is a parameterized class: </a:t>
            </a:r>
            <a:r>
              <a:rPr>
                <a:latin typeface="Courier"/>
              </a:rPr>
              <a:t>#(int)</a:t>
            </a:r>
            <a:r>
              <a:rPr/>
              <a:t> here, </a:t>
            </a:r>
            <a:r>
              <a:rPr>
                <a:latin typeface="Courier"/>
              </a:rPr>
              <a:t>#(command_transaction)</a:t>
            </a:r>
            <a:r>
              <a:rPr/>
              <a:t> in the analysis ports. The connection ends up </a:t>
            </a:r>
            <a:r>
              <a:rPr b="1"/>
              <a:t>typed</a:t>
            </a:r>
            <a:r>
              <a:rPr/>
              <a:t> by the compiler, not by a string.</a:t>
            </a:r>
          </a:p>
        </p:txBody>
      </p:sp>
      <p:sp>
        <p:nvSpPr>
          <p:cNvPr id="4" name="Slide Number Placeholder 3"/>
          <p:cNvSpPr>
            <a:spLocks noGrp="1"/>
          </p:cNvSpPr>
          <p:nvPr>
            <p:ph type="sldNum" sz="quarter" idx="10"/>
          </p:nvPr>
        </p:nvSpPr>
        <p:spPr/>
        <p:txBody>
          <a:bodyPr/>
          <a:lstStyle/>
          <a:p>
            <a:fld id="{18BDFEC3-8487-43E8-A154-7C12CBC1FFF2}" type="slidenum">
              <a:rPr lang="en-US"/>
              <a:t>218</a:t>
            </a:fld>
            <a:endParaRPr lang="en-US"/>
          </a:p>
        </p:txBody>
      </p:sp>
    </p:spTree>
  </p:cSld>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steps and no more: declare the port, instantiate it in build_phase, write with write(). On the other side the subscriber implements write() and gets connected in connect_phase. The detail that surprises: ports are not created with the factory, they are instantiated with new().</a:t>
            </a:r>
          </a:p>
        </p:txBody>
      </p:sp>
      <p:sp>
        <p:nvSpPr>
          <p:cNvPr id="4" name="Slide Number Placeholder 3"/>
          <p:cNvSpPr>
            <a:spLocks noGrp="1"/>
          </p:cNvSpPr>
          <p:nvPr>
            <p:ph type="sldNum" sz="quarter" idx="10"/>
          </p:nvPr>
        </p:nvSpPr>
        <p:spPr/>
        <p:txBody>
          <a:bodyPr/>
          <a:lstStyle/>
          <a:p>
            <a:fld id="{18BDFEC3-8487-43E8-A154-7C12CBC1FFF2}" type="slidenum">
              <a:rPr lang="en-US"/>
              <a:t>219</a:t>
            </a:fld>
            <a:endParaRPr lang="en-US"/>
          </a:p>
        </p:txBody>
      </p:sp>
    </p:spTree>
  </p:cSld>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uvm_subscriber</a:t>
            </a:r>
            <a:r>
              <a:rPr/>
              <a:t> is a deal in two parts and it is worth stating it that way: </a:t>
            </a:r>
            <a:r>
              <a:rPr b="1"/>
              <a:t>I give you an </a:t>
            </a:r>
            <a:r>
              <a:rPr b="1">
                <a:latin typeface="Courier"/>
              </a:rPr>
              <a:t>analysis_export</a:t>
            </a:r>
            <a:r>
              <a:rPr b="1"/>
              <a:t>, you give me back a </a:t>
            </a:r>
            <a:r>
              <a:rPr b="1">
                <a:latin typeface="Courier"/>
              </a:rPr>
              <a:t>write()</a:t>
            </a:r>
            <a:r>
              <a:rPr/>
              <a:t>. Nothing else. The </a:t>
            </a:r>
            <a:r>
              <a:rPr>
                <a:latin typeface="Courier"/>
              </a:rPr>
              <a:t>analysis_export</a:t>
            </a:r>
            <a:r>
              <a:rPr/>
              <a:t> is neither declared nor instantiated — it comes with the class. The </a:t>
            </a:r>
            <a:r>
              <a:rPr>
                <a:latin typeface="Courier"/>
              </a:rPr>
              <a:t>#(int)</a:t>
            </a:r>
            <a:r>
              <a:rPr/>
              <a:t> of the </a:t>
            </a:r>
            <a:r>
              <a:rPr>
                <a:latin typeface="Courier"/>
              </a:rPr>
              <a:t>extends</a:t>
            </a:r>
            <a:r>
              <a:rPr/>
              <a:t> is the parameterized classes getting collected again: it defines what type the </a:t>
            </a:r>
            <a:r>
              <a:rPr>
                <a:latin typeface="Courier"/>
              </a:rPr>
              <a:t>t</a:t>
            </a:r>
            <a:r>
              <a:rPr/>
              <a:t> of the </a:t>
            </a:r>
            <a:r>
              <a:rPr>
                <a:latin typeface="Courier"/>
              </a:rPr>
              <a:t>write()</a:t>
            </a:r>
            <a:r>
              <a:rPr/>
              <a:t> is, and the compiler takes care that a port of </a:t>
            </a:r>
            <a:r>
              <a:rPr>
                <a:latin typeface="Courier"/>
              </a:rPr>
              <a:t>int</a:t>
            </a:r>
            <a:r>
              <a:rPr/>
              <a:t> cannot be connected to a subscriber of something else. The connection is </a:t>
            </a:r>
            <a:r>
              <a:rPr b="1"/>
              <a:t>typed</a:t>
            </a:r>
            <a:r>
              <a:rPr/>
              <a:t>, it is not a string. Comparing it with the previous version of this same class is worth it: the </a:t>
            </a:r>
            <a:r>
              <a:rPr>
                <a:latin typeface="Courier"/>
              </a:rPr>
              <a:t>write()</a:t>
            </a:r>
            <a:r>
              <a:rPr/>
              <a:t> is identical. The only thing that changed is who it inherits from and who calls it. That is the entire point of the section — the observer never finds out that it is now an observer. And a detail that shows up in the output: here the coverage is read with </a:t>
            </a:r>
            <a:r>
              <a:rPr>
                <a:latin typeface="Courier"/>
              </a:rPr>
              <a:t>get_inst_coverage()</a:t>
            </a:r>
            <a:r>
              <a:rPr/>
              <a:t>, not with </a:t>
            </a:r>
            <a:r>
              <a:rPr>
                <a:latin typeface="Courier"/>
              </a:rPr>
              <a:t>get_coverage()</a:t>
            </a:r>
            <a:r>
              <a:rPr/>
              <a:t>. It is a Verilator limitation —the type-wide one always returns 0— and it is in </a:t>
            </a:r>
            <a:r>
              <a:rPr>
                <a:latin typeface="Courier"/>
              </a:rPr>
              <a:t>docs/en/verilator.md</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220</a:t>
            </a:fld>
            <a:endParaRPr lang="en-US"/>
          </a:p>
        </p:txBody>
      </p:sp>
    </p:spTree>
  </p:cSld>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comparison with the previous version is the whole slide: the </a:t>
            </a:r>
            <a:r>
              <a:rPr>
                <a:latin typeface="Courier"/>
              </a:rPr>
              <a:t>dice_roller</a:t>
            </a:r>
            <a:r>
              <a:rPr/>
              <a:t> did not gain a handle to anybody. It gained </a:t>
            </a:r>
            <a:r>
              <a:rPr b="1"/>
              <a:t>one</a:t>
            </a:r>
            <a:r>
              <a:rPr/>
              <a:t> port. Why ports go with </a:t>
            </a:r>
            <a:r>
              <a:rPr>
                <a:latin typeface="Courier"/>
              </a:rPr>
              <a:t>new()</a:t>
            </a:r>
            <a:r>
              <a:rPr/>
              <a:t> and not with </a:t>
            </a:r>
            <a:r>
              <a:rPr>
                <a:latin typeface="Courier"/>
              </a:rPr>
              <a:t>type_id::create()</a:t>
            </a:r>
            <a:r>
              <a:rPr/>
              <a:t>: the factory is there to substitute types, and a port never gets substituted. It is a question that always comes up and that is the short answer. And the </a:t>
            </a:r>
            <a:r>
              <a:rPr>
                <a:latin typeface="Courier"/>
              </a:rPr>
              <a:t>write()</a:t>
            </a:r>
            <a:r>
              <a:rPr/>
              <a:t> here is worth looking at with inter-thread communication in mind: it is a </a:t>
            </a:r>
            <a:r>
              <a:rPr>
                <a:latin typeface="Courier"/>
              </a:rPr>
              <a:t>function</a:t>
            </a:r>
            <a:r>
              <a:rPr/>
              <a:t>, so it </a:t>
            </a:r>
            <a:r>
              <a:rPr b="1"/>
              <a:t>consumes no time</a:t>
            </a:r>
            <a:r>
              <a:rPr/>
              <a:t> and it runs in the producer’s thread. When the one consuming needs to make the one producing wait, this is not enough.</a:t>
            </a:r>
          </a:p>
        </p:txBody>
      </p:sp>
      <p:sp>
        <p:nvSpPr>
          <p:cNvPr id="4" name="Slide Number Placeholder 3"/>
          <p:cNvSpPr>
            <a:spLocks noGrp="1"/>
          </p:cNvSpPr>
          <p:nvPr>
            <p:ph type="sldNum" sz="quarter" idx="10"/>
          </p:nvPr>
        </p:nvSpPr>
        <p:spPr/>
        <p:txBody>
          <a:bodyPr/>
          <a:lstStyle/>
          <a:p>
            <a:fld id="{18BDFEC3-8487-43E8-A154-7C12CBC1FFF2}" type="slidenum">
              <a:rPr lang="en-US"/>
              <a:t>221</a:t>
            </a:fld>
            <a:endParaRPr lang="en-US"/>
          </a:p>
        </p:txBody>
      </p:sp>
    </p:spTree>
  </p:cSld>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order of the two phases is not an implementation detail, it is what makes this work: you cannot connect what does not exist yet. That is why </a:t>
            </a:r>
            <a:r>
              <a:rPr>
                <a:latin typeface="Courier"/>
              </a:rPr>
              <a:t>build_phase</a:t>
            </a:r>
            <a:r>
              <a:rPr/>
              <a:t> is top-down and finishes </a:t>
            </a:r>
            <a:r>
              <a:rPr b="1"/>
              <a:t>entirely</a:t>
            </a:r>
            <a:r>
              <a:rPr/>
              <a:t> before the first </a:t>
            </a:r>
            <a:r>
              <a:rPr>
                <a:latin typeface="Courier"/>
              </a:rPr>
              <a:t>connect_phase</a:t>
            </a:r>
            <a:r>
              <a:rPr/>
              <a:t> starts. That </a:t>
            </a:r>
            <a:r>
              <a:rPr>
                <a:latin typeface="Courier"/>
              </a:rPr>
              <a:t>connect_phase</a:t>
            </a:r>
            <a:r>
              <a:rPr/>
              <a:t> is bottom-up matters less in practice, but it has its reason: a composite component connects its children to each other only once every child has connected its own. In the agents, when the agent connects driver and sequencer inside itself and the env connects the agent outwards, it will show. The </a:t>
            </a:r>
            <a:r>
              <a:rPr>
                <a:latin typeface="Courier"/>
              </a:rPr>
              <a:t>analysis_export</a:t>
            </a:r>
            <a:r>
              <a:rPr/>
              <a:t> that shows up on its own is one of the few things in UVM that come free: it comes with the class, and forgetting to instantiate it is not a mistake because there is nothing to instantiate.</a:t>
            </a:r>
          </a:p>
        </p:txBody>
      </p:sp>
      <p:sp>
        <p:nvSpPr>
          <p:cNvPr id="4" name="Slide Number Placeholder 3"/>
          <p:cNvSpPr>
            <a:spLocks noGrp="1"/>
          </p:cNvSpPr>
          <p:nvPr>
            <p:ph type="sldNum" sz="quarter" idx="10"/>
          </p:nvPr>
        </p:nvSpPr>
        <p:spPr/>
        <p:txBody>
          <a:bodyPr/>
          <a:lstStyle/>
          <a:p>
            <a:fld id="{18BDFEC3-8487-43E8-A154-7C12CBC1FFF2}" type="slidenum">
              <a:rPr lang="en-US"/>
              <a:t>222</a:t>
            </a:fld>
            <a:endParaRPr lang="en-US"/>
          </a:p>
        </p:txBody>
      </p:sp>
    </p:spTree>
  </p:cSld>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“after”, and it has to be put next to the “before”, the version without the analysis port. The </a:t>
            </a:r>
            <a:r>
              <a:rPr>
                <a:latin typeface="Courier"/>
              </a:rPr>
              <a:t>run_phase</a:t>
            </a:r>
            <a:r>
              <a:rPr/>
              <a:t> of the test is left without the three </a:t>
            </a:r>
            <a:r>
              <a:rPr>
                <a:latin typeface="Courier"/>
              </a:rPr>
              <a:t>write()</a:t>
            </a:r>
            <a:r>
              <a:rPr/>
              <a:t>s: now it only raises the objection and starts the producer. The distribution moved to the </a:t>
            </a:r>
            <a:r>
              <a:rPr>
                <a:latin typeface="Courier"/>
              </a:rPr>
              <a:t>connect_phase</a:t>
            </a:r>
            <a:r>
              <a:rPr/>
              <a:t>, which is where the structure goes. The line to read slowly is </a:t>
            </a:r>
            <a:r>
              <a:rPr>
                <a:latin typeface="Courier"/>
              </a:rPr>
              <a:t>dice_roller_h.roll_ap.connect(coverage_h.analysis_export)</a:t>
            </a:r>
            <a:r>
              <a:rPr/>
              <a:t>, and the direction matters: </a:t>
            </a:r>
            <a:r>
              <a:rPr b="1"/>
              <a:t>the port connects to the export, never the other way round</a:t>
            </a:r>
            <a:r>
              <a:rPr/>
              <a:t>. It is the mantra that comes back in threads, in put and get and in agents, and the compiler does not always catch you. Pocket rule to remember the direction, and it has to be said this way because the easy version breaks straight away: the one that calls </a:t>
            </a:r>
            <a:r>
              <a:rPr>
                <a:latin typeface="Courier"/>
              </a:rPr>
              <a:t>connect()</a:t>
            </a:r>
            <a:r>
              <a:rPr/>
              <a:t> is </a:t>
            </a:r>
            <a:r>
              <a:rPr b="1"/>
              <a:t>the one that has the port</a:t>
            </a:r>
            <a:r>
              <a:rPr/>
              <a:t>, and it hands it the other one’s export. Here the one with the port is the producer; in put and get the </a:t>
            </a:r>
            <a:r>
              <a:rPr>
                <a:latin typeface="Courier"/>
              </a:rPr>
              <a:t>uvm_get_port</a:t>
            </a:r>
            <a:r>
              <a:rPr/>
              <a:t> belongs to the </a:t>
            </a:r>
            <a:r>
              <a:rPr b="1"/>
              <a:t>consumer</a:t>
            </a:r>
            <a:r>
              <a:rPr/>
              <a:t>, and there it is the consumer that connects. “The producer connects” works on this slide and fails in the next section. And the acid test of the section: to add a fourth observer you have to write the class and </a:t>
            </a:r>
            <a:r>
              <a:rPr b="1"/>
              <a:t>one</a:t>
            </a:r>
            <a:r>
              <a:rPr/>
              <a:t> line here. Not one in </a:t>
            </a:r>
            <a:r>
              <a:rPr>
                <a:latin typeface="Courier"/>
              </a:rPr>
              <a:t>dice_roller</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223</a:t>
            </a:fld>
            <a:endParaRPr lang="en-US"/>
          </a:p>
        </p:txBody>
      </p:sp>
    </p:spTree>
  </p:cSld>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first TLM diagram of the course and it is worth teaching how to read it now, because the ones from the rest of the day and the one from the agents use the same convention: </a:t>
            </a:r>
            <a:r>
              <a:rPr b="1"/>
              <a:t>diamond</a:t>
            </a:r>
            <a:r>
              <a:rPr/>
              <a:t> is analysis port, </a:t>
            </a:r>
            <a:r>
              <a:rPr b="1"/>
              <a:t>square</a:t>
            </a:r>
            <a:r>
              <a:rPr/>
              <a:t> is put/get port, </a:t>
            </a:r>
            <a:r>
              <a:rPr b="1"/>
              <a:t>circle</a:t>
            </a:r>
            <a:r>
              <a:rPr/>
              <a:t> is export. The arrow goes from the one producing to the one consuming. What has to be pointed out about the drawing is that three arrows come out of the </a:t>
            </a:r>
            <a:r>
              <a:rPr>
                <a:latin typeface="Courier"/>
              </a:rPr>
              <a:t>roll_ap</a:t>
            </a:r>
            <a:r>
              <a:rPr/>
              <a:t> and </a:t>
            </a:r>
            <a:r>
              <a:rPr b="1"/>
              <a:t>a single line of code</a:t>
            </a:r>
            <a:r>
              <a:rPr/>
              <a:t> comes out of the </a:t>
            </a:r>
            <a:r>
              <a:rPr>
                <a:latin typeface="Courier"/>
              </a:rPr>
              <a:t>dice_roller</a:t>
            </a:r>
            <a:r>
              <a:rPr/>
              <a:t>: the </a:t>
            </a:r>
            <a:r>
              <a:rPr>
                <a:latin typeface="Courier"/>
              </a:rPr>
              <a:t>write()</a:t>
            </a:r>
            <a:r>
              <a:rPr/>
              <a:t>. The multiplicity is not in the producer, it is in the wiring. And the closing of the section, which links to the next one: all of this happened inside a single thread. </a:t>
            </a:r>
            <a:r>
              <a:rPr>
                <a:latin typeface="Courier"/>
              </a:rPr>
              <a:t>write()</a:t>
            </a:r>
            <a:r>
              <a:rPr/>
              <a:t> is a </a:t>
            </a:r>
            <a:r>
              <a:rPr>
                <a:latin typeface="Courier"/>
              </a:rPr>
              <a:t>function</a:t>
            </a:r>
            <a:r>
              <a:rPr/>
              <a:t>, it cannot have an </a:t>
            </a:r>
            <a:r>
              <a:rPr>
                <a:latin typeface="Courier"/>
              </a:rPr>
              <a:t>@</a:t>
            </a:r>
            <a:r>
              <a:rPr/>
              <a:t> or a </a:t>
            </a:r>
            <a:r>
              <a:rPr>
                <a:latin typeface="Courier"/>
              </a:rPr>
              <a:t>#</a:t>
            </a:r>
            <a:r>
              <a:rPr/>
              <a:t>, and it came back before time moved. When the one producing and the one consuming have to wait for each other, this is not enough — and that is inter-thread communication.</a:t>
            </a:r>
          </a:p>
        </p:txBody>
      </p:sp>
      <p:sp>
        <p:nvSpPr>
          <p:cNvPr id="4" name="Slide Number Placeholder 3"/>
          <p:cNvSpPr>
            <a:spLocks noGrp="1"/>
          </p:cNvSpPr>
          <p:nvPr>
            <p:ph type="sldNum" sz="quarter" idx="10"/>
          </p:nvPr>
        </p:nvSpPr>
        <p:spPr/>
        <p:txBody>
          <a:bodyPr/>
          <a:lstStyle/>
          <a:p>
            <a:fld id="{18BDFEC3-8487-43E8-A154-7C12CBC1FFF2}" type="slidenum">
              <a:rPr lang="en-US"/>
              <a:t>225</a:t>
            </a:fld>
            <a:endParaRPr lang="en-US"/>
          </a:p>
        </p:txBody>
      </p:sp>
    </p:spTree>
  </p:cSld>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slide to open and close day 4 with, because it is the map. Write the two columns on the board and come back to them every time a new port shows up. And the criterion that orders the whole vocabulary: </a:t>
            </a:r>
            <a:r>
              <a:rPr>
                <a:latin typeface="Courier"/>
              </a:rPr>
              <a:t>write()</a:t>
            </a:r>
            <a:r>
              <a:rPr/>
              <a:t> is a </a:t>
            </a:r>
            <a:r>
              <a:rPr>
                <a:latin typeface="Courier"/>
              </a:rPr>
              <a:t>function</a:t>
            </a:r>
            <a:r>
              <a:rPr/>
              <a:t> —it consumes no time—, </a:t>
            </a:r>
            <a:r>
              <a:rPr>
                <a:latin typeface="Courier"/>
              </a:rPr>
              <a:t>put()</a:t>
            </a:r>
            <a:r>
              <a:rPr/>
              <a:t> and </a:t>
            </a:r>
            <a:r>
              <a:rPr>
                <a:latin typeface="Courier"/>
              </a:rPr>
              <a:t>get()</a:t>
            </a:r>
            <a:r>
              <a:rPr/>
              <a:t> are </a:t>
            </a:r>
            <a:r>
              <a:rPr>
                <a:latin typeface="Courier"/>
              </a:rPr>
              <a:t>task</a:t>
            </a:r>
            <a:r>
              <a:rPr/>
              <a:t>. In SystemVerilog that is not a naming convention, it is the language telling you which side you are on.</a:t>
            </a:r>
          </a:p>
        </p:txBody>
      </p:sp>
      <p:sp>
        <p:nvSpPr>
          <p:cNvPr id="4" name="Slide Number Placeholder 3"/>
          <p:cNvSpPr>
            <a:spLocks noGrp="1"/>
          </p:cNvSpPr>
          <p:nvPr>
            <p:ph type="sldNum" sz="quarter" idx="10"/>
          </p:nvPr>
        </p:nvSpPr>
        <p:spPr/>
        <p:txBody>
          <a:bodyPr/>
          <a:lstStyle/>
          <a:p>
            <a:fld id="{18BDFEC3-8487-43E8-A154-7C12CBC1FFF2}" type="slidenum">
              <a:rPr lang="en-US"/>
              <a:t>226</a:t>
            </a:fld>
            <a:endParaRPr lang="en-US"/>
          </a:p>
        </p:txBody>
      </p:sp>
    </p:spTree>
  </p:cSld>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same pattern as the dice, now on the DUT — and that is the whole section. What has to be stressed is where the dividing line of the testbench runs, because it is the one that orders everything that comes after: </a:t>
            </a:r>
            <a:r>
              <a:rPr b="1"/>
              <a:t>on one side of the monitor you speak in signals, on the other in transactions.</a:t>
            </a:r>
            <a:r>
              <a:rPr/>
              <a:t> The BFM of interfaces and BFM did that for the stimulus; the monitor does it for the analysis. The practical consequence is worth saying out loud: from here on, any analysis component can be written without knowing anything about the protocol. A new subscriber does not need to know that a </a:t>
            </a:r>
            <a:r>
              <a:rPr>
                <a:latin typeface="Courier"/>
              </a:rPr>
              <a:t>done</a:t>
            </a:r>
            <a:r>
              <a:rPr/>
              <a:t> exists. And the one that only shows up in the agents: if everything that knows how to speak the protocol is together —BFM, monitors, driver—, that box can be instantiated twice. That is the agent, and this section is the one that gathers the pieces.</a:t>
            </a:r>
          </a:p>
        </p:txBody>
      </p:sp>
      <p:sp>
        <p:nvSpPr>
          <p:cNvPr id="4" name="Slide Number Placeholder 3"/>
          <p:cNvSpPr>
            <a:spLocks noGrp="1"/>
          </p:cNvSpPr>
          <p:nvPr>
            <p:ph type="sldNum" sz="quarter" idx="10"/>
          </p:nvPr>
        </p:nvSpPr>
        <p:spPr/>
        <p:txBody>
          <a:bodyPr/>
          <a:lstStyle/>
          <a:p>
            <a:fld id="{18BDFEC3-8487-43E8-A154-7C12CBC1FFF2}" type="slidenum">
              <a:rPr lang="en-US"/>
              <a:t>227</a:t>
            </a:fld>
            <a:endParaRPr lang="en-US"/>
          </a:p>
        </p:txBody>
      </p:sp>
    </p:spTree>
  </p:cSld>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slide is the inventory of the section and it is worth using it as a map: there are five pieces and only two are new. It is worth saying out loud which ones, because the student tends to believe that a new topic rewrites the whole testbench. That there are </a:t>
            </a:r>
            <a:r>
              <a:rPr b="1"/>
              <a:t>two</a:t>
            </a:r>
            <a:r>
              <a:rPr/>
              <a:t> monitors and not one is the decision that gets asked about the most, so better to get ahead of it: they watch different things and at different moments. The </a:t>
            </a:r>
            <a:r>
              <a:rPr>
                <a:latin typeface="Courier"/>
              </a:rPr>
              <a:t>command_monitor</a:t>
            </a:r>
            <a:r>
              <a:rPr/>
              <a:t> watches when an operation starts; the </a:t>
            </a:r>
            <a:r>
              <a:rPr>
                <a:latin typeface="Courier"/>
              </a:rPr>
              <a:t>result_monitor</a:t>
            </a:r>
            <a:r>
              <a:rPr/>
              <a:t>, when the DUT answers. Between those two instants there are cycles in the middle, so they cannot be the same </a:t>
            </a:r>
            <a:r>
              <a:rPr>
                <a:latin typeface="Courier"/>
              </a:rPr>
              <a:t>always</a:t>
            </a:r>
            <a:r>
              <a:rPr/>
              <a:t>. And the last bullet is the one to underline, because it is the promise the section keeps: the </a:t>
            </a:r>
            <a:r>
              <a:rPr>
                <a:latin typeface="Courier"/>
              </a:rPr>
              <a:t>tester</a:t>
            </a:r>
            <a:r>
              <a:rPr/>
              <a:t> </a:t>
            </a:r>
            <a:r>
              <a:rPr b="1"/>
              <a:t>does not get touched</a:t>
            </a:r>
            <a:r>
              <a:rPr/>
              <a:t>. All the work of this section happens on the analysis side, and the stimulus side never finds out. It is the first time the course separates the two halves of the testbench, and in the section that follows the other one gets done.</a:t>
            </a:r>
          </a:p>
        </p:txBody>
      </p:sp>
      <p:sp>
        <p:nvSpPr>
          <p:cNvPr id="4" name="Slide Number Placeholder 3"/>
          <p:cNvSpPr>
            <a:spLocks noGrp="1"/>
          </p:cNvSpPr>
          <p:nvPr>
            <p:ph type="sldNum" sz="quarter" idx="10"/>
          </p:nvPr>
        </p:nvSpPr>
        <p:spPr/>
        <p:txBody>
          <a:bodyPr/>
          <a:lstStyle/>
          <a:p>
            <a:fld id="{18BDFEC3-8487-43E8-A154-7C12CBC1FFF2}" type="slidenum">
              <a:rPr lang="en-US"/>
              <a:t>228</a:t>
            </a:fld>
            <a:endParaRPr lang="en-US"/>
          </a:p>
        </p:txBody>
      </p:sp>
    </p:spTree>
  </p:cSld>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holds the inversion that costs the most in the section and it is worth saying it slowly: up to now </a:t>
            </a:r>
            <a:r>
              <a:rPr b="1"/>
              <a:t>the class read the interface</a:t>
            </a:r>
            <a:r>
              <a:rPr/>
              <a:t>. Here it is the other way round — the interface has a handle to the class (</a:t>
            </a:r>
            <a:r>
              <a:rPr>
                <a:latin typeface="Courier"/>
              </a:rPr>
              <a:t>bfm.command_monitor_h = this</a:t>
            </a:r>
            <a:r>
              <a:rPr/>
              <a:t>) and it is the interface that calls the method. The reason is that an </a:t>
            </a:r>
            <a:r>
              <a:rPr>
                <a:latin typeface="Courier"/>
              </a:rPr>
              <a:t>always</a:t>
            </a:r>
            <a:r>
              <a:rPr/>
              <a:t> of the interface </a:t>
            </a:r>
            <a:r>
              <a:rPr b="1"/>
              <a:t>can</a:t>
            </a:r>
            <a:r>
              <a:rPr/>
              <a:t> have a sensitivity list, and a class function cannot. We need the hardware to give notice; for that the hardware has to know who to give notice to. The line that does everything is </a:t>
            </a:r>
            <a:r>
              <a:rPr>
                <a:latin typeface="Courier"/>
              </a:rPr>
              <a:t>bfm.command_monitor_h = this</a:t>
            </a:r>
            <a:r>
              <a:rPr/>
              <a:t>, and it goes in the </a:t>
            </a:r>
            <a:r>
              <a:rPr>
                <a:latin typeface="Courier"/>
              </a:rPr>
              <a:t>build_phase</a:t>
            </a:r>
            <a:r>
              <a:rPr/>
              <a:t>. If you forget it, the monitor compiles, runs, and never publishes: the scoreboard is left without commands and the </a:t>
            </a:r>
            <a:r>
              <a:rPr>
                <a:latin typeface="Courier"/>
              </a:rPr>
              <a:t>uvm_fatal</a:t>
            </a:r>
            <a:r>
              <a:rPr/>
              <a:t> shows up on the other side, in a class that is not to blame. It is one of those errors that get hunted in the wrong place. A detail that helps: the handle is to the class, not </a:t>
            </a:r>
            <a:r>
              <a:rPr>
                <a:latin typeface="Courier"/>
              </a:rPr>
              <a:t>virtual</a:t>
            </a:r>
            <a:r>
              <a:rPr/>
              <a:t>. That is why the </a:t>
            </a:r>
            <a:r>
              <a:rPr>
                <a:latin typeface="Courier"/>
              </a:rPr>
              <a:t>always</a:t>
            </a:r>
            <a:r>
              <a:rPr/>
              <a:t> can call </a:t>
            </a:r>
            <a:r>
              <a:rPr>
                <a:latin typeface="Courier"/>
              </a:rPr>
              <a:t>write_to_monitor()</a:t>
            </a:r>
            <a:r>
              <a:rPr/>
              <a:t> directly without the Verilator hole that affects tasks — here the one declaring the task is the class, not the interface.</a:t>
            </a:r>
          </a:p>
        </p:txBody>
      </p:sp>
      <p:sp>
        <p:nvSpPr>
          <p:cNvPr id="4" name="Slide Number Placeholder 3"/>
          <p:cNvSpPr>
            <a:spLocks noGrp="1"/>
          </p:cNvSpPr>
          <p:nvPr>
            <p:ph type="sldNum" sz="quarter" idx="10"/>
          </p:nvPr>
        </p:nvSpPr>
        <p:spPr/>
        <p:txBody>
          <a:bodyPr/>
          <a:lstStyle/>
          <a:p>
            <a:fld id="{18BDFEC3-8487-43E8-A154-7C12CBC1FFF2}" type="slidenum">
              <a:rPr lang="en-US"/>
              <a:t>230</a:t>
            </a:fld>
            <a:endParaRPr lang="en-US"/>
          </a:p>
        </p:txBody>
      </p:sp>
    </p:spTree>
  </p:cSld>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three </a:t>
            </a:r>
            <a:r>
              <a:rPr>
                <a:latin typeface="Courier"/>
              </a:rPr>
              <a:t>always</a:t>
            </a:r>
            <a:r>
              <a:rPr/>
              <a:t> are the seam between the hardware and the classes, and it is worth reading the condition of each one: the command one fires when </a:t>
            </a:r>
            <a:r>
              <a:rPr>
                <a:latin typeface="Courier"/>
              </a:rPr>
              <a:t>start</a:t>
            </a:r>
            <a:r>
              <a:rPr/>
              <a:t> goes up and there was no command in flight; the reset one, on the falling edge of </a:t>
            </a:r>
            <a:r>
              <a:rPr>
                <a:latin typeface="Courier"/>
              </a:rPr>
              <a:t>reset_n</a:t>
            </a:r>
            <a:r>
              <a:rPr/>
              <a:t>; the result one, when the DUT raises </a:t>
            </a:r>
            <a:r>
              <a:rPr>
                <a:latin typeface="Courier"/>
              </a:rPr>
              <a:t>done</a:t>
            </a:r>
            <a:r>
              <a:rPr/>
              <a:t>. The guard </a:t>
            </a:r>
            <a:r>
              <a:rPr>
                <a:latin typeface="Courier"/>
              </a:rPr>
              <a:t>if (command_monitor_h != null)</a:t>
            </a:r>
            <a:r>
              <a:rPr/>
              <a:t> is not paranoia: at time 0 the UVM tree does not exist yet and the </a:t>
            </a:r>
            <a:r>
              <a:rPr>
                <a:latin typeface="Courier"/>
              </a:rPr>
              <a:t>negedge reset_n</a:t>
            </a:r>
            <a:r>
              <a:rPr/>
              <a:t> has already arrived. Without the guard it is a null pointer from the simulator. The </a:t>
            </a:r>
            <a:r>
              <a:rPr>
                <a:latin typeface="Courier"/>
              </a:rPr>
              <a:t>write_to_monitor()</a:t>
            </a:r>
            <a:r>
              <a:rPr/>
              <a:t> is short on purpose: it assembles the </a:t>
            </a:r>
            <a:r>
              <a:rPr>
                <a:latin typeface="Courier"/>
              </a:rPr>
              <a:t>command_s</a:t>
            </a:r>
            <a:r>
              <a:rPr/>
              <a:t>, logs it with </a:t>
            </a:r>
            <a:r>
              <a:rPr>
                <a:latin typeface="Courier"/>
              </a:rPr>
              <a:t>UVM_HIGH</a:t>
            </a:r>
            <a:r>
              <a:rPr/>
              <a:t> —which means it is only visible with </a:t>
            </a:r>
            <a:r>
              <a:rPr>
                <a:latin typeface="Courier"/>
              </a:rPr>
              <a:t>+UVM_VERBOSITY=UVM_HIGH</a:t>
            </a:r>
            <a:r>
              <a:rPr/>
              <a:t>— and calls </a:t>
            </a:r>
            <a:r>
              <a:rPr>
                <a:latin typeface="Courier"/>
              </a:rPr>
              <a:t>ap.write()</a:t>
            </a:r>
            <a:r>
              <a:rPr/>
              <a:t>. Everything else happens on the other side of the port, and the monitor does not know who is over there. And the detail that gets collected in the transactions: what travels is still a </a:t>
            </a:r>
            <a:r>
              <a:rPr>
                <a:latin typeface="Courier"/>
              </a:rPr>
              <a:t>struct</a:t>
            </a:r>
            <a:r>
              <a:rPr/>
              <a:t>. The day it is a transaction, this same line is going to be a </a:t>
            </a:r>
            <a:r>
              <a:rPr>
                <a:latin typeface="Courier"/>
              </a:rPr>
              <a:t>create()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231</a:t>
            </a:fld>
            <a:endParaRPr lang="en-US"/>
          </a:p>
        </p:txBody>
      </p:sp>
    </p:spTree>
  </p:cSld>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opening the </a:t>
            </a:r>
            <a:r>
              <a:rPr>
                <a:latin typeface="Courier"/>
              </a:rPr>
              <a:t>coverage</a:t>
            </a:r>
            <a:r>
              <a:rPr/>
              <a:t> class of the object-based testbench alongside and comparing: over there was a </a:t>
            </a:r>
            <a:r>
              <a:rPr>
                <a:latin typeface="Courier"/>
              </a:rPr>
              <a:t>forever</a:t>
            </a:r>
            <a:r>
              <a:rPr/>
              <a:t> waiting for edges; here there is a </a:t>
            </a:r>
            <a:r>
              <a:rPr>
                <a:latin typeface="Courier"/>
              </a:rPr>
              <a:t>write()</a:t>
            </a:r>
            <a:r>
              <a:rPr/>
              <a:t> and nothing else. The coverage stopped having any notion of time. And that is not cosmetic, it is the answer to the question left open in the conventional testbench: </a:t>
            </a:r>
            <a:r>
              <a:rPr b="1"/>
              <a:t>where the sampling happens</a:t>
            </a:r>
            <a:r>
              <a:rPr/>
              <a:t>. Before, it sampled on the clock, which means cycles got counted; now it samples when the monitor sees a command, which means </a:t>
            </a:r>
            <a:r>
              <a:rPr b="1"/>
              <a:t>operations</a:t>
            </a:r>
            <a:r>
              <a:rPr/>
              <a:t> get counted. That is the right thing, and the coverage number changes meaning. The question for the group: if the DUT sat ten cycles doing nothing, how many samples did the old version take and how many does this one? Ten and zero. The old one was filling bins with nothing.</a:t>
            </a:r>
          </a:p>
        </p:txBody>
      </p:sp>
      <p:sp>
        <p:nvSpPr>
          <p:cNvPr id="4" name="Slide Number Placeholder 3"/>
          <p:cNvSpPr>
            <a:spLocks noGrp="1"/>
          </p:cNvSpPr>
          <p:nvPr>
            <p:ph type="sldNum" sz="quarter" idx="10"/>
          </p:nvPr>
        </p:nvSpPr>
        <p:spPr/>
        <p:txBody>
          <a:bodyPr/>
          <a:lstStyle/>
          <a:p>
            <a:fld id="{18BDFEC3-8487-43E8-A154-7C12CBC1FFF2}" type="slidenum">
              <a:rPr lang="en-US"/>
              <a:t>232</a:t>
            </a:fld>
            <a:endParaRPr lang="en-US"/>
          </a:p>
        </p:txBody>
      </p:sp>
    </p:spTree>
  </p:cSld>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scoreboard needs two sources —the command and the result— and a uvm_subscriber can listen to only one. The FIFO turns “they tell me when it arrives” into “I go and get it when I want”, which is what it needs in order to compare in pairs.</a:t>
            </a:r>
          </a:p>
        </p:txBody>
      </p:sp>
      <p:sp>
        <p:nvSpPr>
          <p:cNvPr id="4" name="Slide Number Placeholder 3"/>
          <p:cNvSpPr>
            <a:spLocks noGrp="1"/>
          </p:cNvSpPr>
          <p:nvPr>
            <p:ph type="sldNum" sz="quarter" idx="10"/>
          </p:nvPr>
        </p:nvSpPr>
        <p:spPr/>
        <p:txBody>
          <a:bodyPr/>
          <a:lstStyle/>
          <a:p>
            <a:fld id="{18BDFEC3-8487-43E8-A154-7C12CBC1FFF2}" type="slidenum">
              <a:rPr lang="en-US"/>
              <a:t>233</a:t>
            </a:fld>
            <a:endParaRPr lang="en-US"/>
          </a:p>
        </p:txBody>
      </p:sp>
    </p:spTree>
  </p:cSld>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scoreboard is asymmetric and that is where the whole point is: the </a:t>
            </a:r>
            <a:r>
              <a:rPr b="1"/>
              <a:t>result</a:t>
            </a:r>
            <a:r>
              <a:rPr/>
              <a:t> reaches it through </a:t>
            </a:r>
            <a:r>
              <a:rPr>
                <a:latin typeface="Courier"/>
              </a:rPr>
              <a:t>write()</a:t>
            </a:r>
            <a:r>
              <a:rPr/>
              <a:t> —it gets pushed— and the </a:t>
            </a:r>
            <a:r>
              <a:rPr b="1"/>
              <a:t>command</a:t>
            </a:r>
            <a:r>
              <a:rPr/>
              <a:t> it goes and fetches itself with </a:t>
            </a:r>
            <a:r>
              <a:rPr>
                <a:latin typeface="Courier"/>
              </a:rPr>
              <a:t>try_get()</a:t>
            </a:r>
            <a:r>
              <a:rPr/>
              <a:t> from the FIFO. One is push, the other is pull. Why like this and not two </a:t>
            </a:r>
            <a:r>
              <a:rPr>
                <a:latin typeface="Courier"/>
              </a:rPr>
              <a:t>write()</a:t>
            </a:r>
            <a:r>
              <a:rPr/>
              <a:t>s: a </a:t>
            </a:r>
            <a:r>
              <a:rPr>
                <a:latin typeface="Courier"/>
              </a:rPr>
              <a:t>uvm_subscriber</a:t>
            </a:r>
            <a:r>
              <a:rPr/>
              <a:t> has a single </a:t>
            </a:r>
            <a:r>
              <a:rPr>
                <a:latin typeface="Courier"/>
              </a:rPr>
              <a:t>write()</a:t>
            </a:r>
            <a:r>
              <a:rPr/>
              <a:t>, and besides the order matters. The scoreboard does not want to be told about the command when it arrives; it wants it at the moment the result appears, so that it can compare in pairs. The FIFO turns “they tell me” into “I go and get it when I want”. The </a:t>
            </a:r>
            <a:r>
              <a:rPr>
                <a:latin typeface="Courier"/>
              </a:rPr>
              <a:t>do ... while</a:t>
            </a:r>
            <a:r>
              <a:rPr/>
              <a:t> that skips </a:t>
            </a:r>
            <a:r>
              <a:rPr>
                <a:latin typeface="Courier"/>
              </a:rPr>
              <a:t>no_op</a:t>
            </a:r>
            <a:r>
              <a:rPr/>
              <a:t> and </a:t>
            </a:r>
            <a:r>
              <a:rPr>
                <a:latin typeface="Courier"/>
              </a:rPr>
              <a:t>rst_op</a:t>
            </a:r>
            <a:r>
              <a:rPr/>
              <a:t> is the part that gets copied wrong: those two operations </a:t>
            </a:r>
            <a:r>
              <a:rPr b="1"/>
              <a:t>produce no result</a:t>
            </a:r>
            <a:r>
              <a:rPr/>
              <a:t>, so if they are not thrown away, the comparison shifts by one place and from there on everything fails. The symptom is a scoreboard that screams on every line, and it is exactly the day 5 exercise. And the </a:t>
            </a:r>
            <a:r>
              <a:rPr>
                <a:latin typeface="Courier"/>
              </a:rPr>
              <a:t>uvm_fatal</a:t>
            </a:r>
            <a:r>
              <a:rPr/>
              <a:t> of the </a:t>
            </a:r>
            <a:r>
              <a:rPr>
                <a:latin typeface="Courier"/>
              </a:rPr>
              <a:t>try_get()</a:t>
            </a:r>
            <a:r>
              <a:rPr/>
              <a:t> is not paranoia: if there is a result and there is no command, the broken one is the testbench, not the DUT. Better to die there than to report a thousand false errors.</a:t>
            </a:r>
          </a:p>
        </p:txBody>
      </p:sp>
      <p:sp>
        <p:nvSpPr>
          <p:cNvPr id="4" name="Slide Number Placeholder 3"/>
          <p:cNvSpPr>
            <a:spLocks noGrp="1"/>
          </p:cNvSpPr>
          <p:nvPr>
            <p:ph type="sldNum" sz="quarter" idx="10"/>
          </p:nvPr>
        </p:nvSpPr>
        <p:spPr/>
        <p:txBody>
          <a:bodyPr/>
          <a:lstStyle/>
          <a:p>
            <a:fld id="{18BDFEC3-8487-43E8-A154-7C12CBC1FFF2}" type="slidenum">
              <a:rPr lang="en-US"/>
              <a:t>234</a:t>
            </a:fld>
            <a:endParaRPr lang="en-US"/>
          </a:p>
        </p:txBody>
      </p:sp>
    </p:spTree>
  </p:cSld>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Same treatment as the </a:t>
            </a:r>
            <a:r>
              <a:rPr>
                <a:latin typeface="Courier"/>
              </a:rPr>
              <a:t>`uvm_field_*</a:t>
            </a:r>
            <a:r>
              <a:rPr/>
              <a:t> macros of the components and as </a:t>
            </a:r>
            <a:r>
              <a:rPr>
                <a:latin typeface="Courier"/>
              </a:rPr>
              <a:t>`uvm_do</a:t>
            </a:r>
            <a:r>
              <a:rPr/>
              <a:t> of the sequences: they get named, they get explained, and it gets said why the course does not use them. The rule of the course, once again: </a:t>
            </a:r>
            <a:r>
              <a:rPr b="1"/>
              <a:t>read them all, write the explicit ones.</a:t>
            </a:r>
            <a:r>
              <a:rPr/>
              <a:t> What the macro hides and is worth saying: </a:t>
            </a:r>
            <a:r>
              <a:rPr>
                <a:latin typeface="Courier"/>
              </a:rPr>
              <a:t>uvm_analysis_imp</a:t>
            </a:r>
            <a:r>
              <a:rPr/>
              <a:t> is a class that already exists in UVM; the only thing </a:t>
            </a:r>
            <a:r>
              <a:rPr>
                <a:latin typeface="Courier"/>
              </a:rPr>
              <a:t>`uvm_analysis_imp_decl</a:t>
            </a:r>
            <a:r>
              <a:rPr/>
              <a:t> does is manufacture variants with a different name, because SystemVerilog does not let you have two </a:t>
            </a:r>
            <a:r>
              <a:rPr>
                <a:latin typeface="Courier"/>
              </a:rPr>
              <a:t>write()</a:t>
            </a:r>
            <a:r>
              <a:rPr/>
              <a:t>s in the same class. Which means the macro adds no mechanism, it adds names. Where it goes: in the package, </a:t>
            </a:r>
            <a:r>
              <a:rPr b="1"/>
              <a:t>outside</a:t>
            </a:r>
            <a:r>
              <a:rPr/>
              <a:t> every class, and only once per suffix in the whole testbench. Declaring it twice with the same suffix is a compilation error that shows up far from the place where you wrote it. And the honest comparison: with the macro the scoreboard comes out shorter and more coupled —it has to carry the command by hand until the result arrives—; with the FIFO it comes out one line longer and it decides the order itself. For a scoreboard that matches things up in pairs, the FIFO wins. For a component that only counts things from two ports, the macro is better.</a:t>
            </a:r>
          </a:p>
        </p:txBody>
      </p:sp>
      <p:sp>
        <p:nvSpPr>
          <p:cNvPr id="4" name="Slide Number Placeholder 3"/>
          <p:cNvSpPr>
            <a:spLocks noGrp="1"/>
          </p:cNvSpPr>
          <p:nvPr>
            <p:ph type="sldNum" sz="quarter" idx="10"/>
          </p:nvPr>
        </p:nvSpPr>
        <p:spPr/>
        <p:txBody>
          <a:bodyPr/>
          <a:lstStyle/>
          <a:p>
            <a:fld id="{18BDFEC3-8487-43E8-A154-7C12CBC1FFF2}" type="slidenum">
              <a:rPr lang="en-US"/>
              <a:t>235</a:t>
            </a:fld>
            <a:endParaRPr lang="en-US"/>
          </a:p>
        </p:txBody>
      </p:sp>
    </p:spTree>
  </p:cSld>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a:t>
            </a:r>
            <a:r>
              <a:rPr>
                <a:latin typeface="Courier"/>
              </a:rPr>
              <a:t>connect()</a:t>
            </a:r>
            <a:r>
              <a:rPr/>
              <a:t>s and there is the whole testbench. Worth reading them out loud as sentences: </a:t>
            </a:r>
            <a:r>
              <a:rPr i="1"/>
              <a:t>the result goes to the scoreboard</a:t>
            </a:r>
            <a:r>
              <a:rPr/>
              <a:t>, </a:t>
            </a:r>
            <a:r>
              <a:rPr i="1"/>
              <a:t>the command goes to the scoreboard’s FIFO</a:t>
            </a:r>
            <a:r>
              <a:rPr/>
              <a:t>, </a:t>
            </a:r>
            <a:r>
              <a:rPr i="1"/>
              <a:t>the command also goes to the coverage</a:t>
            </a:r>
            <a:r>
              <a:rPr/>
              <a:t>. The surprising one is the second: </a:t>
            </a:r>
            <a:r>
              <a:rPr>
                <a:latin typeface="Courier"/>
              </a:rPr>
              <a:t>command_monitor_h.ap.connect(scoreboard_h.cmd_f.analysis_export)</a:t>
            </a:r>
            <a:r>
              <a:rPr/>
              <a:t>. The export does not belong to the scoreboard, it belongs to </a:t>
            </a:r>
            <a:r>
              <a:rPr b="1"/>
              <a:t>the FIFO the scoreboard has inside it</a:t>
            </a:r>
            <a:r>
              <a:rPr/>
              <a:t>. A </a:t>
            </a:r>
            <a:r>
              <a:rPr>
                <a:latin typeface="Courier"/>
              </a:rPr>
              <a:t>uvm_analysis_port</a:t>
            </a:r>
            <a:r>
              <a:rPr/>
              <a:t> can have several destinations —the </a:t>
            </a:r>
            <a:r>
              <a:rPr>
                <a:latin typeface="Courier"/>
              </a:rPr>
              <a:t>ap</a:t>
            </a:r>
            <a:r>
              <a:rPr/>
              <a:t> of the command_monitor feeds two— and it costs it nothing: </a:t>
            </a:r>
            <a:r>
              <a:rPr>
                <a:latin typeface="Courier"/>
              </a:rPr>
              <a:t>write()</a:t>
            </a:r>
            <a:r>
              <a:rPr/>
              <a:t> walks through all of them. And the detail that gets forgotten and gives no warning: </a:t>
            </a:r>
            <a:r>
              <a:rPr>
                <a:latin typeface="Courier"/>
              </a:rPr>
              <a:t>cmd_f</a:t>
            </a:r>
            <a:r>
              <a:rPr/>
              <a:t> is instantiated with </a:t>
            </a:r>
            <a:r>
              <a:rPr>
                <a:latin typeface="Courier"/>
              </a:rPr>
              <a:t>new()</a:t>
            </a:r>
            <a:r>
              <a:rPr/>
              <a:t>, not with the factory. The FIFO </a:t>
            </a:r>
            <a:r>
              <a:rPr b="1"/>
              <a:t>is</a:t>
            </a:r>
            <a:r>
              <a:rPr/>
              <a:t> registered —</a:t>
            </a:r>
            <a:r>
              <a:rPr>
                <a:latin typeface="Courier"/>
              </a:rPr>
              <a:t>`uvm_component_param_utils</a:t>
            </a:r>
            <a:r>
              <a:rPr/>
              <a:t> in </a:t>
            </a:r>
            <a:r>
              <a:rPr>
                <a:latin typeface="Courier"/>
              </a:rPr>
              <a:t>tlm1/uvm_tlm_fifos.svh:256</a:t>
            </a:r>
            <a:r>
              <a:rPr/>
              <a:t>— but the course builds it with </a:t>
            </a:r>
            <a:r>
              <a:rPr>
                <a:latin typeface="Courier"/>
              </a:rPr>
              <a:t>new()</a:t>
            </a:r>
            <a:r>
              <a:rPr/>
              <a:t> because it passes the </a:t>
            </a:r>
            <a:r>
              <a:rPr>
                <a:latin typeface="Courier"/>
              </a:rPr>
              <a:t>size</a:t>
            </a:r>
            <a:r>
              <a:rPr/>
              <a:t> through the constructor and </a:t>
            </a:r>
            <a:r>
              <a:rPr>
                <a:latin typeface="Courier"/>
              </a:rPr>
              <a:t>create()</a:t>
            </a:r>
            <a:r>
              <a:rPr/>
              <a:t> cannot. What is not in the factory are the </a:t>
            </a:r>
            <a:r>
              <a:rPr i="1"/>
              <a:t>ports</a:t>
            </a:r>
            <a:r>
              <a:rPr/>
              <a:t> and the </a:t>
            </a:r>
            <a:r>
              <a:rPr i="1"/>
              <a:t>exports</a:t>
            </a:r>
            <a:r>
              <a:rPr/>
              <a:t>: they extend </a:t>
            </a:r>
            <a:r>
              <a:rPr>
                <a:latin typeface="Courier"/>
              </a:rPr>
              <a:t>uvm_port_base</a:t>
            </a:r>
            <a:r>
              <a:rPr/>
              <a:t> with no utils macro. If you forget the </a:t>
            </a:r>
            <a:r>
              <a:rPr>
                <a:latin typeface="Courier"/>
              </a:rPr>
              <a:t>new()</a:t>
            </a:r>
            <a:r>
              <a:rPr/>
              <a:t> the </a:t>
            </a:r>
            <a:r>
              <a:rPr>
                <a:latin typeface="Courier"/>
              </a:rPr>
              <a:t>connect()</a:t>
            </a:r>
            <a:r>
              <a:rPr/>
              <a:t> blows up with a null, and that one at least is an honest error.</a:t>
            </a:r>
          </a:p>
        </p:txBody>
      </p:sp>
      <p:sp>
        <p:nvSpPr>
          <p:cNvPr id="4" name="Slide Number Placeholder 3"/>
          <p:cNvSpPr>
            <a:spLocks noGrp="1"/>
          </p:cNvSpPr>
          <p:nvPr>
            <p:ph type="sldNum" sz="quarter" idx="10"/>
          </p:nvPr>
        </p:nvSpPr>
        <p:spPr/>
        <p:txBody>
          <a:bodyPr/>
          <a:lstStyle/>
          <a:p>
            <a:fld id="{18BDFEC3-8487-43E8-A154-7C12CBC1FFF2}" type="slidenum">
              <a:rPr lang="en-US"/>
              <a:t>236</a:t>
            </a:fld>
            <a:endParaRPr lang="en-US"/>
          </a:p>
        </p:txBody>
      </p:sp>
    </p:spTree>
  </p:cSld>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that opens the slide is the one to ask of anybody else’s scoreboard before trusting it: </a:t>
            </a:r>
            <a:r>
              <a:rPr i="1"/>
              <a:t>“and what if the DUT answers out of order?”</a:t>
            </a:r>
            <a:r>
              <a:rPr/>
              <a:t>. The one in this section falls over, and it is fine that it falls over — the VTALU does not do that. What is not fine is not knowing it. The symptom when it happens is cruel and worth anticipating, because it sends you hunting in the wrong place: it is not </a:t>
            </a:r>
            <a:r>
              <a:rPr b="1"/>
              <a:t>one</a:t>
            </a:r>
            <a:r>
              <a:rPr/>
              <a:t> comparison that fails, it is </a:t>
            </a:r>
            <a:r>
              <a:rPr b="1"/>
              <a:t>every</a:t>
            </a:r>
            <a:r>
              <a:rPr/>
              <a:t> one after the first crossed-over one. The testbench says a thousand errors and the DUT has zero. It is the row </a:t>
            </a:r>
            <a:r>
              <a:rPr i="1"/>
              <a:t>“the scoreboard screams on every one”</a:t>
            </a:r>
            <a:r>
              <a:rPr/>
              <a:t> of the debug appendix, with another cause. The associative array is the canonical answer and there is no mystery to it; what always gets forgotten is the </a:t>
            </a:r>
            <a:r>
              <a:rPr>
                <a:latin typeface="Courier"/>
              </a:rPr>
              <a:t>check_phase</a:t>
            </a:r>
            <a:r>
              <a:rPr/>
              <a:t> that verifies it was left empty. Without that, a DUT that stops answering passes green: there is never a bad comparison, there are simply comparisons that were not made. It is the same hole as the </a:t>
            </a:r>
            <a:r>
              <a:rPr>
                <a:latin typeface="Courier"/>
              </a:rPr>
              <a:t>drain_time</a:t>
            </a:r>
            <a:r>
              <a:rPr/>
              <a:t> of the tests, seen from the other side. And the variant that shows up when there is no ID: pairing by content. You keep a queue of expected ones and look for the one that matches, instead of the first. It is more expensive and it has a trap of its own —two identical transactions—, and that is why the ID exists.</a:t>
            </a:r>
          </a:p>
        </p:txBody>
      </p:sp>
      <p:sp>
        <p:nvSpPr>
          <p:cNvPr id="4" name="Slide Number Placeholder 3"/>
          <p:cNvSpPr>
            <a:spLocks noGrp="1"/>
          </p:cNvSpPr>
          <p:nvPr>
            <p:ph type="sldNum" sz="quarter" idx="10"/>
          </p:nvPr>
        </p:nvSpPr>
        <p:spPr/>
        <p:txBody>
          <a:bodyPr/>
          <a:lstStyle/>
          <a:p>
            <a:fld id="{18BDFEC3-8487-43E8-A154-7C12CBC1FFF2}" type="slidenum">
              <a:rPr lang="en-US"/>
              <a:t>237</a:t>
            </a:fld>
            <a:endParaRPr lang="en-US"/>
          </a:p>
        </p:txBody>
      </p:sp>
    </p:spTree>
  </p:cSld>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in the title is the real summary of the section and it is worth leaving it written up: </a:t>
            </a:r>
            <a:r>
              <a:rPr b="1"/>
              <a:t>on one side of the monitor you speak in signals, on the other in transactions.</a:t>
            </a:r>
            <a:r>
              <a:rPr/>
              <a:t> That border is what makes it possible for the scoreboard of the transactions to exist without looking at a wire. The third bullet is the hinge towards inter-thread communication: since it is all a chain of </a:t>
            </a:r>
            <a:r>
              <a:rPr>
                <a:latin typeface="Courier"/>
              </a:rPr>
              <a:t>function</a:t>
            </a:r>
            <a:r>
              <a:rPr/>
              <a:t>s, no link can wait. If the one consuming needs to make the one producing wait —or the other way round—, something else is needed, and that is the </a:t>
            </a:r>
            <a:r>
              <a:rPr>
                <a:latin typeface="Courier"/>
              </a:rPr>
              <a:t>uvm_tlm_fifo</a:t>
            </a:r>
            <a:r>
              <a:rPr/>
              <a:t>. Worth asking the question before moving on: what would happen if the </a:t>
            </a:r>
            <a:r>
              <a:rPr>
                <a:latin typeface="Courier"/>
              </a:rPr>
              <a:t>write()</a:t>
            </a:r>
            <a:r>
              <a:rPr/>
              <a:t> of a subscriber had an </a:t>
            </a:r>
            <a:r>
              <a:rPr>
                <a:latin typeface="Courier"/>
              </a:rPr>
              <a:t>@(posedge clk)</a:t>
            </a:r>
            <a:r>
              <a:rPr/>
              <a:t> inside it? It does not compile. A </a:t>
            </a:r>
            <a:r>
              <a:rPr>
                <a:latin typeface="Courier"/>
              </a:rPr>
              <a:t>function</a:t>
            </a:r>
            <a:r>
              <a:rPr/>
              <a:t> cannot consume time, and that is the whole limitation.</a:t>
            </a:r>
          </a:p>
        </p:txBody>
      </p:sp>
      <p:sp>
        <p:nvSpPr>
          <p:cNvPr id="4" name="Slide Number Placeholder 3"/>
          <p:cNvSpPr>
            <a:spLocks noGrp="1"/>
          </p:cNvSpPr>
          <p:nvPr>
            <p:ph type="sldNum" sz="quarter" idx="10"/>
          </p:nvPr>
        </p:nvSpPr>
        <p:spPr/>
        <p:txBody>
          <a:bodyPr/>
          <a:lstStyle/>
          <a:p>
            <a:fld id="{18BDFEC3-8487-43E8-A154-7C12CBC1FFF2}" type="slidenum">
              <a:rPr lang="en-US"/>
              <a:t>238</a:t>
            </a:fld>
            <a:endParaRPr lang="en-US"/>
          </a:p>
        </p:txBody>
      </p:sp>
    </p:spTree>
  </p:cSld>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Closing of the unit where the testbench takes the shape it is going to have until the end. Worth saying it like this: from here on, every time something new has to be analysed —one more coverage, one more checker— the answer is always going to be the same, </a:t>
            </a:r>
            <a:r>
              <a:rPr b="1"/>
              <a:t>hang a subscriber off it</a:t>
            </a:r>
            <a:r>
              <a:rPr/>
              <a:t>, and never touch the monitor. It is literally the exercise of the day, and it is also what is going to be left outside the agent in the agents.</a:t>
            </a:r>
          </a:p>
        </p:txBody>
      </p:sp>
      <p:sp>
        <p:nvSpPr>
          <p:cNvPr id="4" name="Slide Number Placeholder 3"/>
          <p:cNvSpPr>
            <a:spLocks noGrp="1"/>
          </p:cNvSpPr>
          <p:nvPr>
            <p:ph type="sldNum" sz="quarter" idx="10"/>
          </p:nvPr>
        </p:nvSpPr>
        <p:spPr/>
        <p:txBody>
          <a:bodyPr/>
          <a:lstStyle/>
          <a:p>
            <a:fld id="{18BDFEC3-8487-43E8-A154-7C12CBC1FFF2}" type="slidenum">
              <a:rPr lang="en-US"/>
              <a:t>239</a:t>
            </a:fld>
            <a:endParaRPr lang="en-US"/>
          </a:p>
        </p:txBody>
      </p:sp>
    </p:spTree>
  </p:cSld>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slide exists to defuse the fright before the word TLM shows up. It is worth pointing at the code and saying it that bluntly: here are two processes running at the same time and passing data to each other over a wire, and nobody called that “inter-thread communication” in twenty years of Verilog. It is the same thing. The only thing that changes in the rest of the section is </a:t>
            </a:r>
            <a:r>
              <a:rPr b="1"/>
              <a:t>where each process lives</a:t>
            </a:r>
            <a:r>
              <a:rPr/>
              <a:t>: instead of two </a:t>
            </a:r>
            <a:r>
              <a:rPr>
                <a:latin typeface="Courier"/>
              </a:rPr>
              <a:t>always</a:t>
            </a:r>
            <a:r>
              <a:rPr/>
              <a:t> in two modules, two </a:t>
            </a:r>
            <a:r>
              <a:rPr>
                <a:latin typeface="Courier"/>
              </a:rPr>
              <a:t>run_phase()</a:t>
            </a:r>
            <a:r>
              <a:rPr/>
              <a:t> in two objects. And since an object has no port list, the wire has to be replaced by something. The question to leave hanging, which is exactly the one on the next slide: what does the wire get replaced with? The answers that are going to come out —a shared variable, a semaphore, a mailbox— are all correct, and that is precisely the problem UVM comes to solve.</a:t>
            </a:r>
          </a:p>
        </p:txBody>
      </p:sp>
      <p:sp>
        <p:nvSpPr>
          <p:cNvPr id="4" name="Slide Number Placeholder 3"/>
          <p:cNvSpPr>
            <a:spLocks noGrp="1"/>
          </p:cNvSpPr>
          <p:nvPr>
            <p:ph type="sldNum" sz="quarter" idx="10"/>
          </p:nvPr>
        </p:nvSpPr>
        <p:spPr/>
        <p:txBody>
          <a:bodyPr/>
          <a:lstStyle/>
          <a:p>
            <a:fld id="{18BDFEC3-8487-43E8-A154-7C12CBC1FFF2}" type="slidenum">
              <a:rPr lang="en-US"/>
              <a:t>240</a:t>
            </a:fld>
            <a:endParaRPr lang="en-US"/>
          </a:p>
        </p:txBody>
      </p:sp>
    </p:spTree>
  </p:cSld>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has to be taken away from the slide is that size 1 is not a limitation of the class: it is the default argument of the constructor. With </a:t>
            </a:r>
            <a:r>
              <a:rPr>
                <a:latin typeface="Courier"/>
              </a:rPr>
              <a:t>new("f", this, 0)</a:t>
            </a:r>
            <a:r>
              <a:rPr/>
              <a:t> the FIFO is unbounded, and there the one putting never blocks. Size 1 is the one that synchronizes: it blocks the producer until the consumer takes out, and that replaces the semaphore and the flag everybody used to write by hand. It is the same </a:t>
            </a:r>
            <a:r>
              <a:rPr>
                <a:latin typeface="Courier"/>
              </a:rPr>
              <a:t>start</a:t>
            </a:r>
            <a:r>
              <a:rPr/>
              <a:t>/</a:t>
            </a:r>
            <a:r>
              <a:rPr>
                <a:latin typeface="Courier"/>
              </a:rPr>
              <a:t>done</a:t>
            </a:r>
            <a:r>
              <a:rPr/>
              <a:t> handshake of the BFM, but between objects.</a:t>
            </a:r>
          </a:p>
        </p:txBody>
      </p:sp>
      <p:sp>
        <p:nvSpPr>
          <p:cNvPr id="4" name="Slide Number Placeholder 3"/>
          <p:cNvSpPr>
            <a:spLocks noGrp="1"/>
          </p:cNvSpPr>
          <p:nvPr>
            <p:ph type="sldNum" sz="quarter" idx="10"/>
          </p:nvPr>
        </p:nvSpPr>
        <p:spPr/>
        <p:txBody>
          <a:bodyPr/>
          <a:lstStyle/>
          <a:p>
            <a:fld id="{18BDFEC3-8487-43E8-A154-7C12CBC1FFF2}" type="slidenum">
              <a:rPr lang="en-US"/>
              <a:t>241</a:t>
            </a:fld>
            <a:endParaRPr lang="en-US"/>
          </a:p>
        </p:txBody>
      </p:sp>
    </p:spTree>
  </p:cSld>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has to be pointed out is what is </a:t>
            </a:r>
            <a:r>
              <a:rPr b="1"/>
              <a:t>not</a:t>
            </a:r>
            <a:r>
              <a:rPr/>
              <a:t> in this class: there is no </a:t>
            </a:r>
            <a:r>
              <a:rPr>
                <a:latin typeface="Courier"/>
              </a:rPr>
              <a:t>@(posedge something)</a:t>
            </a:r>
            <a:r>
              <a:rPr/>
              <a:t>, there is no </a:t>
            </a:r>
            <a:r>
              <a:rPr>
                <a:latin typeface="Courier"/>
              </a:rPr>
              <a:t>wait</a:t>
            </a:r>
            <a:r>
              <a:rPr/>
              <a:t>, there is no variable saying “ready”. The producer puts and carries on; if the other one has not taken it out yet, the </a:t>
            </a:r>
            <a:r>
              <a:rPr>
                <a:latin typeface="Courier"/>
              </a:rPr>
              <a:t>put()</a:t>
            </a:r>
            <a:r>
              <a:rPr/>
              <a:t> stops it on its own. The detail of form, which is the one that gets copied wrong: the port gets </a:t>
            </a:r>
            <a:r>
              <a:rPr b="1"/>
              <a:t>instantiated</a:t>
            </a:r>
            <a:r>
              <a:rPr/>
              <a:t> in the </a:t>
            </a:r>
            <a:r>
              <a:rPr>
                <a:latin typeface="Courier"/>
              </a:rPr>
              <a:t>build_phase</a:t>
            </a:r>
            <a:r>
              <a:rPr/>
              <a:t> like any other component, with </a:t>
            </a:r>
            <a:r>
              <a:rPr>
                <a:latin typeface="Courier"/>
              </a:rPr>
              <a:t>new("name", this)</a:t>
            </a:r>
            <a:r>
              <a:rPr/>
              <a:t>. It is not a data field: it takes a parent, and that is why it shows up in </a:t>
            </a:r>
            <a:r>
              <a:rPr>
                <a:latin typeface="Courier"/>
              </a:rPr>
              <a:t>print_topology()</a:t>
            </a:r>
            <a:r>
              <a:rPr/>
              <a:t>. But it is not a </a:t>
            </a:r>
            <a:r>
              <a:rPr>
                <a:latin typeface="Courier"/>
              </a:rPr>
              <a:t>uvm_component</a:t>
            </a:r>
            <a:r>
              <a:rPr/>
              <a:t> either — </a:t>
            </a:r>
            <a:r>
              <a:rPr>
                <a:latin typeface="Courier"/>
              </a:rPr>
              <a:t>uvm_put_port</a:t>
            </a:r>
            <a:r>
              <a:rPr/>
              <a:t> extends </a:t>
            </a:r>
            <a:r>
              <a:rPr>
                <a:latin typeface="Courier"/>
              </a:rPr>
              <a:t>uvm_port_base #(IF)</a:t>
            </a:r>
            <a:r>
              <a:rPr/>
              <a:t>, and what hangs off the tree is an internal </a:t>
            </a:r>
            <a:r>
              <a:rPr>
                <a:latin typeface="Courier"/>
              </a:rPr>
              <a:t>uvm_port_component</a:t>
            </a:r>
            <a:r>
              <a:rPr/>
              <a:t> the port builds for itself (</a:t>
            </a:r>
            <a:r>
              <a:rPr>
                <a:latin typeface="Courier"/>
              </a:rPr>
              <a:t>uvm_port_base.svh:137</a:t>
            </a:r>
            <a:r>
              <a:rPr/>
              <a:t>). The FIFO on the next slide really is a component. And the parameter: </a:t>
            </a:r>
            <a:r>
              <a:rPr>
                <a:latin typeface="Courier"/>
              </a:rPr>
              <a:t>uvm_put_port #(T)</a:t>
            </a:r>
            <a:r>
              <a:rPr/>
              <a:t>. That </a:t>
            </a:r>
            <a:r>
              <a:rPr>
                <a:latin typeface="Courier"/>
              </a:rPr>
              <a:t>T</a:t>
            </a:r>
            <a:r>
              <a:rPr/>
              <a:t> has to be the same in the port, in the get port and in the FIFO. If they do not match it does not compile, which is the good news —it is one of the few UVM connection errors you see at compile time and not at three in the morning—.</a:t>
            </a:r>
          </a:p>
        </p:txBody>
      </p:sp>
      <p:sp>
        <p:nvSpPr>
          <p:cNvPr id="4" name="Slide Number Placeholder 3"/>
          <p:cNvSpPr>
            <a:spLocks noGrp="1"/>
          </p:cNvSpPr>
          <p:nvPr>
            <p:ph type="sldNum" sz="quarter" idx="10"/>
          </p:nvPr>
        </p:nvSpPr>
        <p:spPr/>
        <p:txBody>
          <a:bodyPr/>
          <a:lstStyle/>
          <a:p>
            <a:fld id="{18BDFEC3-8487-43E8-A154-7C12CBC1FFF2}" type="slidenum">
              <a:rPr lang="en-US"/>
              <a:t>242</a:t>
            </a:fld>
            <a:endParaRPr lang="en-US"/>
          </a:p>
        </p:txBody>
      </p:sp>
    </p:spTree>
  </p:cSld>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get()</a:t>
            </a:r>
            <a:r>
              <a:rPr/>
              <a:t> is a </a:t>
            </a:r>
            <a:r>
              <a:rPr b="1"/>
              <a:t>task</a:t>
            </a:r>
            <a:r>
              <a:rPr/>
              <a:t>, and that word is the whole section. A </a:t>
            </a:r>
            <a:r>
              <a:rPr>
                <a:latin typeface="Courier"/>
              </a:rPr>
              <a:t>function</a:t>
            </a:r>
            <a:r>
              <a:rPr/>
              <a:t> cannot have an </a:t>
            </a:r>
            <a:r>
              <a:rPr>
                <a:latin typeface="Courier"/>
              </a:rPr>
              <a:t>@</a:t>
            </a:r>
            <a:r>
              <a:rPr/>
              <a:t> or a </a:t>
            </a:r>
            <a:r>
              <a:rPr>
                <a:latin typeface="Courier"/>
              </a:rPr>
              <a:t>#</a:t>
            </a:r>
            <a:r>
              <a:rPr/>
              <a:t>, so it cannot wait for anybody; a </a:t>
            </a:r>
            <a:r>
              <a:rPr>
                <a:latin typeface="Courier"/>
              </a:rPr>
              <a:t>task</a:t>
            </a:r>
            <a:r>
              <a:rPr/>
              <a:t> can. If somebody wonders why the analysis ports of the previous section did not block, the answer is right there: </a:t>
            </a:r>
            <a:r>
              <a:rPr>
                <a:latin typeface="Courier"/>
              </a:rPr>
              <a:t>write()</a:t>
            </a:r>
            <a:r>
              <a:rPr/>
              <a:t> is a </a:t>
            </a:r>
            <a:r>
              <a:rPr>
                <a:latin typeface="Courier"/>
              </a:rPr>
              <a:t>function</a:t>
            </a:r>
            <a:r>
              <a:rPr/>
              <a:t>. The argument by reference is also worth naming: </a:t>
            </a:r>
            <a:r>
              <a:rPr>
                <a:latin typeface="Courier"/>
              </a:rPr>
              <a:t>get(t)</a:t>
            </a:r>
            <a:r>
              <a:rPr/>
              <a:t> does not return the data, it </a:t>
            </a:r>
            <a:r>
              <a:rPr b="1"/>
              <a:t>writes</a:t>
            </a:r>
            <a:r>
              <a:rPr/>
              <a:t> it into the variable you hand it. It is the TLM convention and it surprises you the first time, because you expect a </a:t>
            </a:r>
            <a:r>
              <a:rPr>
                <a:latin typeface="Courier"/>
              </a:rPr>
              <a:t>t = get()</a:t>
            </a:r>
            <a:r>
              <a:rPr/>
              <a:t>. And the practical warning: a </a:t>
            </a:r>
            <a:r>
              <a:rPr>
                <a:latin typeface="Courier"/>
              </a:rPr>
              <a:t>get()</a:t>
            </a:r>
            <a:r>
              <a:rPr/>
              <a:t> on a FIFO that never fills up is a thread hung forever. There is no error and no warning — the simulation ends when the objection drops and that consumer simply never ran. It is a sibling of the forgotten </a:t>
            </a:r>
            <a:r>
              <a:rPr>
                <a:latin typeface="Courier"/>
              </a:rPr>
              <a:t>item_done()</a:t>
            </a:r>
            <a:r>
              <a:rPr/>
              <a:t> of day 6.</a:t>
            </a:r>
          </a:p>
        </p:txBody>
      </p:sp>
      <p:sp>
        <p:nvSpPr>
          <p:cNvPr id="4" name="Slide Number Placeholder 3"/>
          <p:cNvSpPr>
            <a:spLocks noGrp="1"/>
          </p:cNvSpPr>
          <p:nvPr>
            <p:ph type="sldNum" sz="quarter" idx="10"/>
          </p:nvPr>
        </p:nvSpPr>
        <p:spPr/>
        <p:txBody>
          <a:bodyPr/>
          <a:lstStyle/>
          <a:p>
            <a:fld id="{18BDFEC3-8487-43E8-A154-7C12CBC1FFF2}" type="slidenum">
              <a:rPr lang="en-US"/>
              <a:t>243</a:t>
            </a:fld>
            <a:endParaRPr lang="en-US"/>
          </a:p>
        </p:txBody>
      </p:sp>
    </p:spTree>
  </p:cSld>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saying again why the order is that one, because here you see what it is for: the </a:t>
            </a:r>
            <a:r>
              <a:rPr>
                <a:latin typeface="Courier"/>
              </a:rPr>
              <a:t>connect_phase</a:t>
            </a:r>
            <a:r>
              <a:rPr/>
              <a:t> connects a port to an export, and for that both objects have to exist. If </a:t>
            </a:r>
            <a:r>
              <a:rPr>
                <a:latin typeface="Courier"/>
              </a:rPr>
              <a:t>connect</a:t>
            </a:r>
            <a:r>
              <a:rPr/>
              <a:t> were top-down, the test would try to connect children that had not been built yet. The classic error of this slide, which compiles and fails at run time: creating the FIFO in the </a:t>
            </a:r>
            <a:r>
              <a:rPr>
                <a:latin typeface="Courier"/>
              </a:rPr>
              <a:t>connect_phase</a:t>
            </a:r>
            <a:r>
              <a:rPr/>
              <a:t> instead of the </a:t>
            </a:r>
            <a:r>
              <a:rPr>
                <a:latin typeface="Courier"/>
              </a:rPr>
              <a:t>build_phase</a:t>
            </a:r>
            <a:r>
              <a:rPr/>
              <a:t>. UVM catches it with an </a:t>
            </a:r>
            <a:r>
              <a:rPr>
                <a:latin typeface="Courier"/>
              </a:rPr>
              <a:t>ILLCRT</a:t>
            </a:r>
            <a:r>
              <a:rPr/>
              <a:t> fatal —</a:t>
            </a:r>
            <a:r>
              <a:rPr i="1"/>
              <a:t>“It is illegal to create a component (‘x’ under ‘y’) after the build phase has ended”</a:t>
            </a:r>
            <a:r>
              <a:rPr/>
              <a:t> (</a:t>
            </a:r>
            <a:r>
              <a:rPr>
                <a:latin typeface="Courier"/>
              </a:rPr>
              <a:t>uvm_component.svh:1721</a:t>
            </a:r>
            <a:r>
              <a:rPr/>
              <a:t>)—, and at least it warns you with the name. Forgetting the </a:t>
            </a:r>
            <a:r>
              <a:rPr>
                <a:latin typeface="Courier"/>
              </a:rPr>
              <a:t>connect()</a:t>
            </a:r>
            <a:r>
              <a:rPr/>
              <a:t> of a </a:t>
            </a:r>
            <a:r>
              <a:rPr>
                <a:latin typeface="Courier"/>
              </a:rPr>
              <a:t>put</a:t>
            </a:r>
            <a:r>
              <a:rPr/>
              <a:t>/</a:t>
            </a:r>
            <a:r>
              <a:rPr>
                <a:latin typeface="Courier"/>
              </a:rPr>
              <a:t>get</a:t>
            </a:r>
            <a:r>
              <a:rPr/>
              <a:t> port </a:t>
            </a:r>
            <a:r>
              <a:rPr b="1"/>
              <a:t>also</a:t>
            </a:r>
            <a:r>
              <a:rPr/>
              <a:t> warns, and well: </a:t>
            </a:r>
            <a:r>
              <a:rPr>
                <a:latin typeface="Courier"/>
              </a:rPr>
              <a:t>resolve_bindings()</a:t>
            </a:r>
            <a:r>
              <a:rPr/>
              <a:t> reports a </a:t>
            </a:r>
            <a:r>
              <a:rPr>
                <a:latin typeface="Courier"/>
              </a:rPr>
              <a:t>UVM_ERROR [Connection Error] connection count of 0 does not meet required minimum of 1</a:t>
            </a:r>
            <a:r>
              <a:rPr/>
              <a:t> with the name of the port, in </a:t>
            </a:r>
            <a:r>
              <a:rPr>
                <a:latin typeface="Courier"/>
              </a:rPr>
              <a:t>end_of_elaboration</a:t>
            </a:r>
            <a:r>
              <a:rPr/>
              <a:t> and before a single cycle runs (</a:t>
            </a:r>
            <a:r>
              <a:rPr>
                <a:latin typeface="Courier"/>
              </a:rPr>
              <a:t>uvm_port_base.svh:886</a:t>
            </a:r>
            <a:r>
              <a:rPr/>
              <a:t>). The one that stays quiet is the </a:t>
            </a:r>
            <a:r>
              <a:rPr b="1"/>
              <a:t>analysis port</a:t>
            </a:r>
            <a:r>
              <a:rPr/>
              <a:t>, because its minimum is 0: a </a:t>
            </a:r>
            <a:r>
              <a:rPr>
                <a:latin typeface="Courier"/>
              </a:rPr>
              <a:t>write()</a:t>
            </a:r>
            <a:r>
              <a:rPr/>
              <a:t> into an unconnected port is legal and prints nothing. It is the same asymmetry as the previous section, and it is the one to remember. And one worth pointing out in passing: here the producer and the consumer are children of the </a:t>
            </a:r>
            <a:r>
              <a:rPr b="1"/>
              <a:t>test</a:t>
            </a:r>
            <a:r>
              <a:rPr/>
              <a:t>, not of an env. It is on purpose, because the section is about the mechanism. In the real testbench this goes inside the agent, with the sequencer on one side and the driver on the other.</a:t>
            </a:r>
          </a:p>
        </p:txBody>
      </p:sp>
      <p:sp>
        <p:nvSpPr>
          <p:cNvPr id="4" name="Slide Number Placeholder 3"/>
          <p:cNvSpPr>
            <a:spLocks noGrp="1"/>
          </p:cNvSpPr>
          <p:nvPr>
            <p:ph type="sldNum" sz="quarter" idx="10"/>
          </p:nvPr>
        </p:nvSpPr>
        <p:spPr/>
        <p:txBody>
          <a:bodyPr/>
          <a:lstStyle/>
          <a:p>
            <a:fld id="{18BDFEC3-8487-43E8-A154-7C12CBC1FFF2}" type="slidenum">
              <a:rPr lang="en-US"/>
              <a:t>244</a:t>
            </a:fld>
            <a:endParaRPr lang="en-US"/>
          </a:p>
        </p:txBody>
      </p:sp>
    </p:spTree>
  </p:cSld>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about the output, which do not belong to this section but are seen here first. The messages come out with </a:t>
            </a:r>
            <a:r>
              <a:rPr>
                <a:latin typeface="Courier"/>
              </a:rPr>
              <a:t>`uvm_info</a:t>
            </a:r>
            <a:r>
              <a:rPr/>
              <a:t>, not with </a:t>
            </a:r>
            <a:r>
              <a:rPr>
                <a:latin typeface="Courier"/>
              </a:rPr>
              <a:t>$display</a:t>
            </a:r>
            <a:r>
              <a:rPr/>
              <a:t>: that is why every line brings the time, the hierarchical path of the component and the file along on its own. That is free, and it is reporting, which they already saw closing day 3. And the other one: every </a:t>
            </a:r>
            <a:r>
              <a:rPr>
                <a:latin typeface="Courier"/>
              </a:rPr>
              <a:t>@</a:t>
            </a:r>
            <a:r>
              <a:rPr/>
              <a:t> says 0. In this example there is not a single </a:t>
            </a:r>
            <a:r>
              <a:rPr>
                <a:latin typeface="Courier"/>
              </a:rPr>
              <a:t>#delay</a:t>
            </a:r>
            <a:r>
              <a:rPr/>
              <a:t> —the blocking handshake suspends and resumes within the same instant—, so the synchronization of the two threads does not come from the clock: it comes from the one-element FIFO. In the example that follows the clocks show up and the numbers stop being 0.</a:t>
            </a:r>
          </a:p>
        </p:txBody>
      </p:sp>
      <p:sp>
        <p:nvSpPr>
          <p:cNvPr id="4" name="Slide Number Placeholder 3"/>
          <p:cNvSpPr>
            <a:spLocks noGrp="1"/>
          </p:cNvSpPr>
          <p:nvPr>
            <p:ph type="sldNum" sz="quarter" idx="10"/>
          </p:nvPr>
        </p:nvSpPr>
        <p:spPr/>
        <p:txBody>
          <a:bodyPr/>
          <a:lstStyle/>
          <a:p>
            <a:fld id="{18BDFEC3-8487-43E8-A154-7C12CBC1FFF2}" type="slidenum">
              <a:rPr lang="en-US"/>
              <a:t>245</a:t>
            </a:fld>
            <a:endParaRPr lang="en-US"/>
          </a:p>
        </p:txBody>
      </p:sp>
    </p:spTree>
  </p:cSld>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try_get() returns 0 and carries on: it does not wait. It is the difference between a consumer that hangs until there is data and one that can do something else in the meantime. Careful, in </a:t>
            </a:r>
            <a:r>
              <a:rPr>
                <a:latin typeface="Courier"/>
              </a:rPr>
              <a:t>results.txt</a:t>
            </a:r>
            <a:r>
              <a:rPr/>
              <a:t> the zeros are not visible —the consumer only prints when it gets data—: they are in the timeline of the slide that follows. The time on each line is not printed by the message: UVM puts it in the </a:t>
            </a:r>
            <a:r>
              <a:rPr>
                <a:latin typeface="Courier"/>
              </a:rPr>
              <a:t>@</a:t>
            </a:r>
            <a:r>
              <a:rPr/>
              <a:t>, and that is why here you can read the race between the two clocks without having written a single line of formatting.</a:t>
            </a:r>
          </a:p>
        </p:txBody>
      </p:sp>
      <p:sp>
        <p:nvSpPr>
          <p:cNvPr id="4" name="Slide Number Placeholder 3"/>
          <p:cNvSpPr>
            <a:spLocks noGrp="1"/>
          </p:cNvSpPr>
          <p:nvPr>
            <p:ph type="sldNum" sz="quarter" idx="10"/>
          </p:nvPr>
        </p:nvSpPr>
        <p:spPr/>
        <p:txBody>
          <a:bodyPr/>
          <a:lstStyle/>
          <a:p>
            <a:fld id="{18BDFEC3-8487-43E8-A154-7C12CBC1FFF2}" type="slidenum">
              <a:rPr lang="en-US"/>
              <a:t>246</a:t>
            </a:fld>
            <a:endParaRPr lang="en-US"/>
          </a:p>
        </p:txBody>
      </p:sp>
    </p:spTree>
  </p:cSld>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numbers are not from a drawing: they are the </a:t>
            </a:r>
            <a:r>
              <a:rPr>
                <a:latin typeface="Courier"/>
              </a:rPr>
              <a:t>@</a:t>
            </a:r>
            <a:r>
              <a:rPr/>
              <a:t> of the </a:t>
            </a:r>
            <a:r>
              <a:rPr>
                <a:latin typeface="Courier"/>
              </a:rPr>
              <a:t>Sent</a:t>
            </a:r>
            <a:r>
              <a:rPr/>
              <a:t> and </a:t>
            </a:r>
            <a:r>
              <a:rPr>
                <a:latin typeface="Courier"/>
              </a:rPr>
              <a:t>Received</a:t>
            </a:r>
            <a:r>
              <a:rPr/>
              <a:t> of </a:t>
            </a:r>
            <a:r>
              <a:rPr>
                <a:latin typeface="Courier"/>
              </a:rPr>
              <a:t>results.txt</a:t>
            </a:r>
            <a:r>
              <a:rPr/>
              <a:t>, the previous slide. The edge to make them see is the one at 49 ns. Data 3 only gets put in at 51, so the consumer arrives a little early, leaves empty-handed and comes back 14 ns later. With </a:t>
            </a:r>
            <a:r>
              <a:rPr>
                <a:latin typeface="Courier"/>
              </a:rPr>
              <a:t>get()</a:t>
            </a:r>
            <a:r>
              <a:rPr/>
              <a:t> that thread was left blocked right there, and in a testbench with a clock that is a lost edge.</a:t>
            </a:r>
          </a:p>
        </p:txBody>
      </p:sp>
      <p:sp>
        <p:nvSpPr>
          <p:cNvPr id="4" name="Slide Number Placeholder 3"/>
          <p:cNvSpPr>
            <a:spLocks noGrp="1"/>
          </p:cNvSpPr>
          <p:nvPr>
            <p:ph type="sldNum" sz="quarter" idx="10"/>
          </p:nvPr>
        </p:nvSpPr>
        <p:spPr/>
        <p:txBody>
          <a:bodyPr/>
          <a:lstStyle/>
          <a:p>
            <a:fld id="{18BDFEC3-8487-43E8-A154-7C12CBC1FFF2}" type="slidenum">
              <a:rPr lang="en-US"/>
              <a:t>248</a:t>
            </a:fld>
            <a:endParaRPr lang="en-US"/>
          </a:p>
        </p:txBody>
      </p:sp>
    </p:spTree>
  </p:cSld>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the student taking the convention home, because it is the same one in the </a:t>
            </a:r>
            <a:r>
              <a:rPr i="1"/>
              <a:t>UVM User Guide</a:t>
            </a:r>
            <a:r>
              <a:rPr/>
              <a:t>, in the Verification Academy and in any testbench diagram they get handed at work. It does not belong to this course. The rule that orders the three figures, and the one that makes a TLM diagram readable without a legend: </a:t>
            </a:r>
            <a:r>
              <a:rPr b="1"/>
              <a:t>the square end always points at the circle</a:t>
            </a:r>
            <a:r>
              <a:rPr/>
              <a:t>. The one with the square is the one that calls; the one with the circle is the one that has the method written. That is why a port connects to an export and never to another port. The diamond is the special case they have already seen: an analysis port can point at many circles at once, and that is why it is drawn differently. The other two are one to one.</a:t>
            </a:r>
          </a:p>
        </p:txBody>
      </p:sp>
      <p:sp>
        <p:nvSpPr>
          <p:cNvPr id="4" name="Slide Number Placeholder 3"/>
          <p:cNvSpPr>
            <a:spLocks noGrp="1"/>
          </p:cNvSpPr>
          <p:nvPr>
            <p:ph type="sldNum" sz="quarter" idx="10"/>
          </p:nvPr>
        </p:nvSpPr>
        <p:spPr/>
        <p:txBody>
          <a:bodyPr/>
          <a:lstStyle/>
          <a:p>
            <a:fld id="{18BDFEC3-8487-43E8-A154-7C12CBC1FFF2}" type="slidenum">
              <a:rPr lang="en-US"/>
              <a:t>250</a:t>
            </a:fld>
            <a:endParaRPr lang="en-US"/>
          </a:p>
        </p:txBody>
      </p:sp>
    </p:spTree>
  </p:cSld>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unit called </a:t>
            </a:r>
            <a:r>
              <a:rPr i="1"/>
              <a:t>threads</a:t>
            </a:r>
            <a:r>
              <a:rPr/>
              <a:t> and up to here the threads were put there by UVM. This slide and the next two are the three words of the language any production monitor or driver is written with, and the three fit in one table. The point worth repeating, because it is where everybody gets confused the first time: </a:t>
            </a:r>
            <a:r>
              <a:rPr b="1"/>
              <a:t>all three start the same</a:t>
            </a:r>
            <a:r>
              <a:rPr/>
              <a:t>. The </a:t>
            </a:r>
            <a:r>
              <a:rPr>
                <a:latin typeface="Courier"/>
              </a:rPr>
              <a:t>fork</a:t>
            </a:r>
            <a:r>
              <a:rPr/>
              <a:t> processes are all launched at the same instant in the three variants. The only thing that changes is what the parent process does immediately afterwards, and that is why the middle column is the one to read. One example per variant is enough to make it stick. </a:t>
            </a:r>
            <a:r>
              <a:rPr>
                <a:latin typeface="Courier"/>
              </a:rPr>
              <a:t>join</a:t>
            </a:r>
            <a:r>
              <a:rPr/>
              <a:t>: send the stimulus and count the cycles, and do not go on until both have finished. </a:t>
            </a:r>
            <a:r>
              <a:rPr>
                <a:latin typeface="Courier"/>
              </a:rPr>
              <a:t>join_any</a:t>
            </a:r>
            <a:r>
              <a:rPr/>
              <a:t>: wait for the DUT’s response </a:t>
            </a:r>
            <a:r>
              <a:rPr b="1"/>
              <a:t>or</a:t>
            </a:r>
            <a:r>
              <a:rPr/>
              <a:t> for a timeout to expire, whichever happens first. </a:t>
            </a:r>
            <a:r>
              <a:rPr>
                <a:latin typeface="Courier"/>
              </a:rPr>
              <a:t>join_none</a:t>
            </a:r>
            <a:r>
              <a:rPr/>
              <a:t>: the monitor’s </a:t>
            </a:r>
            <a:r>
              <a:rPr>
                <a:latin typeface="Courier"/>
              </a:rPr>
              <a:t>run_phase</a:t>
            </a:r>
            <a:r>
              <a:rPr/>
              <a:t>, which starts and stays watching forever while the rest of the testbench goes on. And the hook back to day 2, worth making explicit: the hand-written </a:t>
            </a:r>
            <a:r>
              <a:rPr>
                <a:latin typeface="Courier"/>
              </a:rPr>
              <a:t>testbench</a:t>
            </a:r>
            <a:r>
              <a:rPr/>
              <a:t> class used </a:t>
            </a:r>
            <a:r>
              <a:rPr>
                <a:latin typeface="Courier"/>
              </a:rPr>
              <a:t>fork ... join_none</a:t>
            </a:r>
            <a:r>
              <a:rPr/>
              <a:t> to start the three objects. It was not a coincidence nor a trick — it is exactly what UVM does when it runs the </a:t>
            </a:r>
            <a:r>
              <a:rPr>
                <a:latin typeface="Courier"/>
              </a:rPr>
              <a:t>run_phase</a:t>
            </a:r>
            <a:r>
              <a:rPr/>
              <a:t> of a hundred components at once.</a:t>
            </a:r>
          </a:p>
        </p:txBody>
      </p:sp>
      <p:sp>
        <p:nvSpPr>
          <p:cNvPr id="4" name="Slide Number Placeholder 3"/>
          <p:cNvSpPr>
            <a:spLocks noGrp="1"/>
          </p:cNvSpPr>
          <p:nvPr>
            <p:ph type="sldNum" sz="quarter" idx="10"/>
          </p:nvPr>
        </p:nvSpPr>
        <p:spPr/>
        <p:txBody>
          <a:bodyPr/>
          <a:lstStyle/>
          <a:p>
            <a:fld id="{18BDFEC3-8487-43E8-A154-7C12CBC1FFF2}" type="slidenum">
              <a:rPr lang="en-US"/>
              <a:t>251</a:t>
            </a:fld>
            <a:endParaRPr lang="en-US"/>
          </a:p>
        </p:txBody>
      </p:sp>
    </p:spTree>
  </p:cSld>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disable fork</a:t>
            </a:r>
            <a:r>
              <a:rPr/>
              <a:t> without the isolating </a:t>
            </a:r>
            <a:r>
              <a:rPr>
                <a:latin typeface="Courier"/>
              </a:rPr>
              <a:t>fork ... join</a:t>
            </a:r>
            <a:r>
              <a:rPr/>
              <a:t> is the classic bug of this construct and is worth drawing: it kills </a:t>
            </a:r>
            <a:r>
              <a:rPr b="1"/>
              <a:t>every</a:t>
            </a:r>
            <a:r>
              <a:rPr/>
              <a:t> child of the current thread, not those of the </a:t>
            </a:r>
            <a:r>
              <a:rPr>
                <a:latin typeface="Courier"/>
              </a:rPr>
              <a:t>fork</a:t>
            </a:r>
            <a:r>
              <a:rPr/>
              <a:t> next door. If the </a:t>
            </a:r>
            <a:r>
              <a:rPr>
                <a:latin typeface="Courier"/>
              </a:rPr>
              <a:t>run_phase</a:t>
            </a:r>
            <a:r>
              <a:rPr/>
              <a:t> had already launched a monitor with </a:t>
            </a:r>
            <a:r>
              <a:rPr>
                <a:latin typeface="Courier"/>
              </a:rPr>
              <a:t>join_none</a:t>
            </a:r>
            <a:r>
              <a:rPr/>
              <a:t> and then does a bare </a:t>
            </a:r>
            <a:r>
              <a:rPr>
                <a:latin typeface="Courier"/>
              </a:rPr>
              <a:t>disable fork</a:t>
            </a:r>
            <a:r>
              <a:rPr/>
              <a:t>, the monitor dies and the testbench goes on running blind. There is no error, there is no warning: there is a log that stops having lines. The way to remember it is to think about the scope: </a:t>
            </a:r>
            <a:r>
              <a:rPr>
                <a:latin typeface="Courier"/>
              </a:rPr>
              <a:t>disable fork</a:t>
            </a:r>
            <a:r>
              <a:rPr/>
              <a:t> does not say </a:t>
            </a:r>
            <a:r>
              <a:rPr i="1"/>
              <a:t>which</a:t>
            </a:r>
            <a:r>
              <a:rPr/>
              <a:t> fork. It says “the children of this process”. The outer </a:t>
            </a:r>
            <a:r>
              <a:rPr>
                <a:latin typeface="Courier"/>
              </a:rPr>
              <a:t>fork begin ... end join</a:t>
            </a:r>
            <a:r>
              <a:rPr/>
              <a:t> creates a new process whose only children are the two of the </a:t>
            </a:r>
            <a:r>
              <a:rPr>
                <a:latin typeface="Courier"/>
              </a:rPr>
              <a:t>join_any</a:t>
            </a:r>
            <a:r>
              <a:rPr/>
              <a:t>, and that is why the </a:t>
            </a:r>
            <a:r>
              <a:rPr>
                <a:latin typeface="Courier"/>
              </a:rPr>
              <a:t>disable</a:t>
            </a:r>
            <a:r>
              <a:rPr/>
              <a:t> cannot reach any further. </a:t>
            </a:r>
            <a:r>
              <a:rPr>
                <a:latin typeface="Courier"/>
              </a:rPr>
              <a:t>wait fork</a:t>
            </a:r>
            <a:r>
              <a:rPr/>
              <a:t> is the quiet partner and gets used far less than it should: it is what is needed at the end of a sequence or of a </a:t>
            </a:r>
            <a:r>
              <a:rPr>
                <a:latin typeface="Courier"/>
              </a:rPr>
              <a:t>run_phase</a:t>
            </a:r>
            <a:r>
              <a:rPr/>
              <a:t> that launched things with </a:t>
            </a:r>
            <a:r>
              <a:rPr>
                <a:latin typeface="Courier"/>
              </a:rPr>
              <a:t>join_none</a:t>
            </a:r>
            <a:r>
              <a:rPr/>
              <a:t> and does not want the phase to end with half the stimulus in the air. In UVM the same problem is solved with objections — but inside a task, </a:t>
            </a:r>
            <a:r>
              <a:rPr>
                <a:latin typeface="Courier"/>
              </a:rPr>
              <a:t>wait fork</a:t>
            </a:r>
            <a:r>
              <a:rPr/>
              <a:t> is the answer.</a:t>
            </a:r>
          </a:p>
        </p:txBody>
      </p:sp>
      <p:sp>
        <p:nvSpPr>
          <p:cNvPr id="4" name="Slide Number Placeholder 3"/>
          <p:cNvSpPr>
            <a:spLocks noGrp="1"/>
          </p:cNvSpPr>
          <p:nvPr>
            <p:ph type="sldNum" sz="quarter" idx="10"/>
          </p:nvPr>
        </p:nvSpPr>
        <p:spPr/>
        <p:txBody>
          <a:bodyPr/>
          <a:lstStyle/>
          <a:p>
            <a:fld id="{18BDFEC3-8487-43E8-A154-7C12CBC1FFF2}" type="slidenum">
              <a:rPr lang="en-US"/>
              <a:t>252</a:t>
            </a:fld>
            <a:endParaRPr lang="en-US"/>
          </a:p>
        </p:txBody>
      </p:sp>
    </p:spTree>
  </p:cSld>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most expensive threads bug and the hardest to see when reading the code, because the three versions look very much alike. It is worth asking the question before showing the answer: </a:t>
            </a:r>
            <a:r>
              <a:rPr i="1"/>
              <a:t>“what does the first one print?”</a:t>
            </a:r>
            <a:r>
              <a:rPr/>
              <a:t>. Almost everybody says </a:t>
            </a:r>
            <a:r>
              <a:rPr>
                <a:latin typeface="Courier"/>
              </a:rPr>
              <a:t>0 1 2</a:t>
            </a:r>
            <a:r>
              <a:rPr/>
              <a:t>. The explanation to leave behind is a single sentence: </a:t>
            </a:r>
            <a:r>
              <a:rPr b="1">
                <a:latin typeface="Courier"/>
              </a:rPr>
              <a:t>join_none</a:t>
            </a:r>
            <a:r>
              <a:rPr b="1"/>
              <a:t> does not run the thread, it schedules it</a:t>
            </a:r>
            <a:r>
              <a:rPr/>
              <a:t>. The </a:t>
            </a:r>
            <a:r>
              <a:rPr>
                <a:latin typeface="Courier"/>
              </a:rPr>
              <a:t>for</a:t>
            </a:r>
            <a:r>
              <a:rPr/>
              <a:t> walks straight to the end, and only then does the scheduler give the three threads their turn — and they read the variable </a:t>
            </a:r>
            <a:r>
              <a:rPr i="1"/>
              <a:t>now</a:t>
            </a:r>
            <a:r>
              <a:rPr/>
              <a:t>, not when they were launched. With </a:t>
            </a:r>
            <a:r>
              <a:rPr>
                <a:latin typeface="Courier"/>
              </a:rPr>
              <a:t>i</a:t>
            </a:r>
            <a:r>
              <a:rPr/>
              <a:t> outside there is a single variable, and now it holds 3. The version with </a:t>
            </a:r>
            <a:r>
              <a:rPr>
                <a:latin typeface="Courier"/>
              </a:rPr>
              <a:t>for (int j …)</a:t>
            </a:r>
            <a:r>
              <a:rPr/>
              <a:t> works and it is worth saying why, so it does not look like magic: the LRM declares automatic the variable of a </a:t>
            </a:r>
            <a:r>
              <a:rPr>
                <a:latin typeface="Courier"/>
              </a:rPr>
              <a:t>for</a:t>
            </a:r>
            <a:r>
              <a:rPr/>
              <a:t> that declares it, so each pass has its own copy. It is measured here, it is not theory. The case where the </a:t>
            </a:r>
            <a:r>
              <a:rPr>
                <a:latin typeface="Courier"/>
              </a:rPr>
              <a:t>automatic</a:t>
            </a:r>
            <a:r>
              <a:rPr/>
              <a:t> is needed anyway is the one that shows up in real life: the index is not the </a:t>
            </a:r>
            <a:r>
              <a:rPr>
                <a:latin typeface="Courier"/>
              </a:rPr>
              <a:t>for</a:t>
            </a:r>
            <a:r>
              <a:rPr/>
              <a:t>’s, it is a field of the class or an argument of the task. There is no copy per pass there and it has to be made by hand — and here is the part this slide used to get wrong: </a:t>
            </a:r>
            <a:r>
              <a:rPr b="1"/>
              <a:t>the </a:t>
            </a:r>
            <a:r>
              <a:rPr b="1">
                <a:latin typeface="Courier"/>
              </a:rPr>
              <a:t>automatic</a:t>
            </a:r>
            <a:r>
              <a:rPr b="1"/>
              <a:t> as the first line of a </a:t>
            </a:r>
            <a:r>
              <a:rPr b="1">
                <a:latin typeface="Courier"/>
              </a:rPr>
              <a:t>fork begin ... end</a:t>
            </a:r>
            <a:r>
              <a:rPr b="1"/>
              <a:t> does not copy</a:t>
            </a:r>
            <a:r>
              <a:rPr/>
              <a:t>. On Verilator 5.052 variant C prints </a:t>
            </a:r>
            <a:r>
              <a:rPr>
                <a:latin typeface="Courier"/>
              </a:rPr>
              <a:t>3 3 3</a:t>
            </a:r>
            <a:r>
              <a:rPr/>
              <a:t>, just like A. The one that copies is D, the LRM §9.3.2 one: the declaration inside the </a:t>
            </a:r>
            <a:r>
              <a:rPr>
                <a:latin typeface="Courier"/>
              </a:rPr>
              <a:t>fork</a:t>
            </a:r>
            <a:r>
              <a:rPr/>
              <a:t>, with no </a:t>
            </a:r>
            <a:r>
              <a:rPr>
                <a:latin typeface="Courier"/>
              </a:rPr>
              <a:t>begin</a:t>
            </a:r>
            <a:r>
              <a:rPr/>
              <a:t>/</a:t>
            </a:r>
            <a:r>
              <a:rPr>
                <a:latin typeface="Courier"/>
              </a:rPr>
              <a:t>end</a:t>
            </a:r>
            <a:r>
              <a:rPr/>
              <a:t>. The two look so alike that it is easy to write the one that does not work. The practical rule to take home: </a:t>
            </a:r>
            <a:r>
              <a:rPr b="1"/>
              <a:t>if a thread launched with </a:t>
            </a:r>
            <a:r>
              <a:rPr b="1">
                <a:latin typeface="Courier"/>
              </a:rPr>
              <a:t>join_none</a:t>
            </a:r>
            <a:r>
              <a:rPr b="1"/>
              <a:t> reads a variable from outside, declare the copy in the </a:t>
            </a:r>
            <a:r>
              <a:rPr b="1">
                <a:latin typeface="Courier"/>
              </a:rPr>
              <a:t>fork</a:t>
            </a:r>
            <a:r>
              <a:rPr b="1"/>
              <a:t>, not inside a </a:t>
            </a:r>
            <a:r>
              <a:rPr b="1">
                <a:latin typeface="Courier"/>
              </a:rPr>
              <a:t>begin</a:t>
            </a:r>
            <a:r>
              <a:rPr b="1"/>
              <a:t>.</a:t>
            </a:r>
          </a:p>
        </p:txBody>
      </p:sp>
      <p:sp>
        <p:nvSpPr>
          <p:cNvPr id="4" name="Slide Number Placeholder 3"/>
          <p:cNvSpPr>
            <a:spLocks noGrp="1"/>
          </p:cNvSpPr>
          <p:nvPr>
            <p:ph type="sldNum" sz="quarter" idx="10"/>
          </p:nvPr>
        </p:nvSpPr>
        <p:spPr/>
        <p:txBody>
          <a:bodyPr/>
          <a:lstStyle/>
          <a:p>
            <a:fld id="{18BDFEC3-8487-43E8-A154-7C12CBC1FFF2}" type="slidenum">
              <a:rPr lang="en-US"/>
              <a:t>253</a:t>
            </a:fld>
            <a:endParaRPr lang="en-US"/>
          </a:p>
        </p:txBody>
      </p:sp>
    </p:spTree>
  </p:cSld>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Worth closing with the two-column table that one producer, many listeners opened with, because it is the one that orders the four units of the day: Intra-thread — </a:t>
            </a:r>
            <a:r>
              <a:rPr>
                <a:latin typeface="Courier"/>
              </a:rPr>
              <a:t>uvm_analysis_port</a:t>
            </a:r>
            <a:r>
              <a:rPr/>
              <a:t> + </a:t>
            </a:r>
            <a:r>
              <a:rPr>
                <a:latin typeface="Courier"/>
              </a:rPr>
              <a:t>uvm_subscriber</a:t>
            </a:r>
            <a:r>
              <a:rPr/>
              <a:t>, </a:t>
            </a:r>
            <a:r>
              <a:rPr>
                <a:latin typeface="Courier"/>
              </a:rPr>
              <a:t>write()</a:t>
            </a:r>
            <a:r>
              <a:rPr/>
              <a:t> is a </a:t>
            </a:r>
            <a:r>
              <a:rPr>
                <a:latin typeface="Courier"/>
              </a:rPr>
              <a:t>function</a:t>
            </a:r>
            <a:r>
              <a:rPr/>
              <a:t>, it consumes no time, a single thread, and it is for the </a:t>
            </a:r>
            <a:r>
              <a:rPr i="1"/>
              <a:t>analysis layer</a:t>
            </a:r>
            <a:r>
              <a:rPr/>
              <a:t>. Inter-thread — </a:t>
            </a:r>
            <a:r>
              <a:rPr>
                <a:latin typeface="Courier"/>
              </a:rPr>
              <a:t>uvm_put_port</a:t>
            </a:r>
            <a:r>
              <a:rPr/>
              <a:t> / </a:t>
            </a:r>
            <a:r>
              <a:rPr>
                <a:latin typeface="Courier"/>
              </a:rPr>
              <a:t>uvm_get_port</a:t>
            </a:r>
            <a:r>
              <a:rPr/>
              <a:t> + </a:t>
            </a:r>
            <a:r>
              <a:rPr>
                <a:latin typeface="Courier"/>
              </a:rPr>
              <a:t>uvm_tlm_fifo</a:t>
            </a:r>
            <a:r>
              <a:rPr/>
              <a:t>, </a:t>
            </a:r>
            <a:r>
              <a:rPr>
                <a:latin typeface="Courier"/>
              </a:rPr>
              <a:t>put()</a:t>
            </a:r>
            <a:r>
              <a:rPr/>
              <a:t> and </a:t>
            </a:r>
            <a:r>
              <a:rPr>
                <a:latin typeface="Courier"/>
              </a:rPr>
              <a:t>get()</a:t>
            </a:r>
            <a:r>
              <a:rPr/>
              <a:t> are </a:t>
            </a:r>
            <a:r>
              <a:rPr>
                <a:latin typeface="Courier"/>
              </a:rPr>
              <a:t>task</a:t>
            </a:r>
            <a:r>
              <a:rPr/>
              <a:t>, they block, two threads, and they are for handing stimulus to a driver. The short way of telling them apart, and it is question 3 of the review: </a:t>
            </a:r>
            <a:r>
              <a:rPr b="1"/>
              <a:t>if it is a </a:t>
            </a:r>
            <a:r>
              <a:rPr b="1">
                <a:latin typeface="Courier"/>
              </a:rPr>
              <a:t>function</a:t>
            </a:r>
            <a:r>
              <a:rPr b="1"/>
              <a:t>, it is intra-thread.</a:t>
            </a:r>
            <a:r>
              <a:rPr/>
              <a:t> A function cannot have an </a:t>
            </a:r>
            <a:r>
              <a:rPr>
                <a:latin typeface="Courier"/>
              </a:rPr>
              <a:t>@</a:t>
            </a:r>
            <a:r>
              <a:rPr/>
              <a:t> or a </a:t>
            </a:r>
            <a:r>
              <a:rPr>
                <a:latin typeface="Courier"/>
              </a:rPr>
              <a:t>#</a:t>
            </a:r>
            <a:r>
              <a:rPr/>
              <a:t>, so it cannot wait for anybody. The word </a:t>
            </a:r>
            <a:r>
              <a:rPr>
                <a:latin typeface="Courier"/>
              </a:rPr>
              <a:t>task</a:t>
            </a:r>
            <a:r>
              <a:rPr/>
              <a:t> is the one that gives away that there are two threads.</a:t>
            </a:r>
          </a:p>
        </p:txBody>
      </p:sp>
      <p:sp>
        <p:nvSpPr>
          <p:cNvPr id="4" name="Slide Number Placeholder 3"/>
          <p:cNvSpPr>
            <a:spLocks noGrp="1"/>
          </p:cNvSpPr>
          <p:nvPr>
            <p:ph type="sldNum" sz="quarter" idx="10"/>
          </p:nvPr>
        </p:nvSpPr>
        <p:spPr/>
        <p:txBody>
          <a:bodyPr/>
          <a:lstStyle/>
          <a:p>
            <a:fld id="{18BDFEC3-8487-43E8-A154-7C12CBC1FFF2}" type="slidenum">
              <a:rPr lang="en-US"/>
              <a:t>254</a:t>
            </a:fld>
            <a:endParaRPr lang="en-US"/>
          </a:p>
        </p:txBody>
      </p:sp>
    </p:spTree>
  </p:cSld>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third time the course does the same operation, and it is worth saying it that explicitly because it is what has to be taken home: in interfaces and BFM we took the protocol out of the test and put it in the BFM; in the analysis ports we took the observing out of the analysers and put it in the monitor; here we take the applying of the stimulus out of the generator and put it in the driver. The question that orders everything: does this change when the test changes, or when the design changes? If it changes with the test, it is stimulus. If it changes with the design, it is structure. They do not go in the same class. And the notice of where this is heading: in the agents this put/get pair is called a sequencer and comes already in place, and the tester is called a sequence. What we are assembling by hand here is exactly what UVM gives you ready-made — that is why it gets assembled by hand first.</a:t>
            </a:r>
          </a:p>
        </p:txBody>
      </p:sp>
      <p:sp>
        <p:nvSpPr>
          <p:cNvPr id="4" name="Slide Number Placeholder 3"/>
          <p:cNvSpPr>
            <a:spLocks noGrp="1"/>
          </p:cNvSpPr>
          <p:nvPr>
            <p:ph type="sldNum" sz="quarter" idx="10"/>
          </p:nvPr>
        </p:nvSpPr>
        <p:spPr/>
        <p:txBody>
          <a:bodyPr/>
          <a:lstStyle/>
          <a:p>
            <a:fld id="{18BDFEC3-8487-43E8-A154-7C12CBC1FFF2}" type="slidenum">
              <a:rPr lang="en-US"/>
              <a:t>255</a:t>
            </a:fld>
            <a:endParaRPr lang="en-US"/>
          </a:p>
        </p:txBody>
      </p:sp>
    </p:spTree>
  </p:cSld>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reading the code pointing a finger at where one job ends and the other starts: </a:t>
            </a:r>
            <a:r>
              <a:rPr>
                <a:latin typeface="Courier"/>
              </a:rPr>
              <a:t>get_op()</a:t>
            </a:r>
            <a:r>
              <a:rPr/>
              <a:t> and </a:t>
            </a:r>
            <a:r>
              <a:rPr>
                <a:latin typeface="Courier"/>
              </a:rPr>
              <a:t>get_data()</a:t>
            </a:r>
            <a:r>
              <a:rPr/>
              <a:t> are the </a:t>
            </a:r>
            <a:r>
              <a:rPr b="1"/>
              <a:t>what</a:t>
            </a:r>
            <a:r>
              <a:rPr/>
              <a:t>; everything that follows —the </a:t>
            </a:r>
            <a:r>
              <a:rPr>
                <a:latin typeface="Courier"/>
              </a:rPr>
              <a:t>bfm.send_op()</a:t>
            </a:r>
            <a:r>
              <a:rPr/>
              <a:t>, the wait, the cycle— is the </a:t>
            </a:r>
            <a:r>
              <a:rPr b="1"/>
              <a:t>how</a:t>
            </a:r>
            <a:r>
              <a:rPr/>
              <a:t>. They are glued together in the same task and that is why they cannot be changed separately. The proof that they are wrongly together is a question: if tomorrow the DUT adds a signal to the protocol, how many classes have to be touched? Every one that inherits from </a:t>
            </a:r>
            <a:r>
              <a:rPr>
                <a:latin typeface="Courier"/>
              </a:rPr>
              <a:t>base_tester</a:t>
            </a:r>
            <a:r>
              <a:rPr/>
              <a:t>, even though none of them knows anything about protocol. That is coupling, and the classic symptom is exactly this one — a class that changes for two different reasons. The name </a:t>
            </a:r>
            <a:r>
              <a:rPr b="1"/>
              <a:t>driver</a:t>
            </a:r>
            <a:r>
              <a:rPr/>
              <a:t> is worth saying already, even though the class does not exist yet, so that the word does not show up for the first time on day 6. A driver is what turns a piece of data into signals. Nothing more than that, and that is why it is the only class of the testbench that has the right to write an </a:t>
            </a:r>
            <a:r>
              <a:rPr>
                <a:latin typeface="Courier"/>
              </a:rPr>
              <a:t>@(negedge clk)</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256</a:t>
            </a:fld>
            <a:endParaRPr lang="en-US"/>
          </a:p>
        </p:txBody>
      </p:sp>
    </p:spTree>
  </p:cSld>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box in the middle is the one to point at, because it is the one that surprises: between the tester and the driver </a:t>
            </a:r>
            <a:r>
              <a:rPr b="1"/>
              <a:t>there is no arrow</a:t>
            </a:r>
            <a:r>
              <a:rPr/>
              <a:t>. There is a FIFO. The tester does not call the driver, and it does not even have a handle to it. It is worth making the comparison with the diagram of the analysis ports, which is two sections back: over there the monitor did not know its listeners either. It is the same idea applied on the other side of the testbench, and it is the reason why on day 6 every sequence can be changed without touching the driver. And the difference between the two diagrams that does matter, because it is question 3 of the review: that one was </a:t>
            </a:r>
            <a:r>
              <a:rPr b="1"/>
              <a:t>intra</a:t>
            </a:r>
            <a:r>
              <a:rPr/>
              <a:t>-thread —</a:t>
            </a:r>
            <a:r>
              <a:rPr>
                <a:latin typeface="Courier"/>
              </a:rPr>
              <a:t>write()</a:t>
            </a:r>
            <a:r>
              <a:rPr/>
              <a:t> is a function and does not wait for anybody—, this one is </a:t>
            </a:r>
            <a:r>
              <a:rPr b="1"/>
              <a:t>inter</a:t>
            </a:r>
            <a:r>
              <a:rPr/>
              <a:t>-thread. Here the one putting can be left waiting, and that is precisely the synchronization that used to have to be written by hand.</a:t>
            </a:r>
          </a:p>
        </p:txBody>
      </p:sp>
      <p:sp>
        <p:nvSpPr>
          <p:cNvPr id="4" name="Slide Number Placeholder 3"/>
          <p:cNvSpPr>
            <a:spLocks noGrp="1"/>
          </p:cNvSpPr>
          <p:nvPr>
            <p:ph type="sldNum" sz="quarter" idx="10"/>
          </p:nvPr>
        </p:nvSpPr>
        <p:spPr/>
        <p:txBody>
          <a:bodyPr/>
          <a:lstStyle/>
          <a:p>
            <a:fld id="{18BDFEC3-8487-43E8-A154-7C12CBC1FFF2}" type="slidenum">
              <a:rPr lang="en-US"/>
              <a:t>258</a:t>
            </a:fld>
            <a:endParaRPr lang="en-US"/>
          </a:p>
        </p:txBody>
      </p:sp>
    </p:spTree>
  </p:cSld>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Count the objects of this </a:t>
            </a:r>
            <a:r>
              <a:rPr>
                <a:latin typeface="Courier"/>
              </a:rPr>
              <a:t>build_phase</a:t>
            </a:r>
            <a:r>
              <a:rPr/>
              <a:t>: there are </a:t>
            </a:r>
            <a:r>
              <a:rPr b="1"/>
              <a:t>seven</a:t>
            </a:r>
            <a:r>
              <a:rPr/>
              <a:t>, plus five </a:t>
            </a:r>
            <a:r>
              <a:rPr>
                <a:latin typeface="Courier"/>
              </a:rPr>
              <a:t>connect()</a:t>
            </a:r>
            <a:r>
              <a:rPr/>
              <a:t>. That number is the one to remember, because in the agents this same testbench is going to have one agent and two subscribers. Worth writing it on the board so you can come back to it. The two new lines of the </a:t>
            </a:r>
            <a:r>
              <a:rPr>
                <a:latin typeface="Courier"/>
              </a:rPr>
              <a:t>connect_phase</a:t>
            </a:r>
            <a:r>
              <a:rPr/>
              <a:t> are a pair and get read together: the tester puts into the </a:t>
            </a:r>
            <a:r>
              <a:rPr>
                <a:latin typeface="Courier"/>
              </a:rPr>
              <a:t>put_export</a:t>
            </a:r>
            <a:r>
              <a:rPr/>
              <a:t> of the FIFO, the driver takes out of the </a:t>
            </a:r>
            <a:r>
              <a:rPr>
                <a:latin typeface="Courier"/>
              </a:rPr>
              <a:t>get_export</a:t>
            </a:r>
            <a:r>
              <a:rPr/>
              <a:t>. Nobody connects the tester to the driver — </a:t>
            </a:r>
            <a:r>
              <a:rPr b="1"/>
              <a:t>they do not know each other</a:t>
            </a:r>
            <a:r>
              <a:rPr/>
              <a:t>, and that is the point. The mantra has a reason worth giving instead of repeating it like a parrot: the </a:t>
            </a:r>
            <a:r>
              <a:rPr i="1"/>
              <a:t>port</a:t>
            </a:r>
            <a:r>
              <a:rPr/>
              <a:t> is the one that asks for the service, the </a:t>
            </a:r>
            <a:r>
              <a:rPr i="1"/>
              <a:t>export</a:t>
            </a:r>
            <a:r>
              <a:rPr/>
              <a:t> is the one that offers it. The FIFO offers both ends, so it has two exports. If you write it the other way round it does not compile, and the compiler message is one of the worst in UVM. And the detail that gets forgotten: </a:t>
            </a:r>
            <a:r>
              <a:rPr>
                <a:latin typeface="Courier"/>
              </a:rPr>
              <a:t>command_f = new(...)</a:t>
            </a:r>
            <a:r>
              <a:rPr/>
              <a:t>, not </a:t>
            </a:r>
            <a:r>
              <a:rPr>
                <a:latin typeface="Courier"/>
              </a:rPr>
              <a:t>create()</a:t>
            </a:r>
            <a:r>
              <a:rPr/>
              <a:t>. It is not that the FIFO is missing from the factory —it is registered, </a:t>
            </a:r>
            <a:r>
              <a:rPr>
                <a:latin typeface="Courier"/>
              </a:rPr>
              <a:t>tlm1/uvm_tlm_fifos.svh:62</a:t>
            </a:r>
            <a:r>
              <a:rPr/>
              <a:t>—: it is that the </a:t>
            </a:r>
            <a:r>
              <a:rPr>
                <a:latin typeface="Courier"/>
              </a:rPr>
              <a:t>size</a:t>
            </a:r>
            <a:r>
              <a:rPr/>
              <a:t> goes through the constructor and </a:t>
            </a:r>
            <a:r>
              <a:rPr>
                <a:latin typeface="Courier"/>
              </a:rPr>
              <a:t>create()</a:t>
            </a:r>
            <a:r>
              <a:rPr/>
              <a:t> does not know how to pass it. The ones that really are not in the factory are the ports and the exports.</a:t>
            </a:r>
          </a:p>
        </p:txBody>
      </p:sp>
      <p:sp>
        <p:nvSpPr>
          <p:cNvPr id="4" name="Slide Number Placeholder 3"/>
          <p:cNvSpPr>
            <a:spLocks noGrp="1"/>
          </p:cNvSpPr>
          <p:nvPr>
            <p:ph type="sldNum" sz="quarter" idx="10"/>
          </p:nvPr>
        </p:nvSpPr>
        <p:spPr/>
        <p:txBody>
          <a:bodyPr/>
          <a:lstStyle/>
          <a:p>
            <a:fld id="{18BDFEC3-8487-43E8-A154-7C12CBC1FFF2}" type="slidenum">
              <a:rPr lang="en-US"/>
              <a:t>259</a:t>
            </a:fld>
            <a:endParaRPr lang="en-US"/>
          </a:p>
        </p:txBody>
      </p:sp>
    </p:spTree>
  </p:cSld>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matters about this class is what </a:t>
            </a:r>
            <a:r>
              <a:rPr b="1"/>
              <a:t>disappeared</a:t>
            </a:r>
            <a:r>
              <a:rPr/>
              <a:t>: there is not a single </a:t>
            </a:r>
            <a:r>
              <a:rPr>
                <a:latin typeface="Courier"/>
              </a:rPr>
              <a:t>@(negedge clk)</a:t>
            </a:r>
            <a:r>
              <a:rPr/>
              <a:t>, nor a </a:t>
            </a:r>
            <a:r>
              <a:rPr>
                <a:latin typeface="Courier"/>
              </a:rPr>
              <a:t>bfm.start</a:t>
            </a:r>
            <a:r>
              <a:rPr/>
              <a:t>, nor the wait for the </a:t>
            </a:r>
            <a:r>
              <a:rPr>
                <a:latin typeface="Courier"/>
              </a:rPr>
              <a:t>done</a:t>
            </a:r>
            <a:r>
              <a:rPr/>
              <a:t>. The tester was reduced to picking what to send and putting it on the port. And yet </a:t>
            </a:r>
            <a:r>
              <a:rPr>
                <a:latin typeface="Courier"/>
              </a:rPr>
              <a:t>random_tester</a:t>
            </a:r>
            <a:r>
              <a:rPr/>
              <a:t> and </a:t>
            </a:r>
            <a:r>
              <a:rPr>
                <a:latin typeface="Courier"/>
              </a:rPr>
              <a:t>add_tester</a:t>
            </a:r>
            <a:r>
              <a:rPr/>
              <a:t> </a:t>
            </a:r>
            <a:r>
              <a:rPr b="1"/>
              <a:t>were not touched</a:t>
            </a:r>
            <a:r>
              <a:rPr/>
              <a:t>: they only define </a:t>
            </a:r>
            <a:r>
              <a:rPr>
                <a:latin typeface="Courier"/>
              </a:rPr>
              <a:t>get_op()</a:t>
            </a:r>
            <a:r>
              <a:rPr/>
              <a:t> and </a:t>
            </a:r>
            <a:r>
              <a:rPr>
                <a:latin typeface="Courier"/>
              </a:rPr>
              <a:t>get_data()</a:t>
            </a:r>
            <a:r>
              <a:rPr/>
              <a:t>, and neither of the two knew how the stimulus was applied. That is what separating properly buys you — the change stopped at the base class. The </a:t>
            </a:r>
            <a:r>
              <a:rPr>
                <a:latin typeface="Courier"/>
              </a:rPr>
              <a:t>put()</a:t>
            </a:r>
            <a:r>
              <a:rPr/>
              <a:t> is a </a:t>
            </a:r>
            <a:r>
              <a:rPr>
                <a:latin typeface="Courier"/>
              </a:rPr>
              <a:t>task</a:t>
            </a:r>
            <a:r>
              <a:rPr/>
              <a:t> and it blocks: if the driver is still handling the previous operation, the tester waits there. The one-element FIFO of inter-thread communication is what synchronizes the two threads, without a single semaphore. And there is a </a:t>
            </a:r>
            <a:r>
              <a:rPr>
                <a:latin typeface="Courier"/>
              </a:rPr>
              <a:t>#500</a:t>
            </a:r>
            <a:r>
              <a:rPr/>
              <a:t> at the end, before the </a:t>
            </a:r>
            <a:r>
              <a:rPr>
                <a:latin typeface="Courier"/>
              </a:rPr>
              <a:t>drop_objection</a:t>
            </a:r>
            <a:r>
              <a:rPr/>
              <a:t>, worth pointing out as what it is: a patch. It is there so that the objection does not drop while the last operation is still travelling. In the sequences it disappears, because </a:t>
            </a:r>
            <a:r>
              <a:rPr>
                <a:latin typeface="Courier"/>
              </a:rPr>
              <a:t>finish_item()</a:t>
            </a:r>
            <a:r>
              <a:rPr/>
              <a:t> only comes back when the operation has really finished. An eyeballed </a:t>
            </a:r>
            <a:r>
              <a:rPr>
                <a:latin typeface="Courier"/>
              </a:rPr>
              <a:t>#500</a:t>
            </a:r>
            <a:r>
              <a:rPr/>
              <a:t> in a testbench is always an unanswered question.</a:t>
            </a:r>
          </a:p>
        </p:txBody>
      </p:sp>
      <p:sp>
        <p:nvSpPr>
          <p:cNvPr id="4" name="Slide Number Placeholder 3"/>
          <p:cNvSpPr>
            <a:spLocks noGrp="1"/>
          </p:cNvSpPr>
          <p:nvPr>
            <p:ph type="sldNum" sz="quarter" idx="10"/>
          </p:nvPr>
        </p:nvSpPr>
        <p:spPr/>
        <p:txBody>
          <a:bodyPr/>
          <a:lstStyle/>
          <a:p>
            <a:fld id="{18BDFEC3-8487-43E8-A154-7C12CBC1FFF2}" type="slidenum">
              <a:rPr lang="en-US"/>
              <a:t>260</a:t>
            </a:fld>
            <a:endParaRPr lang="en-US"/>
          </a:p>
        </p:txBody>
      </p:sp>
    </p:spTree>
  </p:cSld>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division is the one UVM formalizes in the agents: the tester decides WHAT to send, the driver knows HOW to send it. In a real agent the tester is going to be called a sequence and this put/get is going to be called get_next_item / item_done. Anticipating it here makes day 6 start downhill.</a:t>
            </a:r>
          </a:p>
        </p:txBody>
      </p:sp>
      <p:sp>
        <p:nvSpPr>
          <p:cNvPr id="4" name="Slide Number Placeholder 3"/>
          <p:cNvSpPr>
            <a:spLocks noGrp="1"/>
          </p:cNvSpPr>
          <p:nvPr>
            <p:ph type="sldNum" sz="quarter" idx="10"/>
          </p:nvPr>
        </p:nvSpPr>
        <p:spPr/>
        <p:txBody>
          <a:bodyPr/>
          <a:lstStyle/>
          <a:p>
            <a:fld id="{18BDFEC3-8487-43E8-A154-7C12CBC1FFF2}" type="slidenum">
              <a:rPr lang="en-US"/>
              <a:t>261</a:t>
            </a:fld>
            <a:endParaRPr lang="en-US"/>
          </a:p>
        </p:txBody>
      </p:sp>
    </p:spTree>
  </p:cSld>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closing the day with the three layers written on the board, because it is the map that orders everything that comes: stimulus, protocol, analysis. The four sections of today were about building that separation, and tomorrow’s do not add layers — they put UVM names on the ones already there. The control question, which besides answers itself if the day closed properly: in which of the three layers does an </a:t>
            </a:r>
            <a:r>
              <a:rPr>
                <a:latin typeface="Courier"/>
              </a:rPr>
              <a:t>@(negedge clk)</a:t>
            </a:r>
            <a:r>
              <a:rPr/>
              <a:t> live? In one only, the protocol. If it shows up in another one, something got separated wrong. And the notice about what is missing, worth giving now: between the tester and the driver travel </a:t>
            </a:r>
            <a:r>
              <a:rPr>
                <a:latin typeface="Courier"/>
              </a:rPr>
              <a:t>command_s</a:t>
            </a:r>
            <a:r>
              <a:rPr/>
              <a:t>, which are structs. They work, but they do not randomize themselves, they do not compare themselves and they do not print themselves — and that is exactly what day 5 is going to fix by turning them into transactions.</a:t>
            </a:r>
          </a:p>
        </p:txBody>
      </p:sp>
      <p:sp>
        <p:nvSpPr>
          <p:cNvPr id="4" name="Slide Number Placeholder 3"/>
          <p:cNvSpPr>
            <a:spLocks noGrp="1"/>
          </p:cNvSpPr>
          <p:nvPr>
            <p:ph type="sldNum" sz="quarter" idx="10"/>
          </p:nvPr>
        </p:nvSpPr>
        <p:spPr/>
        <p:txBody>
          <a:bodyPr/>
          <a:lstStyle/>
          <a:p>
            <a:fld id="{18BDFEC3-8487-43E8-A154-7C12CBC1FFF2}" type="slidenum">
              <a:rPr lang="en-US"/>
              <a:t>262</a:t>
            </a:fld>
            <a:endParaRPr lang="en-US"/>
          </a:p>
        </p:txBody>
      </p:sp>
    </p:spTree>
  </p:cSld>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short exercise of the course: twenty minutes. What is being practised is not writing the class —it is ten lines— but the </a:t>
            </a:r>
            <a:r>
              <a:rPr>
                <a:latin typeface="Courier"/>
              </a:rPr>
              <a:t>connect_phase</a:t>
            </a:r>
            <a:r>
              <a:rPr/>
              <a:t>: if they forget the connect, the class compiles, runs, and counts zero. That is why the marking is done by cross-checking against the lines the </a:t>
            </a:r>
            <a:r>
              <a:rPr>
                <a:latin typeface="Courier"/>
              </a:rPr>
              <a:t>command_monitor</a:t>
            </a:r>
            <a:r>
              <a:rPr/>
              <a:t> prints: it is not enough for the number to exist, it has to match what another component saw.</a:t>
            </a:r>
          </a:p>
        </p:txBody>
      </p:sp>
      <p:sp>
        <p:nvSpPr>
          <p:cNvPr id="4" name="Slide Number Placeholder 3"/>
          <p:cNvSpPr>
            <a:spLocks noGrp="1"/>
          </p:cNvSpPr>
          <p:nvPr>
            <p:ph type="sldNum" sz="quarter" idx="10"/>
          </p:nvPr>
        </p:nvSpPr>
        <p:spPr/>
        <p:txBody>
          <a:bodyPr/>
          <a:lstStyle/>
          <a:p>
            <a:fld id="{18BDFEC3-8487-43E8-A154-7C12CBC1FFF2}" type="slidenum">
              <a:rPr lang="en-US"/>
              <a:t>268</a:t>
            </a:fld>
            <a:endParaRPr lang="en-US"/>
          </a:p>
        </p:txBody>
      </p:sp>
    </p:spTree>
  </p:cSld>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exercise that puts hands on the two things the section claims and does not demonstrate: that </a:t>
            </a:r>
            <a:r>
              <a:rPr>
                <a:latin typeface="Courier"/>
              </a:rPr>
              <a:t>put()</a:t>
            </a:r>
            <a:r>
              <a:rPr/>
              <a:t> blocks, and that the tester’s </a:t>
            </a:r>
            <a:r>
              <a:rPr>
                <a:latin typeface="Courier"/>
              </a:rPr>
              <a:t>#500</a:t>
            </a:r>
            <a:r>
              <a:rPr/>
              <a:t> is a patch. The number is measured and is worth saying: with the size-1 FIFO the testbench sends the thousand operations; with the unbounded FIFO, </a:t>
            </a:r>
            <a:r>
              <a:rPr b="1"/>
              <a:t>13</a:t>
            </a:r>
            <a:r>
              <a:rPr/>
              <a:t>. Nobody touched the DUT, nobody touched the stimulus, and the difference is a constructor’s default argument. What the back-pressure was doing without anybody having designed it that way: keeping the tester in step with the bus. Take it away and the tester is left talking to itself. The fix has to be discussed, because the obvious answer —raise the </a:t>
            </a:r>
            <a:r>
              <a:rPr>
                <a:latin typeface="Courier"/>
              </a:rPr>
              <a:t>#500</a:t>
            </a:r>
            <a:r>
              <a:rPr/>
              <a:t>— is the one to reject. The question that orders it: </a:t>
            </a:r>
            <a:r>
              <a:rPr b="1"/>
              <a:t>who knows when the bus is done?</a:t>
            </a:r>
            <a:r>
              <a:rPr/>
              <a:t> Not the tester, which knows when it is done </a:t>
            </a:r>
            <a:r>
              <a:rPr i="1"/>
              <a:t>putting</a:t>
            </a:r>
            <a:r>
              <a:rPr/>
              <a:t>. It is the driver, which is the one driving. That is why the objection goes there, and that is why it is the pattern of any real UVM driver. And the detail that decides whether the exercise works, which is also from the field: the </a:t>
            </a:r>
            <a:r>
              <a:rPr>
                <a:latin typeface="Courier"/>
              </a:rPr>
              <a:t>raise</a:t>
            </a:r>
            <a:r>
              <a:rPr/>
              <a:t>/</a:t>
            </a:r>
            <a:r>
              <a:rPr>
                <a:latin typeface="Courier"/>
              </a:rPr>
              <a:t>drop</a:t>
            </a:r>
            <a:r>
              <a:rPr/>
              <a:t> pair goes </a:t>
            </a:r>
            <a:r>
              <a:rPr b="1"/>
              <a:t>after</a:t>
            </a:r>
            <a:r>
              <a:rPr/>
              <a:t> the </a:t>
            </a:r>
            <a:r>
              <a:rPr>
                <a:latin typeface="Courier"/>
              </a:rPr>
              <a:t>get()</a:t>
            </a:r>
            <a:r>
              <a:rPr/>
              <a:t>, not around it. Around it, the driver holds an objection waiting for work that is never coming, and the test never ends — which is the other failure mode of the debug appendix table.</a:t>
            </a:r>
          </a:p>
        </p:txBody>
      </p:sp>
      <p:sp>
        <p:nvSpPr>
          <p:cNvPr id="4" name="Slide Number Placeholder 3"/>
          <p:cNvSpPr>
            <a:spLocks noGrp="1"/>
          </p:cNvSpPr>
          <p:nvPr>
            <p:ph type="sldNum" sz="quarter" idx="10"/>
          </p:nvPr>
        </p:nvSpPr>
        <p:spPr/>
        <p:txBody>
          <a:bodyPr/>
          <a:lstStyle/>
          <a:p>
            <a:fld id="{18BDFEC3-8487-43E8-A154-7C12CBC1FFF2}" type="slidenum">
              <a:rPr lang="en-US"/>
              <a:t>269</a:t>
            </a:fld>
            <a:endParaRPr lang="en-US"/>
          </a:p>
        </p:txBody>
      </p:sp>
    </p:spTree>
  </p:cSld>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day 5 recap has to install the discomfort of the loose data, because that is what justifies a whole unit about objects that do nothing but carry data. The third bullet is literal: in yesterday’s testbench, copying a command is three assignments, and comparing it is three </a:t>
            </a:r>
            <a:r>
              <a:rPr>
                <a:latin typeface="Courier"/>
              </a:rPr>
              <a:t>==</a:t>
            </a:r>
            <a:r>
              <a:rPr/>
              <a:t>. With two more fields it is five and five. Today that becomes </a:t>
            </a:r>
            <a:r>
              <a:rPr>
                <a:latin typeface="Courier"/>
              </a:rPr>
              <a:t>copy()</a:t>
            </a:r>
            <a:r>
              <a:rPr/>
              <a:t> and </a:t>
            </a:r>
            <a:r>
              <a:rPr>
                <a:latin typeface="Courier"/>
              </a:rPr>
              <a:t>compare()</a:t>
            </a:r>
            <a:r>
              <a:rPr/>
              <a:t>, written once.</a:t>
            </a:r>
          </a:p>
        </p:txBody>
      </p:sp>
      <p:sp>
        <p:nvSpPr>
          <p:cNvPr id="4" name="Slide Number Placeholder 3"/>
          <p:cNvSpPr>
            <a:spLocks noGrp="1"/>
          </p:cNvSpPr>
          <p:nvPr>
            <p:ph type="sldNum" sz="quarter" idx="10"/>
          </p:nvPr>
        </p:nvSpPr>
        <p:spPr/>
        <p:txBody>
          <a:bodyPr/>
          <a:lstStyle/>
          <a:p>
            <a:fld id="{18BDFEC3-8487-43E8-A154-7C12CBC1FFF2}" type="slidenum">
              <a:rPr lang="en-US"/>
              <a:t>270</a:t>
            </a:fld>
            <a:endParaRPr lang="en-US"/>
          </a:p>
        </p:txBody>
      </p:sp>
    </p:spTree>
  </p:cSld>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one is the novelty of the day and the one that pays off the most at work: measuring is half of it, closing is the other half. The last two exercises of the afternoon are two thirds of that cycle —measure the </a:t>
            </a:r>
            <a:r>
              <a:rPr>
                <a:latin typeface="Courier"/>
              </a:rPr>
              <a:t>dist</a:t>
            </a:r>
            <a:r>
              <a:rPr/>
              <a:t>, close the bin— and day 7 closes it by accumulating seeds. Row 12 of the self-assessment says </a:t>
            </a:r>
            <a:r>
              <a:rPr b="1"/>
              <a:t>measure</a:t>
            </a:r>
            <a:r>
              <a:rPr/>
              <a:t>, not </a:t>
            </a:r>
            <a:r>
              <a:rPr b="1"/>
              <a:t>write</a:t>
            </a:r>
            <a:r>
              <a:rPr/>
              <a:t>, and that is on purpose: a </a:t>
            </a:r>
            <a:r>
              <a:rPr>
                <a:latin typeface="Courier"/>
              </a:rPr>
              <a:t>dist</a:t>
            </a:r>
            <a:r>
              <a:rPr/>
              <a:t> with the weights right can give a histogram that lies, and whoever never measured it has no way of knowing.</a:t>
            </a:r>
          </a:p>
        </p:txBody>
      </p:sp>
      <p:sp>
        <p:nvSpPr>
          <p:cNvPr id="4" name="Slide Number Placeholder 3"/>
          <p:cNvSpPr>
            <a:spLocks noGrp="1"/>
          </p:cNvSpPr>
          <p:nvPr>
            <p:ph type="sldNum" sz="quarter" idx="10"/>
          </p:nvPr>
        </p:nvSpPr>
        <p:spPr/>
        <p:txBody>
          <a:bodyPr/>
          <a:lstStyle/>
          <a:p>
            <a:fld id="{18BDFEC3-8487-43E8-A154-7C12CBC1FFF2}" type="slidenum">
              <a:rPr lang="en-US"/>
              <a:t>271</a:t>
            </a:fld>
            <a:endParaRPr lang="en-US"/>
          </a:p>
        </p:txBody>
      </p:sp>
    </p:spTree>
  </p:cSld>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an OOP section in the middle of UVM, and it is worth saying why it is here and not on day 2: because only now is it needed. Up to reporting —the closing of day 3— the data was a </a:t>
            </a:r>
            <a:r>
              <a:rPr>
                <a:latin typeface="Courier"/>
              </a:rPr>
              <a:t>struct</a:t>
            </a:r>
            <a:r>
              <a:rPr/>
              <a:t> and copied itself. The bug in the second bullet gets written by everybody once, and the symptom is horrible: you send a transaction to the scoreboard, you go on using the same handle for the next one, you modify it, and the scoreboard compares against data that changed after it received it. It does not fail every time, and when it does it looks like a DUT bug. The other half —the </a:t>
            </a:r>
            <a:r>
              <a:rPr>
                <a:latin typeface="Courier"/>
              </a:rPr>
              <a:t>super</a:t>
            </a:r>
            <a:r>
              <a:rPr/>
              <a:t> at every level— has a different and more treacherous symptom: the day somebody puts a new class in the middle of the hierarchy, the </a:t>
            </a:r>
            <a:r>
              <a:rPr>
                <a:latin typeface="Courier"/>
              </a:rPr>
              <a:t>convert2string()</a:t>
            </a:r>
            <a:r>
              <a:rPr/>
              <a:t> stops printing half the fields and </a:t>
            </a:r>
            <a:r>
              <a:rPr b="1"/>
              <a:t>nobody finds out</a:t>
            </a:r>
            <a:r>
              <a:rPr/>
              <a:t>, because it goes on printing something. The question to start with: if </a:t>
            </a:r>
            <a:r>
              <a:rPr>
                <a:latin typeface="Courier"/>
              </a:rPr>
              <a:t>handle_a = handle_b</a:t>
            </a:r>
            <a:r>
              <a:rPr/>
              <a:t>, how many objects are there? One. It is the same question as in classes and extensions, now with consequences.</a:t>
            </a:r>
          </a:p>
        </p:txBody>
      </p:sp>
      <p:sp>
        <p:nvSpPr>
          <p:cNvPr id="4" name="Slide Number Placeholder 3"/>
          <p:cNvSpPr>
            <a:spLocks noGrp="1"/>
          </p:cNvSpPr>
          <p:nvPr>
            <p:ph type="sldNum" sz="quarter" idx="10"/>
          </p:nvPr>
        </p:nvSpPr>
        <p:spPr/>
        <p:txBody>
          <a:bodyPr/>
          <a:lstStyle/>
          <a:p>
            <a:fld id="{18BDFEC3-8487-43E8-A154-7C12CBC1FFF2}" type="slidenum">
              <a:rPr lang="en-US"/>
              <a:t>272</a:t>
            </a:fld>
            <a:endParaRPr lang="en-US"/>
          </a:p>
        </p:txBody>
      </p:sp>
    </p:spTree>
  </p:cSld>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version works, and that is the problem: it looks fine and it is wrong. Every </a:t>
            </a:r>
            <a:r>
              <a:rPr>
                <a:latin typeface="Courier"/>
              </a:rPr>
              <a:t>convert2string()</a:t>
            </a:r>
            <a:r>
              <a:rPr/>
              <a:t> prints every field by hand, including the ones it inherited. Go to the </a:t>
            </a:r>
            <a:r>
              <a:rPr>
                <a:latin typeface="Courier"/>
              </a:rPr>
              <a:t>$sformatf</a:t>
            </a:r>
            <a:r>
              <a:rPr/>
              <a:t> of the bottom-most class and count how many times the name of a field of the class above is repeated. Every one of those repetitions is a line you have to remember to touch the day a field gets added. The question that sets up the next slide: what happens if tomorrow somebody puts a new class </a:t>
            </a:r>
            <a:r>
              <a:rPr b="1"/>
              <a:t>in the middle</a:t>
            </a:r>
            <a:r>
              <a:rPr/>
              <a:t> of the hierarchy? The ones below go on printing what they knew, the one in the middle does not show up, and there is no error. The method still returns a string.</a:t>
            </a:r>
          </a:p>
        </p:txBody>
      </p:sp>
      <p:sp>
        <p:nvSpPr>
          <p:cNvPr id="4" name="Slide Number Placeholder 3"/>
          <p:cNvSpPr>
            <a:spLocks noGrp="1"/>
          </p:cNvSpPr>
          <p:nvPr>
            <p:ph type="sldNum" sz="quarter" idx="10"/>
          </p:nvPr>
        </p:nvSpPr>
        <p:spPr/>
        <p:txBody>
          <a:bodyPr/>
          <a:lstStyle/>
          <a:p>
            <a:fld id="{18BDFEC3-8487-43E8-A154-7C12CBC1FFF2}" type="slidenum">
              <a:rPr lang="en-US"/>
              <a:t>275</a:t>
            </a:fld>
            <a:endParaRPr lang="en-US"/>
          </a:p>
        </p:txBody>
      </p:sp>
    </p:spTree>
  </p:cSld>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rule, short: </a:t>
            </a:r>
            <a:r>
              <a:rPr b="1"/>
              <a:t>every method of the hierarchy takes care only of its own fields and asks </a:t>
            </a:r>
            <a:r>
              <a:rPr b="1">
                <a:latin typeface="Courier"/>
              </a:rPr>
              <a:t>super</a:t>
            </a:r>
            <a:r>
              <a:rPr b="1"/>
              <a:t> for the rest.</a:t>
            </a:r>
            <a:r>
              <a:rPr/>
              <a:t> Nobody knows what is further up, and that is why inserting a class in the middle breaks nothing. The pattern repeats in the same way in the three methods of the section —</a:t>
            </a:r>
            <a:r>
              <a:rPr>
                <a:latin typeface="Courier"/>
              </a:rPr>
              <a:t>convert2string()</a:t>
            </a:r>
            <a:r>
              <a:rPr/>
              <a:t>, </a:t>
            </a:r>
            <a:r>
              <a:rPr>
                <a:latin typeface="Courier"/>
              </a:rPr>
              <a:t>do_copy()</a:t>
            </a:r>
            <a:r>
              <a:rPr/>
              <a:t>, </a:t>
            </a:r>
            <a:r>
              <a:rPr>
                <a:latin typeface="Courier"/>
              </a:rPr>
              <a:t>do_compare()</a:t>
            </a:r>
            <a:r>
              <a:rPr/>
              <a:t>— and in the three of UVM too. If you get into the habit of writing the call to </a:t>
            </a:r>
            <a:r>
              <a:rPr>
                <a:latin typeface="Courier"/>
              </a:rPr>
              <a:t>super</a:t>
            </a:r>
            <a:r>
              <a:rPr/>
              <a:t> </a:t>
            </a:r>
            <a:r>
              <a:rPr b="1"/>
              <a:t>first</a:t>
            </a:r>
            <a:r>
              <a:rPr/>
              <a:t>, before touching your own fields, you never forget it. It is worth pointing out the parallel with something they have already seen: it is exactly the same argument as the </a:t>
            </a:r>
            <a:r>
              <a:rPr>
                <a:latin typeface="Courier"/>
              </a:rPr>
              <a:t>super.new()</a:t>
            </a:r>
            <a:r>
              <a:rPr/>
              <a:t> of classes and extensions. The top part of the object has to be built too — and it also has to be printed, copied and compared.</a:t>
            </a:r>
          </a:p>
        </p:txBody>
      </p:sp>
      <p:sp>
        <p:nvSpPr>
          <p:cNvPr id="4" name="Slide Number Placeholder 3"/>
          <p:cNvSpPr>
            <a:spLocks noGrp="1"/>
          </p:cNvSpPr>
          <p:nvPr>
            <p:ph type="sldNum" sz="quarter" idx="10"/>
          </p:nvPr>
        </p:nvSpPr>
        <p:spPr/>
        <p:txBody>
          <a:bodyPr/>
          <a:lstStyle/>
          <a:p>
            <a:fld id="{18BDFEC3-8487-43E8-A154-7C12CBC1FFF2}" type="slidenum">
              <a:rPr lang="en-US"/>
              <a:t>277</a:t>
            </a:fld>
            <a:endParaRPr lang="en-US"/>
          </a:p>
        </p:txBody>
      </p:sp>
    </p:spTree>
  </p:cSld>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copies the handle, not the object. It is the bug everybody writes once: you modify the transaction you already sent to the scoreboard and the scoreboard sees the change halfway through. This is where the clone() of the transactions comes from.</a:t>
            </a:r>
          </a:p>
        </p:txBody>
      </p:sp>
      <p:sp>
        <p:nvSpPr>
          <p:cNvPr id="4" name="Slide Number Placeholder 3"/>
          <p:cNvSpPr>
            <a:spLocks noGrp="1"/>
          </p:cNvSpPr>
          <p:nvPr>
            <p:ph type="sldNum" sz="quarter" idx="10"/>
          </p:nvPr>
        </p:nvSpPr>
        <p:spPr/>
        <p:txBody>
          <a:bodyPr/>
          <a:lstStyle/>
          <a:p>
            <a:fld id="{18BDFEC3-8487-43E8-A154-7C12CBC1FFF2}" type="slidenum">
              <a:rPr lang="en-US"/>
              <a:t>278</a:t>
            </a:fld>
            <a:endParaRPr lang="en-US"/>
          </a:p>
        </p:txBody>
      </p:sp>
    </p:spTree>
  </p:cSld>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making the comparison with the assignment of the previous slide out loud: </a:t>
            </a:r>
            <a:r>
              <a:rPr>
                <a:latin typeface="Courier"/>
              </a:rPr>
              <a:t>a = b</a:t>
            </a:r>
            <a:r>
              <a:rPr/>
              <a:t> is one line and copies nothing; copying for real is two steps and both have to be remembered. That the language does not bring a deep copy is not an oversight by the committee: there is no general answer. If the class has a handle to another object, do you copy the handle or the object? It depends, and that is why you have to decide it yourself in every </a:t>
            </a:r>
            <a:r>
              <a:rPr>
                <a:latin typeface="Courier"/>
              </a:rPr>
              <a:t>do_copy()</a:t>
            </a:r>
            <a:r>
              <a:rPr/>
              <a:t>. It is exactly the same dilemma the transactions are going to have if some day they carry an array of objects inside. In this course it does not happen, but it is worth leaving the question on the table.</a:t>
            </a:r>
          </a:p>
        </p:txBody>
      </p:sp>
      <p:sp>
        <p:nvSpPr>
          <p:cNvPr id="4" name="Slide Number Placeholder 3"/>
          <p:cNvSpPr>
            <a:spLocks noGrp="1"/>
          </p:cNvSpPr>
          <p:nvPr>
            <p:ph type="sldNum" sz="quarter" idx="10"/>
          </p:nvPr>
        </p:nvSpPr>
        <p:spPr/>
        <p:txBody>
          <a:bodyPr/>
          <a:lstStyle/>
          <a:p>
            <a:fld id="{18BDFEC3-8487-43E8-A154-7C12CBC1FFF2}" type="slidenum">
              <a:rPr lang="en-US"/>
              <a:t>279</a:t>
            </a:fld>
            <a:endParaRPr lang="en-US"/>
          </a:p>
        </p:txBody>
      </p:sp>
    </p:spTree>
  </p:cSld>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is the detail that looks bureaucratic and is not: </a:t>
            </a:r>
            <a:r>
              <a:rPr b="1"/>
              <a:t>every</a:t>
            </a:r>
            <a:r>
              <a:rPr/>
              <a:t> </a:t>
            </a:r>
            <a:r>
              <a:rPr>
                <a:latin typeface="Courier"/>
              </a:rPr>
              <a:t>do_copy()</a:t>
            </a:r>
            <a:r>
              <a:rPr/>
              <a:t> of the hierarchy takes an argument of the </a:t>
            </a:r>
            <a:r>
              <a:rPr b="1"/>
              <a:t>base</a:t>
            </a:r>
            <a:r>
              <a:rPr/>
              <a:t> class, not of its own. If each one took its own type, the call to </a:t>
            </a:r>
            <a:r>
              <a:rPr>
                <a:latin typeface="Courier"/>
              </a:rPr>
              <a:t>super.do_copy(rhs)</a:t>
            </a:r>
            <a:r>
              <a:rPr/>
              <a:t> would not compile — the types would not match. The price is that inside every method you have to </a:t>
            </a:r>
            <a:r>
              <a:rPr>
                <a:latin typeface="Courier"/>
              </a:rPr>
              <a:t>$cast</a:t>
            </a:r>
            <a:r>
              <a:rPr/>
              <a:t> in order to read your own fields. And as we saw in the factory, that </a:t>
            </a:r>
            <a:r>
              <a:rPr>
                <a:latin typeface="Courier"/>
              </a:rPr>
              <a:t>$cast</a:t>
            </a:r>
            <a:r>
              <a:rPr/>
              <a:t> checks at run time: if somebody tries to copy a </a:t>
            </a:r>
            <a:r>
              <a:rPr>
                <a:latin typeface="Courier"/>
              </a:rPr>
              <a:t>mojito</a:t>
            </a:r>
            <a:r>
              <a:rPr/>
              <a:t> onto a </a:t>
            </a:r>
            <a:r>
              <a:rPr>
                <a:latin typeface="Courier"/>
              </a:rPr>
              <a:t>fernet</a:t>
            </a:r>
            <a:r>
              <a:rPr/>
              <a:t>, it returns 0 and it has to be caught. It is the first time a signature convention shows up that exists only so that polymorphism can work. In UVM it is going to be the same and with more rules: the argument has to be a </a:t>
            </a:r>
            <a:r>
              <a:rPr>
                <a:latin typeface="Courier"/>
              </a:rPr>
              <a:t>uvm_object</a:t>
            </a:r>
            <a:r>
              <a:rPr/>
              <a:t> —and by convention it is called </a:t>
            </a:r>
            <a:r>
              <a:rPr>
                <a:latin typeface="Courier"/>
              </a:rPr>
              <a:t>rhs</a:t>
            </a:r>
            <a:r>
              <a:rPr/>
              <a:t>—, </a:t>
            </a:r>
            <a:r>
              <a:rPr>
                <a:latin typeface="Courier"/>
              </a:rPr>
              <a:t>do_compare()</a:t>
            </a:r>
            <a:r>
              <a:rPr/>
              <a:t> also takes a </a:t>
            </a:r>
            <a:r>
              <a:rPr>
                <a:latin typeface="Courier"/>
              </a:rPr>
              <a:t>uvm_comparer</a:t>
            </a:r>
            <a:r>
              <a:rPr/>
              <a:t>, and so on. When those signatures show up in the transactions, the answer to “why like this?” is this slide.</a:t>
            </a:r>
          </a:p>
        </p:txBody>
      </p:sp>
      <p:sp>
        <p:nvSpPr>
          <p:cNvPr id="4" name="Slide Number Placeholder 3"/>
          <p:cNvSpPr>
            <a:spLocks noGrp="1"/>
          </p:cNvSpPr>
          <p:nvPr>
            <p:ph type="sldNum" sz="quarter" idx="10"/>
          </p:nvPr>
        </p:nvSpPr>
        <p:spPr/>
        <p:txBody>
          <a:bodyPr/>
          <a:lstStyle/>
          <a:p>
            <a:fld id="{18BDFEC3-8487-43E8-A154-7C12CBC1FFF2}" type="slidenum">
              <a:rPr lang="en-US"/>
              <a:t>280</a:t>
            </a:fld>
            <a:endParaRPr lang="en-US"/>
          </a:p>
        </p:txBody>
      </p:sp>
    </p:spTree>
  </p:cSld>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rule to leave behind: </a:t>
            </a:r>
            <a:r>
              <a:rPr b="1"/>
              <a:t>a class only writes on its own fields.</a:t>
            </a:r>
            <a:r>
              <a:rPr/>
              <a:t> Everything else it asks </a:t>
            </a:r>
            <a:r>
              <a:rPr>
                <a:latin typeface="Courier"/>
              </a:rPr>
              <a:t>super</a:t>
            </a:r>
            <a:r>
              <a:rPr/>
              <a:t> for. It is worth counting on screen: </a:t>
            </a:r>
            <a:r>
              <a:rPr>
                <a:latin typeface="Courier"/>
              </a:rPr>
              <a:t>hielos</a:t>
            </a:r>
            <a:r>
              <a:rPr/>
              <a:t> shows up in four different </a:t>
            </a:r>
            <a:r>
              <a:rPr>
                <a:latin typeface="Courier"/>
              </a:rPr>
              <a:t>convert2string()</a:t>
            </a:r>
            <a:r>
              <a:rPr/>
              <a:t> of this file and </a:t>
            </a:r>
            <a:r>
              <a:rPr>
                <a:latin typeface="Courier"/>
              </a:rPr>
              <a:t>con_coca</a:t>
            </a:r>
            <a:r>
              <a:rPr/>
              <a:t> in three. Seven places to remember, and not one of them fails if you forget one. There is a </a:t>
            </a:r>
            <a:r>
              <a:rPr>
                <a:latin typeface="Courier"/>
              </a:rPr>
              <a:t>bad_copy()</a:t>
            </a:r>
            <a:r>
              <a:rPr/>
              <a:t> a little further down the file worth opening if there is time to spare: it takes a </a:t>
            </a:r>
            <a:r>
              <a:rPr>
                <a:latin typeface="Courier"/>
              </a:rPr>
              <a:t>fernet_con_hielo</a:t>
            </a:r>
            <a:r>
              <a:rPr/>
              <a:t> as an argument instead of a </a:t>
            </a:r>
            <a:r>
              <a:rPr>
                <a:latin typeface="Courier"/>
              </a:rPr>
              <a:t>trago</a:t>
            </a:r>
            <a:r>
              <a:rPr/>
              <a:t>. It compiles and it works… until somebody calls it through a handle of the base class, and there no polymorphism can help.</a:t>
            </a:r>
          </a:p>
        </p:txBody>
      </p:sp>
      <p:sp>
        <p:nvSpPr>
          <p:cNvPr id="4" name="Slide Number Placeholder 3"/>
          <p:cNvSpPr>
            <a:spLocks noGrp="1"/>
          </p:cNvSpPr>
          <p:nvPr>
            <p:ph type="sldNum" sz="quarter" idx="10"/>
          </p:nvPr>
        </p:nvSpPr>
        <p:spPr/>
        <p:txBody>
          <a:bodyPr/>
          <a:lstStyle/>
          <a:p>
            <a:fld id="{18BDFEC3-8487-43E8-A154-7C12CBC1FFF2}" type="slidenum">
              <a:rPr lang="en-US"/>
              <a:t>281</a:t>
            </a:fld>
            <a:endParaRPr lang="en-US"/>
          </a:p>
        </p:txBody>
      </p:sp>
    </p:spTree>
  </p:cSld>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Closing of the section, and it is worth saying where all of this is going: the three methods they have just written by hand are </a:t>
            </a:r>
            <a:r>
              <a:rPr b="1"/>
              <a:t>exactly</a:t>
            </a:r>
            <a:r>
              <a:rPr/>
              <a:t> the three UVM asks for in a transaction. </a:t>
            </a:r>
            <a:r>
              <a:rPr>
                <a:latin typeface="Courier"/>
              </a:rPr>
              <a:t>do_copy()</a:t>
            </a:r>
            <a:r>
              <a:rPr/>
              <a:t>, </a:t>
            </a:r>
            <a:r>
              <a:rPr>
                <a:latin typeface="Courier"/>
              </a:rPr>
              <a:t>do_compare()</a:t>
            </a:r>
            <a:r>
              <a:rPr/>
              <a:t> and </a:t>
            </a:r>
            <a:r>
              <a:rPr>
                <a:latin typeface="Courier"/>
              </a:rPr>
              <a:t>convert2string()</a:t>
            </a:r>
            <a:r>
              <a:rPr/>
              <a:t>, with the same rules about </a:t>
            </a:r>
            <a:r>
              <a:rPr>
                <a:latin typeface="Courier"/>
              </a:rPr>
              <a:t>super</a:t>
            </a:r>
            <a:r>
              <a:rPr/>
              <a:t> and </a:t>
            </a:r>
            <a:r>
              <a:rPr>
                <a:latin typeface="Courier"/>
              </a:rPr>
              <a:t>$cast</a:t>
            </a:r>
            <a:r>
              <a:rPr/>
              <a:t>. The difference is that in UVM they do not get called directly: you write </a:t>
            </a:r>
            <a:r>
              <a:rPr>
                <a:latin typeface="Courier"/>
              </a:rPr>
              <a:t>do_copy()</a:t>
            </a:r>
            <a:r>
              <a:rPr/>
              <a:t> and the testbench calls </a:t>
            </a:r>
            <a:r>
              <a:rPr>
                <a:latin typeface="Courier"/>
              </a:rPr>
              <a:t>copy()</a:t>
            </a:r>
            <a:r>
              <a:rPr/>
              <a:t>, which is the one that lives in </a:t>
            </a:r>
            <a:r>
              <a:rPr>
                <a:latin typeface="Courier"/>
              </a:rPr>
              <a:t>uvm_object</a:t>
            </a:r>
            <a:r>
              <a:rPr/>
              <a:t> and takes care of the rest. Same idea as the phases — you write the bottom part, the library handles the protocol. And the question to walk out of the day with: if writing this properly costs three methods per class, why does nobody generate it? Somebody does: they are the </a:t>
            </a:r>
            <a:r>
              <a:rPr>
                <a:latin typeface="Courier"/>
              </a:rPr>
              <a:t>`uvm_field_*</a:t>
            </a:r>
            <a:r>
              <a:rPr/>
              <a:t> macros. The course does not use them, and the reason is on the </a:t>
            </a:r>
            <a:r>
              <a:rPr>
                <a:latin typeface="Courier"/>
              </a:rPr>
              <a:t>super.build_phase()</a:t>
            </a:r>
            <a:r>
              <a:rPr/>
              <a:t> slide of the components — they generate hundreds of lines nobody reads and that show up in the stack when something fails. Read them yes, write them no.</a:t>
            </a:r>
          </a:p>
        </p:txBody>
      </p:sp>
      <p:sp>
        <p:nvSpPr>
          <p:cNvPr id="4" name="Slide Number Placeholder 3"/>
          <p:cNvSpPr>
            <a:spLocks noGrp="1"/>
          </p:cNvSpPr>
          <p:nvPr>
            <p:ph type="sldNum" sz="quarter" idx="10"/>
          </p:nvPr>
        </p:nvSpPr>
        <p:spPr/>
        <p:txBody>
          <a:bodyPr/>
          <a:lstStyle/>
          <a:p>
            <a:fld id="{18BDFEC3-8487-43E8-A154-7C12CBC1FFF2}" type="slidenum">
              <a:rPr lang="en-US"/>
              <a:t>282</a:t>
            </a:fld>
            <a:endParaRPr lang="en-US"/>
          </a:p>
        </p:txBody>
      </p:sp>
    </p:spTree>
  </p:cSld>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handle bug is the one everybody writes once: you modify the transaction you already sent to the scoreboard, and the scoreboard sees the change halfway through. It does not fail at the time; it fails later, and somewhere else. The short way to close: </a:t>
            </a:r>
            <a:r>
              <a:rPr b="1"/>
              <a:t>the </a:t>
            </a:r>
            <a:r>
              <a:rPr b="1">
                <a:latin typeface="Courier"/>
              </a:rPr>
              <a:t>=</a:t>
            </a:r>
            <a:r>
              <a:rPr b="1"/>
              <a:t> copies the slip of paper with the address, not the house.</a:t>
            </a:r>
            <a:r>
              <a:rPr/>
              <a:t> And that is why UVM brings </a:t>
            </a:r>
            <a:r>
              <a:rPr>
                <a:latin typeface="Courier"/>
              </a:rPr>
              <a:t>copy()</a:t>
            </a:r>
            <a:r>
              <a:rPr/>
              <a:t>, </a:t>
            </a:r>
            <a:r>
              <a:rPr>
                <a:latin typeface="Courier"/>
              </a:rPr>
              <a:t>clone()</a:t>
            </a:r>
            <a:r>
              <a:rPr/>
              <a:t> and </a:t>
            </a:r>
            <a:r>
              <a:rPr>
                <a:latin typeface="Courier"/>
              </a:rPr>
              <a:t>compare()</a:t>
            </a:r>
            <a:r>
              <a:rPr/>
              <a:t> ready-made — which is exactly the unit that follows.</a:t>
            </a:r>
          </a:p>
        </p:txBody>
      </p:sp>
      <p:sp>
        <p:nvSpPr>
          <p:cNvPr id="4" name="Slide Number Placeholder 3"/>
          <p:cNvSpPr>
            <a:spLocks noGrp="1"/>
          </p:cNvSpPr>
          <p:nvPr>
            <p:ph type="sldNum" sz="quarter" idx="10"/>
          </p:nvPr>
        </p:nvSpPr>
        <p:spPr/>
        <p:txBody>
          <a:bodyPr/>
          <a:lstStyle/>
          <a:p>
            <a:fld id="{18BDFEC3-8487-43E8-A154-7C12CBC1FFF2}" type="slidenum">
              <a:rPr lang="en-US"/>
              <a:t>283</a:t>
            </a:fld>
            <a:endParaRPr lang="en-US"/>
          </a:p>
        </p:txBody>
      </p:sp>
    </p:spTree>
  </p:cSld>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honest question from the student is “and why not a struct?”. The answer: the struct does not randomize itself, does not compare itself and does not print itself. Everything the testbench used to do by hand with command_s becomes a method of the class, and the rest of the testbench shrinks. The fourth bullet is the most concrete argument and it is worth leaning on it: up to here the analysis port of the result carries a </a:t>
            </a:r>
            <a:r>
              <a:rPr>
                <a:latin typeface="Courier"/>
              </a:rPr>
              <a:t>shortint</a:t>
            </a:r>
            <a:r>
              <a:rPr/>
              <a:t>, that is to say </a:t>
            </a:r>
            <a:r>
              <a:rPr b="1"/>
              <a:t>a number</a:t>
            </a:r>
            <a:r>
              <a:rPr/>
              <a:t>. The VTALU has two outputs —</a:t>
            </a:r>
            <a:r>
              <a:rPr>
                <a:latin typeface="Courier"/>
              </a:rPr>
              <a:t>result</a:t>
            </a:r>
            <a:r>
              <a:rPr/>
              <a:t> and </a:t>
            </a:r>
            <a:r>
              <a:rPr>
                <a:latin typeface="Courier"/>
              </a:rPr>
              <a:t>ovf</a:t>
            </a:r>
            <a:r>
              <a:rPr/>
              <a:t>— and that is why the scoreboard of the previous units checks half the DUT and lets the other half through. With a </a:t>
            </a:r>
            <a:r>
              <a:rPr>
                <a:latin typeface="Courier"/>
              </a:rPr>
              <a:t>result_transaction</a:t>
            </a:r>
            <a:r>
              <a:rPr/>
              <a:t> with two fields, the check of the </a:t>
            </a:r>
            <a:r>
              <a:rPr>
                <a:latin typeface="Courier"/>
              </a:rPr>
              <a:t>ovf</a:t>
            </a:r>
            <a:r>
              <a:rPr/>
              <a:t> shows up on its own. It is the first time in the course that the class is not tidiness: it is the only way.</a:t>
            </a:r>
          </a:p>
        </p:txBody>
      </p:sp>
      <p:sp>
        <p:nvSpPr>
          <p:cNvPr id="4" name="Slide Number Placeholder 3"/>
          <p:cNvSpPr>
            <a:spLocks noGrp="1"/>
          </p:cNvSpPr>
          <p:nvPr>
            <p:ph type="sldNum" sz="quarter" idx="10"/>
          </p:nvPr>
        </p:nvSpPr>
        <p:spPr/>
        <p:txBody>
          <a:bodyPr/>
          <a:lstStyle/>
          <a:p>
            <a:fld id="{18BDFEC3-8487-43E8-A154-7C12CBC1FFF2}" type="slidenum">
              <a:rPr lang="en-US"/>
              <a:t>284</a:t>
            </a:fld>
            <a:endParaRPr lang="en-US"/>
          </a:p>
        </p:txBody>
      </p:sp>
    </p:spTree>
  </p:cSld>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on the slide is the definition to leave written on the board: </a:t>
            </a:r>
            <a:r>
              <a:rPr b="1"/>
              <a:t>data with the methods that operate on that data</a:t>
            </a:r>
            <a:r>
              <a:rPr/>
              <a:t>. The third bullet is the shift in the division of responsibilities of the section: until today the </a:t>
            </a:r>
            <a:r>
              <a:rPr>
                <a:latin typeface="Courier"/>
              </a:rPr>
              <a:t>tester</a:t>
            </a:r>
            <a:r>
              <a:rPr/>
              <a:t> knew which values were legal —it had a </a:t>
            </a:r>
            <a:r>
              <a:rPr>
                <a:latin typeface="Courier"/>
              </a:rPr>
              <a:t>get_data()</a:t>
            </a:r>
            <a:r>
              <a:rPr/>
              <a:t> with the bias written by hand—. From today that lives in the transaction, in a </a:t>
            </a:r>
            <a:r>
              <a:rPr>
                <a:latin typeface="Courier"/>
              </a:rPr>
              <a:t>constraint</a:t>
            </a:r>
            <a:r>
              <a:rPr/>
              <a:t>. The question to throw out: if tomorrow the DUT accepts 16-bit operands, how many classes have to be touched? One.</a:t>
            </a:r>
          </a:p>
        </p:txBody>
      </p:sp>
      <p:sp>
        <p:nvSpPr>
          <p:cNvPr id="4" name="Slide Number Placeholder 3"/>
          <p:cNvSpPr>
            <a:spLocks noGrp="1"/>
          </p:cNvSpPr>
          <p:nvPr>
            <p:ph type="sldNum" sz="quarter" idx="10"/>
          </p:nvPr>
        </p:nvSpPr>
        <p:spPr/>
        <p:txBody>
          <a:bodyPr/>
          <a:lstStyle/>
          <a:p>
            <a:fld id="{18BDFEC3-8487-43E8-A154-7C12CBC1FFF2}" type="slidenum">
              <a:rPr lang="en-US"/>
              <a:t>285</a:t>
            </a:fld>
            <a:endParaRPr lang="en-US"/>
          </a:p>
        </p:txBody>
      </p:sp>
    </p:spTree>
  </p:cSld>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Careful with the base class, because the old material says something else. The chain is </a:t>
            </a:r>
            <a:r>
              <a:rPr>
                <a:latin typeface="Courier"/>
              </a:rPr>
              <a:t>uvm_sequence_item</a:t>
            </a:r>
            <a:r>
              <a:rPr/>
              <a:t> → </a:t>
            </a:r>
            <a:r>
              <a:rPr>
                <a:latin typeface="Courier"/>
              </a:rPr>
              <a:t>uvm_transaction</a:t>
            </a:r>
            <a:r>
              <a:rPr/>
              <a:t> → </a:t>
            </a:r>
            <a:r>
              <a:rPr>
                <a:latin typeface="Courier"/>
              </a:rPr>
              <a:t>uvm_object</a:t>
            </a:r>
            <a:r>
              <a:rPr/>
              <a:t>, and it is always the first one that gets extended. Two reasons. The small one: in IEEE 1800.2 </a:t>
            </a:r>
            <a:r>
              <a:rPr>
                <a:latin typeface="Courier"/>
              </a:rPr>
              <a:t>uvm_transaction</a:t>
            </a:r>
            <a:r>
              <a:rPr/>
              <a:t> is a </a:t>
            </a:r>
            <a:r>
              <a:rPr i="1"/>
              <a:t>virtual class</a:t>
            </a:r>
            <a:r>
              <a:rPr/>
              <a:t>, it cannot be instantiated on its own. The big one: a </a:t>
            </a:r>
            <a:r>
              <a:rPr>
                <a:latin typeface="Courier"/>
              </a:rPr>
              <a:t>uvm_sequence</a:t>
            </a:r>
            <a:r>
              <a:rPr/>
              <a:t> only knows how to send </a:t>
            </a:r>
            <a:r>
              <a:rPr>
                <a:latin typeface="Courier"/>
              </a:rPr>
              <a:t>uvm_sequence_item</a:t>
            </a:r>
            <a:r>
              <a:rPr/>
              <a:t>. If the transaction extends plain </a:t>
            </a:r>
            <a:r>
              <a:rPr>
                <a:latin typeface="Courier"/>
              </a:rPr>
              <a:t>uvm_transaction</a:t>
            </a:r>
            <a:r>
              <a:rPr/>
              <a:t>, everything from day 6 —</a:t>
            </a:r>
            <a:r>
              <a:rPr>
                <a:latin typeface="Courier"/>
              </a:rPr>
              <a:t>start_item</a:t>
            </a:r>
            <a:r>
              <a:rPr/>
              <a:t> / </a:t>
            </a:r>
            <a:r>
              <a:rPr>
                <a:latin typeface="Courier"/>
              </a:rPr>
              <a:t>finish_item</a:t>
            </a:r>
            <a:r>
              <a:rPr/>
              <a:t>— does not compile. Which means the base class we pick today is the one that lets us go on tomorrow.</a:t>
            </a:r>
          </a:p>
        </p:txBody>
      </p:sp>
      <p:sp>
        <p:nvSpPr>
          <p:cNvPr id="4" name="Slide Number Placeholder 3"/>
          <p:cNvSpPr>
            <a:spLocks noGrp="1"/>
          </p:cNvSpPr>
          <p:nvPr>
            <p:ph type="sldNum" sz="quarter" idx="10"/>
          </p:nvPr>
        </p:nvSpPr>
        <p:spPr/>
        <p:txBody>
          <a:bodyPr/>
          <a:lstStyle/>
          <a:p>
            <a:fld id="{18BDFEC3-8487-43E8-A154-7C12CBC1FFF2}" type="slidenum">
              <a:rPr lang="en-US"/>
              <a:t>286</a:t>
            </a:fld>
            <a:endParaRPr lang="en-US"/>
          </a:p>
        </p:txBody>
      </p:sp>
    </p:spTree>
  </p:cSld>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reading this code as the “before” and asking the question before giving the answer: which part of this belongs to </a:t>
            </a:r>
            <a:r>
              <a:rPr i="1"/>
              <a:t>the test</a:t>
            </a:r>
            <a:r>
              <a:rPr/>
              <a:t> and which part belongs to </a:t>
            </a:r>
            <a:r>
              <a:rPr i="1"/>
              <a:t>the data</a:t>
            </a:r>
            <a:r>
              <a:rPr/>
              <a:t>? The legal range of A and B, and the bias to the edges, are properties of the data — they have nothing to do with what you want to test. The hand-written </a:t>
            </a:r>
            <a:r>
              <a:rPr>
                <a:latin typeface="Courier"/>
              </a:rPr>
              <a:t>$random</a:t>
            </a:r>
            <a:r>
              <a:rPr/>
              <a:t> is the symptom: every component that wants a valid command has to repeat it. And if the DUT changes, all of them have to be remembered. A detail that gets charged for in the seeds slide: </a:t>
            </a:r>
            <a:r>
              <a:rPr>
                <a:latin typeface="Courier"/>
              </a:rPr>
              <a:t>$random</a:t>
            </a:r>
            <a:r>
              <a:rPr/>
              <a:t> is the Verilog-95 one and has a </a:t>
            </a:r>
            <a:r>
              <a:rPr b="1"/>
              <a:t>global seed</a:t>
            </a:r>
            <a:r>
              <a:rPr/>
              <a:t>, so two threads calling it step on each other and the run is not reproducible. </a:t>
            </a:r>
            <a:r>
              <a:rPr>
                <a:latin typeface="Courier"/>
              </a:rPr>
              <a:t>$urandom</a:t>
            </a:r>
            <a:r>
              <a:rPr/>
              <a:t> has a per-thread seed. The </a:t>
            </a:r>
            <a:r>
              <a:rPr>
                <a:latin typeface="Courier"/>
              </a:rPr>
              <a:t>randomize()</a:t>
            </a:r>
            <a:r>
              <a:rPr/>
              <a:t> of the next slide uses the second one. The punchline for the next slide: SystemVerilog already brings this ready-made, and there is no need to write a single </a:t>
            </a:r>
            <a:r>
              <a:rPr>
                <a:latin typeface="Courier"/>
              </a:rPr>
              <a:t>$urandom</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287</a:t>
            </a:fld>
            <a:endParaRPr lang="en-US"/>
          </a:p>
        </p:txBody>
      </p:sp>
    </p:spTree>
  </p:cSld>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about this code, in the order in which they get forgotten. </a:t>
            </a:r>
            <a:r>
              <a:rPr>
                <a:latin typeface="Courier"/>
              </a:rPr>
              <a:t>rand</a:t>
            </a:r>
            <a:r>
              <a:rPr/>
              <a:t> in front of every field: without that the field does not enter the draw and </a:t>
            </a:r>
            <a:r>
              <a:rPr>
                <a:latin typeface="Courier"/>
              </a:rPr>
              <a:t>randomize()</a:t>
            </a:r>
            <a:r>
              <a:rPr/>
              <a:t> leaves it as it was, </a:t>
            </a:r>
            <a:r>
              <a:rPr b="1"/>
              <a:t>without warning</a:t>
            </a:r>
            <a:r>
              <a:rPr/>
              <a:t>. It is the first place to look when a value always comes out the same. The </a:t>
            </a:r>
            <a:r>
              <a:rPr>
                <a:latin typeface="Courier"/>
              </a:rPr>
              <a:t>dist</a:t>
            </a:r>
            <a:r>
              <a:rPr/>
              <a:t> with </a:t>
            </a:r>
            <a:r>
              <a:rPr>
                <a:latin typeface="Courier"/>
              </a:rPr>
              <a:t>:/</a:t>
            </a:r>
            <a:r>
              <a:rPr/>
              <a:t> and not </a:t>
            </a:r>
            <a:r>
              <a:rPr>
                <a:latin typeface="Courier"/>
              </a:rPr>
              <a:t>:=</a:t>
            </a:r>
            <a:r>
              <a:rPr/>
              <a:t>: it reproduces the bias to the edges that the </a:t>
            </a:r>
            <a:r>
              <a:rPr>
                <a:latin typeface="Courier"/>
              </a:rPr>
              <a:t>get_data()</a:t>
            </a:r>
            <a:r>
              <a:rPr/>
              <a:t> of the conventional testbench did by hand. The difference between the two operators is a whole unit of the course, and it is not a style detail — with </a:t>
            </a:r>
            <a:r>
              <a:rPr>
                <a:latin typeface="Courier"/>
              </a:rPr>
              <a:t>:=</a:t>
            </a:r>
            <a:r>
              <a:rPr/>
              <a:t> the </a:t>
            </a:r>
            <a:r>
              <a:rPr>
                <a:latin typeface="Courier"/>
              </a:rPr>
              <a:t>00</a:t>
            </a:r>
            <a:r>
              <a:rPr/>
              <a:t> bin comes up 1 time in 256 and the corner cases never get filled. And the </a:t>
            </a:r>
            <a:r>
              <a:rPr>
                <a:latin typeface="Courier"/>
              </a:rPr>
              <a:t>op</a:t>
            </a:r>
            <a:r>
              <a:rPr/>
              <a:t> with no constraint: an </a:t>
            </a:r>
            <a:r>
              <a:rPr>
                <a:latin typeface="Courier"/>
              </a:rPr>
              <a:t>enum</a:t>
            </a:r>
            <a:r>
              <a:rPr/>
              <a:t> randomizes over its values, so </a:t>
            </a:r>
            <a:r>
              <a:rPr>
                <a:latin typeface="Courier"/>
              </a:rPr>
              <a:t>no_op</a:t>
            </a:r>
            <a:r>
              <a:rPr/>
              <a:t> and </a:t>
            </a:r>
            <a:r>
              <a:rPr>
                <a:latin typeface="Courier"/>
              </a:rPr>
              <a:t>rst_op</a:t>
            </a:r>
            <a:r>
              <a:rPr/>
              <a:t> are going to come out too. That is on purpose — the verification plan asks for operations after a reset.</a:t>
            </a:r>
          </a:p>
        </p:txBody>
      </p:sp>
      <p:sp>
        <p:nvSpPr>
          <p:cNvPr id="4" name="Slide Number Placeholder 3"/>
          <p:cNvSpPr>
            <a:spLocks noGrp="1"/>
          </p:cNvSpPr>
          <p:nvPr>
            <p:ph type="sldNum" sz="quarter" idx="10"/>
          </p:nvPr>
        </p:nvSpPr>
        <p:spPr/>
        <p:txBody>
          <a:bodyPr/>
          <a:lstStyle/>
          <a:p>
            <a:fld id="{18BDFEC3-8487-43E8-A154-7C12CBC1FFF2}" type="slidenum">
              <a:rPr lang="en-US"/>
              <a:t>288</a:t>
            </a:fld>
            <a:endParaRPr lang="en-US"/>
          </a:p>
        </p:txBody>
      </p:sp>
    </p:spTree>
  </p:cSld>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distinction that has to be left clear: </a:t>
            </a:r>
            <a:r>
              <a:rPr i="1"/>
              <a:t>component</a:t>
            </a:r>
            <a:r>
              <a:rPr/>
              <a:t> is structure —it is in the tree, it has a parent, it has phases—; </a:t>
            </a:r>
            <a:r>
              <a:rPr i="1"/>
              <a:t>object</a:t>
            </a:r>
            <a:r>
              <a:rPr/>
              <a:t> is data —it gets created, it travels around the testbench and it gets thrown away—. Both are UVM classes, but only one of them builds the hierarchy. A trick to remember it: if you can draw it in the block diagram of the testbench, it is a component. If it travels along an arrow of the diagram, it is an object.</a:t>
            </a:r>
          </a:p>
        </p:txBody>
      </p:sp>
      <p:sp>
        <p:nvSpPr>
          <p:cNvPr id="4" name="Slide Number Placeholder 3"/>
          <p:cNvSpPr>
            <a:spLocks noGrp="1"/>
          </p:cNvSpPr>
          <p:nvPr>
            <p:ph type="sldNum" sz="quarter" idx="10"/>
          </p:nvPr>
        </p:nvSpPr>
        <p:spPr/>
        <p:txBody>
          <a:bodyPr/>
          <a:lstStyle/>
          <a:p>
            <a:fld id="{18BDFEC3-8487-43E8-A154-7C12CBC1FFF2}" type="slidenum">
              <a:rPr lang="en-US"/>
              <a:t>289</a:t>
            </a:fld>
            <a:endParaRPr lang="en-US"/>
          </a:p>
        </p:txBody>
      </p:sp>
    </p:spTree>
  </p:cSld>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pattern is the one from the class hierarchies, with two UVM rules on top. The first one, the one that makes it compile: the argument has to be of type </a:t>
            </a:r>
            <a:r>
              <a:rPr>
                <a:latin typeface="Courier"/>
              </a:rPr>
              <a:t>uvm_object</a:t>
            </a:r>
            <a:r>
              <a:rPr/>
              <a:t> —the base class of everything—, because what SystemVerilog demands for the virtual override to work is that the type and the direction match, not the name. </a:t>
            </a:r>
            <a:r>
              <a:rPr>
                <a:latin typeface="Courier"/>
              </a:rPr>
              <a:t>rhs</a:t>
            </a:r>
            <a:r>
              <a:rPr/>
              <a:t> is the identifier used in the signature of </a:t>
            </a:r>
            <a:r>
              <a:rPr>
                <a:latin typeface="Courier"/>
              </a:rPr>
              <a:t>uvm_object::do_copy</a:t>
            </a:r>
            <a:r>
              <a:rPr/>
              <a:t> and that is why everybody copies it, but you can call it whatever you like. The first thing to do is cast it. And since the </a:t>
            </a:r>
            <a:r>
              <a:rPr>
                <a:latin typeface="Courier"/>
              </a:rPr>
              <a:t>$cast</a:t>
            </a:r>
            <a:r>
              <a:rPr/>
              <a:t> checks at run time, it goes with its </a:t>
            </a:r>
            <a:r>
              <a:rPr>
                <a:latin typeface="Courier"/>
              </a:rPr>
              <a:t>uvm_fatal</a:t>
            </a:r>
            <a:r>
              <a:rPr/>
              <a:t>: if somebody tries to copy a </a:t>
            </a:r>
            <a:r>
              <a:rPr>
                <a:latin typeface="Courier"/>
              </a:rPr>
              <a:t>result_transaction</a:t>
            </a:r>
            <a:r>
              <a:rPr/>
              <a:t> onto a </a:t>
            </a:r>
            <a:r>
              <a:rPr>
                <a:latin typeface="Courier"/>
              </a:rPr>
              <a:t>command_transaction</a:t>
            </a:r>
            <a:r>
              <a:rPr/>
              <a:t>, you want to find out right there and not three components further on. The second one: the </a:t>
            </a:r>
            <a:r>
              <a:rPr>
                <a:latin typeface="Courier"/>
              </a:rPr>
              <a:t>super.do_copy(rhs)</a:t>
            </a:r>
            <a:r>
              <a:rPr/>
              <a:t> goes </a:t>
            </a:r>
            <a:r>
              <a:rPr b="1"/>
              <a:t>before</a:t>
            </a:r>
            <a:r>
              <a:rPr/>
              <a:t> touching your own fields. It is the same discipline as in the class hierarchies and here it matters more, because </a:t>
            </a:r>
            <a:r>
              <a:rPr>
                <a:latin typeface="Courier"/>
              </a:rPr>
              <a:t>uvm_transaction</a:t>
            </a:r>
            <a:r>
              <a:rPr/>
              <a:t> —two levels up— has fields of its own that you do not see: </a:t>
            </a:r>
            <a:r>
              <a:rPr>
                <a:latin typeface="Courier"/>
              </a:rPr>
              <a:t>accept_time</a:t>
            </a:r>
            <a:r>
              <a:rPr/>
              <a:t>, </a:t>
            </a:r>
            <a:r>
              <a:rPr>
                <a:latin typeface="Courier"/>
              </a:rPr>
              <a:t>begin_time</a:t>
            </a:r>
            <a:r>
              <a:rPr/>
              <a:t>, </a:t>
            </a:r>
            <a:r>
              <a:rPr>
                <a:latin typeface="Courier"/>
              </a:rPr>
              <a:t>end_time</a:t>
            </a:r>
            <a:r>
              <a:rPr/>
              <a:t> and </a:t>
            </a:r>
            <a:r>
              <a:rPr>
                <a:latin typeface="Courier"/>
              </a:rPr>
              <a:t>initiator</a:t>
            </a:r>
            <a:r>
              <a:rPr/>
              <a:t>. And the detail that confuses everybody: you write </a:t>
            </a:r>
            <a:r>
              <a:rPr>
                <a:latin typeface="Courier"/>
              </a:rPr>
              <a:t>do_copy()</a:t>
            </a:r>
            <a:r>
              <a:rPr/>
              <a:t>, but you </a:t>
            </a:r>
            <a:r>
              <a:rPr b="1"/>
              <a:t>never call it</a:t>
            </a:r>
            <a:r>
              <a:rPr/>
              <a:t>. The testbench calls </a:t>
            </a:r>
            <a:r>
              <a:rPr>
                <a:latin typeface="Courier"/>
              </a:rPr>
              <a:t>copy()</a:t>
            </a:r>
            <a:r>
              <a:rPr/>
              <a:t>, which lives in </a:t>
            </a:r>
            <a:r>
              <a:rPr>
                <a:latin typeface="Courier"/>
              </a:rPr>
              <a:t>uvm_object</a:t>
            </a:r>
            <a:r>
              <a:rPr/>
              <a:t>, and that one takes care of invoking your </a:t>
            </a:r>
            <a:r>
              <a:rPr>
                <a:latin typeface="Courier"/>
              </a:rPr>
              <a:t>do_copy()</a:t>
            </a:r>
            <a:r>
              <a:rPr/>
              <a:t>. It is the same division as the phases — you put in the bottom part, the library handles the protocol.</a:t>
            </a:r>
          </a:p>
        </p:txBody>
      </p:sp>
      <p:sp>
        <p:nvSpPr>
          <p:cNvPr id="4" name="Slide Number Placeholder 3"/>
          <p:cNvSpPr>
            <a:spLocks noGrp="1"/>
          </p:cNvSpPr>
          <p:nvPr>
            <p:ph type="sldNum" sz="quarter" idx="10"/>
          </p:nvPr>
        </p:nvSpPr>
        <p:spPr/>
        <p:txBody>
          <a:bodyPr/>
          <a:lstStyle/>
          <a:p>
            <a:fld id="{18BDFEC3-8487-43E8-A154-7C12CBC1FFF2}" type="slidenum">
              <a:rPr lang="en-US"/>
              <a:t>290</a:t>
            </a:fld>
            <a:endParaRPr lang="en-US"/>
          </a:p>
        </p:txBody>
      </p:sp>
    </p:spTree>
  </p:cSld>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name is a joke from the </a:t>
            </a:r>
            <a:r>
              <a:rPr i="1"/>
              <a:t>UVM Primer</a:t>
            </a:r>
            <a:r>
              <a:rPr/>
              <a:t>, but the rule is the one that avoids the most expensive bug of the class hierarchies: you sent the transaction to the scoreboard, you still hold the handle, you modify it for the next one, and the scoreboard ends up comparing against data that changed after it received it. It does not fail every time — it fails under load, which is when it suits you worst. The practical version, without acronyms: </a:t>
            </a:r>
            <a:r>
              <a:rPr b="1"/>
              <a:t>whoever produces the data does not touch it again after publishing it.</a:t>
            </a:r>
            <a:r>
              <a:rPr/>
              <a:t> If you need to change it, clone. Look at how the </a:t>
            </a:r>
            <a:r>
              <a:rPr>
                <a:latin typeface="Courier"/>
              </a:rPr>
              <a:t>tester</a:t>
            </a:r>
            <a:r>
              <a:rPr/>
              <a:t> of this section complies with it: it does not reuse the handle. Every turn of the </a:t>
            </a:r>
            <a:r>
              <a:rPr>
                <a:latin typeface="Courier"/>
              </a:rPr>
              <a:t>repeat</a:t>
            </a:r>
            <a:r>
              <a:rPr/>
              <a:t> does a fresh </a:t>
            </a:r>
            <a:r>
              <a:rPr>
                <a:latin typeface="Courier"/>
              </a:rPr>
              <a:t>create()</a:t>
            </a:r>
            <a:r>
              <a:rPr/>
              <a:t>. It is cheaper than cloning and it avoids the argument. And there is one documented exception they are going to see on day 6: the driver writes the result inside the item the sequence lent it. It is agreed between the two parties and it is the only place in the testbench where that gets done.</a:t>
            </a:r>
          </a:p>
        </p:txBody>
      </p:sp>
      <p:sp>
        <p:nvSpPr>
          <p:cNvPr id="4" name="Slide Number Placeholder 3"/>
          <p:cNvSpPr>
            <a:spLocks noGrp="1"/>
          </p:cNvSpPr>
          <p:nvPr>
            <p:ph type="sldNum" sz="quarter" idx="10"/>
          </p:nvPr>
        </p:nvSpPr>
        <p:spPr/>
        <p:txBody>
          <a:bodyPr/>
          <a:lstStyle/>
          <a:p>
            <a:fld id="{18BDFEC3-8487-43E8-A154-7C12CBC1FFF2}" type="slidenum">
              <a:rPr lang="en-US"/>
              <a:t>291</a:t>
            </a:fld>
            <a:endParaRPr lang="en-US"/>
          </a:p>
        </p:txBody>
      </p:sp>
    </p:spTree>
  </p:cSld>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a three-line method and it exists for one reason only: </a:t>
            </a:r>
            <a:r>
              <a:rPr>
                <a:latin typeface="Courier"/>
              </a:rPr>
              <a:t>clone()</a:t>
            </a:r>
            <a:r>
              <a:rPr/>
              <a:t> returns a </a:t>
            </a:r>
            <a:r>
              <a:rPr>
                <a:latin typeface="Courier"/>
              </a:rPr>
              <a:t>uvm_object</a:t>
            </a:r>
            <a:r>
              <a:rPr/>
              <a:t>, so everybody who uses it has to cast. Writing the </a:t>
            </a:r>
            <a:r>
              <a:rPr>
                <a:latin typeface="Courier"/>
              </a:rPr>
              <a:t>$cast</a:t>
            </a:r>
            <a:r>
              <a:rPr/>
              <a:t> once inside the class is better than writing it fifty times outside. The name is not in the standard: </a:t>
            </a:r>
            <a:r>
              <a:rPr>
                <a:latin typeface="Courier"/>
              </a:rPr>
              <a:t>clone_me()</a:t>
            </a:r>
            <a:r>
              <a:rPr/>
              <a:t> is a </a:t>
            </a:r>
            <a:r>
              <a:rPr i="1"/>
              <a:t>UVM Primer</a:t>
            </a:r>
            <a:r>
              <a:rPr/>
              <a:t> convention. In somebody else’s project it can be called something else or not exist at all — and there you are going to see the </a:t>
            </a:r>
            <a:r>
              <a:rPr>
                <a:latin typeface="Courier"/>
              </a:rPr>
              <a:t>$cast</a:t>
            </a:r>
            <a:r>
              <a:rPr/>
              <a:t> repeated in every caller. And the trap that has to be named: </a:t>
            </a:r>
            <a:r>
              <a:rPr>
                <a:latin typeface="Courier"/>
              </a:rPr>
              <a:t>clone()</a:t>
            </a:r>
            <a:r>
              <a:rPr/>
              <a:t> calls </a:t>
            </a:r>
            <a:r>
              <a:rPr>
                <a:latin typeface="Courier"/>
              </a:rPr>
              <a:t>create()</a:t>
            </a:r>
            <a:r>
              <a:rPr/>
              <a:t> and then </a:t>
            </a:r>
            <a:r>
              <a:rPr>
                <a:latin typeface="Courier"/>
              </a:rPr>
              <a:t>copy()</a:t>
            </a:r>
            <a:r>
              <a:rPr/>
              <a:t>, which ends up in your </a:t>
            </a:r>
            <a:r>
              <a:rPr>
                <a:latin typeface="Courier"/>
              </a:rPr>
              <a:t>do_copy()</a:t>
            </a:r>
            <a:r>
              <a:rPr/>
              <a:t>. If </a:t>
            </a:r>
            <a:r>
              <a:rPr>
                <a:latin typeface="Courier"/>
              </a:rPr>
              <a:t>do_copy()</a:t>
            </a:r>
            <a:r>
              <a:rPr/>
              <a:t> forgets a field, the clone comes out incomplete and </a:t>
            </a:r>
            <a:r>
              <a:rPr b="1"/>
              <a:t>nobody warns you</a:t>
            </a:r>
            <a:r>
              <a:rPr/>
              <a:t>. It is the same hole as in the class hierarchies, under another name.</a:t>
            </a:r>
          </a:p>
        </p:txBody>
      </p:sp>
      <p:sp>
        <p:nvSpPr>
          <p:cNvPr id="4" name="Slide Number Placeholder 3"/>
          <p:cNvSpPr>
            <a:spLocks noGrp="1"/>
          </p:cNvSpPr>
          <p:nvPr>
            <p:ph type="sldNum" sz="quarter" idx="10"/>
          </p:nvPr>
        </p:nvSpPr>
        <p:spPr/>
        <p:txBody>
          <a:bodyPr/>
          <a:lstStyle/>
          <a:p>
            <a:fld id="{18BDFEC3-8487-43E8-A154-7C12CBC1FFF2}" type="slidenum">
              <a:rPr lang="en-US"/>
              <a:t>292</a:t>
            </a:fld>
            <a:endParaRPr lang="en-US"/>
          </a:p>
        </p:txBody>
      </p:sp>
    </p:spTree>
  </p:cSld>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that get copied wrong. The </a:t>
            </a:r>
            <a:r>
              <a:rPr>
                <a:latin typeface="Courier"/>
              </a:rPr>
              <a:t>$cast</a:t>
            </a:r>
            <a:r>
              <a:rPr/>
              <a:t> here does </a:t>
            </a:r>
            <a:r>
              <a:rPr b="1"/>
              <a:t>not</a:t>
            </a:r>
            <a:r>
              <a:rPr/>
              <a:t> go with a </a:t>
            </a:r>
            <a:r>
              <a:rPr>
                <a:latin typeface="Courier"/>
              </a:rPr>
              <a:t>uvm_fatal</a:t>
            </a:r>
            <a:r>
              <a:rPr/>
              <a:t>: if the type does not fit, the right answer is </a:t>
            </a:r>
            <a:r>
              <a:rPr>
                <a:latin typeface="Courier"/>
              </a:rPr>
              <a:t>same = 0</a:t>
            </a:r>
            <a:r>
              <a:rPr/>
              <a:t> —they are different, obviously, if they are not even of the same class—, not killing the simulation. It is the difference with </a:t>
            </a:r>
            <a:r>
              <a:rPr>
                <a:latin typeface="Courier"/>
              </a:rPr>
              <a:t>do_copy()</a:t>
            </a:r>
            <a:r>
              <a:rPr/>
              <a:t>, where a wrong type really is a testbench bug. Worth showing them side by side. And the </a:t>
            </a:r>
            <a:r>
              <a:rPr>
                <a:latin typeface="Courier"/>
              </a:rPr>
              <a:t>super.do_compare()</a:t>
            </a:r>
            <a:r>
              <a:rPr/>
              <a:t> goes </a:t>
            </a:r>
            <a:r>
              <a:rPr b="1"/>
              <a:t>chained with </a:t>
            </a:r>
            <a:r>
              <a:rPr b="1">
                <a:latin typeface="Courier"/>
              </a:rPr>
              <a:t>&amp;&amp;</a:t>
            </a:r>
            <a:r>
              <a:rPr/>
              <a:t>, not called and thrown away. The classic mistake is to write </a:t>
            </a:r>
            <a:r>
              <a:rPr>
                <a:latin typeface="Courier"/>
              </a:rPr>
              <a:t>super.do_compare(rhs, comparer);</a:t>
            </a:r>
            <a:r>
              <a:rPr/>
              <a:t> on a line of its own and then </a:t>
            </a:r>
            <a:r>
              <a:rPr>
                <a:latin typeface="Courier"/>
              </a:rPr>
              <a:t>same = (A == rhs.A) &amp;&amp; ...</a:t>
            </a:r>
            <a:r>
              <a:rPr/>
              <a:t>: it compiles, it runs, and it silently stops comparing everything from the class above. The </a:t>
            </a:r>
            <a:r>
              <a:rPr>
                <a:latin typeface="Courier"/>
              </a:rPr>
              <a:t>uvm_comparer</a:t>
            </a:r>
            <a:r>
              <a:rPr/>
              <a:t> of the second argument is the policy —how many differences to report, with what verbosity—. Almost nobody touches it, but it has to be declared because the signature asks for it.</a:t>
            </a:r>
          </a:p>
        </p:txBody>
      </p:sp>
      <p:sp>
        <p:nvSpPr>
          <p:cNvPr id="4" name="Slide Number Placeholder 3"/>
          <p:cNvSpPr>
            <a:spLocks noGrp="1"/>
          </p:cNvSpPr>
          <p:nvPr>
            <p:ph type="sldNum" sz="quarter" idx="10"/>
          </p:nvPr>
        </p:nvSpPr>
        <p:spPr/>
        <p:txBody>
          <a:bodyPr/>
          <a:lstStyle/>
          <a:p>
            <a:fld id="{18BDFEC3-8487-43E8-A154-7C12CBC1FFF2}" type="slidenum">
              <a:rPr lang="en-US"/>
              <a:t>293</a:t>
            </a:fld>
            <a:endParaRPr lang="en-US"/>
          </a:p>
        </p:txBody>
      </p:sp>
    </p:spTree>
  </p:cSld>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most used of the three methods, and the one that gets the least attention: every message of the scoreboard and of the monitors of the rest of the course comes out of here. The </a:t>
            </a:r>
            <a:r>
              <a:rPr>
                <a:latin typeface="Courier"/>
              </a:rPr>
              <a:t>.name()</a:t>
            </a:r>
            <a:r>
              <a:rPr/>
              <a:t> of the </a:t>
            </a:r>
            <a:r>
              <a:rPr>
                <a:latin typeface="Courier"/>
              </a:rPr>
              <a:t>enum</a:t>
            </a:r>
            <a:r>
              <a:rPr/>
              <a:t> is the detail that changes the day: without it the log says </a:t>
            </a:r>
            <a:r>
              <a:rPr>
                <a:latin typeface="Courier"/>
              </a:rPr>
              <a:t>op: 4</a:t>
            </a:r>
            <a:r>
              <a:rPr/>
              <a:t> and you have to go looking for the </a:t>
            </a:r>
            <a:r>
              <a:rPr>
                <a:latin typeface="Courier"/>
              </a:rPr>
              <a:t>typedef</a:t>
            </a:r>
            <a:r>
              <a:rPr/>
              <a:t>; with it, it says </a:t>
            </a:r>
            <a:r>
              <a:rPr>
                <a:latin typeface="Courier"/>
              </a:rPr>
              <a:t>op: mul_op</a:t>
            </a:r>
            <a:r>
              <a:rPr/>
              <a:t>. The rule to take home: </a:t>
            </a:r>
            <a:r>
              <a:rPr b="1"/>
              <a:t>if a field is an enum, the log gets its name, never its value.</a:t>
            </a:r>
            <a:r>
              <a:rPr/>
              <a:t> Worth naming the relatives UVM brings and the course does not use: </a:t>
            </a:r>
            <a:r>
              <a:rPr>
                <a:latin typeface="Courier"/>
              </a:rPr>
              <a:t>print()</a:t>
            </a:r>
            <a:r>
              <a:rPr/>
              <a:t> and </a:t>
            </a:r>
            <a:r>
              <a:rPr>
                <a:latin typeface="Courier"/>
              </a:rPr>
              <a:t>sprint()</a:t>
            </a:r>
            <a:r>
              <a:rPr/>
              <a:t>, which print the transaction on their own if you registered the fields with the </a:t>
            </a:r>
            <a:r>
              <a:rPr>
                <a:latin typeface="Courier"/>
              </a:rPr>
              <a:t>`uvm_field_*</a:t>
            </a:r>
            <a:r>
              <a:rPr/>
              <a:t> macros — or if you write </a:t>
            </a:r>
            <a:r>
              <a:rPr>
                <a:latin typeface="Courier"/>
              </a:rPr>
              <a:t>do_print()</a:t>
            </a:r>
            <a:r>
              <a:rPr/>
              <a:t>, the manual equivalent of </a:t>
            </a:r>
            <a:r>
              <a:rPr>
                <a:latin typeface="Courier"/>
              </a:rPr>
              <a:t>convert2string()</a:t>
            </a:r>
            <a:r>
              <a:rPr/>
              <a:t>, which does not show up in a single slide of the course. Careful with that: with no macros and no </a:t>
            </a:r>
            <a:r>
              <a:rPr>
                <a:latin typeface="Courier"/>
              </a:rPr>
              <a:t>do_print()</a:t>
            </a:r>
            <a:r>
              <a:rPr/>
              <a:t>, a </a:t>
            </a:r>
            <a:r>
              <a:rPr>
                <a:latin typeface="Courier"/>
              </a:rPr>
              <a:t>t.print()</a:t>
            </a:r>
            <a:r>
              <a:rPr/>
              <a:t> on the transactions here prints the header and nothing else. The format </a:t>
            </a:r>
            <a:r>
              <a:rPr b="1"/>
              <a:t>can</a:t>
            </a:r>
            <a:r>
              <a:rPr/>
              <a:t> be changed: the default is the </a:t>
            </a:r>
            <a:r>
              <a:rPr>
                <a:latin typeface="Courier"/>
              </a:rPr>
              <a:t>uvm_table_printer</a:t>
            </a:r>
            <a:r>
              <a:rPr/>
              <a:t> —one row per field, with type and radix— and there is a </a:t>
            </a:r>
            <a:r>
              <a:rPr>
                <a:latin typeface="Courier"/>
              </a:rPr>
              <a:t>uvm_line_printer</a:t>
            </a:r>
            <a:r>
              <a:rPr/>
              <a:t> that puts the whole object on one line. The reason to prefer </a:t>
            </a:r>
            <a:r>
              <a:rPr>
                <a:latin typeface="Courier"/>
              </a:rPr>
              <a:t>convert2string()</a:t>
            </a:r>
            <a:r>
              <a:rPr/>
              <a:t> is simpler and should be said that way: written by hand it fits in one line that says what you care about, and in a file of a hundred thousand lines that matters.</a:t>
            </a:r>
          </a:p>
        </p:txBody>
      </p:sp>
      <p:sp>
        <p:nvSpPr>
          <p:cNvPr id="4" name="Slide Number Placeholder 3"/>
          <p:cNvSpPr>
            <a:spLocks noGrp="1"/>
          </p:cNvSpPr>
          <p:nvPr>
            <p:ph type="sldNum" sz="quarter" idx="10"/>
          </p:nvPr>
        </p:nvSpPr>
        <p:spPr/>
        <p:txBody>
          <a:bodyPr/>
          <a:lstStyle/>
          <a:p>
            <a:fld id="{18BDFEC3-8487-43E8-A154-7C12CBC1FFF2}" type="slidenum">
              <a:rPr lang="en-US"/>
              <a:t>294</a:t>
            </a:fld>
            <a:endParaRPr lang="en-US"/>
          </a:p>
        </p:txBody>
      </p:sp>
    </p:spTree>
  </p:cSld>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a:t>
            </a:r>
            <a:r>
              <a:rPr i="1"/>
              <a:t>“and when you open the VIP at work”</a:t>
            </a:r>
            <a:r>
              <a:rPr/>
              <a:t> slide. The course’s decision —writing </a:t>
            </a:r>
            <a:r>
              <a:rPr>
                <a:latin typeface="Courier"/>
              </a:rPr>
              <a:t>do_copy</a:t>
            </a:r>
            <a:r>
              <a:rPr/>
              <a:t>, </a:t>
            </a:r>
            <a:r>
              <a:rPr>
                <a:latin typeface="Courier"/>
              </a:rPr>
              <a:t>do_compare</a:t>
            </a:r>
            <a:r>
              <a:rPr/>
              <a:t> and </a:t>
            </a:r>
            <a:r>
              <a:rPr>
                <a:latin typeface="Courier"/>
              </a:rPr>
              <a:t>convert2string</a:t>
            </a:r>
            <a:r>
              <a:rPr/>
              <a:t> by hand— is taken and well taken, and it is not being reversed here: what gets added is the half that was missing, which is </a:t>
            </a:r>
            <a:r>
              <a:rPr b="1"/>
              <a:t>reading</a:t>
            </a:r>
            <a:r>
              <a:rPr/>
              <a:t> what somebody else wrote. The way to read it is always the same and is worth handing over as a recipe: the list of </a:t>
            </a:r>
            <a:r>
              <a:rPr>
                <a:latin typeface="Courier"/>
              </a:rPr>
              <a:t>`uvm_field_*</a:t>
            </a:r>
            <a:r>
              <a:rPr/>
              <a:t> </a:t>
            </a:r>
            <a:r>
              <a:rPr b="1"/>
              <a:t>is</a:t>
            </a:r>
            <a:r>
              <a:rPr/>
              <a:t> the definition of what “equal” means and what “copy” means for that class. If a field is not on the list, </a:t>
            </a:r>
            <a:r>
              <a:rPr>
                <a:latin typeface="Courier"/>
              </a:rPr>
              <a:t>compare()</a:t>
            </a:r>
            <a:r>
              <a:rPr/>
              <a:t> does not look at it — and that is the most expensive bug these macros produce: a scoreboard that goes green because the field that matters was left out of the declaration. The </a:t>
            </a:r>
            <a:r>
              <a:rPr>
                <a:latin typeface="Courier"/>
              </a:rPr>
              <a:t>UVM_REFERENCE</a:t>
            </a:r>
            <a:r>
              <a:rPr/>
              <a:t> deserves its second, because it is the </a:t>
            </a:r>
            <a:r>
              <a:rPr>
                <a:latin typeface="Courier"/>
              </a:rPr>
              <a:t>do_copy()</a:t>
            </a:r>
            <a:r>
              <a:rPr/>
              <a:t> trap again in another disguise: without it, copying the transaction also copies the object hanging off it, and a </a:t>
            </a:r>
            <a:r>
              <a:rPr>
                <a:latin typeface="Courier"/>
              </a:rPr>
              <a:t>clone()</a:t>
            </a:r>
            <a:r>
              <a:rPr/>
              <a:t> in a monitor with heavy traffic gets expensive without anybody noticing. With it, the two transactions share the same payload — which is exactly what MOOCOW says must not be modified. The real cost, so the course’s decision does not look like taste: the macros expand into hundreds of lines per class, and when something goes wrong the error points inside the expansion. A hand-written four-line </a:t>
            </a:r>
            <a:r>
              <a:rPr>
                <a:latin typeface="Courier"/>
              </a:rPr>
              <a:t>do_compare</a:t>
            </a:r>
            <a:r>
              <a:rPr/>
              <a:t> reads on the spot.</a:t>
            </a:r>
          </a:p>
        </p:txBody>
      </p:sp>
      <p:sp>
        <p:nvSpPr>
          <p:cNvPr id="4" name="Slide Number Placeholder 3"/>
          <p:cNvSpPr>
            <a:spLocks noGrp="1"/>
          </p:cNvSpPr>
          <p:nvPr>
            <p:ph type="sldNum" sz="quarter" idx="10"/>
          </p:nvPr>
        </p:nvSpPr>
        <p:spPr/>
        <p:txBody>
          <a:bodyPr/>
          <a:lstStyle/>
          <a:p>
            <a:fld id="{18BDFEC3-8487-43E8-A154-7C12CBC1FFF2}" type="slidenum">
              <a:rPr lang="en-US"/>
              <a:t>295</a:t>
            </a:fld>
            <a:endParaRPr lang="en-US"/>
          </a:p>
        </p:txBody>
      </p:sp>
    </p:spTree>
  </p:cSld>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seven steps are the most boring part of the section and also the most honest, so it is worth framing them instead of rushing through them: </a:t>
            </a:r>
            <a:r>
              <a:rPr b="1"/>
              <a:t>this is what it costs to change the data type of a testbench that already exists.</a:t>
            </a:r>
            <a:r>
              <a:rPr/>
              <a:t> The real advice is to do it from the start. The one to keep an eye on is number 3, because it is the only one that </a:t>
            </a:r>
            <a:r>
              <a:rPr b="1"/>
              <a:t>deletes</a:t>
            </a:r>
            <a:r>
              <a:rPr/>
              <a:t> a class: </a:t>
            </a:r>
            <a:r>
              <a:rPr>
                <a:latin typeface="Courier"/>
              </a:rPr>
              <a:t>add_tester</a:t>
            </a:r>
            <a:r>
              <a:rPr/>
              <a:t> disappears. That is where the result of the section is, and it is worth announcing it — moving the decision into the data made a whole structural class redundant. If the group is going fast, steps 4 and 5 get opened in the editor and compared with the ones from the analysis ports: the difference is that instead of filling a </a:t>
            </a:r>
            <a:r>
              <a:rPr>
                <a:latin typeface="Courier"/>
              </a:rPr>
              <a:t>struct</a:t>
            </a:r>
            <a:r>
              <a:rPr/>
              <a:t> there is a </a:t>
            </a:r>
            <a:r>
              <a:rPr>
                <a:latin typeface="Courier"/>
              </a:rPr>
              <a:t>create()</a:t>
            </a:r>
            <a:r>
              <a:rPr/>
              <a:t> and fields get filled. Nothing else.</a:t>
            </a:r>
          </a:p>
        </p:txBody>
      </p:sp>
      <p:sp>
        <p:nvSpPr>
          <p:cNvPr id="4" name="Slide Number Placeholder 3"/>
          <p:cNvSpPr>
            <a:spLocks noGrp="1"/>
          </p:cNvSpPr>
          <p:nvPr>
            <p:ph type="sldNum" sz="quarter" idx="10"/>
          </p:nvPr>
        </p:nvSpPr>
        <p:spPr/>
        <p:txBody>
          <a:bodyPr/>
          <a:lstStyle/>
          <a:p>
            <a:fld id="{18BDFEC3-8487-43E8-A154-7C12CBC1FFF2}" type="slidenum">
              <a:rPr lang="en-US"/>
              <a:t>296</a:t>
            </a:fld>
            <a:endParaRPr lang="en-US"/>
          </a:p>
        </p:txBody>
      </p:sp>
    </p:spTree>
  </p:cSld>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Eight lines, and out of those only one does anything: </a:t>
            </a:r>
            <a:r>
              <a:rPr>
                <a:latin typeface="Courier"/>
              </a:rPr>
              <a:t>constraint add_only {op == add_op;}</a:t>
            </a:r>
            <a:r>
              <a:rPr/>
              <a:t>. It is worth putting it next to the </a:t>
            </a:r>
            <a:r>
              <a:rPr>
                <a:latin typeface="Courier"/>
              </a:rPr>
              <a:t>add_tester</a:t>
            </a:r>
            <a:r>
              <a:rPr/>
              <a:t> of the env, which did the same thing by redefining a method. Two ways of saying “additions only”, and today’s does not touch behaviour code — it only describes which values are legal. The conceptual point, which is the one that orders the day: </a:t>
            </a:r>
            <a:r>
              <a:rPr b="1"/>
              <a:t>constraints are inherited and they accumulate.</a:t>
            </a:r>
            <a:r>
              <a:rPr/>
              <a:t> </a:t>
            </a:r>
            <a:r>
              <a:rPr>
                <a:latin typeface="Courier"/>
              </a:rPr>
              <a:t>add_transaction</a:t>
            </a:r>
            <a:r>
              <a:rPr/>
              <a:t> does not replace </a:t>
            </a:r>
            <a:r>
              <a:rPr>
                <a:latin typeface="Courier"/>
              </a:rPr>
              <a:t>data</a:t>
            </a:r>
            <a:r>
              <a:rPr/>
              <a:t>, it adds to it. The solver has to satisfy both at once, so there is still bias to the edges in </a:t>
            </a:r>
            <a:r>
              <a:rPr>
                <a:latin typeface="Courier"/>
              </a:rPr>
              <a:t>A</a:t>
            </a:r>
            <a:r>
              <a:rPr/>
              <a:t> and </a:t>
            </a:r>
            <a:r>
              <a:rPr>
                <a:latin typeface="Courier"/>
              </a:rPr>
              <a:t>B</a:t>
            </a:r>
            <a:r>
              <a:rPr/>
              <a:t> — and that is exactly what we want. From there comes the warning: two inherited constraints that contradict each other do not give a compilation error, they give a </a:t>
            </a:r>
            <a:r>
              <a:rPr>
                <a:latin typeface="Courier"/>
              </a:rPr>
              <a:t>randomize()</a:t>
            </a:r>
            <a:r>
              <a:rPr/>
              <a:t> that returns 0. It is case 1 of the Constrained random experiment.</a:t>
            </a:r>
          </a:p>
        </p:txBody>
      </p:sp>
      <p:sp>
        <p:nvSpPr>
          <p:cNvPr id="4" name="Slide Number Placeholder 3"/>
          <p:cNvSpPr>
            <a:spLocks noGrp="1"/>
          </p:cNvSpPr>
          <p:nvPr>
            <p:ph type="sldNum" sz="quarter" idx="10"/>
          </p:nvPr>
        </p:nvSpPr>
        <p:spPr/>
        <p:txBody>
          <a:bodyPr/>
          <a:lstStyle/>
          <a:p>
            <a:fld id="{18BDFEC3-8487-43E8-A154-7C12CBC1FFF2}" type="slidenum">
              <a:rPr lang="en-US"/>
              <a:t>297</a:t>
            </a:fld>
            <a:endParaRPr lang="en-US"/>
          </a:p>
        </p:txBody>
      </p:sp>
    </p:spTree>
  </p:cSld>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result of the section, measured in files: </a:t>
            </a:r>
            <a:r>
              <a:rPr>
                <a:latin typeface="Courier"/>
              </a:rPr>
              <a:t>add_tester.svh</a:t>
            </a:r>
            <a:r>
              <a:rPr/>
              <a:t> stops existing. It is worth saying out loud, because the env had spent a while justifying that hierarchy and now half of it is redundant. And it is not that the env was wrong: it was the right answer while the data was a mute </a:t>
            </a:r>
            <a:r>
              <a:rPr>
                <a:latin typeface="Courier"/>
              </a:rPr>
              <a:t>struct</a:t>
            </a:r>
            <a:r>
              <a:rPr/>
              <a:t>. When the data knows how to randomize itself, that step of the hierarchy runs out of work. It is a good example of abstractions being justified against the problem of the moment, not forever. The </a:t>
            </a:r>
            <a:r>
              <a:rPr>
                <a:latin typeface="Courier"/>
              </a:rPr>
              <a:t>if (!command.randomize()) uvm_fatal</a:t>
            </a:r>
            <a:r>
              <a:rPr/>
              <a:t> is the line to copy properly: </a:t>
            </a:r>
            <a:r>
              <a:rPr>
                <a:latin typeface="Courier"/>
              </a:rPr>
              <a:t>randomize()</a:t>
            </a:r>
            <a:r>
              <a:rPr/>
              <a:t> returns 0 if the constraints have no solution and it aborts nothing. There is a whole slide on that further on.</a:t>
            </a:r>
          </a:p>
        </p:txBody>
      </p:sp>
      <p:sp>
        <p:nvSpPr>
          <p:cNvPr id="4" name="Slide Number Placeholder 3"/>
          <p:cNvSpPr>
            <a:spLocks noGrp="1"/>
          </p:cNvSpPr>
          <p:nvPr>
            <p:ph type="sldNum" sz="quarter" idx="10"/>
          </p:nvPr>
        </p:nvSpPr>
        <p:spPr/>
        <p:txBody>
          <a:bodyPr/>
          <a:lstStyle/>
          <a:p>
            <a:fld id="{18BDFEC3-8487-43E8-A154-7C12CBC1FFF2}" type="slidenum">
              <a:rPr lang="en-US"/>
              <a:t>298</a:t>
            </a:fld>
            <a:endParaRPr lang="en-US"/>
          </a:p>
        </p:txBody>
      </p:sp>
    </p:spTree>
  </p:cSld>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Comparing this </a:t>
            </a:r>
            <a:r>
              <a:rPr>
                <a:latin typeface="Courier"/>
              </a:rPr>
              <a:t>write()</a:t>
            </a:r>
            <a:r>
              <a:rPr/>
              <a:t> with the one from the analysis ports is the best way to close the section: over there was a </a:t>
            </a:r>
            <a:r>
              <a:rPr>
                <a:latin typeface="Courier"/>
              </a:rPr>
              <a:t>case</a:t>
            </a:r>
            <a:r>
              <a:rPr/>
              <a:t> with the prediction written inside it and a hand-written comparison; here there is a </a:t>
            </a:r>
            <a:r>
              <a:rPr>
                <a:latin typeface="Courier"/>
              </a:rPr>
              <a:t>predict_result()</a:t>
            </a:r>
            <a:r>
              <a:rPr/>
              <a:t> that returns an object and a </a:t>
            </a:r>
            <a:r>
              <a:rPr>
                <a:latin typeface="Courier"/>
              </a:rPr>
              <a:t>predicted.compare(t)</a:t>
            </a:r>
            <a:r>
              <a:rPr/>
              <a:t>. What was gained is concrete: the error message is now built with </a:t>
            </a:r>
            <a:r>
              <a:rPr>
                <a:latin typeface="Courier"/>
              </a:rPr>
              <a:t>convert2string()</a:t>
            </a:r>
            <a:r>
              <a:rPr/>
              <a:t> of the three transactions, so it says what was sent, what came out and what was expected, all with the enums by name. And the day the transaction gains a field, the log shows it on its own. A detail that has to be pointed out because it is the rule of the section applied: the </a:t>
            </a:r>
            <a:r>
              <a:rPr>
                <a:latin typeface="Courier"/>
              </a:rPr>
              <a:t>predicted</a:t>
            </a:r>
            <a:r>
              <a:rPr/>
              <a:t> comes from </a:t>
            </a:r>
            <a:r>
              <a:rPr>
                <a:latin typeface="Courier"/>
              </a:rPr>
              <a:t>type_id::create()</a:t>
            </a:r>
            <a:r>
              <a:rPr/>
              <a:t>, not from </a:t>
            </a:r>
            <a:r>
              <a:rPr>
                <a:latin typeface="Courier"/>
              </a:rPr>
              <a:t>new()</a:t>
            </a:r>
            <a:r>
              <a:rPr/>
              <a:t>. It is a transaction that travels —even if it only travels as far as the </a:t>
            </a:r>
            <a:r>
              <a:rPr>
                <a:latin typeface="Courier"/>
              </a:rPr>
              <a:t>compare()</a:t>
            </a:r>
            <a:r>
              <a:rPr/>
              <a:t> on the next line—, so it comes out of the factory like all the others. And the </a:t>
            </a:r>
            <a:r>
              <a:rPr>
                <a:latin typeface="Courier"/>
              </a:rPr>
              <a:t>do ... while</a:t>
            </a:r>
            <a:r>
              <a:rPr/>
              <a:t> that skips </a:t>
            </a:r>
            <a:r>
              <a:rPr>
                <a:latin typeface="Courier"/>
              </a:rPr>
              <a:t>no_op</a:t>
            </a:r>
            <a:r>
              <a:rPr/>
              <a:t> and </a:t>
            </a:r>
            <a:r>
              <a:rPr>
                <a:latin typeface="Courier"/>
              </a:rPr>
              <a:t>rst_op</a:t>
            </a:r>
            <a:r>
              <a:rPr/>
              <a:t> is still the same as in the analysis ports: those operations produce no result, and if they are not thrown away the comparison shifts by one and everything fails.</a:t>
            </a:r>
          </a:p>
        </p:txBody>
      </p:sp>
      <p:sp>
        <p:nvSpPr>
          <p:cNvPr id="4" name="Slide Number Placeholder 3"/>
          <p:cNvSpPr>
            <a:spLocks noGrp="1"/>
          </p:cNvSpPr>
          <p:nvPr>
            <p:ph type="sldNum" sz="quarter" idx="10"/>
          </p:nvPr>
        </p:nvSpPr>
        <p:spPr/>
        <p:txBody>
          <a:bodyPr/>
          <a:lstStyle/>
          <a:p>
            <a:fld id="{18BDFEC3-8487-43E8-A154-7C12CBC1FFF2}" type="slidenum">
              <a:rPr lang="en-US"/>
              <a:t>299</a:t>
            </a:fld>
            <a:endParaRPr lang="en-US"/>
          </a:p>
        </p:txBody>
      </p:sp>
    </p:spTree>
  </p:cSld>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putting this slide next to the </a:t>
            </a:r>
            <a:r>
              <a:rPr>
                <a:latin typeface="Courier"/>
              </a:rPr>
              <a:t>add_test</a:t>
            </a:r>
            <a:r>
              <a:rPr/>
              <a:t> of the env and counting lines: the same idea, one level further down. Before, what generates was substituted; now, what is generated is. The order of the </a:t>
            </a:r>
            <a:r>
              <a:rPr>
                <a:latin typeface="Courier"/>
              </a:rPr>
              <a:t>super</a:t>
            </a:r>
            <a:r>
              <a:rPr/>
              <a:t> is the trap of the slide, and it is a sibling of the one in the env: the factory decides what to build at the moment of the </a:t>
            </a:r>
            <a:r>
              <a:rPr>
                <a:latin typeface="Courier"/>
              </a:rPr>
              <a:t>create()</a:t>
            </a:r>
            <a:r>
              <a:rPr/>
              <a:t>. If the override arrives afterwards, there is no error — the testbench runs with </a:t>
            </a:r>
            <a:r>
              <a:rPr>
                <a:latin typeface="Courier"/>
              </a:rPr>
              <a:t>command_transaction</a:t>
            </a:r>
            <a:r>
              <a:rPr/>
              <a:t> and the “additions” test sends random operations. It does not break, it lies. And a question that always comes up: why does </a:t>
            </a:r>
            <a:r>
              <a:rPr>
                <a:latin typeface="Courier"/>
              </a:rPr>
              <a:t>add_test</a:t>
            </a:r>
            <a:r>
              <a:rPr/>
              <a:t> call </a:t>
            </a:r>
            <a:r>
              <a:rPr>
                <a:latin typeface="Courier"/>
              </a:rPr>
              <a:t>super.build_phase()</a:t>
            </a:r>
            <a:r>
              <a:rPr/>
              <a:t> here if the course says it is not needed? Because its base is </a:t>
            </a:r>
            <a:r>
              <a:rPr>
                <a:latin typeface="Courier"/>
              </a:rPr>
              <a:t>random_test</a:t>
            </a:r>
            <a:r>
              <a:rPr/>
              <a:t>, a class of </a:t>
            </a:r>
            <a:r>
              <a:rPr b="1"/>
              <a:t>ours</a:t>
            </a:r>
            <a:r>
              <a:rPr/>
              <a:t> that has a </a:t>
            </a:r>
            <a:r>
              <a:rPr>
                <a:latin typeface="Courier"/>
              </a:rPr>
              <a:t>build_phase</a:t>
            </a:r>
            <a:r>
              <a:rPr/>
              <a:t> with real work in it. The rule from the components was talking about </a:t>
            </a:r>
            <a:r>
              <a:rPr>
                <a:latin typeface="Courier"/>
              </a:rPr>
              <a:t>uvm_component</a:t>
            </a:r>
            <a:r>
              <a:rPr/>
              <a:t>, which does not have one.</a:t>
            </a:r>
          </a:p>
        </p:txBody>
      </p:sp>
      <p:sp>
        <p:nvSpPr>
          <p:cNvPr id="4" name="Slide Number Placeholder 3"/>
          <p:cNvSpPr>
            <a:spLocks noGrp="1"/>
          </p:cNvSpPr>
          <p:nvPr>
            <p:ph type="sldNum" sz="quarter" idx="10"/>
          </p:nvPr>
        </p:nvSpPr>
        <p:spPr/>
        <p:txBody>
          <a:bodyPr/>
          <a:lstStyle/>
          <a:p>
            <a:fld id="{18BDFEC3-8487-43E8-A154-7C12CBC1FFF2}" type="slidenum">
              <a:rPr lang="en-US"/>
              <a:t>300</a:t>
            </a:fld>
            <a:endParaRPr lang="en-US"/>
          </a:p>
        </p:txBody>
      </p:sp>
    </p:spTree>
  </p:cSld>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comes out of a bug this very course had: the tester created the two directed operations —the reset and the FF x FF multiplication— with </a:t>
            </a:r>
            <a:r>
              <a:rPr>
                <a:latin typeface="Courier"/>
              </a:rPr>
              <a:t>new()</a:t>
            </a:r>
            <a:r>
              <a:rPr/>
              <a:t>, so under </a:t>
            </a:r>
            <a:r>
              <a:rPr>
                <a:latin typeface="Courier"/>
              </a:rPr>
              <a:t>add_test</a:t>
            </a:r>
            <a:r>
              <a:rPr/>
              <a:t> those two were NOT </a:t>
            </a:r>
            <a:r>
              <a:rPr>
                <a:latin typeface="Courier"/>
              </a:rPr>
              <a:t>add_transaction</a:t>
            </a:r>
            <a:r>
              <a:rPr/>
              <a:t>. Nobody noticed because the testbench works just the same. The question to throw at the group, which is the one that orders everything: if the reset now comes out of the factory and under </a:t>
            </a:r>
            <a:r>
              <a:rPr>
                <a:latin typeface="Courier"/>
              </a:rPr>
              <a:t>add_test</a:t>
            </a:r>
            <a:r>
              <a:rPr/>
              <a:t> it is an </a:t>
            </a:r>
            <a:r>
              <a:rPr>
                <a:latin typeface="Courier"/>
              </a:rPr>
              <a:t>add_transaction</a:t>
            </a:r>
            <a:r>
              <a:rPr/>
              <a:t>, why does the constraint </a:t>
            </a:r>
            <a:r>
              <a:rPr>
                <a:latin typeface="Courier"/>
              </a:rPr>
              <a:t>op == add_op</a:t>
            </a:r>
            <a:r>
              <a:rPr/>
              <a:t> not turn it into an addition? Because we do not randomize it. </a:t>
            </a:r>
            <a:r>
              <a:rPr b="1"/>
              <a:t>The factory picks the type; constraints only act on </a:t>
            </a:r>
            <a:r>
              <a:rPr b="1">
                <a:latin typeface="Courier"/>
              </a:rPr>
              <a:t>randomize()</a:t>
            </a:r>
            <a:r>
              <a:rPr b="1"/>
              <a:t>.</a:t>
            </a:r>
          </a:p>
        </p:txBody>
      </p:sp>
      <p:sp>
        <p:nvSpPr>
          <p:cNvPr id="4" name="Slide Number Placeholder 3"/>
          <p:cNvSpPr>
            <a:spLocks noGrp="1"/>
          </p:cNvSpPr>
          <p:nvPr>
            <p:ph type="sldNum" sz="quarter" idx="10"/>
          </p:nvPr>
        </p:nvSpPr>
        <p:spPr/>
        <p:txBody>
          <a:bodyPr/>
          <a:lstStyle/>
          <a:p>
            <a:fld id="{18BDFEC3-8487-43E8-A154-7C12CBC1FFF2}" type="slidenum">
              <a:rPr lang="en-US"/>
              <a:t>301</a:t>
            </a:fld>
            <a:endParaRPr lang="en-US"/>
          </a:p>
        </p:txBody>
      </p:sp>
    </p:spTree>
  </p:cSld>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one extra line that pays for itself the first time somebody adds a contradictory constraint. Without the </a:t>
            </a:r>
            <a:r>
              <a:rPr>
                <a:latin typeface="Courier"/>
              </a:rPr>
              <a:t>else</a:t>
            </a:r>
            <a:r>
              <a:rPr/>
              <a:t>, the symptom is a scoreboard failing on transactions with absurd values and half an afternoon spent looking for it in the DUT. The </a:t>
            </a:r>
            <a:r>
              <a:rPr>
                <a:latin typeface="Courier"/>
              </a:rPr>
              <a:t>`uvm_fatal</a:t>
            </a:r>
            <a:r>
              <a:rPr/>
              <a:t> is not an exaggeration: an unrandomized transaction is not bad stimulus, it is stimulus you did not choose. Better for the run to die with a message than to tell somebody that last night’s regression meant nothing.</a:t>
            </a:r>
          </a:p>
        </p:txBody>
      </p:sp>
      <p:sp>
        <p:nvSpPr>
          <p:cNvPr id="4" name="Slide Number Placeholder 3"/>
          <p:cNvSpPr>
            <a:spLocks noGrp="1"/>
          </p:cNvSpPr>
          <p:nvPr>
            <p:ph type="sldNum" sz="quarter" idx="10"/>
          </p:nvPr>
        </p:nvSpPr>
        <p:spPr/>
        <p:txBody>
          <a:bodyPr/>
          <a:lstStyle/>
          <a:p>
            <a:fld id="{18BDFEC3-8487-43E8-A154-7C12CBC1FFF2}" type="slidenum">
              <a:rPr lang="en-US"/>
              <a:t>302</a:t>
            </a:fld>
            <a:endParaRPr lang="en-US"/>
          </a:p>
        </p:txBody>
      </p:sp>
    </p:spTree>
  </p:cSld>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Closing of day 5, and it is worth saying what is missing: today the stimulus is generated by a tester you wrote yourself; in modern UVM that is a uvm_sequence running on a sequencer, and the set of driver + monitor + sequencer is packed into an agent. That is day 6.</a:t>
            </a:r>
          </a:p>
        </p:txBody>
      </p:sp>
      <p:sp>
        <p:nvSpPr>
          <p:cNvPr id="4" name="Slide Number Placeholder 3"/>
          <p:cNvSpPr>
            <a:spLocks noGrp="1"/>
          </p:cNvSpPr>
          <p:nvPr>
            <p:ph type="sldNum" sz="quarter" idx="10"/>
          </p:nvPr>
        </p:nvSpPr>
        <p:spPr/>
        <p:txBody>
          <a:bodyPr/>
          <a:lstStyle/>
          <a:p>
            <a:fld id="{18BDFEC3-8487-43E8-A154-7C12CBC1FFF2}" type="slidenum">
              <a:rPr lang="en-US"/>
              <a:t>303</a:t>
            </a:fld>
            <a:endParaRPr lang="en-US"/>
          </a:p>
        </p:txBody>
      </p:sp>
    </p:spTree>
  </p:cSld>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half of the pair that was missing: up to here the course measured coverage and built the transactions, but the stimulus still came out of a </a:t>
            </a:r>
            <a:r>
              <a:rPr>
                <a:latin typeface="Courier"/>
              </a:rPr>
              <a:t>get_op()</a:t>
            </a:r>
            <a:r>
              <a:rPr/>
              <a:t> with a hand-written </a:t>
            </a:r>
            <a:r>
              <a:rPr>
                <a:latin typeface="Courier"/>
              </a:rPr>
              <a:t>case</a:t>
            </a:r>
            <a:r>
              <a:rPr/>
              <a:t>. The sentence that orders the section: </a:t>
            </a:r>
            <a:r>
              <a:rPr b="1"/>
              <a:t>a constraint does not pick a value, it describes the set of legal values.</a:t>
            </a:r>
            <a:r>
              <a:rPr/>
              <a:t> The one that picks is the solver, and it picks differently from what you expect more often than you would like. The whole section is about measuring that instead of assuming it.</a:t>
            </a:r>
          </a:p>
        </p:txBody>
      </p:sp>
      <p:sp>
        <p:nvSpPr>
          <p:cNvPr id="4" name="Slide Number Placeholder 3"/>
          <p:cNvSpPr>
            <a:spLocks noGrp="1"/>
          </p:cNvSpPr>
          <p:nvPr>
            <p:ph type="sldNum" sz="quarter" idx="10"/>
          </p:nvPr>
        </p:nvSpPr>
        <p:spPr/>
        <p:txBody>
          <a:bodyPr/>
          <a:lstStyle/>
          <a:p>
            <a:fld id="{18BDFEC3-8487-43E8-A154-7C12CBC1FFF2}" type="slidenum">
              <a:rPr lang="en-US"/>
              <a:t>304</a:t>
            </a:fld>
            <a:endParaRPr lang="en-US"/>
          </a:p>
        </p:txBody>
      </p:sp>
    </p:spTree>
  </p:cSld>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bullet to say slowly is the third one, because it is the wrong mental model everybody brings along: a </a:t>
            </a:r>
            <a:r>
              <a:rPr>
                <a:latin typeface="Courier"/>
              </a:rPr>
              <a:t>constraint</a:t>
            </a:r>
            <a:r>
              <a:rPr/>
              <a:t> </a:t>
            </a:r>
            <a:r>
              <a:rPr b="1"/>
              <a:t>does not run</a:t>
            </a:r>
            <a:r>
              <a:rPr/>
              <a:t>. It is not a long </a:t>
            </a:r>
            <a:r>
              <a:rPr>
                <a:latin typeface="Courier"/>
              </a:rPr>
              <a:t>if</a:t>
            </a:r>
            <a:r>
              <a:rPr/>
              <a:t>, it does not go from top to bottom, and the order they are written in makes no difference. It is a system of equations, and </a:t>
            </a:r>
            <a:r>
              <a:rPr>
                <a:latin typeface="Courier"/>
              </a:rPr>
              <a:t>randomize()</a:t>
            </a:r>
            <a:r>
              <a:rPr/>
              <a:t> hands it to a solver —in this course, z3— so that it returns a random solution out of all the ones that satisfy it. From there comes the consequence of the last bullet, and it is the most expensive trap of the section: two incompatible constraints compile perfectly. The error shows up at simulation time, </a:t>
            </a:r>
            <a:r>
              <a:rPr>
                <a:latin typeface="Courier"/>
              </a:rPr>
              <a:t>randomize()</a:t>
            </a:r>
            <a:r>
              <a:rPr/>
              <a:t> returns 0, and </a:t>
            </a:r>
            <a:r>
              <a:rPr b="1"/>
              <a:t>if nobody checks the return value the class is left with the values it had</a:t>
            </a:r>
            <a:r>
              <a:rPr/>
              <a:t>. The testbench goes on running and sends garbage. The rule to take away from here, and one the course keeps everywhere in </a:t>
            </a:r>
            <a:r>
              <a:rPr>
                <a:latin typeface="Courier"/>
              </a:rPr>
              <a:t>code/</a:t>
            </a:r>
            <a:r>
              <a:rPr/>
              <a:t>: a </a:t>
            </a:r>
            <a:r>
              <a:rPr>
                <a:latin typeface="Courier"/>
              </a:rPr>
              <a:t>randomize()</a:t>
            </a:r>
            <a:r>
              <a:rPr/>
              <a:t> always goes inside an </a:t>
            </a:r>
            <a:r>
              <a:rPr>
                <a:latin typeface="Courier"/>
              </a:rPr>
              <a:t>if</a:t>
            </a:r>
            <a:r>
              <a:rPr/>
              <a:t> that checks the return value. Never on its own.</a:t>
            </a:r>
          </a:p>
        </p:txBody>
      </p:sp>
      <p:sp>
        <p:nvSpPr>
          <p:cNvPr id="4" name="Slide Number Placeholder 3"/>
          <p:cNvSpPr>
            <a:spLocks noGrp="1"/>
          </p:cNvSpPr>
          <p:nvPr>
            <p:ph type="sldNum" sz="quarter" idx="10"/>
          </p:nvPr>
        </p:nvSpPr>
        <p:spPr/>
        <p:txBody>
          <a:bodyPr/>
          <a:lstStyle/>
          <a:p>
            <a:fld id="{18BDFEC3-8487-43E8-A154-7C12CBC1FFF2}" type="slidenum">
              <a:rPr lang="en-US"/>
              <a:t>305</a:t>
            </a:fld>
            <a:endParaRPr lang="en-US"/>
          </a:p>
        </p:txBody>
      </p:sp>
    </p:spTree>
  </p:cSld>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are the three words of the language that are missing for the student to read any foreign transaction without stopping. None is hard; what is needed is knowing when each one is used. </a:t>
            </a:r>
            <a:r>
              <a:rPr>
                <a:latin typeface="Courier"/>
              </a:rPr>
              <a:t>randc</a:t>
            </a:r>
            <a:r>
              <a:rPr/>
              <a:t> is the answer to </a:t>
            </a:r>
            <a:r>
              <a:rPr i="1"/>
              <a:t>“I want to go through every opcode”</a:t>
            </a:r>
            <a:r>
              <a:rPr/>
              <a:t>, and the argument is efficiency: with </a:t>
            </a:r>
            <a:r>
              <a:rPr>
                <a:latin typeface="Courier"/>
              </a:rPr>
              <a:t>rand</a:t>
            </a:r>
            <a:r>
              <a:rPr/>
              <a:t> over eight values it takes some twenty-two draws to see all eight —the coupon collector’s problem—, and with </a:t>
            </a:r>
            <a:r>
              <a:rPr>
                <a:latin typeface="Courier"/>
              </a:rPr>
              <a:t>randc</a:t>
            </a:r>
            <a:r>
              <a:rPr/>
              <a:t> eight are enough. And the width limit has a concrete reason: the solver has to carry the list of what has already come out, so a 32-bit </a:t>
            </a:r>
            <a:r>
              <a:rPr>
                <a:latin typeface="Courier"/>
              </a:rPr>
              <a:t>randc</a:t>
            </a:r>
            <a:r>
              <a:rPr/>
              <a:t> would be a table of four billion entries. The two hooks are best explained by what they solve. </a:t>
            </a:r>
            <a:r>
              <a:rPr>
                <a:latin typeface="Courier"/>
              </a:rPr>
              <a:t>post_randomize()</a:t>
            </a:r>
            <a:r>
              <a:rPr/>
              <a:t> is for the field that </a:t>
            </a:r>
            <a:r>
              <a:rPr b="1"/>
              <a:t>derives</a:t>
            </a:r>
            <a:r>
              <a:rPr/>
              <a:t> from the drawn ones: a CRC, a parity, the length of a payload that has already been drawn. Making it </a:t>
            </a:r>
            <a:r>
              <a:rPr>
                <a:latin typeface="Courier"/>
              </a:rPr>
              <a:t>rand</a:t>
            </a:r>
            <a:r>
              <a:rPr/>
              <a:t> with a constraint tying it to the rest is asking the solver to solve a problem that is done with an XOR. </a:t>
            </a:r>
            <a:r>
              <a:rPr>
                <a:latin typeface="Courier"/>
              </a:rPr>
              <a:t>pre_randomize()</a:t>
            </a:r>
            <a:r>
              <a:rPr/>
              <a:t> gets used less and has a trap worth naming: it runs </a:t>
            </a:r>
            <a:r>
              <a:rPr b="1"/>
              <a:t>before</a:t>
            </a:r>
            <a:r>
              <a:rPr/>
              <a:t> the draw, which means the fields still have the values of the previous transaction. That makes it useful for whatever depends on the past —keeping the previous address to ask for a contiguous access— and dangerous if you believe the new ones are already there. And the underlying warning, which is the same as the whole section’s: a field computed in </a:t>
            </a:r>
            <a:r>
              <a:rPr>
                <a:latin typeface="Courier"/>
              </a:rPr>
              <a:t>post_randomize()</a:t>
            </a:r>
            <a:r>
              <a:rPr/>
              <a:t> is </a:t>
            </a:r>
            <a:r>
              <a:rPr b="1"/>
              <a:t>outside</a:t>
            </a:r>
            <a:r>
              <a:rPr/>
              <a:t> the system of equations. The solver does not see it, the constraints do not restrict it, and </a:t>
            </a:r>
            <a:r>
              <a:rPr>
                <a:latin typeface="Courier"/>
              </a:rPr>
              <a:t>randomize()</a:t>
            </a:r>
            <a:r>
              <a:rPr/>
              <a:t> will never return 0 because of it.</a:t>
            </a:r>
          </a:p>
        </p:txBody>
      </p:sp>
      <p:sp>
        <p:nvSpPr>
          <p:cNvPr id="4" name="Slide Number Placeholder 3"/>
          <p:cNvSpPr>
            <a:spLocks noGrp="1"/>
          </p:cNvSpPr>
          <p:nvPr>
            <p:ph type="sldNum" sz="quarter" idx="10"/>
          </p:nvPr>
        </p:nvSpPr>
        <p:spPr/>
        <p:txBody>
          <a:bodyPr/>
          <a:lstStyle/>
          <a:p>
            <a:fld id="{18BDFEC3-8487-43E8-A154-7C12CBC1FFF2}" type="slidenum">
              <a:rPr lang="en-US"/>
              <a:t>306</a:t>
            </a:fld>
            <a:endParaRPr lang="en-US"/>
          </a:p>
        </p:txBody>
      </p:sp>
    </p:spTree>
  </p:cSld>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arithmetic has to be done on the board, because read out loud it does not sink in: with </a:t>
            </a:r>
            <a:r>
              <a:rPr>
                <a:latin typeface="Courier"/>
              </a:rPr>
              <a:t>:=</a:t>
            </a:r>
            <a:r>
              <a:rPr/>
              <a:t> the weights are 1, 1 and 1, but the middle one is applied to </a:t>
            </a:r>
            <a:r>
              <a:rPr b="1"/>
              <a:t>each one</a:t>
            </a:r>
            <a:r>
              <a:rPr/>
              <a:t> of its 254 values. A total of 256 equal parts, and </a:t>
            </a:r>
            <a:r>
              <a:rPr>
                <a:latin typeface="Courier"/>
              </a:rPr>
              <a:t>A=00</a:t>
            </a:r>
            <a:r>
              <a:rPr/>
              <a:t> comes up one time in 256. With </a:t>
            </a:r>
            <a:r>
              <a:rPr>
                <a:latin typeface="Courier"/>
              </a:rPr>
              <a:t>:/</a:t>
            </a:r>
            <a:r>
              <a:rPr/>
              <a:t> the parts are three —1, 2 and 1— and </a:t>
            </a:r>
            <a:r>
              <a:rPr>
                <a:latin typeface="Courier"/>
              </a:rPr>
              <a:t>A=00</a:t>
            </a:r>
            <a:r>
              <a:rPr/>
              <a:t> comes up one time in four. Sixty-four times more often, for two characters. And now the part that makes it dangerous: </a:t>
            </a:r>
            <a:r>
              <a:rPr b="1"/>
              <a:t>both versions work</a:t>
            </a:r>
            <a:r>
              <a:rPr/>
              <a:t>. Neither gives a warning, neither fails, the testbench runs the thousand transactions just the same. The only thing that changes is that with </a:t>
            </a:r>
            <a:r>
              <a:rPr>
                <a:latin typeface="Courier"/>
              </a:rPr>
              <a:t>:=</a:t>
            </a:r>
            <a:r>
              <a:rPr/>
              <a:t> the </a:t>
            </a:r>
            <a:r>
              <a:rPr>
                <a:latin typeface="Courier"/>
              </a:rPr>
              <a:t>a_00</a:t>
            </a:r>
            <a:r>
              <a:rPr/>
              <a:t> bin of the covergroup takes an eternity to fill, and whoever looks at the report concludes that a test is missing. It is exactly the kind of bug the course calls a silent trap, and that is why the next slide does not explain: it </a:t>
            </a:r>
            <a:r>
              <a:rPr b="1"/>
              <a:t>measures</a:t>
            </a:r>
            <a:r>
              <a:rPr/>
              <a:t>. The practical rule to hand down: if you write a </a:t>
            </a:r>
            <a:r>
              <a:rPr>
                <a:latin typeface="Courier"/>
              </a:rPr>
              <a:t>dist</a:t>
            </a:r>
            <a:r>
              <a:rPr/>
              <a:t>, run a histogram before believing it.</a:t>
            </a:r>
          </a:p>
        </p:txBody>
      </p:sp>
      <p:sp>
        <p:nvSpPr>
          <p:cNvPr id="4" name="Slide Number Placeholder 3"/>
          <p:cNvSpPr>
            <a:spLocks noGrp="1"/>
          </p:cNvSpPr>
          <p:nvPr>
            <p:ph type="sldNum" sz="quarter" idx="10"/>
          </p:nvPr>
        </p:nvSpPr>
        <p:spPr/>
        <p:txBody>
          <a:bodyPr/>
          <a:lstStyle/>
          <a:p>
            <a:fld id="{18BDFEC3-8487-43E8-A154-7C12CBC1FFF2}" type="slidenum">
              <a:rPr lang="en-US"/>
              <a:t>307</a:t>
            </a:fld>
            <a:endParaRPr lang="en-US"/>
          </a:p>
        </p:txBody>
      </p:sp>
    </p:spTree>
  </p:cSld>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experiment came out of a bug in this very course: </a:t>
            </a:r>
            <a:r>
              <a:rPr>
                <a:latin typeface="Courier"/>
              </a:rPr>
              <a:t>command_transaction</a:t>
            </a:r>
            <a:r>
              <a:rPr/>
              <a:t> had the </a:t>
            </a:r>
            <a:r>
              <a:rPr>
                <a:latin typeface="Courier"/>
              </a:rPr>
              <a:t>dist</a:t>
            </a:r>
            <a:r>
              <a:rPr/>
              <a:t> written with </a:t>
            </a:r>
            <a:r>
              <a:rPr>
                <a:latin typeface="Courier"/>
              </a:rPr>
              <a:t>:=</a:t>
            </a:r>
            <a:r>
              <a:rPr/>
              <a:t>, which means the bias to the corner cases the transactions claimed to have </a:t>
            </a:r>
            <a:r>
              <a:rPr b="1"/>
              <a:t>did not exist</a:t>
            </a:r>
            <a:r>
              <a:rPr/>
              <a:t>. The distribution was practically uniform and nobody found out, because the testbench passed just the same. That is the underlying point of the section, and it is worth saying it that bluntly: a badly written constraint </a:t>
            </a:r>
            <a:r>
              <a:rPr b="1"/>
              <a:t>does not fail, it lies</a:t>
            </a:r>
            <a:r>
              <a:rPr/>
              <a:t>. There is no warning, there is no compilation error, there is no test in red. The only thing that gives it away is the coverage that does not go up — and that is only noticed weeks later. A practical rule to take home: every time you write a </a:t>
            </a:r>
            <a:r>
              <a:rPr>
                <a:latin typeface="Courier"/>
              </a:rPr>
              <a:t>dist</a:t>
            </a:r>
            <a:r>
              <a:rPr/>
              <a:t>, run a few thousand randomizations and print the histogram </a:t>
            </a:r>
            <a:r>
              <a:rPr b="1"/>
              <a:t>once</a:t>
            </a:r>
            <a:r>
              <a:rPr/>
              <a:t>. It costs ten minutes and it is the difference between believing and knowing.</a:t>
            </a:r>
          </a:p>
        </p:txBody>
      </p:sp>
      <p:sp>
        <p:nvSpPr>
          <p:cNvPr id="4" name="Slide Number Placeholder 3"/>
          <p:cNvSpPr>
            <a:spLocks noGrp="1"/>
          </p:cNvSpPr>
          <p:nvPr>
            <p:ph type="sldNum" sz="quarter" idx="10"/>
          </p:nvPr>
        </p:nvSpPr>
        <p:spPr/>
        <p:txBody>
          <a:bodyPr/>
          <a:lstStyle/>
          <a:p>
            <a:fld id="{18BDFEC3-8487-43E8-A154-7C12CBC1FFF2}" type="slidenum">
              <a:rPr lang="en-US"/>
              <a:t>309</a:t>
            </a:fld>
            <a:endParaRPr lang="en-US"/>
          </a:p>
        </p:txBody>
      </p:sp>
    </p:spTree>
  </p:cSld>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number that comes out of running </a:t>
            </a:r>
            <a:r>
              <a:rPr>
                <a:latin typeface="Courier"/>
              </a:rPr>
              <a:t>02_with.sv</a:t>
            </a:r>
            <a:r>
              <a:rPr/>
              <a:t> is the whole argument of the section: 400 random attempts fill </a:t>
            </a:r>
            <a:r>
              <a:rPr>
                <a:latin typeface="Courier"/>
              </a:rPr>
              <a:t>mul_max</a:t>
            </a:r>
            <a:r>
              <a:rPr/>
              <a:t> a handful of times —6 with the default seed, between 2 and 8 depending on which one you use— </a:t>
            </a:r>
            <a:r>
              <a:rPr b="1"/>
              <a:t>because the </a:t>
            </a:r>
            <a:r>
              <a:rPr b="1">
                <a:latin typeface="Courier"/>
              </a:rPr>
              <a:t>dist</a:t>
            </a:r>
            <a:r>
              <a:rPr b="1"/>
              <a:t> biases towards the edges</a:t>
            </a:r>
            <a:r>
              <a:rPr/>
              <a:t>. The arithmetic is worth doing out loud: </a:t>
            </a:r>
            <a:r>
              <a:rPr>
                <a:latin typeface="Courier"/>
              </a:rPr>
              <a:t>op</a:t>
            </a:r>
            <a:r>
              <a:rPr/>
              <a:t> comes out uniform among four and each leg lands on </a:t>
            </a:r>
            <a:r>
              <a:rPr>
                <a:latin typeface="Courier"/>
              </a:rPr>
              <a:t>FF</a:t>
            </a:r>
            <a:r>
              <a:rPr/>
              <a:t> one time in four, that is 1/4 × 1/4 × 1/4 = </a:t>
            </a:r>
            <a:r>
              <a:rPr b="1"/>
              <a:t>1 in 64</a:t>
            </a:r>
            <a:r>
              <a:rPr/>
              <a:t>, which over 400 attempts is six and a bit. With the badly written </a:t>
            </a:r>
            <a:r>
              <a:rPr>
                <a:latin typeface="Courier"/>
              </a:rPr>
              <a:t>dist</a:t>
            </a:r>
            <a:r>
              <a:rPr/>
              <a:t> of the previous slide, the probability of both legs landing on </a:t>
            </a:r>
            <a:r>
              <a:rPr>
                <a:latin typeface="Courier"/>
              </a:rPr>
              <a:t>FF</a:t>
            </a:r>
            <a:r>
              <a:rPr/>
              <a:t> is 1/65536 per operation: you never touch it. The mental sequence is always the same: I run random, I look at which bin was left empty, I write a three-line </a:t>
            </a:r>
            <a:r>
              <a:rPr>
                <a:latin typeface="Courier"/>
              </a:rPr>
              <a:t>with {}</a:t>
            </a:r>
            <a:r>
              <a:rPr/>
              <a:t>, I run again. Never “I write 76 tests”. The Verilator limitation the section states is there on purpose, and it is worth stating it properly because it is not a matter of “it works or it does not”. Verilator resolves the </a:t>
            </a:r>
            <a:r>
              <a:rPr>
                <a:latin typeface="Courier"/>
              </a:rPr>
              <a:t>dist</a:t>
            </a:r>
            <a:r>
              <a:rPr/>
              <a:t> </a:t>
            </a:r>
            <a:r>
              <a:rPr b="1"/>
              <a:t>by picking a concrete value first</a:t>
            </a:r>
            <a:r>
              <a:rPr/>
              <a:t> and only then checks the rest: if the one drawn does not satisfy the </a:t>
            </a:r>
            <a:r>
              <a:rPr>
                <a:latin typeface="Courier"/>
              </a:rPr>
              <a:t>with</a:t>
            </a:r>
            <a:r>
              <a:rPr/>
              <a:t>, it returns 0 instead of looking for another. The success rate is therefore the probability of the bin. Measured: </a:t>
            </a:r>
            <a:r>
              <a:rPr>
                <a:latin typeface="Courier"/>
              </a:rPr>
              <a:t>with {A == 8'hFF}</a:t>
            </a:r>
            <a:r>
              <a:rPr/>
              <a:t> resolves 25 % of the time —the weight of that bin—, </a:t>
            </a:r>
            <a:r>
              <a:rPr>
                <a:latin typeface="Courier"/>
              </a:rPr>
              <a:t>with {A inside {[1:10]}}</a:t>
            </a:r>
            <a:r>
              <a:rPr/>
              <a:t> 2 %, and a field with no </a:t>
            </a:r>
            <a:r>
              <a:rPr>
                <a:latin typeface="Courier"/>
              </a:rPr>
              <a:t>dist</a:t>
            </a:r>
            <a:r>
              <a:rPr/>
              <a:t> 100 %. Why it matters more than it looks: the symptom is </a:t>
            </a:r>
            <a:r>
              <a:rPr b="1"/>
              <a:t>an intermittent directed case</a:t>
            </a:r>
            <a:r>
              <a:rPr/>
              <a:t>, which works when you try it and fails in the overnight regression. The numbers are in </a:t>
            </a:r>
            <a:r>
              <a:rPr>
                <a:latin typeface="Courier"/>
              </a:rPr>
              <a:t>code/verilator/repro-dist-with.sv</a:t>
            </a:r>
            <a:r>
              <a:rPr/>
              <a:t>, and the workaround —turning the constraint off— is the same </a:t>
            </a:r>
            <a:r>
              <a:rPr>
                <a:latin typeface="Courier"/>
              </a:rPr>
              <a:t>constraint_mode()</a:t>
            </a:r>
            <a:r>
              <a:rPr/>
              <a:t> you see further on.</a:t>
            </a:r>
          </a:p>
        </p:txBody>
      </p:sp>
      <p:sp>
        <p:nvSpPr>
          <p:cNvPr id="4" name="Slide Number Placeholder 3"/>
          <p:cNvSpPr>
            <a:spLocks noGrp="1"/>
          </p:cNvSpPr>
          <p:nvPr>
            <p:ph type="sldNum" sz="quarter" idx="10"/>
          </p:nvPr>
        </p:nvSpPr>
        <p:spPr/>
        <p:txBody>
          <a:bodyPr/>
          <a:lstStyle/>
          <a:p>
            <a:fld id="{18BDFEC3-8487-43E8-A154-7C12CBC1FFF2}" type="slidenum">
              <a:rPr lang="en-US"/>
              <a:t>310</a:t>
            </a:fld>
            <a:endParaRPr lang="en-US"/>
          </a:p>
        </p:txBody>
      </p:sp>
    </p:spTree>
  </p:cSld>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piece that makes the previous slide scale to a real testbench. The </a:t>
            </a:r>
            <a:r>
              <a:rPr>
                <a:latin typeface="Courier"/>
              </a:rPr>
              <a:t>randomize() with {}</a:t>
            </a:r>
            <a:r>
              <a:rPr/>
              <a:t> is for asking for a directed case, but if the class already has a hard constraint saying otherwise, the </a:t>
            </a:r>
            <a:r>
              <a:rPr>
                <a:latin typeface="Courier"/>
              </a:rPr>
              <a:t>with</a:t>
            </a:r>
            <a:r>
              <a:rPr/>
              <a:t> does not override it: it contradicts it, and </a:t>
            </a:r>
            <a:r>
              <a:rPr>
                <a:latin typeface="Courier"/>
              </a:rPr>
              <a:t>randomize()</a:t>
            </a:r>
            <a:r>
              <a:rPr/>
              <a:t> returns 0. The old way out was </a:t>
            </a:r>
            <a:r>
              <a:rPr>
                <a:latin typeface="Courier"/>
              </a:rPr>
              <a:t>constraint_mode(0)</a:t>
            </a:r>
            <a:r>
              <a:rPr/>
              <a:t> — which forces whoever writes the test to know the name of a constraint in a class they did not write. The design rule to leave behind, because it is the one used in every modern VIP: </a:t>
            </a:r>
            <a:r>
              <a:rPr b="1"/>
              <a:t>what is a rule of the protocol goes hard; what is a preference of the stimulus goes </a:t>
            </a:r>
            <a:r>
              <a:rPr b="1">
                <a:latin typeface="Courier"/>
              </a:rPr>
              <a:t>soft</a:t>
            </a:r>
            <a:r>
              <a:rPr/>
              <a:t>. An address aligned to 4 is hard, because the DUT does not accept anything else. That </a:t>
            </a:r>
            <a:r>
              <a:rPr>
                <a:latin typeface="Courier"/>
              </a:rPr>
              <a:t>burst_len</a:t>
            </a:r>
            <a:r>
              <a:rPr/>
              <a:t> defaults to 1 is </a:t>
            </a:r>
            <a:r>
              <a:rPr>
                <a:latin typeface="Courier"/>
              </a:rPr>
              <a:t>soft</a:t>
            </a:r>
            <a:r>
              <a:rPr/>
              <a:t>, because the test that wants long bursts has the right to ask for them without permission. The tie-break between two </a:t>
            </a:r>
            <a:r>
              <a:rPr>
                <a:latin typeface="Courier"/>
              </a:rPr>
              <a:t>soft</a:t>
            </a:r>
            <a:r>
              <a:rPr/>
              <a:t> ones is worth saying and not using: the last one declared wins, and if that matters to you for anything, the constraint was badly written. They came in with IEEE 1800-2012, so any simulator of the last decade has them — and Verilator too, measured right up there.</a:t>
            </a:r>
          </a:p>
        </p:txBody>
      </p:sp>
      <p:sp>
        <p:nvSpPr>
          <p:cNvPr id="4" name="Slide Number Placeholder 3"/>
          <p:cNvSpPr>
            <a:spLocks noGrp="1"/>
          </p:cNvSpPr>
          <p:nvPr>
            <p:ph type="sldNum" sz="quarter" idx="10"/>
          </p:nvPr>
        </p:nvSpPr>
        <p:spPr/>
        <p:txBody>
          <a:bodyPr/>
          <a:lstStyle/>
          <a:p>
            <a:fld id="{18BDFEC3-8487-43E8-A154-7C12CBC1FFF2}" type="slidenum">
              <a:rPr lang="en-US"/>
              <a:t>311</a:t>
            </a:fld>
            <a:endParaRPr lang="en-US"/>
          </a:p>
        </p:txBody>
      </p:sp>
    </p:spTree>
  </p:cSld>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that dismantles the intuition is the one in the first bullet, and it is worth repeating it word for word: </a:t>
            </a:r>
            <a:r>
              <a:rPr b="1"/>
              <a:t>the solver picks uniformly among the solutions, not among the values of each field</a:t>
            </a:r>
            <a:r>
              <a:rPr/>
              <a:t>. Nobody wrote that </a:t>
            </a:r>
            <a:r>
              <a:rPr>
                <a:latin typeface="Courier"/>
              </a:rPr>
              <a:t>es_reset</a:t>
            </a:r>
            <a:r>
              <a:rPr/>
              <a:t> was going to come out 1 half the time; that came from assuming each field gets drawn separately, and it does not. It is worth counting the 257 solutions out loud, because the number convinces more than the argument: </a:t>
            </a:r>
            <a:r>
              <a:rPr>
                <a:latin typeface="Courier"/>
              </a:rPr>
              <a:t>es_reset=1</a:t>
            </a:r>
            <a:r>
              <a:rPr/>
              <a:t> forces </a:t>
            </a:r>
            <a:r>
              <a:rPr>
                <a:latin typeface="Courier"/>
              </a:rPr>
              <a:t>A=00</a:t>
            </a:r>
            <a:r>
              <a:rPr/>
              <a:t>, that is to say a single combination; </a:t>
            </a:r>
            <a:r>
              <a:rPr>
                <a:latin typeface="Courier"/>
              </a:rPr>
              <a:t>es_reset=0</a:t>
            </a:r>
            <a:r>
              <a:rPr/>
              <a:t> leaves </a:t>
            </a:r>
            <a:r>
              <a:rPr>
                <a:latin typeface="Courier"/>
              </a:rPr>
              <a:t>A</a:t>
            </a:r>
            <a:r>
              <a:rPr/>
              <a:t> free, that is to say 256. The draw is over the 257, and the reset takes one of them. The connection with the verification plan is what makes this slide worth it: the row </a:t>
            </a:r>
            <a:r>
              <a:rPr i="1"/>
              <a:t>“any operation after a reset”</a:t>
            </a:r>
            <a:r>
              <a:rPr/>
              <a:t> does not get filled, the coverage stays pinned down, and the report does not say </a:t>
            </a:r>
            <a:r>
              <a:rPr b="1"/>
              <a:t>why</a:t>
            </a:r>
            <a:r>
              <a:rPr/>
              <a:t>. A student without this slide adds random tests for an afternoon. And the warning about the cure, so that it does not get overused: </a:t>
            </a:r>
            <a:r>
              <a:rPr>
                <a:latin typeface="Courier"/>
              </a:rPr>
              <a:t>solve ... before</a:t>
            </a:r>
            <a:r>
              <a:rPr/>
              <a:t> does not change which solutions are legal, only the order in which the solver picks. It is a distribution knob, not a correctness one — and it costs solver time, so it goes where it is needed and not out of habit.</a:t>
            </a:r>
          </a:p>
        </p:txBody>
      </p:sp>
      <p:sp>
        <p:nvSpPr>
          <p:cNvPr id="4" name="Slide Number Placeholder 3"/>
          <p:cNvSpPr>
            <a:spLocks noGrp="1"/>
          </p:cNvSpPr>
          <p:nvPr>
            <p:ph type="sldNum" sz="quarter" idx="10"/>
          </p:nvPr>
        </p:nvSpPr>
        <p:spPr/>
        <p:txBody>
          <a:bodyPr/>
          <a:lstStyle/>
          <a:p>
            <a:fld id="{18BDFEC3-8487-43E8-A154-7C12CBC1FFF2}" type="slidenum">
              <a:rPr lang="en-US"/>
              <a:t>313</a:t>
            </a:fld>
            <a:endParaRPr lang="en-US"/>
          </a:p>
        </p:txBody>
      </p:sp>
    </p:spTree>
  </p:cSld>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second Verilator hole of the course, alongside the transition bins, and it gets treated the same way: it gets said head on, with a minimal repro and with a workaround that works. The concept belongs to the language, not to the simulator. What does have to be stressed is the asymmetry: the </a:t>
            </a:r>
            <a:r>
              <a:rPr b="1"/>
              <a:t>biased</a:t>
            </a:r>
            <a:r>
              <a:rPr/>
              <a:t> constraint gives 0.3 %, which is exactly what the theory predicts — which means the Verilator solver is fine; what is missing is the ordering directive. And the general moral, which holds for any tool: if the stimulus has a control field (a mode, a kind of operation, an “inject an error”), do not trust it to come out even. Measure it.</a:t>
            </a:r>
          </a:p>
        </p:txBody>
      </p:sp>
      <p:sp>
        <p:nvSpPr>
          <p:cNvPr id="4" name="Slide Number Placeholder 3"/>
          <p:cNvSpPr>
            <a:spLocks noGrp="1"/>
          </p:cNvSpPr>
          <p:nvPr>
            <p:ph type="sldNum" sz="quarter" idx="10"/>
          </p:nvPr>
        </p:nvSpPr>
        <p:spPr/>
        <p:txBody>
          <a:bodyPr/>
          <a:lstStyle/>
          <a:p>
            <a:fld id="{18BDFEC3-8487-43E8-A154-7C12CBC1FFF2}" type="slidenum">
              <a:rPr lang="en-US"/>
              <a:t>314</a:t>
            </a:fld>
            <a:endParaRPr lang="en-US"/>
          </a:p>
        </p:txBody>
      </p:sp>
    </p:spTree>
  </p:cSld>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the circle closes with the </a:t>
            </a:r>
            <a:r>
              <a:rPr>
                <a:latin typeface="Courier"/>
              </a:rPr>
              <a:t>assert(randomize())</a:t>
            </a:r>
            <a:r>
              <a:rPr/>
              <a:t> slide: case 1 is precisely what happens when two constraints contradict each other, and without the </a:t>
            </a:r>
            <a:r>
              <a:rPr>
                <a:latin typeface="Courier"/>
              </a:rPr>
              <a:t>else</a:t>
            </a:r>
            <a:r>
              <a:rPr/>
              <a:t> the testbench goes on sending the previous transaction. And the pairing with the </a:t>
            </a:r>
            <a:r>
              <a:rPr>
                <a:latin typeface="Courier"/>
              </a:rPr>
              <a:t>soft</a:t>
            </a:r>
            <a:r>
              <a:rPr/>
              <a:t> slide, worth closing here: a </a:t>
            </a:r>
            <a:r>
              <a:rPr>
                <a:latin typeface="Courier"/>
              </a:rPr>
              <a:t>soft</a:t>
            </a:r>
            <a:r>
              <a:rPr/>
              <a:t> constraint is the one the solver drops </a:t>
            </a:r>
            <a:r>
              <a:rPr b="1"/>
              <a:t>on its own</a:t>
            </a:r>
            <a:r>
              <a:rPr/>
              <a:t> when it gets in the way. </a:t>
            </a:r>
            <a:r>
              <a:rPr>
                <a:latin typeface="Courier"/>
              </a:rPr>
              <a:t>constraint_mode(0)</a:t>
            </a:r>
            <a:r>
              <a:rPr/>
              <a:t> is the same thing asked for </a:t>
            </a:r>
            <a:r>
              <a:rPr b="1"/>
              <a:t>by hand and from the outside</a:t>
            </a:r>
            <a:r>
              <a:rPr/>
              <a:t>, and it is what is left when the constraint in the way is hard and the class is not yours.</a:t>
            </a:r>
          </a:p>
        </p:txBody>
      </p:sp>
      <p:sp>
        <p:nvSpPr>
          <p:cNvPr id="4" name="Slide Number Placeholder 3"/>
          <p:cNvSpPr>
            <a:spLocks noGrp="1"/>
          </p:cNvSpPr>
          <p:nvPr>
            <p:ph type="sldNum" sz="quarter" idx="10"/>
          </p:nvPr>
        </p:nvSpPr>
        <p:spPr/>
        <p:txBody>
          <a:bodyPr/>
          <a:lstStyle/>
          <a:p>
            <a:fld id="{18BDFEC3-8487-43E8-A154-7C12CBC1FFF2}" type="slidenum">
              <a:rPr lang="en-US"/>
              <a:t>315</a:t>
            </a:fld>
            <a:endParaRPr lang="en-US"/>
          </a:p>
        </p:txBody>
      </p:sp>
    </p:spTree>
  </p:cSld>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half hour everybody loses once, and there is a way of losing it only once. It is worth saying the order out loud because it is the one that works. Step zero, and the one people skip: </a:t>
            </a:r>
            <a:r>
              <a:rPr b="1"/>
              <a:t>make it noisy</a:t>
            </a:r>
            <a:r>
              <a:rPr/>
              <a:t>. A </a:t>
            </a:r>
            <a:r>
              <a:rPr>
                <a:latin typeface="Courier"/>
              </a:rPr>
              <a:t>randomize()</a:t>
            </a:r>
            <a:r>
              <a:rPr/>
              <a:t> without an </a:t>
            </a:r>
            <a:r>
              <a:rPr>
                <a:latin typeface="Courier"/>
              </a:rPr>
              <a:t>if</a:t>
            </a:r>
            <a:r>
              <a:rPr/>
              <a:t> does not produce a visible bug, it produces stale stimulus. The course asks for it in all of </a:t>
            </a:r>
            <a:r>
              <a:rPr>
                <a:latin typeface="Courier"/>
              </a:rPr>
              <a:t>code/</a:t>
            </a:r>
            <a:r>
              <a:rPr/>
              <a:t> and the traps appendix has it catalogued; here is where it gets collected. Step one: bisection. A commercial simulator prints the set of conflicting constraints —Questa says </a:t>
            </a:r>
            <a:r>
              <a:rPr>
                <a:latin typeface="Courier"/>
              </a:rPr>
              <a:t>Constraint solver failed</a:t>
            </a:r>
            <a:r>
              <a:rPr/>
              <a:t> and lists the blocks—, but Verilator returns 0 and says nothing, so bisection by hand is the tool there is. It is boring and takes two minutes, which is exactly why it is worth having the reflex instead of staring at the code. Step two, when bisection is not enough: the conflict is not between two constraints but between a constraint and a field that already has a value. There </a:t>
            </a:r>
            <a:r>
              <a:rPr>
                <a:latin typeface="Courier"/>
              </a:rPr>
              <a:t>rand_mode(0)</a:t>
            </a:r>
            <a:r>
              <a:rPr/>
              <a:t> on the suspect freezes it and the message changes. And the design moral, which is the one that avoids the problem instead of solving it: if a base class defines hard constraints that a reasonable test is going to want to override, those constraints should have been </a:t>
            </a:r>
            <a:r>
              <a:rPr>
                <a:latin typeface="Courier"/>
              </a:rPr>
              <a:t>soft</a:t>
            </a:r>
            <a:r>
              <a:rPr/>
              <a:t>. A hard constraint is a rule of the DUT, not a preference of whoever wrote the class first.</a:t>
            </a:r>
          </a:p>
        </p:txBody>
      </p:sp>
      <p:sp>
        <p:nvSpPr>
          <p:cNvPr id="4" name="Slide Number Placeholder 3"/>
          <p:cNvSpPr>
            <a:spLocks noGrp="1"/>
          </p:cNvSpPr>
          <p:nvPr>
            <p:ph type="sldNum" sz="quarter" idx="10"/>
          </p:nvPr>
        </p:nvSpPr>
        <p:spPr/>
        <p:txBody>
          <a:bodyPr/>
          <a:lstStyle/>
          <a:p>
            <a:fld id="{18BDFEC3-8487-43E8-A154-7C12CBC1FFF2}" type="slidenum">
              <a:rPr lang="en-US"/>
              <a:t>316</a:t>
            </a:fld>
            <a:endParaRPr lang="en-US"/>
          </a:p>
        </p:txBody>
      </p:sp>
    </p:spTree>
  </p:cSld>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Close by going back to the conventional testbench: the 86.8 % of </a:t>
            </a:r>
            <a:r>
              <a:rPr>
                <a:latin typeface="Courier"/>
              </a:rPr>
              <a:t>u2/convencional</a:t>
            </a:r>
            <a:r>
              <a:rPr/>
              <a:t> comes out of 1000 random operations with the bias to the edges put in by hand. Now the student knows how to write that same bias in a constraint, measure it, and add the </a:t>
            </a:r>
            <a:r>
              <a:rPr>
                <a:latin typeface="Courier"/>
              </a:rPr>
              <a:t>with {}</a:t>
            </a:r>
            <a:r>
              <a:rPr/>
              <a:t> for the cases that are missing. And leave the day 6 question hanging: if the stimulus is constraints and not code, what does a </a:t>
            </a:r>
            <a:r>
              <a:rPr>
                <a:latin typeface="Courier"/>
              </a:rPr>
              <a:t>tester</a:t>
            </a:r>
            <a:r>
              <a:rPr/>
              <a:t> class with a </a:t>
            </a:r>
            <a:r>
              <a:rPr>
                <a:latin typeface="Courier"/>
              </a:rPr>
              <a:t>run_phase</a:t>
            </a:r>
            <a:r>
              <a:rPr/>
              <a:t> go on existing for? It does not go on existing. It is called a sequence.</a:t>
            </a:r>
          </a:p>
        </p:txBody>
      </p:sp>
      <p:sp>
        <p:nvSpPr>
          <p:cNvPr id="4" name="Slide Number Placeholder 3"/>
          <p:cNvSpPr>
            <a:spLocks noGrp="1"/>
          </p:cNvSpPr>
          <p:nvPr>
            <p:ph type="sldNum" sz="quarter" idx="10"/>
          </p:nvPr>
        </p:nvSpPr>
        <p:spPr/>
        <p:txBody>
          <a:bodyPr/>
          <a:lstStyle/>
          <a:p>
            <a:fld id="{18BDFEC3-8487-43E8-A154-7C12CBC1FFF2}" type="slidenum">
              <a:rPr lang="en-US"/>
              <a:t>318</a:t>
            </a:fld>
            <a:endParaRPr lang="en-US"/>
          </a:p>
        </p:txBody>
      </p:sp>
    </p:spTree>
  </p:cSld>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exists to defuse a misunderstanding the previous cycle invites: </a:t>
            </a:r>
            <a:r>
              <a:rPr i="1"/>
              <a:t>“if I do not close, I run another seed”</a:t>
            </a:r>
            <a:r>
              <a:rPr/>
              <a:t>. It was measured, and no: </a:t>
            </a:r>
            <a:r>
              <a:rPr>
                <a:latin typeface="Courier"/>
              </a:rPr>
              <a:t>code/u2/convencional</a:t>
            </a:r>
            <a:r>
              <a:rPr/>
              <a:t> gives 66 out of 76 with the default seed, with 7 and with 8, and the merge of the three gives 66. The 10 that are missing are not missing out of luck — they are missing because Verilator generates the enum’s automatic bins over the </a:t>
            </a:r>
            <a:r>
              <a:rPr b="1"/>
              <a:t>base type</a:t>
            </a:r>
            <a:r>
              <a:rPr/>
              <a:t>: </a:t>
            </a:r>
            <a:r>
              <a:rPr>
                <a:latin typeface="Courier"/>
              </a:rPr>
              <a:t>3'b110</a:t>
            </a:r>
            <a:r>
              <a:rPr/>
              <a:t> does not exist in </a:t>
            </a:r>
            <a:r>
              <a:rPr>
                <a:latin typeface="Courier"/>
              </a:rPr>
              <a:t>operation_t</a:t>
            </a:r>
            <a:r>
              <a:rPr/>
              <a:t>, so </a:t>
            </a:r>
            <a:r>
              <a:rPr>
                <a:latin typeface="Courier"/>
              </a:rPr>
              <a:t>auto_5</a:t>
            </a:r>
            <a:r>
              <a:rPr/>
              <a:t> stays at 0 forever, with its nine crosses. No seed is going to touch them. The seed is good for two other things, and both are matters of craft. First: </a:t>
            </a:r>
            <a:r>
              <a:rPr b="1"/>
              <a:t>reproducing</a:t>
            </a:r>
            <a:r>
              <a:rPr/>
              <a:t>. An intermittent bug does not get debugged, it gets repeated; and to repeat it you have to know which seed it came up with, which is exactly why </a:t>
            </a:r>
            <a:r>
              <a:rPr>
                <a:latin typeface="Courier"/>
              </a:rPr>
              <a:t>run_sim</a:t>
            </a:r>
            <a:r>
              <a:rPr/>
              <a:t> prints it on every run. Second: </a:t>
            </a:r>
            <a:r>
              <a:rPr b="1"/>
              <a:t>accumulating</a:t>
            </a:r>
            <a:r>
              <a:rPr/>
              <a:t>, when the stimulus has not saturated yet. A real regression is the same test over a hundred seeds overnight, and the coverage gets merged — </a:t>
            </a:r>
            <a:r>
              <a:rPr>
                <a:latin typeface="Courier"/>
              </a:rPr>
              <a:t>verilator_coverage --write</a:t>
            </a:r>
            <a:r>
              <a:rPr/>
              <a:t> does in Verilator what the ucdb merge does in Questa. Here it does not show because the example is small; on a chip it is half the work. And the </a:t>
            </a:r>
            <a:r>
              <a:rPr>
                <a:latin typeface="Courier"/>
              </a:rPr>
              <a:t>+verilator+rand+reset+2</a:t>
            </a:r>
            <a:r>
              <a:rPr/>
              <a:t> that shows up in the documentation is something else and it is worth not mixing them up: it does not touch </a:t>
            </a:r>
            <a:r>
              <a:rPr>
                <a:latin typeface="Courier"/>
              </a:rPr>
              <a:t>randomize()</a:t>
            </a:r>
            <a:r>
              <a:rPr/>
              <a:t>, it decides what the </a:t>
            </a:r>
            <a:r>
              <a:rPr b="1"/>
              <a:t>uninitialized</a:t>
            </a:r>
            <a:r>
              <a:rPr/>
              <a:t> signals of the DUT start with. With </a:t>
            </a:r>
            <a:r>
              <a:rPr>
                <a:latin typeface="Courier"/>
              </a:rPr>
              <a:t>2</a:t>
            </a:r>
            <a:r>
              <a:rPr/>
              <a:t> they start at random instead of at zero, which is the way to discover the register nobody reset and that in silicon does not start at zero.</a:t>
            </a:r>
          </a:p>
        </p:txBody>
      </p:sp>
      <p:sp>
        <p:nvSpPr>
          <p:cNvPr id="4" name="Slide Number Placeholder 3"/>
          <p:cNvSpPr>
            <a:spLocks noGrp="1"/>
          </p:cNvSpPr>
          <p:nvPr>
            <p:ph type="sldNum" sz="quarter" idx="10"/>
          </p:nvPr>
        </p:nvSpPr>
        <p:spPr/>
        <p:txBody>
          <a:bodyPr/>
          <a:lstStyle/>
          <a:p>
            <a:fld id="{18BDFEC3-8487-43E8-A154-7C12CBC1FFF2}" type="slidenum">
              <a:rPr lang="en-US"/>
              <a:t>319</a:t>
            </a:fld>
            <a:endParaRPr lang="en-US"/>
          </a:p>
        </p:txBody>
      </p:sp>
    </p:spTree>
  </p:cSld>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bullet is the one to leave burned in and the one that connects with the appendix of the traps. An unchecked </a:t>
            </a:r>
            <a:r>
              <a:rPr>
                <a:latin typeface="Courier"/>
              </a:rPr>
              <a:t>randomize()</a:t>
            </a:r>
            <a:r>
              <a:rPr/>
              <a:t> does not break: it leaves the fields with the previous value and the testbench goes on sending stimulus that is not the one you think. The coverage is going to tell you three days later. And the tool notice that is needed from today: without </a:t>
            </a:r>
            <a:r>
              <a:rPr>
                <a:latin typeface="Courier"/>
              </a:rPr>
              <a:t>z3</a:t>
            </a:r>
            <a:r>
              <a:rPr/>
              <a:t> installed, Verilator resolves </a:t>
            </a:r>
            <a:r>
              <a:rPr>
                <a:latin typeface="Courier"/>
              </a:rPr>
              <a:t>randomize()</a:t>
            </a:r>
            <a:r>
              <a:rPr/>
              <a:t> by returning 0 </a:t>
            </a:r>
            <a:r>
              <a:rPr b="1"/>
              <a:t>in silence</a:t>
            </a:r>
            <a:r>
              <a:rPr/>
              <a:t>. It is in </a:t>
            </a:r>
            <a:r>
              <a:rPr>
                <a:latin typeface="Courier"/>
              </a:rPr>
              <a:t>docs/en/verilator.md</a:t>
            </a:r>
            <a:r>
              <a:rPr/>
              <a:t>, and it is the reason day 5 asks for the solver.</a:t>
            </a:r>
          </a:p>
        </p:txBody>
      </p:sp>
      <p:sp>
        <p:nvSpPr>
          <p:cNvPr id="4" name="Slide Number Placeholder 3"/>
          <p:cNvSpPr>
            <a:spLocks noGrp="1"/>
          </p:cNvSpPr>
          <p:nvPr>
            <p:ph type="sldNum" sz="quarter" idx="10"/>
          </p:nvPr>
        </p:nvSpPr>
        <p:spPr/>
        <p:txBody>
          <a:bodyPr/>
          <a:lstStyle/>
          <a:p>
            <a:fld id="{18BDFEC3-8487-43E8-A154-7C12CBC1FFF2}" type="slidenum">
              <a:rPr lang="en-US"/>
              <a:t>320</a:t>
            </a:fld>
            <a:endParaRPr lang="en-US"/>
          </a:p>
        </p:txBody>
      </p:sp>
    </p:spTree>
  </p:cSld>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exercise that looks most like a day at work: the scoreboard screams and you have to decide who to believe. Let them start without the hint. Almost all of them are going to look at the RTL first — that is already half the lesson. When they get stuck, the hint is the verbosity: the </a:t>
            </a:r>
            <a:r>
              <a:rPr>
                <a:latin typeface="Courier"/>
              </a:rPr>
              <a:t>uvm_info</a:t>
            </a:r>
            <a:r>
              <a:rPr/>
              <a:t> of the monitor are UVM_HIGH and they show what the monitor says it saw, which does not match what the scoreboard compares. The bug is a single line of </a:t>
            </a:r>
            <a:r>
              <a:rPr>
                <a:latin typeface="Courier"/>
              </a:rPr>
              <a:t>command_monitor.svh</a:t>
            </a:r>
            <a:r>
              <a:rPr/>
              <a:t>: the monitor copies one of the two operands wrong.</a:t>
            </a:r>
          </a:p>
        </p:txBody>
      </p:sp>
      <p:sp>
        <p:nvSpPr>
          <p:cNvPr id="4" name="Slide Number Placeholder 3"/>
          <p:cNvSpPr>
            <a:spLocks noGrp="1"/>
          </p:cNvSpPr>
          <p:nvPr>
            <p:ph type="sldNum" sz="quarter" idx="10"/>
          </p:nvPr>
        </p:nvSpPr>
        <p:spPr/>
        <p:txBody>
          <a:bodyPr/>
          <a:lstStyle/>
          <a:p>
            <a:fld id="{18BDFEC3-8487-43E8-A154-7C12CBC1FFF2}" type="slidenum">
              <a:rPr lang="en-US"/>
              <a:t>329</a:t>
            </a:fld>
            <a:endParaRPr lang="en-US"/>
          </a:p>
        </p:txBody>
      </p:sp>
    </p:spTree>
  </p:cSld>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short exercise of the course and the one to leave for whoever ran out of time: it compiles and runs on its own, without UVM. The point is in the order: it gets run </a:t>
            </a:r>
            <a:r>
              <a:rPr b="1"/>
              <a:t>before</a:t>
            </a:r>
            <a:r>
              <a:rPr/>
              <a:t> touching anything. The file says 10, 80 and 10, the output says 0.1 % on the edges, and there the question of the section appears on its own — if the numbers are right, what is wrong? The operator is wrong, and there is no warning to say so. It is worth asking them to run it two or three times with different </a:t>
            </a:r>
            <a:r>
              <a:rPr>
                <a:latin typeface="Courier"/>
              </a:rPr>
              <a:t>SEED=</a:t>
            </a:r>
            <a:r>
              <a:rPr/>
              <a:t> before calling it closed: with 4000 samples the 10 % bucket moves a good point between runs, between 9 and 11 — that is why the checker accepts ±2. A measured percentage is a sample, not the distribution — which is the other half of the rule of the section. An infrastructure detail worth mentioning if somebody asks why a program with no DUT takes twenty seconds: Verilator resolves every </a:t>
            </a:r>
            <a:r>
              <a:rPr>
                <a:latin typeface="Courier"/>
              </a:rPr>
              <a:t>randomize()</a:t>
            </a:r>
            <a:r>
              <a:rPr/>
              <a:t> that has constraints by calling </a:t>
            </a:r>
            <a:r>
              <a:rPr b="1"/>
              <a:t>z3</a:t>
            </a:r>
            <a:r>
              <a:rPr/>
              <a:t> from outside, so that is 4000 calls to an external process. And if they do not have it installed, </a:t>
            </a:r>
            <a:r>
              <a:rPr>
                <a:latin typeface="Courier"/>
              </a:rPr>
              <a:t>randomize()</a:t>
            </a:r>
            <a:r>
              <a:rPr/>
              <a:t> returns 0 and every bucket gives zero — another one that does not break, it lies.</a:t>
            </a:r>
          </a:p>
        </p:txBody>
      </p:sp>
      <p:sp>
        <p:nvSpPr>
          <p:cNvPr id="4" name="Slide Number Placeholder 3"/>
          <p:cNvSpPr>
            <a:spLocks noGrp="1"/>
          </p:cNvSpPr>
          <p:nvPr>
            <p:ph type="sldNum" sz="quarter" idx="10"/>
          </p:nvPr>
        </p:nvSpPr>
        <p:spPr/>
        <p:txBody>
          <a:bodyPr/>
          <a:lstStyle/>
          <a:p>
            <a:fld id="{18BDFEC3-8487-43E8-A154-7C12CBC1FFF2}" type="slidenum">
              <a:rPr lang="en-US"/>
              <a:t>330</a:t>
            </a:fld>
            <a:endParaRPr lang="en-US"/>
          </a:p>
        </p:txBody>
      </p:sp>
    </p:spTree>
  </p:cSld>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exercise the course was missing, because </a:t>
            </a:r>
            <a:r>
              <a:rPr i="1"/>
              <a:t>coverage closure</a:t>
            </a:r>
            <a:r>
              <a:rPr/>
              <a:t> shows up twice as a noun and never as a verb. Here the student does the whole cycle: run, look at which bin was left empty, write three lines, run again. The trap is set on purpose and it is the one from constrained random: </a:t>
            </a:r>
            <a:r>
              <a:rPr>
                <a:latin typeface="Courier"/>
              </a:rPr>
              <a:t>command_transaction</a:t>
            </a:r>
            <a:r>
              <a:rPr/>
              <a:t> has a </a:t>
            </a:r>
            <a:r>
              <a:rPr>
                <a:latin typeface="Courier"/>
              </a:rPr>
              <a:t>dist</a:t>
            </a:r>
            <a:r>
              <a:rPr/>
              <a:t> on </a:t>
            </a:r>
            <a:r>
              <a:rPr>
                <a:latin typeface="Courier"/>
              </a:rPr>
              <a:t>A</a:t>
            </a:r>
            <a:r>
              <a:rPr/>
              <a:t> and on </a:t>
            </a:r>
            <a:r>
              <a:rPr>
                <a:latin typeface="Courier"/>
              </a:rPr>
              <a:t>B</a:t>
            </a:r>
            <a:r>
              <a:rPr/>
              <a:t>, and Verilator resolves the </a:t>
            </a:r>
            <a:r>
              <a:rPr>
                <a:latin typeface="Courier"/>
              </a:rPr>
              <a:t>dist</a:t>
            </a:r>
            <a:r>
              <a:rPr/>
              <a:t> by choosing a value </a:t>
            </a:r>
            <a:r>
              <a:rPr b="1"/>
              <a:t>before</a:t>
            </a:r>
            <a:r>
              <a:rPr/>
              <a:t> looking at the </a:t>
            </a:r>
            <a:r>
              <a:rPr>
                <a:latin typeface="Courier"/>
              </a:rPr>
              <a:t>with</a:t>
            </a:r>
            <a:r>
              <a:rPr/>
              <a:t>. With the distribution active, </a:t>
            </a:r>
            <a:r>
              <a:rPr>
                <a:latin typeface="Courier"/>
              </a:rPr>
              <a:t>with {A == 8'hFF}</a:t>
            </a:r>
            <a:r>
              <a:rPr/>
              <a:t> resolves one out of every four times and the rest returns 0. Whoever does not read the hint is going to see an exercise that sometimes passes and sometimes does not — which is exactly the symptom the section describes. The workaround is </a:t>
            </a:r>
            <a:r>
              <a:rPr>
                <a:latin typeface="Courier"/>
              </a:rPr>
              <a:t>constraint_mode(0)</a:t>
            </a:r>
            <a:r>
              <a:rPr/>
              <a:t>, and it is worth defending it as a design decision and not as a patch for the simulator: a </a:t>
            </a:r>
            <a:r>
              <a:rPr b="1"/>
              <a:t>directed</a:t>
            </a:r>
            <a:r>
              <a:rPr/>
              <a:t> case does not want a distribution of probabilities, it wants a value. The seed of the </a:t>
            </a:r>
            <a:r>
              <a:rPr>
                <a:latin typeface="Courier"/>
              </a:rPr>
              <a:t>run.sh</a:t>
            </a:r>
            <a:r>
              <a:rPr/>
              <a:t> is fixed. Without fixing it, some runs would fill the bin on their own with the 60 random ones — and that is the exercise day 7 starts with.</a:t>
            </a:r>
          </a:p>
        </p:txBody>
      </p:sp>
      <p:sp>
        <p:nvSpPr>
          <p:cNvPr id="4" name="Slide Number Placeholder 3"/>
          <p:cNvSpPr>
            <a:spLocks noGrp="1"/>
          </p:cNvSpPr>
          <p:nvPr>
            <p:ph type="sldNum" sz="quarter" idx="10"/>
          </p:nvPr>
        </p:nvSpPr>
        <p:spPr/>
        <p:txBody>
          <a:bodyPr/>
          <a:lstStyle/>
          <a:p>
            <a:fld id="{18BDFEC3-8487-43E8-A154-7C12CBC1FFF2}" type="slidenum">
              <a:rPr lang="en-US"/>
              <a:t>331</a:t>
            </a:fld>
            <a:endParaRPr lang="en-US"/>
          </a:p>
        </p:txBody>
      </p:sp>
    </p:spTree>
  </p:cSld>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day 6 recap has to name the two separations the unit makes, because there are two and they get confused: the </a:t>
            </a:r>
            <a:r>
              <a:rPr b="1"/>
              <a:t>agent</a:t>
            </a:r>
            <a:r>
              <a:rPr/>
              <a:t> separates the structure and the </a:t>
            </a:r>
            <a:r>
              <a:rPr b="1"/>
              <a:t>sequence</a:t>
            </a:r>
            <a:r>
              <a:rPr/>
              <a:t> separates the stimulus. Both are the same operation —taking something out of the component tree— applied to different things. The third bullet is the one to leave said in the student’s own words: today, to test three stimuli and their combinations, six test classes are needed. That grows factorially, and it is the reason the unit exists.</a:t>
            </a:r>
          </a:p>
        </p:txBody>
      </p:sp>
      <p:sp>
        <p:nvSpPr>
          <p:cNvPr id="4" name="Slide Number Placeholder 3"/>
          <p:cNvSpPr>
            <a:spLocks noGrp="1"/>
          </p:cNvSpPr>
          <p:nvPr>
            <p:ph type="sldNum" sz="quarter" idx="10"/>
          </p:nvPr>
        </p:nvSpPr>
        <p:spPr/>
        <p:txBody>
          <a:bodyPr/>
          <a:lstStyle/>
          <a:p>
            <a:fld id="{18BDFEC3-8487-43E8-A154-7C12CBC1FFF2}" type="slidenum">
              <a:rPr lang="en-US"/>
              <a:t>332</a:t>
            </a:fld>
            <a:endParaRPr lang="en-US"/>
          </a:p>
        </p:txBody>
      </p:sp>
    </p:spTree>
  </p:cSld>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two are rows 13 and 14 of the closing self-assessment. The 14th is the question thrown on day 1, when the UVM class diagram showed up, and it gets answered today: </a:t>
            </a:r>
            <a:r>
              <a:rPr>
                <a:latin typeface="Courier"/>
              </a:rPr>
              <a:t>uvm_object</a:t>
            </a:r>
            <a:r>
              <a:rPr/>
              <a:t> is the </a:t>
            </a:r>
            <a:r>
              <a:rPr b="1"/>
              <a:t>data</a:t>
            </a:r>
            <a:r>
              <a:rPr/>
              <a:t> and </a:t>
            </a:r>
            <a:r>
              <a:rPr>
                <a:latin typeface="Courier"/>
              </a:rPr>
              <a:t>uvm_component</a:t>
            </a:r>
            <a:r>
              <a:rPr/>
              <a:t> is the </a:t>
            </a:r>
            <a:r>
              <a:rPr b="1"/>
              <a:t>structure</a:t>
            </a:r>
            <a:r>
              <a:rPr/>
              <a:t>. The third one is what closes the unit and the day: when that line goes, no line of the test names a component from inside the </a:t>
            </a:r>
            <a:r>
              <a:rPr>
                <a:latin typeface="Courier"/>
              </a:rPr>
              <a:t>env</a:t>
            </a:r>
            <a:r>
              <a:rPr/>
              <a:t>, and only then is the testbench reusable for one agent. Coordinating two is day 7.</a:t>
            </a:r>
          </a:p>
        </p:txBody>
      </p:sp>
      <p:sp>
        <p:nvSpPr>
          <p:cNvPr id="4" name="Slide Number Placeholder 3"/>
          <p:cNvSpPr>
            <a:spLocks noGrp="1"/>
          </p:cNvSpPr>
          <p:nvPr>
            <p:ph type="sldNum" sz="quarter" idx="10"/>
          </p:nvPr>
        </p:nvSpPr>
        <p:spPr/>
        <p:txBody>
          <a:bodyPr/>
          <a:lstStyle/>
          <a:p>
            <a:fld id="{18BDFEC3-8487-43E8-A154-7C12CBC1FFF2}" type="slidenum">
              <a:rPr lang="en-US"/>
              <a:t>333</a:t>
            </a:fld>
            <a:endParaRPr lang="en-US"/>
          </a:p>
        </p:txBody>
      </p:sp>
    </p:spTree>
  </p:cSld>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that orders the whole section: what is the natural unit of reuse in a testbench? It is not the component, and it is not the env. It is </a:t>
            </a:r>
            <a:r>
              <a:rPr b="1"/>
              <a:t>the interface</a:t>
            </a:r>
            <a:r>
              <a:rPr/>
              <a:t>. Everything that knows how to speak one protocol gets packed together, and that box gets instantiated once for every interface of the design. That is the agent, and it is nothing more. If the group comes from RTL, the analogy works on its own: the agent is to the testbench what a parameterizable module is to RTL. Nobody instantiates a FIFO by copying its registers one at a time.</a:t>
            </a:r>
          </a:p>
        </p:txBody>
      </p:sp>
      <p:sp>
        <p:nvSpPr>
          <p:cNvPr id="4" name="Slide Number Placeholder 3"/>
          <p:cNvSpPr>
            <a:spLocks noGrp="1"/>
          </p:cNvSpPr>
          <p:nvPr>
            <p:ph type="sldNum" sz="quarter" idx="10"/>
          </p:nvPr>
        </p:nvSpPr>
        <p:spPr/>
        <p:txBody>
          <a:bodyPr/>
          <a:lstStyle/>
          <a:p>
            <a:fld id="{18BDFEC3-8487-43E8-A154-7C12CBC1FFF2}" type="slidenum">
              <a:rPr lang="en-US"/>
              <a:t>335</a:t>
            </a:fld>
            <a:endParaRPr lang="en-US"/>
          </a:p>
        </p:txBody>
      </p:sp>
    </p:spTree>
  </p:cSld>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a decision here that is worth saying out loud because the </a:t>
            </a:r>
            <a:r>
              <a:rPr i="1"/>
              <a:t>UVM Primer</a:t>
            </a:r>
            <a:r>
              <a:rPr/>
              <a:t> takes it the other way round: it puts the scoreboard and the coverage </a:t>
            </a:r>
            <a:r>
              <a:rPr i="1"/>
              <a:t>inside</a:t>
            </a:r>
            <a:r>
              <a:rPr/>
              <a:t> the agent. We do not. The reason is practical: the day you put a passive agent on an interface that somebody else drives, you do not want a second scoreboard thrown in for free. The agent is the </a:t>
            </a:r>
            <a:r>
              <a:rPr b="1"/>
              <a:t>protocol</a:t>
            </a:r>
            <a:r>
              <a:rPr/>
              <a:t> layer; the analysis belongs to the env, which is the one that knows what is being verified. The other reason is that if the scoreboard lives inside, the two analysis ports that the agent exposes have nobody to serve, and half the design ends up decorative. About the last bullet, because somebody is going to open </a:t>
            </a:r>
            <a:r>
              <a:rPr>
                <a:latin typeface="Courier"/>
              </a:rPr>
              <a:t>code/u7/agents</a:t>
            </a:r>
            <a:r>
              <a:rPr/>
              <a:t> and see it: up to the transactions the monitors extended </a:t>
            </a:r>
            <a:r>
              <a:rPr>
                <a:latin typeface="Courier"/>
              </a:rPr>
              <a:t>uvm_component</a:t>
            </a:r>
            <a:r>
              <a:rPr/>
              <a:t>; from here on they extend </a:t>
            </a:r>
            <a:r>
              <a:rPr>
                <a:latin typeface="Courier"/>
              </a:rPr>
              <a:t>uvm_monitor</a:t>
            </a:r>
            <a:r>
              <a:rPr/>
              <a:t>. And </a:t>
            </a:r>
            <a:r>
              <a:rPr>
                <a:latin typeface="Courier"/>
              </a:rPr>
              <a:t>uvm_monitor</a:t>
            </a:r>
            <a:r>
              <a:rPr/>
              <a:t> </a:t>
            </a:r>
            <a:r>
              <a:rPr b="1"/>
              <a:t>does not add a single line of behaviour</a:t>
            </a:r>
            <a:r>
              <a:rPr/>
              <a:t> — it is </a:t>
            </a:r>
            <a:r>
              <a:rPr>
                <a:latin typeface="Courier"/>
              </a:rPr>
              <a:t>uvm_component</a:t>
            </a:r>
            <a:r>
              <a:rPr/>
              <a:t> under another name. What it adds is intent: anybody who opens the testbench knows what that class does without reading it, and </a:t>
            </a:r>
            <a:r>
              <a:rPr>
                <a:latin typeface="Courier"/>
              </a:rPr>
              <a:t>print_topology()</a:t>
            </a:r>
            <a:r>
              <a:rPr/>
              <a:t> shows it as a monitor. It is the same economy as </a:t>
            </a:r>
            <a:r>
              <a:rPr>
                <a:latin typeface="Courier"/>
              </a:rPr>
              <a:t>uvm_env</a:t>
            </a:r>
            <a:r>
              <a:rPr/>
              <a:t>: half the value of UVM is not in the code of the library, it is in everybody using the same names for the same things. </a:t>
            </a:r>
            <a:r>
              <a:rPr>
                <a:latin typeface="Courier"/>
              </a:rPr>
              <a:t>uvm_driver</a:t>
            </a:r>
            <a:r>
              <a:rPr/>
              <a:t> and </a:t>
            </a:r>
            <a:r>
              <a:rPr>
                <a:latin typeface="Courier"/>
              </a:rPr>
              <a:t>uvm_sequencer</a:t>
            </a:r>
            <a:r>
              <a:rPr/>
              <a:t> do bring things —the </a:t>
            </a:r>
            <a:r>
              <a:rPr>
                <a:latin typeface="Courier"/>
              </a:rPr>
              <a:t>seq_item_port</a:t>
            </a:r>
            <a:r>
              <a:rPr/>
              <a:t> and the arbitration—; </a:t>
            </a:r>
            <a:r>
              <a:rPr>
                <a:latin typeface="Courier"/>
              </a:rPr>
              <a:t>uvm_monitor</a:t>
            </a:r>
            <a:r>
              <a:rPr/>
              <a:t>, </a:t>
            </a:r>
            <a:r>
              <a:rPr>
                <a:latin typeface="Courier"/>
              </a:rPr>
              <a:t>uvm_env</a:t>
            </a:r>
            <a:r>
              <a:rPr/>
              <a:t> and </a:t>
            </a:r>
            <a:r>
              <a:rPr>
                <a:latin typeface="Courier"/>
              </a:rPr>
              <a:t>uvm_agent</a:t>
            </a:r>
            <a:r>
              <a:rPr/>
              <a:t> are almost pure vocabulary.</a:t>
            </a:r>
          </a:p>
        </p:txBody>
      </p:sp>
      <p:sp>
        <p:nvSpPr>
          <p:cNvPr id="4" name="Slide Number Placeholder 3"/>
          <p:cNvSpPr>
            <a:spLocks noGrp="1"/>
          </p:cNvSpPr>
          <p:nvPr>
            <p:ph type="sldNum" sz="quarter" idx="10"/>
          </p:nvPr>
        </p:nvSpPr>
        <p:spPr/>
        <p:txBody>
          <a:bodyPr/>
          <a:lstStyle/>
          <a:p>
            <a:fld id="{18BDFEC3-8487-43E8-A154-7C12CBC1FFF2}" type="slidenum">
              <a:rPr lang="en-US"/>
              <a:t>337</a:t>
            </a:fld>
            <a:endParaRPr lang="en-US"/>
          </a:p>
        </p:txBody>
      </p:sp>
    </p:spTree>
  </p:cSld>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hardest jump of the course, and the reason is that there are two changes on the same line. It is worth separating them. Change one, structural: the FIFO is called a sequencer and comes with the driver. Change two, conceptual: the stimulus generator </a:t>
            </a:r>
            <a:r>
              <a:rPr b="1"/>
              <a:t>stops being a component</a:t>
            </a:r>
            <a:r>
              <a:rPr/>
              <a:t>. A component is built once in </a:t>
            </a:r>
            <a:r>
              <a:rPr>
                <a:latin typeface="Courier"/>
              </a:rPr>
              <a:t>build_phase</a:t>
            </a:r>
            <a:r>
              <a:rPr/>
              <a:t> and lives the whole simulation; a sequence is created, runs, finishes and gets thrown away — and you can run another one right after on the same sequencer. That is what lets a test combine stimuli without touching the structure, and that is what the sequences section is all about. The question to throw at the group: why does the driver of the passive agent not exist, but the monitor does? Because driving is optional, watching is not.</a:t>
            </a:r>
          </a:p>
        </p:txBody>
      </p:sp>
      <p:sp>
        <p:nvSpPr>
          <p:cNvPr id="4" name="Slide Number Placeholder 3"/>
          <p:cNvSpPr>
            <a:spLocks noGrp="1"/>
          </p:cNvSpPr>
          <p:nvPr>
            <p:ph type="sldNum" sz="quarter" idx="10"/>
          </p:nvPr>
        </p:nvSpPr>
        <p:spPr/>
        <p:txBody>
          <a:bodyPr/>
          <a:lstStyle/>
          <a:p>
            <a:fld id="{18BDFEC3-8487-43E8-A154-7C12CBC1FFF2}" type="slidenum">
              <a:rPr lang="en-US"/>
              <a:t>339</a:t>
            </a:fld>
            <a:endParaRPr lang="en-US"/>
          </a:p>
        </p:txBody>
      </p:sp>
    </p:spTree>
  </p:cSld>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Forgetting </a:t>
            </a:r>
            <a:r>
              <a:rPr>
                <a:latin typeface="Courier"/>
              </a:rPr>
              <a:t>item_done()</a:t>
            </a:r>
            <a:r>
              <a:rPr/>
              <a:t> is mistake number one of the first week, and the symptom is misleading: no error, no warning, the simulation simply stops advancing in time and the objection never gets dropped. Verilator has no timeout by default: it keeps spinning until you kill it. The trick to remember it: </a:t>
            </a:r>
            <a:r>
              <a:rPr>
                <a:latin typeface="Courier"/>
              </a:rPr>
              <a:t>get_next_item</a:t>
            </a:r>
            <a:r>
              <a:rPr/>
              <a:t> / </a:t>
            </a:r>
            <a:r>
              <a:rPr>
                <a:latin typeface="Courier"/>
              </a:rPr>
              <a:t>item_done</a:t>
            </a:r>
            <a:r>
              <a:rPr/>
              <a:t> is a </a:t>
            </a:r>
            <a:r>
              <a:rPr b="1"/>
              <a:t>loan</a:t>
            </a:r>
            <a:r>
              <a:rPr/>
              <a:t>, not a copy. The sequence lends you the item and waits for you to give it back. </a:t>
            </a:r>
            <a:r>
              <a:rPr>
                <a:latin typeface="Courier"/>
              </a:rPr>
              <a:t>put</a:t>
            </a:r>
            <a:r>
              <a:rPr/>
              <a:t>/</a:t>
            </a:r>
            <a:r>
              <a:rPr>
                <a:latin typeface="Courier"/>
              </a:rPr>
              <a:t>get</a:t>
            </a:r>
            <a:r>
              <a:rPr/>
              <a:t> was a delivery: the tester dropped the command and moved on. And out of that comes the other useful difference: since the sequence still holds the handle, the driver can write the result inside it and the sequence reads it when it comes back from </a:t>
            </a:r>
            <a:r>
              <a:rPr>
                <a:latin typeface="Courier"/>
              </a:rPr>
              <a:t>finish_item()</a:t>
            </a:r>
            <a:r>
              <a:rPr/>
              <a:t>. The sequences section uses that.</a:t>
            </a:r>
          </a:p>
        </p:txBody>
      </p:sp>
      <p:sp>
        <p:nvSpPr>
          <p:cNvPr id="4" name="Slide Number Placeholder 3"/>
          <p:cNvSpPr>
            <a:spLocks noGrp="1"/>
          </p:cNvSpPr>
          <p:nvPr>
            <p:ph type="sldNum" sz="quarter" idx="10"/>
          </p:nvPr>
        </p:nvSpPr>
        <p:spPr/>
        <p:txBody>
          <a:bodyPr/>
          <a:lstStyle/>
          <a:p>
            <a:fld id="{18BDFEC3-8487-43E8-A154-7C12CBC1FFF2}" type="slidenum">
              <a:rPr lang="en-US"/>
              <a:t>340</a:t>
            </a:fld>
            <a:endParaRPr lang="en-US"/>
          </a:p>
        </p:txBody>
      </p:sp>
    </p:spTree>
  </p:cSld>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opening the driver of the put and get ports alongside and counting lines: they are almost the same. The only thing that changed is where the item comes from —before a </a:t>
            </a:r>
            <a:r>
              <a:rPr>
                <a:latin typeface="Courier"/>
              </a:rPr>
              <a:t>uvm_get_port</a:t>
            </a:r>
            <a:r>
              <a:rPr/>
              <a:t>, now the </a:t>
            </a:r>
            <a:r>
              <a:rPr>
                <a:latin typeface="Courier"/>
              </a:rPr>
              <a:t>seq_item_port</a:t>
            </a:r>
            <a:r>
              <a:rPr/>
              <a:t>— and that there is an </a:t>
            </a:r>
            <a:r>
              <a:rPr>
                <a:latin typeface="Courier"/>
              </a:rPr>
              <a:t>item_done()</a:t>
            </a:r>
            <a:r>
              <a:rPr/>
              <a:t> at the end. The question worth asking: why is the driver so short? Because the protocol is not here. It is in the BFM since interfaces and BFM, and this class only translates </a:t>
            </a:r>
            <a:r>
              <a:rPr i="1"/>
              <a:t>transaction</a:t>
            </a:r>
            <a:r>
              <a:rPr/>
              <a:t> into </a:t>
            </a:r>
            <a:r>
              <a:rPr i="1"/>
              <a:t>call</a:t>
            </a:r>
            <a:r>
              <a:rPr/>
              <a:t>. That is the division of labour that makes an AXI agent have the same twenty-line driver. And the corollary, which is the one from the bus appendix: when the protocol changes, the BFM and the monitor change. The driver, the agent, the env and the test never find out.</a:t>
            </a:r>
          </a:p>
        </p:txBody>
      </p:sp>
      <p:sp>
        <p:nvSpPr>
          <p:cNvPr id="4" name="Slide Number Placeholder 3"/>
          <p:cNvSpPr>
            <a:spLocks noGrp="1"/>
          </p:cNvSpPr>
          <p:nvPr>
            <p:ph type="sldNum" sz="quarter" idx="10"/>
          </p:nvPr>
        </p:nvSpPr>
        <p:spPr/>
        <p:txBody>
          <a:bodyPr/>
          <a:lstStyle/>
          <a:p>
            <a:fld id="{18BDFEC3-8487-43E8-A154-7C12CBC1FFF2}" type="slidenum">
              <a:rPr lang="en-US"/>
              <a:t>341</a:t>
            </a:fld>
            <a:endParaRPr lang="en-US"/>
          </a:p>
        </p:txBody>
      </p:sp>
    </p:spTree>
  </p:cSld>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moment when the decision from the transactions gets cashed in. If that day the transaction had extended </a:t>
            </a:r>
            <a:r>
              <a:rPr>
                <a:latin typeface="Courier"/>
              </a:rPr>
              <a:t>uvm_transaction</a:t>
            </a:r>
            <a:r>
              <a:rPr/>
              <a:t>, today this </a:t>
            </a:r>
            <a:r>
              <a:rPr>
                <a:latin typeface="Courier"/>
              </a:rPr>
              <a:t>typedef</a:t>
            </a:r>
            <a:r>
              <a:rPr/>
              <a:t> would not compile: </a:t>
            </a:r>
            <a:r>
              <a:rPr>
                <a:latin typeface="Courier"/>
              </a:rPr>
              <a:t>uvm_sequencer #(T)</a:t>
            </a:r>
            <a:r>
              <a:rPr/>
              <a:t> requires that </a:t>
            </a:r>
            <a:r>
              <a:rPr>
                <a:latin typeface="Courier"/>
              </a:rPr>
              <a:t>T</a:t>
            </a:r>
            <a:r>
              <a:rPr/>
              <a:t> derive from </a:t>
            </a:r>
            <a:r>
              <a:rPr>
                <a:latin typeface="Courier"/>
              </a:rPr>
              <a:t>uvm_sequence_item</a:t>
            </a:r>
            <a:r>
              <a:rPr/>
              <a:t>. It is worth saying explicitly: it is the first time in the course that a decision from an earlier section enables —or breaks— the next one. That is exactly what “adaptable code” means and it is not a phrase out of a manual. And in case somebody tries it: extending </a:t>
            </a:r>
            <a:r>
              <a:rPr>
                <a:latin typeface="Courier"/>
              </a:rPr>
              <a:t>uvm_sequencer</a:t>
            </a:r>
            <a:r>
              <a:rPr/>
              <a:t> to add things to it is almost always a sign that it belonged in the sequence. The sequencer is an arbiter, not a place to put logic.</a:t>
            </a:r>
          </a:p>
        </p:txBody>
      </p:sp>
      <p:sp>
        <p:nvSpPr>
          <p:cNvPr id="4" name="Slide Number Placeholder 3"/>
          <p:cNvSpPr>
            <a:spLocks noGrp="1"/>
          </p:cNvSpPr>
          <p:nvPr>
            <p:ph type="sldNum" sz="quarter" idx="10"/>
          </p:nvPr>
        </p:nvSpPr>
        <p:spPr/>
        <p:txBody>
          <a:bodyPr/>
          <a:lstStyle/>
          <a:p>
            <a:fld id="{18BDFEC3-8487-43E8-A154-7C12CBC1FFF2}" type="slidenum">
              <a:rPr lang="en-US"/>
              <a:t>342</a:t>
            </a:fld>
            <a:endParaRPr lang="en-US"/>
          </a:p>
        </p:txBody>
      </p:sp>
    </p:spTree>
  </p:cSld>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worth marking in the code, because they are the ones that get copied wrong. First: the transaction comes out of </a:t>
            </a:r>
            <a:r>
              <a:rPr>
                <a:latin typeface="Courier"/>
              </a:rPr>
              <a:t>type_id::create()</a:t>
            </a:r>
            <a:r>
              <a:rPr/>
              <a:t>, the reset one and the directed multiplication one too. It is the same rule as the transactions —the factory only finds out about what goes through </a:t>
            </a:r>
            <a:r>
              <a:rPr>
                <a:latin typeface="Courier"/>
              </a:rPr>
              <a:t>create()</a:t>
            </a:r>
            <a:r>
              <a:rPr/>
              <a:t>— and here it matters again because the </a:t>
            </a:r>
            <a:r>
              <a:rPr>
                <a:latin typeface="Courier"/>
              </a:rPr>
              <a:t>add_test</a:t>
            </a:r>
            <a:r>
              <a:rPr/>
              <a:t> is still around. Second: </a:t>
            </a:r>
            <a:r>
              <a:rPr>
                <a:latin typeface="Courier"/>
              </a:rPr>
              <a:t>randomize()</a:t>
            </a:r>
            <a:r>
              <a:rPr/>
              <a:t> between </a:t>
            </a:r>
            <a:r>
              <a:rPr>
                <a:latin typeface="Courier"/>
              </a:rPr>
              <a:t>start_item</a:t>
            </a:r>
            <a:r>
              <a:rPr/>
              <a:t> and </a:t>
            </a:r>
            <a:r>
              <a:rPr>
                <a:latin typeface="Courier"/>
              </a:rPr>
              <a:t>finish_item</a:t>
            </a:r>
            <a:r>
              <a:rPr/>
              <a:t> is not a whim of style. Randomizing before works just the same today, but it breaks the day a constraint depends on the state of the DUT or on the previous response: by then the value had already been chosen. Randomizing late is the correct habit and it costs nothing to adopt it from day one.</a:t>
            </a:r>
          </a:p>
        </p:txBody>
      </p:sp>
      <p:sp>
        <p:nvSpPr>
          <p:cNvPr id="4" name="Slide Number Placeholder 3"/>
          <p:cNvSpPr>
            <a:spLocks noGrp="1"/>
          </p:cNvSpPr>
          <p:nvPr>
            <p:ph type="sldNum" sz="quarter" idx="10"/>
          </p:nvPr>
        </p:nvSpPr>
        <p:spPr/>
        <p:txBody>
          <a:bodyPr/>
          <a:lstStyle/>
          <a:p>
            <a:fld id="{18BDFEC3-8487-43E8-A154-7C12CBC1FFF2}" type="slidenum">
              <a:rPr lang="en-US"/>
              <a:t>343</a:t>
            </a:fld>
            <a:endParaRPr lang="en-US"/>
          </a:p>
        </p:txBody>
      </p:sp>
    </p:spTree>
  </p:cSld>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honest question is “and what do I want an agent that drives nothing for?”. Three answers from the field, in order of frequency: One, output interfaces. A port the DUT drives and you only verify does not need a driver, and the passive agent gives you the monitor and the coverage for free. Two, integration. When the block you verified becomes part of a chip, the interface stops being yours: the block next door drives it. The same agent, with one different line in the config, still works. That is the real return on having built an agent. Three, the one from the example: living with stimulus that is not yours — a legacy module, a reference model, a generator from another team.</a:t>
            </a:r>
          </a:p>
        </p:txBody>
      </p:sp>
      <p:sp>
        <p:nvSpPr>
          <p:cNvPr id="4" name="Slide Number Placeholder 3"/>
          <p:cNvSpPr>
            <a:spLocks noGrp="1"/>
          </p:cNvSpPr>
          <p:nvPr>
            <p:ph type="sldNum" sz="quarter" idx="10"/>
          </p:nvPr>
        </p:nvSpPr>
        <p:spPr/>
        <p:txBody>
          <a:bodyPr/>
          <a:lstStyle/>
          <a:p>
            <a:fld id="{18BDFEC3-8487-43E8-A154-7C12CBC1FFF2}" type="slidenum">
              <a:rPr lang="en-US"/>
              <a:t>345</a:t>
            </a:fld>
            <a:endParaRPr lang="en-US"/>
          </a:p>
        </p:txBody>
      </p:sp>
    </p:spTree>
  </p:cSld>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tree is printed by the library, not by the course, and that is the whole point: up to here the hierarchy was a diagram on a slide, and now it is an output you can grep. It is worth running it live — it is the </a:t>
            </a:r>
            <a:r>
              <a:rPr>
                <a:latin typeface="Courier"/>
              </a:rPr>
              <a:t>print_topology()</a:t>
            </a:r>
            <a:r>
              <a:rPr/>
              <a:t> of the reporting section, now with something worth looking at. The two things to make them see, side by side: </a:t>
            </a:r>
            <a:r>
              <a:rPr>
                <a:latin typeface="Courier"/>
              </a:rPr>
              <a:t>clase_agent_h</a:t>
            </a:r>
            <a:r>
              <a:rPr/>
              <a:t> has </a:t>
            </a:r>
            <a:r>
              <a:rPr>
                <a:latin typeface="Courier"/>
              </a:rPr>
              <a:t>driver_h</a:t>
            </a:r>
            <a:r>
              <a:rPr/>
              <a:t> and </a:t>
            </a:r>
            <a:r>
              <a:rPr>
                <a:latin typeface="Courier"/>
              </a:rPr>
              <a:t>sequencer_h</a:t>
            </a:r>
            <a:r>
              <a:rPr/>
              <a:t>, and </a:t>
            </a:r>
            <a:r>
              <a:rPr>
                <a:latin typeface="Courier"/>
              </a:rPr>
              <a:t>modulo_agent_h</a:t>
            </a:r>
            <a:r>
              <a:rPr/>
              <a:t> does </a:t>
            </a:r>
            <a:r>
              <a:rPr b="1"/>
              <a:t>not</a:t>
            </a:r>
            <a:r>
              <a:rPr/>
              <a:t>. That is </a:t>
            </a:r>
            <a:r>
              <a:rPr>
                <a:latin typeface="Courier"/>
              </a:rPr>
              <a:t>is_active</a:t>
            </a:r>
            <a:r>
              <a:rPr/>
              <a:t> in practice — the same class type, instantiated twice, and one built two objects fewer. Both monitors are in both, because watching is never optional. And the one that is not there: there is no </a:t>
            </a:r>
            <a:r>
              <a:rPr>
                <a:latin typeface="Courier"/>
              </a:rPr>
              <a:t>sequence</a:t>
            </a:r>
            <a:r>
              <a:rPr/>
              <a:t> in this tree. A sequence is a </a:t>
            </a:r>
            <a:r>
              <a:rPr>
                <a:latin typeface="Courier"/>
              </a:rPr>
              <a:t>uvm_object</a:t>
            </a:r>
            <a:r>
              <a:rPr/>
              <a:t>, not a </a:t>
            </a:r>
            <a:r>
              <a:rPr>
                <a:latin typeface="Courier"/>
              </a:rPr>
              <a:t>uvm_component</a:t>
            </a:r>
            <a:r>
              <a:rPr/>
              <a:t>, so it does not live in the topology. It is the question thrown out on day 1 with the class diagram, and here it can be answered pointing at the screen.</a:t>
            </a:r>
          </a:p>
        </p:txBody>
      </p:sp>
      <p:sp>
        <p:nvSpPr>
          <p:cNvPr id="4" name="Slide Number Placeholder 3"/>
          <p:cNvSpPr>
            <a:spLocks noGrp="1"/>
          </p:cNvSpPr>
          <p:nvPr>
            <p:ph type="sldNum" sz="quarter" idx="10"/>
          </p:nvPr>
        </p:nvSpPr>
        <p:spPr/>
        <p:txBody>
          <a:bodyPr/>
          <a:lstStyle/>
          <a:p>
            <a:fld id="{18BDFEC3-8487-43E8-A154-7C12CBC1FFF2}" type="slidenum">
              <a:rPr lang="en-US"/>
              <a:t>346</a:t>
            </a:fld>
            <a:endParaRPr lang="en-US"/>
          </a:p>
        </p:txBody>
      </p:sp>
    </p:spTree>
  </p:cSld>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the course departs from the custom of the industry on purpose, and it is worth saying so: most projects do </a:t>
            </a:r>
            <a:r>
              <a:rPr>
                <a:latin typeface="Courier"/>
              </a:rPr>
              <a:t>class agent_config extends uvm_object</a:t>
            </a:r>
            <a:r>
              <a:rPr/>
              <a:t> and register it in the factory, so it can be overridden. It is a legitimate decision and it has its reason. The downside is the one in the bullet: you lose the constructor that forces you. What is not negotiable is the underlying idea, and it is the one to leave behind: </a:t>
            </a:r>
            <a:r>
              <a:rPr b="1"/>
              <a:t>every level of hierarchy receives its configuration through an object</a:t>
            </a:r>
            <a:r>
              <a:rPr/>
              <a:t>. If a component needs five pieces of data, that is not five </a:t>
            </a:r>
            <a:r>
              <a:rPr>
                <a:latin typeface="Courier"/>
              </a:rPr>
              <a:t>uvm_config_db::get()</a:t>
            </a:r>
            <a:r>
              <a:rPr/>
              <a:t> scattered around: it is a config. The day you add the sixth piece of data, you touch one class and not six. Notice that the driver and the two monitors also ask for the config, not the BFM: the agent does not hand out handles by hand.</a:t>
            </a:r>
          </a:p>
        </p:txBody>
      </p:sp>
      <p:sp>
        <p:nvSpPr>
          <p:cNvPr id="4" name="Slide Number Placeholder 3"/>
          <p:cNvSpPr>
            <a:spLocks noGrp="1"/>
          </p:cNvSpPr>
          <p:nvPr>
            <p:ph type="sldNum" sz="quarter" idx="10"/>
          </p:nvPr>
        </p:nvSpPr>
        <p:spPr/>
        <p:txBody>
          <a:bodyPr/>
          <a:lstStyle/>
          <a:p>
            <a:fld id="{18BDFEC3-8487-43E8-A154-7C12CBC1FFF2}" type="slidenum">
              <a:rPr lang="en-US"/>
              <a:t>347</a:t>
            </a:fld>
            <a:endParaRPr lang="en-US"/>
          </a:p>
        </p:txBody>
      </p:sp>
    </p:spTree>
  </p:cSld>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detail worth gold that nobody tells: the </a:t>
            </a:r>
            <a:r>
              <a:rPr>
                <a:latin typeface="Courier"/>
              </a:rPr>
              <a:t>build_phase</a:t>
            </a:r>
            <a:r>
              <a:rPr/>
              <a:t> of </a:t>
            </a:r>
            <a:r>
              <a:rPr>
                <a:latin typeface="Courier"/>
              </a:rPr>
              <a:t>uvm_agent</a:t>
            </a:r>
            <a:r>
              <a:rPr/>
              <a:t> that the library brings </a:t>
            </a:r>
            <a:r>
              <a:rPr b="1"/>
              <a:t>only reads </a:t>
            </a:r>
            <a:r>
              <a:rPr b="1">
                <a:latin typeface="Courier"/>
              </a:rPr>
              <a:t>is_active</a:t>
            </a:r>
            <a:r>
              <a:rPr b="1"/>
              <a:t> from the resource pool</a:t>
            </a:r>
            <a:r>
              <a:rPr/>
              <a:t>. It is in </a:t>
            </a:r>
            <a:r>
              <a:rPr>
                <a:latin typeface="Courier"/>
              </a:rPr>
              <a:t>code/.uvm/src/comps/uvm_agent.svh</a:t>
            </a:r>
            <a:r>
              <a:rPr/>
              <a:t>, it can be opened in class. Which means that in a testbench that calls </a:t>
            </a:r>
            <a:r>
              <a:rPr>
                <a:latin typeface="Courier"/>
              </a:rPr>
              <a:t>super.build_phase()</a:t>
            </a:r>
            <a:r>
              <a:rPr/>
              <a:t>, a </a:t>
            </a:r>
            <a:r>
              <a:rPr>
                <a:latin typeface="Courier"/>
              </a:rPr>
              <a:t>uvm_config_db#(int)::set(this, "mi_agent", "is_active", UVM_PASSIVE)</a:t>
            </a:r>
            <a:r>
              <a:rPr/>
              <a:t> works on its own, without a config object. Since this </a:t>
            </a:r>
            <a:r>
              <a:rPr>
                <a:latin typeface="Courier"/>
              </a:rPr>
              <a:t>vtalu_agent</a:t>
            </a:r>
            <a:r>
              <a:rPr/>
              <a:t> does not call it, that mechanism </a:t>
            </a:r>
            <a:r>
              <a:rPr b="1"/>
              <a:t>is switched off</a:t>
            </a:r>
            <a:r>
              <a:rPr/>
              <a:t>, and that is why we assign it by hand. And here is where day 3 gets paid: </a:t>
            </a:r>
            <a:r>
              <a:rPr>
                <a:latin typeface="Courier"/>
              </a:rPr>
              <a:t>uvm_agent</a:t>
            </a:r>
            <a:r>
              <a:rPr/>
              <a:t> and </a:t>
            </a:r>
            <a:r>
              <a:rPr>
                <a:latin typeface="Courier"/>
              </a:rPr>
              <a:t>uvm_sequencer</a:t>
            </a:r>
            <a:r>
              <a:rPr/>
              <a:t> are the two classes in the library that do real work in their </a:t>
            </a:r>
            <a:r>
              <a:rPr>
                <a:latin typeface="Courier"/>
              </a:rPr>
              <a:t>build_phase</a:t>
            </a:r>
            <a:r>
              <a:rPr/>
              <a:t> —</a:t>
            </a:r>
            <a:r>
              <a:rPr>
                <a:latin typeface="Courier"/>
              </a:rPr>
              <a:t>uvm_agent</a:t>
            </a:r>
            <a:r>
              <a:rPr/>
              <a:t> reads </a:t>
            </a:r>
            <a:r>
              <a:rPr>
                <a:latin typeface="Courier"/>
              </a:rPr>
              <a:t>is_active</a:t>
            </a:r>
            <a:r>
              <a:rPr/>
              <a:t>, and </a:t>
            </a:r>
            <a:r>
              <a:rPr>
                <a:latin typeface="Courier"/>
              </a:rPr>
              <a:t>uvm_sequencer_param_base</a:t>
            </a:r>
            <a:r>
              <a:rPr/>
              <a:t> hooks up the response fifo (</a:t>
            </a:r>
            <a:r>
              <a:rPr>
                <a:latin typeface="Courier"/>
              </a:rPr>
              <a:t>seq/uvm_sequencer_param_base.svh:288</a:t>
            </a:r>
            <a:r>
              <a:rPr/>
              <a:t>)—. It is exactly the case the rule for out there covers: if you extend either of the two and you write a </a:t>
            </a:r>
            <a:r>
              <a:rPr>
                <a:latin typeface="Courier"/>
              </a:rPr>
              <a:t>build_phase</a:t>
            </a:r>
            <a:r>
              <a:rPr/>
              <a:t>, the </a:t>
            </a:r>
            <a:r>
              <a:rPr>
                <a:latin typeface="Courier"/>
              </a:rPr>
              <a:t>super</a:t>
            </a:r>
            <a:r>
              <a:rPr/>
              <a:t> is mandatory. You inherited from an intermediate class that does real work, and skipping the </a:t>
            </a:r>
            <a:r>
              <a:rPr>
                <a:latin typeface="Courier"/>
              </a:rPr>
              <a:t>super</a:t>
            </a:r>
            <a:r>
              <a:rPr/>
              <a:t> switches it off without a word. We can skip it because we wrote the line that replaces it; whoever does not write that line, cannot. Both ways are valid. What is not valid is half of each one: putting </a:t>
            </a:r>
            <a:r>
              <a:rPr>
                <a:latin typeface="Courier"/>
              </a:rPr>
              <a:t>is_active</a:t>
            </a:r>
            <a:r>
              <a:rPr/>
              <a:t> in the config_db, not calling </a:t>
            </a:r>
            <a:r>
              <a:rPr>
                <a:latin typeface="Courier"/>
              </a:rPr>
              <a:t>super.build_phase()</a:t>
            </a:r>
            <a:r>
              <a:rPr/>
              <a:t>, and then wondering why the agent starts up active. It happens often.</a:t>
            </a:r>
          </a:p>
        </p:txBody>
      </p:sp>
      <p:sp>
        <p:nvSpPr>
          <p:cNvPr id="4" name="Slide Number Placeholder 3"/>
          <p:cNvSpPr>
            <a:spLocks noGrp="1"/>
          </p:cNvSpPr>
          <p:nvPr>
            <p:ph type="sldNum" sz="quarter" idx="10"/>
          </p:nvPr>
        </p:nvSpPr>
        <p:spPr/>
        <p:txBody>
          <a:bodyPr/>
          <a:lstStyle/>
          <a:p>
            <a:fld id="{18BDFEC3-8487-43E8-A154-7C12CBC1FFF2}" type="slidenum">
              <a:rPr lang="en-US"/>
              <a:t>348</a:t>
            </a:fld>
            <a:endParaRPr lang="en-US"/>
          </a:p>
        </p:txBody>
      </p:sp>
    </p:spTree>
  </p:cSld>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i="1"/>
              <a:t>Port forwarding</a:t>
            </a:r>
            <a:r>
              <a:rPr/>
              <a:t> is what confuses, and it is worth saying why it exists before how it is written. The agent wants to offer outwards a piece of data produced by a child of its own. It could expose the child —the </a:t>
            </a:r>
            <a:r>
              <a:rPr>
                <a:latin typeface="Courier"/>
              </a:rPr>
              <a:t>env</a:t>
            </a:r>
            <a:r>
              <a:rPr/>
              <a:t> looking at </a:t>
            </a:r>
            <a:r>
              <a:rPr>
                <a:latin typeface="Courier"/>
              </a:rPr>
              <a:t>agent.command_monitor_h.ap</a:t>
            </a:r>
            <a:r>
              <a:rPr/>
              <a:t>— and that is where the encapsulation ends: the day the monitor changes name, the </a:t>
            </a:r>
            <a:r>
              <a:rPr>
                <a:latin typeface="Courier"/>
              </a:rPr>
              <a:t>env</a:t>
            </a:r>
            <a:r>
              <a:rPr/>
              <a:t> breaks. The way out is for the agent to have </a:t>
            </a:r>
            <a:r>
              <a:rPr b="1"/>
              <a:t>its own</a:t>
            </a:r>
            <a:r>
              <a:rPr/>
              <a:t> analysis port and plug it into the monitor’s. From outside a single port is seen, </a:t>
            </a:r>
            <a:r>
              <a:rPr>
                <a:latin typeface="Courier"/>
              </a:rPr>
              <a:t>command_ap</a:t>
            </a:r>
            <a:r>
              <a:rPr/>
              <a:t>, and inside there can be whatever. It is exactly what a module does when it connects a port of its own to that of a submodule — the same idea, with classes. The detail that looks like it breaks the mantra: here a </a:t>
            </a:r>
            <a:r>
              <a:rPr b="1"/>
              <a:t>port connects to another port</a:t>
            </a:r>
            <a:r>
              <a:rPr/>
              <a:t>, not to an export. It is not a capricious exception — the direction is still the same, from the one who calls to the one who implements; the only thing that happens is that the agent is in the middle and implements nothing, it only forwards.</a:t>
            </a:r>
          </a:p>
        </p:txBody>
      </p:sp>
      <p:sp>
        <p:nvSpPr>
          <p:cNvPr id="4" name="Slide Number Placeholder 3"/>
          <p:cNvSpPr>
            <a:spLocks noGrp="1"/>
          </p:cNvSpPr>
          <p:nvPr>
            <p:ph type="sldNum" sz="quarter" idx="10"/>
          </p:nvPr>
        </p:nvSpPr>
        <p:spPr/>
        <p:txBody>
          <a:bodyPr/>
          <a:lstStyle/>
          <a:p>
            <a:fld id="{18BDFEC3-8487-43E8-A154-7C12CBC1FFF2}" type="slidenum">
              <a:rPr lang="en-US"/>
              <a:t>349</a:t>
            </a:fld>
            <a:endParaRPr lang="en-US"/>
          </a:p>
        </p:txBody>
      </p:sp>
    </p:spTree>
  </p:cSld>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for making the comparison live: open the </a:t>
            </a:r>
            <a:r>
              <a:rPr>
                <a:latin typeface="Courier"/>
              </a:rPr>
              <a:t>env.svh</a:t>
            </a:r>
            <a:r>
              <a:rPr/>
              <a:t> of transactions alongside. The difference is not that it is shorter —which it also is—, it is </a:t>
            </a:r>
            <a:r>
              <a:rPr b="1"/>
              <a:t>what disappeared</a:t>
            </a:r>
            <a:r>
              <a:rPr/>
              <a:t>: the </a:t>
            </a:r>
            <a:r>
              <a:rPr>
                <a:latin typeface="Courier"/>
              </a:rPr>
              <a:t>env</a:t>
            </a:r>
            <a:r>
              <a:rPr/>
              <a:t> of transactions named </a:t>
            </a:r>
            <a:r>
              <a:rPr>
                <a:latin typeface="Courier"/>
              </a:rPr>
              <a:t>command_f</a:t>
            </a:r>
            <a:r>
              <a:rPr/>
              <a:t>, which means it knew the internal mechanism of how the stimulus reached the driver. This one does not name it. That is encapsulation measured objectively: count the names that the class above has to know. If the group is doing well on time, the question is worth it: what would have to change in this </a:t>
            </a:r>
            <a:r>
              <a:rPr>
                <a:latin typeface="Courier"/>
              </a:rPr>
              <a:t>env</a:t>
            </a:r>
            <a:r>
              <a:rPr/>
              <a:t> to go from a FIFO to a sequencer? Nothing. It is already inside the agent.</a:t>
            </a:r>
          </a:p>
        </p:txBody>
      </p:sp>
      <p:sp>
        <p:nvSpPr>
          <p:cNvPr id="4" name="Slide Number Placeholder 3"/>
          <p:cNvSpPr>
            <a:spLocks noGrp="1"/>
          </p:cNvSpPr>
          <p:nvPr>
            <p:ph type="sldNum" sz="quarter" idx="10"/>
          </p:nvPr>
        </p:nvSpPr>
        <p:spPr/>
        <p:txBody>
          <a:bodyPr/>
          <a:lstStyle/>
          <a:p>
            <a:fld id="{18BDFEC3-8487-43E8-A154-7C12CBC1FFF2}" type="slidenum">
              <a:rPr lang="en-US"/>
              <a:t>350</a:t>
            </a:fld>
            <a:endParaRPr lang="en-US"/>
          </a:p>
        </p:txBody>
      </p:sp>
    </p:spTree>
  </p:cSld>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is the classic trap of the section, and it is one of the ones that never fail. With a single agent, everybody writes </a:t>
            </a:r>
            <a:r>
              <a:rPr>
                <a:latin typeface="Courier"/>
              </a:rPr>
              <a:t>"*"</a:t>
            </a:r>
            <a:r>
              <a:rPr/>
              <a:t> in the scope and it works. The day the second one shows up, the second </a:t>
            </a:r>
            <a:r>
              <a:rPr>
                <a:latin typeface="Courier"/>
              </a:rPr>
              <a:t>set()</a:t>
            </a:r>
            <a:r>
              <a:rPr/>
              <a:t> overwrites the first and </a:t>
            </a:r>
            <a:r>
              <a:rPr b="1"/>
              <a:t>both agents get the same config</a:t>
            </a:r>
            <a:r>
              <a:rPr/>
              <a:t>: the same BFM and the same </a:t>
            </a:r>
            <a:r>
              <a:rPr>
                <a:latin typeface="Courier"/>
              </a:rPr>
              <a:t>is_active</a:t>
            </a:r>
            <a:r>
              <a:rPr/>
              <a:t>. With the order in </a:t>
            </a:r>
            <a:r>
              <a:rPr>
                <a:latin typeface="Courier"/>
              </a:rPr>
              <a:t>env.svh</a:t>
            </a:r>
            <a:r>
              <a:rPr/>
              <a:t> —the class first and the module after— the one left standing is the passive one, so both start up passive, with no driver and no sequencer, and the test’s </a:t>
            </a:r>
            <a:r>
              <a:rPr>
                <a:latin typeface="Courier"/>
              </a:rPr>
              <a:t>seq.start()</a:t>
            </a:r>
            <a:r>
              <a:rPr/>
              <a:t> lands on a </a:t>
            </a:r>
            <a:r>
              <a:rPr>
                <a:latin typeface="Courier"/>
              </a:rPr>
              <a:t>null</a:t>
            </a:r>
            <a:r>
              <a:rPr/>
              <a:t> handle. With the order reversed they would be two drivers, but driving </a:t>
            </a:r>
            <a:r>
              <a:rPr b="1"/>
              <a:t>the same</a:t>
            </a:r>
            <a:r>
              <a:rPr/>
              <a:t> interface. What is invariant, and what to take away: the last </a:t>
            </a:r>
            <a:r>
              <a:rPr>
                <a:latin typeface="Courier"/>
              </a:rPr>
              <a:t>set()</a:t>
            </a:r>
            <a:r>
              <a:rPr/>
              <a:t> wins, and both agents end up identical. The error does not show up in </a:t>
            </a:r>
            <a:r>
              <a:rPr>
                <a:latin typeface="Courier"/>
              </a:rPr>
              <a:t>build_phase</a:t>
            </a:r>
            <a:r>
              <a:rPr/>
              <a:t>. The asterisk matters: </a:t>
            </a:r>
            <a:r>
              <a:rPr>
                <a:latin typeface="Courier"/>
              </a:rPr>
              <a:t>"clase_agent_h*"</a:t>
            </a:r>
            <a:r>
              <a:rPr/>
              <a:t> with an asterisk reaches the children; </a:t>
            </a:r>
            <a:r>
              <a:rPr>
                <a:latin typeface="Courier"/>
              </a:rPr>
              <a:t>"clase_agent_h"</a:t>
            </a:r>
            <a:r>
              <a:rPr/>
              <a:t> without an asterisk, only the agent. If you write it without an asterisk, the agent finds its config and the driver does not — </a:t>
            </a:r>
            <a:r>
              <a:rPr>
                <a:latin typeface="Courier"/>
              </a:rPr>
              <a:t>uvm_fatal</a:t>
            </a:r>
            <a:r>
              <a:rPr/>
              <a:t> in </a:t>
            </a:r>
            <a:r>
              <a:rPr>
                <a:latin typeface="Courier"/>
              </a:rPr>
              <a:t>build_phase</a:t>
            </a:r>
            <a:r>
              <a:rPr/>
              <a:t>, which at least is an honest error. Short rule to take away: </a:t>
            </a:r>
            <a:r>
              <a:rPr b="1"/>
              <a:t>the scope of the </a:t>
            </a:r>
            <a:r>
              <a:rPr b="1">
                <a:latin typeface="Courier"/>
              </a:rPr>
              <a:t>set()</a:t>
            </a:r>
            <a:r>
              <a:rPr b="1"/>
              <a:t> is a path, not a label.</a:t>
            </a:r>
          </a:p>
        </p:txBody>
      </p:sp>
      <p:sp>
        <p:nvSpPr>
          <p:cNvPr id="4" name="Slide Number Placeholder 3"/>
          <p:cNvSpPr>
            <a:spLocks noGrp="1"/>
          </p:cNvSpPr>
          <p:nvPr>
            <p:ph type="sldNum" sz="quarter" idx="10"/>
          </p:nvPr>
        </p:nvSpPr>
        <p:spPr/>
        <p:txBody>
          <a:bodyPr/>
          <a:lstStyle/>
          <a:p>
            <a:fld id="{18BDFEC3-8487-43E8-A154-7C12CBC1FFF2}" type="slidenum">
              <a:rPr lang="en-US"/>
              <a:t>352</a:t>
            </a:fld>
            <a:endParaRPr lang="en-US"/>
          </a:p>
        </p:txBody>
      </p:sp>
    </p:spTree>
  </p:cSld>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tool that tests was missing, when we said that </a:t>
            </a:r>
            <a:r>
              <a:rPr>
                <a:latin typeface="Courier"/>
              </a:rPr>
              <a:t>get(null, "*", ...)</a:t>
            </a:r>
            <a:r>
              <a:rPr/>
              <a:t> “does not fail: it lies”. With the trace on, lying becomes difficult: you see who put what and who read it. The use almost nobody discovers on their own is the second one: </a:t>
            </a:r>
            <a:r>
              <a:rPr b="1"/>
              <a:t>since every </a:t>
            </a:r>
            <a:r>
              <a:rPr b="1">
                <a:latin typeface="Courier"/>
              </a:rPr>
              <a:t>get()</a:t>
            </a:r>
            <a:r>
              <a:rPr b="1"/>
              <a:t> prints the path of the component that called it, the output is a census of the tree written by the library.</a:t>
            </a:r>
            <a:r>
              <a:rPr/>
              <a:t> If a component does not show up, it was not built. The exercise of the day uses exactly that to grade itself, and that is why it cannot be cheated: the student does not write those lines. A close relative worth naming: </a:t>
            </a:r>
            <a:r>
              <a:rPr>
                <a:latin typeface="Courier"/>
              </a:rPr>
              <a:t>+UVM_OBJECTION_TRACE</a:t>
            </a:r>
            <a:r>
              <a:rPr/>
              <a:t>, for the other classic hang —the simulation that does not finish because somebody did not drop their objection—.</a:t>
            </a:r>
          </a:p>
        </p:txBody>
      </p:sp>
      <p:sp>
        <p:nvSpPr>
          <p:cNvPr id="4" name="Slide Number Placeholder 3"/>
          <p:cNvSpPr>
            <a:spLocks noGrp="1"/>
          </p:cNvSpPr>
          <p:nvPr>
            <p:ph type="sldNum" sz="quarter" idx="10"/>
          </p:nvPr>
        </p:nvSpPr>
        <p:spPr/>
        <p:txBody>
          <a:bodyPr/>
          <a:lstStyle/>
          <a:p>
            <a:fld id="{18BDFEC3-8487-43E8-A154-7C12CBC1FFF2}" type="slidenum">
              <a:rPr lang="en-US"/>
              <a:t>353</a:t>
            </a:fld>
            <a:endParaRPr lang="en-US"/>
          </a:p>
        </p:txBody>
      </p:sp>
    </p:spTree>
  </p:cSld>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a:t>
            </a:r>
            <a:r>
              <a:rPr>
                <a:latin typeface="Courier"/>
              </a:rPr>
              <a:t>top.sv</a:t>
            </a:r>
            <a:r>
              <a:rPr/>
              <a:t> is the one that closes the argument of the section, and it is worth reading looking for what did </a:t>
            </a:r>
            <a:r>
              <a:rPr b="1"/>
              <a:t>not</a:t>
            </a:r>
            <a:r>
              <a:rPr/>
              <a:t> change: there are two VTALU, two interfaces, two different </a:t>
            </a:r>
            <a:r>
              <a:rPr>
                <a:latin typeface="Courier"/>
              </a:rPr>
              <a:t>config_db</a:t>
            </a:r>
            <a:r>
              <a:rPr/>
              <a:t>, and the </a:t>
            </a:r>
            <a:r>
              <a:rPr>
                <a:latin typeface="Courier"/>
              </a:rPr>
              <a:t>vtalu_tester_module</a:t>
            </a:r>
            <a:r>
              <a:rPr/>
              <a:t> is still the same old Verilog module as always. Nobody touched it so it could live with UVM. That is the real scenario the section comes to solve, and it is worth naming it like this: you arrive at a project where there is already a stimulus written in Verilog that works and nobody is going to rewrite. With a passive agent you can </a:t>
            </a:r>
            <a:r>
              <a:rPr b="1"/>
              <a:t>watch</a:t>
            </a:r>
            <a:r>
              <a:rPr/>
              <a:t> it —scoreboard, coverage, assertions— without asking anybody’s permission or touching a line of it. The technical detail that makes the comparison fair, and that has to be pointed at with a finger: the module calls the same </a:t>
            </a:r>
            <a:r>
              <a:rPr>
                <a:latin typeface="Courier"/>
              </a:rPr>
              <a:t>bfm.send_op()</a:t>
            </a:r>
            <a:r>
              <a:rPr/>
              <a:t> as the driver. It receives the interface through a port instead of through a virtual interface, but the protocol is the same code. If each one drove the bus its own way, comparing coverages would not mean anything.</a:t>
            </a:r>
          </a:p>
        </p:txBody>
      </p:sp>
      <p:sp>
        <p:nvSpPr>
          <p:cNvPr id="4" name="Slide Number Placeholder 3"/>
          <p:cNvSpPr>
            <a:spLocks noGrp="1"/>
          </p:cNvSpPr>
          <p:nvPr>
            <p:ph type="sldNum" sz="quarter" idx="10"/>
          </p:nvPr>
        </p:nvSpPr>
        <p:spPr/>
        <p:txBody>
          <a:bodyPr/>
          <a:lstStyle/>
          <a:p>
            <a:fld id="{18BDFEC3-8487-43E8-A154-7C12CBC1FFF2}" type="slidenum">
              <a:rPr lang="en-US"/>
              <a:t>354</a:t>
            </a:fld>
            <a:endParaRPr lang="en-US"/>
          </a:p>
        </p:txBody>
      </p:sp>
    </p:spTree>
  </p:cSld>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to close the day with if there is no time for the summary: it leaves an open question and a concrete promise. And it is honest: </a:t>
            </a:r>
            <a:r>
              <a:rPr>
                <a:latin typeface="Courier"/>
              </a:rPr>
              <a:t>seq.start(env_h.clase_agent_h.sequencer_h)</a:t>
            </a:r>
            <a:r>
              <a:rPr/>
              <a:t> is real code that works and that is seen in many testbenches. It is not “wrong”. It is simply the last thing in the testbench that is still hard-wired, and it is the one the section that follows knocks over. If somebody asks why we do not do it right from the start: because to understand the </a:t>
            </a:r>
            <a:r>
              <a:rPr>
                <a:latin typeface="Courier"/>
              </a:rPr>
              <a:t>default_sequence</a:t>
            </a:r>
            <a:r>
              <a:rPr/>
              <a:t> you first have to have suffered writing the </a:t>
            </a:r>
            <a:r>
              <a:rPr>
                <a:latin typeface="Courier"/>
              </a:rPr>
              <a:t>start()</a:t>
            </a:r>
            <a:r>
              <a:rPr/>
              <a:t> by hand.</a:t>
            </a:r>
          </a:p>
        </p:txBody>
      </p:sp>
      <p:sp>
        <p:nvSpPr>
          <p:cNvPr id="4" name="Slide Number Placeholder 3"/>
          <p:cNvSpPr>
            <a:spLocks noGrp="1"/>
          </p:cNvSpPr>
          <p:nvPr>
            <p:ph type="sldNum" sz="quarter" idx="10"/>
          </p:nvPr>
        </p:nvSpPr>
        <p:spPr/>
        <p:txBody>
          <a:bodyPr/>
          <a:lstStyle/>
          <a:p>
            <a:fld id="{18BDFEC3-8487-43E8-A154-7C12CBC1FFF2}" type="slidenum">
              <a:rPr lang="en-US"/>
              <a:t>355</a:t>
            </a:fld>
            <a:endParaRPr lang="en-US"/>
          </a:p>
        </p:txBody>
      </p:sp>
    </p:spTree>
  </p:cSld>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the material says where it departs from its sources is not a detail of tidiness: it is what lets the student read the </a:t>
            </a:r>
            <a:r>
              <a:rPr i="1"/>
              <a:t>UVM Primer</a:t>
            </a:r>
            <a:r>
              <a:rPr/>
              <a:t> afterwards without believing that one of the two is broken. And along the way it leaves the lesson most used at work: the structure of a UVM testbench is not fixed by the standard, it is fixed by custom. IEEE 1800.2 does not say anywhere that the scoreboard goes in the env. It says what a </a:t>
            </a:r>
            <a:r>
              <a:rPr>
                <a:latin typeface="Courier"/>
              </a:rPr>
              <a:t>uvm_agent</a:t>
            </a:r>
            <a:r>
              <a:rPr/>
              <a:t> is and nothing else. Everything else is convention — good, but convention.</a:t>
            </a:r>
          </a:p>
        </p:txBody>
      </p:sp>
      <p:sp>
        <p:nvSpPr>
          <p:cNvPr id="4" name="Slide Number Placeholder 3"/>
          <p:cNvSpPr>
            <a:spLocks noGrp="1"/>
          </p:cNvSpPr>
          <p:nvPr>
            <p:ph type="sldNum" sz="quarter" idx="10"/>
          </p:nvPr>
        </p:nvSpPr>
        <p:spPr/>
        <p:txBody>
          <a:bodyPr/>
          <a:lstStyle/>
          <a:p>
            <a:fld id="{18BDFEC3-8487-43E8-A154-7C12CBC1FFF2}" type="slidenum">
              <a:rPr lang="en-US"/>
              <a:t>356</a:t>
            </a:fld>
            <a:endParaRPr lang="en-US"/>
          </a:p>
        </p:txBody>
      </p:sp>
    </p:spTree>
  </p:cSld>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Close of the section and of the biggest jump of the course. It is worth saying where they ended up standing: with today’s material, the student can read the testbench of any UVM project and recognise the structure. An agent per interface, a config per level, analysis in the env. It is literally 80 % of what they will see on their first day. What is missing —sequences— is what they will </a:t>
            </a:r>
            <a:r>
              <a:rPr i="1"/>
              <a:t>write</a:t>
            </a:r>
            <a:r>
              <a:rPr/>
              <a:t> on their first day. That is why they go together on the same day and in this order: first the house, then what happens inside.</a:t>
            </a:r>
          </a:p>
        </p:txBody>
      </p:sp>
      <p:sp>
        <p:nvSpPr>
          <p:cNvPr id="4" name="Slide Number Placeholder 3"/>
          <p:cNvSpPr>
            <a:spLocks noGrp="1"/>
          </p:cNvSpPr>
          <p:nvPr>
            <p:ph type="sldNum" sz="quarter" idx="10"/>
          </p:nvPr>
        </p:nvSpPr>
        <p:spPr/>
        <p:txBody>
          <a:bodyPr/>
          <a:lstStyle/>
          <a:p>
            <a:fld id="{18BDFEC3-8487-43E8-A154-7C12CBC1FFF2}" type="slidenum">
              <a:rPr lang="en-US"/>
              <a:t>357</a:t>
            </a:fld>
            <a:endParaRPr lang="en-US"/>
          </a:p>
        </p:txBody>
      </p:sp>
    </p:spTree>
  </p:cSld>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half section exists because unit 1 promises three hooks, and without it the course delivers two. Fifteen minutes are enough: the mechanics are small and what has to be left behind is the criterion for when it gets used. The criterion, said in one line: </a:t>
            </a:r>
            <a:r>
              <a:rPr b="1"/>
              <a:t>override when the what changes, callback when the when changes</a:t>
            </a:r>
            <a:r>
              <a:rPr/>
              <a:t>. If the new class differs from the old one in several methods, it is an override. If it is the same class with an addition at one point, it is a callback — and above all if the original class is not yours and you cannot touch it. The key word in all of this is </a:t>
            </a:r>
            <a:r>
              <a:rPr b="1"/>
              <a:t>VIP</a:t>
            </a:r>
            <a:r>
              <a:rPr/>
              <a:t>. In a real project half of the agents come from outside, with their licence and their support, and editing them is not an option: the next version wipes your change. The callback is the extension point the one who wrote the VIP left on purpose. And that they stack is what makes it possible for two engineers to hook different things into the same driver without stepping on each other. With overrides, the second one wins.</a:t>
            </a:r>
          </a:p>
        </p:txBody>
      </p:sp>
      <p:sp>
        <p:nvSpPr>
          <p:cNvPr id="4" name="Slide Number Placeholder 3"/>
          <p:cNvSpPr>
            <a:spLocks noGrp="1"/>
          </p:cNvSpPr>
          <p:nvPr>
            <p:ph type="sldNum" sz="quarter" idx="10"/>
          </p:nvPr>
        </p:nvSpPr>
        <p:spPr/>
        <p:txBody>
          <a:bodyPr/>
          <a:lstStyle/>
          <a:p>
            <a:fld id="{18BDFEC3-8487-43E8-A154-7C12CBC1FFF2}" type="slidenum">
              <a:rPr lang="en-US"/>
              <a:t>358</a:t>
            </a:fld>
            <a:endParaRPr lang="en-US"/>
          </a:p>
        </p:txBody>
      </p:sp>
    </p:spTree>
  </p:cSld>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stopping on the fact that it is a normal class, extending </a:t>
            </a:r>
            <a:r>
              <a:rPr>
                <a:latin typeface="Courier"/>
              </a:rPr>
              <a:t>uvm_callback</a:t>
            </a:r>
            <a:r>
              <a:rPr/>
              <a:t>, which extends </a:t>
            </a:r>
            <a:r>
              <a:rPr>
                <a:latin typeface="Courier"/>
              </a:rPr>
              <a:t>uvm_object</a:t>
            </a:r>
            <a:r>
              <a:rPr/>
              <a:t>. There is no magic: the only thing </a:t>
            </a:r>
            <a:r>
              <a:rPr>
                <a:latin typeface="Courier"/>
              </a:rPr>
              <a:t>uvm_callback</a:t>
            </a:r>
            <a:r>
              <a:rPr/>
              <a:t> does is give it a place in the pool UVM keeps per component instance. The </a:t>
            </a:r>
            <a:r>
              <a:rPr>
                <a:latin typeface="Courier"/>
              </a:rPr>
              <a:t>typedef class driver;</a:t>
            </a:r>
            <a:r>
              <a:rPr/>
              <a:t> at the top of the file is the boring and necessary part: the callback receives the driver, and the driver registers the callback, so one of the two has to be forward-declared. In a real testbench this lives in its own file for that very reason. If somebody asks why the base method is empty instead of abstract: because </a:t>
            </a:r>
            <a:r>
              <a:rPr>
                <a:latin typeface="Courier"/>
              </a:rPr>
              <a:t>uvm_do_callbacks</a:t>
            </a:r>
            <a:r>
              <a:rPr/>
              <a:t> walks </a:t>
            </a:r>
            <a:r>
              <a:rPr b="1"/>
              <a:t>the whole queue</a:t>
            </a:r>
            <a:r>
              <a:rPr/>
              <a:t>, and an empty queue has to be legal. The empty base class is what makes “no callbacks” the normal case and not an exception.</a:t>
            </a:r>
          </a:p>
        </p:txBody>
      </p:sp>
      <p:sp>
        <p:nvSpPr>
          <p:cNvPr id="4" name="Slide Number Placeholder 3"/>
          <p:cNvSpPr>
            <a:spLocks noGrp="1"/>
          </p:cNvSpPr>
          <p:nvPr>
            <p:ph type="sldNum" sz="quarter" idx="10"/>
          </p:nvPr>
        </p:nvSpPr>
        <p:spPr/>
        <p:txBody>
          <a:bodyPr/>
          <a:lstStyle/>
          <a:p>
            <a:fld id="{18BDFEC3-8487-43E8-A154-7C12CBC1FFF2}" type="slidenum">
              <a:rPr lang="en-US"/>
              <a:t>359</a:t>
            </a:fld>
            <a:endParaRPr lang="en-US"/>
          </a:p>
        </p:txBody>
      </p:sp>
    </p:spTree>
  </p:cSld>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diff against the driver of the Agents section is exactly two lines, and it is worth showing it with a live </a:t>
            </a:r>
            <a:r>
              <a:rPr>
                <a:latin typeface="Courier"/>
              </a:rPr>
              <a:t>diff</a:t>
            </a:r>
            <a:r>
              <a:rPr/>
              <a:t>: </a:t>
            </a:r>
            <a:r>
              <a:rPr>
                <a:latin typeface="Courier"/>
              </a:rPr>
              <a:t>diff code/u7/agents/tb_classes/driver.svh code/u7/callbacks/tb_classes/driver.svh</a:t>
            </a:r>
            <a:r>
              <a:rPr/>
              <a:t>. Everything else —the </a:t>
            </a:r>
            <a:r>
              <a:rPr>
                <a:latin typeface="Courier"/>
              </a:rPr>
              <a:t>get_next_item</a:t>
            </a:r>
            <a:r>
              <a:rPr/>
              <a:t>, the </a:t>
            </a:r>
            <a:r>
              <a:rPr>
                <a:latin typeface="Courier"/>
              </a:rPr>
              <a:t>send_op</a:t>
            </a:r>
            <a:r>
              <a:rPr/>
              <a:t>, the </a:t>
            </a:r>
            <a:r>
              <a:rPr>
                <a:latin typeface="Courier"/>
              </a:rPr>
              <a:t>item_done</a:t>
            </a:r>
            <a:r>
              <a:rPr/>
              <a:t>— is the same. The failure mode of the missing </a:t>
            </a:r>
            <a:r>
              <a:rPr>
                <a:latin typeface="Courier"/>
              </a:rPr>
              <a:t>uvm_register_cb</a:t>
            </a:r>
            <a:r>
              <a:rPr/>
              <a:t> is not the one you expect, and it is worth telling it with the source in hand because half the tutorials get it backwards: </a:t>
            </a:r>
            <a:r>
              <a:rPr>
                <a:latin typeface="Courier"/>
              </a:rPr>
              <a:t>uvm_callback.svh:745</a:t>
            </a:r>
            <a:r>
              <a:rPr/>
              <a:t> reports a </a:t>
            </a:r>
            <a:r>
              <a:rPr>
                <a:latin typeface="Courier"/>
              </a:rPr>
              <a:t>UVM_WARNING CBUNREG</a:t>
            </a:r>
            <a:r>
              <a:rPr/>
              <a:t> and </a:t>
            </a:r>
            <a:r>
              <a:rPr b="1"/>
              <a:t>carries on</a:t>
            </a:r>
            <a:r>
              <a:rPr/>
              <a:t> — the </a:t>
            </a:r>
            <a:r>
              <a:rPr>
                <a:latin typeface="Courier"/>
              </a:rPr>
              <a:t>add()</a:t>
            </a:r>
            <a:r>
              <a:rPr/>
              <a:t> puts the callback into </a:t>
            </a:r>
            <a:r>
              <a:rPr>
                <a:latin typeface="Courier"/>
              </a:rPr>
              <a:t>m_base_inst.m_pool</a:t>
            </a:r>
            <a:r>
              <a:rPr/>
              <a:t> all the same (</a:t>
            </a:r>
            <a:r>
              <a:rPr>
                <a:latin typeface="Courier"/>
              </a:rPr>
              <a:t>:781-785</a:t>
            </a:r>
            <a:r>
              <a:rPr/>
              <a:t>), and </a:t>
            </a:r>
            <a:r>
              <a:rPr>
                <a:latin typeface="Courier"/>
              </a:rPr>
              <a:t>`uvm_do_callbacks</a:t>
            </a:r>
            <a:r>
              <a:rPr/>
              <a:t> reads that pool without consulting the registry (</a:t>
            </a:r>
            <a:r>
              <a:rPr>
                <a:latin typeface="Courier"/>
              </a:rPr>
              <a:t>:964-1006</a:t>
            </a:r>
            <a:r>
              <a:rPr/>
              <a:t>). Which means: without the macro the callback runs, and what you lose is the type check and </a:t>
            </a:r>
            <a:r>
              <a:rPr>
                <a:latin typeface="Courier"/>
              </a:rPr>
              <a:t>add_by_name</a:t>
            </a:r>
            <a:r>
              <a:rPr/>
              <a:t> by derived type. That is worse than an error: it is a warning among a thousand lines, and the testbench ends up outside the contract without anyone noticing. That is why the </a:t>
            </a:r>
            <a:r>
              <a:rPr>
                <a:latin typeface="Courier"/>
              </a:rPr>
              <a:t>run.sh</a:t>
            </a:r>
            <a:r>
              <a:rPr/>
              <a:t> of the example does not check the macro but the effect: it counts how many times the callback ran and fails if it is zero. An example that “passes” without having injected anything proves nothing, whatever the reason it came unhooked. Where to put the </a:t>
            </a:r>
            <a:r>
              <a:rPr>
                <a:latin typeface="Courier"/>
              </a:rPr>
              <a:t>`uvm_do_callbacks</a:t>
            </a:r>
            <a:r>
              <a:rPr/>
              <a:t> is the real design decision, and it is the same one taken by whoever writes a VIP: every hook point is a promise of forward compatibility. That is why VIPs have three or four, not thirty.</a:t>
            </a:r>
          </a:p>
        </p:txBody>
      </p:sp>
      <p:sp>
        <p:nvSpPr>
          <p:cNvPr id="4" name="Slide Number Placeholder 3"/>
          <p:cNvSpPr>
            <a:spLocks noGrp="1"/>
          </p:cNvSpPr>
          <p:nvPr>
            <p:ph type="sldNum" sz="quarter" idx="10"/>
          </p:nvPr>
        </p:nvSpPr>
        <p:spPr/>
        <p:txBody>
          <a:bodyPr/>
          <a:lstStyle/>
          <a:p>
            <a:fld id="{18BDFEC3-8487-43E8-A154-7C12CBC1FFF2}" type="slidenum">
              <a:rPr lang="en-US"/>
              <a:t>360</a:t>
            </a:fld>
            <a:endParaRPr lang="en-US"/>
          </a:p>
        </p:txBody>
      </p:sp>
    </p:spTree>
  </p:cSld>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phase trap is the one that takes somebody’s whole afternoon: </a:t>
            </a:r>
            <a:r>
              <a:rPr>
                <a:latin typeface="Courier"/>
              </a:rPr>
              <a:t>uvm_callbacks::add</a:t>
            </a:r>
            <a:r>
              <a:rPr/>
              <a:t> needs the handle of the component, and the tree is built top down. In the </a:t>
            </a:r>
            <a:r>
              <a:rPr>
                <a:latin typeface="Courier"/>
              </a:rPr>
              <a:t>build_phase</a:t>
            </a:r>
            <a:r>
              <a:rPr/>
              <a:t> of the test, </a:t>
            </a:r>
            <a:r>
              <a:rPr>
                <a:latin typeface="Courier"/>
              </a:rPr>
              <a:t>env_h</a:t>
            </a:r>
            <a:r>
              <a:rPr/>
              <a:t> exists —it has just created it— but </a:t>
            </a:r>
            <a:r>
              <a:rPr>
                <a:latin typeface="Courier"/>
              </a:rPr>
              <a:t>env_h.clase_agent_h</a:t>
            </a:r>
            <a:r>
              <a:rPr/>
              <a:t> is </a:t>
            </a:r>
            <a:r>
              <a:rPr>
                <a:latin typeface="Courier"/>
              </a:rPr>
              <a:t>null</a:t>
            </a:r>
            <a:r>
              <a:rPr/>
              <a:t>. </a:t>
            </a:r>
            <a:r>
              <a:rPr>
                <a:latin typeface="Courier"/>
              </a:rPr>
              <a:t>end_of_elaboration_phase</a:t>
            </a:r>
            <a:r>
              <a:rPr/>
              <a:t> runs with the whole tree assembled, which is exactly what is needed. The alternative that is sometimes seen is </a:t>
            </a:r>
            <a:r>
              <a:rPr>
                <a:latin typeface="Courier"/>
              </a:rPr>
              <a:t>add_by_name("*driver_h", cb, this)</a:t>
            </a:r>
            <a:r>
              <a:rPr/>
              <a:t>, with a pattern instead of a handle. It is useful when you do not want to go across the hierarchy, and it has the same phase problem. And the passive agent does not show up in either of the two lines for a reason that is obvious once said: it has no driver. Callbacks hang off instances, not off types, so “the driver of the active agent” is a concrete address in the tree.</a:t>
            </a:r>
          </a:p>
        </p:txBody>
      </p:sp>
      <p:sp>
        <p:nvSpPr>
          <p:cNvPr id="4" name="Slide Number Placeholder 3"/>
          <p:cNvSpPr>
            <a:spLocks noGrp="1"/>
          </p:cNvSpPr>
          <p:nvPr>
            <p:ph type="sldNum" sz="quarter" idx="10"/>
          </p:nvPr>
        </p:nvSpPr>
        <p:spPr/>
        <p:txBody>
          <a:bodyPr/>
          <a:lstStyle/>
          <a:p>
            <a:fld id="{18BDFEC3-8487-43E8-A154-7C12CBC1FFF2}" type="slidenum">
              <a:rPr lang="en-US"/>
              <a:t>361</a:t>
            </a:fld>
            <a:endParaRPr lang="en-US"/>
          </a:p>
        </p:txBody>
      </p:sp>
    </p:spTree>
  </p:cSld>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of the half section, and the exercise of thinking is worth more than the code: </a:t>
            </a:r>
            <a:r>
              <a:rPr i="1"/>
              <a:t>“if I inject an error and the scoreboard does not scream, is the scoreboard wrong?”</a:t>
            </a:r>
            <a:r>
              <a:rPr/>
              <a:t> Let the group argue about it for a minute before answering. The answer is no, and it is one of the most important things in the course: the scoreboard predicts from what the </a:t>
            </a:r>
            <a:r>
              <a:rPr b="1"/>
              <a:t>monitor</a:t>
            </a:r>
            <a:r>
              <a:rPr/>
              <a:t> saw on the bus. If the driver sends </a:t>
            </a:r>
            <a:r>
              <a:rPr>
                <a:latin typeface="Courier"/>
              </a:rPr>
              <a:t>A^1</a:t>
            </a:r>
            <a:r>
              <a:rPr/>
              <a:t>, the DUT computes with </a:t>
            </a:r>
            <a:r>
              <a:rPr>
                <a:latin typeface="Courier"/>
              </a:rPr>
              <a:t>A^1</a:t>
            </a:r>
            <a:r>
              <a:rPr/>
              <a:t>, the monitor sees </a:t>
            </a:r>
            <a:r>
              <a:rPr>
                <a:latin typeface="Courier"/>
              </a:rPr>
              <a:t>A^1</a:t>
            </a:r>
            <a:r>
              <a:rPr/>
              <a:t> and the prediction gives </a:t>
            </a:r>
            <a:r>
              <a:rPr>
                <a:latin typeface="Courier"/>
              </a:rPr>
              <a:t>A^1</a:t>
            </a:r>
            <a:r>
              <a:rPr/>
              <a:t>. All consistent. The only testbench this callback would break is one with a monitor that does not watch the signals — and that testbench was wrong before the callback ever existed. Out of that comes the rule we already saw in Agents and that now has a demonstration: </a:t>
            </a:r>
            <a:r>
              <a:rPr b="1"/>
              <a:t>the monitor watches the wire, always</a:t>
            </a:r>
            <a:r>
              <a:rPr/>
              <a:t>. An injection callback is, besides a tool, the cheapest test there is for finding out whether your monitor does it. To inject an error the scoreboard </a:t>
            </a:r>
            <a:r>
              <a:rPr b="1"/>
              <a:t>does</a:t>
            </a:r>
            <a:r>
              <a:rPr/>
              <a:t> have to catch, you have to break the DUT, not the stimulus — which is exactly what the </a:t>
            </a:r>
            <a:r>
              <a:rPr>
                <a:latin typeface="Courier"/>
              </a:rPr>
              <a:t>+BUG=1</a:t>
            </a:r>
            <a:r>
              <a:rPr/>
              <a:t> of the capstone does.</a:t>
            </a:r>
          </a:p>
        </p:txBody>
      </p:sp>
      <p:sp>
        <p:nvSpPr>
          <p:cNvPr id="4" name="Slide Number Placeholder 3"/>
          <p:cNvSpPr>
            <a:spLocks noGrp="1"/>
          </p:cNvSpPr>
          <p:nvPr>
            <p:ph type="sldNum" sz="quarter" idx="10"/>
          </p:nvPr>
        </p:nvSpPr>
        <p:spPr/>
        <p:txBody>
          <a:bodyPr/>
          <a:lstStyle/>
          <a:p>
            <a:fld id="{18BDFEC3-8487-43E8-A154-7C12CBC1FFF2}" type="slidenum">
              <a:rPr lang="en-US"/>
              <a:t>362</a:t>
            </a:fld>
            <a:endParaRPr lang="en-US"/>
          </a:p>
        </p:txBody>
      </p:sp>
    </p:spTree>
  </p:cSld>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sentence that orders the whole section: </a:t>
            </a:r>
            <a:r>
              <a:rPr b="1"/>
              <a:t>stimulus is not structure</a:t>
            </a:r>
            <a:r>
              <a:rPr/>
              <a:t>. A component is built once, before the simulation starts, and it stays there until the end. Stimulus changes from test to test, and sometimes it changes inside the same test. Transactions, agents and sequences are the same operation repeated on three different things: separating the </a:t>
            </a:r>
            <a:r>
              <a:rPr b="1"/>
              <a:t>data</a:t>
            </a:r>
            <a:r>
              <a:rPr/>
              <a:t> (transaction), separating the </a:t>
            </a:r>
            <a:r>
              <a:rPr b="1"/>
              <a:t>structure</a:t>
            </a:r>
            <a:r>
              <a:rPr/>
              <a:t> (agent), separating the </a:t>
            </a:r>
            <a:r>
              <a:rPr b="1"/>
              <a:t>stimulus</a:t>
            </a:r>
            <a:r>
              <a:rPr/>
              <a:t> (sequence). The question to throw at the group before going on: with the </a:t>
            </a:r>
            <a:r>
              <a:rPr>
                <a:latin typeface="Courier"/>
              </a:rPr>
              <a:t>command_sequence</a:t>
            </a:r>
            <a:r>
              <a:rPr/>
              <a:t> of the agents, how many classes are needed to try three stimuli and their combinations? Six, and it grows factorially. In the </a:t>
            </a:r>
            <a:r>
              <a:rPr i="1"/>
              <a:t>UVM Primer</a:t>
            </a:r>
            <a:r>
              <a:rPr/>
              <a:t> that is called </a:t>
            </a:r>
            <a:r>
              <a:rPr i="1"/>
              <a:t>explosion of tester classes</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363</a:t>
            </a:fld>
            <a:endParaRPr lang="en-US"/>
          </a:p>
        </p:txBody>
      </p:sp>
    </p:spTree>
  </p:cSld>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a detail here that confuses and is worth getting ahead of, because they are going to see it in the log: even though the sequence is not in the tree, UVM reports it </a:t>
            </a:r>
            <a:r>
              <a:rPr b="1"/>
              <a:t>hanging off the sequencer</a:t>
            </a:r>
            <a:r>
              <a:rPr/>
              <a:t>, with an </a:t>
            </a:r>
            <a:r>
              <a:rPr>
                <a:latin typeface="Courier"/>
              </a:rPr>
              <a:t>@@</a:t>
            </a:r>
            <a:r>
              <a:rPr/>
              <a:t> in the middle: </a:t>
            </a:r>
            <a:r>
              <a:rPr>
                <a:latin typeface="Courier"/>
              </a:rPr>
              <a:t>uvm_test_top.env_h.clase_agent_h.sequencer_h@@full_seq.random_seq</a:t>
            </a:r>
            <a:r>
              <a:rPr/>
              <a:t> That does NOT mean it is a child of the sequencer. The </a:t>
            </a:r>
            <a:r>
              <a:rPr>
                <a:latin typeface="Courier"/>
              </a:rPr>
              <a:t>@@</a:t>
            </a:r>
            <a:r>
              <a:rPr/>
              <a:t> is precisely the mark that what follows is a sequence and not a component: to the left, the path of the sequencer it runs on; to the right, the path of nested sequences. If somebody looks for </a:t>
            </a:r>
            <a:r>
              <a:rPr>
                <a:latin typeface="Courier"/>
              </a:rPr>
              <a:t>sequencer_h.full_seq</a:t>
            </a:r>
            <a:r>
              <a:rPr/>
              <a:t> with </a:t>
            </a:r>
            <a:r>
              <a:rPr>
                <a:latin typeface="Courier"/>
              </a:rPr>
              <a:t>uvm_root::get().find()</a:t>
            </a:r>
            <a:r>
              <a:rPr/>
              <a:t> they are never going to find it. The other consequence, the one used every day: since it is not a component, a sequence can have configurable fields that get changed </a:t>
            </a:r>
            <a:r>
              <a:rPr b="1"/>
              <a:t>between</a:t>
            </a:r>
            <a:r>
              <a:rPr/>
              <a:t> the </a:t>
            </a:r>
            <a:r>
              <a:rPr>
                <a:latin typeface="Courier"/>
              </a:rPr>
              <a:t>create()</a:t>
            </a:r>
            <a:r>
              <a:rPr/>
              <a:t> and the </a:t>
            </a:r>
            <a:r>
              <a:rPr>
                <a:latin typeface="Courier"/>
              </a:rPr>
              <a:t>start()</a:t>
            </a:r>
            <a:r>
              <a:rPr/>
              <a:t>. That is what </a:t>
            </a:r>
            <a:r>
              <a:rPr>
                <a:latin typeface="Courier"/>
              </a:rPr>
              <a:t>full_seq.count = 200</a:t>
            </a:r>
            <a:r>
              <a:rPr/>
              <a:t> does at the end of the unit, and with a component it could not be done: by the time you want to change it, the </a:t>
            </a:r>
            <a:r>
              <a:rPr>
                <a:latin typeface="Courier"/>
              </a:rPr>
              <a:t>build_phase</a:t>
            </a:r>
            <a:r>
              <a:rPr/>
              <a:t> has already gone by.</a:t>
            </a:r>
          </a:p>
        </p:txBody>
      </p:sp>
      <p:sp>
        <p:nvSpPr>
          <p:cNvPr id="4" name="Slide Number Placeholder 3"/>
          <p:cNvSpPr>
            <a:spLocks noGrp="1"/>
          </p:cNvSpPr>
          <p:nvPr>
            <p:ph type="sldNum" sz="quarter" idx="10"/>
          </p:nvPr>
        </p:nvSpPr>
        <p:spPr/>
        <p:txBody>
          <a:bodyPr/>
          <a:lstStyle/>
          <a:p>
            <a:fld id="{18BDFEC3-8487-43E8-A154-7C12CBC1FFF2}" type="slidenum">
              <a:rPr lang="en-US"/>
              <a:t>365</a:t>
            </a:fld>
            <a:endParaRPr lang="en-US"/>
          </a:p>
        </p:txBody>
      </p:sp>
    </p:spTree>
  </p:cSld>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two typing mistakes everybody makes the first time, and which give messages that do not help: 1. </a:t>
            </a:r>
            <a:r>
              <a:rPr>
                <a:latin typeface="Courier"/>
              </a:rPr>
              <a:t>`uvm_component_utils</a:t>
            </a:r>
            <a:r>
              <a:rPr/>
              <a:t> instead of </a:t>
            </a:r>
            <a:r>
              <a:rPr>
                <a:latin typeface="Courier"/>
              </a:rPr>
              <a:t>`uvm_object_utils</a:t>
            </a:r>
            <a:r>
              <a:rPr/>
              <a:t>. The error talks about a constructor with two arguments and nobody relates it to the macro. 2. </a:t>
            </a:r>
            <a:r>
              <a:rPr>
                <a:latin typeface="Courier"/>
              </a:rPr>
              <a:t>function body()</a:t>
            </a:r>
            <a:r>
              <a:rPr/>
              <a:t> instead of </a:t>
            </a:r>
            <a:r>
              <a:rPr>
                <a:latin typeface="Courier"/>
              </a:rPr>
              <a:t>task body()</a:t>
            </a:r>
            <a:r>
              <a:rPr/>
              <a:t>. The declaration compiles, and then the </a:t>
            </a:r>
            <a:r>
              <a:rPr>
                <a:latin typeface="Courier"/>
              </a:rPr>
              <a:t>start_item()</a:t>
            </a:r>
            <a:r>
              <a:rPr/>
              <a:t> inside does not, because a function cannot block. And a design one worth marking: the </a:t>
            </a:r>
            <a:r>
              <a:rPr>
                <a:latin typeface="Courier"/>
              </a:rPr>
              <a:t>command</a:t>
            </a:r>
            <a:r>
              <a:rPr/>
              <a:t> is declared </a:t>
            </a:r>
            <a:r>
              <a:rPr b="1"/>
              <a:t>inside</a:t>
            </a:r>
            <a:r>
              <a:rPr/>
              <a:t> </a:t>
            </a:r>
            <a:r>
              <a:rPr>
                <a:latin typeface="Courier"/>
              </a:rPr>
              <a:t>body()</a:t>
            </a:r>
            <a:r>
              <a:rPr/>
              <a:t>, not as a field of the class. In the </a:t>
            </a:r>
            <a:r>
              <a:rPr i="1"/>
              <a:t>UVM Primer</a:t>
            </a:r>
            <a:r>
              <a:rPr/>
              <a:t> it is a field. If it is a field, two runs of the same sequence share the handle, and the day somebody starts the same sequence twice in parallel you have two threads writing the same object. And a protocol one, which is what makes this sequence exist: </a:t>
            </a:r>
            <a:r>
              <a:rPr b="1"/>
              <a:t>the first item of every test is a reset</a:t>
            </a:r>
            <a:r>
              <a:rPr/>
              <a:t>. The VTALU starts up with </a:t>
            </a:r>
            <a:r>
              <a:rPr>
                <a:latin typeface="Courier"/>
              </a:rPr>
              <a:t>reset_n</a:t>
            </a:r>
            <a:r>
              <a:rPr/>
              <a:t> at 0 and never raises </a:t>
            </a:r>
            <a:r>
              <a:rPr>
                <a:latin typeface="Courier"/>
              </a:rPr>
              <a:t>done</a:t>
            </a:r>
            <a:r>
              <a:rPr/>
              <a:t>; the driver stays in its </a:t>
            </a:r>
            <a:r>
              <a:rPr>
                <a:latin typeface="Courier"/>
              </a:rPr>
              <a:t>while (bfm.done == 0)</a:t>
            </a:r>
            <a:r>
              <a:rPr/>
              <a:t> and the sequence, in the first </a:t>
            </a:r>
            <a:r>
              <a:rPr>
                <a:latin typeface="Courier"/>
              </a:rPr>
              <a:t>finish_item()</a:t>
            </a:r>
            <a:r>
              <a:rPr/>
              <a:t>. There is no error: the simulation stops advancing. It is the same symptom as the forgotten </a:t>
            </a:r>
            <a:r>
              <a:rPr>
                <a:latin typeface="Courier"/>
              </a:rPr>
              <a:t>item_done()</a:t>
            </a:r>
            <a:r>
              <a:rPr/>
              <a:t>, with another cause, and it is worth showing it once in class by deleting the </a:t>
            </a:r>
            <a:r>
              <a:rPr>
                <a:latin typeface="Courier"/>
              </a:rPr>
              <a:t>reset_sequence</a:t>
            </a:r>
            <a:r>
              <a:rPr/>
              <a:t> from </a:t>
            </a:r>
            <a:r>
              <a:rPr>
                <a:latin typeface="Courier"/>
              </a:rPr>
              <a:t>full_sequence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366</a:t>
            </a:fld>
            <a:endParaRPr lang="en-US"/>
          </a:p>
        </p:txBody>
      </p:sp>
    </p:spTree>
  </p:cSld>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Confusion number one of the section: believing that </a:t>
            </a:r>
            <a:r>
              <a:rPr>
                <a:latin typeface="Courier"/>
              </a:rPr>
              <a:t>finish_item()</a:t>
            </a:r>
            <a:r>
              <a:rPr/>
              <a:t> comes back when the item </a:t>
            </a:r>
            <a:r>
              <a:rPr b="1"/>
              <a:t>was delivered</a:t>
            </a:r>
            <a:r>
              <a:rPr/>
              <a:t>. No: it comes back when the driver called </a:t>
            </a:r>
            <a:r>
              <a:rPr>
                <a:latin typeface="Courier"/>
              </a:rPr>
              <a:t>item_done()</a:t>
            </a:r>
            <a:r>
              <a:rPr/>
              <a:t>, that is when the operation </a:t>
            </a:r>
            <a:r>
              <a:rPr b="1"/>
              <a:t>finished in the DUT</a:t>
            </a:r>
            <a:r>
              <a:rPr/>
              <a:t>. It is the difference between “I sent it” and “it is done”, and it is what makes the Fibonacci sequence possible. Out of that comes as well why the </a:t>
            </a:r>
            <a:r>
              <a:rPr>
                <a:latin typeface="Courier"/>
              </a:rPr>
              <a:t>#500</a:t>
            </a:r>
            <a:r>
              <a:rPr/>
              <a:t> that the </a:t>
            </a:r>
            <a:r>
              <a:rPr>
                <a:latin typeface="Courier"/>
              </a:rPr>
              <a:t>tester</a:t>
            </a:r>
            <a:r>
              <a:rPr/>
              <a:t> of the transactions had at the end disappeared: it was not stimulus, it was a patch so the objection would not drop before its time. With </a:t>
            </a:r>
            <a:r>
              <a:rPr>
                <a:latin typeface="Courier"/>
              </a:rPr>
              <a:t>finish_item()</a:t>
            </a:r>
            <a:r>
              <a:rPr/>
              <a:t> the stimulus no longer gets cut in half. Careful, honesty: the </a:t>
            </a:r>
            <a:r>
              <a:rPr b="1"/>
              <a:t>last</a:t>
            </a:r>
            <a:r>
              <a:rPr/>
              <a:t> result can still end up uncompared, because the objection gets dropped as soon as </a:t>
            </a:r>
            <a:r>
              <a:rPr>
                <a:latin typeface="Courier"/>
              </a:rPr>
              <a:t>start()</a:t>
            </a:r>
            <a:r>
              <a:rPr/>
              <a:t> comes back and the </a:t>
            </a:r>
            <a:r>
              <a:rPr>
                <a:latin typeface="Courier"/>
              </a:rPr>
              <a:t>result_monitor</a:t>
            </a:r>
            <a:r>
              <a:rPr/>
              <a:t> publishes one edge later. It can be seen in the log of the </a:t>
            </a:r>
            <a:r>
              <a:rPr>
                <a:latin typeface="Courier"/>
              </a:rPr>
              <a:t>add_test</a:t>
            </a:r>
            <a:r>
              <a:rPr/>
              <a:t> run with </a:t>
            </a:r>
            <a:r>
              <a:rPr>
                <a:latin typeface="Courier"/>
              </a:rPr>
              <a:t>+UVM_VERBOSITY=UVM_HIGH</a:t>
            </a:r>
            <a:r>
              <a:rPr/>
              <a:t>: 1001 commands, 1000 comparisons. If somebody asks about the non-blocking cousin: there is </a:t>
            </a:r>
            <a:r>
              <a:rPr>
                <a:latin typeface="Courier"/>
              </a:rPr>
              <a:t>try_next_item()</a:t>
            </a:r>
            <a:r>
              <a:rPr/>
              <a:t>, which comes back right away with </a:t>
            </a:r>
            <a:r>
              <a:rPr>
                <a:latin typeface="Courier"/>
              </a:rPr>
              <a:t>null</a:t>
            </a:r>
            <a:r>
              <a:rPr/>
              <a:t> if the sequencer has nothing. It is the same </a:t>
            </a:r>
            <a:r>
              <a:rPr>
                <a:latin typeface="Courier"/>
              </a:rPr>
              <a:t>get()</a:t>
            </a:r>
            <a:r>
              <a:rPr/>
              <a:t> / </a:t>
            </a:r>
            <a:r>
              <a:rPr>
                <a:latin typeface="Courier"/>
              </a:rPr>
              <a:t>try_get()</a:t>
            </a:r>
            <a:r>
              <a:rPr/>
              <a:t> pair from the communication between threads and it is useful when the protocol forces you to drive the bus even when there is no stimulus — idle cycles, refresh of a DRAM. The VTALU does not need it: between one operation and the next the signals can stay still.</a:t>
            </a:r>
          </a:p>
        </p:txBody>
      </p:sp>
      <p:sp>
        <p:nvSpPr>
          <p:cNvPr id="4" name="Slide Number Placeholder 3"/>
          <p:cNvSpPr>
            <a:spLocks noGrp="1"/>
          </p:cNvSpPr>
          <p:nvPr>
            <p:ph type="sldNum" sz="quarter" idx="10"/>
          </p:nvPr>
        </p:nvSpPr>
        <p:spPr/>
        <p:txBody>
          <a:bodyPr/>
          <a:lstStyle/>
          <a:p>
            <a:fld id="{18BDFEC3-8487-43E8-A154-7C12CBC1FFF2}" type="slidenum">
              <a:rPr lang="en-US"/>
              <a:t>368</a:t>
            </a:fld>
            <a:endParaRPr lang="en-US"/>
          </a:p>
        </p:txBody>
      </p:sp>
    </p:spTree>
  </p:cSld>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honest question: “and what if I randomize before </a:t>
            </a:r>
            <a:r>
              <a:rPr>
                <a:latin typeface="Courier"/>
              </a:rPr>
              <a:t>start_item()</a:t>
            </a:r>
            <a:r>
              <a:rPr/>
              <a:t>?”. It works. On a small testbench you do not notice the difference. You notice it when the sequence has a thousand items queued up and a constraint depends on something that changes during the run —an address that has already been written, a buffer that has filled up, the previous result—. If you randomized everything at the beginning, you decided with old information. The other reason, more practical: between </a:t>
            </a:r>
            <a:r>
              <a:rPr>
                <a:latin typeface="Courier"/>
              </a:rPr>
              <a:t>start_item()</a:t>
            </a:r>
            <a:r>
              <a:rPr/>
              <a:t> and </a:t>
            </a:r>
            <a:r>
              <a:rPr>
                <a:latin typeface="Courier"/>
              </a:rPr>
              <a:t>finish_item()</a:t>
            </a:r>
            <a:r>
              <a:rPr/>
              <a:t> is where UVM calls </a:t>
            </a:r>
            <a:r>
              <a:rPr>
                <a:latin typeface="Courier"/>
              </a:rPr>
              <a:t>pre_do()</a:t>
            </a:r>
            <a:r>
              <a:rPr/>
              <a:t> and </a:t>
            </a:r>
            <a:r>
              <a:rPr>
                <a:latin typeface="Courier"/>
              </a:rPr>
              <a:t>mid_do()</a:t>
            </a:r>
            <a:r>
              <a:rPr/>
              <a:t>, which are the hooks people use to inject errors without touching the original sequence. If you fill the item before, those hooks have nothing to do. And the hook back to day 5: this is where the </a:t>
            </a:r>
            <a:r>
              <a:rPr>
                <a:latin typeface="Courier"/>
              </a:rPr>
              <a:t>randomize() with {}</a:t>
            </a:r>
            <a:r>
              <a:rPr/>
              <a:t> of the coverage closure goes. The directed case gets asked for at the point of use, without writing a new class. The slide that follows is exactly that, with the Verilator trap included.</a:t>
            </a:r>
          </a:p>
        </p:txBody>
      </p:sp>
      <p:sp>
        <p:nvSpPr>
          <p:cNvPr id="4" name="Slide Number Placeholder 3"/>
          <p:cNvSpPr>
            <a:spLocks noGrp="1"/>
          </p:cNvSpPr>
          <p:nvPr>
            <p:ph type="sldNum" sz="quarter" idx="10"/>
          </p:nvPr>
        </p:nvSpPr>
        <p:spPr/>
        <p:txBody>
          <a:bodyPr/>
          <a:lstStyle/>
          <a:p>
            <a:fld id="{18BDFEC3-8487-43E8-A154-7C12CBC1FFF2}" type="slidenum">
              <a:rPr lang="en-US"/>
              <a:t>369</a:t>
            </a:fld>
            <a:endParaRPr lang="en-US"/>
          </a:p>
        </p:txBody>
      </p:sp>
    </p:spTree>
  </p:cSld>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same limitation they already saw in the Constrained random unit, but here it shows up in the place where they are really going to use it, so it is worth measuring it again against the real transaction. What the measurement adds on top of what </a:t>
            </a:r>
            <a:r>
              <a:rPr>
                <a:latin typeface="Courier"/>
              </a:rPr>
              <a:t>docs/en/verilator.md</a:t>
            </a:r>
            <a:r>
              <a:rPr/>
              <a:t> says: the trigger is not “there is a </a:t>
            </a:r>
            <a:r>
              <a:rPr>
                <a:latin typeface="Courier"/>
              </a:rPr>
              <a:t>dist</a:t>
            </a:r>
            <a:r>
              <a:rPr/>
              <a:t> in the class”. It is </a:t>
            </a:r>
            <a:r>
              <a:rPr b="1"/>
              <a:t>the </a:t>
            </a:r>
            <a:r>
              <a:rPr b="1">
                <a:latin typeface="Courier"/>
              </a:rPr>
              <a:t>with {}</a:t>
            </a:r>
            <a:r>
              <a:rPr b="1"/>
              <a:t> restricting a field that has a </a:t>
            </a:r>
            <a:r>
              <a:rPr b="1">
                <a:latin typeface="Courier"/>
              </a:rPr>
              <a:t>dist</a:t>
            </a:r>
            <a:r>
              <a:rPr/>
              <a:t>. Asking for </a:t>
            </a:r>
            <a:r>
              <a:rPr>
                <a:latin typeface="Courier"/>
              </a:rPr>
              <a:t>op == mul_op</a:t>
            </a:r>
            <a:r>
              <a:rPr/>
              <a:t> works perfectly, even though </a:t>
            </a:r>
            <a:r>
              <a:rPr>
                <a:latin typeface="Courier"/>
              </a:rPr>
              <a:t>A</a:t>
            </a:r>
            <a:r>
              <a:rPr/>
              <a:t> and </a:t>
            </a:r>
            <a:r>
              <a:rPr>
                <a:latin typeface="Courier"/>
              </a:rPr>
              <a:t>B</a:t>
            </a:r>
            <a:r>
              <a:rPr/>
              <a:t> have </a:t>
            </a:r>
            <a:r>
              <a:rPr>
                <a:latin typeface="Courier"/>
              </a:rPr>
              <a:t>dist</a:t>
            </a:r>
            <a:r>
              <a:rPr/>
              <a:t> in the same resolution. That is why the sequences of the section do not run into this: none of them uses </a:t>
            </a:r>
            <a:r>
              <a:rPr>
                <a:latin typeface="Courier"/>
              </a:rPr>
              <a:t>with {}</a:t>
            </a:r>
            <a:r>
              <a:rPr/>
              <a:t>. And the workaround is not a concession: for a directed case, switching off the distribution constraint is the right thing anyway. The </a:t>
            </a:r>
            <a:r>
              <a:rPr>
                <a:latin typeface="Courier"/>
              </a:rPr>
              <a:t>dist</a:t>
            </a:r>
            <a:r>
              <a:rPr/>
              <a:t> is there so the random hits the edges; if you already know which value you want, it has nothing to contribute. </a:t>
            </a:r>
            <a:r>
              <a:rPr>
                <a:latin typeface="Courier"/>
              </a:rPr>
              <a:t>constraint_mode(0)</a:t>
            </a:r>
            <a:r>
              <a:rPr/>
              <a:t> is per </a:t>
            </a:r>
            <a:r>
              <a:rPr b="1"/>
              <a:t>object</a:t>
            </a:r>
            <a:r>
              <a:rPr/>
              <a:t>, not per class, and the object gets thrown away after </a:t>
            </a:r>
            <a:r>
              <a:rPr>
                <a:latin typeface="Courier"/>
              </a:rPr>
              <a:t>finish_item()</a:t>
            </a:r>
            <a:r>
              <a:rPr/>
              <a:t>: there is no need to remember to switch it back on.</a:t>
            </a:r>
          </a:p>
        </p:txBody>
      </p:sp>
      <p:sp>
        <p:nvSpPr>
          <p:cNvPr id="4" name="Slide Number Placeholder 3"/>
          <p:cNvSpPr>
            <a:spLocks noGrp="1"/>
          </p:cNvSpPr>
          <p:nvPr>
            <p:ph type="sldNum" sz="quarter" idx="10"/>
          </p:nvPr>
        </p:nvSpPr>
        <p:spPr/>
        <p:txBody>
          <a:bodyPr/>
          <a:lstStyle/>
          <a:p>
            <a:fld id="{18BDFEC3-8487-43E8-A154-7C12CBC1FFF2}" type="slidenum">
              <a:rPr lang="en-US"/>
              <a:t>370</a:t>
            </a:fld>
            <a:endParaRPr lang="en-US"/>
          </a:p>
        </p:txBody>
      </p:sp>
    </p:spTree>
  </p:cSld>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subtlest point of the section and it is worth saying it slowly: </a:t>
            </a:r>
            <a:r>
              <a:rPr b="1"/>
              <a:t>there is no return channel at all</a:t>
            </a:r>
            <a:r>
              <a:rPr/>
              <a:t>. There is no port, there is no FIFO. There is a shared handle, and the two parties agreed that the driver writes and the sequence reads, and that the safe moment to read is after </a:t>
            </a:r>
            <a:r>
              <a:rPr>
                <a:latin typeface="Courier"/>
              </a:rPr>
              <a:t>finish_item()</a:t>
            </a:r>
            <a:r>
              <a:rPr/>
              <a:t>. If somebody asks “wasn’t the rule to clone?”: yes, that is the rule of the transactions, and this is the documented exception. UVM has besides a formal mechanism for this —the REQ/RSP pair of </a:t>
            </a:r>
            <a:r>
              <a:rPr>
                <a:latin typeface="Courier"/>
              </a:rPr>
              <a:t>uvm_sequence #(REQ, RSP)</a:t>
            </a:r>
            <a:r>
              <a:rPr/>
              <a:t> with </a:t>
            </a:r>
            <a:r>
              <a:rPr>
                <a:latin typeface="Courier"/>
              </a:rPr>
              <a:t>put_response()</a:t>
            </a:r>
            <a:r>
              <a:rPr/>
              <a:t> on the driver side and </a:t>
            </a:r>
            <a:r>
              <a:rPr>
                <a:latin typeface="Courier"/>
              </a:rPr>
              <a:t>get_response()</a:t>
            </a:r>
            <a:r>
              <a:rPr/>
              <a:t> on the sequence side— that almost nobody uses, because writing the result into the request is enough in the vast majority of cases. It is worth naming so they recognise it if they see it. An implementation detail that does matter: the </a:t>
            </a:r>
            <a:r>
              <a:rPr>
                <a:latin typeface="Courier"/>
              </a:rPr>
              <a:t>send_op</a:t>
            </a:r>
            <a:r>
              <a:rPr/>
              <a:t> reads </a:t>
            </a:r>
            <a:r>
              <a:rPr>
                <a:latin typeface="Courier"/>
              </a:rPr>
              <a:t>bfm.result</a:t>
            </a:r>
            <a:r>
              <a:rPr/>
              <a:t> on the same edge on which it sees </a:t>
            </a:r>
            <a:r>
              <a:rPr>
                <a:latin typeface="Courier"/>
              </a:rPr>
              <a:t>done</a:t>
            </a:r>
            <a:r>
              <a:rPr/>
              <a:t> high. One edge later the DUT has already started the next operation.</a:t>
            </a:r>
          </a:p>
        </p:txBody>
      </p:sp>
      <p:sp>
        <p:nvSpPr>
          <p:cNvPr id="4" name="Slide Number Placeholder 3"/>
          <p:cNvSpPr>
            <a:spLocks noGrp="1"/>
          </p:cNvSpPr>
          <p:nvPr>
            <p:ph type="sldNum" sz="quarter" idx="10"/>
          </p:nvPr>
        </p:nvSpPr>
        <p:spPr/>
        <p:txBody>
          <a:bodyPr/>
          <a:lstStyle/>
          <a:p>
            <a:fld id="{18BDFEC3-8487-43E8-A154-7C12CBC1FFF2}" type="slidenum">
              <a:rPr lang="en-US"/>
              <a:t>371</a:t>
            </a:fld>
            <a:endParaRPr lang="en-US"/>
          </a:p>
        </p:txBody>
      </p:sp>
    </p:spTree>
  </p:cSld>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half slide that avoids a poor answer in an interview. The question sounds like </a:t>
            </a:r>
            <a:r>
              <a:rPr i="1"/>
              <a:t>“how do you give the data back to the sequence?”</a:t>
            </a:r>
            <a:r>
              <a:rPr/>
              <a:t>, and answering “I write the </a:t>
            </a:r>
            <a:r>
              <a:rPr>
                <a:latin typeface="Courier"/>
              </a:rPr>
              <a:t>result</a:t>
            </a:r>
            <a:r>
              <a:rPr/>
              <a:t> field into the item” is right </a:t>
            </a:r>
            <a:r>
              <a:rPr b="1"/>
              <a:t>for this driver</a:t>
            </a:r>
            <a:r>
              <a:rPr/>
              <a:t> and fails on any real bus. It is worth saying both halves together. The reasoning to leave behind: the shared handle trick is not a technique, it is a consequence of the driver being blocking. The condition is written in the </a:t>
            </a:r>
            <a:r>
              <a:rPr>
                <a:latin typeface="Courier"/>
              </a:rPr>
              <a:t>get_next_item()</a:t>
            </a:r>
            <a:r>
              <a:rPr/>
              <a:t>/</a:t>
            </a:r>
            <a:r>
              <a:rPr>
                <a:latin typeface="Courier"/>
              </a:rPr>
              <a:t>item_done()</a:t>
            </a:r>
            <a:r>
              <a:rPr/>
              <a:t> of the previous slide — as long as the </a:t>
            </a:r>
            <a:r>
              <a:rPr>
                <a:latin typeface="Courier"/>
              </a:rPr>
              <a:t>item_done()</a:t>
            </a:r>
            <a:r>
              <a:rPr/>
              <a:t> is </a:t>
            </a:r>
            <a:r>
              <a:rPr b="1"/>
              <a:t>after</a:t>
            </a:r>
            <a:r>
              <a:rPr/>
              <a:t> having the response, there is a single item in flight and the handle is enough. The day somebody moves that </a:t>
            </a:r>
            <a:r>
              <a:rPr>
                <a:latin typeface="Courier"/>
              </a:rPr>
              <a:t>item_done()</a:t>
            </a:r>
            <a:r>
              <a:rPr/>
              <a:t> up to gain throughput, the testbench keeps compiling and starts lying. The other failure mode, more treacherous: a VIP that clones the item between the sequence and the driver. There the driver writes into its copy, the sequence reads the original, and the result that arrives is always the previous one. There is no error, there is no warning: there is a scoreboard shifted by one. And the </a:t>
            </a:r>
            <a:r>
              <a:rPr>
                <a:latin typeface="Courier"/>
              </a:rPr>
              <a:t>set_id_info()</a:t>
            </a:r>
            <a:r>
              <a:rPr/>
              <a:t> detail, which is the one that makes this fail silently the first time: if it is missing, the response is sent anyway and </a:t>
            </a:r>
            <a:r>
              <a:rPr>
                <a:latin typeface="Courier"/>
              </a:rPr>
              <a:t>get_response()</a:t>
            </a:r>
            <a:r>
              <a:rPr/>
              <a:t> waits forever. A test that “hangs after the first transaction” and uses REQ/RSP is this bug until proven otherwise.</a:t>
            </a:r>
          </a:p>
        </p:txBody>
      </p:sp>
      <p:sp>
        <p:nvSpPr>
          <p:cNvPr id="4" name="Slide Number Placeholder 3"/>
          <p:cNvSpPr>
            <a:spLocks noGrp="1"/>
          </p:cNvSpPr>
          <p:nvPr>
            <p:ph type="sldNum" sz="quarter" idx="10"/>
          </p:nvPr>
        </p:nvSpPr>
        <p:spPr/>
        <p:txBody>
          <a:bodyPr/>
          <a:lstStyle/>
          <a:p>
            <a:fld id="{18BDFEC3-8487-43E8-A154-7C12CBC1FFF2}" type="slidenum">
              <a:rPr lang="en-US"/>
              <a:t>372</a:t>
            </a:fld>
            <a:endParaRPr lang="en-US"/>
          </a:p>
        </p:txBody>
      </p:sp>
    </p:spTree>
  </p:cSld>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Fibonacci is not there to teach Fibonacci: it is there to force the case where the stimulus N+1 depends on the result N. A test like that with the </a:t>
            </a:r>
            <a:r>
              <a:rPr>
                <a:latin typeface="Courier"/>
              </a:rPr>
              <a:t>tester</a:t>
            </a:r>
            <a:r>
              <a:rPr/>
              <a:t> of the transactions is impossible without giving the tester a handle to the monitor, that is without breaking the separation we had been building. Numbers for the blackboard: 0 1 1 2 3 5 8 13 21 34 55 89 144 233. It stops at 233 because the next one is 377 and </a:t>
            </a:r>
            <a:r>
              <a:rPr>
                <a:latin typeface="Courier"/>
              </a:rPr>
              <a:t>A</a:t>
            </a:r>
            <a:r>
              <a:rPr/>
              <a:t> and </a:t>
            </a:r>
            <a:r>
              <a:rPr>
                <a:latin typeface="Courier"/>
              </a:rPr>
              <a:t>B</a:t>
            </a:r>
            <a:r>
              <a:rPr/>
              <a:t> are 8 bits. Having the student see why the </a:t>
            </a:r>
            <a:r>
              <a:rPr>
                <a:latin typeface="Courier"/>
              </a:rPr>
              <a:t>for</a:t>
            </a:r>
            <a:r>
              <a:rPr/>
              <a:t> goes up to 14 and not up to 20 is worth more than the whole sequence. And one that is seen in the real run: the whole test takes </a:t>
            </a:r>
            <a:r>
              <a:rPr b="1"/>
              <a:t>500 units of time</a:t>
            </a:r>
            <a:r>
              <a:rPr/>
              <a:t>, against the 43,000 of the random test. Thirteen operations. A well-written directed test is cheap; what is expensive is the random, and that is why it runs at night.</a:t>
            </a:r>
          </a:p>
        </p:txBody>
      </p:sp>
      <p:sp>
        <p:nvSpPr>
          <p:cNvPr id="4" name="Slide Number Placeholder 3"/>
          <p:cNvSpPr>
            <a:spLocks noGrp="1"/>
          </p:cNvSpPr>
          <p:nvPr>
            <p:ph type="sldNum" sz="quarter" idx="10"/>
          </p:nvPr>
        </p:nvSpPr>
        <p:spPr/>
        <p:txBody>
          <a:bodyPr/>
          <a:lstStyle/>
          <a:p>
            <a:fld id="{18BDFEC3-8487-43E8-A154-7C12CBC1FFF2}" type="slidenum">
              <a:rPr lang="en-US"/>
              <a:t>373</a:t>
            </a:fld>
            <a:endParaRPr lang="en-US"/>
          </a:p>
        </p:txBody>
      </p:sp>
    </p:spTree>
  </p:cSld>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idea of the slide is that a sequence is not a special layer: it is an object with a </a:t>
            </a:r>
            <a:r>
              <a:rPr>
                <a:latin typeface="Courier"/>
              </a:rPr>
              <a:t>body()</a:t>
            </a:r>
            <a:r>
              <a:rPr/>
              <a:t>, and inside a </a:t>
            </a:r>
            <a:r>
              <a:rPr>
                <a:latin typeface="Courier"/>
              </a:rPr>
              <a:t>body()</a:t>
            </a:r>
            <a:r>
              <a:rPr/>
              <a:t> another sequence can be started just the way the first one is started. There is no nesting limit nor a different class for “sequence that calls sequences”. The practical consequence, which is the one that counts: stimulus gets composed like functions. A small sequence —“write the four registers”, “send a maximum multiplication”— gets written once and afterwards goes into any scenario. It is exactly what in the conventional testbench was done by copying and pasting blocks of the tester. The last bullet is the one that avoids the most common misunderstanding: that three sequences are composed does </a:t>
            </a:r>
            <a:r>
              <a:rPr b="1"/>
              <a:t>not</a:t>
            </a:r>
            <a:r>
              <a:rPr/>
              <a:t> mean that their items get mixed on the bus. The sequencer hands over one at a time, and if two sequences compete on the same sequencer there is an arbitration policy deciding. With sequences nested on a single sequencer, the order is the one the </a:t>
            </a:r>
            <a:r>
              <a:rPr>
                <a:latin typeface="Courier"/>
              </a:rPr>
              <a:t>body()</a:t>
            </a:r>
            <a:r>
              <a:rPr/>
              <a:t> says.</a:t>
            </a:r>
          </a:p>
        </p:txBody>
      </p:sp>
      <p:sp>
        <p:nvSpPr>
          <p:cNvPr id="4" name="Slide Number Placeholder 3"/>
          <p:cNvSpPr>
            <a:spLocks noGrp="1"/>
          </p:cNvSpPr>
          <p:nvPr>
            <p:ph type="sldNum" sz="quarter" idx="10"/>
          </p:nvPr>
        </p:nvSpPr>
        <p:spPr/>
        <p:txBody>
          <a:bodyPr/>
          <a:lstStyle/>
          <a:p>
            <a:fld id="{18BDFEC3-8487-43E8-A154-7C12CBC1FFF2}" type="slidenum">
              <a:rPr lang="en-US"/>
              <a:t>375</a:t>
            </a:fld>
            <a:endParaRPr lang="en-US"/>
          </a:p>
        </p:txBody>
      </p:sp>
    </p:spTree>
  </p:cSld>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get_sequencer()</a:t>
            </a:r>
            <a:r>
              <a:rPr/>
              <a:t> is the accessor of IEEE 1800.2; the field is called </a:t>
            </a:r>
            <a:r>
              <a:rPr>
                <a:latin typeface="Courier"/>
              </a:rPr>
              <a:t>m_sequencer</a:t>
            </a:r>
            <a:r>
              <a:rPr/>
              <a:t> and the </a:t>
            </a:r>
            <a:r>
              <a:rPr i="1"/>
              <a:t>UVM Primer</a:t>
            </a:r>
            <a:r>
              <a:rPr/>
              <a:t> uses it directly. Both forms work — the </a:t>
            </a:r>
            <a:r>
              <a:rPr>
                <a:latin typeface="Courier"/>
              </a:rPr>
              <a:t>get_</a:t>
            </a:r>
            <a:r>
              <a:rPr/>
              <a:t> one is the one worth teaching, because </a:t>
            </a:r>
            <a:r>
              <a:rPr>
                <a:latin typeface="Courier"/>
              </a:rPr>
              <a:t>m_</a:t>
            </a:r>
            <a:r>
              <a:rPr/>
              <a:t> is the UVM convention for “this is internal”. And if somebody has already read production code they are going to ask about </a:t>
            </a:r>
            <a:r>
              <a:rPr>
                <a:latin typeface="Courier"/>
              </a:rPr>
              <a:t>p_sequencer</a:t>
            </a:r>
            <a:r>
              <a:rPr/>
              <a:t>: it is a </a:t>
            </a:r>
            <a:r>
              <a:rPr b="1"/>
              <a:t>typed</a:t>
            </a:r>
            <a:r>
              <a:rPr/>
              <a:t> handle to the sequencer, which shows up when you use </a:t>
            </a:r>
            <a:r>
              <a:rPr>
                <a:latin typeface="Courier"/>
              </a:rPr>
              <a:t>`uvm_declare_p_sequencer(mi_sequencer)</a:t>
            </a:r>
            <a:r>
              <a:rPr/>
              <a:t>. It is only useful if you extended </a:t>
            </a:r>
            <a:r>
              <a:rPr>
                <a:latin typeface="Courier"/>
              </a:rPr>
              <a:t>uvm_sequencer</a:t>
            </a:r>
            <a:r>
              <a:rPr/>
              <a:t> to put something of your own in it, because </a:t>
            </a:r>
            <a:r>
              <a:rPr>
                <a:latin typeface="Courier"/>
              </a:rPr>
              <a:t>m_sequencer</a:t>
            </a:r>
            <a:r>
              <a:rPr/>
              <a:t> is of type </a:t>
            </a:r>
            <a:r>
              <a:rPr>
                <a:latin typeface="Courier"/>
              </a:rPr>
              <a:t>uvm_sequencer_base</a:t>
            </a:r>
            <a:r>
              <a:rPr/>
              <a:t> and does not see those fields. Since in this course the sequencer is a bare </a:t>
            </a:r>
            <a:r>
              <a:rPr>
                <a:latin typeface="Courier"/>
              </a:rPr>
              <a:t>typedef</a:t>
            </a:r>
            <a:r>
              <a:rPr/>
              <a:t>, </a:t>
            </a:r>
            <a:r>
              <a:rPr>
                <a:latin typeface="Courier"/>
              </a:rPr>
              <a:t>p_sequencer</a:t>
            </a:r>
            <a:r>
              <a:rPr/>
              <a:t> contributes nothing. The second argument of the </a:t>
            </a:r>
            <a:r>
              <a:rPr>
                <a:latin typeface="Courier"/>
              </a:rPr>
              <a:t>start()</a:t>
            </a:r>
            <a:r>
              <a:rPr/>
              <a:t> is the one almost nobody puts in and that almost always matters: without a parent, if mother and daughter ask for the turn at the same time the sequencer treats them as two independent sequences. With a parent, the daughter inherits priority and context. If they ask about the order with </a:t>
            </a:r>
            <a:r>
              <a:rPr>
                <a:latin typeface="Courier"/>
              </a:rPr>
              <a:t>fork</a:t>
            </a:r>
            <a:r>
              <a:rPr/>
              <a:t>/</a:t>
            </a:r>
            <a:r>
              <a:rPr>
                <a:latin typeface="Courier"/>
              </a:rPr>
              <a:t>join</a:t>
            </a:r>
            <a:r>
              <a:rPr/>
              <a:t>: the default arbitration is </a:t>
            </a:r>
            <a:r>
              <a:rPr>
                <a:latin typeface="Courier"/>
              </a:rPr>
              <a:t>UVM_SEQ_ARB_FIFO</a:t>
            </a:r>
            <a:r>
              <a:rPr/>
              <a:t>, that is order of arrival. It gets changed with </a:t>
            </a:r>
            <a:r>
              <a:rPr>
                <a:latin typeface="Courier"/>
              </a:rPr>
              <a:t>set_arbitration()</a:t>
            </a:r>
            <a:r>
              <a:rPr/>
              <a:t> of the sequencer, and there are six modes, one of them with weights.</a:t>
            </a:r>
          </a:p>
        </p:txBody>
      </p:sp>
      <p:sp>
        <p:nvSpPr>
          <p:cNvPr id="4" name="Slide Number Placeholder 3"/>
          <p:cNvSpPr>
            <a:spLocks noGrp="1"/>
          </p:cNvSpPr>
          <p:nvPr>
            <p:ph type="sldNum" sz="quarter" idx="10"/>
          </p:nvPr>
        </p:nvSpPr>
        <p:spPr/>
        <p:txBody>
          <a:bodyPr/>
          <a:lstStyle/>
          <a:p>
            <a:fld id="{18BDFEC3-8487-43E8-A154-7C12CBC1FFF2}" type="slidenum">
              <a:rPr lang="en-US"/>
              <a:t>376</a:t>
            </a:fld>
            <a:endParaRPr lang="en-US"/>
          </a:p>
        </p:txBody>
      </p:sp>
    </p:spTree>
  </p:cSld>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start()</a:t>
            </a:r>
            <a:r>
              <a:rPr/>
              <a:t> does three things, in this order: it saves the sequencer (it is what </a:t>
            </a:r>
            <a:r>
              <a:rPr>
                <a:latin typeface="Courier"/>
              </a:rPr>
              <a:t>get_sequencer()</a:t>
            </a:r>
            <a:r>
              <a:rPr/>
              <a:t> returns afterwards), it calls </a:t>
            </a:r>
            <a:r>
              <a:rPr>
                <a:latin typeface="Courier"/>
              </a:rPr>
              <a:t>pre_body()</a:t>
            </a:r>
            <a:r>
              <a:rPr/>
              <a:t> / </a:t>
            </a:r>
            <a:r>
              <a:rPr>
                <a:latin typeface="Courier"/>
              </a:rPr>
              <a:t>body()</a:t>
            </a:r>
            <a:r>
              <a:rPr/>
              <a:t> / </a:t>
            </a:r>
            <a:r>
              <a:rPr>
                <a:latin typeface="Courier"/>
              </a:rPr>
              <a:t>post_body()</a:t>
            </a:r>
            <a:r>
              <a:rPr/>
              <a:t>, and it comes back. The detail to underline: the objection is raised by </a:t>
            </a:r>
            <a:r>
              <a:rPr b="1"/>
              <a:t>the test</a:t>
            </a:r>
            <a:r>
              <a:rPr/>
              <a:t>, not by the sequence. The sequence knows nothing about phases. That is on purpose — the same sequence has to be able to run inside another sequence, where raising an objection would make no sense, and in fact that is what </a:t>
            </a:r>
            <a:r>
              <a:rPr>
                <a:latin typeface="Courier"/>
              </a:rPr>
              <a:t>full_sequence</a:t>
            </a:r>
            <a:r>
              <a:rPr/>
              <a:t> does with its three daughters. The </a:t>
            </a:r>
            <a:r>
              <a:rPr>
                <a:latin typeface="Courier"/>
              </a:rPr>
              <a:t>sequencer_h</a:t>
            </a:r>
            <a:r>
              <a:rPr/>
              <a:t> is resolved by </a:t>
            </a:r>
            <a:r>
              <a:rPr>
                <a:latin typeface="Courier"/>
              </a:rPr>
              <a:t>base_test</a:t>
            </a:r>
            <a:r>
              <a:rPr/>
              <a:t> in </a:t>
            </a:r>
            <a:r>
              <a:rPr>
                <a:latin typeface="Courier"/>
              </a:rPr>
              <a:t>end_of_elaboration_phase</a:t>
            </a:r>
            <a:r>
              <a:rPr/>
              <a:t>, not in </a:t>
            </a:r>
            <a:r>
              <a:rPr>
                <a:latin typeface="Courier"/>
              </a:rPr>
              <a:t>build_phase</a:t>
            </a:r>
            <a:r>
              <a:rPr/>
              <a:t>: during the </a:t>
            </a:r>
            <a:r>
              <a:rPr>
                <a:latin typeface="Courier"/>
              </a:rPr>
              <a:t>build_phase</a:t>
            </a:r>
            <a:r>
              <a:rPr/>
              <a:t> of the test the agent has not built its sequencer yet. It is the same reason why the connections go in </a:t>
            </a:r>
            <a:r>
              <a:rPr>
                <a:latin typeface="Courier"/>
              </a:rPr>
              <a:t>connect_phase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377</a:t>
            </a:fld>
            <a:endParaRPr lang="en-US"/>
          </a:p>
        </p:txBody>
      </p:sp>
    </p:spTree>
  </p:cSld>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b="1"/>
              <a:t>The trap, and it is one of the ones that give no warning.</a:t>
            </a:r>
            <a:r>
              <a:rPr/>
              <a:t> Without the line </a:t>
            </a:r>
            <a:r>
              <a:rPr>
                <a:latin typeface="Courier"/>
              </a:rPr>
              <a:t>set_automatic_phase_objection(1)</a:t>
            </a:r>
            <a:r>
              <a:rPr/>
              <a:t>, nobody raises the objection of the </a:t>
            </a:r>
            <a:r>
              <a:rPr>
                <a:latin typeface="Courier"/>
              </a:rPr>
              <a:t>main_phase</a:t>
            </a:r>
            <a:r>
              <a:rPr/>
              <a:t>. And a phase without an objection finishes as soon as it starts. What was tried with Verilator 5.052: the run finishes at </a:t>
            </a:r>
            <a:r>
              <a:rPr b="1"/>
              <a:t>t=0</a:t>
            </a:r>
            <a:r>
              <a:rPr/>
              <a:t>, prints the Report Summary with </a:t>
            </a:r>
            <a:r>
              <a:rPr b="1"/>
              <a:t>0 UVM_ERROR / 0 UVM_FATAL</a:t>
            </a:r>
            <a:r>
              <a:rPr/>
              <a:t>, and exits with code 0. That is: the test PASSES without having sent a single piece of stimulus. It is in </a:t>
            </a:r>
            <a:r>
              <a:rPr>
                <a:latin typeface="Courier"/>
              </a:rPr>
              <a:t>code/u7/sequences</a:t>
            </a:r>
            <a:r>
              <a:rPr/>
              <a:t> as </a:t>
            </a:r>
            <a:r>
              <a:rPr>
                <a:latin typeface="Courier"/>
              </a:rPr>
              <a:t>no_objection_test</a:t>
            </a:r>
            <a:r>
              <a:rPr/>
              <a:t>, so it can be run in class alongside the good one. It is exactly the same kind of bug as the </a:t>
            </a:r>
            <a:r>
              <a:rPr>
                <a:latin typeface="Courier"/>
              </a:rPr>
              <a:t>new()</a:t>
            </a:r>
            <a:r>
              <a:rPr/>
              <a:t> that eats the override of the transactions: it does not break, it </a:t>
            </a:r>
            <a:r>
              <a:rPr b="1"/>
              <a:t>lies</a:t>
            </a:r>
            <a:r>
              <a:rPr/>
              <a:t>. And in a regression of a thousand tests, a test that passes in zero seconds is one nobody looks at. Fine detail: </a:t>
            </a:r>
            <a:r>
              <a:rPr>
                <a:latin typeface="Courier"/>
              </a:rPr>
              <a:t>main_phase</a:t>
            </a:r>
            <a:r>
              <a:rPr/>
              <a:t> is the one to use, not </a:t>
            </a:r>
            <a:r>
              <a:rPr>
                <a:latin typeface="Courier"/>
              </a:rPr>
              <a:t>run_phase</a:t>
            </a:r>
            <a:r>
              <a:rPr/>
              <a:t>, but not because </a:t>
            </a:r>
            <a:r>
              <a:rPr>
                <a:latin typeface="Courier"/>
              </a:rPr>
              <a:t>run_phase</a:t>
            </a:r>
            <a:r>
              <a:rPr/>
              <a:t> does not work — </a:t>
            </a:r>
            <a:r>
              <a:rPr>
                <a:latin typeface="Courier"/>
              </a:rPr>
              <a:t>uvm_task_phase::traverse</a:t>
            </a:r>
            <a:r>
              <a:rPr/>
              <a:t> calls </a:t>
            </a:r>
            <a:r>
              <a:rPr>
                <a:latin typeface="Courier"/>
              </a:rPr>
              <a:t>start_phase_sequence()</a:t>
            </a:r>
            <a:r>
              <a:rPr/>
              <a:t> on </a:t>
            </a:r>
            <a:r>
              <a:rPr b="1"/>
              <a:t>every</a:t>
            </a:r>
            <a:r>
              <a:rPr/>
              <a:t> task phase (</a:t>
            </a:r>
            <a:r>
              <a:rPr>
                <a:latin typeface="Courier"/>
              </a:rPr>
              <a:t>base/uvm_task_phase.svh:121</a:t>
            </a:r>
            <a:r>
              <a:rPr/>
              <a:t>), so </a:t>
            </a:r>
            <a:r>
              <a:rPr>
                <a:latin typeface="Courier"/>
              </a:rPr>
              <a:t>"…sequencer_h.run_phase"</a:t>
            </a:r>
            <a:r>
              <a:rPr/>
              <a:t> works just as well. The reason is one of coexistence: the </a:t>
            </a:r>
            <a:r>
              <a:rPr>
                <a:latin typeface="Courier"/>
              </a:rPr>
              <a:t>run_phase</a:t>
            </a:r>
            <a:r>
              <a:rPr/>
              <a:t> runs in parallel with the schedule reset → configure → main → shutdown, and hooking onto </a:t>
            </a:r>
            <a:r>
              <a:rPr>
                <a:latin typeface="Courier"/>
              </a:rPr>
              <a:t>main_phase</a:t>
            </a:r>
            <a:r>
              <a:rPr/>
              <a:t> puts the sequence inside that schedule instead of alongside it.</a:t>
            </a:r>
          </a:p>
        </p:txBody>
      </p:sp>
      <p:sp>
        <p:nvSpPr>
          <p:cNvPr id="4" name="Slide Number Placeholder 3"/>
          <p:cNvSpPr>
            <a:spLocks noGrp="1"/>
          </p:cNvSpPr>
          <p:nvPr>
            <p:ph type="sldNum" sz="quarter" idx="10"/>
          </p:nvPr>
        </p:nvSpPr>
        <p:spPr/>
        <p:txBody>
          <a:bodyPr/>
          <a:lstStyle/>
          <a:p>
            <a:fld id="{18BDFEC3-8487-43E8-A154-7C12CBC1FFF2}" type="slidenum">
              <a:rPr lang="en-US"/>
              <a:t>378</a:t>
            </a:fld>
            <a:endParaRPr lang="en-US"/>
          </a:p>
        </p:txBody>
      </p:sp>
    </p:spTree>
  </p:cSld>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 the industry both live side by side and the choice is almost always political, not technical: </a:t>
            </a:r>
            <a:r>
              <a:rPr>
                <a:latin typeface="Courier"/>
              </a:rPr>
              <a:t>start()</a:t>
            </a:r>
            <a:r>
              <a:rPr/>
              <a:t> when the one writing the test is the owner of the testbench, </a:t>
            </a:r>
            <a:r>
              <a:rPr>
                <a:latin typeface="Courier"/>
              </a:rPr>
              <a:t>default_sequence</a:t>
            </a:r>
            <a:r>
              <a:rPr/>
              <a:t> when the testbench belongs to somebody else. A third way worth naming without developing: the same </a:t>
            </a:r>
            <a:r>
              <a:rPr>
                <a:latin typeface="Courier"/>
              </a:rPr>
              <a:t>uvm_config_db</a:t>
            </a:r>
            <a:r>
              <a:rPr/>
              <a:t> from the </a:t>
            </a:r>
            <a:r>
              <a:rPr>
                <a:latin typeface="Courier"/>
              </a:rPr>
              <a:t>top</a:t>
            </a:r>
            <a:r>
              <a:rPr/>
              <a:t> module, with </a:t>
            </a:r>
            <a:r>
              <a:rPr>
                <a:latin typeface="Courier"/>
              </a:rPr>
              <a:t>null</a:t>
            </a:r>
            <a:r>
              <a:rPr/>
              <a:t> as the context. There the stimulus gets chosen from the command line and the testbench does not even get recompiled. That is how the big regressions work. And the row that matters for the arc of the section is the second to last: </a:t>
            </a:r>
            <a:r>
              <a:rPr>
                <a:latin typeface="Courier"/>
              </a:rPr>
              <a:t>default_sequence</a:t>
            </a:r>
            <a:r>
              <a:rPr/>
              <a:t> is what finishes closing the </a:t>
            </a:r>
            <a:r>
              <a:rPr>
                <a:latin typeface="Courier"/>
              </a:rPr>
              <a:t>env</a:t>
            </a:r>
            <a:r>
              <a:rPr/>
              <a:t> that the agents encapsulated.</a:t>
            </a:r>
          </a:p>
        </p:txBody>
      </p:sp>
      <p:sp>
        <p:nvSpPr>
          <p:cNvPr id="4" name="Slide Number Placeholder 3"/>
          <p:cNvSpPr>
            <a:spLocks noGrp="1"/>
          </p:cNvSpPr>
          <p:nvPr>
            <p:ph type="sldNum" sz="quarter" idx="10"/>
          </p:nvPr>
        </p:nvSpPr>
        <p:spPr/>
        <p:txBody>
          <a:bodyPr/>
          <a:lstStyle/>
          <a:p>
            <a:fld id="{18BDFEC3-8487-43E8-A154-7C12CBC1FFF2}" type="slidenum">
              <a:rPr lang="en-US"/>
              <a:t>379</a:t>
            </a:fld>
            <a:endParaRPr lang="en-US"/>
          </a:p>
        </p:txBody>
      </p:sp>
    </p:spTree>
  </p:cSld>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same discussion as the </a:t>
            </a:r>
            <a:r>
              <a:rPr>
                <a:latin typeface="Courier"/>
              </a:rPr>
              <a:t>`uvm_field_*</a:t>
            </a:r>
            <a:r>
              <a:rPr/>
              <a:t> macros of the transactions, and the same conclusion: they save typing and charge you in debug. It is worth being fair: </a:t>
            </a:r>
            <a:r>
              <a:rPr>
                <a:latin typeface="Courier"/>
              </a:rPr>
              <a:t>`uvm_do_with</a:t>
            </a:r>
            <a:r>
              <a:rPr/>
              <a:t> is genuinely convenient for a one-line inline constraint, and you are going to see it in every testbench in the world. You have to know how to read it. What the course does not do is teach it first: whoever learns with the macro does not know what happens between </a:t>
            </a:r>
            <a:r>
              <a:rPr>
                <a:latin typeface="Courier"/>
              </a:rPr>
              <a:t>start_item()</a:t>
            </a:r>
            <a:r>
              <a:rPr/>
              <a:t> and </a:t>
            </a:r>
            <a:r>
              <a:rPr>
                <a:latin typeface="Courier"/>
              </a:rPr>
              <a:t>finish_item()</a:t>
            </a:r>
            <a:r>
              <a:rPr/>
              <a:t>, and that is the whole section. A rule of thumb for work: read them all, write the explicit ones.</a:t>
            </a:r>
          </a:p>
        </p:txBody>
      </p:sp>
      <p:sp>
        <p:nvSpPr>
          <p:cNvPr id="4" name="Slide Number Placeholder 3"/>
          <p:cNvSpPr>
            <a:spLocks noGrp="1"/>
          </p:cNvSpPr>
          <p:nvPr>
            <p:ph type="sldNum" sz="quarter" idx="10"/>
          </p:nvPr>
        </p:nvSpPr>
        <p:spPr/>
        <p:txBody>
          <a:bodyPr/>
          <a:lstStyle/>
          <a:p>
            <a:fld id="{18BDFEC3-8487-43E8-A154-7C12CBC1FFF2}" type="slidenum">
              <a:rPr lang="en-US"/>
              <a:t>380</a:t>
            </a:fld>
            <a:endParaRPr lang="en-US"/>
          </a:p>
        </p:txBody>
      </p:sp>
    </p:spTree>
  </p:cSld>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best proof that the separation worked: changing the </a:t>
            </a:r>
            <a:r>
              <a:rPr b="1"/>
              <a:t>data type</a:t>
            </a:r>
            <a:r>
              <a:rPr/>
              <a:t> did not require touching the stimulus, and changing the </a:t>
            </a:r>
            <a:r>
              <a:rPr b="1"/>
              <a:t>stimulus</a:t>
            </a:r>
            <a:r>
              <a:rPr/>
              <a:t> does not require touching the data type. Two independent axes, which in the transactions were stuck together and in the agents still shared a class. And the last bullet is the review of the trap of the transactions, now in a place where it can be seen running: the factory picks the TYPE, the constraints only act on </a:t>
            </a:r>
            <a:r>
              <a:rPr>
                <a:latin typeface="Courier"/>
              </a:rPr>
              <a:t>randomize()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381</a:t>
            </a:fld>
            <a:endParaRPr lang="en-US"/>
          </a:p>
        </p:txBody>
      </p:sp>
    </p:spTree>
  </p:cSld>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that orders the slide is </a:t>
            </a:r>
            <a:r>
              <a:rPr i="1"/>
              <a:t>“who decides which item goes into the driver?”</a:t>
            </a:r>
            <a:r>
              <a:rPr/>
              <a:t>, and until today the answer was “there is nobody to decide about”. The sequencer arbitrates </a:t>
            </a:r>
            <a:r>
              <a:rPr b="1"/>
              <a:t>per item</a:t>
            </a:r>
            <a:r>
              <a:rPr/>
              <a:t>, not per sequence: two sequences in a </a:t>
            </a:r>
            <a:r>
              <a:rPr>
                <a:latin typeface="Courier"/>
              </a:rPr>
              <a:t>fork</a:t>
            </a:r>
            <a:r>
              <a:rPr/>
              <a:t> do not take turns in blocks, they interleave item by item. It is worth saying because intuition says the opposite. The mistake to leave engraved is in the last bullet and it is out of a manual: the priority gets written, it gets run, and nothing happens — because </a:t>
            </a:r>
            <a:r>
              <a:rPr>
                <a:latin typeface="Courier"/>
              </a:rPr>
              <a:t>UVM_SEQ_ARB_FIFO</a:t>
            </a:r>
            <a:r>
              <a:rPr/>
              <a:t> does not look at it. Priority without </a:t>
            </a:r>
            <a:r>
              <a:rPr>
                <a:latin typeface="Courier"/>
              </a:rPr>
              <a:t>set_arbitration(UVM_SEQ_ARB_STRICT_FIFO)</a:t>
            </a:r>
            <a:r>
              <a:rPr/>
              <a:t> is an expensive comment. </a:t>
            </a:r>
            <a:r>
              <a:rPr>
                <a:latin typeface="Courier"/>
              </a:rPr>
              <a:t>UVM_SEQ_ARB_STRICT_FIFO</a:t>
            </a:r>
            <a:r>
              <a:rPr/>
              <a:t> is the one used 90 % of the time, and the name confuses: </a:t>
            </a:r>
            <a:r>
              <a:rPr i="1"/>
              <a:t>strict</a:t>
            </a:r>
            <a:r>
              <a:rPr/>
              <a:t> is about the priority, not about the FIFO. It first orders by priority and only within each level does it respect the order of arrival. And the one almost nobody uses but is worth naming, because it explains what </a:t>
            </a:r>
            <a:r>
              <a:rPr>
                <a:latin typeface="Courier"/>
              </a:rPr>
              <a:t>UVM_SEQ_ARB_USER</a:t>
            </a:r>
            <a:r>
              <a:rPr/>
              <a:t> exists for: there are protocols where the turn depends on the state of the DUT —do not send a write if the FIFO of the DUT is full—. That is not a priority, it is a function, and that is what the user mode is for. The cousin of that idea is </a:t>
            </a:r>
            <a:r>
              <a:rPr>
                <a:latin typeface="Courier"/>
              </a:rPr>
              <a:t>is_relevant()</a:t>
            </a:r>
            <a:r>
              <a:rPr/>
              <a:t>, which keeps a sequence out of the arbitration until it says itself that it is ready.</a:t>
            </a:r>
          </a:p>
        </p:txBody>
      </p:sp>
      <p:sp>
        <p:nvSpPr>
          <p:cNvPr id="4" name="Slide Number Placeholder 3"/>
          <p:cNvSpPr>
            <a:spLocks noGrp="1"/>
          </p:cNvSpPr>
          <p:nvPr>
            <p:ph type="sldNum" sz="quarter" idx="10"/>
          </p:nvPr>
        </p:nvSpPr>
        <p:spPr/>
        <p:txBody>
          <a:bodyPr/>
          <a:lstStyle/>
          <a:p>
            <a:fld id="{18BDFEC3-8487-43E8-A154-7C12CBC1FFF2}" type="slidenum">
              <a:rPr lang="en-US"/>
              <a:t>382</a:t>
            </a:fld>
            <a:endParaRPr lang="en-US"/>
          </a:p>
        </p:txBody>
      </p:sp>
    </p:spTree>
  </p:cSld>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difference between the two is one single word and it is worth saying it like this: </a:t>
            </a:r>
            <a:r>
              <a:rPr>
                <a:latin typeface="Courier"/>
              </a:rPr>
              <a:t>lock</a:t>
            </a:r>
            <a:r>
              <a:rPr/>
              <a:t> is polite, </a:t>
            </a:r>
            <a:r>
              <a:rPr>
                <a:latin typeface="Courier"/>
              </a:rPr>
              <a:t>grab</a:t>
            </a:r>
            <a:r>
              <a:rPr/>
              <a:t> is rude. Both end up with the sequencer all to yourself; what changes is whether you wait your turn or take it. When it is really needed, because abusing this is a classic: only when the scenario loses its meaning if something gets interleaved. A read-modify-write on a register is the canonical example —if another transaction goes by between the read and the write, the value you write is old—. Sending ten items in a row does not need a lock: a sequence already guarantees that. The two endings of the missing </a:t>
            </a:r>
            <a:r>
              <a:rPr>
                <a:latin typeface="Courier"/>
              </a:rPr>
              <a:t>unlock()</a:t>
            </a:r>
            <a:r>
              <a:rPr/>
              <a:t> have to be told together, because one warns you and the other does not. If the sequence holding the lock finishes its </a:t>
            </a:r>
            <a:r>
              <a:rPr>
                <a:latin typeface="Courier"/>
              </a:rPr>
              <a:t>body()</a:t>
            </a:r>
            <a:r>
              <a:rPr/>
              <a:t>, </a:t>
            </a:r>
            <a:r>
              <a:rPr>
                <a:latin typeface="Courier"/>
              </a:rPr>
              <a:t>uvm_sequencer_base::remove_sequence_from_queues</a:t>
            </a:r>
            <a:r>
              <a:rPr/>
              <a:t> (</a:t>
            </a:r>
            <a:r>
              <a:rPr>
                <a:latin typeface="Courier"/>
              </a:rPr>
              <a:t>seq/uvm_sequencer_base.svh:1258-1267</a:t>
            </a:r>
            <a:r>
              <a:rPr/>
              <a:t>) takes the lock away from it and reports a </a:t>
            </a:r>
            <a:r>
              <a:rPr>
                <a:latin typeface="Courier"/>
              </a:rPr>
              <a:t>UVM_ERROR SEQFINERR</a:t>
            </a:r>
            <a:r>
              <a:rPr/>
              <a:t> — “should not finish before locks … are removed”: annoying, but with a name on it. The silent case is the other one: the sequence is still alive and blocked on something else, and there the sequencer stays closed without anybody saying a word. That is the one that sends you looking on the wrong side: the simulation does not advance and the </a:t>
            </a:r>
            <a:r>
              <a:rPr>
                <a:latin typeface="Courier"/>
              </a:rPr>
              <a:t>+UVM_OBJECTION_TRACE</a:t>
            </a:r>
            <a:r>
              <a:rPr/>
              <a:t> says nothing odd, because the objection is fine — the one that is stuck is the driver, waiting for an item that is never going to arrive. The tool that shows it is </a:t>
            </a:r>
            <a:r>
              <a:rPr>
                <a:latin typeface="Courier"/>
              </a:rPr>
              <a:t>+UVM_TIMEOUT</a:t>
            </a:r>
            <a:r>
              <a:rPr/>
              <a:t> and then reading who has the lock. And the detail that saves an afternoon: </a:t>
            </a:r>
            <a:r>
              <a:rPr>
                <a:latin typeface="Courier"/>
              </a:rPr>
              <a:t>grab()</a:t>
            </a:r>
            <a:r>
              <a:rPr/>
              <a:t> does not interrupt the item that is in flight. It cuts in at the next arbitration, not in the middle of a handshake — which is exactly what one wants.</a:t>
            </a:r>
          </a:p>
        </p:txBody>
      </p:sp>
      <p:sp>
        <p:nvSpPr>
          <p:cNvPr id="4" name="Slide Number Placeholder 3"/>
          <p:cNvSpPr>
            <a:spLocks noGrp="1"/>
          </p:cNvSpPr>
          <p:nvPr>
            <p:ph type="sldNum" sz="quarter" idx="10"/>
          </p:nvPr>
        </p:nvSpPr>
        <p:spPr/>
        <p:txBody>
          <a:bodyPr/>
          <a:lstStyle/>
          <a:p>
            <a:fld id="{18BDFEC3-8487-43E8-A154-7C12CBC1FFF2}" type="slidenum">
              <a:rPr lang="en-US"/>
              <a:t>383</a:t>
            </a:fld>
            <a:endParaRPr lang="en-US"/>
          </a:p>
        </p:txBody>
      </p:sp>
    </p:spTree>
  </p:cSld>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diagram shows </a:t>
            </a:r>
            <a:r>
              <a:rPr b="1"/>
              <a:t>one</a:t>
            </a:r>
            <a:r>
              <a:rPr/>
              <a:t> agent, which is the unit of reuse; in </a:t>
            </a:r>
            <a:r>
              <a:rPr>
                <a:latin typeface="Courier"/>
              </a:rPr>
              <a:t>code/u7/sequences</a:t>
            </a:r>
            <a:r>
              <a:rPr/>
              <a:t> there are two, the active one and the passive one of the agents, and the bottom one is identical except that it has neither sequencer nor driver. It is worth doing the count out loud: the conventional testbench was an </a:t>
            </a:r>
            <a:r>
              <a:rPr>
                <a:latin typeface="Courier"/>
              </a:rPr>
              <a:t>initial</a:t>
            </a:r>
            <a:r>
              <a:rPr/>
              <a:t> of a hundred lines that drove signals. This one has test, env, agent, sequencer, driver, two monitors, coverage and scoreboard, and every piece can be replaced without touching the others. And the three layers at the top —sequences, agent, analysis— change for different reasons: the stimulus changes per test, the structure per design, the analysis per verification plan.</a:t>
            </a:r>
          </a:p>
        </p:txBody>
      </p:sp>
      <p:sp>
        <p:nvSpPr>
          <p:cNvPr id="4" name="Slide Number Placeholder 3"/>
          <p:cNvSpPr>
            <a:spLocks noGrp="1"/>
          </p:cNvSpPr>
          <p:nvPr>
            <p:ph type="sldNum" sz="quarter" idx="10"/>
          </p:nvPr>
        </p:nvSpPr>
        <p:spPr/>
        <p:txBody>
          <a:bodyPr/>
          <a:lstStyle/>
          <a:p>
            <a:fld id="{18BDFEC3-8487-43E8-A154-7C12CBC1FFF2}" type="slidenum">
              <a:rPr lang="en-US"/>
              <a:t>385</a:t>
            </a:fld>
            <a:endParaRPr lang="en-US"/>
          </a:p>
        </p:txBody>
      </p:sp>
    </p:spTree>
  </p:cSld>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half of the summary is the mechanism: what a sequence is, where the </a:t>
            </a:r>
            <a:r>
              <a:rPr>
                <a:latin typeface="Courier"/>
              </a:rPr>
              <a:t>randomize()</a:t>
            </a:r>
            <a:r>
              <a:rPr/>
              <a:t> lives, and which way the result comes back. Anyone who got lost in the unit catches up here.</a:t>
            </a:r>
          </a:p>
        </p:txBody>
      </p:sp>
      <p:sp>
        <p:nvSpPr>
          <p:cNvPr id="4" name="Slide Number Placeholder 3"/>
          <p:cNvSpPr>
            <a:spLocks noGrp="1"/>
          </p:cNvSpPr>
          <p:nvPr>
            <p:ph type="sldNum" sz="quarter" idx="10"/>
          </p:nvPr>
        </p:nvSpPr>
        <p:spPr/>
        <p:txBody>
          <a:bodyPr/>
          <a:lstStyle/>
          <a:p>
            <a:fld id="{18BDFEC3-8487-43E8-A154-7C12CBC1FFF2}" type="slidenum">
              <a:rPr lang="en-US"/>
              <a:t>386</a:t>
            </a:fld>
            <a:endParaRPr lang="en-US"/>
          </a:p>
        </p:txBody>
      </p:sp>
    </p:spTree>
  </p:cSld>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Close of day 6. None of the pieces we did see is magic: we built them all by hand —the observer of talking to several objects, the FIFO of put and get, the tester of transactions— before UVM handed them to us done. That is the reason the course goes in this order and does not start with the </a:t>
            </a:r>
            <a:r>
              <a:rPr>
                <a:latin typeface="Courier"/>
              </a:rPr>
              <a:t>uvm_agent</a:t>
            </a:r>
            <a:r>
              <a:rPr/>
              <a:t>. And the best place to go on reading is </a:t>
            </a:r>
            <a:r>
              <a:rPr>
                <a:latin typeface="Courier"/>
              </a:rPr>
              <a:t>code/.uvm/src/</a:t>
            </a:r>
            <a:r>
              <a:rPr/>
              <a:t>: by this point </a:t>
            </a:r>
            <a:r>
              <a:rPr>
                <a:latin typeface="Courier"/>
              </a:rPr>
              <a:t>uvm_sequence_base.svh</a:t>
            </a:r>
            <a:r>
              <a:rPr/>
              <a:t> can be opened and understood. What is left for tomorrow is the </a:t>
            </a:r>
            <a:r>
              <a:rPr b="1"/>
              <a:t>virtual sequence</a:t>
            </a:r>
            <a:r>
              <a:rPr/>
              <a:t>, and it is left out of today on purpose: it is only understood with this unit’s testbench closed, and the morning of day 7 is where the student looks at a new DUT and has to decide which structure it deserves.</a:t>
            </a:r>
          </a:p>
        </p:txBody>
      </p:sp>
      <p:sp>
        <p:nvSpPr>
          <p:cNvPr id="4" name="Slide Number Placeholder 3"/>
          <p:cNvSpPr>
            <a:spLocks noGrp="1"/>
          </p:cNvSpPr>
          <p:nvPr>
            <p:ph type="sldNum" sz="quarter" idx="10"/>
          </p:nvPr>
        </p:nvSpPr>
        <p:spPr/>
        <p:txBody>
          <a:bodyPr/>
          <a:lstStyle/>
          <a:p>
            <a:fld id="{18BDFEC3-8487-43E8-A154-7C12CBC1FFF2}" type="slidenum">
              <a:rPr lang="en-US"/>
              <a:t>387</a:t>
            </a:fld>
            <a:endParaRPr lang="en-US"/>
          </a:p>
        </p:txBody>
      </p:sp>
    </p:spTree>
  </p:cSld>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exercise puts together the three things of the section that can be done wrong without the compiler saying anything: </a:t>
            </a:r>
            <a:r>
              <a:rPr>
                <a:latin typeface="Courier"/>
              </a:rPr>
              <a:t>is_active</a:t>
            </a:r>
            <a:r>
              <a:rPr/>
              <a:t>, the hierarchical scope of the </a:t>
            </a:r>
            <a:r>
              <a:rPr>
                <a:latin typeface="Courier"/>
              </a:rPr>
              <a:t>set()</a:t>
            </a:r>
            <a:r>
              <a:rPr/>
              <a:t>, and the </a:t>
            </a:r>
            <a:r>
              <a:rPr>
                <a:latin typeface="Courier"/>
              </a:rPr>
              <a:t>connect_phase</a:t>
            </a:r>
            <a:r>
              <a:rPr/>
              <a:t> of the analysis ports. The trap almost everybody is going to find is the scope: with </a:t>
            </a:r>
            <a:r>
              <a:rPr>
                <a:latin typeface="Courier"/>
              </a:rPr>
              <a:t>"*"</a:t>
            </a:r>
            <a:r>
              <a:rPr/>
              <a:t> in both </a:t>
            </a:r>
            <a:r>
              <a:rPr>
                <a:latin typeface="Courier"/>
              </a:rPr>
              <a:t>set()</a:t>
            </a:r>
            <a:r>
              <a:rPr/>
              <a:t>, the second overwrites the first and both agents end up with the same config — same BFM and same </a:t>
            </a:r>
            <a:r>
              <a:rPr>
                <a:latin typeface="Courier"/>
              </a:rPr>
              <a:t>is_active</a:t>
            </a:r>
            <a:r>
              <a:rPr/>
              <a:t>. The checker catches it by crossing the counts — the module sends 200 operations and the sequence more than a thousand, so if both agents see similar numbers it means they are watching the same interface. And the shortcut of putting both in </a:t>
            </a:r>
            <a:r>
              <a:rPr>
                <a:latin typeface="Courier"/>
              </a:rPr>
              <a:t>UVM_PASSIVE</a:t>
            </a:r>
            <a:r>
              <a:rPr/>
              <a:t> so it “passes” does not work either: the checker demands that </a:t>
            </a:r>
            <a:r>
              <a:rPr>
                <a:latin typeface="Courier"/>
              </a:rPr>
              <a:t>clase_agent_h</a:t>
            </a:r>
            <a:r>
              <a:rPr/>
              <a:t> still have a driver.</a:t>
            </a:r>
          </a:p>
        </p:txBody>
      </p:sp>
      <p:sp>
        <p:nvSpPr>
          <p:cNvPr id="4" name="Slide Number Placeholder 3"/>
          <p:cNvSpPr>
            <a:spLocks noGrp="1"/>
          </p:cNvSpPr>
          <p:nvPr>
            <p:ph type="sldNum" sz="quarter" idx="10"/>
          </p:nvPr>
        </p:nvSpPr>
        <p:spPr/>
        <p:txBody>
          <a:bodyPr/>
          <a:lstStyle/>
          <a:p>
            <a:fld id="{18BDFEC3-8487-43E8-A154-7C12CBC1FFF2}" type="slidenum">
              <a:rPr lang="en-US"/>
              <a:t>398</a:t>
            </a:fld>
            <a:endParaRPr lang="en-US"/>
          </a:p>
        </p:txBody>
      </p:sp>
    </p:spTree>
  </p:cSld>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same exercise as day 2 and day 3, for the third time and with the final tool: “I want it to only multiply”. On day 2 it was solved by adding </a:t>
            </a:r>
            <a:r>
              <a:rPr>
                <a:latin typeface="Courier"/>
              </a:rPr>
              <a:t>virtual</a:t>
            </a:r>
            <a:r>
              <a:rPr/>
              <a:t>, on day 3 with a factory override, and today by writing twenty lines of </a:t>
            </a:r>
            <a:r>
              <a:rPr>
                <a:latin typeface="Courier"/>
              </a:rPr>
              <a:t>body()</a:t>
            </a:r>
            <a:r>
              <a:rPr/>
              <a:t> without touching a single class of the testbench. It is worth having them compare the three: that is the whole story of the course in one exercise. The trap they are going to find is the first one of the section: if the sequence does not send a </a:t>
            </a:r>
            <a:r>
              <a:rPr>
                <a:latin typeface="Courier"/>
              </a:rPr>
              <a:t>rst_op</a:t>
            </a:r>
            <a:r>
              <a:rPr/>
              <a:t> as the first item, the VTALU starts up with </a:t>
            </a:r>
            <a:r>
              <a:rPr>
                <a:latin typeface="Courier"/>
              </a:rPr>
              <a:t>reset_n</a:t>
            </a:r>
            <a:r>
              <a:rPr/>
              <a:t> at 0, </a:t>
            </a:r>
            <a:r>
              <a:rPr>
                <a:latin typeface="Courier"/>
              </a:rPr>
              <a:t>done</a:t>
            </a:r>
            <a:r>
              <a:rPr/>
              <a:t> never rises and the driver stays in the first </a:t>
            </a:r>
            <a:r>
              <a:rPr>
                <a:latin typeface="Courier"/>
              </a:rPr>
              <a:t>finish_item()</a:t>
            </a:r>
            <a:r>
              <a:rPr/>
              <a:t>. The </a:t>
            </a:r>
            <a:r>
              <a:rPr>
                <a:latin typeface="Courier"/>
              </a:rPr>
              <a:t>run.sh</a:t>
            </a:r>
            <a:r>
              <a:rPr/>
              <a:t> has a </a:t>
            </a:r>
            <a:r>
              <a:rPr>
                <a:latin typeface="Courier"/>
              </a:rPr>
              <a:t>+UVM_TIMEOUT</a:t>
            </a:r>
            <a:r>
              <a:rPr/>
              <a:t> set so that finishes with a message instead of hanging.</a:t>
            </a:r>
          </a:p>
        </p:txBody>
      </p:sp>
      <p:sp>
        <p:nvSpPr>
          <p:cNvPr id="4" name="Slide Number Placeholder 3"/>
          <p:cNvSpPr>
            <a:spLocks noGrp="1"/>
          </p:cNvSpPr>
          <p:nvPr>
            <p:ph type="sldNum" sz="quarter" idx="10"/>
          </p:nvPr>
        </p:nvSpPr>
        <p:spPr/>
        <p:txBody>
          <a:bodyPr/>
          <a:lstStyle/>
          <a:p>
            <a:fld id="{18BDFEC3-8487-43E8-A154-7C12CBC1FFF2}" type="slidenum">
              <a:rPr lang="en-US"/>
              <a:t>399</a:t>
            </a:fld>
            <a:endParaRPr lang="en-US"/>
          </a:p>
        </p:txBody>
      </p:sp>
    </p:spTree>
  </p:cSld>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only exercise of the course where there is nothing to write: there is something to find. And it is the one that looks most like your first month on the job, where nobody hands you a file with a hole — they hand you a testbench that does not work. The idea that orders the three rows, and worth saying before letting them go: </a:t>
            </a:r>
            <a:r>
              <a:rPr b="1"/>
              <a:t>the failure modes of a UVM testbench do not look like each other</a:t>
            </a:r>
            <a:r>
              <a:rPr/>
              <a:t>. The one that hangs shows up at once and costs nothing. The other two pass </a:t>
            </a:r>
            <a:r>
              <a:rPr b="1"/>
              <a:t>in green</a:t>
            </a:r>
            <a:r>
              <a:rPr/>
              <a:t>, and those are the ones that cost weeks. All three are in the debug appendix table, and reading it is allowed: the list exists precisely so that the second time it takes them five minutes. The third one deserves its own comment because it breaks the reflex the course has been training: </a:t>
            </a:r>
            <a:r>
              <a:rPr>
                <a:latin typeface="Courier"/>
              </a:rPr>
              <a:t>+TOPOLOGY</a:t>
            </a:r>
            <a:r>
              <a:rPr/>
              <a:t> is the right tool for </a:t>
            </a:r>
            <a:r>
              <a:rPr i="1"/>
              <a:t>“the tree is not the one you drew”</a:t>
            </a:r>
            <a:r>
              <a:rPr/>
              <a:t>… and here it </a:t>
            </a:r>
            <a:r>
              <a:rPr b="1"/>
              <a:t>is not enough</a:t>
            </a:r>
            <a:r>
              <a:rPr/>
              <a:t>, because what got built wrong is a </a:t>
            </a:r>
            <a:r>
              <a:rPr>
                <a:latin typeface="Courier"/>
              </a:rPr>
              <a:t>uvm_object</a:t>
            </a:r>
            <a:r>
              <a:rPr/>
              <a:t> and the tree only shows </a:t>
            </a:r>
            <a:r>
              <a:rPr>
                <a:latin typeface="Courier"/>
              </a:rPr>
              <a:t>uvm_component</a:t>
            </a:r>
            <a:r>
              <a:rPr/>
              <a:t>. The only way to see it is to look at what went out on the bus.</a:t>
            </a:r>
          </a:p>
        </p:txBody>
      </p:sp>
      <p:sp>
        <p:nvSpPr>
          <p:cNvPr id="4" name="Slide Number Placeholder 3"/>
          <p:cNvSpPr>
            <a:spLocks noGrp="1"/>
          </p:cNvSpPr>
          <p:nvPr>
            <p:ph type="sldNum" sz="quarter" idx="10"/>
          </p:nvPr>
        </p:nvSpPr>
        <p:spPr/>
        <p:txBody>
          <a:bodyPr/>
          <a:lstStyle/>
          <a:p>
            <a:fld id="{18BDFEC3-8487-43E8-A154-7C12CBC1FFF2}" type="slidenum">
              <a:rPr lang="en-US"/>
              <a:t>400</a:t>
            </a:fld>
            <a:endParaRPr lang="en-US"/>
          </a:p>
        </p:txBody>
      </p:sp>
    </p:spTree>
  </p:cSld>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day 7 recap works as a hinge, and it is worth saying the two things it is made of: this morning UVM gets closed —the virtual sequence is the last piece, and with it the testbench of the course is whole— and this afternoon opens what UVM does not solve, which is the other half of the plan. The third bullet is the arc planted on day 1 with the verification plan and left open on purpose: the scoreboard checks </a:t>
            </a:r>
            <a:r>
              <a:rPr b="1"/>
              <a:t>what</a:t>
            </a:r>
            <a:r>
              <a:rPr/>
              <a:t>, the assertion checks </a:t>
            </a:r>
            <a:r>
              <a:rPr b="1"/>
              <a:t>how</a:t>
            </a:r>
            <a:r>
              <a:rPr/>
              <a:t>. Today it closes.</a:t>
            </a:r>
          </a:p>
        </p:txBody>
      </p:sp>
      <p:sp>
        <p:nvSpPr>
          <p:cNvPr id="4" name="Slide Number Placeholder 3"/>
          <p:cNvSpPr>
            <a:spLocks noGrp="1"/>
          </p:cNvSpPr>
          <p:nvPr>
            <p:ph type="sldNum" sz="quarter" idx="10"/>
          </p:nvPr>
        </p:nvSpPr>
        <p:spPr/>
        <p:txBody>
          <a:bodyPr/>
          <a:lstStyle/>
          <a:p>
            <a:fld id="{18BDFEC3-8487-43E8-A154-7C12CBC1FFF2}" type="slidenum">
              <a:rPr lang="en-US"/>
              <a:t>401</a:t>
            </a:fld>
            <a:endParaRPr lang="en-US"/>
          </a:p>
        </p:txBody>
      </p:sp>
    </p:spTree>
  </p:cSld>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morning has three pieces and the order matters: the seed warm-up is ten minutes without SystemVerilog and it hooks into the </a:t>
            </a:r>
            <a:r>
              <a:rPr>
                <a:latin typeface="Courier"/>
              </a:rPr>
              <a:t>make regresion</a:t>
            </a:r>
            <a:r>
              <a:rPr/>
              <a:t> the capstone is going to ask for; the virtual sequences close UVM; and SVA opens the other half of the plan. The afternoon is the capstone. The third objective is the one the course is worth, and it is honest to put it as an objective of the day even if the hand-in comes later: in a company format the capstone is handed in the next day, and in a term it goes to the exam period. What gets done this afternoon is starting it with the instructor next to you, which is when it pays off the most.</a:t>
            </a:r>
          </a:p>
        </p:txBody>
      </p:sp>
      <p:sp>
        <p:nvSpPr>
          <p:cNvPr id="4" name="Slide Number Placeholder 3"/>
          <p:cNvSpPr>
            <a:spLocks noGrp="1"/>
          </p:cNvSpPr>
          <p:nvPr>
            <p:ph type="sldNum" sz="quarter" idx="10"/>
          </p:nvPr>
        </p:nvSpPr>
        <p:spPr/>
        <p:txBody>
          <a:bodyPr/>
          <a:lstStyle/>
          <a:p>
            <a:fld id="{18BDFEC3-8487-43E8-A154-7C12CBC1FFF2}" type="slidenum">
              <a:rPr lang="en-US"/>
              <a:t>402</a:t>
            </a:fld>
            <a:endParaRPr lang="en-US"/>
          </a:p>
        </p:txBody>
      </p:sp>
    </p:spTree>
  </p:cSld>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last row of the </a:t>
            </a:r>
            <a:r>
              <a:rPr i="1"/>
              <a:t>coverage closure</a:t>
            </a:r>
            <a:r>
              <a:rPr/>
              <a:t> table, done, and it is the warm-up of day 7: ten minutes, zero SystemVerilog, and it leaves in place the </a:t>
            </a:r>
            <a:r>
              <a:rPr>
                <a:latin typeface="Courier"/>
              </a:rPr>
              <a:t>make regresion</a:t>
            </a:r>
            <a:r>
              <a:rPr/>
              <a:t> this afternoon’s capstone is going to ask for. It also closes the arc day 5 opened with the directed case: one fills the bin random cannot reach, the other accumulates what random does reach, and they do not replace each other. The detail to underline is why the test sends </a:t>
            </a:r>
            <a:r>
              <a:rPr b="1"/>
              <a:t>25</a:t>
            </a:r>
            <a:r>
              <a:rPr/>
              <a:t> operations and not a thousand: with a thousand this does not work. It is measured and it is on the slide </a:t>
            </a:r>
            <a:r>
              <a:rPr i="1"/>
              <a:t>“another seed, and again”</a:t>
            </a:r>
            <a:r>
              <a:rPr/>
              <a:t> — </a:t>
            </a:r>
            <a:r>
              <a:rPr>
                <a:latin typeface="Courier"/>
              </a:rPr>
              <a:t>u2/convencional</a:t>
            </a:r>
            <a:r>
              <a:rPr/>
              <a:t> and </a:t>
            </a:r>
            <a:r>
              <a:rPr>
                <a:latin typeface="Courier"/>
              </a:rPr>
              <a:t>u7/sequences</a:t>
            </a:r>
            <a:r>
              <a:rPr/>
              <a:t> give 66 out of 76 with any seed, and the merge too. With 25 the stimulus has not saturated yet and there each seed does cover a different piece: 41 to 47 bins each, 62 for the five merged. The rule they take away, in one line: another seed </a:t>
            </a:r>
            <a:r>
              <a:rPr b="1"/>
              <a:t>accumulates</a:t>
            </a:r>
            <a:r>
              <a:rPr/>
              <a:t> while the stimulus has not saturated, and </a:t>
            </a:r>
            <a:r>
              <a:rPr b="1"/>
              <a:t>reproduces</a:t>
            </a:r>
            <a:r>
              <a:rPr/>
              <a:t> an intermittent failure. It does not fill a bin the stimulus cannot reach. And the merge command is worth naming for what it is in the industry: </a:t>
            </a:r>
            <a:r>
              <a:rPr>
                <a:latin typeface="Courier"/>
              </a:rPr>
              <a:t>verilator_coverage --write</a:t>
            </a:r>
            <a:r>
              <a:rPr/>
              <a:t> is here what the </a:t>
            </a:r>
            <a:r>
              <a:rPr>
                <a:latin typeface="Courier"/>
              </a:rPr>
              <a:t>ucdb</a:t>
            </a:r>
            <a:r>
              <a:rPr/>
              <a:t> merge is in Questa. A real regression is a hundred seeds overnight and one single number in the morning.</a:t>
            </a:r>
          </a:p>
        </p:txBody>
      </p:sp>
      <p:sp>
        <p:nvSpPr>
          <p:cNvPr id="4" name="Slide Number Placeholder 3"/>
          <p:cNvSpPr>
            <a:spLocks noGrp="1"/>
          </p:cNvSpPr>
          <p:nvPr>
            <p:ph type="sldNum" sz="quarter" idx="10"/>
          </p:nvPr>
        </p:nvSpPr>
        <p:spPr/>
        <p:txBody>
          <a:bodyPr/>
          <a:lstStyle/>
          <a:p>
            <a:fld id="{18BDFEC3-8487-43E8-A154-7C12CBC1FFF2}" type="slidenum">
              <a:rPr lang="en-US"/>
              <a:t>403</a:t>
            </a:fld>
            <a:endParaRPr lang="en-US"/>
          </a:p>
        </p:txBody>
      </p:sp>
    </p:spTree>
  </p:cSld>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First hour of day 7, and that is on purpose. It is the last piece of the reusable testbench, and it arrives on capstone day because it is the day the student looks at a new DUT and decides which structure it deserves. The capstone has </a:t>
            </a:r>
            <a:r>
              <a:rPr b="1"/>
              <a:t>two</a:t>
            </a:r>
            <a:r>
              <a:rPr/>
              <a:t> APB slaves, each with its own interface —one driven by the testbench, the other by a module— and that is the shape of the agents section: one active and one passive, a single sequencer, and no virtual sequence. This hour is what gives the student the criterion to decide that instead of guessing it, and what leaves them the answer written down for the day the second slave is theirs too. It is worth starting from the problem and not from the syntax, because the syntax is half a screen: what is hard to understand is why a new class is needed when </a:t>
            </a:r>
            <a:r>
              <a:rPr>
                <a:latin typeface="Courier"/>
              </a:rPr>
              <a:t>full_sequence</a:t>
            </a:r>
            <a:r>
              <a:rPr/>
              <a:t> already composes sequences. The answer is the one in the last bullet, and it is geometric: a normal sequence knows </a:t>
            </a:r>
            <a:r>
              <a:rPr b="1"/>
              <a:t>one</a:t>
            </a:r>
            <a:r>
              <a:rPr/>
              <a:t> sequencer, the one </a:t>
            </a:r>
            <a:r>
              <a:rPr>
                <a:latin typeface="Courier"/>
              </a:rPr>
              <a:t>start()</a:t>
            </a:r>
            <a:r>
              <a:rPr/>
              <a:t> handed it. Anything that wants to talk to two interfaces needs two handles, and those handles have to come from somewhere. The example runs and it is in </a:t>
            </a:r>
            <a:r>
              <a:rPr>
                <a:latin typeface="Courier"/>
              </a:rPr>
              <a:t>code/u7/sequences/virtual/</a:t>
            </a:r>
            <a:r>
              <a:rPr/>
              <a:t>: it is the testbench of this section with </a:t>
            </a:r>
            <a:r>
              <a:rPr b="1"/>
              <a:t>two lines</a:t>
            </a:r>
            <a:r>
              <a:rPr/>
              <a:t> changed in the </a:t>
            </a:r>
            <a:r>
              <a:rPr>
                <a:latin typeface="Courier"/>
              </a:rPr>
              <a:t>env</a:t>
            </a:r>
            <a:r>
              <a:rPr/>
              <a:t>, and everything else by reference. It is worth saying before showing the code, because it is half of the argument: a virtual sequence does not change the structure of the testbench.</a:t>
            </a:r>
          </a:p>
        </p:txBody>
      </p:sp>
      <p:sp>
        <p:nvSpPr>
          <p:cNvPr id="4" name="Slide Number Placeholder 3"/>
          <p:cNvSpPr>
            <a:spLocks noGrp="1"/>
          </p:cNvSpPr>
          <p:nvPr>
            <p:ph type="sldNum" sz="quarter" idx="10"/>
          </p:nvPr>
        </p:nvSpPr>
        <p:spPr/>
        <p:txBody>
          <a:bodyPr/>
          <a:lstStyle/>
          <a:p>
            <a:fld id="{18BDFEC3-8487-43E8-A154-7C12CBC1FFF2}" type="slidenum">
              <a:rPr lang="en-US"/>
              <a:t>404</a:t>
            </a:fld>
            <a:endParaRPr lang="en-US"/>
          </a:p>
        </p:txBody>
      </p:sp>
    </p:spTree>
  </p:cSld>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that comes up on its own: and why a component, if it is only two pointers? For two reasons. One, so the sequence reaches it with </a:t>
            </a:r>
            <a:r>
              <a:rPr>
                <a:latin typeface="Courier"/>
              </a:rPr>
              <a:t>p_sequencer</a:t>
            </a:r>
            <a:r>
              <a:rPr/>
              <a:t> instead of looking it up by string. Two, because it has to be in the tree so the test can start a sequence on top of it: </a:t>
            </a:r>
            <a:r>
              <a:rPr>
                <a:latin typeface="Courier"/>
              </a:rPr>
              <a:t>seq.start(env_h.virtual_sequencer_h)</a:t>
            </a:r>
            <a:r>
              <a:rPr/>
              <a:t>. The book resolves the handles with </a:t>
            </a:r>
            <a:r>
              <a:rPr>
                <a:latin typeface="Courier"/>
              </a:rPr>
              <a:t>uvm_top.find("*.env_h.sequencer_h")</a:t>
            </a:r>
            <a:r>
              <a:rPr/>
              <a:t>. It still works —</a:t>
            </a:r>
            <a:r>
              <a:rPr>
                <a:latin typeface="Courier"/>
              </a:rPr>
              <a:t>uvm_top</a:t>
            </a:r>
            <a:r>
              <a:rPr/>
              <a:t> is there for compatibility, the current form is </a:t>
            </a:r>
            <a:r>
              <a:rPr>
                <a:latin typeface="Courier"/>
              </a:rPr>
              <a:t>uvm_root::get()</a:t>
            </a:r>
            <a:r>
              <a:rPr/>
              <a:t>— but looking components up by string is fragile: the day somebody renames the </a:t>
            </a:r>
            <a:r>
              <a:rPr>
                <a:latin typeface="Courier"/>
              </a:rPr>
              <a:t>env_h</a:t>
            </a:r>
            <a:r>
              <a:rPr/>
              <a:t>, the </a:t>
            </a:r>
            <a:r>
              <a:rPr>
                <a:latin typeface="Courier"/>
              </a:rPr>
              <a:t>find()</a:t>
            </a:r>
            <a:r>
              <a:rPr/>
              <a:t> returns </a:t>
            </a:r>
            <a:r>
              <a:rPr>
                <a:latin typeface="Courier"/>
              </a:rPr>
              <a:t>null</a:t>
            </a:r>
            <a:r>
              <a:rPr/>
              <a:t> and the fatal shows up far from the change. Assigning them in the </a:t>
            </a:r>
            <a:r>
              <a:rPr>
                <a:latin typeface="Courier"/>
              </a:rPr>
              <a:t>connect_phase</a:t>
            </a:r>
            <a:r>
              <a:rPr/>
              <a:t> </a:t>
            </a:r>
            <a:r>
              <a:rPr b="1"/>
              <a:t>does not compile</a:t>
            </a:r>
            <a:r>
              <a:rPr/>
              <a:t> if the name changed, which is exactly what one wants.</a:t>
            </a:r>
          </a:p>
        </p:txBody>
      </p:sp>
      <p:sp>
        <p:nvSpPr>
          <p:cNvPr id="4" name="Slide Number Placeholder 3"/>
          <p:cNvSpPr>
            <a:spLocks noGrp="1"/>
          </p:cNvSpPr>
          <p:nvPr>
            <p:ph type="sldNum" sz="quarter" idx="10"/>
          </p:nvPr>
        </p:nvSpPr>
        <p:spPr/>
        <p:txBody>
          <a:bodyPr/>
          <a:lstStyle/>
          <a:p>
            <a:fld id="{18BDFEC3-8487-43E8-A154-7C12CBC1FFF2}" type="slidenum">
              <a:rPr lang="en-US"/>
              <a:t>405</a:t>
            </a:fld>
            <a:endParaRPr lang="en-US"/>
          </a:p>
        </p:txBody>
      </p:sp>
    </p:spTree>
  </p:cSld>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uvm_declare_p_sequencer</a:t>
            </a:r>
            <a:r>
              <a:rPr/>
              <a:t> is sugar, and it is worth saying so: the only thing it does is declare the variable and redefine </a:t>
            </a:r>
            <a:r>
              <a:rPr>
                <a:latin typeface="Courier"/>
              </a:rPr>
              <a:t>m_set_p_sequencer()</a:t>
            </a:r>
            <a:r>
              <a:rPr/>
              <a:t> with the </a:t>
            </a:r>
            <a:r>
              <a:rPr>
                <a:latin typeface="Courier"/>
              </a:rPr>
              <a:t>$cast</a:t>
            </a:r>
            <a:r>
              <a:rPr/>
              <a:t>. If the sequencer it gets started on is not of that type, the fatal fires there and not twenty lines later. The detail that gets overlooked: the two branches of the </a:t>
            </a:r>
            <a:r>
              <a:rPr>
                <a:latin typeface="Courier"/>
              </a:rPr>
              <a:t>fork</a:t>
            </a:r>
            <a:r>
              <a:rPr/>
              <a:t> start </a:t>
            </a:r>
            <a:r>
              <a:rPr b="1"/>
              <a:t>different</a:t>
            </a:r>
            <a:r>
              <a:rPr/>
              <a:t> sequences on </a:t>
            </a:r>
            <a:r>
              <a:rPr b="1"/>
              <a:t>different</a:t>
            </a:r>
            <a:r>
              <a:rPr/>
              <a:t> sequencers. If they were two sequences on the same sequencer, they would compete for the arbitration and the items would come out interleaved — which is a legitimate scenario, but it is another one. And a warning from the field: a virtual sequence with a single sequencer is a normal sequence with more ceremony. The class is justified when there are two.</a:t>
            </a:r>
          </a:p>
        </p:txBody>
      </p:sp>
      <p:sp>
        <p:nvSpPr>
          <p:cNvPr id="4" name="Slide Number Placeholder 3"/>
          <p:cNvSpPr>
            <a:spLocks noGrp="1"/>
          </p:cNvSpPr>
          <p:nvPr>
            <p:ph type="sldNum" sz="quarter" idx="10"/>
          </p:nvPr>
        </p:nvSpPr>
        <p:spPr/>
        <p:txBody>
          <a:bodyPr/>
          <a:lstStyle/>
          <a:p>
            <a:fld id="{18BDFEC3-8487-43E8-A154-7C12CBC1FFF2}" type="slidenum">
              <a:rPr lang="en-US"/>
              <a:t>406</a:t>
            </a:fld>
            <a:endParaRPr lang="en-US"/>
          </a:p>
        </p:txBody>
      </p:sp>
    </p:spTree>
  </p:cSld>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that justifies the class. The two </a:t>
            </a:r>
            <a:r>
              <a:rPr>
                <a:latin typeface="Courier"/>
              </a:rPr>
              <a:t>fork</a:t>
            </a:r>
            <a:r>
              <a:rPr/>
              <a:t> of the previous slide could be imitated with two tests running in parallel; this one cannot, because there is a piece of data that crosses from one interface to the other in the middle of the scenario. It is exactly the shape of the real case the bus appendix promises: configure over APB, read the status, and only then send traffic over AXI with what the configuration returned. The protocol changes, not the structure. And the criterion for the afternoon: in the capstone the second slave is driven by a module, so there is </a:t>
            </a:r>
            <a:r>
              <a:rPr b="1"/>
              <a:t>one</a:t>
            </a:r>
            <a:r>
              <a:rPr/>
              <a:t> sequencer and this is not needed. The virtual sequence comes in the day both interfaces belong to the testbench and one depends on the other — and then it is written just like here. And the honest close: the example runs on two VTALU because it is the DUT we have. With two different interfaces —two transactions, two drivers— the virtual sequence is written </a:t>
            </a:r>
            <a:r>
              <a:rPr b="1"/>
              <a:t>the same</a:t>
            </a:r>
            <a:r>
              <a:rPr/>
              <a:t>: the handles would be of two types of sequencer, and nothing more.</a:t>
            </a:r>
          </a:p>
        </p:txBody>
      </p:sp>
      <p:sp>
        <p:nvSpPr>
          <p:cNvPr id="4" name="Slide Number Placeholder 3"/>
          <p:cNvSpPr>
            <a:spLocks noGrp="1"/>
          </p:cNvSpPr>
          <p:nvPr>
            <p:ph type="sldNum" sz="quarter" idx="10"/>
          </p:nvPr>
        </p:nvSpPr>
        <p:spPr/>
        <p:txBody>
          <a:bodyPr/>
          <a:lstStyle/>
          <a:p>
            <a:fld id="{18BDFEC3-8487-43E8-A154-7C12CBC1FFF2}" type="slidenum">
              <a:rPr lang="en-US"/>
              <a:t>407</a:t>
            </a:fld>
            <a:endParaRPr lang="en-US"/>
          </a:p>
        </p:txBody>
      </p:sp>
    </p:spTree>
  </p:cSld>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question that shows up on its own as soon as the </a:t>
            </a:r>
            <a:r>
              <a:rPr>
                <a:latin typeface="Courier"/>
              </a:rPr>
              <a:t>fork</a:t>
            </a:r>
            <a:r>
              <a:rPr/>
              <a:t> of the previous slide is drawn, and it is worth answering right there: </a:t>
            </a:r>
            <a:r>
              <a:rPr i="1"/>
              <a:t>“and if branch B cannot start until A configured the DUT?”</a:t>
            </a:r>
            <a:r>
              <a:rPr/>
              <a:t>. The distinction to make clear is </a:t>
            </a:r>
            <a:r>
              <a:rPr b="1"/>
              <a:t>one to many versus symmetric</a:t>
            </a:r>
            <a:r>
              <a:rPr/>
              <a:t>. The </a:t>
            </a:r>
            <a:r>
              <a:rPr>
                <a:latin typeface="Courier"/>
              </a:rPr>
              <a:t>uvm_event</a:t>
            </a:r>
            <a:r>
              <a:rPr/>
              <a:t> has a side that gives notice and another that waits, and the roles do not change: it is for “the reset finished”, “the DUT is configured”, “the interrupt arrived”. The </a:t>
            </a:r>
            <a:r>
              <a:rPr>
                <a:latin typeface="Courier"/>
              </a:rPr>
              <a:t>uvm_barrier</a:t>
            </a:r>
            <a:r>
              <a:rPr/>
              <a:t> has no sides: the N branches execute the same line and none goes on until all are there. It is for “start together” and for “everybody wait until the configuration phase ends”. The </a:t>
            </a:r>
            <a:r>
              <a:rPr>
                <a:latin typeface="Courier"/>
              </a:rPr>
              <a:t>wait_ptrigger()</a:t>
            </a:r>
            <a:r>
              <a:rPr/>
              <a:t> deserves its own second, because it is the classic race: if branch A triggers before B reaches the </a:t>
            </a:r>
            <a:r>
              <a:rPr>
                <a:latin typeface="Courier"/>
              </a:rPr>
              <a:t>wait_trigger()</a:t>
            </a:r>
            <a:r>
              <a:rPr/>
              <a:t>, B waits forever. The </a:t>
            </a:r>
            <a:r>
              <a:rPr>
                <a:latin typeface="Courier"/>
              </a:rPr>
              <a:t>p</a:t>
            </a:r>
            <a:r>
              <a:rPr/>
              <a:t> is for </a:t>
            </a:r>
            <a:r>
              <a:rPr i="1"/>
              <a:t>persistent</a:t>
            </a:r>
            <a:r>
              <a:rPr/>
              <a:t>: it asks whether the event </a:t>
            </a:r>
            <a:r>
              <a:rPr b="1"/>
              <a:t>already</a:t>
            </a:r>
            <a:r>
              <a:rPr/>
              <a:t> happened at some point. The practical rule: if you cannot guarantee the order, </a:t>
            </a:r>
            <a:r>
              <a:rPr>
                <a:latin typeface="Courier"/>
              </a:rPr>
              <a:t>wait_ptrigger()</a:t>
            </a:r>
            <a:r>
              <a:rPr/>
              <a:t>. And why not a shared </a:t>
            </a:r>
            <a:r>
              <a:rPr>
                <a:latin typeface="Courier"/>
              </a:rPr>
              <a:t>bit</a:t>
            </a:r>
            <a:r>
              <a:rPr/>
              <a:t>, which is the first thing anybody tries: a </a:t>
            </a:r>
            <a:r>
              <a:rPr>
                <a:latin typeface="Courier"/>
              </a:rPr>
              <a:t>bit</a:t>
            </a:r>
            <a:r>
              <a:rPr/>
              <a:t> does not keep history, does not carry attached data, and cannot be reset between phases without somebody swallowing a pulse. The two UVM objects exist precisely because that homemade version fails once every hundred runs. Its own failure mode: a barrier with the threshold set wrong does not give an error — it hangs. The symptom is a test that ends on </a:t>
            </a:r>
            <a:r>
              <a:rPr>
                <a:latin typeface="Courier"/>
              </a:rPr>
              <a:t>+UVM_TIMEOUT</a:t>
            </a:r>
            <a:r>
              <a:rPr/>
              <a:t> without a single </a:t>
            </a:r>
            <a:r>
              <a:rPr>
                <a:latin typeface="Courier"/>
              </a:rPr>
              <a:t>UVM_ERROR</a:t>
            </a:r>
            <a:r>
              <a:rPr/>
              <a:t>, and </a:t>
            </a:r>
            <a:r>
              <a:rPr>
                <a:latin typeface="Courier"/>
              </a:rPr>
              <a:t>+UVM_OBJECTION_TRACE</a:t>
            </a:r>
            <a:r>
              <a:rPr/>
              <a:t> shows the objection up and nobody moving on.</a:t>
            </a:r>
          </a:p>
        </p:txBody>
      </p:sp>
      <p:sp>
        <p:nvSpPr>
          <p:cNvPr id="4" name="Slide Number Placeholder 3"/>
          <p:cNvSpPr>
            <a:spLocks noGrp="1"/>
          </p:cNvSpPr>
          <p:nvPr>
            <p:ph type="sldNum" sz="quarter" idx="10"/>
          </p:nvPr>
        </p:nvSpPr>
        <p:spPr/>
        <p:txBody>
          <a:bodyPr/>
          <a:lstStyle/>
          <a:p>
            <a:fld id="{18BDFEC3-8487-43E8-A154-7C12CBC1FFF2}" type="slidenum">
              <a:rPr lang="en-US"/>
              <a:t>408</a:t>
            </a:fld>
            <a:endParaRPr lang="en-US"/>
          </a:p>
        </p:txBody>
      </p:sp>
    </p:spTree>
  </p:cSld>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opening the section with the question and leaving it hanging for half a minute: </a:t>
            </a:r>
            <a:r>
              <a:rPr i="1"/>
              <a:t>which part of the testbench would notice if the DUT raised </a:t>
            </a:r>
            <a:r>
              <a:rPr i="1">
                <a:latin typeface="Courier"/>
              </a:rPr>
              <a:t>done</a:t>
            </a:r>
            <a:r>
              <a:rPr i="1"/>
              <a:t> two cycles early?</a:t>
            </a:r>
            <a:r>
              <a:rPr/>
              <a:t> The honest answer is none, and it comes as a surprise, because by this point the testbench already has a scoreboard, coverage, two agents and sequences. The reason is structural, not an oversight: the scoreboard receives </a:t>
            </a:r>
            <a:r>
              <a:rPr i="1"/>
              <a:t>transactions</a:t>
            </a:r>
            <a:r>
              <a:rPr/>
              <a:t>, which is precisely what is left </a:t>
            </a:r>
            <a:r>
              <a:rPr b="1"/>
              <a:t>after</a:t>
            </a:r>
            <a:r>
              <a:rPr/>
              <a:t> erasing the protocol. The monitor erases it in the analysis ports and it does well: that is what makes the scoreboard not know that a </a:t>
            </a:r>
            <a:r>
              <a:rPr>
                <a:latin typeface="Courier"/>
              </a:rPr>
              <a:t>clk</a:t>
            </a:r>
            <a:r>
              <a:rPr/>
              <a:t> exists. The price is that the layer that sees the wires —the interface— is the only one that can check them, and until today it only moved them. This is also the answer to </a:t>
            </a:r>
            <a:r>
              <a:rPr i="1"/>
              <a:t>“why is SVA the other half of verification?”</a:t>
            </a:r>
            <a:r>
              <a:rPr/>
              <a:t>: it is not another technique for doing the same thing, it is the half this testbench does not cover.</a:t>
            </a:r>
          </a:p>
        </p:txBody>
      </p:sp>
      <p:sp>
        <p:nvSpPr>
          <p:cNvPr id="4" name="Slide Number Placeholder 3"/>
          <p:cNvSpPr>
            <a:spLocks noGrp="1"/>
          </p:cNvSpPr>
          <p:nvPr>
            <p:ph type="sldNum" sz="quarter" idx="10"/>
          </p:nvPr>
        </p:nvSpPr>
        <p:spPr/>
        <p:txBody>
          <a:bodyPr/>
          <a:lstStyle/>
          <a:p>
            <a:fld id="{18BDFEC3-8487-43E8-A154-7C12CBC1FFF2}" type="slidenum">
              <a:rPr lang="en-US"/>
              <a:t>409</a:t>
            </a:fld>
            <a:endParaRPr lang="en-US"/>
          </a:p>
        </p:txBody>
      </p:sp>
    </p:spTree>
  </p:cSld>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distinction is hard at first and it is worth anchoring it with the RTL analogy: an immediate one is to an </a:t>
            </a:r>
            <a:r>
              <a:rPr>
                <a:latin typeface="Courier"/>
              </a:rPr>
              <a:t>if</a:t>
            </a:r>
            <a:r>
              <a:rPr/>
              <a:t> what a concurrent one is to an </a:t>
            </a:r>
            <a:r>
              <a:rPr>
                <a:latin typeface="Courier"/>
              </a:rPr>
              <a:t>always_ff</a:t>
            </a:r>
            <a:r>
              <a:rPr/>
              <a:t>. The first executes; the second gets </a:t>
            </a:r>
            <a:r>
              <a:rPr b="1"/>
              <a:t>instantiated</a:t>
            </a:r>
            <a:r>
              <a:rPr/>
              <a:t>. The practical consequence is the one that matters: the immediate one can only look at the present —the value of a variable at that instant—, while the concurrent one has a time axis of its own and can say </a:t>
            </a:r>
            <a:r>
              <a:rPr i="1"/>
              <a:t>“if this happens, three cycles later that has to happen”</a:t>
            </a:r>
            <a:r>
              <a:rPr/>
              <a:t>. No amount of </a:t>
            </a:r>
            <a:r>
              <a:rPr>
                <a:latin typeface="Courier"/>
              </a:rPr>
              <a:t>if</a:t>
            </a:r>
            <a:r>
              <a:rPr/>
              <a:t> writes that sentence without inventing state machines by hand. And the hook back to the transactions: </a:t>
            </a:r>
            <a:r>
              <a:rPr>
                <a:latin typeface="Courier"/>
              </a:rPr>
              <a:t>assert(x.randomize())</a:t>
            </a:r>
            <a:r>
              <a:rPr/>
              <a:t> is an immediate one, and there is the silent trap of that section —</a:t>
            </a:r>
            <a:r>
              <a:rPr>
                <a:latin typeface="Courier"/>
              </a:rPr>
              <a:t>assert</a:t>
            </a:r>
            <a:r>
              <a:rPr/>
              <a:t> is a simulation directive, and with asserts switched off the argument does not get executed. Here you see why: they are the same keyword for two different things.</a:t>
            </a:r>
          </a:p>
        </p:txBody>
      </p:sp>
      <p:sp>
        <p:nvSpPr>
          <p:cNvPr id="4" name="Slide Number Placeholder 3"/>
          <p:cNvSpPr>
            <a:spLocks noGrp="1"/>
          </p:cNvSpPr>
          <p:nvPr>
            <p:ph type="sldNum" sz="quarter" idx="10"/>
          </p:nvPr>
        </p:nvSpPr>
        <p:spPr/>
        <p:txBody>
          <a:bodyPr/>
          <a:lstStyle/>
          <a:p>
            <a:fld id="{18BDFEC3-8487-43E8-A154-7C12CBC1FFF2}" type="slidenum">
              <a:rPr lang="en-US"/>
              <a:t>410</a:t>
            </a:fld>
            <a:endParaRPr lang="en-US"/>
          </a:p>
        </p:txBody>
      </p:sp>
    </p:spTree>
  </p:cSld>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writing this slide on the blackboard as a template and going back to it every time a new property comes up: the student who gets lost in SVA almost always gets lost because they do not tell the antecedent from the consequent. The label deserves a paragraph of its own. Without it, the simulator invents one (</a:t>
            </a:r>
            <a:r>
              <a:rPr>
                <a:latin typeface="Courier"/>
              </a:rPr>
              <a:t>__unnamed$$_0</a:t>
            </a:r>
            <a:r>
              <a:rPr/>
              <a:t>), and that name is the one that is going to show up in the log of the nightly regression and in the assertion coverage report. It is exactly the same argument as the </a:t>
            </a:r>
            <a:r>
              <a:rPr>
                <a:latin typeface="Courier"/>
              </a:rPr>
              <a:t>begin : name</a:t>
            </a:r>
            <a:r>
              <a:rPr/>
              <a:t> the course has been using since interfaces and BFM. The </a:t>
            </a:r>
            <a:r>
              <a:rPr>
                <a:latin typeface="Courier"/>
              </a:rPr>
              <a:t>disable iff</a:t>
            </a:r>
            <a:r>
              <a:rPr/>
              <a:t> is looked at in detail further on, but it is worth getting ahead of why it is so high up in the template: it is the part that gets forgotten most and the one that generates the most false positives.</a:t>
            </a:r>
          </a:p>
        </p:txBody>
      </p:sp>
      <p:sp>
        <p:nvSpPr>
          <p:cNvPr id="4" name="Slide Number Placeholder 3"/>
          <p:cNvSpPr>
            <a:spLocks noGrp="1"/>
          </p:cNvSpPr>
          <p:nvPr>
            <p:ph type="sldNum" sz="quarter" idx="10"/>
          </p:nvPr>
        </p:nvSpPr>
        <p:spPr/>
        <p:txBody>
          <a:bodyPr/>
          <a:lstStyle/>
          <a:p>
            <a:fld id="{18BDFEC3-8487-43E8-A154-7C12CBC1FFF2}" type="slidenum">
              <a:rPr lang="en-US"/>
              <a:t>411</a:t>
            </a:fld>
            <a:endParaRPr lang="en-US"/>
          </a:p>
        </p:txBody>
      </p:sp>
    </p:spTree>
  </p:cSld>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first question of every SVA interview and it is worth practising it with the DUT in hand: </a:t>
            </a:r>
            <a:r>
              <a:rPr>
                <a:latin typeface="Courier"/>
              </a:rPr>
              <a:t>done_1c &lt;= start &amp;&amp; (op != 3'b000)</a:t>
            </a:r>
            <a:r>
              <a:rPr/>
              <a:t> is an NBA, so what gets written on edge </a:t>
            </a:r>
            <a:r>
              <a:rPr i="1"/>
              <a:t>n</a:t>
            </a:r>
            <a:r>
              <a:rPr/>
              <a:t> is only read on </a:t>
            </a:r>
            <a:r>
              <a:rPr i="1"/>
              <a:t>n+1</a:t>
            </a:r>
            <a:r>
              <a:rPr/>
              <a:t>. With </a:t>
            </a:r>
            <a:r>
              <a:rPr>
                <a:latin typeface="Courier"/>
              </a:rPr>
              <a:t>|-&gt;</a:t>
            </a:r>
            <a:r>
              <a:rPr/>
              <a:t> the property would compare </a:t>
            </a:r>
            <a:r>
              <a:rPr>
                <a:latin typeface="Courier"/>
              </a:rPr>
              <a:t>start</a:t>
            </a:r>
            <a:r>
              <a:rPr/>
              <a:t> against the </a:t>
            </a:r>
            <a:r>
              <a:rPr b="1"/>
              <a:t>old</a:t>
            </a:r>
            <a:r>
              <a:rPr/>
              <a:t> </a:t>
            </a:r>
            <a:r>
              <a:rPr>
                <a:latin typeface="Courier"/>
              </a:rPr>
              <a:t>done</a:t>
            </a:r>
            <a:r>
              <a:rPr/>
              <a:t>. The operational rule, which is more useful than the theory: </a:t>
            </a:r>
            <a:r>
              <a:rPr>
                <a:latin typeface="Courier"/>
              </a:rPr>
              <a:t>|=&gt;</a:t>
            </a:r>
            <a:r>
              <a:rPr/>
              <a:t> </a:t>
            </a:r>
            <a:r>
              <a:rPr b="1"/>
              <a:t>is</a:t>
            </a:r>
            <a:r>
              <a:rPr/>
              <a:t> </a:t>
            </a:r>
            <a:r>
              <a:rPr>
                <a:latin typeface="Courier"/>
              </a:rPr>
              <a:t>|-&gt; ##1</a:t>
            </a:r>
            <a:r>
              <a:rPr/>
              <a:t>, so the question is not which of the two operators goes in but </a:t>
            </a:r>
            <a:r>
              <a:rPr b="1"/>
              <a:t>how many edges later</a:t>
            </a:r>
            <a:r>
              <a:rPr/>
              <a:t> the spec promises it. An </a:t>
            </a:r>
            <a:r>
              <a:rPr>
                <a:latin typeface="Courier"/>
              </a:rPr>
              <a:t>assign</a:t>
            </a:r>
            <a:r>
              <a:rPr/>
              <a:t> answers on the same edge and a </a:t>
            </a:r>
            <a:r>
              <a:rPr>
                <a:latin typeface="Courier"/>
              </a:rPr>
              <a:t>&lt;=</a:t>
            </a:r>
            <a:r>
              <a:rPr/>
              <a:t> on the next one, but that is the easy case: the star property of this very section —</a:t>
            </a:r>
            <a:r>
              <a:rPr>
                <a:latin typeface="Courier"/>
              </a:rPr>
              <a:t>start &amp;&amp; op_set != no_op |-&gt; ##[1:5] done</a:t>
            </a:r>
            <a:r>
              <a:rPr/>
              <a:t>— uses </a:t>
            </a:r>
            <a:r>
              <a:rPr>
                <a:latin typeface="Courier"/>
              </a:rPr>
              <a:t>|-&gt;</a:t>
            </a:r>
            <a:r>
              <a:rPr/>
              <a:t> for a </a:t>
            </a:r>
            <a:r>
              <a:rPr>
                <a:latin typeface="Courier"/>
              </a:rPr>
              <a:t>done</a:t>
            </a:r>
            <a:r>
              <a:rPr/>
              <a:t> that comes out of an </a:t>
            </a:r>
            <a:r>
              <a:rPr>
                <a:latin typeface="Courier"/>
              </a:rPr>
              <a:t>always_ff</a:t>
            </a:r>
            <a:r>
              <a:rPr/>
              <a:t>, because the spec promises a window of one to five edges and not a single one. And the trap to name out loud, without overstating it: getting this wrong sometimes shouts —</a:t>
            </a:r>
            <a:r>
              <a:rPr>
                <a:latin typeface="Courier"/>
              </a:rPr>
              <a:t>|-&gt;</a:t>
            </a:r>
            <a:r>
              <a:rPr/>
              <a:t> against a registered signal fails on every transaction— and sometimes stays quiet, when the antecedent you wrote never occurs and the property is vacuously satisfied. That second case is the one the final report takes as good, and it is the reason why the </a:t>
            </a:r>
            <a:r>
              <a:rPr>
                <a:latin typeface="Courier"/>
              </a:rPr>
              <a:t>cover property</a:t>
            </a:r>
            <a:r>
              <a:rPr/>
              <a:t> slide is not an extra: it is the only check of the check.</a:t>
            </a:r>
          </a:p>
        </p:txBody>
      </p:sp>
      <p:sp>
        <p:nvSpPr>
          <p:cNvPr id="4" name="Slide Number Placeholder 3"/>
          <p:cNvSpPr>
            <a:spLocks noGrp="1"/>
          </p:cNvSpPr>
          <p:nvPr>
            <p:ph type="sldNum" sz="quarter" idx="10"/>
          </p:nvPr>
        </p:nvSpPr>
        <p:spPr/>
        <p:txBody>
          <a:bodyPr/>
          <a:lstStyle/>
          <a:p>
            <a:fld id="{18BDFEC3-8487-43E8-A154-7C12CBC1FFF2}" type="slidenum">
              <a:rPr lang="en-US"/>
              <a:t>412</a:t>
            </a:fld>
            <a:endParaRPr lang="en-US"/>
          </a:p>
        </p:txBody>
      </p:sp>
    </p:spTree>
  </p:cSld>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Careful with </a:t>
            </a:r>
            <a:r>
              <a:rPr>
                <a:latin typeface="Courier"/>
              </a:rPr>
              <a:t>$rose</a:t>
            </a:r>
            <a:r>
              <a:rPr/>
              <a:t> on a signal that moves </a:t>
            </a:r>
            <a:r>
              <a:rPr b="1"/>
              <a:t>on the same edge</a:t>
            </a:r>
            <a:r>
              <a:rPr/>
              <a:t> the property samples: it is not going to see it go up on that edge, it is going to see it go up on the next one. That is exactly the topic of the slide that follows, and it is worth planting it here. </a:t>
            </a:r>
            <a:r>
              <a:rPr>
                <a:latin typeface="Courier"/>
              </a:rPr>
              <a:t>$past</a:t>
            </a:r>
            <a:r>
              <a:rPr/>
              <a:t> with the second argument is the one that gets underestimated the most: checking </a:t>
            </a:r>
            <a:r>
              <a:rPr i="1"/>
              <a:t>“the result of now corresponds to the operands of four edges ago”</a:t>
            </a:r>
            <a:r>
              <a:rPr/>
              <a:t> is one line, and by hand it is a shift register and three bugs. It is worth saying as well where they can be used, because there is a half-truth going around: they </a:t>
            </a:r>
            <a:r>
              <a:rPr i="1"/>
              <a:t>can</a:t>
            </a:r>
            <a:r>
              <a:rPr/>
              <a:t> be called from procedural code —an </a:t>
            </a:r>
            <a:r>
              <a:rPr>
                <a:latin typeface="Courier"/>
              </a:rPr>
              <a:t>always @(posedge clk) if ($rose(req)) …</a:t>
            </a:r>
            <a:r>
              <a:rPr/>
              <a:t> is legal (1800-2017 §16.9.3) and Verilator 5.052 accepts it—, because that is where they infer the clock from. What they always need is </a:t>
            </a:r>
            <a:r>
              <a:rPr b="1"/>
              <a:t>a</a:t>
            </a:r>
            <a:r>
              <a:rPr/>
              <a:t> clock: in an </a:t>
            </a:r>
            <a:r>
              <a:rPr>
                <a:latin typeface="Courier"/>
              </a:rPr>
              <a:t>initial</a:t>
            </a:r>
            <a:r>
              <a:rPr/>
              <a:t> with no clock event they mean nothing. And the practical limit of this flow: </a:t>
            </a:r>
            <a:r>
              <a:rPr>
                <a:latin typeface="Courier"/>
              </a:rPr>
              <a:t>$past</a:t>
            </a:r>
            <a:r>
              <a:rPr/>
              <a:t> with the explicit clock argument is not supported by Verilator (</a:t>
            </a:r>
            <a:r>
              <a:rPr i="1"/>
              <a:t>Unsupported: $past expr2 and/or clock arguments</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413</a:t>
            </a:fld>
            <a:endParaRPr lang="en-US"/>
          </a:p>
        </p:txBody>
      </p:sp>
    </p:spTree>
  </p:cSld>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moment to go back to the spec slide and read it word for word. The distance between </a:t>
            </a:r>
            <a:r>
              <a:rPr i="1"/>
              <a:t>“start has to stay at 1 and the operands stable until the operation finishes”</a:t>
            </a:r>
            <a:r>
              <a:rPr/>
              <a:t> and the line of SVA on screen is almost zero — and that is the whole argument for why assertions get written early and not at the end: the specification </a:t>
            </a:r>
            <a:r>
              <a:rPr b="1"/>
              <a:t>is already written</a:t>
            </a:r>
            <a:r>
              <a:rPr/>
              <a:t>, it only has to be translated. The </a:t>
            </a:r>
            <a:r>
              <a:rPr>
                <a:latin typeface="Courier"/>
              </a:rPr>
              <a:t>$stable(op_set)</a:t>
            </a:r>
            <a:r>
              <a:rPr/>
              <a:t> at the end is the one that tends to be missing and it is the one that catches the ugliest bug: changing the operation halfway through a transaction is legal for the compiler, illegal for the DUT and transparent for the scoreboard. It is worth showing the </a:t>
            </a:r>
            <a:r>
              <a:rPr>
                <a:latin typeface="Courier"/>
              </a:rPr>
              <a:t>@(negedge clk)</a:t>
            </a:r>
            <a:r>
              <a:rPr/>
              <a:t> and </a:t>
            </a:r>
            <a:r>
              <a:rPr b="1"/>
              <a:t>not</a:t>
            </a:r>
            <a:r>
              <a:rPr/>
              <a:t> explaining it yet: leave it as a curiosity that gets cleared up on the next slide. Somebody is going to ask first.</a:t>
            </a:r>
          </a:p>
        </p:txBody>
      </p:sp>
      <p:sp>
        <p:nvSpPr>
          <p:cNvPr id="4" name="Slide Number Placeholder 3"/>
          <p:cNvSpPr>
            <a:spLocks noGrp="1"/>
          </p:cNvSpPr>
          <p:nvPr>
            <p:ph type="sldNum" sz="quarter" idx="10"/>
          </p:nvPr>
        </p:nvSpPr>
        <p:spPr/>
        <p:txBody>
          <a:bodyPr/>
          <a:lstStyle/>
          <a:p>
            <a:fld id="{18BDFEC3-8487-43E8-A154-7C12CBC1FFF2}" type="slidenum">
              <a:rPr lang="en-US"/>
              <a:t>414</a:t>
            </a:fld>
            <a:endParaRPr lang="en-US"/>
          </a:p>
        </p:txBody>
      </p:sp>
    </p:spTree>
  </p:cSld>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most valuable lesson of the section and it is not in the tutorials, so it is worth telling it with the trace in hand: on two consecutive </a:t>
            </a:r>
            <a:r>
              <a:rPr>
                <a:latin typeface="Courier"/>
              </a:rPr>
              <a:t>no_op</a:t>
            </a:r>
            <a:r>
              <a:rPr/>
              <a:t>, </a:t>
            </a:r>
            <a:r>
              <a:rPr>
                <a:latin typeface="Courier"/>
              </a:rPr>
              <a:t>start</a:t>
            </a:r>
            <a:r>
              <a:rPr/>
              <a:t> goes down at </a:t>
            </a:r>
            <a:r>
              <a:rPr>
                <a:latin typeface="Courier"/>
              </a:rPr>
              <a:t>t=111</a:t>
            </a:r>
            <a:r>
              <a:rPr/>
              <a:t> and comes back up at </a:t>
            </a:r>
            <a:r>
              <a:rPr>
                <a:latin typeface="Courier"/>
              </a:rPr>
              <a:t>t=120</a:t>
            </a:r>
            <a:r>
              <a:rPr/>
              <a:t> — </a:t>
            </a:r>
            <a:r>
              <a:rPr b="1"/>
              <a:t>between two </a:t>
            </a:r>
            <a:r>
              <a:rPr b="1">
                <a:latin typeface="Courier"/>
              </a:rPr>
              <a:t>posedge</a:t>
            </a:r>
            <a:r>
              <a:rPr/>
              <a:t>. The sampling does not see it go down. The two transactions read as a single one, with the operands changing in the middle, and the property screams 145 times about something that never happened. The short way of saying it: </a:t>
            </a:r>
            <a:r>
              <a:rPr i="1"/>
              <a:t>an assertion does not check what happened, it checks what it saw</a:t>
            </a:r>
            <a:r>
              <a:rPr/>
              <a:t>. And what it sees depends on a single character in the </a:t>
            </a:r>
            <a:r>
              <a:rPr>
                <a:latin typeface="Courier"/>
              </a:rPr>
              <a:t>@()</a:t>
            </a:r>
            <a:r>
              <a:rPr/>
              <a:t>. It is another </a:t>
            </a:r>
            <a:r>
              <a:rPr b="1"/>
              <a:t>silent trap</a:t>
            </a:r>
            <a:r>
              <a:rPr/>
              <a:t>, and one of the worst: it compiles, it runs, and it throws 145 errors at you that do not exist. The beginner’s reflex is to loosen the property until it shuts up —and there they are left without a check. The correct reflex is to look at which edge the one driving the stimulus writes on. The underlying industrial way out is the </a:t>
            </a:r>
            <a:r>
              <a:rPr b="1"/>
              <a:t>clocking block</a:t>
            </a:r>
            <a:r>
              <a:rPr/>
              <a:t>, which declares the sampling once for the whole interface instead of repeating it property by property. It is in day 1 —</a:t>
            </a:r>
            <a:r>
              <a:rPr>
                <a:latin typeface="Courier"/>
              </a:rPr>
              <a:t>030-interfaces-bfm.md</a:t>
            </a:r>
            <a:r>
              <a:rPr/>
              <a:t> and </a:t>
            </a:r>
            <a:r>
              <a:rPr>
                <a:latin typeface="Courier"/>
              </a:rPr>
              <a:t>docs/clocking-blocks.md</a:t>
            </a:r>
            <a:r>
              <a:rPr/>
              <a:t> (in Spanish)— and it is worth naming again here, because only now is the full problem it solves in view.</a:t>
            </a:r>
          </a:p>
        </p:txBody>
      </p:sp>
      <p:sp>
        <p:nvSpPr>
          <p:cNvPr id="4" name="Slide Number Placeholder 3"/>
          <p:cNvSpPr>
            <a:spLocks noGrp="1"/>
          </p:cNvSpPr>
          <p:nvPr>
            <p:ph type="sldNum" sz="quarter" idx="10"/>
          </p:nvPr>
        </p:nvSpPr>
        <p:spPr/>
        <p:txBody>
          <a:bodyPr/>
          <a:lstStyle/>
          <a:p>
            <a:fld id="{18BDFEC3-8487-43E8-A154-7C12CBC1FFF2}" type="slidenum">
              <a:rPr lang="en-US"/>
              <a:t>415</a:t>
            </a:fld>
            <a:endParaRPr lang="en-US"/>
          </a:p>
        </p:txBody>
      </p:sp>
    </p:spTree>
  </p:cSld>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figure to pause on and walk through with a finger, because the whole argument is in two edges. It is worth asking before showing it: </a:t>
            </a:r>
            <a:r>
              <a:rPr i="1"/>
              <a:t>how many transactions does an assertion sampled on </a:t>
            </a:r>
            <a:r>
              <a:rPr i="1">
                <a:latin typeface="Courier"/>
              </a:rPr>
              <a:t>posedge</a:t>
            </a:r>
            <a:r>
              <a:rPr i="1"/>
              <a:t> see?</a:t>
            </a:r>
            <a:r>
              <a:rPr/>
              <a:t> The answer read off the drawing is one, and there are two. The amber band is what the section has been saying in words: between </a:t>
            </a:r>
            <a:r>
              <a:rPr>
                <a:latin typeface="Courier"/>
              </a:rPr>
              <a:t>t=111</a:t>
            </a:r>
            <a:r>
              <a:rPr/>
              <a:t> and </a:t>
            </a:r>
            <a:r>
              <a:rPr>
                <a:latin typeface="Courier"/>
              </a:rPr>
              <a:t>t=120</a:t>
            </a:r>
            <a:r>
              <a:rPr/>
              <a:t> the signal changes twice and no </a:t>
            </a:r>
            <a:r>
              <a:rPr>
                <a:latin typeface="Courier"/>
              </a:rPr>
              <a:t>posedge</a:t>
            </a:r>
            <a:r>
              <a:rPr/>
              <a:t> sampling lands in there. It is not a bug of the simulator nor of the property — it is that sampling happens in </a:t>
            </a:r>
            <a:r>
              <a:rPr i="1"/>
              <a:t>preponed</a:t>
            </a:r>
            <a:r>
              <a:rPr/>
              <a:t>, and at </a:t>
            </a:r>
            <a:r>
              <a:rPr>
                <a:latin typeface="Courier"/>
              </a:rPr>
              <a:t>t=130</a:t>
            </a:r>
            <a:r>
              <a:rPr/>
              <a:t> what it sees is </a:t>
            </a:r>
            <a:r>
              <a:rPr>
                <a:latin typeface="Courier"/>
              </a:rPr>
              <a:t>start</a:t>
            </a:r>
            <a:r>
              <a:rPr/>
              <a:t> high, same as at </a:t>
            </a:r>
            <a:r>
              <a:rPr>
                <a:latin typeface="Courier"/>
              </a:rPr>
              <a:t>t=110</a:t>
            </a:r>
            <a:r>
              <a:rPr/>
              <a:t>. And the second row is the cure: the same drawing with the other edge. At </a:t>
            </a:r>
            <a:r>
              <a:rPr>
                <a:latin typeface="Courier"/>
              </a:rPr>
              <a:t>t=120</a:t>
            </a:r>
            <a:r>
              <a:rPr/>
              <a:t> the </a:t>
            </a:r>
            <a:r>
              <a:rPr>
                <a:latin typeface="Courier"/>
              </a:rPr>
              <a:t>negedge</a:t>
            </a:r>
            <a:r>
              <a:rPr/>
              <a:t> sampling sees </a:t>
            </a:r>
            <a:r>
              <a:rPr>
                <a:latin typeface="Courier"/>
              </a:rPr>
              <a:t>start</a:t>
            </a:r>
            <a:r>
              <a:rPr/>
              <a:t> low, the antecedent is false, and the property does not even start. One character. The detail almost nobody looks at: the values of </a:t>
            </a:r>
            <a:r>
              <a:rPr>
                <a:latin typeface="Courier"/>
              </a:rPr>
              <a:t>A</a:t>
            </a:r>
            <a:r>
              <a:rPr/>
              <a:t>, </a:t>
            </a:r>
            <a:r>
              <a:rPr>
                <a:latin typeface="Courier"/>
              </a:rPr>
              <a:t>B</a:t>
            </a:r>
            <a:r>
              <a:rPr/>
              <a:t> and </a:t>
            </a:r>
            <a:r>
              <a:rPr>
                <a:latin typeface="Courier"/>
              </a:rPr>
              <a:t>op_set</a:t>
            </a:r>
            <a:r>
              <a:rPr/>
              <a:t> change exactly at </a:t>
            </a:r>
            <a:r>
              <a:rPr>
                <a:latin typeface="Courier"/>
              </a:rPr>
              <a:t>t=120</a:t>
            </a:r>
            <a:r>
              <a:rPr/>
              <a:t>, that is, inside the transaction the </a:t>
            </a:r>
            <a:r>
              <a:rPr>
                <a:latin typeface="Courier"/>
              </a:rPr>
              <a:t>posedge</a:t>
            </a:r>
            <a:r>
              <a:rPr/>
              <a:t> sampling believes it is watching. That is why the 145 errors talk about operand stability and not about something else.</a:t>
            </a:r>
          </a:p>
        </p:txBody>
      </p:sp>
      <p:sp>
        <p:nvSpPr>
          <p:cNvPr id="4" name="Slide Number Placeholder 3"/>
          <p:cNvSpPr>
            <a:spLocks noGrp="1"/>
          </p:cNvSpPr>
          <p:nvPr>
            <p:ph type="sldNum" sz="quarter" idx="10"/>
          </p:nvPr>
        </p:nvSpPr>
        <p:spPr/>
        <p:txBody>
          <a:bodyPr/>
          <a:lstStyle/>
          <a:p>
            <a:fld id="{18BDFEC3-8487-43E8-A154-7C12CBC1FFF2}" type="slidenum">
              <a:rPr lang="en-US"/>
              <a:t>417</a:t>
            </a:fld>
            <a:endParaRPr lang="en-US"/>
          </a:p>
        </p:txBody>
      </p:sp>
    </p:spTree>
  </p:cSld>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upper bound is what separates a useful assertion from a decorative one. </a:t>
            </a:r>
            <a:r>
              <a:rPr>
                <a:latin typeface="Courier"/>
              </a:rPr>
              <a:t>##[1:$] done</a:t>
            </a:r>
            <a:r>
              <a:rPr/>
              <a:t> is also true for a DUT that answers next Tuesday: it compiles, it passes, and it checks nothing. The number that goes there comes out of the specification, not out of what the DUT does today — and if it is not in the specification, that is the finding of the section. The 5 in this example has a deliberate margin over the 4 real edges of the multiplication. It is worth asking the group whether they would prefer </a:t>
            </a:r>
            <a:r>
              <a:rPr>
                <a:latin typeface="Courier"/>
              </a:rPr>
              <a:t>##[1:4]</a:t>
            </a:r>
            <a:r>
              <a:rPr/>
              <a:t>, and why. The honest answer is that it depends on whether the specification says </a:t>
            </a:r>
            <a:r>
              <a:rPr i="1"/>
              <a:t>“four”</a:t>
            </a:r>
            <a:r>
              <a:rPr/>
              <a:t> or says </a:t>
            </a:r>
            <a:r>
              <a:rPr i="1"/>
              <a:t>“up to five”</a:t>
            </a:r>
            <a:r>
              <a:rPr/>
              <a:t>: an assertion is a contract, and tightening it more than the contract turns it into a source of false positives when somebody changes the pipeline. The </a:t>
            </a:r>
            <a:r>
              <a:rPr>
                <a:latin typeface="Courier"/>
              </a:rPr>
              <a:t>p_no_op_sin_done</a:t>
            </a:r>
            <a:r>
              <a:rPr/>
              <a:t> below is the complement and it uses </a:t>
            </a:r>
            <a:r>
              <a:rPr>
                <a:latin typeface="Courier"/>
              </a:rPr>
              <a:t>|=&gt;</a:t>
            </a:r>
            <a:r>
              <a:rPr/>
              <a:t> precisely because of what the previous slide said: </a:t>
            </a:r>
            <a:r>
              <a:rPr>
                <a:latin typeface="Courier"/>
              </a:rPr>
              <a:t>done</a:t>
            </a:r>
            <a:r>
              <a:rPr/>
              <a:t> comes out of an </a:t>
            </a:r>
            <a:r>
              <a:rPr>
                <a:latin typeface="Courier"/>
              </a:rPr>
              <a:t>always_ff</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418</a:t>
            </a:fld>
            <a:endParaRPr lang="en-US"/>
          </a:p>
        </p:txBody>
      </p:sp>
    </p:spTree>
  </p:cSld>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classic mistake, after the </a:t>
            </a:r>
            <a:r>
              <a:rPr>
                <a:latin typeface="Courier"/>
              </a:rPr>
              <a:t>|-&gt;</a:t>
            </a:r>
            <a:r>
              <a:rPr/>
              <a:t>/</a:t>
            </a:r>
            <a:r>
              <a:rPr>
                <a:latin typeface="Courier"/>
              </a:rPr>
              <a:t>|=&gt;</a:t>
            </a:r>
            <a:r>
              <a:rPr/>
              <a:t>. And the symptom misleads: the regression fills up with errors </a:t>
            </a:r>
            <a:r>
              <a:rPr b="1"/>
              <a:t>at the beginning of every test</a:t>
            </a:r>
            <a:r>
              <a:rPr/>
              <a:t>, which is precisely when one looks least, because “it is still initialising”. It is worth naming the inverse mistake, which is more dangerous: a </a:t>
            </a:r>
            <a:r>
              <a:rPr>
                <a:latin typeface="Courier"/>
              </a:rPr>
              <a:t>disable iff</a:t>
            </a:r>
            <a:r>
              <a:rPr/>
              <a:t> with the condition the wrong way round —</a:t>
            </a:r>
            <a:r>
              <a:rPr>
                <a:latin typeface="Courier"/>
              </a:rPr>
              <a:t>disable iff (reset_n)</a:t>
            </a:r>
            <a:r>
              <a:rPr/>
              <a:t>— switches the property off during normal operation and leaves it active only during the reset. It always passes, it never checks, and there is no way of realising it from the log. It is the second silent trap of the section and it is also headed off with </a:t>
            </a:r>
            <a:r>
              <a:rPr>
                <a:latin typeface="Courier"/>
              </a:rPr>
              <a:t>cover property</a:t>
            </a:r>
            <a:r>
              <a:rPr/>
              <a:t>. The difference between </a:t>
            </a:r>
            <a:r>
              <a:rPr i="1"/>
              <a:t>aborting</a:t>
            </a:r>
            <a:r>
              <a:rPr/>
              <a:t> and </a:t>
            </a:r>
            <a:r>
              <a:rPr i="1"/>
              <a:t>failing</a:t>
            </a:r>
            <a:r>
              <a:rPr/>
              <a:t> matters when the reset arrives halfway through a long transaction. In this DUT it is one cycle; on a real bus, with transactions of dozens, it is the difference between a usable property and one that has to be switched off.</a:t>
            </a:r>
          </a:p>
        </p:txBody>
      </p:sp>
      <p:sp>
        <p:nvSpPr>
          <p:cNvPr id="4" name="Slide Number Placeholder 3"/>
          <p:cNvSpPr>
            <a:spLocks noGrp="1"/>
          </p:cNvSpPr>
          <p:nvPr>
            <p:ph type="sldNum" sz="quarter" idx="10"/>
          </p:nvPr>
        </p:nvSpPr>
        <p:spPr/>
        <p:txBody>
          <a:bodyPr/>
          <a:lstStyle/>
          <a:p>
            <a:fld id="{18BDFEC3-8487-43E8-A154-7C12CBC1FFF2}" type="slidenum">
              <a:rPr lang="en-US"/>
              <a:t>419</a:t>
            </a:fld>
            <a:endParaRPr lang="en-US"/>
          </a:p>
        </p:txBody>
      </p:sp>
    </p:spTree>
  </p:cSld>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that connects the section with the whole architecture of the course. The interface had been the place where the testbench </a:t>
            </a:r>
            <a:r>
              <a:rPr i="1"/>
              <a:t>moves</a:t>
            </a:r>
            <a:r>
              <a:rPr/>
              <a:t> wires; from here on it is also where it </a:t>
            </a:r>
            <a:r>
              <a:rPr i="1"/>
              <a:t>watches over</a:t>
            </a:r>
            <a:r>
              <a:rPr/>
              <a:t> them, and both for the same reason: it is the only layer that sees them. The reuse argument is the one that convinces a team: the properties travel with the interface. Whoever instantiates this BFM in another project gets the protocol check already fitted, without reading a line of UVM. It is exactly what does not happen with a scoreboard, which has to be built, connected and configured. And the twist from the agents is worth saying slowly: the legacy module —the “boss’s tester”, without one line of UVM— is also being checked. Nobody asked its permission. That is the exercise of the day.</a:t>
            </a:r>
          </a:p>
        </p:txBody>
      </p:sp>
      <p:sp>
        <p:nvSpPr>
          <p:cNvPr id="4" name="Slide Number Placeholder 3"/>
          <p:cNvSpPr>
            <a:spLocks noGrp="1"/>
          </p:cNvSpPr>
          <p:nvPr>
            <p:ph type="sldNum" sz="quarter" idx="10"/>
          </p:nvPr>
        </p:nvSpPr>
        <p:spPr/>
        <p:txBody>
          <a:bodyPr/>
          <a:lstStyle/>
          <a:p>
            <a:fld id="{18BDFEC3-8487-43E8-A154-7C12CBC1FFF2}" type="slidenum">
              <a:rPr lang="en-US"/>
              <a:t>420</a:t>
            </a:fld>
            <a:endParaRPr lang="en-US"/>
          </a:p>
        </p:txBody>
      </p:sp>
    </p:spTree>
  </p:cSld>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interview question that follows the previous slide, and it is worth putting it like this: </a:t>
            </a:r>
            <a:r>
              <a:rPr i="1"/>
              <a:t>“very nice to put the properties in the interface — and when the interface is not yours?”</a:t>
            </a:r>
            <a:r>
              <a:rPr/>
              <a:t>. The answer is </a:t>
            </a:r>
            <a:r>
              <a:rPr>
                <a:latin typeface="Courier"/>
              </a:rPr>
              <a:t>bind</a:t>
            </a:r>
            <a:r>
              <a:rPr/>
              <a:t>, and it is the way assertions are used in the industry: one checker file per block, all bound from the top, and the RTL without a line of verification inside. The underlying reason is not aesthetic: in a synthesis flow the RTL that is handed over is the one that gets synthesized, and putting </a:t>
            </a:r>
            <a:r>
              <a:rPr>
                <a:latin typeface="Courier"/>
              </a:rPr>
              <a:t>assert property</a:t>
            </a:r>
            <a:r>
              <a:rPr/>
              <a:t> inside it forces everybody to carry the verification along. With </a:t>
            </a:r>
            <a:r>
              <a:rPr>
                <a:latin typeface="Courier"/>
              </a:rPr>
              <a:t>bind</a:t>
            </a:r>
            <a:r>
              <a:rPr/>
              <a:t>, whoever synthesizes does not compile the checker file and that is that. The concrete advantage, and the one that makes it worth it: the bound checker sees the DUT’s </a:t>
            </a:r>
            <a:r>
              <a:rPr b="1"/>
              <a:t>internal signals</a:t>
            </a:r>
            <a:r>
              <a:rPr/>
              <a:t> — the FSM state, the wait state counter —, which is exactly what the interface does not see. That is where assertions stop checking the protocol and start checking the implementation. And the warning: a badly written </a:t>
            </a:r>
            <a:r>
              <a:rPr>
                <a:latin typeface="Courier"/>
              </a:rPr>
              <a:t>bind</a:t>
            </a:r>
            <a:r>
              <a:rPr/>
              <a:t> does not fail, connects nothing and the property is left not running. As always, the antidote is the </a:t>
            </a:r>
            <a:r>
              <a:rPr>
                <a:latin typeface="Courier"/>
              </a:rPr>
              <a:t>cover property</a:t>
            </a:r>
            <a:r>
              <a:rPr/>
              <a:t> — if the cover is at zero, the </a:t>
            </a:r>
            <a:r>
              <a:rPr>
                <a:latin typeface="Courier"/>
              </a:rPr>
              <a:t>bind</a:t>
            </a:r>
            <a:r>
              <a:rPr/>
              <a:t> did not arrive.</a:t>
            </a:r>
          </a:p>
        </p:txBody>
      </p:sp>
      <p:sp>
        <p:nvSpPr>
          <p:cNvPr id="4" name="Slide Number Placeholder 3"/>
          <p:cNvSpPr>
            <a:spLocks noGrp="1"/>
          </p:cNvSpPr>
          <p:nvPr>
            <p:ph type="sldNum" sz="quarter" idx="10"/>
          </p:nvPr>
        </p:nvSpPr>
        <p:spPr/>
        <p:txBody>
          <a:bodyPr/>
          <a:lstStyle/>
          <a:p>
            <a:fld id="{18BDFEC3-8487-43E8-A154-7C12CBC1FFF2}" type="slidenum">
              <a:rPr lang="en-US"/>
              <a:t>421</a:t>
            </a:fld>
            <a:endParaRPr lang="en-US"/>
          </a:p>
        </p:txBody>
      </p:sp>
    </p:spTree>
  </p:cSld>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bridge between the two halves of the course and it has to be made explicit: the assertion is not a world apart with its own report. It is one more </a:t>
            </a:r>
            <a:r>
              <a:rPr>
                <a:latin typeface="Courier"/>
              </a:rPr>
              <a:t>uvm_error</a:t>
            </a:r>
            <a:r>
              <a:rPr/>
              <a:t>, and that is why </a:t>
            </a:r>
            <a:r>
              <a:rPr>
                <a:latin typeface="Courier"/>
              </a:rPr>
              <a:t>uvm_summary_ok</a:t>
            </a:r>
            <a:r>
              <a:rPr/>
              <a:t> of </a:t>
            </a:r>
            <a:r>
              <a:rPr>
                <a:latin typeface="Courier"/>
              </a:rPr>
              <a:t>common.sh</a:t>
            </a:r>
            <a:r>
              <a:rPr/>
              <a:t> detects it without anything having had to be touched. The reason the default is no good is practical: a nightly regression that gets cut off at the first failure reports </a:t>
            </a:r>
            <a:r>
              <a:rPr b="1"/>
              <a:t>one</a:t>
            </a:r>
            <a:r>
              <a:rPr/>
              <a:t> failure. The same run with </a:t>
            </a:r>
            <a:r>
              <a:rPr>
                <a:latin typeface="Courier"/>
              </a:rPr>
              <a:t>uvm_error</a:t>
            </a:r>
            <a:r>
              <a:rPr/>
              <a:t> reports all 154, and that is the difference between </a:t>
            </a:r>
            <a:r>
              <a:rPr i="1"/>
              <a:t>“something is wrong”</a:t>
            </a:r>
            <a:r>
              <a:rPr/>
              <a:t> and </a:t>
            </a:r>
            <a:r>
              <a:rPr i="1"/>
              <a:t>“it is wrong on every multiplication”</a:t>
            </a:r>
            <a:r>
              <a:rPr/>
              <a:t>. The </a:t>
            </a:r>
            <a:r>
              <a:rPr>
                <a:latin typeface="Courier"/>
              </a:rPr>
              <a:t>%m</a:t>
            </a:r>
            <a:r>
              <a:rPr/>
              <a:t> looks like a detail and it is not: with two instances of the same interface, a message without </a:t>
            </a:r>
            <a:r>
              <a:rPr>
                <a:latin typeface="Courier"/>
              </a:rPr>
              <a:t>%m</a:t>
            </a:r>
            <a:r>
              <a:rPr/>
              <a:t> does not say which of the two ALUs broke. It is the same problem </a:t>
            </a:r>
            <a:r>
              <a:rPr>
                <a:latin typeface="Courier"/>
              </a:rPr>
              <a:t>get_full_name()</a:t>
            </a:r>
            <a:r>
              <a:rPr/>
              <a:t> solved in reporting, with the tool of the language instead of the one of the library.</a:t>
            </a:r>
          </a:p>
        </p:txBody>
      </p:sp>
      <p:sp>
        <p:nvSpPr>
          <p:cNvPr id="4" name="Slide Number Placeholder 3"/>
          <p:cNvSpPr>
            <a:spLocks noGrp="1"/>
          </p:cNvSpPr>
          <p:nvPr>
            <p:ph type="sldNum" sz="quarter" idx="10"/>
          </p:nvPr>
        </p:nvSpPr>
        <p:spPr/>
        <p:txBody>
          <a:bodyPr/>
          <a:lstStyle/>
          <a:p>
            <a:fld id="{18BDFEC3-8487-43E8-A154-7C12CBC1FFF2}" type="slidenum">
              <a:rPr lang="en-US"/>
              <a:t>422</a:t>
            </a:fld>
            <a:endParaRPr lang="en-US"/>
          </a:p>
        </p:txBody>
      </p:sp>
    </p:spTree>
  </p:cSld>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closes the circle the conventional testbench opened and it is worth saying so: the question </a:t>
            </a:r>
            <a:r>
              <a:rPr i="1"/>
              <a:t>“how do I know I measured?”</a:t>
            </a:r>
            <a:r>
              <a:rPr/>
              <a:t> had three answers in the course, and this is the third one. Functional coverage says what stimulus was generated; assertion coverage says which </a:t>
            </a:r>
            <a:r>
              <a:rPr b="1"/>
              <a:t>checks actually got evaluated</a:t>
            </a:r>
            <a:r>
              <a:rPr/>
              <a:t>. The case of </a:t>
            </a:r>
            <a:r>
              <a:rPr>
                <a:latin typeface="Courier"/>
              </a:rPr>
              <a:t>c_mult_3ciclos</a:t>
            </a:r>
            <a:r>
              <a:rPr/>
              <a:t> is a pedagogical gift and it came out of writing the section, not out of inventing it: the intuitive count was three —the module is called </a:t>
            </a:r>
            <a:r>
              <a:rPr>
                <a:latin typeface="Courier"/>
              </a:rPr>
              <a:t>vtalu_mult</a:t>
            </a:r>
            <a:r>
              <a:rPr/>
              <a:t>— and the hardware takes four, because the </a:t>
            </a:r>
            <a:r>
              <a:rPr>
                <a:latin typeface="Courier"/>
              </a:rPr>
              <a:t>done</a:t>
            </a:r>
            <a:r>
              <a:rPr/>
              <a:t> travels through a pipeline of its own. The property with </a:t>
            </a:r>
            <a:r>
              <a:rPr>
                <a:latin typeface="Courier"/>
              </a:rPr>
              <a:t>##3</a:t>
            </a:r>
            <a:r>
              <a:rPr/>
              <a:t> would have passed just the same if it had been a badly written </a:t>
            </a:r>
            <a:r>
              <a:rPr>
                <a:latin typeface="Courier"/>
              </a:rPr>
              <a:t>assert</a:t>
            </a:r>
            <a:r>
              <a:rPr/>
              <a:t>, and the </a:t>
            </a:r>
            <a:r>
              <a:rPr>
                <a:latin typeface="Courier"/>
              </a:rPr>
              <a:t>cover</a:t>
            </a:r>
            <a:r>
              <a:rPr/>
              <a:t> at zero is the only thing that gives it away. The rule to take away: for every </a:t>
            </a:r>
            <a:r>
              <a:rPr>
                <a:latin typeface="Courier"/>
              </a:rPr>
              <a:t>assert property</a:t>
            </a:r>
            <a:r>
              <a:rPr/>
              <a:t> you write, write the </a:t>
            </a:r>
            <a:r>
              <a:rPr>
                <a:latin typeface="Courier"/>
              </a:rPr>
              <a:t>cover property</a:t>
            </a:r>
            <a:r>
              <a:rPr/>
              <a:t> of the antecedent. It is two lines and it is the difference between a testbench that checks and one that says it checks.</a:t>
            </a:r>
          </a:p>
        </p:txBody>
      </p:sp>
      <p:sp>
        <p:nvSpPr>
          <p:cNvPr id="4" name="Slide Number Placeholder 3"/>
          <p:cNvSpPr>
            <a:spLocks noGrp="1"/>
          </p:cNvSpPr>
          <p:nvPr>
            <p:ph type="sldNum" sz="quarter" idx="10"/>
          </p:nvPr>
        </p:nvSpPr>
        <p:spPr/>
        <p:txBody>
          <a:bodyPr/>
          <a:lstStyle/>
          <a:p>
            <a:fld id="{18BDFEC3-8487-43E8-A154-7C12CBC1FFF2}" type="slidenum">
              <a:rPr lang="en-US"/>
              <a:t>423</a:t>
            </a:fld>
            <a:endParaRPr lang="en-US"/>
          </a:p>
        </p:txBody>
      </p:sp>
    </p:spTree>
  </p:cSld>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that always comes up: </a:t>
            </a:r>
            <a:r>
              <a:rPr i="1"/>
              <a:t>why not check everything in a single place?</a:t>
            </a:r>
            <a:r>
              <a:rPr/>
              <a:t> The answer is that the two layers see different things and neither can see the other’s without undoing the monitor’s work. The advantage of the </a:t>
            </a:r>
            <a:r>
              <a:rPr i="1"/>
              <a:t>“it screams on the exact edge”</a:t>
            </a:r>
            <a:r>
              <a:rPr/>
              <a:t> is the one that saves the most time in real life, and it is worth putting in numbers: a scoreboard mismatch gives you a wrong result and you have to track backwards until you find the cycle where it started. An assertion gives you the cycle. On a bus with overlapping transactions, that is the difference between half an hour and two days. The other half of the rule matters too: SVA does not replace the scoreboard. Nobody wants to read a reference model written in properties, and whoever tried it tells it as an anecdote.</a:t>
            </a:r>
          </a:p>
        </p:txBody>
      </p:sp>
      <p:sp>
        <p:nvSpPr>
          <p:cNvPr id="4" name="Slide Number Placeholder 3"/>
          <p:cNvSpPr>
            <a:spLocks noGrp="1"/>
          </p:cNvSpPr>
          <p:nvPr>
            <p:ph type="sldNum" sz="quarter" idx="10"/>
          </p:nvPr>
        </p:nvSpPr>
        <p:spPr/>
        <p:txBody>
          <a:bodyPr/>
          <a:lstStyle/>
          <a:p>
            <a:fld id="{18BDFEC3-8487-43E8-A154-7C12CBC1FFF2}" type="slidenum">
              <a:rPr lang="en-US"/>
              <a:t>424</a:t>
            </a:fld>
            <a:endParaRPr lang="en-US"/>
          </a:p>
        </p:txBody>
      </p:sp>
    </p:spTree>
  </p:cSld>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both runs live if there is time: </a:t>
            </a:r>
            <a:r>
              <a:rPr>
                <a:latin typeface="Courier"/>
              </a:rPr>
              <a:t>bash code/u8/assertions/run.sh</a:t>
            </a:r>
            <a:r>
              <a:rPr/>
              <a:t> does the clean one and the buggy one, one after the other, and the comparison of the two </a:t>
            </a:r>
            <a:r>
              <a:rPr i="1"/>
              <a:t>Report Summary</a:t>
            </a:r>
            <a:r>
              <a:rPr/>
              <a:t> is the slide. It is worth pointing out why the bug is invisible, because it is not obvious: the pipeline does </a:t>
            </a:r>
            <a:r>
              <a:rPr>
                <a:latin typeface="Courier"/>
              </a:rPr>
              <a:t>a_int &lt;= A</a:t>
            </a:r>
            <a:r>
              <a:rPr/>
              <a:t> on the first edge and </a:t>
            </a:r>
            <a:r>
              <a:rPr>
                <a:latin typeface="Courier"/>
              </a:rPr>
              <a:t>mult1 &lt;= a_int * b_int</a:t>
            </a:r>
            <a:r>
              <a:rPr/>
              <a:t> on the second. Everything that happens to </a:t>
            </a:r>
            <a:r>
              <a:rPr>
                <a:latin typeface="Courier"/>
              </a:rPr>
              <a:t>A</a:t>
            </a:r>
            <a:r>
              <a:rPr/>
              <a:t> and </a:t>
            </a:r>
            <a:r>
              <a:rPr>
                <a:latin typeface="Courier"/>
              </a:rPr>
              <a:t>B</a:t>
            </a:r>
            <a:r>
              <a:rPr/>
              <a:t> after the first edge gets discarded. A designer would say the DUT is </a:t>
            </a:r>
            <a:r>
              <a:rPr i="1"/>
              <a:t>robust</a:t>
            </a:r>
            <a:r>
              <a:rPr/>
              <a:t>; a verification engineer would say the testbench is lying — the stimulus violated the contract and nobody found out. And the punchline: this bug is not hypothetical. It is exactly what the legacy module of the exercise does, and it is exactly the kind of thing that survives for years in a block that “works”.</a:t>
            </a:r>
          </a:p>
        </p:txBody>
      </p:sp>
      <p:sp>
        <p:nvSpPr>
          <p:cNvPr id="4" name="Slide Number Placeholder 3"/>
          <p:cNvSpPr>
            <a:spLocks noGrp="1"/>
          </p:cNvSpPr>
          <p:nvPr>
            <p:ph type="sldNum" sz="quarter" idx="10"/>
          </p:nvPr>
        </p:nvSpPr>
        <p:spPr/>
        <p:txBody>
          <a:bodyPr/>
          <a:lstStyle/>
          <a:p>
            <a:fld id="{18BDFEC3-8487-43E8-A154-7C12CBC1FFF2}" type="slidenum">
              <a:rPr lang="en-US"/>
              <a:t>425</a:t>
            </a:fld>
            <a:endParaRPr lang="en-US"/>
          </a:p>
        </p:txBody>
      </p:sp>
    </p:spTree>
  </p:cSld>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fourth row deserves a minute because it is specific to the flow of this course and comes as a surprise: </a:t>
            </a:r>
            <a:r>
              <a:rPr>
                <a:latin typeface="Courier"/>
              </a:rPr>
              <a:t>--assert</a:t>
            </a:r>
            <a:r>
              <a:rPr/>
              <a:t> is not a “more warnings” flag, it is the switch that turns a declaration into a check. Without it, the whole block of the interface is expensive documentation. And the antidote is the same for all four, which is the elegant part: the </a:t>
            </a:r>
            <a:r>
              <a:rPr>
                <a:latin typeface="Courier"/>
              </a:rPr>
              <a:t>cover property</a:t>
            </a:r>
            <a:r>
              <a:rPr/>
              <a:t>. If the cover is at zero, either the property does not run, or its antecedent does not occur. In both cases you have to go and look, and in both cases the </a:t>
            </a:r>
            <a:r>
              <a:rPr>
                <a:latin typeface="Courier"/>
              </a:rPr>
              <a:t>assert</a:t>
            </a:r>
            <a:r>
              <a:rPr/>
              <a:t> on its own would have said that everything is fine. These four are added to the appendix of the silent traps, which from this section on are twenty-one.</a:t>
            </a:r>
          </a:p>
        </p:txBody>
      </p:sp>
      <p:sp>
        <p:nvSpPr>
          <p:cNvPr id="4" name="Slide Number Placeholder 3"/>
          <p:cNvSpPr>
            <a:spLocks noGrp="1"/>
          </p:cNvSpPr>
          <p:nvPr>
            <p:ph type="sldNum" sz="quarter" idx="10"/>
          </p:nvPr>
        </p:nvSpPr>
        <p:spPr/>
        <p:txBody>
          <a:bodyPr/>
          <a:lstStyle/>
          <a:p>
            <a:fld id="{18BDFEC3-8487-43E8-A154-7C12CBC1FFF2}" type="slidenum">
              <a:rPr lang="en-US"/>
              <a:t>426</a:t>
            </a:fld>
            <a:endParaRPr lang="en-US"/>
          </a:p>
        </p:txBody>
      </p:sp>
    </p:spTree>
  </p:cSld>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group takes away a single sentence, let it be the last one. Everything else in this section is syntax and can be looked up; the sampling is judgement, and it is what separates a property that checks from one that makes noise or from one that stays quiet. The second one to take away is the one about the </a:t>
            </a:r>
            <a:r>
              <a:rPr>
                <a:latin typeface="Courier"/>
              </a:rPr>
              <a:t>cover property</a:t>
            </a:r>
            <a:r>
              <a:rPr/>
              <a:t>, for a cultural reason: it is the only defence against the testbench that feels safe. A team with three hundred assertions and no assertion coverage does not know how many it is running. And it is worth closing with the location on the map: this is the half that was missing. The scoreboard checks what the DUT computes; the assertions, how you talk to it. A serious verification plan has both columns.</a:t>
            </a:r>
          </a:p>
        </p:txBody>
      </p:sp>
      <p:sp>
        <p:nvSpPr>
          <p:cNvPr id="4" name="Slide Number Placeholder 3"/>
          <p:cNvSpPr>
            <a:spLocks noGrp="1"/>
          </p:cNvSpPr>
          <p:nvPr>
            <p:ph type="sldNum" sz="quarter" idx="10"/>
          </p:nvPr>
        </p:nvSpPr>
        <p:spPr/>
        <p:txBody>
          <a:bodyPr/>
          <a:lstStyle/>
          <a:p>
            <a:fld id="{18BDFEC3-8487-43E8-A154-7C12CBC1FFF2}" type="slidenum">
              <a:rPr lang="en-US"/>
              <a:t>427</a:t>
            </a:fld>
            <a:endParaRPr lang="en-US"/>
          </a:p>
        </p:txBody>
      </p:sp>
    </p:spTree>
  </p:cSld>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being explicit with the group about where each thing comes from, because it is part of what the course teaches: the difference between reading about SVA and writing SVA is exactly the two-clocks slide. No tutorial has it because the tutorials use a DUT where stimulus and response share an edge. It is also the answer to </a:t>
            </a:r>
            <a:r>
              <a:rPr i="1"/>
              <a:t>“why one more UVM course?”</a:t>
            </a:r>
            <a:r>
              <a:rPr/>
              <a:t>. This one runs. And when something does not add up, the section tells why it did not add up instead of changing the example. What is left out and is worth naming so nobody discovers it late: formal assertions, </a:t>
            </a:r>
            <a:r>
              <a:rPr>
                <a:latin typeface="Courier"/>
              </a:rPr>
              <a:t>expect</a:t>
            </a:r>
            <a:r>
              <a:rPr/>
              <a:t>, and the prefabricated bus properties that come with commercial VIP. With what is in this section they can be read without help.</a:t>
            </a:r>
          </a:p>
        </p:txBody>
      </p:sp>
      <p:sp>
        <p:nvSpPr>
          <p:cNvPr id="4" name="Slide Number Placeholder 3"/>
          <p:cNvSpPr>
            <a:spLocks noGrp="1"/>
          </p:cNvSpPr>
          <p:nvPr>
            <p:ph type="sldNum" sz="quarter" idx="10"/>
          </p:nvPr>
        </p:nvSpPr>
        <p:spPr/>
        <p:txBody>
          <a:bodyPr/>
          <a:lstStyle/>
          <a:p>
            <a:fld id="{18BDFEC3-8487-43E8-A154-7C12CBC1FFF2}" type="slidenum">
              <a:rPr lang="en-US"/>
              <a:t>428</a:t>
            </a:fld>
            <a:endParaRPr lang="en-US"/>
          </a:p>
        </p:txBody>
      </p:sp>
    </p:spTree>
  </p:cSld>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exercise gets solved with a three-line property, but the second condition of the checker is the one that teaches: whoever samples it on </a:t>
            </a:r>
            <a:r>
              <a:rPr>
                <a:latin typeface="Courier"/>
              </a:rPr>
              <a:t>posedge</a:t>
            </a:r>
            <a:r>
              <a:rPr/>
              <a:t> is going to see false positives on the interface that </a:t>
            </a:r>
            <a:r>
              <a:rPr b="1"/>
              <a:t>does</a:t>
            </a:r>
            <a:r>
              <a:rPr/>
              <a:t> respect the protocol, and the message is going to send them to look at the edge. It is the two-clocks slide, cashed in. It is worth insisting on the </a:t>
            </a:r>
            <a:r>
              <a:rPr>
                <a:latin typeface="Courier"/>
              </a:rPr>
              <a:t>cover property</a:t>
            </a:r>
            <a:r>
              <a:rPr/>
              <a:t> hint for whoever gets no firings: the natural reflex is to loosen the property until it does something, and it is the wrong reflex. The cover at 0 tells </a:t>
            </a:r>
            <a:r>
              <a:rPr i="1"/>
              <a:t>“the property is badly written”</a:t>
            </a:r>
            <a:r>
              <a:rPr/>
              <a:t> apart from </a:t>
            </a:r>
            <a:r>
              <a:rPr i="1"/>
              <a:t>“the antecedent does not occur”</a:t>
            </a:r>
            <a:r>
              <a:rPr/>
              <a:t>, and they are two different problems. And the moral that goes beyond the exercise: nobody wrote the property thinking about the boss’s module. It lives in the interface, and that is why it checks everybody who uses it — including code that was written five years before this testbench existed.</a:t>
            </a:r>
          </a:p>
        </p:txBody>
      </p:sp>
      <p:sp>
        <p:nvSpPr>
          <p:cNvPr id="4" name="Slide Number Placeholder 3"/>
          <p:cNvSpPr>
            <a:spLocks noGrp="1"/>
          </p:cNvSpPr>
          <p:nvPr>
            <p:ph type="sldNum" sz="quarter" idx="10"/>
          </p:nvPr>
        </p:nvSpPr>
        <p:spPr/>
        <p:txBody>
          <a:bodyPr/>
          <a:lstStyle/>
          <a:p>
            <a:fld id="{18BDFEC3-8487-43E8-A154-7C12CBC1FFF2}" type="slidenum">
              <a:rPr lang="en-US"/>
              <a:t>429</a:t>
            </a:fld>
            <a:endParaRPr lang="en-US"/>
          </a:p>
        </p:txBody>
      </p:sp>
    </p:spTree>
  </p:cSld>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afternoon of day 7 and it is the exercise that justifies the whole course. It is worth saying it that bluntly: up to here the student has completed somebody else’s structure, which is exactly what they are going to be asked for on the first day of a real project — but they have never built one. The difference between </a:t>
            </a:r>
            <a:r>
              <a:rPr i="1"/>
              <a:t>“I did the course”</a:t>
            </a:r>
            <a:r>
              <a:rPr/>
              <a:t> and </a:t>
            </a:r>
            <a:r>
              <a:rPr i="1"/>
              <a:t>“I know how to do it”</a:t>
            </a:r>
            <a:r>
              <a:rPr/>
              <a:t> is this afternoon. If the group is short of time, stage 1 —the monitor— on its own already leaves something: it is the deliverable the bus appendix recommends as the first one, and it gets done in half an hour. The other use, for whoever is studying alone: it is the exercise that can be shown in an interview. A UVM testbench on an APB, written from scratch, with its coverage plan, is exactly the example they ask for.</a:t>
            </a:r>
          </a:p>
        </p:txBody>
      </p:sp>
      <p:sp>
        <p:nvSpPr>
          <p:cNvPr id="4" name="Slide Number Placeholder 3"/>
          <p:cNvSpPr>
            <a:spLocks noGrp="1"/>
          </p:cNvSpPr>
          <p:nvPr>
            <p:ph type="sldNum" sz="quarter" idx="10"/>
          </p:nvPr>
        </p:nvSpPr>
        <p:spPr/>
        <p:txBody>
          <a:bodyPr/>
          <a:lstStyle/>
          <a:p>
            <a:fld id="{18BDFEC3-8487-43E8-A154-7C12CBC1FFF2}" type="slidenum">
              <a:rPr lang="en-US"/>
              <a:t>435</a:t>
            </a:fld>
            <a:endParaRPr lang="en-US"/>
          </a:p>
        </p:txBody>
      </p:sp>
    </p:spTree>
  </p:cSld>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four traps of the spec are put there on purpose and all four are about a spec badly read, not about UVM: the wait state of the read, the </a:t>
            </a:r>
            <a:r>
              <a:rPr>
                <a:latin typeface="Courier"/>
              </a:rPr>
              <a:t>CLR</a:t>
            </a:r>
            <a:r>
              <a:rPr/>
              <a:t> that never gets read at 1, the read-only register that gets written without giving an error, and the accumulator that only runs with </a:t>
            </a:r>
            <a:r>
              <a:rPr>
                <a:latin typeface="Courier"/>
              </a:rPr>
              <a:t>EN=1</a:t>
            </a:r>
            <a:r>
              <a:rPr/>
              <a:t>. They are the four that hang the first testbench, and they are together in a section of </a:t>
            </a:r>
            <a:r>
              <a:rPr>
                <a:latin typeface="Courier"/>
              </a:rPr>
              <a:t>spec.en.md</a:t>
            </a:r>
            <a:r>
              <a:rPr/>
              <a:t> called </a:t>
            </a:r>
            <a:r>
              <a:rPr i="1"/>
              <a:t>The small print</a:t>
            </a:r>
            <a:r>
              <a:rPr/>
              <a:t> — in a real spec they are not going to be together nor in a section with that name. The </a:t>
            </a:r>
            <a:r>
              <a:rPr>
                <a:latin typeface="Courier"/>
              </a:rPr>
              <a:t>assign</a:t>
            </a:r>
            <a:r>
              <a:rPr/>
              <a:t> of the </a:t>
            </a:r>
            <a:r>
              <a:rPr>
                <a:latin typeface="Courier"/>
              </a:rPr>
              <a:t>PREADY</a:t>
            </a:r>
            <a:r>
              <a:rPr/>
              <a:t> is the whole slide if one has to be picked: it says that the write does not wait and the read does, and out of that comes the </a:t>
            </a:r>
            <a:r>
              <a:rPr>
                <a:latin typeface="Courier"/>
              </a:rPr>
              <a:t>do @(posedge PCLK); while (!PREADY);</a:t>
            </a:r>
            <a:r>
              <a:rPr/>
              <a:t> of the driver. A driver that takes for granted that ACCESS lasts one cycle reads </a:t>
            </a:r>
            <a:r>
              <a:rPr>
                <a:latin typeface="Courier"/>
              </a:rPr>
              <a:t>PRDATA</a:t>
            </a:r>
            <a:r>
              <a:rPr/>
              <a:t> one cycle too early — and it does not fail every time, which is the worst that can happen.</a:t>
            </a:r>
          </a:p>
        </p:txBody>
      </p:sp>
      <p:sp>
        <p:nvSpPr>
          <p:cNvPr id="4" name="Slide Number Placeholder 3"/>
          <p:cNvSpPr>
            <a:spLocks noGrp="1"/>
          </p:cNvSpPr>
          <p:nvPr>
            <p:ph type="sldNum" sz="quarter" idx="10"/>
          </p:nvPr>
        </p:nvSpPr>
        <p:spPr/>
        <p:txBody>
          <a:bodyPr/>
          <a:lstStyle/>
          <a:p>
            <a:fld id="{18BDFEC3-8487-43E8-A154-7C12CBC1FFF2}" type="slidenum">
              <a:rPr lang="en-US"/>
              <a:t>436</a:t>
            </a:fld>
            <a:endParaRPr lang="en-US"/>
          </a:p>
        </p:txBody>
      </p:sp>
    </p:spTree>
  </p:cSld>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order is not a whim of the checker: it is the field advice of the appendix </a:t>
            </a:r>
            <a:r>
              <a:rPr i="1"/>
              <a:t>From the VTALU to a real bus</a:t>
            </a:r>
            <a:r>
              <a:rPr/>
              <a:t>. The first thing that gets written is the monitor, because whoever starts with the driver writes stimulus nobody is watching and discovers a week later that their monitor does not reconstruct. That is why the </a:t>
            </a:r>
            <a:r>
              <a:rPr>
                <a:latin typeface="Courier"/>
              </a:rPr>
              <a:t>top.sv</a:t>
            </a:r>
            <a:r>
              <a:rPr/>
              <a:t> comes with the second slave: so the monitor has something to watch </a:t>
            </a:r>
            <a:r>
              <a:rPr b="1"/>
              <a:t>before</a:t>
            </a:r>
            <a:r>
              <a:rPr/>
              <a:t> the driver exists. Stage 3 is the one that gets discussed the most and the one that pays off the most: a scoreboard that has never seen an error is not tested. </a:t>
            </a:r>
            <a:r>
              <a:rPr>
                <a:latin typeface="Courier"/>
              </a:rPr>
              <a:t>+BUG=1</a:t>
            </a:r>
            <a:r>
              <a:rPr/>
              <a:t> takes the </a:t>
            </a:r>
            <a:r>
              <a:rPr>
                <a:latin typeface="Courier"/>
              </a:rPr>
              <a:t>CTRL.EN</a:t>
            </a:r>
            <a:r>
              <a:rPr/>
              <a:t> gate off the DUT, so the accumulator always adds. A model that has not modelled </a:t>
            </a:r>
            <a:r>
              <a:rPr>
                <a:latin typeface="Courier"/>
              </a:rPr>
              <a:t>EN</a:t>
            </a:r>
            <a:r>
              <a:rPr/>
              <a:t> passes both runs and the checker catches it — which is exactly what a regression with a mutation test would do. And a hint about shape for stage 3, which saves a rewrite: the APB answers </a:t>
            </a:r>
            <a:r>
              <a:rPr b="1"/>
              <a:t>in order and one at a time</a:t>
            </a:r>
            <a:r>
              <a:rPr/>
              <a:t>, so a queue is enough and the scoreboard can compare on the spot. It is worth writing that assumption down in the plan like any other, because it is the first one that falls over when the DUT stops being a simple slave: there the pattern is the table indexed by ID of the analysis ports. And stage 4 closes the circle of day 6: the covergroup does not get invented, it gets copied from the table of the verification plan. If a bin is left at zero, there is a row of the plan that was not verified — no matter how green the scoreboard is.</a:t>
            </a:r>
          </a:p>
        </p:txBody>
      </p:sp>
      <p:sp>
        <p:nvSpPr>
          <p:cNvPr id="4" name="Slide Number Placeholder 3"/>
          <p:cNvSpPr>
            <a:spLocks noGrp="1"/>
          </p:cNvSpPr>
          <p:nvPr>
            <p:ph type="sldNum" sz="quarter" idx="10"/>
          </p:nvPr>
        </p:nvSpPr>
        <p:spPr/>
        <p:txBody>
          <a:bodyPr/>
          <a:lstStyle/>
          <a:p>
            <a:fld id="{18BDFEC3-8487-43E8-A154-7C12CBC1FFF2}" type="slidenum">
              <a:rPr lang="en-US"/>
              <a:t>437</a:t>
            </a:fld>
            <a:endParaRPr lang="en-US"/>
          </a:p>
        </p:txBody>
      </p:sp>
    </p:spTree>
  </p:cSld>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stage that makes the capstone integrate the whole day and not half of it. The argument </a:t>
            </a:r>
            <a:r>
              <a:rPr i="1"/>
              <a:t>“the scoreboard checks what, the assertion checks how”</a:t>
            </a:r>
            <a:r>
              <a:rPr/>
              <a:t> came all the way from day 1 and got demonstrated on the VTALU; here it gets demonstrated on a bus with addresses, two phases and a wait state, which is where the student is going to need it. It is worth doing the arithmetic out loud, because it is what convinces: with </a:t>
            </a:r>
            <a:r>
              <a:rPr>
                <a:latin typeface="Courier"/>
              </a:rPr>
              <a:t>+BUG=2</a:t>
            </a:r>
            <a:r>
              <a:rPr/>
              <a:t> the module changes the address after SETUP. The DUT is combinational in its decoding, so it serves the new address. The monitor samples on the handshake edge, so it reconstructs the transfer with the new address. Monitor and DUT agree — </a:t>
            </a:r>
            <a:r>
              <a:rPr b="1"/>
              <a:t>there is nothing the scoreboard can compare wrongly</a:t>
            </a:r>
            <a:r>
              <a:rPr/>
              <a:t>. The only one that knows the address moved is the one that was watching the wire on every edge. The two empty rows are the other half of the exercise and they are deliberately uncomfortable: the two things they measure are promised in the spec, each on a loose line, and none of the seven rows above measures them. Row 9 also trips up the scoreboard that decodes with the whole address — </a:t>
            </a:r>
            <a:r>
              <a:rPr>
                <a:latin typeface="Courier"/>
              </a:rPr>
              <a:t>PADDR[1:0]</a:t>
            </a:r>
            <a:r>
              <a:rPr/>
              <a:t> is ignored, so </a:t>
            </a:r>
            <a:r>
              <a:rPr>
                <a:latin typeface="Courier"/>
              </a:rPr>
              <a:t>0x06</a:t>
            </a:r>
            <a:r>
              <a:rPr/>
              <a:t> </a:t>
            </a:r>
            <a:r>
              <a:rPr b="1"/>
              <a:t>is</a:t>
            </a:r>
            <a:r>
              <a:rPr/>
              <a:t> the </a:t>
            </a:r>
            <a:r>
              <a:rPr>
                <a:latin typeface="Courier"/>
              </a:rPr>
              <a:t>SCRATCH</a:t>
            </a:r>
            <a:r>
              <a:rPr/>
              <a:t>. And a trap worth telling because the course itself fell for it: the obvious reading of </a:t>
            </a:r>
            <a:r>
              <a:rPr i="1"/>
              <a:t>“</a:t>
            </a:r>
            <a:r>
              <a:rPr i="1">
                <a:latin typeface="Courier"/>
              </a:rPr>
              <a:t>PSLVERR</a:t>
            </a:r>
            <a:r>
              <a:rPr i="1"/>
              <a:t> is valid together with </a:t>
            </a:r>
            <a:r>
              <a:rPr i="1">
                <a:latin typeface="Courier"/>
              </a:rPr>
              <a:t>PREADY</a:t>
            </a:r>
            <a:r>
              <a:rPr i="1"/>
              <a:t>”</a:t>
            </a:r>
            <a:r>
              <a:rPr/>
              <a:t> is </a:t>
            </a:r>
            <a:r>
              <a:rPr>
                <a:latin typeface="Courier"/>
              </a:rPr>
              <a:t>PSLVERR |-&gt; PREADY</a:t>
            </a:r>
            <a:r>
              <a:rPr/>
              <a:t>, and it is </a:t>
            </a:r>
            <a:r>
              <a:rPr b="1"/>
              <a:t>false</a:t>
            </a:r>
            <a:r>
              <a:rPr/>
              <a:t> on this DUT. </a:t>
            </a:r>
            <a:r>
              <a:rPr>
                <a:latin typeface="Courier"/>
              </a:rPr>
              <a:t>PSLVERR</a:t>
            </a:r>
            <a:r>
              <a:rPr/>
              <a:t> is combinational, so on an unmapped read it is already high during the wait state. Written as an assertion it fires on the healthy DUT. That rule is a </a:t>
            </a:r>
            <a:r>
              <a:rPr>
                <a:latin typeface="Courier"/>
              </a:rPr>
              <a:t>cover</a:t>
            </a:r>
            <a:r>
              <a:rPr/>
              <a:t>, not an </a:t>
            </a:r>
            <a:r>
              <a:rPr>
                <a:latin typeface="Courier"/>
              </a:rPr>
              <a:t>assert</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438</a:t>
            </a:fld>
            <a:endParaRPr lang="en-US"/>
          </a:p>
        </p:txBody>
      </p:sp>
    </p:spTree>
  </p:cSld>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appendix exists because everybody asks the question when they finish, and the short answer is good news: the </a:t>
            </a:r>
            <a:r>
              <a:rPr b="1"/>
              <a:t>architecture</a:t>
            </a:r>
            <a:r>
              <a:rPr/>
              <a:t> does not change at all. What changes is a single class, the driver, and one more single class, the monitor. It is worth saying it with numbers so it does not sound like consolation: of the nine classes of </a:t>
            </a:r>
            <a:r>
              <a:rPr>
                <a:latin typeface="Courier"/>
              </a:rPr>
              <a:t>code/u7/sequences</a:t>
            </a:r>
            <a:r>
              <a:rPr/>
              <a:t>, in an APB agent two get rewritten —driver and monitor—, the transaction gains fields, and the rest —test, env, agent, config, scoreboard, coverage, sequences— gets copied and adapted. And the underlying reason is the one the course has been repeating since the </a:t>
            </a:r>
            <a:r>
              <a:rPr>
                <a:latin typeface="Courier"/>
              </a:rPr>
              <a:t>env</a:t>
            </a:r>
            <a:r>
              <a:rPr/>
              <a:t>: what knows about the protocol is shut away in one place. Changing protocol touches that place and nothing else. If the student had to rewrite the env, it would be a sign that the agent was badly built.</a:t>
            </a:r>
          </a:p>
        </p:txBody>
      </p:sp>
      <p:sp>
        <p:nvSpPr>
          <p:cNvPr id="4" name="Slide Number Placeholder 3"/>
          <p:cNvSpPr>
            <a:spLocks noGrp="1"/>
          </p:cNvSpPr>
          <p:nvPr>
            <p:ph type="sldNum" sz="quarter" idx="10"/>
          </p:nvPr>
        </p:nvSpPr>
        <p:spPr/>
        <p:txBody>
          <a:bodyPr/>
          <a:lstStyle/>
          <a:p>
            <a:fld id="{18BDFEC3-8487-43E8-A154-7C12CBC1FFF2}" type="slidenum">
              <a:rPr lang="en-US"/>
              <a:t>439</a:t>
            </a:fld>
            <a:endParaRPr lang="en-US"/>
          </a:p>
        </p:txBody>
      </p:sp>
    </p:spTree>
  </p:cSld>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bullet is the one to underline, because it is where the intuition the course built breaks. In the VTALU, “an operation” and “an exchange on the bus” are the same thing. In AXI they are not: a write transaction is three channels that can go in any order, and </a:t>
            </a:r>
            <a:r>
              <a:rPr>
                <a:latin typeface="Courier"/>
              </a:rPr>
              <a:t>item_done()</a:t>
            </a:r>
            <a:r>
              <a:rPr/>
              <a:t> gets called when the response arrived, not when the address was put out. A practical consequence worth getting ahead of: the moment the driver has several transactions in flight, the </a:t>
            </a:r>
            <a:r>
              <a:rPr>
                <a:latin typeface="Courier"/>
              </a:rPr>
              <a:t>get_next_item</a:t>
            </a:r>
            <a:r>
              <a:rPr/>
              <a:t> / </a:t>
            </a:r>
            <a:r>
              <a:rPr>
                <a:latin typeface="Courier"/>
              </a:rPr>
              <a:t>item_done</a:t>
            </a:r>
            <a:r>
              <a:rPr/>
              <a:t> pair stops being enough and a </a:t>
            </a:r>
            <a:r>
              <a:rPr>
                <a:latin typeface="Courier"/>
              </a:rPr>
              <a:t>uvm_tlm_fifo</a:t>
            </a:r>
            <a:r>
              <a:rPr/>
              <a:t> shows up inside the driver, or the </a:t>
            </a:r>
            <a:r>
              <a:rPr i="1"/>
              <a:t>pipelined</a:t>
            </a:r>
            <a:r>
              <a:rPr/>
              <a:t> mode. It is not a new topic: they are the same pieces as threads and as put and get. And about the second bullet, to bring the anxiety down: the monitor of a known protocol almost never gets written. It gets bought or downloaded.</a:t>
            </a:r>
          </a:p>
        </p:txBody>
      </p:sp>
      <p:sp>
        <p:nvSpPr>
          <p:cNvPr id="4" name="Slide Number Placeholder 3"/>
          <p:cNvSpPr>
            <a:spLocks noGrp="1"/>
          </p:cNvSpPr>
          <p:nvPr>
            <p:ph type="sldNum" sz="quarter" idx="10"/>
          </p:nvPr>
        </p:nvSpPr>
        <p:spPr/>
        <p:txBody>
          <a:bodyPr/>
          <a:lstStyle/>
          <a:p>
            <a:fld id="{18BDFEC3-8487-43E8-A154-7C12CBC1FFF2}" type="slidenum">
              <a:rPr lang="en-US"/>
              <a:t>440</a:t>
            </a:fld>
            <a:endParaRPr lang="en-US"/>
          </a:p>
        </p:txBody>
      </p:sp>
    </p:spTree>
  </p:cSld>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answer to </a:t>
            </a:r>
            <a:r>
              <a:rPr i="1"/>
              <a:t>“and what are all those classes for, if my DUT has a bus?”</a:t>
            </a:r>
            <a:r>
              <a:rPr/>
              <a:t>, and the answer is that the block testbench is not written for the block: it is written so that in six months it goes whole inside the chip’s testbench. The concrete rule that decides whether an env is reusable, worth handing over as a three-point checklist: </a:t>
            </a:r>
            <a:r>
              <a:rPr b="1"/>
              <a:t>it does not create its own interface</a:t>
            </a:r>
            <a:r>
              <a:rPr/>
              <a:t> —it receives it through </a:t>
            </a:r>
            <a:r>
              <a:rPr>
                <a:latin typeface="Courier"/>
              </a:rPr>
              <a:t>config_db</a:t>
            </a:r>
            <a:r>
              <a:rPr/>
              <a:t>—, </a:t>
            </a:r>
            <a:r>
              <a:rPr b="1"/>
              <a:t>it does not read from the </a:t>
            </a:r>
            <a:r>
              <a:rPr b="1">
                <a:latin typeface="Courier"/>
              </a:rPr>
              <a:t>config_db</a:t>
            </a:r>
            <a:r>
              <a:rPr b="1"/>
              <a:t> with absolute paths</a:t>
            </a:r>
            <a:r>
              <a:rPr/>
              <a:t> —no </a:t>
            </a:r>
            <a:r>
              <a:rPr>
                <a:latin typeface="Courier"/>
              </a:rPr>
              <a:t>uvm_test_top.env_h.*</a:t>
            </a:r>
            <a:r>
              <a:rPr/>
              <a:t>, because at system level that path does not exist—, and </a:t>
            </a:r>
            <a:r>
              <a:rPr b="1"/>
              <a:t>it does not raise objections of its own</a:t>
            </a:r>
            <a:r>
              <a:rPr/>
              <a:t> unless it is the one in charge. An env that breaks any of the three compiles just the same and cannot be instantiated twice. The change from active to passive is the typical case and is worth explaining slowly: at block level the testbench drives the APB because there is nobody else. At SoC level that bus is driven by the real processor, so the same agent has to watch without driving — and that is already solved, it is the </a:t>
            </a:r>
            <a:r>
              <a:rPr>
                <a:latin typeface="Courier"/>
              </a:rPr>
              <a:t>is_active</a:t>
            </a:r>
            <a:r>
              <a:rPr/>
              <a:t> of the agents section. Not one new line. And the fact that closes the capstone: the env they wrote in </a:t>
            </a:r>
            <a:r>
              <a:rPr>
                <a:latin typeface="Courier"/>
              </a:rPr>
              <a:t>d7-final</a:t>
            </a:r>
            <a:r>
              <a:rPr/>
              <a:t> </a:t>
            </a:r>
            <a:r>
              <a:rPr b="1"/>
              <a:t>already</a:t>
            </a:r>
            <a:r>
              <a:rPr/>
              <a:t> is reusable, because its config comes from outside and so does its interface. It was not a coincidence; it was the </a:t>
            </a:r>
            <a:r>
              <a:rPr>
                <a:latin typeface="Courier"/>
              </a:rPr>
              <a:t>apb_env_config</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441</a:t>
            </a:fld>
            <a:endParaRPr lang="en-US"/>
          </a:p>
        </p:txBody>
      </p:sp>
    </p:spTree>
  </p:cSld>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order of this slide is field advice and it is worth defending: whoever starts with the driver writes stimulus nobody is watching, and discovers a week later that their monitor does not reconstruct. Whoever starts with the monitor can plug it in passively on somebody else’s stimulus —or on a test from the designer— and is already contributing on the first day. If somebody asks where the learning path goes on </a:t>
            </a:r>
            <a:r>
              <a:rPr b="1"/>
              <a:t>after this course</a:t>
            </a:r>
            <a:r>
              <a:rPr/>
              <a:t>, the short list, in order: </a:t>
            </a:r>
            <a:r>
              <a:rPr b="1"/>
              <a:t>TLM2</a:t>
            </a:r>
            <a:r>
              <a:rPr/>
              <a:t> —</a:t>
            </a:r>
            <a:r>
              <a:rPr>
                <a:latin typeface="Courier"/>
              </a:rPr>
              <a:t>uvm_tlm_generic_payload</a:t>
            </a:r>
            <a:r>
              <a:rPr/>
              <a:t> and the sockets, which is how bus VIPs get connected to each other—, the </a:t>
            </a:r>
            <a:r>
              <a:rPr b="1"/>
              <a:t>RAL backdoor</a:t>
            </a:r>
            <a:r>
              <a:rPr/>
              <a:t> —</a:t>
            </a:r>
            <a:r>
              <a:rPr>
                <a:latin typeface="Courier"/>
              </a:rPr>
              <a:t>docs/en/verilator.md</a:t>
            </a:r>
            <a:r>
              <a:rPr/>
              <a:t> explains why it is not here—, the </a:t>
            </a:r>
            <a:r>
              <a:rPr b="1">
                <a:latin typeface="Courier"/>
              </a:rPr>
              <a:t>uvm_sequence_library</a:t>
            </a:r>
            <a:r>
              <a:rPr/>
              <a:t> for the stress test you do not write, and reading the </a:t>
            </a:r>
            <a:r>
              <a:rPr>
                <a:latin typeface="Courier"/>
              </a:rPr>
              <a:t>dv/</a:t>
            </a:r>
            <a:r>
              <a:rPr/>
              <a:t> of a real open project: the agents of </a:t>
            </a:r>
            <a:r>
              <a:rPr b="1"/>
              <a:t>OpenTitan</a:t>
            </a:r>
            <a:r>
              <a:rPr/>
              <a:t> and the AXI VIP of </a:t>
            </a:r>
            <a:r>
              <a:rPr b="1"/>
              <a:t>pulp-platform/axi</a:t>
            </a:r>
            <a:r>
              <a:rPr/>
              <a:t> are production code and they read for free. And one that is not UVM and is worth the career: </a:t>
            </a:r>
            <a:r>
              <a:rPr b="1"/>
              <a:t>formal</a:t>
            </a:r>
            <a:r>
              <a:rPr/>
              <a:t> with SymbiYosys, which proves the same properties they wrote today without any stimulus. What is </a:t>
            </a:r>
            <a:r>
              <a:rPr b="1"/>
              <a:t>not</a:t>
            </a:r>
            <a:r>
              <a:rPr/>
              <a:t> on that list is what they have already seen: RAL is day 8, the regression with seeds is the day 7 warm-up and </a:t>
            </a:r>
            <a:r>
              <a:rPr>
                <a:latin typeface="Courier"/>
              </a:rPr>
              <a:t>make regresion</a:t>
            </a:r>
            <a:r>
              <a:rPr/>
              <a:t>, and the </a:t>
            </a:r>
            <a:r>
              <a:rPr>
                <a:latin typeface="Courier"/>
              </a:rPr>
              <a:t>clocking block</a:t>
            </a:r>
            <a:r>
              <a:rPr/>
              <a:t> is half a section of unit 2. And a last one, which is not technical: in a real project the testbench almost always already exists. What gets asked for on the first day is not building one, it is </a:t>
            </a:r>
            <a:r>
              <a:rPr b="1"/>
              <a:t>adding a test to it</a:t>
            </a:r>
            <a:r>
              <a:rPr/>
              <a:t> — which is exactly what they practised in the exercises of days 3 and 6.</a:t>
            </a:r>
          </a:p>
        </p:txBody>
      </p:sp>
      <p:sp>
        <p:nvSpPr>
          <p:cNvPr id="4" name="Slide Number Placeholder 3"/>
          <p:cNvSpPr>
            <a:spLocks noGrp="1"/>
          </p:cNvSpPr>
          <p:nvPr>
            <p:ph type="sldNum" sz="quarter" idx="10"/>
          </p:nvPr>
        </p:nvSpPr>
        <p:spPr/>
        <p:txBody>
          <a:bodyPr/>
          <a:lstStyle/>
          <a:p>
            <a:fld id="{18BDFEC3-8487-43E8-A154-7C12CBC1FFF2}" type="slidenum">
              <a:rPr lang="en-US"/>
              <a:t>442</a:t>
            </a:fld>
            <a:endParaRPr lang="en-US"/>
          </a:p>
        </p:txBody>
      </p:sp>
    </p:spTree>
  </p:cSld>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appendix exists because the tools are spread over four sections and they are all needed together, at the worst moment: when something does not work and the clock is running. It is the slide worth printing — and in fact it is already printed: </a:t>
            </a:r>
            <a:r>
              <a:rPr>
                <a:latin typeface="Courier"/>
              </a:rPr>
              <a:t>docs/en/uvm-cheatsheet.pdf</a:t>
            </a:r>
            <a:r>
              <a:rPr/>
              <a:t> is this table, the class hierarchy, the nine phases and the handshake of the driver on a single A4 side. The source is </a:t>
            </a:r>
            <a:r>
              <a:rPr>
                <a:latin typeface="Courier"/>
              </a:rPr>
              <a:t>res/en/machete.html</a:t>
            </a:r>
            <a:r>
              <a:rPr/>
              <a:t>, it opens with a double click and it prints with Ctrl+P. The point to say out loud is the one about the plusargs. A </a:t>
            </a:r>
            <a:r>
              <a:rPr>
                <a:latin typeface="Courier"/>
              </a:rPr>
              <a:t>$display</a:t>
            </a:r>
            <a:r>
              <a:rPr/>
              <a:t> added by hand costs a recompilation of UVM —minutes— and on top of that you have to remember to take it out. Six of these seven are already fitted in the binary you compiled: they get switched on from the command line and they leave no trace. The seventh, </a:t>
            </a:r>
            <a:r>
              <a:rPr>
                <a:latin typeface="Courier"/>
              </a:rPr>
              <a:t>VLT_TRACE</a:t>
            </a:r>
            <a:r>
              <a:rPr/>
              <a:t>, also needs the </a:t>
            </a:r>
            <a:r>
              <a:rPr>
                <a:latin typeface="Courier"/>
              </a:rPr>
              <a:t>$dumpfile</a:t>
            </a:r>
            <a:r>
              <a:rPr/>
              <a:t>/</a:t>
            </a:r>
            <a:r>
              <a:rPr>
                <a:latin typeface="Courier"/>
              </a:rPr>
              <a:t>$dumpvars</a:t>
            </a:r>
            <a:r>
              <a:rPr/>
              <a:t> block in the top — today </a:t>
            </a:r>
            <a:r>
              <a:rPr>
                <a:latin typeface="Courier"/>
              </a:rPr>
              <a:t>u2/convencional</a:t>
            </a:r>
            <a:r>
              <a:rPr/>
              <a:t> and </a:t>
            </a:r>
            <a:r>
              <a:rPr>
                <a:latin typeface="Courier"/>
              </a:rPr>
              <a:t>ejercicios/d1b</a:t>
            </a:r>
            <a:r>
              <a:rPr/>
              <a:t> have it. And one detail of </a:t>
            </a:r>
            <a:r>
              <a:rPr>
                <a:latin typeface="Courier"/>
              </a:rPr>
              <a:t>+UVM_TIMEOUT</a:t>
            </a:r>
            <a:r>
              <a:rPr/>
              <a:t> that bites, because it does not error out: the value is an integer in time units, not an expression with a unit. UVM reads it with </a:t>
            </a:r>
            <a:r>
              <a:rPr>
                <a:latin typeface="Courier"/>
              </a:rPr>
              <a:t>$sscanf(…, "%d,%s")</a:t>
            </a:r>
            <a:r>
              <a:rPr/>
              <a:t> (</a:t>
            </a:r>
            <a:r>
              <a:rPr>
                <a:latin typeface="Courier"/>
              </a:rPr>
              <a:t>uvm_root.svh:916</a:t>
            </a:r>
            <a:r>
              <a:rPr/>
              <a:t>), so </a:t>
            </a:r>
            <a:r>
              <a:rPr>
                <a:latin typeface="Courier"/>
              </a:rPr>
              <a:t>+UVM_TIMEOUT=5ms</a:t>
            </a:r>
            <a:r>
              <a:rPr/>
              <a:t> does not complain: it takes the </a:t>
            </a:r>
            <a:r>
              <a:rPr>
                <a:latin typeface="Courier"/>
              </a:rPr>
              <a:t>5</a:t>
            </a:r>
            <a:r>
              <a:rPr/>
              <a:t> and cuts the simulation off at 5 ns. You write </a:t>
            </a:r>
            <a:r>
              <a:rPr>
                <a:latin typeface="Courier"/>
              </a:rPr>
              <a:t>+UVM_TIMEOUT=5000000,NO</a:t>
            </a:r>
            <a:r>
              <a:rPr/>
              <a:t>, and the </a:t>
            </a:r>
            <a:r>
              <a:rPr>
                <a:latin typeface="Courier"/>
              </a:rPr>
              <a:t>NO</a:t>
            </a:r>
            <a:r>
              <a:rPr/>
              <a:t> is so that a </a:t>
            </a:r>
            <a:r>
              <a:rPr>
                <a:latin typeface="Courier"/>
              </a:rPr>
              <a:t>set_timeout()</a:t>
            </a:r>
            <a:r>
              <a:rPr/>
              <a:t> written in the testbench does not overwrite what you asked for on the command line. </a:t>
            </a:r>
            <a:r>
              <a:rPr>
                <a:latin typeface="Courier"/>
              </a:rPr>
              <a:t>+TOPOLOGY</a:t>
            </a:r>
            <a:r>
              <a:rPr/>
              <a:t> is not from UVM: it is from the </a:t>
            </a:r>
            <a:r>
              <a:rPr>
                <a:latin typeface="Courier"/>
              </a:rPr>
              <a:t>base_test</a:t>
            </a:r>
            <a:r>
              <a:rPr/>
              <a:t> of the course, which reads the plusarg and calls </a:t>
            </a:r>
            <a:r>
              <a:rPr>
                <a:latin typeface="Courier"/>
              </a:rPr>
              <a:t>uvm_root::get().print_topology()</a:t>
            </a:r>
            <a:r>
              <a:rPr/>
              <a:t>. It is worth clarifying so nobody looks for it in the LRM. The same for </a:t>
            </a:r>
            <a:r>
              <a:rPr>
                <a:latin typeface="Courier"/>
              </a:rPr>
              <a:t>VLT_TRACE=1</a:t>
            </a:r>
            <a:r>
              <a:rPr/>
              <a:t>, which is from the </a:t>
            </a:r>
            <a:r>
              <a:rPr>
                <a:latin typeface="Courier"/>
              </a:rPr>
              <a:t>run.sh</a:t>
            </a:r>
            <a:r>
              <a:rPr/>
              <a:t>. And one that is not in the table because it is not a tool but a habit: running with </a:t>
            </a:r>
            <a:r>
              <a:rPr>
                <a:latin typeface="Courier"/>
              </a:rPr>
              <a:t>SEED=N</a:t>
            </a:r>
            <a:r>
              <a:rPr/>
              <a:t>. A bug that shows up once every ten runs does not get debugged until you can repeat it at will.</a:t>
            </a:r>
          </a:p>
        </p:txBody>
      </p:sp>
      <p:sp>
        <p:nvSpPr>
          <p:cNvPr id="4" name="Slide Number Placeholder 3"/>
          <p:cNvSpPr>
            <a:spLocks noGrp="1"/>
          </p:cNvSpPr>
          <p:nvPr>
            <p:ph type="sldNum" sz="quarter" idx="10"/>
          </p:nvPr>
        </p:nvSpPr>
        <p:spPr/>
        <p:txBody>
          <a:bodyPr/>
          <a:lstStyle/>
          <a:p>
            <a:fld id="{18BDFEC3-8487-43E8-A154-7C12CBC1FFF2}" type="slidenum">
              <a:rPr lang="en-US"/>
              <a:t>443</a:t>
            </a:fld>
            <a:endParaRPr lang="en-US"/>
          </a:p>
        </p:txBody>
      </p:sp>
    </p:spTree>
  </p:cSld>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is the index of the previous one, and the order of the rows is not accidental: they are the six things that actually happen, ordered by how many times you are going to see them. The first and the second are two sides of the same coin: the objection. If nobody raises it, the sim ends at zero; if nobody drops it, it never ends. That is why the objection trace is the first tool to switch on when the simulation time makes no sense. The third is the one from the day 5 exercise, and the lesson it leaves is a matter of craft, not of syntax: a monitor that samples on the wrong edge invents failures that do not exist and makes you lose days. Before opening the RTL, look at what the monitor says it saw. The fourth has a trap inside the trap: </a:t>
            </a:r>
            <a:r>
              <a:rPr>
                <a:latin typeface="Courier"/>
              </a:rPr>
              <a:t>get(null, "*", ...)</a:t>
            </a:r>
            <a:r>
              <a:rPr/>
              <a:t> does not fail —it gives back the first thing it finds— so the symptom is not “it does not find”, it is “it found somebody else’s”. The trace shows it; the </a:t>
            </a:r>
            <a:r>
              <a:rPr>
                <a:latin typeface="Courier"/>
              </a:rPr>
              <a:t>get</a:t>
            </a:r>
            <a:r>
              <a:rPr/>
              <a:t> does not. And to close: the last column is all there is. If the symptom is not here, the next step is the waveforms, which is the tool that does 47 % of the work.</a:t>
            </a:r>
          </a:p>
        </p:txBody>
      </p:sp>
      <p:sp>
        <p:nvSpPr>
          <p:cNvPr id="4" name="Slide Number Placeholder 3"/>
          <p:cNvSpPr>
            <a:spLocks noGrp="1"/>
          </p:cNvSpPr>
          <p:nvPr>
            <p:ph type="sldNum" sz="quarter" idx="10"/>
          </p:nvPr>
        </p:nvSpPr>
        <p:spPr/>
        <p:txBody>
          <a:bodyPr/>
          <a:lstStyle/>
          <a:p>
            <a:fld id="{18BDFEC3-8487-43E8-A154-7C12CBC1FFF2}" type="slidenum">
              <a:rPr lang="en-US"/>
              <a:t>444</a:t>
            </a:fld>
            <a:endParaRPr lang="en-US"/>
          </a:p>
        </p:txBody>
      </p:sp>
    </p:spTree>
  </p:cSld>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appendix is the one to print out and stick next to the monitor. They are spread over seven sections because each one shows up when the concept shows up, but they are needed together — and they are needed at the worst moment. The thesis of the appendix is in the subtitle, and it is worth stating it as a general rule of the craft: </a:t>
            </a:r>
            <a:r>
              <a:rPr b="1"/>
              <a:t>in verification, the expensive mistake is not the one that breaks, it is the one that lies.</a:t>
            </a:r>
            <a:r>
              <a:rPr/>
              <a:t> A compilation error costs two minutes. A testbench that passes measuring the wrong thing costs a tape-out. The fourth row is the one that hurts the most in a big team, because whoever commits it is not the one who suffers it: somebody adds an override in their test, somebody else moves the </a:t>
            </a:r>
            <a:r>
              <a:rPr>
                <a:latin typeface="Courier"/>
              </a:rPr>
              <a:t>create()</a:t>
            </a:r>
            <a:r>
              <a:rPr/>
              <a:t>, and the stimulus changes without anybody touching the stimulus file. That is why the </a:t>
            </a:r>
            <a:r>
              <a:rPr>
                <a:latin typeface="Courier"/>
              </a:rPr>
              <a:t>+TOPOLOGY</a:t>
            </a:r>
            <a:r>
              <a:rPr/>
              <a:t> of the agents is so cheap: it is ten seconds of reading the tree UVM actually built, against the one you drew in your head.</a:t>
            </a:r>
          </a:p>
        </p:txBody>
      </p:sp>
      <p:sp>
        <p:nvSpPr>
          <p:cNvPr id="4" name="Slide Number Placeholder 3"/>
          <p:cNvSpPr>
            <a:spLocks noGrp="1"/>
          </p:cNvSpPr>
          <p:nvPr>
            <p:ph type="sldNum" sz="quarter" idx="10"/>
          </p:nvPr>
        </p:nvSpPr>
        <p:spPr/>
        <p:txBody>
          <a:bodyPr/>
          <a:lstStyle/>
          <a:p>
            <a:fld id="{18BDFEC3-8487-43E8-A154-7C12CBC1FFF2}" type="slidenum">
              <a:rPr lang="en-US"/>
              <a:t>445</a:t>
            </a:fld>
            <a:endParaRPr lang="en-US"/>
          </a:p>
        </p:txBody>
      </p:sp>
    </p:spTree>
  </p:cSld>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bfm.command_monitor_h = this</a:t>
            </a:r>
            <a:r>
              <a:rPr/>
              <a:t> row is the one that teaches the pattern best, and it is worth telling it as a story: whoever forgets that line sees a </a:t>
            </a:r>
            <a:r>
              <a:rPr>
                <a:latin typeface="Courier"/>
              </a:rPr>
              <a:t>uvm_fatal</a:t>
            </a:r>
            <a:r>
              <a:rPr/>
              <a:t> from the scoreboard, opens the scoreboard, and the scoreboard is perfect. The monitor —which is the one that got it wrong— says absolutely nothing, because its </a:t>
            </a:r>
            <a:r>
              <a:rPr>
                <a:latin typeface="Courier"/>
              </a:rPr>
              <a:t>always</a:t>
            </a:r>
            <a:r>
              <a:rPr/>
              <a:t> in the interface never called it. The rule that comes out of there, and that holds for all four: when something screams, go up a layer. The one that reports a mismatch is the last of the chain; the bug is almost always in the one feeding it. The last two are the ones from the </a:t>
            </a:r>
            <a:r>
              <a:rPr i="1"/>
              <a:t>deep operations</a:t>
            </a:r>
            <a:r>
              <a:rPr/>
              <a:t> of the class hierarchies and it is worth pointing out the asymmetry: </a:t>
            </a:r>
            <a:r>
              <a:rPr>
                <a:latin typeface="Courier"/>
              </a:rPr>
              <a:t>do_copy()</a:t>
            </a:r>
            <a:r>
              <a:rPr/>
              <a:t> without </a:t>
            </a:r>
            <a:r>
              <a:rPr>
                <a:latin typeface="Courier"/>
              </a:rPr>
              <a:t>super</a:t>
            </a:r>
            <a:r>
              <a:rPr/>
              <a:t> loses data in silence; </a:t>
            </a:r>
            <a:r>
              <a:rPr>
                <a:latin typeface="Courier"/>
              </a:rPr>
              <a:t>do_compare()</a:t>
            </a:r>
            <a:r>
              <a:rPr/>
              <a:t> without </a:t>
            </a:r>
            <a:r>
              <a:rPr>
                <a:latin typeface="Courier"/>
              </a:rPr>
              <a:t>&amp;&amp;</a:t>
            </a:r>
            <a:r>
              <a:rPr/>
              <a:t> compares too few of them, and gives back </a:t>
            </a:r>
            <a:r>
              <a:rPr i="1"/>
              <a:t>equal</a:t>
            </a:r>
            <a:r>
              <a:rPr/>
              <a:t> for two objects that are not. The second is worse, because it switches off the whole scoreboard without switching it off.</a:t>
            </a:r>
          </a:p>
        </p:txBody>
      </p:sp>
      <p:sp>
        <p:nvSpPr>
          <p:cNvPr id="4" name="Slide Number Placeholder 3"/>
          <p:cNvSpPr>
            <a:spLocks noGrp="1"/>
          </p:cNvSpPr>
          <p:nvPr>
            <p:ph type="sldNum" sz="quarter" idx="10"/>
          </p:nvPr>
        </p:nvSpPr>
        <p:spPr/>
        <p:txBody>
          <a:bodyPr/>
          <a:lstStyle/>
          <a:p>
            <a:fld id="{18BDFEC3-8487-43E8-A154-7C12CBC1FFF2}" type="slidenum">
              <a:rPr lang="en-US"/>
              <a:t>446</a:t>
            </a:fld>
            <a:endParaRPr lang="en-US"/>
          </a:p>
        </p:txBody>
      </p:sp>
    </p:spTree>
  </p:cSld>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two are the only ones on the list that do make noise — one hangs and the other ends oddly — and they are here because the noise they make does not point at the culprit. A hang does not say what was left waiting; a t=0 says PASS, which is worse than an error. The one about </a:t>
            </a:r>
            <a:r>
              <a:rPr>
                <a:latin typeface="Courier"/>
              </a:rPr>
              <a:t>assert(randomize())</a:t>
            </a:r>
            <a:r>
              <a:rPr/>
              <a:t> deserves being told in full because it is the one most badly copied from the internet: </a:t>
            </a:r>
            <a:r>
              <a:rPr>
                <a:latin typeface="Courier"/>
              </a:rPr>
              <a:t>assert</a:t>
            </a:r>
            <a:r>
              <a:rPr/>
              <a:t> is not a function, it is a directive, and a simulator with asserts disabled </a:t>
            </a:r>
            <a:r>
              <a:rPr b="1"/>
              <a:t>does not execute the argument</a:t>
            </a:r>
            <a:r>
              <a:rPr/>
              <a:t>. Which means the randomize simply does not happen, the transaction gets sent with the previous values, and the testbench carries on as if nothing had happened. The one about the </a:t>
            </a:r>
            <a:r>
              <a:rPr>
                <a:latin typeface="Courier"/>
              </a:rPr>
              <a:t>new()</a:t>
            </a:r>
            <a:r>
              <a:rPr/>
              <a:t> that eats the override is the subtlest of day 5, and it is worth showing the number: in </a:t>
            </a:r>
            <a:r>
              <a:rPr>
                <a:latin typeface="Courier"/>
              </a:rPr>
              <a:t>add_test</a:t>
            </a:r>
            <a:r>
              <a:rPr/>
              <a:t>, two of the transactions of the testbench were built with </a:t>
            </a:r>
            <a:r>
              <a:rPr>
                <a:latin typeface="Courier"/>
              </a:rPr>
              <a:t>new()</a:t>
            </a:r>
            <a:r>
              <a:rPr/>
              <a:t> and therefore were </a:t>
            </a:r>
            <a:r>
              <a:rPr b="1"/>
              <a:t>not</a:t>
            </a:r>
            <a:r>
              <a:rPr/>
              <a:t> </a:t>
            </a:r>
            <a:r>
              <a:rPr>
                <a:latin typeface="Courier"/>
              </a:rPr>
              <a:t>add_transaction</a:t>
            </a:r>
            <a:r>
              <a:rPr/>
              <a:t>. Nobody found out, because the scoreboard compared fine all the same. And a closing recommendation for whoever is studying alone: read this appendix now and again on the day something does not work. The first time you understand none of them; the second you understand exactly the one that is happening to you.</a:t>
            </a:r>
          </a:p>
        </p:txBody>
      </p:sp>
      <p:sp>
        <p:nvSpPr>
          <p:cNvPr id="4" name="Slide Number Placeholder 3"/>
          <p:cNvSpPr>
            <a:spLocks noGrp="1"/>
          </p:cNvSpPr>
          <p:nvPr>
            <p:ph type="sldNum" sz="quarter" idx="10"/>
          </p:nvPr>
        </p:nvSpPr>
        <p:spPr/>
        <p:txBody>
          <a:bodyPr/>
          <a:lstStyle/>
          <a:p>
            <a:fld id="{18BDFEC3-8487-43E8-A154-7C12CBC1FFF2}" type="slidenum">
              <a:rPr lang="en-US"/>
              <a:t>447</a:t>
            </a:fld>
            <a:endParaRPr lang="en-US"/>
          </a:p>
        </p:txBody>
      </p:sp>
    </p:spTree>
  </p:cSld>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These four reached the appendix with the assertions and they are the only ones on the list where the check itself is what fails — the rest are bugs of the testbench; these are bugs of the one checking the testbench. That is why the antidote is always the same and that is why it is worth repeating it until you are sick of it: </a:t>
            </a:r>
            <a:r>
              <a:rPr b="1"/>
              <a:t>one </a:t>
            </a:r>
            <a:r>
              <a:rPr b="1">
                <a:latin typeface="Courier"/>
              </a:rPr>
              <a:t>cover property</a:t>
            </a:r>
            <a:r>
              <a:rPr b="1"/>
              <a:t> per </a:t>
            </a:r>
            <a:r>
              <a:rPr b="1">
                <a:latin typeface="Courier"/>
              </a:rPr>
              <a:t>assert property</a:t>
            </a:r>
            <a:r>
              <a:rPr/>
              <a:t>. The first row is the cheapest to commit in this flow and it is worth showing it live: taking </a:t>
            </a:r>
            <a:r>
              <a:rPr>
                <a:latin typeface="Courier"/>
              </a:rPr>
              <a:t>--assert</a:t>
            </a:r>
            <a:r>
              <a:rPr/>
              <a:t> out of the </a:t>
            </a:r>
            <a:r>
              <a:rPr>
                <a:latin typeface="Courier"/>
              </a:rPr>
              <a:t>run.sh</a:t>
            </a:r>
            <a:r>
              <a:rPr/>
              <a:t> of </a:t>
            </a:r>
            <a:r>
              <a:rPr>
                <a:latin typeface="Courier"/>
              </a:rPr>
              <a:t>code/u8/assertions</a:t>
            </a:r>
            <a:r>
              <a:rPr/>
              <a:t> leaves the run with </a:t>
            </a:r>
            <a:r>
              <a:rPr>
                <a:latin typeface="Courier"/>
              </a:rPr>
              <a:t>+BUG=1</a:t>
            </a:r>
            <a:r>
              <a:rPr/>
              <a:t> at 0 </a:t>
            </a:r>
            <a:r>
              <a:rPr>
                <a:latin typeface="Courier"/>
              </a:rPr>
              <a:t>UVM_ERROR</a:t>
            </a:r>
            <a:r>
              <a:rPr/>
              <a:t>. The 154 failures disappear without anything warning you. The third is the lesson of the section and the only one on the list that is not in any tutorial. The wrong reflex, when the false positives show up, is to loosen the property until it shuts up: there you are left without a check and with the feeling of having fixed it. The right reflex is to ask on which edge the one driving the stimulus writes.</a:t>
            </a:r>
          </a:p>
        </p:txBody>
      </p:sp>
      <p:sp>
        <p:nvSpPr>
          <p:cNvPr id="4" name="Slide Number Placeholder 3"/>
          <p:cNvSpPr>
            <a:spLocks noGrp="1"/>
          </p:cNvSpPr>
          <p:nvPr>
            <p:ph type="sldNum" sz="quarter" idx="10"/>
          </p:nvPr>
        </p:nvSpPr>
        <p:spPr/>
        <p:txBody>
          <a:bodyPr/>
          <a:lstStyle/>
          <a:p>
            <a:fld id="{18BDFEC3-8487-43E8-A154-7C12CBC1FFF2}" type="slidenum">
              <a:rPr lang="en-US"/>
              <a:t>448</a:t>
            </a:fld>
            <a:endParaRPr lang="en-US"/>
          </a:p>
        </p:txBody>
      </p:sp>
    </p:spTree>
  </p:cSld>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trap closes the appendix and it is the one that best sums up its thesis, because the symptom is the worst of all the ones on the list: </a:t>
            </a:r>
            <a:r>
              <a:rPr b="1"/>
              <a:t>intermittent</a:t>
            </a:r>
            <a:r>
              <a:rPr/>
              <a:t>. The rest fail always or never fail; this one fails when the data changes, which is one run in however many and precisely the one you are not watching. And it has a twist worth marking out loud: it is the only one on the list that shows up </a:t>
            </a:r>
            <a:r>
              <a:rPr i="1"/>
              <a:t>because</a:t>
            </a:r>
            <a:r>
              <a:rPr/>
              <a:t> you used the tool that avoids another problem. The clocking block takes the sampling race out and puts the possibility of this mixture in. It is not an argument for not using it — it is the argument for using it </a:t>
            </a:r>
            <a:r>
              <a:rPr b="1"/>
              <a:t>whole</a:t>
            </a:r>
            <a:r>
              <a:rPr/>
              <a:t>, or not using it. The rule in one line, which is Dave Rich’s: if a signal belongs to the timing contract of a clocking block, it is always accessed through that contract. The long material is in </a:t>
            </a:r>
            <a:r>
              <a:rPr>
                <a:latin typeface="Courier"/>
              </a:rPr>
              <a:t>docs/clocking-blocks.md</a:t>
            </a:r>
            <a:r>
              <a:rPr/>
              <a:t> (in Spanish).</a:t>
            </a:r>
          </a:p>
        </p:txBody>
      </p:sp>
      <p:sp>
        <p:nvSpPr>
          <p:cNvPr id="4" name="Slide Number Placeholder 3"/>
          <p:cNvSpPr>
            <a:spLocks noGrp="1"/>
          </p:cNvSpPr>
          <p:nvPr>
            <p:ph type="sldNum" sz="quarter" idx="10"/>
          </p:nvPr>
        </p:nvSpPr>
        <p:spPr/>
        <p:txBody>
          <a:bodyPr/>
          <a:lstStyle/>
          <a:p>
            <a:fld id="{18BDFEC3-8487-43E8-A154-7C12CBC1FFF2}" type="slidenum">
              <a:rPr lang="en-US"/>
              <a:t>449</a:t>
            </a:fld>
            <a:endParaRPr lang="en-US"/>
          </a:p>
        </p:txBody>
      </p:sp>
    </p:spTree>
  </p:cSld>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exists because between knowing a concept and being able to look it up there is a vocabulary, and it is the one nobody teaches: the student has just learned the concepts and from tomorrow every search, every question on a forum and every interview goes through these exact words. The last row is not a joke. “Test bed” and “test harness” turn up in translated books and in software, and </a:t>
            </a:r>
            <a:r>
              <a:rPr b="1"/>
              <a:t>nobody says them here</a:t>
            </a:r>
            <a:r>
              <a:rPr/>
              <a:t>: in an interview or in a mail to the team you say testbench. The same with </a:t>
            </a:r>
            <a:r>
              <a:rPr i="1"/>
              <a:t>coverage</a:t>
            </a:r>
            <a:r>
              <a:rPr/>
              <a:t>, </a:t>
            </a:r>
            <a:r>
              <a:rPr i="1"/>
              <a:t>seed</a:t>
            </a:r>
            <a:r>
              <a:rPr/>
              <a:t> and </a:t>
            </a:r>
            <a:r>
              <a:rPr i="1"/>
              <a:t>tape-out</a:t>
            </a:r>
            <a:r>
              <a:rPr/>
              <a:t>. A rule of thumb for work: the technical nouns are fixed and do not get paraphrased. “Randomize the transaction”, “run the regression”, “this does not close coverage”. It sounds like jargon and it is how the trade talks.</a:t>
            </a:r>
          </a:p>
        </p:txBody>
      </p:sp>
      <p:sp>
        <p:nvSpPr>
          <p:cNvPr id="4" name="Slide Number Placeholder 3"/>
          <p:cNvSpPr>
            <a:spLocks noGrp="1"/>
          </p:cNvSpPr>
          <p:nvPr>
            <p:ph type="sldNum" sz="quarter" idx="10"/>
          </p:nvPr>
        </p:nvSpPr>
        <p:spPr/>
        <p:txBody>
          <a:bodyPr/>
          <a:lstStyle/>
          <a:p>
            <a:fld id="{18BDFEC3-8487-43E8-A154-7C12CBC1FFF2}" type="slidenum">
              <a:rPr lang="en-US"/>
              <a:t>450</a:t>
            </a:fld>
            <a:endParaRPr lang="en-US"/>
          </a:p>
        </p:txBody>
      </p:sp>
    </p:spTree>
  </p:cSld>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slide to keep open while reading somebody else’s code, and also the one that serves as a quick review before an interview. The two rows that get confused the most are </a:t>
            </a:r>
            <a:r>
              <a:rPr i="1"/>
              <a:t>sequence</a:t>
            </a:r>
            <a:r>
              <a:rPr/>
              <a:t> and </a:t>
            </a:r>
            <a:r>
              <a:rPr i="1"/>
              <a:t>sequencer</a:t>
            </a:r>
            <a:r>
              <a:rPr/>
              <a:t>, and the way not to get them wrong is the one from day 6: the one ending in </a:t>
            </a:r>
            <a:r>
              <a:rPr b="1"/>
              <a:t>-er</a:t>
            </a:r>
            <a:r>
              <a:rPr/>
              <a:t> is the </a:t>
            </a:r>
            <a:r>
              <a:rPr b="1"/>
              <a:t>component</a:t>
            </a:r>
            <a:r>
              <a:rPr/>
              <a:t> —it is in the tree, it has phases—; the other is the object that gets created, runs and is thrown away. The same holds for </a:t>
            </a:r>
            <a:r>
              <a:rPr i="1"/>
              <a:t>driver</a:t>
            </a:r>
            <a:r>
              <a:rPr/>
              <a:t> and </a:t>
            </a:r>
            <a:r>
              <a:rPr i="1"/>
              <a:t>monitor</a:t>
            </a:r>
            <a:r>
              <a:rPr/>
              <a:t>. The rule is about the pieces of the tree and not about the suffix: the UVM </a:t>
            </a:r>
            <a:r>
              <a:rPr i="1"/>
              <a:t>policies</a:t>
            </a:r>
            <a:r>
              <a:rPr/>
              <a:t> —</a:t>
            </a:r>
            <a:r>
              <a:rPr>
                <a:latin typeface="Courier"/>
              </a:rPr>
              <a:t>uvm_printer</a:t>
            </a:r>
            <a:r>
              <a:rPr/>
              <a:t>, </a:t>
            </a:r>
            <a:r>
              <a:rPr>
                <a:latin typeface="Courier"/>
              </a:rPr>
              <a:t>uvm_comparer</a:t>
            </a:r>
            <a:r>
              <a:rPr/>
              <a:t>, </a:t>
            </a:r>
            <a:r>
              <a:rPr>
                <a:latin typeface="Courier"/>
              </a:rPr>
              <a:t>uvm_packer</a:t>
            </a:r>
            <a:r>
              <a:rPr/>
              <a:t>, </a:t>
            </a:r>
            <a:r>
              <a:rPr>
                <a:latin typeface="Courier"/>
              </a:rPr>
              <a:t>uvm_recorder</a:t>
            </a:r>
            <a:r>
              <a:rPr/>
              <a:t>— and the </a:t>
            </a:r>
            <a:r>
              <a:rPr>
                <a:latin typeface="Courier"/>
              </a:rPr>
              <a:t>uvm_report_catcher</a:t>
            </a:r>
            <a:r>
              <a:rPr/>
              <a:t> end the same way and are objects. And the first row is the hardest one and the one that costs the most: </a:t>
            </a:r>
            <a:r>
              <a:rPr i="1"/>
              <a:t>handle</a:t>
            </a:r>
            <a:r>
              <a:rPr/>
              <a:t>. If the student takes a single word away from this glossary, let it be that a handle is not an object. The </a:t>
            </a:r>
            <a:r>
              <a:rPr i="1"/>
              <a:t>virtual sequence</a:t>
            </a:r>
            <a:r>
              <a:rPr/>
              <a:t> row brings two more words along that are going to show up in any production testbench: the </a:t>
            </a:r>
            <a:r>
              <a:rPr i="1"/>
              <a:t>virtual sequencer</a:t>
            </a:r>
            <a:r>
              <a:rPr/>
              <a:t>, which is a component without a queue whose only contents are the handles to the real sequencers, and </a:t>
            </a:r>
            <a:r>
              <a:rPr>
                <a:latin typeface="Courier"/>
              </a:rPr>
              <a:t>p_sequencer</a:t>
            </a:r>
            <a:r>
              <a:rPr/>
              <a:t>, the handle already cast to that type that </a:t>
            </a:r>
            <a:r>
              <a:rPr>
                <a:latin typeface="Courier"/>
              </a:rPr>
              <a:t>`uvm_declare_p_sequencer</a:t>
            </a:r>
            <a:r>
              <a:rPr/>
              <a:t> declares for you. A warning about </a:t>
            </a:r>
            <a:r>
              <a:rPr i="1"/>
              <a:t>sequence</a:t>
            </a:r>
            <a:r>
              <a:rPr/>
              <a:t>, which now shows up twice in the course with two meanings: the UVM one is an object that generates stimulus; the SVA one (</a:t>
            </a:r>
            <a:r>
              <a:rPr>
                <a:latin typeface="Courier"/>
              </a:rPr>
              <a:t>sequence ... endsequence</a:t>
            </a:r>
            <a:r>
              <a:rPr/>
              <a:t>, the assertions) is a temporal expression —</a:t>
            </a:r>
            <a:r>
              <a:rPr i="1"/>
              <a:t>“this, and three edges later that”</a:t>
            </a:r>
            <a:r>
              <a:rPr/>
              <a:t>— and has nothing to do with it. The context always tells them apart, but the first time it confuses.</a:t>
            </a:r>
          </a:p>
        </p:txBody>
      </p:sp>
      <p:sp>
        <p:nvSpPr>
          <p:cNvPr id="4" name="Slide Number Placeholder 3"/>
          <p:cNvSpPr>
            <a:spLocks noGrp="1"/>
          </p:cNvSpPr>
          <p:nvPr>
            <p:ph type="sldNum" sz="quarter" idx="10"/>
          </p:nvPr>
        </p:nvSpPr>
        <p:spPr/>
        <p:txBody>
          <a:bodyPr/>
          <a:lstStyle/>
          <a:p>
            <a:fld id="{18BDFEC3-8487-43E8-A154-7C12CBC1FFF2}" type="slidenum">
              <a:rPr lang="en-US"/>
              <a:t>451</a:t>
            </a:fld>
            <a:endParaRPr lang="en-US"/>
          </a:p>
        </p:txBody>
      </p:sp>
    </p:spTree>
  </p:cSld>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three are here because each one has already caused a confusion in the course, and it is worth closing by naming them. </a:t>
            </a:r>
            <a:r>
              <a:rPr>
                <a:latin typeface="Courier"/>
              </a:rPr>
              <a:t>virtual</a:t>
            </a:r>
            <a:r>
              <a:rPr/>
              <a:t> was flagged in polymorphism and it comes back in the testbench in objects with the virtual interface. The question that sorts it out: virtual what? If it is a method, it looks at the object. If it is a class, it does not get instantiated. If it is an interface, it is a handle. The </a:t>
            </a:r>
            <a:r>
              <a:rPr>
                <a:latin typeface="Courier"/>
              </a:rPr>
              <a:t>assert</a:t>
            </a:r>
            <a:r>
              <a:rPr/>
              <a:t> is the trap of the transactions and it is worth repeating why: it reports outside UVM, it does not go into the Report Summary, and with the assertions switched off there are simulators that do not even evaluate the expression — which means </a:t>
            </a:r>
            <a:r>
              <a:rPr>
                <a:latin typeface="Courier"/>
              </a:rPr>
              <a:t>randomize()</a:t>
            </a:r>
            <a:r>
              <a:rPr/>
              <a:t> does not get called. And the last row looks obvious until the first project meeting, where “how many tests do you have” and “how many tests did you run last night” are two different questions with two very different numbers.</a:t>
            </a:r>
          </a:p>
        </p:txBody>
      </p:sp>
      <p:sp>
        <p:nvSpPr>
          <p:cNvPr id="4" name="Slide Number Placeholder 3"/>
          <p:cNvSpPr>
            <a:spLocks noGrp="1"/>
          </p:cNvSpPr>
          <p:nvPr>
            <p:ph type="sldNum" sz="quarter" idx="10"/>
          </p:nvPr>
        </p:nvSpPr>
        <p:spPr/>
        <p:txBody>
          <a:bodyPr/>
          <a:lstStyle/>
          <a:p>
            <a:fld id="{18BDFEC3-8487-43E8-A154-7C12CBC1FFF2}" type="slidenum">
              <a:rPr lang="en-US"/>
              <a:t>452</a:t>
            </a:fld>
            <a:endParaRPr lang="en-US"/>
          </a:p>
        </p:txBody>
      </p:sp>
    </p:spTree>
  </p:cSld>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list is ordered by when you are going to need it, and it is worth saying so. The LRM and the </a:t>
            </a:r>
            <a:r>
              <a:rPr i="1"/>
              <a:t>User Guide</a:t>
            </a:r>
            <a:r>
              <a:rPr/>
              <a:t> are for consulting: nobody reads them straight through, you go and look things up when there is a discussion about syntax or semantics. The Verification Academy is the place where almost everything this course left out lives, and it is free with registration. About Salemi’s book it is worth repeating what </a:t>
            </a:r>
            <a:r>
              <a:rPr>
                <a:latin typeface="Courier"/>
              </a:rPr>
              <a:t>docs/en-que-se-diferencia.md</a:t>
            </a:r>
            <a:r>
              <a:rPr/>
              <a:t> (in Spanish) says: this course does not replace it and does not follow it. If somebody wants a second pass over the same concepts written by another person, it is the best one there is to start with. And the point about the charts, because it is the part a student may want to verify: the percentages of unit 1 are from the Wilson Research Group study; the charts are our own and get regenerated with </a:t>
            </a:r>
            <a:r>
              <a:rPr>
                <a:latin typeface="Courier"/>
              </a:rPr>
              <a:t>make figs</a:t>
            </a:r>
            <a:r>
              <a:rPr/>
              <a:t> from a JSON that is in the repo. Nothing in unit 1 is an image downloaded from the internet.</a:t>
            </a:r>
          </a:p>
        </p:txBody>
      </p:sp>
      <p:sp>
        <p:nvSpPr>
          <p:cNvPr id="4" name="Slide Number Placeholder 3"/>
          <p:cNvSpPr>
            <a:spLocks noGrp="1"/>
          </p:cNvSpPr>
          <p:nvPr>
            <p:ph type="sldNum" sz="quarter" idx="10"/>
          </p:nvPr>
        </p:nvSpPr>
        <p:spPr/>
        <p:txBody>
          <a:bodyPr/>
          <a:lstStyle/>
          <a:p>
            <a:fld id="{18BDFEC3-8487-43E8-A154-7C12CBC1FFF2}" type="slidenum">
              <a:rPr lang="en-US"/>
              <a:t>453</a:t>
            </a:fld>
            <a:endParaRPr lang="en-US"/>
          </a:p>
        </p:txBody>
      </p:sp>
    </p:spTree>
  </p:cSld>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saying out loud when you get here: the book is short, it is well written and it is still the best way to start in English. If the course was of any use to somebody, let them buy it.</a:t>
            </a:r>
          </a:p>
        </p:txBody>
      </p:sp>
      <p:sp>
        <p:nvSpPr>
          <p:cNvPr id="4" name="Slide Number Placeholder 3"/>
          <p:cNvSpPr>
            <a:spLocks noGrp="1"/>
          </p:cNvSpPr>
          <p:nvPr>
            <p:ph type="sldNum" sz="quarter" idx="10"/>
          </p:nvPr>
        </p:nvSpPr>
        <p:spPr/>
        <p:txBody>
          <a:bodyPr/>
          <a:lstStyle/>
          <a:p>
            <a:fld id="{18BDFEC3-8487-43E8-A154-7C12CBC1FFF2}" type="slidenum">
              <a:rPr lang="en-US"/>
              <a:t>454</a:t>
            </a:fld>
            <a:endParaRPr lang="en-US"/>
          </a:p>
        </p:txBody>
      </p:sp>
    </p:spTree>
  </p:cSld>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slide is not legal formalism, and it is worth saying why it is here: the course asks to be cited, so it has to cite first. What was borrowed is named, with its licence and with the list of changes in the </a:t>
            </a:r>
            <a:r>
              <a:rPr>
                <a:latin typeface="Courier"/>
              </a:rPr>
              <a:t>NOTICE</a:t>
            </a:r>
            <a:r>
              <a:rPr/>
              <a:t>. The practical part for whoever wants to reuse the material: </a:t>
            </a:r>
            <a:r>
              <a:rPr b="1"/>
              <a:t>CC BY 4.0</a:t>
            </a:r>
            <a:r>
              <a:rPr/>
              <a:t> the slides and the docs, </a:t>
            </a:r>
            <a:r>
              <a:rPr b="1"/>
              <a:t>Apache-2.0</a:t>
            </a:r>
            <a:r>
              <a:rPr/>
              <a:t> the code, </a:t>
            </a:r>
            <a:r>
              <a:rPr b="1"/>
              <a:t>MIT</a:t>
            </a:r>
            <a:r>
              <a:rPr/>
              <a:t> the tools. It can be taught, adapted, translated and charged for. The only condition is citing the source, and there is no hidden “non-commercial” clause. If somebody asks why three licences instead of one: because they are three different things. The code derives from Apache-2.0 code and has to go on being that; the slides are original work and CC BY is the one an academic setting understands; the tools are software and MIT is what anybody copying them expects.</a:t>
            </a:r>
          </a:p>
        </p:txBody>
      </p:sp>
      <p:sp>
        <p:nvSpPr>
          <p:cNvPr id="4" name="Slide Number Placeholder 3"/>
          <p:cNvSpPr>
            <a:spLocks noGrp="1"/>
          </p:cNvSpPr>
          <p:nvPr>
            <p:ph type="sldNum" sz="quarter" idx="10"/>
          </p:nvPr>
        </p:nvSpPr>
        <p:spPr/>
        <p:txBody>
          <a:bodyPr/>
          <a:lstStyle/>
          <a:p>
            <a:fld id="{18BDFEC3-8487-43E8-A154-7C12CBC1FFF2}" type="slidenum">
              <a:rPr lang="en-US"/>
              <a:t>455</a:t>
            </a:fld>
            <a:endParaRPr lang="en-US"/>
          </a:p>
        </p:txBody>
      </p:sp>
    </p:spTree>
  </p:cSld>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reading the list out loud and slowly, because after seven days nobody has a sense of how much they saw. It is seven bullets and each one was a whole course a week ago. The one to underline is the last, and not out of activism: </a:t>
            </a:r>
            <a:r>
              <a:rPr b="1"/>
              <a:t>all of this runs on the student’s machine</a:t>
            </a:r>
            <a:r>
              <a:rPr/>
              <a:t>. There is no part of the course left in demo mode because a licence is missing, and that means that the day they want to repeat an example, try out an idea or show something to somebody, they can. Most of the UVM material they are going to find from here on does not have that property. And the honest clarification before the slide about what was left out, so nobody leaves with the wrong idea: this is an </a:t>
            </a:r>
            <a:r>
              <a:rPr b="1"/>
              <a:t>introductory</a:t>
            </a:r>
            <a:r>
              <a:rPr/>
              <a:t> course, and what follows is a list of what was not covered. Finishing it is not knowing UVM — it is being able to read somebody else’s testbench, write one of your own, and understand the next thing you learn without it sounding like gibberish.</a:t>
            </a:r>
          </a:p>
        </p:txBody>
      </p:sp>
      <p:sp>
        <p:nvSpPr>
          <p:cNvPr id="4" name="Slide Number Placeholder 3"/>
          <p:cNvSpPr>
            <a:spLocks noGrp="1"/>
          </p:cNvSpPr>
          <p:nvPr>
            <p:ph type="sldNum" sz="quarter" idx="10"/>
          </p:nvPr>
        </p:nvSpPr>
        <p:spPr/>
        <p:txBody>
          <a:bodyPr/>
          <a:lstStyle/>
          <a:p>
            <a:fld id="{18BDFEC3-8487-43E8-A154-7C12CBC1FFF2}" type="slidenum">
              <a:rPr lang="en-US"/>
              <a:t>456</a:t>
            </a:fld>
            <a:endParaRPr lang="en-US"/>
          </a:p>
        </p:txBody>
      </p:sp>
    </p:spTree>
  </p:cSld>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b="1"/>
              <a:t>RAL came out of this table and is now unit 9</a:t>
            </a:r>
            <a:r>
              <a:rPr/>
              <a:t>, optional, with the example that runs in </a:t>
            </a:r>
            <a:r>
              <a:rPr>
                <a:latin typeface="Courier"/>
              </a:rPr>
              <a:t>code/u9/ral/</a:t>
            </a:r>
            <a:r>
              <a:rPr/>
              <a:t> and the exercise </a:t>
            </a:r>
            <a:r>
              <a:rPr>
                <a:latin typeface="Courier"/>
              </a:rPr>
              <a:t>d8-ral</a:t>
            </a:r>
            <a:r>
              <a:rPr/>
              <a:t>. It is on </a:t>
            </a:r>
            <a:r>
              <a:rPr b="1"/>
              <a:t>day 8</a:t>
            </a:r>
            <a:r>
              <a:rPr/>
              <a:t>, after this slide and not in the middle, because it is only understood once the student has already written the scoreboard RAL replaces — and because as far as we know it is the first course that shows it running on a free simulator. What was left out of RAL, and is said in the unit: the backdoor and generating the model from IP-XACT. The </a:t>
            </a:r>
            <a:r>
              <a:rPr b="1">
                <a:latin typeface="Courier"/>
              </a:rPr>
              <a:t>clocking block</a:t>
            </a:r>
            <a:r>
              <a:rPr/>
              <a:t> also came out of this table: it is half a section of unit 2, with its example that runs in </a:t>
            </a:r>
            <a:r>
              <a:rPr>
                <a:latin typeface="Courier"/>
              </a:rPr>
              <a:t>code/u2/clocking/</a:t>
            </a:r>
            <a:r>
              <a:rPr/>
              <a:t>. The </a:t>
            </a:r>
            <a:r>
              <a:rPr b="1"/>
              <a:t>callbacks</a:t>
            </a:r>
            <a:r>
              <a:rPr/>
              <a:t> came out for the same reason: they are half a section of unit 7, with the </a:t>
            </a:r>
            <a:r>
              <a:rPr>
                <a:latin typeface="Courier"/>
              </a:rPr>
              <a:t>code/u7/callbacks/</a:t>
            </a:r>
            <a:r>
              <a:rPr/>
              <a:t> that injects the error in the driver — the third hook unit 1 promises. And </a:t>
            </a:r>
            <a:r>
              <a:rPr b="1"/>
              <a:t>regression and seeds</a:t>
            </a:r>
            <a:r>
              <a:rPr/>
              <a:t> as well: the exercise </a:t>
            </a:r>
            <a:r>
              <a:rPr>
                <a:latin typeface="Courier"/>
              </a:rPr>
              <a:t>d7-semillas</a:t>
            </a:r>
            <a:r>
              <a:rPr/>
              <a:t> is the whole cycle, and </a:t>
            </a:r>
            <a:r>
              <a:rPr>
                <a:latin typeface="Courier"/>
              </a:rPr>
              <a:t>make regresion</a:t>
            </a:r>
            <a:r>
              <a:rPr/>
              <a:t> left it as a tool, with a report of the bins that were left open. </a:t>
            </a:r>
            <a:r>
              <a:rPr b="1"/>
              <a:t>SVA came out of this table and is now a whole unit</a:t>
            </a:r>
            <a:r>
              <a:rPr/>
              <a:t>, and it is one of the most original things the course has: no introductory UVM book brings it. The </a:t>
            </a:r>
            <a:r>
              <a:rPr b="1"/>
              <a:t>virtual sequences</a:t>
            </a:r>
            <a:r>
              <a:rPr/>
              <a:t> came out too: they are the first hour of today, with an example that runs in </a:t>
            </a:r>
            <a:r>
              <a:rPr>
                <a:latin typeface="Courier"/>
              </a:rPr>
              <a:t>code/u7/sequences/virtual/</a:t>
            </a:r>
            <a:r>
              <a:rPr/>
              <a:t>. The last three rows are worth reading out loud with this sentence in front: an introductory course that lists what it does not cover is worth more than one that pretends to cover everything. </a:t>
            </a:r>
            <a:r>
              <a:rPr>
                <a:latin typeface="Courier"/>
              </a:rPr>
              <a:t>uvm_heartbeat</a:t>
            </a:r>
            <a:r>
              <a:rPr/>
              <a:t>, the sequence library and the collections get understood in an afternoon when they are needed; UPF, gate-level and PSS are another career. The last line is not a joke. After this course the student can open </a:t>
            </a:r>
            <a:r>
              <a:rPr>
                <a:latin typeface="Courier"/>
              </a:rPr>
              <a:t>uvm_component.svh</a:t>
            </a:r>
            <a:r>
              <a:rPr/>
              <a:t> and understand what </a:t>
            </a:r>
            <a:r>
              <a:rPr>
                <a:latin typeface="Courier"/>
              </a:rPr>
              <a:t>build_phase</a:t>
            </a:r>
            <a:r>
              <a:rPr/>
              <a:t> does, because they saw every piece the library hands them built by hand. If there is time, open it live and look together for the </a:t>
            </a:r>
            <a:r>
              <a:rPr>
                <a:latin typeface="Courier"/>
              </a:rPr>
              <a:t>m_set_full_name()</a:t>
            </a:r>
            <a:r>
              <a:rPr/>
              <a:t> that makes the config_db find things. It is the best way to close the course: the library stops being magic.</a:t>
            </a:r>
          </a:p>
        </p:txBody>
      </p:sp>
      <p:sp>
        <p:nvSpPr>
          <p:cNvPr id="4" name="Slide Number Placeholder 3"/>
          <p:cNvSpPr>
            <a:spLocks noGrp="1"/>
          </p:cNvSpPr>
          <p:nvPr>
            <p:ph type="sldNum" sz="quarter" idx="10"/>
          </p:nvPr>
        </p:nvSpPr>
        <p:spPr/>
        <p:txBody>
          <a:bodyPr/>
          <a:lstStyle/>
          <a:p>
            <a:fld id="{18BDFEC3-8487-43E8-A154-7C12CBC1FFF2}" type="slidenum">
              <a:rPr lang="en-US"/>
              <a:t>457</a:t>
            </a:fld>
            <a:endParaRPr lang="en-US"/>
          </a:p>
        </p:txBody>
      </p:sp>
    </p:spTree>
  </p:cSld>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rubric is for the student, not for the instructor, and it is worth saying so: nobody grades it. It is good for two different moments —before the exam, as a study guide; and right now, as a diagnosis— and the instruction is the same in both: read the statement and ask yourself </a:t>
            </a:r>
            <a:r>
              <a:rPr i="1"/>
              <a:t>“can I explain it to somebody?”</a:t>
            </a:r>
            <a:r>
              <a:rPr/>
              <a:t>, not </a:t>
            </a:r>
            <a:r>
              <a:rPr i="1"/>
              <a:t>“does it ring a bell?”</a:t>
            </a:r>
            <a:r>
              <a:rPr/>
              <a:t>. The difference between the two answers is the whole course. Every row links to the section of the </a:t>
            </a:r>
            <a:r>
              <a:rPr b="1"/>
              <a:t>book</a:t>
            </a:r>
            <a:r>
              <a:rPr/>
              <a:t>, which is the version to read straight through, with the instructor note inside the text. A “no” is not bad news: it is a link. If it is being taught in class, project the three slides and ask for hands per row. The three that get the most hands are the ones to review, and that measurement is worth more than the complete review.</a:t>
            </a:r>
          </a:p>
        </p:txBody>
      </p:sp>
      <p:sp>
        <p:nvSpPr>
          <p:cNvPr id="4" name="Slide Number Placeholder 3"/>
          <p:cNvSpPr>
            <a:spLocks noGrp="1"/>
          </p:cNvSpPr>
          <p:nvPr>
            <p:ph type="sldNum" sz="quarter" idx="10"/>
          </p:nvPr>
        </p:nvSpPr>
        <p:spPr/>
        <p:txBody>
          <a:bodyPr/>
          <a:lstStyle/>
          <a:p>
            <a:fld id="{18BDFEC3-8487-43E8-A154-7C12CBC1FFF2}" type="slidenum">
              <a:rPr lang="en-US"/>
              <a:t>458</a:t>
            </a:fld>
            <a:endParaRPr lang="en-US"/>
          </a:p>
        </p:txBody>
      </p:sp>
    </p:spTree>
  </p:cSld>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8 and the 9 are the two most often answered with a </a:t>
            </a:r>
            <a:r>
              <a:rPr i="1"/>
              <a:t>“it rings a bell”</a:t>
            </a:r>
            <a:r>
              <a:rPr/>
              <a:t>: they are mechanics of the library and they are understood by looking, until the day you have to debug a testbench that finishes without having sent any stimulus. If the student hesitates on either of the two, the Tests section is half an hour and closes them. The 10 is the one that pays off most in the long run and the one most underestimated. The whole course points at the 47 % of row 1: a </a:t>
            </a:r>
            <a:r>
              <a:rPr>
                <a:latin typeface="Courier"/>
              </a:rPr>
              <a:t>uvm_error</a:t>
            </a:r>
            <a:r>
              <a:rPr/>
              <a:t> that prints </a:t>
            </a:r>
            <a:r>
              <a:rPr i="1"/>
              <a:t>“FAIL”</a:t>
            </a:r>
            <a:r>
              <a:rPr/>
              <a:t> leaves whoever is debugging exactly where they were, and one that prints the transaction, the prediction and the time saves them half a morning. It is the difference between a testbench that works and one you can work with.</a:t>
            </a:r>
          </a:p>
        </p:txBody>
      </p:sp>
      <p:sp>
        <p:nvSpPr>
          <p:cNvPr id="4" name="Slide Number Placeholder 3"/>
          <p:cNvSpPr>
            <a:spLocks noGrp="1"/>
          </p:cNvSpPr>
          <p:nvPr>
            <p:ph type="sldNum" sz="quarter" idx="10"/>
          </p:nvPr>
        </p:nvSpPr>
        <p:spPr/>
        <p:txBody>
          <a:bodyPr/>
          <a:lstStyle/>
          <a:p>
            <a:fld id="{18BDFEC3-8487-43E8-A154-7C12CBC1FFF2}" type="slidenum">
              <a:rPr lang="en-US"/>
              <a:t>459</a:t>
            </a:fld>
            <a:endParaRPr lang="en-US"/>
          </a:p>
        </p:txBody>
      </p:sp>
    </p:spTree>
  </p:cSld>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14 is the question thrown out on day 1, when the UVM class diagram shows up, and it gets answered on day 6. If the student can answer it, they understood the division that explains half the library: </a:t>
            </a:r>
            <a:r>
              <a:rPr>
                <a:latin typeface="Courier"/>
              </a:rPr>
              <a:t>uvm_object</a:t>
            </a:r>
            <a:r>
              <a:rPr/>
              <a:t> is the </a:t>
            </a:r>
            <a:r>
              <a:rPr b="1"/>
              <a:t>data</a:t>
            </a:r>
            <a:r>
              <a:rPr/>
              <a:t> and </a:t>
            </a:r>
            <a:r>
              <a:rPr>
                <a:latin typeface="Courier"/>
              </a:rPr>
              <a:t>uvm_component</a:t>
            </a:r>
            <a:r>
              <a:rPr/>
              <a:t> is the </a:t>
            </a:r>
            <a:r>
              <a:rPr b="1"/>
              <a:t>structure</a:t>
            </a:r>
            <a:r>
              <a:rPr/>
              <a:t>. An object gets created and thrown away; a component gets built once and lasts the whole simulation. The 12 says </a:t>
            </a:r>
            <a:r>
              <a:rPr i="1"/>
              <a:t>measure</a:t>
            </a:r>
            <a:r>
              <a:rPr/>
              <a:t>, not </a:t>
            </a:r>
            <a:r>
              <a:rPr i="1"/>
              <a:t>write</a:t>
            </a:r>
            <a:r>
              <a:rPr/>
              <a:t>, and it is on purpose: the exercise </a:t>
            </a:r>
            <a:r>
              <a:rPr>
                <a:latin typeface="Courier"/>
              </a:rPr>
              <a:t>d5b</a:t>
            </a:r>
            <a:r>
              <a:rPr/>
              <a:t> exists because a </a:t>
            </a:r>
            <a:r>
              <a:rPr>
                <a:latin typeface="Courier"/>
              </a:rPr>
              <a:t>dist</a:t>
            </a:r>
            <a:r>
              <a:rPr/>
              <a:t> with the weights properly set can give a histogram that lies, and whoever never measured it has no way of knowing. And the last line is the only honest thing that can be said about the fifteen: they are a necessary condition, not a sufficient one. What proves somebody knows how to do this is a testbench of their own working, and that is the capstone. A student who ticks all fifteen and does not finish it did not finish the course.</a:t>
            </a:r>
          </a:p>
        </p:txBody>
      </p:sp>
      <p:sp>
        <p:nvSpPr>
          <p:cNvPr id="4" name="Slide Number Placeholder 3"/>
          <p:cNvSpPr>
            <a:spLocks noGrp="1"/>
          </p:cNvSpPr>
          <p:nvPr>
            <p:ph type="sldNum" sz="quarter" idx="10"/>
          </p:nvPr>
        </p:nvSpPr>
        <p:spPr/>
        <p:txBody>
          <a:bodyPr/>
          <a:lstStyle/>
          <a:p>
            <a:fld id="{18BDFEC3-8487-43E8-A154-7C12CBC1FFF2}" type="slidenum">
              <a:rPr lang="en-US"/>
              <a:t>460</a:t>
            </a:fld>
            <a:endParaRPr lang="en-US"/>
          </a:p>
        </p:txBody>
      </p:sp>
    </p:spTree>
  </p:cSld>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slide of the course, and it is worth it being short and in the imperative: after seven days nobody takes away one more new idea, but they do take away one instruction. The instruction is the first line, and it is worth saying it looking at the camera or at the group: </a:t>
            </a:r>
            <a:r>
              <a:rPr b="1"/>
              <a:t>the only thing that proves somebody can do this is a testbench of their own, running</a:t>
            </a:r>
            <a:r>
              <a:rPr/>
              <a:t>. Not the capstone marked, not the fifteen rows of the self-assessment in green: one of their own, on a DUT nobody prepared to be easy. The second bullet is the most practical advice on the slide and the one most thanked six months later. Of everything that got printed this week, what gets opened again is two pages: the cheat sheet —</a:t>
            </a:r>
            <a:r>
              <a:rPr>
                <a:latin typeface="Courier"/>
              </a:rPr>
              <a:t>docs/en/uvm-cheatsheet.pdf</a:t>
            </a:r>
            <a:r>
              <a:rPr/>
              <a:t>, one page, A4— and the silent-traps table, which is written to be searched by symptom and not to be read. And the invitation in the fourth is not courtesy. The course improves where somebody trips: half the presenter notes exist because somebody asked the same thing twice. If it is taught in class, close by explicitly asking for the three things that were not understood — and writing them down before the group leaves.</a:t>
            </a:r>
          </a:p>
        </p:txBody>
      </p:sp>
      <p:sp>
        <p:nvSpPr>
          <p:cNvPr id="4" name="Slide Number Placeholder 3"/>
          <p:cNvSpPr>
            <a:spLocks noGrp="1"/>
          </p:cNvSpPr>
          <p:nvPr>
            <p:ph type="sldNum" sz="quarter" idx="10"/>
          </p:nvPr>
        </p:nvSpPr>
        <p:spPr/>
        <p:txBody>
          <a:bodyPr/>
          <a:lstStyle/>
          <a:p>
            <a:fld id="{18BDFEC3-8487-43E8-A154-7C12CBC1FFF2}" type="slidenum">
              <a:rPr lang="en-US"/>
              <a:t>461</a:t>
            </a:fld>
            <a:endParaRPr lang="en-US"/>
          </a:p>
        </p:txBody>
      </p:sp>
    </p:spTree>
  </p:cSld>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day is </a:t>
            </a:r>
            <a:r>
              <a:rPr b="1"/>
              <a:t>optional and it goes after the wrap-up</a:t>
            </a:r>
            <a:r>
              <a:rPr/>
              <a:t>, and both things are on purpose. The course ends on day 7: whoever got that far wrote a complete UVM testbench from a blank sheet and lacks nothing to go to work. What is here is what gets added once that has happened. The recap has a concrete job on day 8: the three pieces of today are only understood as a replacement for something the student has </a:t>
            </a:r>
            <a:r>
              <a:rPr b="1"/>
              <a:t>just written by hand</a:t>
            </a:r>
            <a:r>
              <a:rPr/>
              <a:t>. RAL replaces the register-by-register prediction, the golden model in C replaces the whole prediction, and the second capstone shows where the pattern of the first stops working. Without the capstone done, all three are abstractions without a problem.</a:t>
            </a:r>
          </a:p>
        </p:txBody>
      </p:sp>
      <p:sp>
        <p:nvSpPr>
          <p:cNvPr id="4" name="Slide Number Placeholder 3"/>
          <p:cNvSpPr>
            <a:spLocks noGrp="1"/>
          </p:cNvSpPr>
          <p:nvPr>
            <p:ph type="sldNum" sz="quarter" idx="10"/>
          </p:nvPr>
        </p:nvSpPr>
        <p:spPr/>
        <p:txBody>
          <a:bodyPr/>
          <a:lstStyle/>
          <a:p>
            <a:fld id="{18BDFEC3-8487-43E8-A154-7C12CBC1FFF2}" type="slidenum">
              <a:rPr lang="en-US"/>
              <a:t>462</a:t>
            </a:fld>
            <a:endParaRPr lang="en-US"/>
          </a:p>
        </p:txBody>
      </p:sp>
    </p:spTree>
  </p:cSld>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whoever teaches it: in a company this is another half day, and it usually gets taught when the group has real registers in the project. In a term it is the optional unit, or the final assignment for those who want a high mark. The three objectives are deliberately concrete and not “understand RAL”: day 8 has no row in the </a:t>
            </a:r>
            <a:r>
              <a:rPr>
                <a:latin typeface="Courier"/>
              </a:rPr>
              <a:t>175b</a:t>
            </a:r>
            <a:r>
              <a:rPr/>
              <a:t> self-assessment, so the rubric the student takes away is these three verbs and the eight-question review. The third is the one that pays off the most of the three and the least expected — a FIFO has order and occupancy, and that does not fit in a four-row table.</a:t>
            </a:r>
          </a:p>
        </p:txBody>
      </p:sp>
      <p:sp>
        <p:nvSpPr>
          <p:cNvPr id="4" name="Slide Number Placeholder 3"/>
          <p:cNvSpPr>
            <a:spLocks noGrp="1"/>
          </p:cNvSpPr>
          <p:nvPr>
            <p:ph type="sldNum" sz="quarter" idx="10"/>
          </p:nvPr>
        </p:nvSpPr>
        <p:spPr/>
        <p:txBody>
          <a:bodyPr/>
          <a:lstStyle/>
          <a:p>
            <a:fld id="{18BDFEC3-8487-43E8-A154-7C12CBC1FFF2}" type="slidenum">
              <a:rPr lang="en-US"/>
              <a:t>463</a:t>
            </a:fld>
            <a:endParaRPr lang="en-US"/>
          </a:p>
        </p:txBody>
      </p:sp>
    </p:spTree>
  </p:cSld>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unit is short and it is the last one, and both things are deliberate. RAL is the piece of UVM most often taught without context —there are courses that give it on day 2— and that way it is not understood: it looks like one more API. With the capstone just done, on the other hand, the student has the comparison inside their head. They wrote the scoreboard that predicts </a:t>
            </a:r>
            <a:r>
              <a:rPr>
                <a:latin typeface="Courier"/>
              </a:rPr>
              <a:t>CTRL</a:t>
            </a:r>
            <a:r>
              <a:rPr/>
              <a:t>; now I show them the library that does it on its own, and also where it does not. The number of 200 registers is not rhetorical. A PHY block or a memory controller has that many, and the register spec arrives as a spreadsheet. The next step, which this course does not take, is </a:t>
            </a:r>
            <a:r>
              <a:rPr b="1"/>
              <a:t>generating the model</a:t>
            </a:r>
            <a:r>
              <a:rPr/>
              <a:t> from that spreadsheet with IP-XACT or SystemRDL: nobody writes 200 registers by hand. It is worth saying, because otherwise the student walks away with the idea that RAL is a lot of typing. And the argument about moving </a:t>
            </a:r>
            <a:r>
              <a:rPr>
                <a:latin typeface="Courier"/>
              </a:rPr>
              <a:t>0x04</a:t>
            </a:r>
            <a:r>
              <a:rPr/>
              <a:t> to </a:t>
            </a:r>
            <a:r>
              <a:rPr>
                <a:latin typeface="Courier"/>
              </a:rPr>
              <a:t>0x24</a:t>
            </a:r>
            <a:r>
              <a:rPr/>
              <a:t> is the one that convinces a sceptic: it is not elegance, it is that the map gets written </a:t>
            </a:r>
            <a:r>
              <a:rPr b="1"/>
              <a:t>only once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464</a:t>
            </a:fld>
            <a:endParaRPr lang="en-US"/>
          </a:p>
        </p:txBody>
      </p:sp>
    </p:spTree>
  </p:cSld>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table is the slide. That the third column says </a:t>
            </a:r>
            <a:r>
              <a:rPr i="1"/>
              <a:t>one per DUT</a:t>
            </a:r>
            <a:r>
              <a:rPr/>
              <a:t>, </a:t>
            </a:r>
            <a:r>
              <a:rPr i="1"/>
              <a:t>one per protocol</a:t>
            </a:r>
            <a:r>
              <a:rPr/>
              <a:t> and </a:t>
            </a:r>
            <a:r>
              <a:rPr i="1"/>
              <a:t>none</a:t>
            </a:r>
            <a:r>
              <a:rPr/>
              <a:t> is the whole economic argument for RAL, and it is the one that holds the decision up in a project meeting. It is worth pointing at the last line with a finger: nothing the student wrote yesterday gets replaced here. </a:t>
            </a:r>
            <a:r>
              <a:rPr>
                <a:latin typeface="Courier"/>
              </a:rPr>
              <a:t>code/u9/ral/</a:t>
            </a:r>
            <a:r>
              <a:rPr/>
              <a:t> compiles the interface, the transaction, the driver, the monitor and the agent of </a:t>
            </a:r>
            <a:r>
              <a:rPr>
                <a:latin typeface="Courier"/>
              </a:rPr>
              <a:t>d7-final/solucion/</a:t>
            </a:r>
            <a:r>
              <a:rPr/>
              <a:t> exactly as they are, through </a:t>
            </a:r>
            <a:r>
              <a:rPr>
                <a:latin typeface="Courier"/>
              </a:rPr>
              <a:t>+incdir</a:t>
            </a:r>
            <a:r>
              <a:rPr/>
              <a:t>. RAL is a layer, not a different testbench — and it is the reason why this unit fits into three files. If somebody asks about the backdoor: it exists, it gets declared with </a:t>
            </a:r>
            <a:r>
              <a:rPr>
                <a:latin typeface="Courier"/>
              </a:rPr>
              <a:t>add_hdl_path</a:t>
            </a:r>
            <a:r>
              <a:rPr/>
              <a:t> and it reads the signal of the RTL without going through the bus. It does not go into the course because it depends on the hierarchy support of the simulator, which is precisely what changes between tools. The frontdoor —the one that uses the real bus— is the one you have to know.</a:t>
            </a:r>
          </a:p>
        </p:txBody>
      </p:sp>
      <p:sp>
        <p:nvSpPr>
          <p:cNvPr id="4" name="Slide Number Placeholder 3"/>
          <p:cNvSpPr>
            <a:spLocks noGrp="1"/>
          </p:cNvSpPr>
          <p:nvPr>
            <p:ph type="sldNum" sz="quarter" idx="10"/>
          </p:nvPr>
        </p:nvSpPr>
        <p:spPr/>
        <p:txBody>
          <a:bodyPr/>
          <a:lstStyle/>
          <a:p>
            <a:fld id="{18BDFEC3-8487-43E8-A154-7C12CBC1FFF2}" type="slidenum">
              <a:rPr lang="en-US"/>
              <a:t>465</a:t>
            </a:fld>
            <a:endParaRPr lang="en-US"/>
          </a:p>
        </p:txBody>
      </p:sp>
    </p:spTree>
  </p:cSld>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configure(parent, size, lsb_pos, access, volatile, reset, has_reset, is_rand, individually_accessible)</a:t>
            </a:r>
            <a:r>
              <a:rPr/>
              <a:t> — nine positional arguments, and it is the ugliest signature in UVM. It is worth writing it on the blackboard once; afterwards the student copies it from the example, which is what everybody does. </a:t>
            </a:r>
            <a:r>
              <a:rPr>
                <a:latin typeface="Courier"/>
              </a:rPr>
              <a:t>CLR</a:t>
            </a:r>
            <a:r>
              <a:rPr/>
              <a:t> is the field that justifies the slide. The spec of the capstone says </a:t>
            </a:r>
            <a:r>
              <a:rPr i="1"/>
              <a:t>“writing a 1 puts </a:t>
            </a:r>
            <a:r>
              <a:rPr i="1">
                <a:latin typeface="Courier"/>
              </a:rPr>
              <a:t>ACC</a:t>
            </a:r>
            <a:r>
              <a:rPr i="1"/>
              <a:t> and </a:t>
            </a:r>
            <a:r>
              <a:rPr i="1">
                <a:latin typeface="Courier"/>
              </a:rPr>
              <a:t>OVF</a:t>
            </a:r>
            <a:r>
              <a:rPr i="1"/>
              <a:t> at zero, and the bit always reads 0”</a:t>
            </a:r>
            <a:r>
              <a:rPr/>
              <a:t>, and that is trap 2 of the small print — the one that makes the hand-written scoreboard fail. The access that says exactly that is </a:t>
            </a:r>
            <a:r>
              <a:rPr b="1">
                <a:latin typeface="Courier"/>
              </a:rPr>
              <a:t>WC</a:t>
            </a:r>
            <a:r>
              <a:rPr/>
              <a:t>: the write clears the field, the mirror goes down to zero, and the read returns that zero. </a:t>
            </a:r>
            <a:r>
              <a:rPr>
                <a:latin typeface="Courier"/>
              </a:rPr>
              <a:t>W1C</a:t>
            </a:r>
            <a:r>
              <a:rPr/>
              <a:t> works just as well here. And here is RAL’s silent trap, which is worth more than the slide. </a:t>
            </a:r>
            <a:r>
              <a:rPr>
                <a:latin typeface="Courier"/>
              </a:rPr>
              <a:t>WOC</a:t>
            </a:r>
            <a:r>
              <a:rPr/>
              <a:t> —the name you write first, because it sounds like “write-only, clears”— </a:t>
            </a:r>
            <a:r>
              <a:rPr b="1"/>
              <a:t>also</a:t>
            </a:r>
            <a:r>
              <a:rPr/>
              <a:t> gives zero errors, but it gives them for the wrong reason: </a:t>
            </a:r>
            <a:r>
              <a:rPr>
                <a:latin typeface="Courier"/>
              </a:rPr>
              <a:t>uvm_reg_bit_bash_seq.svh:129-133</a:t>
            </a:r>
            <a:r>
              <a:rPr/>
              <a:t> skips every field whose access starts with </a:t>
            </a:r>
            <a:r>
              <a:rPr>
                <a:latin typeface="Courier"/>
              </a:rPr>
              <a:t>WO</a:t>
            </a:r>
            <a:r>
              <a:rPr/>
              <a:t> (Accellera’s own comment says </a:t>
            </a:r>
            <a:r>
              <a:rPr i="1"/>
              <a:t>“Ignore Write-only fields because you are not supposed to read them”</a:t>
            </a:r>
            <a:r>
              <a:rPr/>
              <a:t>), and </a:t>
            </a:r>
            <a:r>
              <a:rPr>
                <a:latin typeface="Courier"/>
              </a:rPr>
              <a:t>do_check</a:t>
            </a:r>
            <a:r>
              <a:rPr/>
              <a:t> takes it out of the comparison mask (</a:t>
            </a:r>
            <a:r>
              <a:rPr>
                <a:latin typeface="Courier"/>
              </a:rPr>
              <a:t>uvm_reg.svh:2782-2788</a:t>
            </a:r>
            <a:r>
              <a:rPr/>
              <a:t>), so the </a:t>
            </a:r>
            <a:r>
              <a:rPr>
                <a:latin typeface="Courier"/>
              </a:rPr>
              <a:t>mirror(UVM_CHECK)</a:t>
            </a:r>
            <a:r>
              <a:rPr/>
              <a:t> does not look at it either. With </a:t>
            </a:r>
            <a:r>
              <a:rPr>
                <a:latin typeface="Courier"/>
              </a:rPr>
              <a:t>WOC</a:t>
            </a:r>
            <a:r>
              <a:rPr/>
              <a:t> bit 1 of </a:t>
            </a:r>
            <a:r>
              <a:rPr>
                <a:latin typeface="Courier"/>
              </a:rPr>
              <a:t>CTRL</a:t>
            </a:r>
            <a:r>
              <a:rPr/>
              <a:t> is never tested and nobody prints anything; the only trace is in the timing, because the bashing of </a:t>
            </a:r>
            <a:r>
              <a:rPr>
                <a:latin typeface="Courier"/>
              </a:rPr>
              <a:t>CTRL</a:t>
            </a:r>
            <a:r>
              <a:rPr/>
              <a:t> takes four transfers less. Green is not checked, and a </a:t>
            </a:r>
            <a:r>
              <a:rPr>
                <a:latin typeface="Courier"/>
              </a:rPr>
              <a:t>WO*</a:t>
            </a:r>
            <a:r>
              <a:rPr/>
              <a:t> access is the cheapest way there is to switch off a check without noticing. The complete list of accesses is in the LRM 1800.2, and there are twenty-five. You do not have to know them by heart: you have to know that </a:t>
            </a:r>
            <a:r>
              <a:rPr b="1"/>
              <a:t>the list exists</a:t>
            </a:r>
            <a:r>
              <a:rPr/>
              <a:t>, and look there before inventing a </a:t>
            </a:r>
            <a:r>
              <a:rPr>
                <a:latin typeface="Courier"/>
              </a:rPr>
              <a:t>set_compare</a:t>
            </a:r>
            <a:r>
              <a:rPr/>
              <a:t> or a callback. Half of the bad register models you come across are an </a:t>
            </a:r>
            <a:r>
              <a:rPr>
                <a:latin typeface="Courier"/>
              </a:rPr>
              <a:t>RW</a:t>
            </a:r>
            <a:r>
              <a:rPr/>
              <a:t> field with patches on top.</a:t>
            </a:r>
          </a:p>
        </p:txBody>
      </p:sp>
      <p:sp>
        <p:nvSpPr>
          <p:cNvPr id="4" name="Slide Number Placeholder 3"/>
          <p:cNvSpPr>
            <a:spLocks noGrp="1"/>
          </p:cNvSpPr>
          <p:nvPr>
            <p:ph type="sldNum" sz="quarter" idx="10"/>
          </p:nvPr>
        </p:nvSpPr>
        <p:spPr/>
        <p:txBody>
          <a:bodyPr/>
          <a:lstStyle/>
          <a:p>
            <a:fld id="{18BDFEC3-8487-43E8-A154-7C12CBC1FFF2}" type="slidenum">
              <a:rPr lang="en-US"/>
              <a:t>466</a:t>
            </a:fld>
            <a:endParaRPr lang="en-US"/>
          </a:p>
        </p:txBody>
      </p:sp>
    </p:spTree>
  </p:cSld>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Twenty-two lines, and that is the whole file. It is worth saying the number out loud, because RAL has a reputation for being heavy and the project-specific part is this one. The </a:t>
            </a:r>
            <a:r>
              <a:rPr>
                <a:latin typeface="Courier"/>
              </a:rPr>
              <a:t>reg2bus</a:t>
            </a:r>
            <a:r>
              <a:rPr/>
              <a:t> / </a:t>
            </a:r>
            <a:r>
              <a:rPr>
                <a:latin typeface="Courier"/>
              </a:rPr>
              <a:t>bus2reg</a:t>
            </a:r>
            <a:r>
              <a:rPr/>
              <a:t> symmetry is the one to fix: one function per direction, and neither of the two has state. The </a:t>
            </a:r>
            <a:r>
              <a:rPr>
                <a:latin typeface="Courier"/>
              </a:rPr>
              <a:t>uvm_reg_bus_op</a:t>
            </a:r>
            <a:r>
              <a:rPr/>
              <a:t> is the common currency —</a:t>
            </a:r>
            <a:r>
              <a:rPr>
                <a:latin typeface="Courier"/>
              </a:rPr>
              <a:t>kind</a:t>
            </a:r>
            <a:r>
              <a:rPr/>
              <a:t>, </a:t>
            </a:r>
            <a:r>
              <a:rPr>
                <a:latin typeface="Courier"/>
              </a:rPr>
              <a:t>addr</a:t>
            </a:r>
            <a:r>
              <a:rPr/>
              <a:t>, </a:t>
            </a:r>
            <a:r>
              <a:rPr>
                <a:latin typeface="Courier"/>
              </a:rPr>
              <a:t>data</a:t>
            </a:r>
            <a:r>
              <a:rPr/>
              <a:t>, </a:t>
            </a:r>
            <a:r>
              <a:rPr>
                <a:latin typeface="Courier"/>
              </a:rPr>
              <a:t>status</a:t>
            </a:r>
            <a:r>
              <a:rPr/>
              <a:t>— and it is deliberately as flat as possible: any register bus fits in there. The </a:t>
            </a:r>
            <a:r>
              <a:rPr>
                <a:latin typeface="Courier"/>
              </a:rPr>
              <a:t>const ref</a:t>
            </a:r>
            <a:r>
              <a:rPr/>
              <a:t> of the </a:t>
            </a:r>
            <a:r>
              <a:rPr>
                <a:latin typeface="Courier"/>
              </a:rPr>
              <a:t>reg2bus</a:t>
            </a:r>
            <a:r>
              <a:rPr/>
              <a:t> comes from the signature of the base class and has to be copied exactly. It works on Verilator 5.052, which was not obvious. And a warning from the field: </a:t>
            </a:r>
            <a:r>
              <a:rPr>
                <a:latin typeface="Courier"/>
              </a:rPr>
              <a:t>bus2reg</a:t>
            </a:r>
            <a:r>
              <a:rPr/>
              <a:t> is called </a:t>
            </a:r>
            <a:r>
              <a:rPr b="1"/>
              <a:t>by the predictor too</a:t>
            </a:r>
            <a:r>
              <a:rPr/>
              <a:t>, with the item the monitor saw. An adapter that reads something from the driver —or that depends on having built the transaction itself— works with automatic prediction and breaks the day you switch to explicit. That is why both functions are pure.</a:t>
            </a:r>
          </a:p>
        </p:txBody>
      </p:sp>
      <p:sp>
        <p:nvSpPr>
          <p:cNvPr id="4" name="Slide Number Placeholder 3"/>
          <p:cNvSpPr>
            <a:spLocks noGrp="1"/>
          </p:cNvSpPr>
          <p:nvPr>
            <p:ph type="sldNum" sz="quarter" idx="10"/>
          </p:nvPr>
        </p:nvSpPr>
        <p:spPr/>
        <p:txBody>
          <a:bodyPr/>
          <a:lstStyle/>
          <a:p>
            <a:fld id="{18BDFEC3-8487-43E8-A154-7C12CBC1FFF2}" type="slidenum">
              <a:rPr lang="en-US"/>
              <a:t>467</a:t>
            </a:fld>
            <a:endParaRPr lang="en-US"/>
          </a:p>
        </p:txBody>
      </p:sp>
    </p:spTree>
  </p:cSld>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phase trap that takes everybody’s first afternoon is the last line of the slide. </a:t>
            </a:r>
            <a:r>
              <a:rPr>
                <a:latin typeface="Courier"/>
              </a:rPr>
              <a:t>apb_reg_block::type_id::create("model")</a:t>
            </a:r>
            <a:r>
              <a:rPr/>
              <a:t> gives back an object with zero registers, because </a:t>
            </a:r>
            <a:r>
              <a:rPr>
                <a:latin typeface="Courier"/>
              </a:rPr>
              <a:t>build()</a:t>
            </a:r>
            <a:r>
              <a:rPr/>
              <a:t> here is an ordinary method that gets called by hand —not the </a:t>
            </a:r>
            <a:r>
              <a:rPr>
                <a:latin typeface="Courier"/>
              </a:rPr>
              <a:t>build_phase</a:t>
            </a:r>
            <a:r>
              <a:rPr/>
              <a:t> of a component, which UVM walks on its own—. The symptom is a </a:t>
            </a:r>
            <a:r>
              <a:rPr>
                <a:latin typeface="Courier"/>
              </a:rPr>
              <a:t>uvm_fatal</a:t>
            </a:r>
            <a:r>
              <a:rPr/>
              <a:t> from </a:t>
            </a:r>
            <a:r>
              <a:rPr>
                <a:latin typeface="Courier"/>
              </a:rPr>
              <a:t>uvm_reg_map</a:t>
            </a:r>
            <a:r>
              <a:rPr/>
              <a:t> that talks about a null register and does not mention the word </a:t>
            </a:r>
            <a:r>
              <a:rPr>
                <a:latin typeface="Courier"/>
              </a:rPr>
              <a:t>build</a:t>
            </a:r>
            <a:r>
              <a:rPr/>
              <a:t>. The second thing to point out is where the sequencer comes from: it is </a:t>
            </a:r>
            <a:r>
              <a:rPr>
                <a:latin typeface="Courier"/>
              </a:rPr>
              <a:t>agent_h.sequencer_h</a:t>
            </a:r>
            <a:r>
              <a:rPr/>
              <a:t>, the same one from the capstone, the same one the normal sequences run on. RAL does not bring a sequencer of its own. That means a register sequence and a traffic one compete for the same driver, and there the priorities show up — which is a topic for another course, but it is worth them knowing it exists.</a:t>
            </a:r>
          </a:p>
        </p:txBody>
      </p:sp>
      <p:sp>
        <p:nvSpPr>
          <p:cNvPr id="4" name="Slide Number Placeholder 3"/>
          <p:cNvSpPr>
            <a:spLocks noGrp="1"/>
          </p:cNvSpPr>
          <p:nvPr>
            <p:ph type="sldNum" sz="quarter" idx="10"/>
          </p:nvPr>
        </p:nvSpPr>
        <p:spPr/>
        <p:txBody>
          <a:bodyPr/>
          <a:lstStyle/>
          <a:p>
            <a:fld id="{18BDFEC3-8487-43E8-A154-7C12CBC1FFF2}" type="slidenum">
              <a:rPr lang="en-US"/>
              <a:t>468</a:t>
            </a:fld>
            <a:endParaRPr lang="en-US"/>
          </a:p>
        </p:txBody>
      </p:sp>
    </p:spTree>
  </p:cSld>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judgement slide of the unit and it is worth not rushing it. With </a:t>
            </a:r>
            <a:r>
              <a:rPr>
                <a:latin typeface="Courier"/>
              </a:rPr>
              <a:t>set_auto_predict(1)</a:t>
            </a:r>
            <a:r>
              <a:rPr/>
              <a:t>, </a:t>
            </a:r>
            <a:r>
              <a:rPr>
                <a:latin typeface="Courier"/>
              </a:rPr>
              <a:t>model.CTRL.write(status, 'h1)</a:t>
            </a:r>
            <a:r>
              <a:rPr/>
              <a:t> updates the mirror at the moment it gets called, before the bus has done anything. If the driver sends the transfer wrong, or the DUT ignores it, the model goes on being convinced that </a:t>
            </a:r>
            <a:r>
              <a:rPr>
                <a:latin typeface="Courier"/>
              </a:rPr>
              <a:t>EN=1</a:t>
            </a:r>
            <a:r>
              <a:rPr/>
              <a:t>. It is exactly the design mistake the course has been attacking since day 1: </a:t>
            </a:r>
            <a:r>
              <a:rPr b="1"/>
              <a:t>the one who checks cannot believe the one who drives</a:t>
            </a:r>
            <a:r>
              <a:rPr/>
              <a:t>. With explicit prediction the path is the long and correct one: the driver drives, the monitor sees the wire, the analysis port publishes it, the predictor calls </a:t>
            </a:r>
            <a:r>
              <a:rPr>
                <a:latin typeface="Courier"/>
              </a:rPr>
              <a:t>bus2reg</a:t>
            </a:r>
            <a:r>
              <a:rPr/>
              <a:t> and only then does the mirror change. It is the same drawing as the scoreboard, with a piece of the library instead of a hand-written class. The bonus, which can be seen in the example: since the predictor listens to the bus and not to the calls, the model also finds out about the transfers </a:t>
            </a:r>
            <a:r>
              <a:rPr b="1"/>
              <a:t>somebody else</a:t>
            </a:r>
            <a:r>
              <a:rPr/>
              <a:t> made — another sequence, another master, an ordinary module. Automatic prediction cannot do that even in principle.</a:t>
            </a:r>
          </a:p>
        </p:txBody>
      </p:sp>
      <p:sp>
        <p:nvSpPr>
          <p:cNvPr id="4" name="Slide Number Placeholder 3"/>
          <p:cNvSpPr>
            <a:spLocks noGrp="1"/>
          </p:cNvSpPr>
          <p:nvPr>
            <p:ph type="sldNum" sz="quarter" idx="10"/>
          </p:nvPr>
        </p:nvSpPr>
        <p:spPr/>
        <p:txBody>
          <a:bodyPr/>
          <a:lstStyle/>
          <a:p>
            <a:fld id="{18BDFEC3-8487-43E8-A154-7C12CBC1FFF2}" type="slidenum">
              <a:rPr lang="en-US"/>
              <a:t>469</a:t>
            </a:fld>
            <a:endParaRPr lang="en-US"/>
          </a:p>
        </p:txBody>
      </p:sp>
    </p:spTree>
  </p:cSld>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figure worth having on screen while reading the </a:t>
            </a:r>
            <a:r>
              <a:rPr>
                <a:latin typeface="Courier"/>
              </a:rPr>
              <a:t>connect_phase</a:t>
            </a:r>
            <a:r>
              <a:rPr/>
              <a:t>: every one of the three lines of that function is an arrow of the drawing. </a:t>
            </a:r>
            <a:r>
              <a:rPr>
                <a:latin typeface="Courier"/>
              </a:rPr>
              <a:t>set_sequencer</a:t>
            </a:r>
            <a:r>
              <a:rPr/>
              <a:t> splices the way down, </a:t>
            </a:r>
            <a:r>
              <a:rPr>
                <a:latin typeface="Courier"/>
              </a:rPr>
              <a:t>predictor.map</a:t>
            </a:r>
            <a:r>
              <a:rPr/>
              <a:t>/</a:t>
            </a:r>
            <a:r>
              <a:rPr>
                <a:latin typeface="Courier"/>
              </a:rPr>
              <a:t>predictor.adapter</a:t>
            </a:r>
            <a:r>
              <a:rPr/>
              <a:t> give the predictor the two things it needs, and </a:t>
            </a:r>
            <a:r>
              <a:rPr>
                <a:latin typeface="Courier"/>
              </a:rPr>
              <a:t>agent_h.ap.connect(...)</a:t>
            </a:r>
            <a:r>
              <a:rPr/>
              <a:t> is the arrow that goes up from the monitor. The symmetry is the point: the adapter shows up </a:t>
            </a:r>
            <a:r>
              <a:rPr b="1"/>
              <a:t>twice</a:t>
            </a:r>
            <a:r>
              <a:rPr/>
              <a:t>, once per direction, and it is the only piece of the drawing that knows there is an APB underneath. Swapping it for an AHB one moves those two boxes and no other. And the right half is not RAL: the monitor, the analysis port and the agent are the ones from the capstone, without a change. Worth saying it with a finger on the drawing, because it is what explains that the unit fits in three files. The dashed shortcut is the trap of the unit. With </a:t>
            </a:r>
            <a:r>
              <a:rPr>
                <a:latin typeface="Courier"/>
              </a:rPr>
              <a:t>set_auto_predict(1)</a:t>
            </a:r>
            <a:r>
              <a:rPr/>
              <a:t> that arrow is enough for the mirror to change, so the bottom half of the drawing turns decorative: the model believes what the test meant to send, not what happened.</a:t>
            </a:r>
          </a:p>
        </p:txBody>
      </p:sp>
      <p:sp>
        <p:nvSpPr>
          <p:cNvPr id="4" name="Slide Number Placeholder 3"/>
          <p:cNvSpPr>
            <a:spLocks noGrp="1"/>
          </p:cNvSpPr>
          <p:nvPr>
            <p:ph type="sldNum" sz="quarter" idx="10"/>
          </p:nvPr>
        </p:nvSpPr>
        <p:spPr/>
        <p:txBody>
          <a:bodyPr/>
          <a:lstStyle/>
          <a:p>
            <a:fld id="{18BDFEC3-8487-43E8-A154-7C12CBC1FFF2}" type="slidenum">
              <a:rPr lang="en-US"/>
              <a:t>471</a:t>
            </a:fld>
            <a:endParaRPr lang="en-US"/>
          </a:p>
        </p:txBody>
      </p:sp>
    </p:spTree>
  </p:cSld>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running it live and looking at the log with </a:t>
            </a:r>
            <a:r>
              <a:rPr>
                <a:latin typeface="Courier"/>
              </a:rPr>
              <a:t>grep MONITOR</a:t>
            </a:r>
            <a:r>
              <a:rPr/>
              <a:t>: for every line of stimulus there is a complete APB transfer, with its address and its handshake, done by the driver they wrote. It is the demonstration that RAL does not replace the testbench, it drives it. The line most worth discussing is </a:t>
            </a:r>
            <a:r>
              <a:rPr>
                <a:latin typeface="Courier"/>
              </a:rPr>
              <a:t>model.CTRL.read(status, data)</a:t>
            </a:r>
            <a:r>
              <a:rPr/>
              <a:t> against </a:t>
            </a:r>
            <a:r>
              <a:rPr>
                <a:latin typeface="Courier"/>
              </a:rPr>
              <a:t>model.CTRL.mirror(status, UVM_CHECK)</a:t>
            </a:r>
            <a:r>
              <a:rPr/>
              <a:t>. Both read from the DUT. The difference is that </a:t>
            </a:r>
            <a:r>
              <a:rPr>
                <a:latin typeface="Courier"/>
              </a:rPr>
              <a:t>mirror</a:t>
            </a:r>
            <a:r>
              <a:rPr/>
              <a:t> compares against what the model believed </a:t>
            </a:r>
            <a:r>
              <a:rPr b="1"/>
              <a:t>before</a:t>
            </a:r>
            <a:r>
              <a:rPr/>
              <a:t> the read, and if it does not match it reports a </a:t>
            </a:r>
            <a:r>
              <a:rPr>
                <a:latin typeface="Courier"/>
              </a:rPr>
              <a:t>uvm_error</a:t>
            </a:r>
            <a:r>
              <a:rPr/>
              <a:t> without anybody writing a check. It is a register scoreboard in one word. And the third form, which is not on the slide and is worth naming: </a:t>
            </a:r>
            <a:r>
              <a:rPr>
                <a:latin typeface="Courier"/>
              </a:rPr>
              <a:t>set()</a:t>
            </a:r>
            <a:r>
              <a:rPr/>
              <a:t> + </a:t>
            </a:r>
            <a:r>
              <a:rPr>
                <a:latin typeface="Courier"/>
              </a:rPr>
              <a:t>update()</a:t>
            </a:r>
            <a:r>
              <a:rPr/>
              <a:t>. </a:t>
            </a:r>
            <a:r>
              <a:rPr>
                <a:latin typeface="Courier"/>
              </a:rPr>
              <a:t>set()</a:t>
            </a:r>
            <a:r>
              <a:rPr/>
              <a:t> changes the desired value in the model, without touching the bus, and </a:t>
            </a:r>
            <a:r>
              <a:rPr>
                <a:latin typeface="Courier"/>
              </a:rPr>
              <a:t>update()</a:t>
            </a:r>
            <a:r>
              <a:rPr/>
              <a:t> writes </a:t>
            </a:r>
            <a:r>
              <a:rPr b="1"/>
              <a:t>only the registers whose desired value differs from the mirror</a:t>
            </a:r>
            <a:r>
              <a:rPr/>
              <a:t>. It is how a whole block gets configured at the start of a test, and it is where RAL stops being convenient and starts genuinely saving simulation time.</a:t>
            </a:r>
          </a:p>
        </p:txBody>
      </p:sp>
      <p:sp>
        <p:nvSpPr>
          <p:cNvPr id="4" name="Slide Number Placeholder 3"/>
          <p:cNvSpPr>
            <a:spLocks noGrp="1"/>
          </p:cNvSpPr>
          <p:nvPr>
            <p:ph type="sldNum" sz="quarter" idx="10"/>
          </p:nvPr>
        </p:nvSpPr>
        <p:spPr/>
        <p:txBody>
          <a:bodyPr/>
          <a:lstStyle/>
          <a:p>
            <a:fld id="{18BDFEC3-8487-43E8-A154-7C12CBC1FFF2}" type="slidenum">
              <a:rPr lang="en-US"/>
              <a:t>472</a:t>
            </a:fld>
            <a:endParaRPr lang="en-US"/>
          </a:p>
        </p:txBody>
      </p:sp>
    </p:spTree>
  </p:cSld>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pair of sequences is the RAL argument that wins discussions, because it does not appeal to taste: they are two real tests, free, that on a block of 200 registers cover 80 % of the bugs of address decoding and of fields wired the wrong way round. There are more in the library and it is worth naming them: </a:t>
            </a:r>
            <a:r>
              <a:rPr>
                <a:latin typeface="Courier"/>
              </a:rPr>
              <a:t>uvm_reg_access_seq</a:t>
            </a:r>
            <a:r>
              <a:rPr/>
              <a:t> (writes through the frontdoor and reads through the backdoor, and the other way round), </a:t>
            </a:r>
            <a:r>
              <a:rPr>
                <a:latin typeface="Courier"/>
              </a:rPr>
              <a:t>uvm_reg_shared_access_seq</a:t>
            </a:r>
            <a:r>
              <a:rPr/>
              <a:t> for registers in more than one map, and </a:t>
            </a:r>
            <a:r>
              <a:rPr>
                <a:latin typeface="Courier"/>
              </a:rPr>
              <a:t>uvm_mem_walk_seq</a:t>
            </a:r>
            <a:r>
              <a:rPr/>
              <a:t> for memories. The ones that need a backdoor stay out of the course for what was said before. The implementation detail worth telling, because it explains why the model has to be right: </a:t>
            </a:r>
            <a:r>
              <a:rPr>
                <a:latin typeface="Courier"/>
              </a:rPr>
              <a:t>bit_bash</a:t>
            </a:r>
            <a:r>
              <a:rPr/>
              <a:t> </a:t>
            </a:r>
            <a:r>
              <a:rPr b="1"/>
              <a:t>does not skip</a:t>
            </a:r>
            <a:r>
              <a:rPr/>
              <a:t> the read-only fields — it writes the bit and demands that they read back as they were —, and it does the same with the reserved bits, which it treats as </a:t>
            </a:r>
            <a:r>
              <a:rPr>
                <a:latin typeface="Courier"/>
              </a:rPr>
              <a:t>RO</a:t>
            </a:r>
            <a:r>
              <a:rPr/>
              <a:t> (</a:t>
            </a:r>
            <a:r>
              <a:rPr>
                <a:latin typeface="Courier"/>
              </a:rPr>
              <a:t>uvm_reg_bit_bash_seq.svh:137-139, 149-152</a:t>
            </a:r>
            <a:r>
              <a:rPr/>
              <a:t>). What it really skips is the </a:t>
            </a:r>
            <a:r>
              <a:rPr>
                <a:latin typeface="Courier"/>
              </a:rPr>
              <a:t>WO*</a:t>
            </a:r>
            <a:r>
              <a:rPr/>
              <a:t> family, </a:t>
            </a:r>
            <a:r>
              <a:rPr>
                <a:latin typeface="Courier"/>
              </a:rPr>
              <a:t>NOACCESS</a:t>
            </a:r>
            <a:r>
              <a:rPr/>
              <a:t> and the fields with </a:t>
            </a:r>
            <a:r>
              <a:rPr>
                <a:latin typeface="Courier"/>
              </a:rPr>
              <a:t>set_compare(UVM_NO_CHECK)</a:t>
            </a:r>
            <a:r>
              <a:rPr/>
              <a:t>; </a:t>
            </a:r>
            <a:r>
              <a:rPr>
                <a:latin typeface="Courier"/>
              </a:rPr>
              <a:t>individually_accessible</a:t>
            </a:r>
            <a:r>
              <a:rPr/>
              <a:t> it does not even look at. And it uses the access string to know what to expect back. Which means the quality of the test they give you is exactly the quality of the model you wrote.</a:t>
            </a:r>
          </a:p>
        </p:txBody>
      </p:sp>
      <p:sp>
        <p:nvSpPr>
          <p:cNvPr id="4" name="Slide Number Placeholder 3"/>
          <p:cNvSpPr>
            <a:spLocks noGrp="1"/>
          </p:cNvSpPr>
          <p:nvPr>
            <p:ph type="sldNum" sz="quarter" idx="10"/>
          </p:nvPr>
        </p:nvSpPr>
        <p:spPr/>
        <p:txBody>
          <a:bodyPr/>
          <a:lstStyle/>
          <a:p>
            <a:fld id="{18BDFEC3-8487-43E8-A154-7C12CBC1FFF2}" type="slidenum">
              <a:rPr lang="en-US"/>
              <a:t>473</a:t>
            </a:fld>
            <a:endParaRPr lang="en-US"/>
          </a:p>
        </p:txBody>
      </p:sp>
    </p:spTree>
  </p:cSld>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slide that justifies the unit, and the </a:t>
            </a:r>
            <a:r>
              <a:rPr>
                <a:latin typeface="Courier"/>
              </a:rPr>
              <a:t>run.sh</a:t>
            </a:r>
            <a:r>
              <a:rPr/>
              <a:t> of the example produces it on its own: it runs </a:t>
            </a:r>
            <a:r>
              <a:rPr>
                <a:latin typeface="Courier"/>
              </a:rPr>
              <a:t>builtin_test</a:t>
            </a:r>
            <a:r>
              <a:rPr/>
              <a:t> with the model right and with </a:t>
            </a:r>
            <a:r>
              <a:rPr>
                <a:latin typeface="Courier"/>
              </a:rPr>
              <a:t>+MAL</a:t>
            </a:r>
            <a:r>
              <a:rPr/>
              <a:t>, which declares </a:t>
            </a:r>
            <a:r>
              <a:rPr>
                <a:latin typeface="Courier"/>
              </a:rPr>
              <a:t>CLR</a:t>
            </a:r>
            <a:r>
              <a:rPr/>
              <a:t> as </a:t>
            </a:r>
            <a:r>
              <a:rPr>
                <a:latin typeface="Courier"/>
              </a:rPr>
              <a:t>RW</a:t>
            </a:r>
            <a:r>
              <a:rPr/>
              <a:t>, and shows the two numbers side by side. The punchline to say out loud: in the capstone, that same trap cost writing a scoreboard, modelling the autoclear by hand and discovering the bug with a message of your own. Here it costs </a:t>
            </a:r>
            <a:r>
              <a:rPr b="1"/>
              <a:t>picking one word well</a:t>
            </a:r>
            <a:r>
              <a:rPr/>
              <a:t>, and the error message is written by Accellera, with the number of the bit inside. The honest downside, which has to be said so it does not sound like a brochure: if you get it wrong the other way round —you declare </a:t>
            </a:r>
            <a:r>
              <a:rPr>
                <a:latin typeface="Courier"/>
              </a:rPr>
              <a:t>RW</a:t>
            </a:r>
            <a:r>
              <a:rPr/>
              <a:t> a field the DUT implemented as </a:t>
            </a:r>
            <a:r>
              <a:rPr>
                <a:latin typeface="Courier"/>
              </a:rPr>
              <a:t>RW</a:t>
            </a:r>
            <a:r>
              <a:rPr/>
              <a:t> when the spec said something else— the model and the DUT agree on the mistake and no sequence says anything. The register model verifies the DUT against </a:t>
            </a:r>
            <a:r>
              <a:rPr b="1"/>
              <a:t>the spec written in the model</a:t>
            </a:r>
            <a:r>
              <a:rPr/>
              <a:t>, not against the real spec. That is why the review of the model against the document is still human work, and that is why stage 1 of the exercise prints the map so it can be compared by hand.</a:t>
            </a:r>
          </a:p>
        </p:txBody>
      </p:sp>
      <p:sp>
        <p:nvSpPr>
          <p:cNvPr id="4" name="Slide Number Placeholder 3"/>
          <p:cNvSpPr>
            <a:spLocks noGrp="1"/>
          </p:cNvSpPr>
          <p:nvPr>
            <p:ph type="sldNum" sz="quarter" idx="10"/>
          </p:nvPr>
        </p:nvSpPr>
        <p:spPr/>
        <p:txBody>
          <a:bodyPr/>
          <a:lstStyle/>
          <a:p>
            <a:fld id="{18BDFEC3-8487-43E8-A154-7C12CBC1FFF2}" type="slidenum">
              <a:rPr lang="en-US"/>
              <a:t>474</a:t>
            </a:fld>
            <a:endParaRPr lang="en-US"/>
          </a:p>
        </p:txBody>
      </p:sp>
    </p:spTree>
  </p:cSld>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they take a single idea away from this unit, let it be this one: </a:t>
            </a:r>
            <a:r>
              <a:rPr b="1"/>
              <a:t>an address is not a register</a:t>
            </a:r>
            <a:r>
              <a:rPr/>
              <a:t>. RAL models addressable storage, and it does it very well. It does not model behaviour. The accumulator of the capstone —which adds only with </a:t>
            </a:r>
            <a:r>
              <a:rPr>
                <a:latin typeface="Courier"/>
              </a:rPr>
              <a:t>EN=1</a:t>
            </a:r>
            <a:r>
              <a:rPr/>
              <a:t>, which overflows, which gets cleared with </a:t>
            </a:r>
            <a:r>
              <a:rPr>
                <a:latin typeface="Courier"/>
              </a:rPr>
              <a:t>CLR</a:t>
            </a:r>
            <a:r>
              <a:rPr/>
              <a:t>— is behaviour, and that lives in the scoreboard, as it lived yesterday. The failure mode of not saying it is the worst of all and it is an everyday one: the team puts RAL in, switches on </a:t>
            </a:r>
            <a:r>
              <a:rPr>
                <a:latin typeface="Courier"/>
              </a:rPr>
              <a:t>mirror(UVM_CHECK)</a:t>
            </a:r>
            <a:r>
              <a:rPr/>
              <a:t> over the whole map, and the regression fills up with errors on the status registers. Since they are false positives, somebody switches the check off </a:t>
            </a:r>
            <a:r>
              <a:rPr b="1"/>
              <a:t>entirely</a:t>
            </a:r>
            <a:r>
              <a:rPr/>
              <a:t> — and from then on the model verifies nothing and nobody finds out. The difference between switching off three named fields and switching off the global check is the whole difference. The two </a:t>
            </a:r>
            <a:r>
              <a:rPr>
                <a:latin typeface="Courier"/>
              </a:rPr>
              <a:t>UVM_WARNING</a:t>
            </a:r>
            <a:r>
              <a:rPr/>
              <a:t> the example prints —</a:t>
            </a:r>
            <a:r>
              <a:rPr>
                <a:latin typeface="Courier"/>
              </a:rPr>
              <a:t>GET_MIRRORED_VAL/VOL</a:t>
            </a:r>
            <a:r>
              <a:rPr/>
              <a:t>— are the library saying the same thing on its own account: the mirror of a </a:t>
            </a:r>
            <a:r>
              <a:rPr>
                <a:latin typeface="Courier"/>
              </a:rPr>
              <a:t>volatile</a:t>
            </a:r>
            <a:r>
              <a:rPr/>
              <a:t> field is not evidence. They are in the output on purpose.</a:t>
            </a:r>
          </a:p>
        </p:txBody>
      </p:sp>
      <p:sp>
        <p:nvSpPr>
          <p:cNvPr id="4" name="Slide Number Placeholder 3"/>
          <p:cNvSpPr>
            <a:spLocks noGrp="1"/>
          </p:cNvSpPr>
          <p:nvPr>
            <p:ph type="sldNum" sz="quarter" idx="10"/>
          </p:nvPr>
        </p:nvSpPr>
        <p:spPr/>
        <p:txBody>
          <a:bodyPr/>
          <a:lstStyle/>
          <a:p>
            <a:fld id="{18BDFEC3-8487-43E8-A154-7C12CBC1FFF2}" type="slidenum">
              <a:rPr lang="en-US"/>
              <a:t>475</a:t>
            </a:fld>
            <a:endParaRPr lang="en-US"/>
          </a:p>
        </p:txBody>
      </p:sp>
    </p:spTree>
  </p:cSld>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close of the unit and of the technical course. The last line is not marketing: when writing this unit it was first tested whether </a:t>
            </a:r>
            <a:r>
              <a:rPr>
                <a:latin typeface="Courier"/>
              </a:rPr>
              <a:t>uvm_reg_adapter</a:t>
            </a:r>
            <a:r>
              <a:rPr/>
              <a:t> and the frontdoor worked on Verilator, before writing a single slide, and the result is measured in </a:t>
            </a:r>
            <a:r>
              <a:rPr>
                <a:latin typeface="Courier"/>
              </a:rPr>
              <a:t>docs/en/verilator.md</a:t>
            </a:r>
            <a:r>
              <a:rPr/>
              <a:t>. Everything the unit uses works: the model, the adapter, the </a:t>
            </a:r>
            <a:r>
              <a:rPr>
                <a:latin typeface="Courier"/>
              </a:rPr>
              <a:t>uvm_reg_predictor</a:t>
            </a:r>
            <a:r>
              <a:rPr/>
              <a:t>, </a:t>
            </a:r>
            <a:r>
              <a:rPr>
                <a:latin typeface="Courier"/>
              </a:rPr>
              <a:t>mirror(UVM_CHECK)</a:t>
            </a:r>
            <a:r>
              <a:rPr/>
              <a:t> and the two sequences of the library. For whoever goes on alone, the order of what is missing: </a:t>
            </a:r>
            <a:r>
              <a:rPr>
                <a:latin typeface="Courier"/>
              </a:rPr>
              <a:t>uvm_reg_access_seq</a:t>
            </a:r>
            <a:r>
              <a:rPr/>
              <a:t> with a backdoor, generating the model from IP-XACT or SystemRDL —which is how it is really done—, and </a:t>
            </a:r>
            <a:r>
              <a:rPr>
                <a:latin typeface="Courier"/>
              </a:rPr>
              <a:t>uvm_mem</a:t>
            </a:r>
            <a:r>
              <a:rPr/>
              <a:t> for memories. All three are extensions of what they saw here, not new topics. And the bridge to the exercise: the first thing they are going to be asked for in a project with registers is exactly this, with the spreadsheet of the spec on the left-hand side of the screen.</a:t>
            </a:r>
          </a:p>
        </p:txBody>
      </p:sp>
      <p:sp>
        <p:nvSpPr>
          <p:cNvPr id="4" name="Slide Number Placeholder 3"/>
          <p:cNvSpPr>
            <a:spLocks noGrp="1"/>
          </p:cNvSpPr>
          <p:nvPr>
            <p:ph type="sldNum" sz="quarter" idx="10"/>
          </p:nvPr>
        </p:nvSpPr>
        <p:spPr/>
        <p:txBody>
          <a:bodyPr/>
          <a:lstStyle/>
          <a:p>
            <a:fld id="{18BDFEC3-8487-43E8-A154-7C12CBC1FFF2}" type="slidenum">
              <a:rPr lang="en-US"/>
              <a:t>476</a:t>
            </a:fld>
            <a:endParaRPr lang="en-US"/>
          </a:p>
        </p:txBody>
      </p:sp>
    </p:spTree>
  </p:cSld>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shortest exercise of the fifteen and the one most like a real task from the first weeks of a project. Forty lines, and half of them are copying and pasting the pattern of </a:t>
            </a:r>
            <a:r>
              <a:rPr>
                <a:latin typeface="Courier"/>
              </a:rPr>
              <a:t>CTRL</a:t>
            </a:r>
            <a:r>
              <a:rPr/>
              <a:t>. The stage that teaches is stage 1, and for a reason of method: the model gets </a:t>
            </a:r>
            <a:r>
              <a:rPr b="1"/>
              <a:t>printed</a:t>
            </a:r>
            <a:r>
              <a:rPr/>
              <a:t> —</a:t>
            </a:r>
            <a:r>
              <a:rPr>
                <a:latin typeface="Courier"/>
              </a:rPr>
              <a:t>+UVM_TESTNAME=mapa_test</a:t>
            </a:r>
            <a:r>
              <a:rPr/>
              <a:t>— and gets compared line by line against the register table of the exercise README, before simulating anything. It is what has to be done with a real register model, where the typical mistake is not about UVM but an offset copied wrong from a 200-row spreadsheet. Stage 2 is where </a:t>
            </a:r>
            <a:r>
              <a:rPr>
                <a:latin typeface="Courier"/>
              </a:rPr>
              <a:t>CLR</a:t>
            </a:r>
            <a:r>
              <a:rPr/>
              <a:t> falls: whoever declared it </a:t>
            </a:r>
            <a:r>
              <a:rPr>
                <a:latin typeface="Courier"/>
              </a:rPr>
              <a:t>RW</a:t>
            </a:r>
            <a:r>
              <a:rPr/>
              <a:t> passes stage 1 without a problem and finds out here, with the number of the bit, thanks to a test they did not write. It is worth letting them fall there — it is the moment when the RAL argument stops being an opinion. And stage 3 is the one that separates: it asks you to </a:t>
            </a:r>
            <a:r>
              <a:rPr b="1"/>
              <a:t>switch off</a:t>
            </a:r>
            <a:r>
              <a:rPr/>
              <a:t> a check, which is the opposite of what the course has been asking for the last seven days. The justification has to come from them: </a:t>
            </a:r>
            <a:r>
              <a:rPr>
                <a:latin typeface="Courier"/>
              </a:rPr>
              <a:t>STATUS.EN</a:t>
            </a:r>
            <a:r>
              <a:rPr/>
              <a:t> changed because of a write to another address, the model cannot know it, and a false positive that gets let through ends up with somebody switching the whole check off.</a:t>
            </a:r>
          </a:p>
        </p:txBody>
      </p:sp>
      <p:sp>
        <p:nvSpPr>
          <p:cNvPr id="4" name="Slide Number Placeholder 3"/>
          <p:cNvSpPr>
            <a:spLocks noGrp="1"/>
          </p:cNvSpPr>
          <p:nvPr>
            <p:ph type="sldNum" sz="quarter" idx="10"/>
          </p:nvPr>
        </p:nvSpPr>
        <p:spPr/>
        <p:txBody>
          <a:bodyPr/>
          <a:lstStyle/>
          <a:p>
            <a:fld id="{18BDFEC3-8487-43E8-A154-7C12CBC1FFF2}" type="slidenum">
              <a:rPr lang="en-US"/>
              <a:t>477</a:t>
            </a:fld>
            <a:endParaRPr lang="en-US"/>
          </a:p>
        </p:txBody>
      </p:sp>
    </p:spTree>
  </p:cSld>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technique that separates a course testbench from a production one, and the argument is not about convenience: it is about </a:t>
            </a:r>
            <a:r>
              <a:rPr b="1"/>
              <a:t>authority</a:t>
            </a:r>
            <a:r>
              <a:rPr/>
              <a:t>. In a project with serious arithmetic, the spec is not a PDF — it is a program in C that somebody ran against a thousand vectors before the RTL existed. A scoreboard that reimplements that program in SystemVerilog does not verify the DUT against the spec: it verifies the DUT against the reading the verification engineer made of the spec, which is another thing. The question worth throwing at the group before showing the code: </a:t>
            </a:r>
            <a:r>
              <a:rPr i="1"/>
              <a:t>“if the C model and the scoreboard differ, who is right?”</a:t>
            </a:r>
            <a:r>
              <a:rPr/>
              <a:t>. The uncomfortable answer is that you do not know, and finding out costs days. With DPI the question does not exist because there is only one model. And the reason why this section is so cheap in this course: DPI is part of the LRM and the commercial simulators ship it as a base feature —what leaves it out are the free student editions—; what costs you in a commercial flow is the </a:t>
            </a:r>
            <a:r>
              <a:rPr i="1"/>
              <a:t>toolchain</a:t>
            </a:r>
            <a:r>
              <a:rPr/>
              <a:t>: </a:t>
            </a:r>
            <a:r>
              <a:rPr>
                <a:latin typeface="Courier"/>
              </a:rPr>
              <a:t>-sv_lib</a:t>
            </a:r>
            <a:r>
              <a:rPr/>
              <a:t>, compiling the </a:t>
            </a:r>
            <a:r>
              <a:rPr>
                <a:latin typeface="Courier"/>
              </a:rPr>
              <a:t>.c</a:t>
            </a:r>
            <a:r>
              <a:rPr/>
              <a:t> separately, and remembering the library on every run. Here the simulator compiles to C++ by design, so the bridge is one more file on the command line and there is nothing to configure.</a:t>
            </a:r>
          </a:p>
        </p:txBody>
      </p:sp>
      <p:sp>
        <p:nvSpPr>
          <p:cNvPr id="4" name="Slide Number Placeholder 3"/>
          <p:cNvSpPr>
            <a:spLocks noGrp="1"/>
          </p:cNvSpPr>
          <p:nvPr>
            <p:ph type="sldNum" sz="quarter" idx="10"/>
          </p:nvPr>
        </p:nvSpPr>
        <p:spPr/>
        <p:txBody>
          <a:bodyPr/>
          <a:lstStyle/>
          <a:p>
            <a:fld id="{18BDFEC3-8487-43E8-A154-7C12CBC1FFF2}" type="slidenum">
              <a:rPr lang="en-US"/>
              <a:t>478</a:t>
            </a:fld>
            <a:endParaRPr lang="en-US"/>
          </a:p>
        </p:txBody>
      </p:sp>
    </p:spTree>
  </p:cSld>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worth reading the two declarations side by side, because the symmetry is the whole mechanism: the one above is the promise and the one below is who keeps it, and the compiler does not cross-check them — the one who joins them is the linker, at the end. Out of that comes the number one failure mode of DPI, which is worth naming before it shows up: an </a:t>
            </a:r>
            <a:r>
              <a:rPr i="1"/>
              <a:t>undefined reference</a:t>
            </a:r>
            <a:r>
              <a:rPr/>
              <a:t> to a function that is written, right there, in plain sight. Almost always it is one of two things — the name does not match, or the file got compiled as C++ and the symbol came out with a mangled name. That last one is literally what happens here: Verilator hands the user’s sources to the C++ compiler, so the </a:t>
            </a:r>
            <a:r>
              <a:rPr>
                <a:latin typeface="Courier"/>
              </a:rPr>
              <a:t>.c</a:t>
            </a:r>
            <a:r>
              <a:rPr/>
              <a:t> needs the </a:t>
            </a:r>
            <a:r>
              <a:rPr>
                <a:latin typeface="Courier"/>
              </a:rPr>
              <a:t>extern "C"</a:t>
            </a:r>
            <a:r>
              <a:rPr/>
              <a:t> that is in the file. Without that guard, the example does not link and the error does not say why. The type table of the LRM is longer —there is </a:t>
            </a:r>
            <a:r>
              <a:rPr>
                <a:latin typeface="Courier"/>
              </a:rPr>
              <a:t>svBitVecVal</a:t>
            </a:r>
            <a:r>
              <a:rPr/>
              <a:t> for wide vectors, </a:t>
            </a:r>
            <a:r>
              <a:rPr>
                <a:latin typeface="Courier"/>
              </a:rPr>
              <a:t>svOpenArrayHandle</a:t>
            </a:r>
            <a:r>
              <a:rPr/>
              <a:t> for arrays— and it is not needed here. The rule of thumb: if the data fits in an </a:t>
            </a:r>
            <a:r>
              <a:rPr>
                <a:latin typeface="Courier"/>
              </a:rPr>
              <a:t>int</a:t>
            </a:r>
            <a:r>
              <a:rPr/>
              <a:t>, the signature writes itself; if not, you look up annex H of the 1800 and copy it.</a:t>
            </a:r>
          </a:p>
        </p:txBody>
      </p:sp>
      <p:sp>
        <p:nvSpPr>
          <p:cNvPr id="4" name="Slide Number Placeholder 3"/>
          <p:cNvSpPr>
            <a:spLocks noGrp="1"/>
          </p:cNvSpPr>
          <p:nvPr>
            <p:ph type="sldNum" sz="quarter" idx="10"/>
          </p:nvPr>
        </p:nvSpPr>
        <p:spPr/>
        <p:txBody>
          <a:bodyPr/>
          <a:lstStyle/>
          <a:p>
            <a:fld id="{18BDFEC3-8487-43E8-A154-7C12CBC1FFF2}" type="slidenum">
              <a:rPr lang="en-US"/>
              <a:t>479</a:t>
            </a:fld>
            <a:endParaRPr lang="en-US"/>
          </a:p>
        </p:txBody>
      </p:sp>
    </p:spTree>
  </p:cSld>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count is worth doing out loud because it is the design argument of the whole unit: one six-line function changed and nothing else did. That happens because the scoreboard was already well divided up —predicting and comparing are two jobs, and they were in two methods—, and it is the late reward for having separated </a:t>
            </a:r>
            <a:r>
              <a:rPr>
                <a:latin typeface="Courier"/>
              </a:rPr>
              <a:t>predict_result</a:t>
            </a:r>
            <a:r>
              <a:rPr/>
              <a:t> from </a:t>
            </a:r>
            <a:r>
              <a:rPr>
                <a:latin typeface="Courier"/>
              </a:rPr>
              <a:t>write</a:t>
            </a:r>
            <a:r>
              <a:rPr/>
              <a:t> three days ago. The </a:t>
            </a:r>
            <a:r>
              <a:rPr>
                <a:latin typeface="Courier"/>
              </a:rPr>
              <a:t>int'(...)</a:t>
            </a:r>
            <a:r>
              <a:rPr/>
              <a:t> line is the one to point at: the UVM types do not cross the border. On the other side there is no </a:t>
            </a:r>
            <a:r>
              <a:rPr>
                <a:latin typeface="Courier"/>
              </a:rPr>
              <a:t>command_transaction</a:t>
            </a:r>
            <a:r>
              <a:rPr/>
              <a:t>, there are three integers. When the data is an object —an image, a packet, a matrix— what gets passed is a pointer or an open array, and the one who decides the format is the C model, not the testbench. And the </a:t>
            </a:r>
            <a:r>
              <a:rPr>
                <a:latin typeface="Courier"/>
              </a:rPr>
              <a:t>vtalu_golden_bug</a:t>
            </a:r>
            <a:r>
              <a:rPr/>
              <a:t> is not an ornament: </a:t>
            </a:r>
            <a:r>
              <a:rPr b="1"/>
              <a:t>a scoreboard that has never seen an error is not tested</a:t>
            </a:r>
            <a:r>
              <a:rPr/>
              <a:t>. </a:t>
            </a:r>
            <a:r>
              <a:rPr>
                <a:latin typeface="Courier"/>
              </a:rPr>
              <a:t>run.sh</a:t>
            </a:r>
            <a:r>
              <a:rPr/>
              <a:t> runs the same test against a mutated model —the multiplication truncated to eight bits— and demands that the scoreboard scream. If it does not scream, the testbench is comparing against itself and nobody was going to find out. It is the same mutation test the checker of the capstone does with </a:t>
            </a:r>
            <a:r>
              <a:rPr>
                <a:latin typeface="Courier"/>
              </a:rPr>
              <a:t>+BUG=1</a:t>
            </a:r>
            <a:r>
              <a:rPr/>
              <a:t>, from the other side of the wire.</a:t>
            </a:r>
          </a:p>
        </p:txBody>
      </p:sp>
      <p:sp>
        <p:nvSpPr>
          <p:cNvPr id="4" name="Slide Number Placeholder 3"/>
          <p:cNvSpPr>
            <a:spLocks noGrp="1"/>
          </p:cNvSpPr>
          <p:nvPr>
            <p:ph type="sldNum" sz="quarter" idx="10"/>
          </p:nvPr>
        </p:nvSpPr>
        <p:spPr/>
        <p:txBody>
          <a:bodyPr/>
          <a:lstStyle/>
          <a:p>
            <a:fld id="{18BDFEC3-8487-43E8-A154-7C12CBC1FFF2}" type="slidenum">
              <a:rPr lang="en-US"/>
              <a:t>480</a:t>
            </a:fld>
            <a:endParaRPr lang="en-US"/>
          </a:p>
        </p:txBody>
      </p:sp>
    </p:spTree>
  </p:cSld>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table is what has to be left written down, and the row that gives the most discussion is the first one on the right: the duplicated </a:t>
            </a:r>
            <a:r>
              <a:rPr>
                <a:latin typeface="Courier"/>
              </a:rPr>
              <a:t>enum</a:t>
            </a:r>
            <a:r>
              <a:rPr/>
              <a:t>. It is real and it has no elegant solution —the LRM does not share types between the two sides—, and it is the first thing to look at when </a:t>
            </a:r>
            <a:r>
              <a:rPr b="1"/>
              <a:t>all</a:t>
            </a:r>
            <a:r>
              <a:rPr/>
              <a:t> the comparisons fail at once. If one in every six fails, it is the DUT; if all of them fail, it is the mapping. The third row on the right is the one that surprises and is worth getting ahead of: a DPI </a:t>
            </a:r>
            <a:r>
              <a:rPr>
                <a:latin typeface="Courier"/>
              </a:rPr>
              <a:t>function</a:t>
            </a:r>
            <a:r>
              <a:rPr/>
              <a:t> runs in zero time, so the C model cannot synchronize with the clock. That is what </a:t>
            </a:r>
            <a:r>
              <a:rPr>
                <a:latin typeface="Courier"/>
              </a:rPr>
              <a:t>import "DPI-C" task</a:t>
            </a:r>
            <a:r>
              <a:rPr/>
              <a:t> is for — with one clarification almost every tutorial skips: C cannot block by itself. A DPI task consumes time </a:t>
            </a:r>
            <a:r>
              <a:rPr b="1"/>
              <a:t>only</a:t>
            </a:r>
            <a:r>
              <a:rPr/>
              <a:t> if it is declared </a:t>
            </a:r>
            <a:r>
              <a:rPr>
                <a:latin typeface="Courier"/>
              </a:rPr>
              <a:t>context</a:t>
            </a:r>
            <a:r>
              <a:rPr/>
              <a:t> and the C calls back into an </a:t>
            </a:r>
            <a:r>
              <a:rPr>
                <a:latin typeface="Courier"/>
              </a:rPr>
              <a:t>export "DPI-C" task</a:t>
            </a:r>
            <a:r>
              <a:rPr/>
              <a:t> of SystemVerilog, which is the one that waits for the edge. And there it is no longer a golden model, it is a bus model, which is another topic. The rule of the second-to-last bullet is the one to take away, because the risk of this section is that somebody comes out wanting to do everything through DPI. The VTALU does </a:t>
            </a:r>
            <a:r>
              <a:rPr b="1"/>
              <a:t>not</a:t>
            </a:r>
            <a:r>
              <a:rPr/>
              <a:t> justify DPI: five eight-bit operations get written in a </a:t>
            </a:r>
            <a:r>
              <a:rPr>
                <a:latin typeface="Courier"/>
              </a:rPr>
              <a:t>case</a:t>
            </a:r>
            <a:r>
              <a:rPr/>
              <a:t> and read better. The example exists so the technique has been seen when the DUT that does justify it comes along, and that DUT arrives sooner than you think.</a:t>
            </a:r>
          </a:p>
        </p:txBody>
      </p:sp>
      <p:sp>
        <p:nvSpPr>
          <p:cNvPr id="4" name="Slide Number Placeholder 3"/>
          <p:cNvSpPr>
            <a:spLocks noGrp="1"/>
          </p:cNvSpPr>
          <p:nvPr>
            <p:ph type="sldNum" sz="quarter" idx="10"/>
          </p:nvPr>
        </p:nvSpPr>
        <p:spPr/>
        <p:txBody>
          <a:bodyPr/>
          <a:lstStyle/>
          <a:p>
            <a:fld id="{18BDFEC3-8487-43E8-A154-7C12CBC1FFF2}" type="slidenum">
              <a:rPr lang="en-US"/>
              <a:t>481</a:t>
            </a:fld>
            <a:endParaRPr lang="en-US"/>
          </a:p>
        </p:txBody>
      </p:sp>
    </p:spTree>
  </p:cSld>
</p:notes>
</file>

<file path=ppt/notesSlides/notesSlide3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Stage 2 is what makes the exercise worth it, and it is worth explaining first: against the healthy DUT, a model returning some fixed thing could pass by accident if the stimulus were poor. With the DUT lying on bit 0, there is no way of passing without having computed — it is the same mutation test as the capstone, pointed at the model instead of at the scoreboard. The subtraction is the one that trips people, and not because of the arithmetic: </a:t>
            </a:r>
            <a:r>
              <a:rPr>
                <a:latin typeface="Courier"/>
              </a:rPr>
              <a:t>a - b</a:t>
            </a:r>
            <a:r>
              <a:rPr/>
              <a:t> is one line. What gets forgotten is the </a:t>
            </a:r>
            <a:r>
              <a:rPr b="1"/>
              <a:t>second half of the answer</a:t>
            </a:r>
            <a:r>
              <a:rPr/>
              <a:t>, the borrow, and it gets forgotten because it crosses the boundary in another way —through a pointer, which is how a SystemVerilog </a:t>
            </a:r>
            <a:r>
              <a:rPr>
                <a:latin typeface="Courier"/>
              </a:rPr>
              <a:t>output int</a:t>
            </a:r>
            <a:r>
              <a:rPr/>
              <a:t> travels—. The scoreboard compares it, so without it every subtraction fails and no other operation does: that pattern of failures is the one to learn to read. And the trap you cannot see, which is solved in the skeleton on purpose so they do not lose the hour there: without </a:t>
            </a:r>
            <a:r>
              <a:rPr>
                <a:latin typeface="Courier"/>
              </a:rPr>
              <a:t>extern "C"</a:t>
            </a:r>
            <a:r>
              <a:rPr/>
              <a:t>, Verilator hands the file to the </a:t>
            </a:r>
            <a:r>
              <a:rPr b="1"/>
              <a:t>C++</a:t>
            </a:r>
            <a:r>
              <a:rPr/>
              <a:t> compiler, the symbol comes out mangled, and the link fails with an </a:t>
            </a:r>
            <a:r>
              <a:rPr i="1"/>
              <a:t>undefined reference</a:t>
            </a:r>
            <a:r>
              <a:rPr/>
              <a:t> to a function written two lines above. It is DPI’s number one failure mode with Verilator.</a:t>
            </a:r>
          </a:p>
        </p:txBody>
      </p:sp>
      <p:sp>
        <p:nvSpPr>
          <p:cNvPr id="4" name="Slide Number Placeholder 3"/>
          <p:cNvSpPr>
            <a:spLocks noGrp="1"/>
          </p:cNvSpPr>
          <p:nvPr>
            <p:ph type="sldNum" sz="quarter" idx="10"/>
          </p:nvPr>
        </p:nvSpPr>
        <p:spPr/>
        <p:txBody>
          <a:bodyPr/>
          <a:lstStyle/>
          <a:p>
            <a:fld id="{18BDFEC3-8487-43E8-A154-7C12CBC1FFF2}" type="slidenum">
              <a:rPr lang="en-US"/>
              <a:t>490</a:t>
            </a:fld>
            <a:endParaRPr lang="en-US"/>
          </a:p>
        </p:txBody>
      </p:sp>
    </p:spTree>
  </p:cSld>
</p:notes>
</file>

<file path=ppt/notesSlides/notesSlide3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exercise that separates whoever understood from whoever copied the pattern, and the mechanism by which it separates is in the third bullet: the bug is in a </a:t>
            </a:r>
            <a:r>
              <a:rPr b="1"/>
              <a:t>control output</a:t>
            </a:r>
            <a:r>
              <a:rPr/>
              <a:t>, not in the data path. A scoreboard that compares what comes out of </a:t>
            </a:r>
            <a:r>
              <a:rPr>
                <a:latin typeface="Courier"/>
              </a:rPr>
              <a:t>rd_data</a:t>
            </a:r>
            <a:r>
              <a:rPr/>
              <a:t> closes six of the seven rows of the plan and passes green with the DUT broken. To see it the flags have to be predicted, and to predict the flags the occupancy has to be modelled — that is, writing a reference model with state, which is what the first capstone could not ask for. It is worth saying why it goes second and not first: the APB is the DUT you run into in the first year, and the table-address-value pattern is the right one there. This one teaches when that pattern stops being any use, and that lesson is not understood without having used the pattern before. The trap that catches the most people is the order of updating the model: first look at whether the read takes something out —that frees a place— and only then whether the write goes in. The other way round, the simultaneous write with the FIFO full shows up as a lost piece of data that the DUT never lost, and the student spends an hour looking for the bug in the RTL. And the second one: the </a:t>
            </a:r>
            <a:r>
              <a:rPr>
                <a:latin typeface="Courier"/>
              </a:rPr>
              <a:t>check_phase</a:t>
            </a:r>
            <a:r>
              <a:rPr/>
              <a:t> that claims data that never came out. Almost always the test ended one cycle too early, and it is the </a:t>
            </a:r>
            <a:r>
              <a:rPr>
                <a:latin typeface="Courier"/>
              </a:rPr>
              <a:t>drain_time</a:t>
            </a:r>
            <a:r>
              <a:rPr/>
              <a:t> of day 3 showing up where nobody expected it.</a:t>
            </a:r>
          </a:p>
        </p:txBody>
      </p:sp>
      <p:sp>
        <p:nvSpPr>
          <p:cNvPr id="4" name="Slide Number Placeholder 3"/>
          <p:cNvSpPr>
            <a:spLocks noGrp="1"/>
          </p:cNvSpPr>
          <p:nvPr>
            <p:ph type="sldNum" sz="quarter" idx="10"/>
          </p:nvPr>
        </p:nvSpPr>
        <p:spPr/>
        <p:txBody>
          <a:bodyPr/>
          <a:lstStyle/>
          <a:p>
            <a:fld id="{18BDFEC3-8487-43E8-A154-7C12CBC1FFF2}" type="slidenum">
              <a:rPr lang="en-US"/>
              <a:t>491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svg"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svg"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svg"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svg"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svg"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6.svg"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7.svg"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8.svg"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9.svg"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xml" /></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xml" /></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xml" /></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xml" /></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xml" /></Relationships>
</file>

<file path=ppt/slides/_rels/slide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xml" /></Relationships>
</file>

<file path=ppt/slides/_rels/slide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xml" /></Relationships>
</file>

<file path=ppt/slides/_rels/slide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xml" /></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xml" /></Relationships>
</file>

<file path=ppt/slides/_rels/slide4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xml" /></Relationships>
</file>

<file path=ppt/slides/_rels/slide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xml" /></Relationships>
</file>

<file path=ppt/slides/_rels/slide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9.xml" /></Relationships>
</file>

<file path=ppt/slides/_rels/slide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0.xml" /></Relationships>
</file>

<file path=ppt/slides/_rels/slide5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1.xml" /></Relationships>
</file>

<file path=ppt/slides/_rels/slide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2.xml" /></Relationships>
</file>

<file path=ppt/slides/_rels/slide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xml" /></Relationships>
</file>

<file path=ppt/slides/_rels/slide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4.xml" /></Relationships>
</file>

<file path=ppt/slides/_rels/slide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5.xml" /></Relationships>
</file>

<file path=ppt/slides/_rels/slide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6.xml" /></Relationships>
</file>

<file path=ppt/slides/_rels/slide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7.xml" /></Relationships>
</file>

<file path=ppt/slides/_rels/slide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8.xml" /></Relationships>
</file>

<file path=ppt/slides/_rels/slide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9.xml" /></Relationships>
</file>

<file path=ppt/slides/_rels/slide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0.xml" /></Relationships>
</file>

<file path=ppt/slides/_rels/slide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1.xml" /></Relationships>
</file>

<file path=ppt/slides/_rels/slide6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0.svg" /></Relationships>
</file>

<file path=ppt/slides/_rels/slide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2.xml" /></Relationships>
</file>

<file path=ppt/slides/_rels/slide6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3.xml" /></Relationships>
</file>

<file path=ppt/slides/_rels/slide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4.xml" /></Relationships>
</file>

<file path=ppt/slides/_rels/slide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5.xml" /></Relationships>
</file>

<file path=ppt/slides/_rels/slide6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6.xml" /></Relationships>
</file>

<file path=ppt/slides/_rels/slide6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7.xml" /></Relationships>
</file>

<file path=ppt/slides/_rels/slide7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8.xml" /></Relationships>
</file>

<file path=ppt/slides/_rels/slide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9.xml" /></Relationships>
</file>

<file path=ppt/slides/_rels/slide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0.xml" /></Relationships>
</file>

<file path=ppt/slides/_rels/slide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1.xml" /></Relationships>
</file>

<file path=ppt/slides/_rels/slide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2.xml" /></Relationships>
</file>

<file path=ppt/slides/_rels/slide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3.xml" /></Relationships>
</file>

<file path=ppt/slides/_rels/slide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4.xml" /></Relationships>
</file>

<file path=ppt/slides/_rels/slide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5.xml" /></Relationships>
</file>

<file path=ppt/slides/_rels/slide8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6.xml" /></Relationships>
</file>

<file path=ppt/slides/_rels/slide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7.xml" /></Relationships>
</file>

<file path=ppt/slides/_rels/slide8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1.svg" /></Relationships>
</file>

<file path=ppt/slides/_rels/slide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8.xml" /></Relationships>
</file>

<file path=ppt/slides/_rels/slide8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9.xml" /></Relationships>
</file>

<file path=ppt/slides/_rels/slide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0.xml" /></Relationships>
</file>

<file path=ppt/slides/_rels/slide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1.xml" /></Relationships>
</file>

<file path=ppt/slides/_rels/slide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2.xml" /></Relationships>
</file>

<file path=ppt/slides/_rels/slide9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3.xml" /></Relationships>
</file>

<file path=ppt/slides/_rels/slide9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4.xml" /></Relationships>
</file>

<file path=ppt/slides/_rels/slide9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5.xml" /></Relationships>
</file>

<file path=ppt/slides/_rels/slide9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6.xml" /></Relationships>
</file>

<file path=ppt/slides/_rels/slide9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7.xml" /></Relationships>
</file>

<file path=ppt/slides/_rels/slide9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8.xml" /></Relationships>
</file>

<file path=ppt/slides/_rels/slide9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9.xml" /></Relationships>
</file>

<file path=ppt/slides/_rels/slide9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0.xml" /></Relationships>
</file>

<file path=ppt/slides/_rels/slide10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1.xml" /></Relationships>
</file>

<file path=ppt/slides/_rels/slide10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2.xml" /></Relationships>
</file>

<file path=ppt/slides/_rels/slide10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3.xml" /></Relationships>
</file>

<file path=ppt/slides/_rels/slide1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4.xml" /></Relationships>
</file>

<file path=ppt/slides/_rels/slide1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5.xml" /></Relationships>
</file>

<file path=ppt/slides/_rels/slide1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6.xml" /></Relationships>
</file>

<file path=ppt/slides/_rels/slide1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2.svg" /></Relationships>
</file>

<file path=ppt/slides/_rels/slide1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7.xml" /></Relationships>
</file>

<file path=ppt/slides/_rels/slide10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8.xml" /></Relationships>
</file>

<file path=ppt/slides/_rels/slide10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9.xml" /></Relationships>
</file>

<file path=ppt/slides/_rels/slide1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0.xml" /></Relationships>
</file>

<file path=ppt/slides/_rels/slide1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1.xml" /></Relationships>
</file>

<file path=ppt/slides/_rels/slide11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3.svg" /></Relationships>
</file>

<file path=ppt/slides/_rels/slide1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2.xml" /></Relationships>
</file>

<file path=ppt/slides/_rels/slide1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3.xml" /></Relationships>
</file>

<file path=ppt/slides/_rels/slide1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4.xml" /></Relationships>
</file>

<file path=ppt/slides/_rels/slide1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5.xml" /></Relationships>
</file>

<file path=ppt/slides/_rels/slide1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6.xml" /></Relationships>
</file>

<file path=ppt/slides/_rels/slide1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7.xml" /></Relationships>
</file>

<file path=ppt/slides/_rels/slide1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8.xml" /></Relationships>
</file>

<file path=ppt/slides/_rels/slide1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9.xml" /></Relationships>
</file>

<file path=ppt/slides/_rels/slide1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0.xml" /></Relationships>
</file>

<file path=ppt/slides/_rels/slide1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1.xml" /></Relationships>
</file>

<file path=ppt/slides/_rels/slide1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2.xml" /></Relationships>
</file>

<file path=ppt/slides/_rels/slide1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3.xml" /></Relationships>
</file>

<file path=ppt/slides/_rels/slide1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4.xml" /></Relationships>
</file>

<file path=ppt/slides/_rels/slide1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5.xml" /></Relationships>
</file>

<file path=ppt/slides/_rels/slide1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6.xml" /></Relationships>
</file>

<file path=ppt/slides/_rels/slide1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7.xml" /></Relationships>
</file>

<file path=ppt/slides/_rels/slide1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8.xml" /></Relationships>
</file>

<file path=ppt/slides/_rels/slide1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9.xml" /></Relationships>
</file>

<file path=ppt/slides/_rels/slide1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0.xml" /></Relationships>
</file>

<file path=ppt/slides/_rels/slide140.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4.svg" /></Relationships>
</file>

<file path=ppt/slides/_rels/slide1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1.xml" /></Relationships>
</file>

<file path=ppt/slides/_rels/slide1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2.xml" /></Relationships>
</file>

<file path=ppt/slides/_rels/slide1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3.xml" /></Relationships>
</file>

<file path=ppt/slides/_rels/slide1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4.xml" /></Relationships>
</file>

<file path=ppt/slides/_rels/slide1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5.xml" /></Relationships>
</file>

<file path=ppt/slides/_rels/slide1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6.xml" /></Relationships>
</file>

<file path=ppt/slides/_rels/slide14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5.svg" /></Relationships>
</file>

<file path=ppt/slides/_rels/slide1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7.xml" /></Relationships>
</file>

<file path=ppt/slides/_rels/slide1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8.xml" /></Relationships>
</file>

<file path=ppt/slides/_rels/slide1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9.xml" /></Relationships>
</file>

<file path=ppt/slides/_rels/slide15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6.svg" /></Relationships>
</file>

<file path=ppt/slides/_rels/slide1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0.xml" /></Relationships>
</file>

<file path=ppt/slides/_rels/slide1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1.xml" /></Relationships>
</file>

<file path=ppt/slides/_rels/slide1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2.xml" /></Relationships>
</file>

<file path=ppt/slides/_rels/slide1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3.xml" /></Relationships>
</file>

<file path=ppt/slides/_rels/slide1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4.xml" /></Relationships>
</file>

<file path=ppt/slides/_rels/slide1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5.xml" /></Relationships>
</file>

<file path=ppt/slides/_rels/slide15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7.svg" /></Relationships>
</file>

<file path=ppt/slides/_rels/slide1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6.xml" /></Relationships>
</file>

<file path=ppt/slides/_rels/slide160.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8.svg" /></Relationships>
</file>

<file path=ppt/slides/_rels/slide1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7.xml" /></Relationships>
</file>

<file path=ppt/slides/_rels/slide16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9.svg" /></Relationships>
</file>

<file path=ppt/slides/_rels/slide1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8.xml" /></Relationships>
</file>

<file path=ppt/slides/_rels/slide16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0.svg" /></Relationships>
</file>

<file path=ppt/slides/_rels/slide1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9.xml" /></Relationships>
</file>

<file path=ppt/slides/_rels/slide1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0.xml" /></Relationships>
</file>

<file path=ppt/slides/_rels/slide16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1.xml" /></Relationships>
</file>

<file path=ppt/slides/_rels/slide16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1.svg" /></Relationships>
</file>

<file path=ppt/slides/_rels/slide1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2.xml" /></Relationships>
</file>

<file path=ppt/slides/_rels/slide17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3.xml" /></Relationships>
</file>

<file path=ppt/slides/_rels/slide1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4.xml" /></Relationships>
</file>

<file path=ppt/slides/_rels/slide17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2.svg" /></Relationships>
</file>

<file path=ppt/slides/_rels/slide17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5.xml" /></Relationships>
</file>

<file path=ppt/slides/_rels/slide17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6.xml" /></Relationships>
</file>

<file path=ppt/slides/_rels/slide1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7.xml" /></Relationships>
</file>

<file path=ppt/slides/_rels/slide17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3.svg" /></Relationships>
</file>

<file path=ppt/slides/_rels/slide1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8.xml" /></Relationships>
</file>

<file path=ppt/slides/_rels/slide1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9.xml" /></Relationships>
</file>

<file path=ppt/slides/_rels/slide1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0.xml" /></Relationships>
</file>

<file path=ppt/slides/_rels/slide1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1.xml" /></Relationships>
</file>

<file path=ppt/slides/_rels/slide1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2.xml" /></Relationships>
</file>

<file path=ppt/slides/_rels/slide1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3.xml" /></Relationships>
</file>

<file path=ppt/slides/_rels/slide1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4.xml" /></Relationships>
</file>

<file path=ppt/slides/_rels/slide18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5.xml" /></Relationships>
</file>

<file path=ppt/slides/_rels/slide1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6.xml" /></Relationships>
</file>

<file path=ppt/slides/_rels/slide18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7.xml" /></Relationships>
</file>

<file path=ppt/slides/_rels/slide1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8.xml" /></Relationships>
</file>

<file path=ppt/slides/_rels/slide18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4.svg" /></Relationships>
</file>

<file path=ppt/slides/_rels/slide1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9.xml" /></Relationships>
</file>

<file path=ppt/slides/_rels/slide1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0.xml" /></Relationships>
</file>

<file path=ppt/slides/_rels/slide1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1.xml" /></Relationships>
</file>

<file path=ppt/slides/_rels/slide19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2.xml" /></Relationships>
</file>

<file path=ppt/slides/_rels/slide19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3.xml" /></Relationships>
</file>

<file path=ppt/slides/_rels/slide19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4.xml" /></Relationships>
</file>

<file path=ppt/slides/_rels/slide19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5.xml" /></Relationships>
</file>

<file path=ppt/slides/_rels/slide19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6.xml" /></Relationships>
</file>

<file path=ppt/slides/_rels/slide2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7.xml" /></Relationships>
</file>

<file path=ppt/slides/_rels/slide2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8.xml" /></Relationships>
</file>

<file path=ppt/slides/_rels/slide2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9.xml" /></Relationships>
</file>

<file path=ppt/slides/_rels/slide2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0.xml" /></Relationships>
</file>

<file path=ppt/slides/_rels/slide20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1.xml" /></Relationships>
</file>

<file path=ppt/slides/_rels/slide20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5.svg" /></Relationships>
</file>

<file path=ppt/slides/_rels/slide2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2.xml" /></Relationships>
</file>

<file path=ppt/slides/_rels/slide2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3.xml" /></Relationships>
</file>

<file path=ppt/slides/_rels/slide2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4.xml" /></Relationships>
</file>

<file path=ppt/slides/_rels/slide2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5.xml" /></Relationships>
</file>

<file path=ppt/slides/_rels/slide2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6.xml" /></Relationships>
</file>

<file path=ppt/slides/_rels/slide215.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6.svg" /></Relationships>
</file>

<file path=ppt/slides/_rels/slide2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7.xml" /></Relationships>
</file>

<file path=ppt/slides/_rels/slide21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7.svg" /></Relationships>
</file>

<file path=ppt/slides/_rels/slide2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8.xml" /></Relationships>
</file>

<file path=ppt/slides/_rels/slide2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9.xml" /></Relationships>
</file>

<file path=ppt/slides/_rels/slide2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0.xml" /></Relationships>
</file>

<file path=ppt/slides/_rels/slide2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1.xml" /></Relationships>
</file>

<file path=ppt/slides/_rels/slide2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2.xml" /></Relationships>
</file>

<file path=ppt/slides/_rels/slide2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3.xml" /></Relationships>
</file>

<file path=ppt/slides/_rels/slide22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8.svg" /></Relationships>
</file>

<file path=ppt/slides/_rels/slide2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4.xml" /></Relationships>
</file>

<file path=ppt/slides/_rels/slide2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5.xml" /></Relationships>
</file>

<file path=ppt/slides/_rels/slide2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6.xml" /></Relationships>
</file>

<file path=ppt/slides/_rels/slide2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7.xml" /></Relationships>
</file>

<file path=ppt/slides/_rels/slide22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9.svg" /></Relationships>
</file>

<file path=ppt/slides/_rels/slide2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8.xml" /></Relationships>
</file>

<file path=ppt/slides/_rels/slide2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9.xml" /></Relationships>
</file>

<file path=ppt/slides/_rels/slide2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0.xml" /></Relationships>
</file>

<file path=ppt/slides/_rels/slide2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1.xml" /></Relationships>
</file>

<file path=ppt/slides/_rels/slide2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2.xml" /></Relationships>
</file>

<file path=ppt/slides/_rels/slide2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3.xml" /></Relationships>
</file>

<file path=ppt/slides/_rels/slide2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4.xml" /></Relationships>
</file>

<file path=ppt/slides/_rels/slide2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5.xml" /></Relationships>
</file>

<file path=ppt/slides/_rels/slide2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6.xml" /></Relationships>
</file>

<file path=ppt/slides/_rels/slide2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7.xml" /></Relationships>
</file>

<file path=ppt/slides/_rels/slide2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8.xml" /></Relationships>
</file>

<file path=ppt/slides/_rels/slide2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9.xml" /></Relationships>
</file>

<file path=ppt/slides/_rels/slide2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0.xml" /></Relationships>
</file>

<file path=ppt/slides/_rels/slide2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1.xml" /></Relationships>
</file>

<file path=ppt/slides/_rels/slide2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2.xml" /></Relationships>
</file>

<file path=ppt/slides/_rels/slide2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3.xml" /></Relationships>
</file>

<file path=ppt/slides/_rels/slide2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4.xml" /></Relationships>
</file>

<file path=ppt/slides/_rels/slide24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0.svg" /></Relationships>
</file>

<file path=ppt/slides/_rels/slide2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5.xml" /></Relationships>
</file>

<file path=ppt/slides/_rels/slide249.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1.svg" /></Relationships>
</file>

<file path=ppt/slides/_rels/slide2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6.xml" /></Relationships>
</file>

<file path=ppt/slides/_rels/slide25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7.xml" /></Relationships>
</file>

<file path=ppt/slides/_rels/slide2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8.xml" /></Relationships>
</file>

<file path=ppt/slides/_rels/slide2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9.xml" /></Relationships>
</file>

<file path=ppt/slides/_rels/slide2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0.xml" /></Relationships>
</file>

<file path=ppt/slides/_rels/slide2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1.xml" /></Relationships>
</file>

<file path=ppt/slides/_rels/slide2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2.xml" /></Relationships>
</file>

<file path=ppt/slides/_rels/slide25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2.svg" /></Relationships>
</file>

<file path=ppt/slides/_rels/slide2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3.xml" /></Relationships>
</file>

<file path=ppt/slides/_rels/slide2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4.xml" /></Relationships>
</file>

<file path=ppt/slides/_rels/slide2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5.xml" /></Relationships>
</file>

<file path=ppt/slides/_rels/slide2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6.xml" /></Relationships>
</file>

<file path=ppt/slides/_rels/slide26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7.xml" /></Relationships>
</file>

<file path=ppt/slides/_rels/slide26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8.xml" /></Relationships>
</file>

<file path=ppt/slides/_rels/slide2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9.xml" /></Relationships>
</file>

<file path=ppt/slides/_rels/slide27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0.xml" /></Relationships>
</file>

<file path=ppt/slides/_rels/slide2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1.xml" /></Relationships>
</file>

<file path=ppt/slides/_rels/slide2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2.xml" /></Relationships>
</file>

<file path=ppt/slides/_rels/slide27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3.svg" /></Relationships>
</file>

<file path=ppt/slides/_rels/slide2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3.xml" /></Relationships>
</file>

<file path=ppt/slides/_rels/slide27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4.svg" /></Relationships>
</file>

<file path=ppt/slides/_rels/slide2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4.xml" /></Relationships>
</file>

<file path=ppt/slides/_rels/slide2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5.xml" /></Relationships>
</file>

<file path=ppt/slides/_rels/slide2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6.xml" /></Relationships>
</file>

<file path=ppt/slides/_rels/slide2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7.xml" /></Relationships>
</file>

<file path=ppt/slides/_rels/slide2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8.xml" /></Relationships>
</file>

<file path=ppt/slides/_rels/slide2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9.xml" /></Relationships>
</file>

<file path=ppt/slides/_rels/slide2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0.xml" /></Relationships>
</file>

<file path=ppt/slides/_rels/slide28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1.xml" /></Relationships>
</file>

<file path=ppt/slides/_rels/slide2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2.xml" /></Relationships>
</file>

<file path=ppt/slides/_rels/slide28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3.xml" /></Relationships>
</file>

<file path=ppt/slides/_rels/slide2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4.xml" /></Relationships>
</file>

<file path=ppt/slides/_rels/slide28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5.xml" /></Relationships>
</file>

<file path=ppt/slides/_rels/slide2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6.xml" /></Relationships>
</file>

<file path=ppt/slides/_rels/slide2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7.xml" /></Relationships>
</file>

<file path=ppt/slides/_rels/slide2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8.xml" /></Relationships>
</file>

<file path=ppt/slides/_rels/slide29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9.xml" /></Relationships>
</file>

<file path=ppt/slides/_rels/slide29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0.xml" /></Relationships>
</file>

<file path=ppt/slides/_rels/slide29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1.xml" /></Relationships>
</file>

<file path=ppt/slides/_rels/slide29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2.xml" /></Relationships>
</file>

<file path=ppt/slides/_rels/slide29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3.xml" /></Relationships>
</file>

<file path=ppt/slides/_rels/slide29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4.xml" /></Relationships>
</file>

<file path=ppt/slides/_rels/slide29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5.xml" /></Relationships>
</file>

<file path=ppt/slides/_rels/slide29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6.xml" /></Relationships>
</file>

<file path=ppt/slides/_rels/slide30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7.xml" /></Relationships>
</file>

<file path=ppt/slides/_rels/slide30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8.xml" /></Relationships>
</file>

<file path=ppt/slides/_rels/slide30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9.xml" /></Relationships>
</file>

<file path=ppt/slides/_rels/slide3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0.xml" /></Relationships>
</file>

<file path=ppt/slides/_rels/slide3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1.xml" /></Relationships>
</file>

<file path=ppt/slides/_rels/slide3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2.xml" /></Relationships>
</file>

<file path=ppt/slides/_rels/slide3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3.xml" /></Relationships>
</file>

<file path=ppt/slides/_rels/slide3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4.xml" /></Relationships>
</file>

<file path=ppt/slides/_rels/slide30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5.svg" /></Relationships>
</file>

<file path=ppt/slides/_rels/slide30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5.xml" /></Relationships>
</file>

<file path=ppt/slides/_rels/slide3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6.xml" /></Relationships>
</file>

<file path=ppt/slides/_rels/slide3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7.xml" /></Relationships>
</file>

<file path=ppt/slides/_rels/slide312.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6.svg" /></Relationships>
</file>

<file path=ppt/slides/_rels/slide3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8.xml" /></Relationships>
</file>

<file path=ppt/slides/_rels/slide3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9.xml" /></Relationships>
</file>

<file path=ppt/slides/_rels/slide3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0.xml" /></Relationships>
</file>

<file path=ppt/slides/_rels/slide3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1.xml" /></Relationships>
</file>

<file path=ppt/slides/_rels/slide31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7.svg" /></Relationships>
</file>

<file path=ppt/slides/_rels/slide3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2.xml" /></Relationships>
</file>

<file path=ppt/slides/_rels/slide3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3.xml" /></Relationships>
</file>

<file path=ppt/slides/_rels/slide3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4.xml" /></Relationships>
</file>

<file path=ppt/slides/_rels/slide3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5.xml" /></Relationships>
</file>

<file path=ppt/slides/_rels/slide3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6.xml" /></Relationships>
</file>

<file path=ppt/slides/_rels/slide3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7.xml" /></Relationships>
</file>

<file path=ppt/slides/_rels/slide3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8.xml" /></Relationships>
</file>

<file path=ppt/slides/_rels/slide3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9.xml" /></Relationships>
</file>

<file path=ppt/slides/_rels/slide33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8.svg" /></Relationships>
</file>

<file path=ppt/slides/_rels/slide3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0.xml" /></Relationships>
</file>

<file path=ppt/slides/_rels/slide33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39.svg" /></Relationships>
</file>

<file path=ppt/slides/_rels/slide3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1.xml" /></Relationships>
</file>

<file path=ppt/slides/_rels/slide33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0.svg" /></Relationships>
</file>

<file path=ppt/slides/_rels/slide3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2.xml" /></Relationships>
</file>

<file path=ppt/slides/_rels/slide3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3.xml" /></Relationships>
</file>

<file path=ppt/slides/_rels/slide3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4.xml" /></Relationships>
</file>

<file path=ppt/slides/_rels/slide3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5.xml" /></Relationships>
</file>

<file path=ppt/slides/_rels/slide3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6.xml" /></Relationships>
</file>

<file path=ppt/slides/_rels/slide34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1.svg" /></Relationships>
</file>

<file path=ppt/slides/_rels/slide3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7.xml" /></Relationships>
</file>

<file path=ppt/slides/_rels/slide3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8.xml" /></Relationships>
</file>

<file path=ppt/slides/_rels/slide34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9.xml" /></Relationships>
</file>

<file path=ppt/slides/_rels/slide3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0.xml" /></Relationships>
</file>

<file path=ppt/slides/_rels/slide3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1.xml" /></Relationships>
</file>

<file path=ppt/slides/_rels/slide3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2.xml" /></Relationships>
</file>

<file path=ppt/slides/_rels/slide351.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2.svg" /></Relationships>
</file>

<file path=ppt/slides/_rels/slide3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3.xml" /></Relationships>
</file>

<file path=ppt/slides/_rels/slide3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4.xml" /></Relationships>
</file>

<file path=ppt/slides/_rels/slide3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5.xml" /></Relationships>
</file>

<file path=ppt/slides/_rels/slide3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6.xml" /></Relationships>
</file>

<file path=ppt/slides/_rels/slide3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7.xml" /></Relationships>
</file>

<file path=ppt/slides/_rels/slide3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8.xml" /></Relationships>
</file>

<file path=ppt/slides/_rels/slide3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9.xml" /></Relationships>
</file>

<file path=ppt/slides/_rels/slide3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0.xml" /></Relationships>
</file>

<file path=ppt/slides/_rels/slide3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1.xml" /></Relationships>
</file>

<file path=ppt/slides/_rels/slide3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2.xml" /></Relationships>
</file>

<file path=ppt/slides/_rels/slide36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3.xml" /></Relationships>
</file>

<file path=ppt/slides/_rels/slide3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4.xml" /></Relationships>
</file>

<file path=ppt/slides/_rels/slide36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3.svg" /></Relationships>
</file>

<file path=ppt/slides/_rels/slide3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5.xml" /></Relationships>
</file>

<file path=ppt/slides/_rels/slide3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6.xml" /></Relationships>
</file>

<file path=ppt/slides/_rels/slide36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4.svg" /></Relationships>
</file>

<file path=ppt/slides/_rels/slide36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7.xml" /></Relationships>
</file>

<file path=ppt/slides/_rels/slide3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8.xml" /></Relationships>
</file>

<file path=ppt/slides/_rels/slide37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9.xml" /></Relationships>
</file>

<file path=ppt/slides/_rels/slide3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0.xml" /></Relationships>
</file>

<file path=ppt/slides/_rels/slide3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1.xml" /></Relationships>
</file>

<file path=ppt/slides/_rels/slide37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2.xml" /></Relationships>
</file>

<file path=ppt/slides/_rels/slide37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5.svg" /></Relationships>
</file>

<file path=ppt/slides/_rels/slide3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3.xml" /></Relationships>
</file>

<file path=ppt/slides/_rels/slide37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4.xml" /></Relationships>
</file>

<file path=ppt/slides/_rels/slide3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5.xml" /></Relationships>
</file>

<file path=ppt/slides/_rels/slide3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6.xml" /></Relationships>
</file>

<file path=ppt/slides/_rels/slide3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7.xml" /></Relationships>
</file>

<file path=ppt/slides/_rels/slide3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8.xml" /></Relationships>
</file>

<file path=ppt/slides/_rels/slide3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9.xml" /></Relationships>
</file>

<file path=ppt/slides/_rels/slide38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0.xml" /></Relationships>
</file>

<file path=ppt/slides/_rels/slide38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1.xml" /></Relationships>
</file>

<file path=ppt/slides/_rels/slide384.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6.svg" /></Relationships>
</file>

<file path=ppt/slides/_rels/slide3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2.xml" /></Relationships>
</file>

<file path=ppt/slides/_rels/slide38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3.xml" /></Relationships>
</file>

<file path=ppt/slides/_rels/slide38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4.xml" /></Relationships>
</file>

<file path=ppt/slides/_rels/slide38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8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5.xml" /></Relationships>
</file>

<file path=ppt/slides/_rels/slide39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6.xml" /></Relationships>
</file>

<file path=ppt/slides/_rels/slide40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7.xml" /></Relationships>
</file>

<file path=ppt/slides/_rels/slide40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8.xml" /></Relationships>
</file>

<file path=ppt/slides/_rels/slide40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9.xml" /></Relationships>
</file>

<file path=ppt/slides/_rels/slide40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0.xml" /></Relationships>
</file>

<file path=ppt/slides/_rels/slide4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1.xml" /></Relationships>
</file>

<file path=ppt/slides/_rels/slide4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2.xml" /></Relationships>
</file>

<file path=ppt/slides/_rels/slide4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3.xml" /></Relationships>
</file>

<file path=ppt/slides/_rels/slide40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4.xml" /></Relationships>
</file>

<file path=ppt/slides/_rels/slide40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5.xml" /></Relationships>
</file>

<file path=ppt/slides/_rels/slide40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6.xml" /></Relationships>
</file>

<file path=ppt/slides/_rels/slide4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7.xml" /></Relationships>
</file>

<file path=ppt/slides/_rels/slide4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8.xml" /></Relationships>
</file>

<file path=ppt/slides/_rels/slide4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9.xml" /></Relationships>
</file>

<file path=ppt/slides/_rels/slide4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0.xml" /></Relationships>
</file>

<file path=ppt/slides/_rels/slide4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1.xml" /></Relationships>
</file>

<file path=ppt/slides/_rels/slide4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2.xml" /></Relationships>
</file>

<file path=ppt/slides/_rels/slide416.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7.svg" /></Relationships>
</file>

<file path=ppt/slides/_rels/slide4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3.xml" /></Relationships>
</file>

<file path=ppt/slides/_rels/slide4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4.xml" /></Relationships>
</file>

<file path=ppt/slides/_rels/slide4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5.xml" /></Relationships>
</file>

<file path=ppt/slides/_rels/slide4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6.xml" /></Relationships>
</file>

<file path=ppt/slides/_rels/slide4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7.xml" /></Relationships>
</file>

<file path=ppt/slides/_rels/slide4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8.xml" /></Relationships>
</file>

<file path=ppt/slides/_rels/slide4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9.xml" /></Relationships>
</file>

<file path=ppt/slides/_rels/slide4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0.xml" /></Relationships>
</file>

<file path=ppt/slides/_rels/slide4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1.xml" /></Relationships>
</file>

<file path=ppt/slides/_rels/slide4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2.xml" /></Relationships>
</file>

<file path=ppt/slides/_rels/slide4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3.xml" /></Relationships>
</file>

<file path=ppt/slides/_rels/slide4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4.xml" /></Relationships>
</file>

<file path=ppt/slides/_rels/slide4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5.xml" /></Relationships>
</file>

<file path=ppt/slides/_rels/slide4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6.xml" /></Relationships>
</file>

<file path=ppt/slides/_rels/slide4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7.xml" /></Relationships>
</file>

<file path=ppt/slides/_rels/slide4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8.xml" /></Relationships>
</file>

<file path=ppt/slides/_rels/slide43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9.xml" /></Relationships>
</file>

<file path=ppt/slides/_rels/slide4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0.xml" /></Relationships>
</file>

<file path=ppt/slides/_rels/slide4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1.xml" /></Relationships>
</file>

<file path=ppt/slides/_rels/slide4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2.xml" /></Relationships>
</file>

<file path=ppt/slides/_rels/slide4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3.xml" /></Relationships>
</file>

<file path=ppt/slides/_rels/slide44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4.xml" /></Relationships>
</file>

<file path=ppt/slides/_rels/slide4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5.xml" /></Relationships>
</file>

<file path=ppt/slides/_rels/slide4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6.xml" /></Relationships>
</file>

<file path=ppt/slides/_rels/slide4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7.xml" /></Relationships>
</file>

<file path=ppt/slides/_rels/slide44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8.xml" /></Relationships>
</file>

<file path=ppt/slides/_rels/slide4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9.xml" /></Relationships>
</file>

<file path=ppt/slides/_rels/slide4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0.xml" /></Relationships>
</file>

<file path=ppt/slides/_rels/slide4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1.xml" /></Relationships>
</file>

<file path=ppt/slides/_rels/slide45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2.xml" /></Relationships>
</file>

<file path=ppt/slides/_rels/slide4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3.xml" /></Relationships>
</file>

<file path=ppt/slides/_rels/slide4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4.xml" /><Relationship Id="rId3" Type="http://schemas.openxmlformats.org/officeDocument/2006/relationships/hyperlink" Target="https://verificationacademy.com" TargetMode="External" /></Relationships>
</file>

<file path=ppt/slides/_rels/slide45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5.xml" /></Relationships>
</file>

<file path=ppt/slides/_rels/slide4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6.xml" /></Relationships>
</file>

<file path=ppt/slides/_rels/slide4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7.xml" /></Relationships>
</file>

<file path=ppt/slides/_rels/slide4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8.xml" /><Relationship Id="rId3" Type="http://schemas.openxmlformats.org/officeDocument/2006/relationships/hyperlink" Target="https://github.com/leandrotozzi/verifythis/discussions" TargetMode="External" /></Relationships>
</file>

<file path=ppt/slides/_rels/slide45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9.xml" /><Relationship Id="rId3" Type="http://schemas.openxmlformats.org/officeDocument/2006/relationships/hyperlink" Target="libro/day1.html#trends" TargetMode="External" /><Relationship Id="rId4" Type="http://schemas.openxmlformats.org/officeDocument/2006/relationships/hyperlink" Target="libro/day1.html#the-verification-plan" TargetMode="External" /><Relationship Id="rId5" Type="http://schemas.openxmlformats.org/officeDocument/2006/relationships/hyperlink" Target="libro/day1.html#functional-coverage" TargetMode="External" /><Relationship Id="rId6" Type="http://schemas.openxmlformats.org/officeDocument/2006/relationships/hyperlink" Target="libro/day1.html#functional-coverage" TargetMode="External" /><Relationship Id="rId7" Type="http://schemas.openxmlformats.org/officeDocument/2006/relationships/hyperlink" Target="libro/day1.html#interfaces-and-bfm" TargetMode="External" /></Relationships>
</file>

<file path=ppt/slides/_rels/slide45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0.xml" /><Relationship Id="rId3" Type="http://schemas.openxmlformats.org/officeDocument/2006/relationships/hyperlink" Target="libro/day2.html#classes-and-extensions" TargetMode="External" /><Relationship Id="rId4" Type="http://schemas.openxmlformats.org/officeDocument/2006/relationships/hyperlink" Target="libro/day2.html#the-factory-pattern" TargetMode="External" /><Relationship Id="rId5" Type="http://schemas.openxmlformats.org/officeDocument/2006/relationships/hyperlink" Target="libro/day3.html#tests" TargetMode="External" /><Relationship Id="rId6" Type="http://schemas.openxmlformats.org/officeDocument/2006/relationships/hyperlink" Target="libro/day3.html#components-and-phases" TargetMode="External" /><Relationship Id="rId7" Type="http://schemas.openxmlformats.org/officeDocument/2006/relationships/hyperlink" Target="libro/day3.html#reporting" TargetMode="External" /></Relationships>
</file>

<file path=ppt/slides/_rels/slide4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1.xml" /><Relationship Id="rId3" Type="http://schemas.openxmlformats.org/officeDocument/2006/relationships/hyperlink" Target="libro/day4.html#a-single-place-that-watches-the-wire" TargetMode="External" /><Relationship Id="rId4" Type="http://schemas.openxmlformats.org/officeDocument/2006/relationships/hyperlink" Target="libro/day5.html#constrained-random" TargetMode="External" /><Relationship Id="rId5" Type="http://schemas.openxmlformats.org/officeDocument/2006/relationships/hyperlink" Target="libro/day6.html#agents" TargetMode="External" /><Relationship Id="rId6" Type="http://schemas.openxmlformats.org/officeDocument/2006/relationships/hyperlink" Target="libro/day6.html#sequences" TargetMode="External" /><Relationship Id="rId7" Type="http://schemas.openxmlformats.org/officeDocument/2006/relationships/hyperlink" Target="libro/day7.html#assertions-sva" TargetMode="External" /></Relationships>
</file>

<file path=ppt/slides/_rels/slide4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2.xml" /><Relationship Id="rId3" Type="http://schemas.openxmlformats.org/officeDocument/2006/relationships/hyperlink" Target="https://github.com/leandrotozzi/verifythis/discussions" TargetMode="External" /></Relationships>
</file>

<file path=ppt/slides/_rels/slide46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3.xml" /></Relationships>
</file>

<file path=ppt/slides/_rels/slide46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4.xml" /></Relationships>
</file>

<file path=ppt/slides/_rels/slide46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5.xml" /></Relationships>
</file>

<file path=ppt/slides/_rels/slide4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6.xml" /></Relationships>
</file>

<file path=ppt/slides/_rels/slide46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7.xml" /></Relationships>
</file>

<file path=ppt/slides/_rels/slide46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8.xml" /></Relationships>
</file>

<file path=ppt/slides/_rels/slide46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9.xml" /></Relationships>
</file>

<file path=ppt/slides/_rels/slide4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0.xml" /></Relationships>
</file>

<file path=ppt/slides/_rels/slide470.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48.svg" /></Relationships>
</file>

<file path=ppt/slides/_rels/slide47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1.xml" /></Relationships>
</file>

<file path=ppt/slides/_rels/slide4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2.xml" /></Relationships>
</file>

<file path=ppt/slides/_rels/slide47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3.xml" /></Relationships>
</file>

<file path=ppt/slides/_rels/slide47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4.xml" /></Relationships>
</file>

<file path=ppt/slides/_rels/slide47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5.xml" /></Relationships>
</file>

<file path=ppt/slides/_rels/slide47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6.xml" /></Relationships>
</file>

<file path=ppt/slides/_rels/slide4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7.xml" /></Relationships>
</file>

<file path=ppt/slides/_rels/slide47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8.xml" /></Relationships>
</file>

<file path=ppt/slides/_rels/slide47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9.xml" /></Relationships>
</file>

<file path=ppt/slides/_rels/slide4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0.xml" /></Relationships>
</file>

<file path=ppt/slides/_rels/slide4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1.xml" /></Relationships>
</file>

<file path=ppt/slides/_rels/slide48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9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2.xml" /></Relationships>
</file>

<file path=ppt/slides/_rels/slide49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Verify This!</a:t>
            </a:r>
          </a:p>
          <a:p>
            <a:pPr lvl="0" indent="0" marL="0">
              <a:spcBef>
                <a:spcPts val="3000"/>
              </a:spcBef>
              <a:buNone/>
            </a:pPr>
            <a:r>
              <a:rPr b="1" i="1"/>
              <a:t>An introduction to UVM</a:t>
            </a:r>
          </a:p>
          <a:p>
            <a:pPr lvl="0" indent="0" marL="0">
              <a:buNone/>
            </a:pPr>
            <a:r>
              <a:rPr/>
              <a:t>Day 1 Day 2 Day 3 Day 4 Day 5 Day 6 Day 7 Day 8</a:t>
            </a:r>
          </a:p>
          <a:p>
            <a:pPr lvl="0" indent="0" marL="0">
              <a:buNone/>
            </a:pPr>
            <a:r>
              <a:rPr/>
              <a:t>github.com/leandrotozzi/verifythis · SystemVerilog · Verilator · UVM 2020.3.1</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How to use this course</a:t>
            </a:r>
          </a:p>
          <a:p>
            <a:pPr lvl="0" indent="0" marL="0">
              <a:spcBef>
                <a:spcPts val="3000"/>
              </a:spcBef>
              <a:buNone/>
            </a:pPr>
            <a:r>
              <a:rPr b="1" i="1"/>
              <a:t>Especially if you are taking it on your own</a:t>
            </a:r>
          </a:p>
          <a:p>
            <a:pPr lvl="0"/>
            <a:r>
              <a:rPr b="1"/>
              <a:t>What you need to know first:</a:t>
            </a:r>
            <a:r>
              <a:rPr/>
              <a:t> Verilog or VHDL, and having simulated something. Object-oriented programming is </a:t>
            </a:r>
            <a:r>
              <a:rPr b="1"/>
              <a:t>not</a:t>
            </a:r>
            <a:r>
              <a:rPr/>
              <a:t> required — day 2 is exactly that. The only thing the course takes for granted is </a:t>
            </a:r>
            <a:r>
              <a:rPr b="1"/>
              <a:t>SystemVerilog</a:t>
            </a:r>
            <a:r>
              <a:rPr/>
              <a:t>: if you come from VHDL or Verilog-2001, half an hour with </a:t>
            </a:r>
            <a:r>
              <a:rPr b="1">
                <a:latin typeface="Courier"/>
              </a:rPr>
              <a:t>docs/systemverilog-para-el-que-viene-de-vhdl.md</a:t>
            </a:r>
            <a:r>
              <a:rPr/>
              <a:t> (in Spanish) before starting</a:t>
            </a:r>
          </a:p>
          <a:p>
            <a:pPr lvl="0"/>
            <a:r>
              <a:rPr/>
              <a:t>It is </a:t>
            </a:r>
            <a:r>
              <a:rPr b="1"/>
              <a:t>seven days of class</a:t>
            </a:r>
            <a:r>
              <a:rPr/>
              <a:t>, of 4 to 5 and a quarter hours — </a:t>
            </a:r>
            <a:r>
              <a:rPr b="1"/>
              <a:t>≈ 31 h</a:t>
            </a:r>
            <a:r>
              <a:rPr/>
              <a:t>, and each agenda carries its own. Plus an </a:t>
            </a:r>
            <a:r>
              <a:rPr b="1"/>
              <a:t>optional day 8</a:t>
            </a:r>
            <a:r>
              <a:rPr/>
              <a:t>, after the wrap-up. On your own, count double: half of it goes into running the examples, and that is the half that teaches</a:t>
            </a:r>
          </a:p>
          <a:p>
            <a:pPr lvl="0"/>
            <a:r>
              <a:rPr/>
              <a:t>s opens the </a:t>
            </a:r>
            <a:r>
              <a:rPr b="1"/>
              <a:t>presenter notes</a:t>
            </a:r>
            <a:r>
              <a:rPr/>
              <a:t> in another window · n shows them down here, without leaving the page. That is where what the instructor would say out loud lives: the classic trap, the reason behind the number, the mistake everybody makes the first time. </a:t>
            </a:r>
            <a:r>
              <a:rPr b="1"/>
              <a:t>Do not skip them</a:t>
            </a:r>
          </a:p>
          <a:p>
            <a:pPr lvl="0"/>
            <a:r>
              <a:rPr/>
              <a:t>Every day closes with a </a:t>
            </a:r>
            <a:r>
              <a:rPr b="1"/>
              <a:t>review</a:t>
            </a:r>
            <a:r>
              <a:rPr/>
              <a:t> of clickable options and with a </a:t>
            </a:r>
            <a:r>
              <a:rPr b="1"/>
              <a:t>self-checking exercise</a:t>
            </a:r>
            <a:r>
              <a:rPr/>
              <a:t>: </a:t>
            </a:r>
            <a:r>
              <a:rPr>
                <a:latin typeface="Courier"/>
              </a:rPr>
              <a:t>cd code/ejercicios/d1 &amp;&amp; bash run.sh</a:t>
            </a:r>
            <a:r>
              <a:rPr/>
              <a:t>. The names of the other eighteen are in </a:t>
            </a:r>
            <a:r>
              <a:rPr>
                <a:latin typeface="Courier"/>
              </a:rPr>
              <a:t>code/ejercicios/README.md</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How to use this course</a:t>
            </a:r>
          </a:p>
          <a:p>
            <a:pPr lvl="0" indent="0" marL="0">
              <a:spcBef>
                <a:spcPts val="3000"/>
              </a:spcBef>
              <a:buNone/>
            </a:pPr>
            <a:r>
              <a:rPr b="1" i="1"/>
              <a:t>Running it, moving around it, and where to look when something breaks</a:t>
            </a:r>
          </a:p>
          <a:p>
            <a:pPr lvl="0"/>
            <a:r>
              <a:rPr b="1"/>
              <a:t>Run the examples</a:t>
            </a:r>
            <a:r>
              <a:rPr/>
              <a:t>: </a:t>
            </a:r>
            <a:r>
              <a:rPr>
                <a:latin typeface="Courier"/>
              </a:rPr>
              <a:t>make u4/tests</a:t>
            </a:r>
            <a:r>
              <a:rPr/>
              <a:t> runs one, </a:t>
            </a:r>
            <a:r>
              <a:rPr>
                <a:latin typeface="Courier"/>
              </a:rPr>
              <a:t>make u4</a:t>
            </a:r>
            <a:r>
              <a:rPr/>
              <a:t> the whole unit. A verification course that is only read is worth nothing. A UVM example takes </a:t>
            </a:r>
            <a:r>
              <a:rPr b="1"/>
              <a:t>a minute and a half the first time and fifteen seconds the second</a:t>
            </a:r>
            <a:r>
              <a:rPr/>
              <a:t>, if you have </a:t>
            </a:r>
            <a:r>
              <a:rPr>
                <a:latin typeface="Courier"/>
              </a:rPr>
              <a:t>ccache</a:t>
            </a:r>
            <a:r>
              <a:rPr/>
              <a:t> installed — and if you do not have Linux, the short road is GitHub Codespaces, which already ships with it</a:t>
            </a:r>
          </a:p>
          <a:p>
            <a:pPr lvl="0"/>
            <a:r>
              <a:rPr/>
              <a:t>0–8 jump to the cover and to each day · i opens the index · Esc shows the whole deck · and the corner ribbon unfolds the cheat sheet of the day</a:t>
            </a:r>
          </a:p>
          <a:p>
            <a:pPr lvl="0"/>
            <a:r>
              <a:rPr b="1"/>
              <a:t>If you are on your own, read the book:</a:t>
            </a:r>
            <a:r>
              <a:rPr/>
              <a:t> </a:t>
            </a:r>
            <a:r>
              <a:rPr>
                <a:latin typeface="Courier"/>
              </a:rPr>
              <a:t>en/libro/day1.html</a:t>
            </a:r>
            <a:r>
              <a:rPr/>
              <a:t> is this same course straight through, with the notes already inside the text. Keep the deck alongside for the reviews</a:t>
            </a:r>
          </a:p>
          <a:p>
            <a:pPr lvl="0"/>
            <a:r>
              <a:rPr b="1"/>
              <a:t>When something does not work, go to the end:</a:t>
            </a:r>
            <a:r>
              <a:rPr/>
              <a:t> the appendices </a:t>
            </a:r>
            <a:r>
              <a:rPr i="1"/>
              <a:t>The debug toolbox</a:t>
            </a:r>
            <a:r>
              <a:rPr/>
              <a:t> —what to look at for each symptom— and </a:t>
            </a:r>
            <a:r>
              <a:rPr i="1"/>
              <a:t>The 21 silent traps</a:t>
            </a:r>
            <a:r>
              <a:rPr/>
              <a:t> —everything that compiles, runs and lies—. Those are the two slides to print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1 · ≈ 4 h · units 1 and 2</a:t>
            </a:r>
          </a:p>
          <a:p>
            <a:pPr lvl="0" indent="0" marL="0">
              <a:buNone/>
            </a:pPr>
            <a:r>
              <a:rPr b="1"/>
              <a:t>Unit 1 · Why we verify</a:t>
            </a:r>
          </a:p>
          <a:p>
            <a:pPr lvl="0"/>
            <a:r>
              <a:rPr/>
              <a:t>Trends</a:t>
            </a:r>
          </a:p>
          <a:p>
            <a:pPr lvl="0"/>
            <a:r>
              <a:rPr/>
              <a:t>What UVM is</a:t>
            </a:r>
          </a:p>
          <a:p>
            <a:pPr lvl="0"/>
            <a:r>
              <a:rPr/>
              <a:t>The VTALU spec</a:t>
            </a:r>
          </a:p>
          <a:p>
            <a:pPr lvl="0"/>
            <a:r>
              <a:rPr/>
              <a:t>The verification plan</a:t>
            </a:r>
          </a:p>
          <a:p>
            <a:pPr lvl="0" indent="0" marL="0">
              <a:buNone/>
            </a:pPr>
            <a:r>
              <a:rPr b="1"/>
              <a:t>Unit 2 · The testbench without UVM</a:t>
            </a:r>
          </a:p>
          <a:p>
            <a:pPr lvl="0"/>
            <a:r>
              <a:rPr/>
              <a:t>The conventional testbench</a:t>
            </a:r>
          </a:p>
          <a:p>
            <a:pPr lvl="0"/>
            <a:r>
              <a:rPr/>
              <a:t>Functional coverage</a:t>
            </a:r>
          </a:p>
          <a:p>
            <a:pPr lvl="0"/>
            <a:r>
              <a:rPr/>
              <a:t>Interfaces and BFM · the </a:t>
            </a:r>
            <a:r>
              <a:rPr>
                <a:latin typeface="Courier"/>
              </a:rPr>
              <a:t>clocking block</a:t>
            </a:r>
          </a:p>
          <a:p>
            <a:pPr lvl="0" indent="0" marL="0">
              <a:buNone/>
            </a:pPr>
            <a:r>
              <a:rPr b="1"/>
              <a:t>Two exercises</a:t>
            </a:r>
            <a:r>
              <a:rPr/>
              <a:t>, and the second one is solved with the wave viewer</a:t>
            </a:r>
          </a:p>
          <a:p>
            <a:pPr lvl="0"/>
            <a:r>
              <a:rPr b="1"/>
              <a:t>And closing the day</a:t>
            </a:r>
            <a:r>
              <a:rPr/>
              <a:t>, going back to the first slide</a:t>
            </a:r>
          </a:p>
          <a:p>
            <a:pPr lvl="0" indent="0" marL="0">
              <a:buNone/>
            </a:pPr>
            <a:r>
              <a:rPr b="1"/>
              <a:t>By the end of the day you can:</a:t>
            </a:r>
          </a:p>
          <a:p>
            <a:pPr lvl="0"/>
            <a:r>
              <a:rPr b="1"/>
              <a:t>Write</a:t>
            </a:r>
            <a:r>
              <a:rPr/>
              <a:t> a five-column verification plan for a DUT you have not seen before</a:t>
            </a:r>
          </a:p>
          <a:p>
            <a:pPr lvl="0"/>
            <a:r>
              <a:rPr b="1"/>
              <a:t>Prove</a:t>
            </a:r>
            <a:r>
              <a:rPr/>
              <a:t> that your scoreboard checks something: put a bug into the DUT on purpose and watch it fail</a:t>
            </a:r>
          </a:p>
          <a:p>
            <a:pPr lvl="0"/>
            <a:r>
              <a:rPr b="1"/>
              <a:t>Read</a:t>
            </a:r>
            <a:r>
              <a:rPr/>
              <a:t> the number a </a:t>
            </a:r>
            <a:r>
              <a:rPr>
                <a:latin typeface="Courier"/>
              </a:rPr>
              <a:t>covergroup</a:t>
            </a:r>
            <a:r>
              <a:rPr/>
              <a:t> gives, say which row of the plan is missing, and what to look at first when it reads 0 %</a:t>
            </a:r>
          </a:p>
          <a:p>
            <a:pPr lvl="0"/>
            <a:r>
              <a:rPr b="1"/>
              <a:t>Explain</a:t>
            </a:r>
            <a:r>
              <a:rPr/>
              <a:t> which race a </a:t>
            </a:r>
            <a:r>
              <a:rPr>
                <a:latin typeface="Courier"/>
              </a:rPr>
              <a:t>clocking block</a:t>
            </a:r>
            <a:r>
              <a:rPr/>
              <a:t> avoids — and why they are optional anyway</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Six out of seven</a:t>
            </a:r>
          </a:p>
          <a:p>
            <a:pPr lvl="0" indent="0" marL="0">
              <a:spcBef>
                <a:spcPts val="3000"/>
              </a:spcBef>
              <a:buNone/>
            </a:pPr>
            <a:r>
              <a:rPr b="1" i="1"/>
              <a:t>And the bug that reached silicon passed a green regression</a:t>
            </a:r>
          </a:p>
        </p:txBody>
      </p:sp>
      <p:pic>
        <p:nvPicPr>
          <p:cNvPr descr="res/trends/en/resultado.svg" id="0" name="Picture 1"/>
          <p:cNvPicPr>
            <a:picLocks noGrp="1" noChangeAspect="1"/>
          </p:cNvPicPr>
          <p:nvPr/>
        </p:nvPicPr>
        <p:blipFill>
          <a:blip r:embed="rId2"/>
          <a:stretch>
            <a:fillRect/>
          </a:stretch>
        </p:blipFill>
        <p:spPr bwMode="auto">
          <a:xfrm>
            <a:off x="3568700" y="1257300"/>
            <a:ext cx="5105400" cy="1752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How IC/ASIC projects end in 2024: 14 % get first silicon right and 75 % run late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b="1"/>
              <a:t>14 %</a:t>
            </a:r>
            <a:r>
              <a:rPr/>
              <a:t> of projects get first silicon right. Six out of seven go back to the fab, and it is the worst figure in twenty years of the survey</a:t>
            </a:r>
          </a:p>
          <a:p>
            <a:pPr lvl="0"/>
            <a:r>
              <a:rPr/>
              <a:t>Every functional bug that reached silicon went through a testbench first. That testbench ran, finished, and </a:t>
            </a:r>
            <a:r>
              <a:rPr b="1"/>
              <a:t>said everything was fine</a:t>
            </a:r>
          </a:p>
          <a:p>
            <a:pPr lvl="0"/>
            <a:r>
              <a:rPr/>
              <a:t>Nobody tapes out with a </a:t>
            </a:r>
            <a:r>
              <a:rPr>
                <a:latin typeface="Courier"/>
              </a:rPr>
              <a:t>FAILED</a:t>
            </a:r>
            <a:r>
              <a:rPr/>
              <a:t> in the log. You tape out with a </a:t>
            </a:r>
            <a:r>
              <a:rPr>
                <a:latin typeface="Courier"/>
              </a:rPr>
              <a:t>PASS</a:t>
            </a:r>
          </a:p>
          <a:p>
            <a:pPr lvl="0"/>
            <a:r>
              <a:rPr/>
              <a:t>Today has a single question: </a:t>
            </a:r>
            <a:r>
              <a:rPr b="1"/>
              <a:t>how do you know you verified?</a:t>
            </a:r>
            <a:r>
              <a:rPr/>
              <a:t> And </a:t>
            </a:r>
            <a:r>
              <a:rPr i="1"/>
              <a:t>“I ran a lot of tests”</a:t>
            </a:r>
            <a:r>
              <a:rPr/>
              <a:t> is not an answer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Trends</a:t>
            </a:r>
          </a:p>
          <a:p>
            <a:pPr lvl="0" indent="0" marL="0">
              <a:spcBef>
                <a:spcPts val="3000"/>
              </a:spcBef>
              <a:buNone/>
            </a:pPr>
            <a:r>
              <a:rPr b="1" i="1"/>
              <a:t>Why they come back: what is inside a chip today</a:t>
            </a:r>
          </a:p>
        </p:txBody>
      </p:sp>
      <p:pic>
        <p:nvPicPr>
          <p:cNvPr descr="res/trends/en/complejidad.svg" id="0" name="Picture 1"/>
          <p:cNvPicPr>
            <a:picLocks noGrp="1" noChangeAspect="1"/>
          </p:cNvPicPr>
          <p:nvPr/>
        </p:nvPicPr>
        <p:blipFill>
          <a:blip r:embed="rId2"/>
          <a:stretch>
            <a:fillRect/>
          </a:stretch>
        </p:blipFill>
        <p:spPr bwMode="auto">
          <a:xfrm>
            <a:off x="3568700" y="558800"/>
            <a:ext cx="5105400" cy="3162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What is inside 2024 IC/ASICs: asynchronous clocks, embedded processor, security, AI, RISC-V and safety</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Trends</a:t>
            </a:r>
          </a:p>
        </p:txBody>
      </p:sp>
      <p:sp>
        <p:nvSpPr>
          <p:cNvPr id="4" name="Text Placeholder 3"/>
          <p:cNvSpPr>
            <a:spLocks noGrp="1"/>
          </p:cNvSpPr>
          <p:nvPr>
            <p:ph idx="2" sz="half" type="body"/>
          </p:nvPr>
        </p:nvSpPr>
        <p:spPr/>
        <p:txBody>
          <a:bodyPr/>
          <a:lstStyle/>
          <a:p>
            <a:pPr lvl="0" indent="0" marL="0">
              <a:spcBef>
                <a:spcPts val="3000"/>
              </a:spcBef>
              <a:buNone/>
            </a:pPr>
            <a:r>
              <a:rPr b="1" i="1"/>
              <a:t>Verification is not a stage, it is half the work</a:t>
            </a:r>
          </a:p>
        </p:txBody>
      </p:sp>
      <p:pic>
        <p:nvPicPr>
          <p:cNvPr descr="res/trends/en/esfuerzo.svg" id="0" name="Picture 1"/>
          <p:cNvPicPr>
            <a:picLocks noGrp="1" noChangeAspect="1"/>
          </p:cNvPicPr>
          <p:nvPr/>
        </p:nvPicPr>
        <p:blipFill>
          <a:blip r:embed="rId2"/>
          <a:stretch>
            <a:fillRect/>
          </a:stretch>
        </p:blipFill>
        <p:spPr bwMode="auto">
          <a:xfrm>
            <a:off x="3568700" y="1257300"/>
            <a:ext cx="5105400" cy="1752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49 % of the designer’s time goes to verification; 47 % of the verification engineer’s time goes to debug</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Trends</a:t>
            </a:r>
          </a:p>
        </p:txBody>
      </p:sp>
      <p:sp>
        <p:nvSpPr>
          <p:cNvPr id="4" name="Text Placeholder 3"/>
          <p:cNvSpPr>
            <a:spLocks noGrp="1"/>
          </p:cNvSpPr>
          <p:nvPr>
            <p:ph idx="2" sz="half" type="body"/>
          </p:nvPr>
        </p:nvSpPr>
        <p:spPr/>
        <p:txBody>
          <a:bodyPr/>
          <a:lstStyle/>
          <a:p>
            <a:pPr lvl="0" indent="0" marL="0">
              <a:spcBef>
                <a:spcPts val="3000"/>
              </a:spcBef>
              <a:buNone/>
            </a:pPr>
            <a:r>
              <a:rPr b="1" i="1"/>
              <a:t>And it is verified, mostly, with UVM</a:t>
            </a:r>
          </a:p>
        </p:txBody>
      </p:sp>
      <p:pic>
        <p:nvPicPr>
          <p:cNvPr descr="res/trends/en/metodologia.svg" id="0" name="Picture 1"/>
          <p:cNvPicPr>
            <a:picLocks noGrp="1" noChangeAspect="1"/>
          </p:cNvPicPr>
          <p:nvPr/>
        </p:nvPicPr>
        <p:blipFill>
          <a:blip r:embed="rId2"/>
          <a:stretch>
            <a:fillRect/>
          </a:stretch>
        </p:blipFill>
        <p:spPr bwMode="auto">
          <a:xfrm>
            <a:off x="3568700" y="1079500"/>
            <a:ext cx="5105400" cy="2108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What verification uses in 2024: UVM at 80 % in IC/ASIC and 50 % in FPGA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Is SystemVerilog the </a:t>
            </a:r>
            <a:r>
              <a:rPr i="1"/>
              <a:t>COBOL</a:t>
            </a:r>
            <a:r>
              <a:rPr/>
              <a:t> of electronics?</a:t>
            </a:r>
          </a:p>
        </p:txBody>
      </p:sp>
      <p:graphicFrame>
        <p:nvGraphicFramePr>
          <p:cNvPr id="6" name="Content Placeholder 5"/>
          <p:cNvGraphicFramePr>
            <a:graphicFrameLocks noGrp="1"/>
          </p:cNvGraphicFramePr>
          <p:nvPr>
            <p:ph idx="1"/>
          </p:nvPr>
        </p:nvGraphicFramePr>
        <p:xfrm>
          <a:off x="457200" y="1193800"/>
          <a:ext cx="8229600" cy="25908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Language</a:t>
                      </a:r>
                    </a:p>
                  </a:txBody>
                  <a:tcPr/>
                </a:tc>
                <a:tc>
                  <a:txBody>
                    <a:bodyPr/>
                    <a:lstStyle/>
                    <a:p>
                      <a:pPr lvl="0" indent="0" marL="0">
                        <a:buNone/>
                      </a:pPr>
                      <a:r>
                        <a:rPr/>
                        <a:t>Reserved Keywords</a:t>
                      </a:r>
                    </a:p>
                  </a:txBody>
                  <a:tcPr/>
                </a:tc>
              </a:tr>
              <a:tr h="0">
                <a:tc>
                  <a:txBody>
                    <a:bodyPr/>
                    <a:lstStyle/>
                    <a:p>
                      <a:pPr lvl="0" indent="0" marL="0">
                        <a:buNone/>
                      </a:pPr>
                      <a:r>
                        <a:rPr/>
                        <a:t>ANSI COBOL 85</a:t>
                      </a:r>
                    </a:p>
                  </a:txBody>
                </a:tc>
                <a:tc>
                  <a:txBody>
                    <a:bodyPr/>
                    <a:lstStyle/>
                    <a:p>
                      <a:pPr lvl="0" indent="0" marL="0">
                        <a:buNone/>
                      </a:pPr>
                      <a:r>
                        <a:rPr/>
                        <a:t>357</a:t>
                      </a:r>
                    </a:p>
                  </a:txBody>
                </a:tc>
              </a:tr>
              <a:tr h="0">
                <a:tc>
                  <a:txBody>
                    <a:bodyPr/>
                    <a:lstStyle/>
                    <a:p>
                      <a:pPr lvl="0" indent="0" marL="0">
                        <a:buNone/>
                      </a:pPr>
                      <a:r>
                        <a:rPr/>
                        <a:t>SystemVerilog</a:t>
                      </a:r>
                    </a:p>
                  </a:txBody>
                </a:tc>
                <a:tc>
                  <a:txBody>
                    <a:bodyPr/>
                    <a:lstStyle/>
                    <a:p>
                      <a:pPr lvl="0" indent="0" marL="0">
                        <a:buNone/>
                      </a:pPr>
                      <a:r>
                        <a:rPr/>
                        <a:t>248</a:t>
                      </a:r>
                    </a:p>
                  </a:txBody>
                </a:tc>
              </a:tr>
              <a:tr h="0">
                <a:tc>
                  <a:txBody>
                    <a:bodyPr/>
                    <a:lstStyle/>
                    <a:p>
                      <a:pPr lvl="0" indent="0" marL="0">
                        <a:buNone/>
                      </a:pPr>
                      <a:r>
                        <a:rPr/>
                        <a:t>VHDL 2008</a:t>
                      </a:r>
                    </a:p>
                  </a:txBody>
                </a:tc>
                <a:tc>
                  <a:txBody>
                    <a:bodyPr/>
                    <a:lstStyle/>
                    <a:p>
                      <a:pPr lvl="0" indent="0" marL="0">
                        <a:buNone/>
                      </a:pPr>
                      <a:r>
                        <a:rPr/>
                        <a:t>115</a:t>
                      </a:r>
                    </a:p>
                  </a:txBody>
                </a:tc>
              </a:tr>
              <a:tr h="0">
                <a:tc>
                  <a:txBody>
                    <a:bodyPr/>
                    <a:lstStyle/>
                    <a:p>
                      <a:pPr lvl="0" indent="0" marL="0">
                        <a:buNone/>
                      </a:pPr>
                      <a:r>
                        <a:rPr/>
                        <a:t>Verilog 95</a:t>
                      </a:r>
                    </a:p>
                  </a:txBody>
                </a:tc>
                <a:tc>
                  <a:txBody>
                    <a:bodyPr/>
                    <a:lstStyle/>
                    <a:p>
                      <a:pPr lvl="0" indent="0" marL="0">
                        <a:buNone/>
                      </a:pPr>
                      <a:r>
                        <a:rPr/>
                        <a:t>102</a:t>
                      </a:r>
                    </a:p>
                  </a:txBody>
                </a:tc>
              </a:tr>
              <a:tr h="0">
                <a:tc>
                  <a:txBody>
                    <a:bodyPr/>
                    <a:lstStyle/>
                    <a:p>
                      <a:pPr lvl="0" indent="0" marL="0">
                        <a:buNone/>
                      </a:pPr>
                      <a:r>
                        <a:rPr/>
                        <a:t>C#</a:t>
                      </a:r>
                    </a:p>
                  </a:txBody>
                </a:tc>
                <a:tc>
                  <a:txBody>
                    <a:bodyPr/>
                    <a:lstStyle/>
                    <a:p>
                      <a:pPr lvl="0" indent="0" marL="0">
                        <a:buNone/>
                      </a:pPr>
                      <a:r>
                        <a:rPr/>
                        <a:t>102</a:t>
                      </a:r>
                    </a:p>
                  </a:txBody>
                </a:tc>
              </a:tr>
              <a:tr h="0">
                <a:tc>
                  <a:txBody>
                    <a:bodyPr/>
                    <a:lstStyle/>
                    <a:p>
                      <a:pPr lvl="0" indent="0" marL="0">
                        <a:buNone/>
                      </a:pPr>
                      <a:r>
                        <a:rPr/>
                        <a:t>C++ 20</a:t>
                      </a:r>
                    </a:p>
                  </a:txBody>
                </a:tc>
                <a:tc>
                  <a:txBody>
                    <a:bodyPr/>
                    <a:lstStyle/>
                    <a:p>
                      <a:pPr lvl="0" indent="0" marL="0">
                        <a:buNone/>
                      </a:pPr>
                      <a:r>
                        <a:rPr/>
                        <a:t>92</a:t>
                      </a:r>
                    </a:p>
                  </a:txBody>
                </a:tc>
              </a:tr>
              <a:tr h="0">
                <a:tc>
                  <a:txBody>
                    <a:bodyPr/>
                    <a:lstStyle/>
                    <a:p>
                      <a:pPr lvl="0" indent="0" marL="0">
                        <a:buNone/>
                      </a:pPr>
                      <a:r>
                        <a:rPr/>
                        <a:t>Python 3</a:t>
                      </a:r>
                    </a:p>
                  </a:txBody>
                </a:tc>
                <a:tc>
                  <a:txBody>
                    <a:bodyPr/>
                    <a:lstStyle/>
                    <a:p>
                      <a:pPr lvl="0" indent="0" marL="0">
                        <a:buNone/>
                      </a:pPr>
                      <a:r>
                        <a:rPr/>
                        <a:t>35</a:t>
                      </a:r>
                    </a:p>
                  </a:txBody>
                </a:tc>
              </a:tr>
            </a:tbl>
          </a:graphicData>
        </a:graphic>
      </p:graphicFrame>
      <p:sp>
        <p:nvSpPr>
          <p:cNvPr id="3" name="Content Placeholder 2"/>
          <p:cNvSpPr>
            <a:spLocks noGrp="1"/>
          </p:cNvSpPr>
          <p:nvPr>
            <p:ph idx="1"/>
          </p:nvPr>
        </p:nvSpPr>
        <p:spPr>
          <a:xfrm>
            <a:off x="457200" y="3911600"/>
            <a:ext cx="8229600" cy="546100"/>
          </a:xfrm>
        </p:spPr>
        <p:txBody>
          <a:bodyPr/>
          <a:lstStyle/>
          <a:p>
            <a:pPr lvl="0" indent="0" marL="1270000">
              <a:buNone/>
            </a:pPr>
            <a:r>
              <a:rPr sz="2000" i="1"/>
              <a:t>“* No academic computer scientists participated in the design of COBOL; all of those on the committee came from commerce or government”</a:t>
            </a:r>
            <a:r>
              <a:rPr sz="2000"/>
              <a:t> Sound familiar?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Introduction</a:t>
            </a:r>
          </a:p>
          <a:p>
            <a:pPr lvl="0" indent="0" marL="0">
              <a:spcBef>
                <a:spcPts val="3000"/>
              </a:spcBef>
              <a:buNone/>
            </a:pPr>
            <a:r>
              <a:rPr b="1" i="1"/>
              <a:t>What is UVM?</a:t>
            </a:r>
          </a:p>
          <a:p>
            <a:pPr lvl="0"/>
            <a:r>
              <a:rPr b="1"/>
              <a:t>U</a:t>
            </a:r>
            <a:r>
              <a:rPr/>
              <a:t>niversal </a:t>
            </a:r>
            <a:r>
              <a:rPr b="1"/>
              <a:t>V</a:t>
            </a:r>
            <a:r>
              <a:rPr/>
              <a:t>erification </a:t>
            </a:r>
            <a:r>
              <a:rPr b="1"/>
              <a:t>M</a:t>
            </a:r>
            <a:r>
              <a:rPr/>
              <a:t>ethodology: a </a:t>
            </a:r>
            <a:r>
              <a:rPr b="1"/>
              <a:t>class library</a:t>
            </a:r>
            <a:r>
              <a:rPr/>
              <a:t> written in SystemVerilog, plus a pile of </a:t>
            </a:r>
            <a:r>
              <a:rPr b="1"/>
              <a:t>conventions</a:t>
            </a:r>
            <a:r>
              <a:rPr/>
              <a:t> on how to use it</a:t>
            </a:r>
          </a:p>
          <a:p>
            <a:pPr lvl="0"/>
            <a:r>
              <a:rPr/>
              <a:t>It is not a language and it is not a simulator. Everything we are going to see in the course can be written by hand — and on days 1 and 2 we are going to write it by hand</a:t>
            </a:r>
          </a:p>
          <a:p>
            <a:pPr lvl="0"/>
            <a:r>
              <a:rPr/>
              <a:t>It is made by </a:t>
            </a:r>
            <a:r>
              <a:rPr b="1"/>
              <a:t>Accellera</a:t>
            </a:r>
            <a:r>
              <a:rPr/>
              <a:t>, the same consortium that standardized SystemVerilog, and it is </a:t>
            </a:r>
            <a:r>
              <a:rPr b="1"/>
              <a:t>IEEE 1800.2</a:t>
            </a:r>
            <a:r>
              <a:rPr/>
              <a:t>. The course uses the reference implementation, </a:t>
            </a:r>
            <a:r>
              <a:rPr>
                <a:latin typeface="Courier"/>
              </a:rPr>
              <a:t>uvm-core 2020.3.1</a:t>
            </a:r>
          </a:p>
          <a:p>
            <a:pPr lvl="0"/>
            <a:r>
              <a:rPr/>
              <a:t>It comes from OVM (Cadence + Mentor), with ideas from VMM (Synopsys) and from eRM (Verisity): the methodologies of four vendors that competed, until the industry got tired of translating testbenches between tools</a:t>
            </a:r>
          </a:p>
          <a:p>
            <a:pPr lvl="0"/>
            <a:r>
              <a:rPr/>
              <a:t>And there is the goal, and it is a single one: </a:t>
            </a:r>
            <a:r>
              <a:rPr b="1"/>
              <a:t>that the testbench of the person next to you looks like yours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Introduction</a:t>
            </a:r>
          </a:p>
        </p:txBody>
      </p:sp>
      <p:sp>
        <p:nvSpPr>
          <p:cNvPr id="4" name="Text Placeholder 3"/>
          <p:cNvSpPr>
            <a:spLocks noGrp="1"/>
          </p:cNvSpPr>
          <p:nvPr>
            <p:ph idx="2" sz="half" type="body"/>
          </p:nvPr>
        </p:nvSpPr>
        <p:spPr/>
        <p:txBody>
          <a:bodyPr/>
          <a:lstStyle/>
          <a:p>
            <a:pPr lvl="0" indent="0" marL="0">
              <a:spcBef>
                <a:spcPts val="3000"/>
              </a:spcBef>
              <a:buNone/>
            </a:pPr>
            <a:r>
              <a:rPr b="1" i="1"/>
              <a:t>Where it comes from</a:t>
            </a:r>
          </a:p>
        </p:txBody>
      </p:sp>
      <p:pic>
        <p:nvPicPr>
          <p:cNvPr descr="res/en/originUVM.svg" id="0" name="Picture 1"/>
          <p:cNvPicPr>
            <a:picLocks noGrp="1" noChangeAspect="1"/>
          </p:cNvPicPr>
          <p:nvPr/>
        </p:nvPicPr>
        <p:blipFill>
          <a:blip r:embed="rId2"/>
          <a:stretch>
            <a:fillRect/>
          </a:stretch>
        </p:blipFill>
        <p:spPr bwMode="auto">
          <a:xfrm>
            <a:off x="3568700" y="952500"/>
            <a:ext cx="5105400" cy="2387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From eRM, VMM, AVM and OVM to UVM</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Introduction</a:t>
            </a:r>
          </a:p>
        </p:txBody>
      </p:sp>
      <p:sp>
        <p:nvSpPr>
          <p:cNvPr id="4" name="Text Placeholder 3"/>
          <p:cNvSpPr>
            <a:spLocks noGrp="1"/>
          </p:cNvSpPr>
          <p:nvPr>
            <p:ph idx="2" sz="half" type="body"/>
          </p:nvPr>
        </p:nvSpPr>
        <p:spPr/>
        <p:txBody>
          <a:bodyPr/>
          <a:lstStyle/>
          <a:p>
            <a:pPr lvl="0" indent="0" marL="0">
              <a:spcBef>
                <a:spcPts val="3000"/>
              </a:spcBef>
              <a:buNone/>
            </a:pPr>
            <a:r>
              <a:rPr b="1" i="1"/>
              <a:t>A SystemVerilog testbench, from the inside</a:t>
            </a:r>
          </a:p>
        </p:txBody>
      </p:sp>
      <p:pic>
        <p:nvPicPr>
          <p:cNvPr descr="res/en/TB.svg" id="0" name="Picture 1"/>
          <p:cNvPicPr>
            <a:picLocks noGrp="1" noChangeAspect="1"/>
          </p:cNvPicPr>
          <p:nvPr/>
        </p:nvPicPr>
        <p:blipFill>
          <a:blip r:embed="rId2"/>
          <a:stretch>
            <a:fillRect/>
          </a:stretch>
        </p:blipFill>
        <p:spPr bwMode="auto">
          <a:xfrm>
            <a:off x="3568700" y="762000"/>
            <a:ext cx="5105400" cy="2743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Anatomy of a SystemVerilog testbench</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Introduction</a:t>
            </a:r>
          </a:p>
        </p:txBody>
      </p:sp>
      <p:sp>
        <p:nvSpPr>
          <p:cNvPr id="4" name="Text Placeholder 3"/>
          <p:cNvSpPr>
            <a:spLocks noGrp="1"/>
          </p:cNvSpPr>
          <p:nvPr>
            <p:ph idx="2" sz="half" type="body"/>
          </p:nvPr>
        </p:nvSpPr>
        <p:spPr/>
        <p:txBody>
          <a:bodyPr/>
          <a:lstStyle/>
          <a:p>
            <a:pPr lvl="0" indent="0" marL="0">
              <a:spcBef>
                <a:spcPts val="3000"/>
              </a:spcBef>
              <a:buNone/>
            </a:pPr>
            <a:r>
              <a:rPr b="1" i="1"/>
              <a:t>The same testbench, with UVM structure</a:t>
            </a:r>
          </a:p>
        </p:txBody>
      </p:sp>
      <p:pic>
        <p:nvPicPr>
          <p:cNvPr descr="res/en/TB_UVM.svg" id="0" name="Picture 1"/>
          <p:cNvPicPr>
            <a:picLocks noGrp="1" noChangeAspect="1"/>
          </p:cNvPicPr>
          <p:nvPr/>
        </p:nvPicPr>
        <p:blipFill>
          <a:blip r:embed="rId2"/>
          <a:stretch>
            <a:fillRect/>
          </a:stretch>
        </p:blipFill>
        <p:spPr bwMode="auto">
          <a:xfrm>
            <a:off x="3568700" y="762000"/>
            <a:ext cx="5105400" cy="2743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same testbench with UVM structure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Introduction</a:t>
            </a:r>
          </a:p>
        </p:txBody>
      </p:sp>
      <p:sp>
        <p:nvSpPr>
          <p:cNvPr id="4" name="Text Placeholder 3"/>
          <p:cNvSpPr>
            <a:spLocks noGrp="1"/>
          </p:cNvSpPr>
          <p:nvPr>
            <p:ph idx="2" sz="half" type="body"/>
          </p:nvPr>
        </p:nvSpPr>
        <p:spPr/>
        <p:txBody>
          <a:bodyPr/>
          <a:lstStyle/>
          <a:p>
            <a:pPr lvl="0" indent="0" marL="0">
              <a:spcBef>
                <a:spcPts val="3000"/>
              </a:spcBef>
              <a:buNone/>
            </a:pPr>
            <a:r>
              <a:rPr b="1" i="1"/>
              <a:t>The class tree</a:t>
            </a:r>
          </a:p>
        </p:txBody>
      </p:sp>
      <p:pic>
        <p:nvPicPr>
          <p:cNvPr descr="res/en/uvm_class_diagram.svg" id="0" name="Picture 1"/>
          <p:cNvPicPr>
            <a:picLocks noGrp="1" noChangeAspect="1"/>
          </p:cNvPicPr>
          <p:nvPr/>
        </p:nvPicPr>
        <p:blipFill>
          <a:blip r:embed="rId2"/>
          <a:stretch>
            <a:fillRect/>
          </a:stretch>
        </p:blipFill>
        <p:spPr bwMode="auto">
          <a:xfrm>
            <a:off x="3568700" y="6985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UVM base class hierarchy</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Introduction</a:t>
            </a:r>
          </a:p>
        </p:txBody>
      </p:sp>
      <p:sp>
        <p:nvSpPr>
          <p:cNvPr id="3" name="Content Placeholder 2"/>
          <p:cNvSpPr>
            <a:spLocks noGrp="1"/>
          </p:cNvSpPr>
          <p:nvPr>
            <p:ph idx="1"/>
          </p:nvPr>
        </p:nvSpPr>
        <p:spPr/>
        <p:txBody>
          <a:bodyPr/>
          <a:lstStyle/>
          <a:p>
            <a:pPr lvl="0" indent="0" marL="0">
              <a:spcBef>
                <a:spcPts val="3000"/>
              </a:spcBef>
              <a:buNone/>
            </a:pPr>
            <a:r>
              <a:rPr b="1" i="1"/>
              <a:t>Run more tests writing less code</a:t>
            </a:r>
          </a:p>
          <a:p>
            <a:pPr lvl="0"/>
            <a:r>
              <a:rPr/>
              <a:t>That is the promise, and it has one condition: </a:t>
            </a:r>
            <a:r>
              <a:rPr b="1"/>
              <a:t>the env and the components barely change</a:t>
            </a:r>
            <a:r>
              <a:rPr/>
              <a:t> from one test to another. What changes is the stimulus</a:t>
            </a:r>
          </a:p>
          <a:p>
            <a:pPr lvl="0"/>
            <a:r>
              <a:rPr/>
              <a:t>For that to work, the testbench has to leave </a:t>
            </a:r>
            <a:r>
              <a:rPr b="1"/>
              <a:t>hooks</a:t>
            </a:r>
            <a:r>
              <a:rPr/>
              <a:t>: virtual methods, the factory and callbacks. A test hooks in there and does not touch the structure</a:t>
            </a:r>
          </a:p>
          <a:p>
            <a:pPr lvl="0"/>
            <a:r>
              <a:rPr/>
              <a:t>A new test is then one of these three things, and none of them touches the env:</a:t>
            </a:r>
          </a:p>
          <a:p>
            <a:pPr lvl="1"/>
            <a:r>
              <a:rPr/>
              <a:t>adding </a:t>
            </a:r>
            <a:r>
              <a:rPr b="1"/>
              <a:t>constraints</a:t>
            </a:r>
            <a:r>
              <a:rPr/>
              <a:t> to reach a corner case</a:t>
            </a:r>
          </a:p>
          <a:p>
            <a:pPr lvl="1"/>
            <a:r>
              <a:rPr/>
              <a:t>doing a factory </a:t>
            </a:r>
            <a:r>
              <a:rPr b="1"/>
              <a:t>override</a:t>
            </a:r>
            <a:r>
              <a:rPr/>
              <a:t> to swap one class for another</a:t>
            </a:r>
          </a:p>
          <a:p>
            <a:pPr lvl="1"/>
            <a:r>
              <a:rPr/>
              <a:t>injecting errors or delays with </a:t>
            </a:r>
            <a:r>
              <a:rPr b="1"/>
              <a:t>callbacks</a:t>
            </a:r>
          </a:p>
          <a:p>
            <a:pPr lvl="0"/>
            <a:r>
              <a:rPr/>
              <a:t>And on top of all that, the lever that pays off the most: </a:t>
            </a:r>
            <a:r>
              <a:rPr b="1"/>
              <a:t>the same test with hundreds of different seeds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The VTALU spec</a:t>
            </a:r>
          </a:p>
        </p:txBody>
      </p:sp>
      <p:pic>
        <p:nvPicPr>
          <p:cNvPr descr="res/diagrams/en/wave-dut.svg" id="0" name="Picture 1"/>
          <p:cNvPicPr>
            <a:picLocks noGrp="1" noChangeAspect="1"/>
          </p:cNvPicPr>
          <p:nvPr/>
        </p:nvPicPr>
        <p:blipFill>
          <a:blip r:embed="rId2"/>
          <a:stretch>
            <a:fillRect/>
          </a:stretch>
        </p:blipFill>
        <p:spPr bwMode="auto">
          <a:xfrm>
            <a:off x="3568700" y="762000"/>
            <a:ext cx="5105400" cy="2755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VTALU protocol: start and operands stable until done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i="1"/>
              <a:t>start</a:t>
            </a:r>
            <a:r>
              <a:rPr/>
              <a:t> has to stay at 1 and the operands stable until</a:t>
            </a:r>
            <a:br/>
            <a:r>
              <a:rPr/>
              <a:t>the operation finishes</a:t>
            </a:r>
          </a:p>
          <a:p>
            <a:pPr lvl="0"/>
            <a:r>
              <a:rPr i="1"/>
              <a:t>done</a:t>
            </a:r>
            <a:r>
              <a:rPr/>
              <a:t> goes up when the operation finishes: on the multiplication</a:t>
            </a:r>
            <a:br/>
            <a:r>
              <a:rPr/>
              <a:t>it is a one-cycle pulse; on add/sub/and/xor it is a </a:t>
            </a:r>
            <a:r>
              <a:rPr b="1"/>
              <a:t>level</a:t>
            </a:r>
            <a:r>
              <a:rPr/>
              <a:t>, and it stays</a:t>
            </a:r>
            <a:br/>
            <a:r>
              <a:rPr/>
              <a:t>up while </a:t>
            </a:r>
            <a:r>
              <a:rPr i="1"/>
              <a:t>start</a:t>
            </a:r>
            <a:r>
              <a:rPr/>
              <a:t> stays up</a:t>
            </a:r>
          </a:p>
          <a:p>
            <a:pPr lvl="0"/>
            <a:r>
              <a:rPr i="1"/>
              <a:t>reset_n</a:t>
            </a:r>
            <a:r>
              <a:rPr/>
              <a:t> is asynchronous and active low; the diagram starts with the DUT</a:t>
            </a:r>
            <a:br/>
            <a:r>
              <a:rPr/>
              <a:t>already out of reset</a:t>
            </a:r>
          </a:p>
          <a:p>
            <a:pPr lvl="0"/>
            <a:r>
              <a:rPr i="1"/>
              <a:t>ovf</a:t>
            </a:r>
            <a:r>
              <a:rPr/>
              <a:t> comes out together with </a:t>
            </a:r>
            <a:r>
              <a:rPr i="1"/>
              <a:t>done</a:t>
            </a:r>
            <a:r>
              <a:rPr/>
              <a:t>, and it is the </a:t>
            </a:r>
            <a:r>
              <a:rPr b="1"/>
              <a:t>borrow of the subtraction</a:t>
            </a:r>
            <a:r>
              <a:rPr/>
              <a:t>: it is 1</a:t>
            </a:r>
            <a:br/>
            <a:r>
              <a:rPr/>
              <a:t>when </a:t>
            </a:r>
            <a:r>
              <a:rPr>
                <a:latin typeface="Courier"/>
              </a:rPr>
              <a:t>A &lt; B</a:t>
            </a:r>
            <a:r>
              <a:rPr/>
              <a:t>. For the other operations it is always 0</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VTALU spec</a:t>
            </a:r>
          </a:p>
        </p:txBody>
      </p:sp>
      <p:graphicFrame>
        <p:nvGraphicFramePr>
          <p:cNvPr id="6" name="Content Placeholder 5"/>
          <p:cNvGraphicFramePr>
            <a:graphicFrameLocks noGrp="1"/>
          </p:cNvGraphicFramePr>
          <p:nvPr>
            <p:ph idx="1"/>
          </p:nvPr>
        </p:nvGraphicFramePr>
        <p:xfrm>
          <a:off x="457200" y="1193800"/>
          <a:ext cx="8229600" cy="19050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Operation</a:t>
                      </a:r>
                    </a:p>
                  </a:txBody>
                  <a:tcPr/>
                </a:tc>
                <a:tc>
                  <a:txBody>
                    <a:bodyPr/>
                    <a:lstStyle/>
                    <a:p>
                      <a:pPr lvl="0" indent="0" marL="0">
                        <a:buNone/>
                      </a:pPr>
                      <a:r>
                        <a:rPr/>
                        <a:t>Opcode</a:t>
                      </a:r>
                    </a:p>
                  </a:txBody>
                  <a:tcPr/>
                </a:tc>
                <a:tc>
                  <a:txBody>
                    <a:bodyPr/>
                    <a:lstStyle/>
                    <a:p>
                      <a:pPr lvl="0" indent="0" marL="0" algn="ctr">
                        <a:buNone/>
                      </a:pPr>
                      <a:r>
                        <a:rPr/>
                        <a:t>Cycles</a:t>
                      </a:r>
                    </a:p>
                  </a:txBody>
                  <a:tcPr/>
                </a:tc>
                <a:tc>
                  <a:txBody>
                    <a:bodyPr/>
                    <a:lstStyle/>
                    <a:p>
                      <a:pPr lvl="0" indent="0" marL="0">
                        <a:buNone/>
                      </a:pPr>
                      <a:r>
                        <a:rPr>
                          <a:latin typeface="Courier"/>
                        </a:rPr>
                        <a:t>ovf</a:t>
                      </a:r>
                    </a:p>
                  </a:txBody>
                  <a:tcPr/>
                </a:tc>
              </a:tr>
              <a:tr h="0">
                <a:tc>
                  <a:txBody>
                    <a:bodyPr/>
                    <a:lstStyle/>
                    <a:p>
                      <a:pPr lvl="0" indent="0" marL="0">
                        <a:buNone/>
                      </a:pPr>
                      <a:r>
                        <a:rPr/>
                        <a:t>no_op</a:t>
                      </a:r>
                    </a:p>
                  </a:txBody>
                </a:tc>
                <a:tc>
                  <a:txBody>
                    <a:bodyPr/>
                    <a:lstStyle/>
                    <a:p>
                      <a:pPr lvl="0" indent="0" marL="0">
                        <a:buNone/>
                      </a:pPr>
                      <a:r>
                        <a:rPr/>
                        <a:t>3’b000</a:t>
                      </a:r>
                    </a:p>
                  </a:txBody>
                </a:tc>
                <a:tc>
                  <a:txBody>
                    <a:bodyPr/>
                    <a:lstStyle/>
                    <a:p>
                      <a:pPr lvl="0" indent="0" marL="0" algn="ctr">
                        <a:buNone/>
                      </a:pPr>
                      <a:r>
                        <a:rPr/>
                        <a:t>—</a:t>
                      </a:r>
                    </a:p>
                  </a:txBody>
                </a:tc>
                <a:tc>
                  <a:txBody>
                    <a:bodyPr/>
                    <a:lstStyle/>
                    <a:p>
                      <a:pPr lvl="0" indent="0" marL="0">
                        <a:buNone/>
                      </a:pPr>
                      <a:r>
                        <a:rPr/>
                        <a:t>0</a:t>
                      </a:r>
                    </a:p>
                  </a:txBody>
                </a:tc>
              </a:tr>
              <a:tr h="0">
                <a:tc>
                  <a:txBody>
                    <a:bodyPr/>
                    <a:lstStyle/>
                    <a:p>
                      <a:pPr lvl="0" indent="0" marL="0">
                        <a:buNone/>
                      </a:pPr>
                      <a:r>
                        <a:rPr/>
                        <a:t>add_op</a:t>
                      </a:r>
                    </a:p>
                  </a:txBody>
                </a:tc>
                <a:tc>
                  <a:txBody>
                    <a:bodyPr/>
                    <a:lstStyle/>
                    <a:p>
                      <a:pPr lvl="0" indent="0" marL="0">
                        <a:buNone/>
                      </a:pPr>
                      <a:r>
                        <a:rPr/>
                        <a:t>3’b001</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sub_op</a:t>
                      </a:r>
                    </a:p>
                  </a:txBody>
                </a:tc>
                <a:tc>
                  <a:txBody>
                    <a:bodyPr/>
                    <a:lstStyle/>
                    <a:p>
                      <a:pPr lvl="0" indent="0" marL="0">
                        <a:buNone/>
                      </a:pPr>
                      <a:r>
                        <a:rPr/>
                        <a:t>3’b010</a:t>
                      </a:r>
                    </a:p>
                  </a:txBody>
                </a:tc>
                <a:tc>
                  <a:txBody>
                    <a:bodyPr/>
                    <a:lstStyle/>
                    <a:p>
                      <a:pPr lvl="0" indent="0" marL="0" algn="ctr">
                        <a:buNone/>
                      </a:pPr>
                      <a:r>
                        <a:rPr/>
                        <a:t>1</a:t>
                      </a:r>
                    </a:p>
                  </a:txBody>
                </a:tc>
                <a:tc>
                  <a:txBody>
                    <a:bodyPr/>
                    <a:lstStyle/>
                    <a:p>
                      <a:pPr lvl="0" indent="0" marL="0">
                        <a:buNone/>
                      </a:pPr>
                      <a:r>
                        <a:rPr b="1">
                          <a:latin typeface="Courier"/>
                        </a:rPr>
                        <a:t>A &lt; B</a:t>
                      </a:r>
                    </a:p>
                  </a:txBody>
                </a:tc>
              </a:tr>
              <a:tr h="0">
                <a:tc>
                  <a:txBody>
                    <a:bodyPr/>
                    <a:lstStyle/>
                    <a:p>
                      <a:pPr lvl="0" indent="0" marL="0">
                        <a:buNone/>
                      </a:pPr>
                      <a:r>
                        <a:rPr/>
                        <a:t>and_op</a:t>
                      </a:r>
                    </a:p>
                  </a:txBody>
                </a:tc>
                <a:tc>
                  <a:txBody>
                    <a:bodyPr/>
                    <a:lstStyle/>
                    <a:p>
                      <a:pPr lvl="0" indent="0" marL="0">
                        <a:buNone/>
                      </a:pPr>
                      <a:r>
                        <a:rPr/>
                        <a:t>3’b011</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xor_op</a:t>
                      </a:r>
                    </a:p>
                  </a:txBody>
                </a:tc>
                <a:tc>
                  <a:txBody>
                    <a:bodyPr/>
                    <a:lstStyle/>
                    <a:p>
                      <a:pPr lvl="0" indent="0" marL="0">
                        <a:buNone/>
                      </a:pPr>
                      <a:r>
                        <a:rPr/>
                        <a:t>3’b100</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mul_op</a:t>
                      </a:r>
                    </a:p>
                  </a:txBody>
                </a:tc>
                <a:tc>
                  <a:txBody>
                    <a:bodyPr/>
                    <a:lstStyle/>
                    <a:p>
                      <a:pPr lvl="0" indent="0" marL="0">
                        <a:buNone/>
                      </a:pPr>
                      <a:r>
                        <a:rPr/>
                        <a:t>3’b101</a:t>
                      </a:r>
                    </a:p>
                  </a:txBody>
                </a:tc>
                <a:tc>
                  <a:txBody>
                    <a:bodyPr/>
                    <a:lstStyle/>
                    <a:p>
                      <a:pPr lvl="0" indent="0" marL="0" algn="ctr">
                        <a:buNone/>
                      </a:pPr>
                      <a:r>
                        <a:rPr/>
                        <a:t>4</a:t>
                      </a:r>
                    </a:p>
                  </a:txBody>
                </a:tc>
                <a:tc>
                  <a:txBody>
                    <a:bodyPr/>
                    <a:lstStyle/>
                    <a:p>
                      <a:pPr lvl="0" indent="0" marL="0">
                        <a:buNone/>
                      </a:pPr>
                      <a:r>
                        <a:rPr/>
                        <a:t>0</a:t>
                      </a:r>
                    </a:p>
                  </a:txBody>
                </a:tc>
              </a:tr>
              <a:tr h="0">
                <a:tc>
                  <a:txBody>
                    <a:bodyPr/>
                    <a:lstStyle/>
                    <a:p>
                      <a:pPr lvl="0" indent="0" marL="0">
                        <a:buNone/>
                      </a:pPr>
                      <a:r>
                        <a:rPr i="1"/>
                        <a:t>free</a:t>
                      </a:r>
                    </a:p>
                  </a:txBody>
                </a:tc>
                <a:tc>
                  <a:txBody>
                    <a:bodyPr/>
                    <a:lstStyle/>
                    <a:p>
                      <a:pPr lvl="0" indent="0" marL="0">
                        <a:buNone/>
                      </a:pPr>
                      <a:r>
                        <a:rPr/>
                        <a:t>3’b110</a:t>
                      </a:r>
                    </a:p>
                  </a:txBody>
                </a:tc>
                <a:tc>
                  <a:txBody>
                    <a:bodyPr/>
                    <a:lstStyle/>
                    <a:p>
                      <a:pPr lvl="0" indent="0" marL="0" algn="ctr">
                        <a:buNone/>
                      </a:pPr>
                      <a:r>
                        <a:rPr/>
                        <a:t>1</a:t>
                      </a:r>
                    </a:p>
                  </a:txBody>
                </a:tc>
                <a:tc>
                  <a:txBody>
                    <a:bodyPr/>
                    <a:lstStyle/>
                    <a:p>
                      <a:pPr lvl="0" indent="0" marL="0">
                        <a:buNone/>
                      </a:pPr>
                      <a:r>
                        <a:rPr/>
                        <a:t>0</a:t>
                      </a:r>
                    </a:p>
                  </a:txBody>
                </a:tc>
              </a:tr>
              <a:tr h="0">
                <a:tc>
                  <a:txBody>
                    <a:bodyPr/>
                    <a:lstStyle/>
                    <a:p>
                      <a:pPr lvl="0" indent="0" marL="0">
                        <a:buNone/>
                      </a:pPr>
                      <a:r>
                        <a:rPr/>
                        <a:t>rst_op</a:t>
                      </a:r>
                    </a:p>
                  </a:txBody>
                </a:tc>
                <a:tc>
                  <a:txBody>
                    <a:bodyPr/>
                    <a:lstStyle/>
                    <a:p>
                      <a:pPr lvl="0" indent="0" marL="0">
                        <a:buNone/>
                      </a:pPr>
                      <a:r>
                        <a:rPr/>
                        <a:t>3’b111</a:t>
                      </a:r>
                    </a:p>
                  </a:txBody>
                </a:tc>
                <a:tc>
                  <a:txBody>
                    <a:bodyPr/>
                    <a:lstStyle/>
                    <a:p>
                      <a:pPr lvl="0" indent="0" marL="0" algn="ctr">
                        <a:buNone/>
                      </a:pPr>
                      <a:r>
                        <a:rPr/>
                        <a:t>—</a:t>
                      </a:r>
                    </a:p>
                  </a:txBody>
                </a:tc>
                <a:tc>
                  <a:txBody>
                    <a:bodyPr/>
                    <a:lstStyle/>
                    <a:p>
                      <a:pPr lvl="0" indent="0" marL="0">
                        <a:buNone/>
                      </a:pPr>
                      <a:r>
                        <a:rPr/>
                        <a:t>—</a:t>
                      </a:r>
                    </a:p>
                  </a:txBody>
                </a:tc>
              </a:tr>
            </a:tbl>
          </a:graphicData>
        </a:graphic>
      </p:graphicFrame>
      <p:sp>
        <p:nvSpPr>
          <p:cNvPr id="3" name="Content Placeholder 2"/>
          <p:cNvSpPr>
            <a:spLocks noGrp="1"/>
          </p:cNvSpPr>
          <p:nvPr>
            <p:ph idx="1"/>
          </p:nvPr>
        </p:nvSpPr>
        <p:spPr>
          <a:xfrm>
            <a:off x="457200" y="3225800"/>
            <a:ext cx="8229600" cy="1231900"/>
          </a:xfrm>
        </p:spPr>
        <p:txBody>
          <a:bodyPr/>
          <a:lstStyle/>
          <a:p>
            <a:pPr lvl="0"/>
            <a:r>
              <a:rPr b="1"/>
              <a:t>Cycles</a:t>
            </a:r>
            <a:r>
              <a:rPr/>
              <a:t> counts </a:t>
            </a:r>
            <a:r>
              <a:rPr>
                <a:latin typeface="Courier"/>
              </a:rPr>
              <a:t>clk</a:t>
            </a:r>
            <a:r>
              <a:rPr/>
              <a:t> edges with </a:t>
            </a:r>
            <a:r>
              <a:rPr>
                <a:latin typeface="Courier"/>
              </a:rPr>
              <a:t>start</a:t>
            </a:r>
            <a:r>
              <a:rPr/>
              <a:t> up, up to and including the one that raises </a:t>
            </a:r>
            <a:r>
              <a:rPr>
                <a:latin typeface="Courier"/>
              </a:rPr>
              <a:t>done</a:t>
            </a:r>
            <a:r>
              <a:rPr/>
              <a:t>: one on the single-cycle ops, four on the multiplication. The plan and the day 7 assertions count the same way</a:t>
            </a:r>
          </a:p>
          <a:p>
            <a:pPr lvl="0"/>
            <a:r>
              <a:rPr>
                <a:latin typeface="Courier"/>
              </a:rPr>
              <a:t>rst_op</a:t>
            </a:r>
            <a:r>
              <a:rPr/>
              <a:t> is not decoded by the RTL — the DUT sees it as </a:t>
            </a:r>
            <a:r>
              <a:rPr i="1"/>
              <a:t>unused</a:t>
            </a:r>
            <a:r>
              <a:rPr/>
              <a:t>. It is the testbench convention for pulsing </a:t>
            </a:r>
            <a:r>
              <a:rPr>
                <a:latin typeface="Courier"/>
              </a:rPr>
              <a:t>reset_n</a:t>
            </a:r>
            <a:r>
              <a:rPr/>
              <a:t>, and that is why it is in the </a:t>
            </a:r>
            <a:r>
              <a:rPr>
                <a:latin typeface="Courier"/>
              </a:rPr>
              <a:t>operation_t</a:t>
            </a:r>
            <a:r>
              <a:rPr/>
              <a:t> of the testbench</a:t>
            </a:r>
          </a:p>
          <a:p>
            <a:pPr lvl="0"/>
            <a:r>
              <a:rPr b="1">
                <a:latin typeface="Courier"/>
              </a:rPr>
              <a:t>3'b110</a:t>
            </a:r>
            <a:r>
              <a:rPr b="1"/>
              <a:t> is free on purpose</a:t>
            </a:r>
            <a:r>
              <a:rPr/>
              <a:t>: it is today’s exercise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VTALU spec</a:t>
            </a:r>
          </a:p>
        </p:txBody>
      </p:sp>
      <p:sp>
        <p:nvSpPr>
          <p:cNvPr id="3" name="Content Placeholder 2"/>
          <p:cNvSpPr>
            <a:spLocks noGrp="1"/>
          </p:cNvSpPr>
          <p:nvPr>
            <p:ph idx="1"/>
          </p:nvPr>
        </p:nvSpPr>
        <p:spPr/>
        <p:txBody>
          <a:bodyPr/>
          <a:lstStyle/>
          <a:p>
            <a:pPr lvl="0" indent="0" marL="0">
              <a:spcBef>
                <a:spcPts val="3000"/>
              </a:spcBef>
              <a:buNone/>
            </a:pPr>
            <a:r>
              <a:rPr b="1" i="1"/>
              <a:t>Single Cycle: Add - Sub - AND - XOR</a:t>
            </a:r>
          </a:p>
          <a:p>
            <a:pPr lvl="0" indent="0">
              <a:buNone/>
            </a:pPr>
            <a:r>
              <a:rPr>
                <a:latin typeface="Courier"/>
              </a:rPr>
              <a:t>   </a:t>
            </a:r>
            <a:r>
              <a:rPr i="1">
                <a:solidFill>
                  <a:srgbClr val="60A0B0"/>
                </a:solidFill>
                <a:latin typeface="Courier"/>
              </a:rPr>
              <a:t>// The two resets are deliberately different: the one on the result is</a:t>
            </a:r>
            <a:br/>
            <a:r>
              <a:rPr>
                <a:latin typeface="Courier"/>
              </a:rPr>
              <a:t>   </a:t>
            </a:r>
            <a:r>
              <a:rPr i="1">
                <a:solidFill>
                  <a:srgbClr val="60A0B0"/>
                </a:solidFill>
                <a:latin typeface="Courier"/>
              </a:rPr>
              <a:t>// SYNCHRONOUS and the one on done is ASYNCHRONOUS. Not an oversight: the spec.</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clk) </a:t>
            </a:r>
            <a:r>
              <a:rPr b="1">
                <a:solidFill>
                  <a:srgbClr val="007020"/>
                </a:solidFill>
                <a:latin typeface="Courier"/>
              </a:rPr>
              <a:t>begin</a:t>
            </a:r>
            <a:br/>
            <a:r>
              <a:rPr>
                <a:latin typeface="Courier"/>
              </a:rPr>
              <a:t>      </a:t>
            </a:r>
            <a:r>
              <a:rPr b="1">
                <a:solidFill>
                  <a:srgbClr val="007020"/>
                </a:solidFill>
                <a:latin typeface="Courier"/>
              </a:rPr>
              <a:t>if</a:t>
            </a:r>
            <a:r>
              <a:rPr>
                <a:latin typeface="Courier"/>
              </a:rPr>
              <a:t> (!reset_n) </a:t>
            </a:r>
            <a:r>
              <a:rPr b="1">
                <a:solidFill>
                  <a:srgbClr val="007020"/>
                </a:solidFill>
                <a:latin typeface="Courier"/>
              </a:rPr>
              <a:t>begin</a:t>
            </a:r>
            <a:br/>
            <a:r>
              <a:rPr>
                <a:latin typeface="Courier"/>
              </a:rPr>
              <a:t>         result_1c &lt;= </a:t>
            </a:r>
            <a:r>
              <a:rPr>
                <a:solidFill>
                  <a:srgbClr val="40A070"/>
                </a:solidFill>
                <a:latin typeface="Courier"/>
              </a:rPr>
              <a:t>16'h0000</a:t>
            </a:r>
            <a:r>
              <a:rPr>
                <a:latin typeface="Courier"/>
              </a:rPr>
              <a:t>;</a:t>
            </a:r>
            <a:br/>
            <a:r>
              <a:rPr>
                <a:latin typeface="Courier"/>
              </a:rPr>
              <a:t>         ovf_1c    &lt;=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a:t>
            </a:r>
            <a:r>
              <a:rPr>
                <a:solidFill>
                  <a:srgbClr val="007020"/>
                </a:solidFill>
                <a:latin typeface="Courier"/>
              </a:rPr>
              <a:t>start</a:t>
            </a:r>
            <a:r>
              <a:rPr>
                <a:latin typeface="Courier"/>
              </a:rPr>
              <a:t>) </a:t>
            </a:r>
            <a:r>
              <a:rPr b="1">
                <a:solidFill>
                  <a:srgbClr val="007020"/>
                </a:solidFill>
                <a:latin typeface="Courier"/>
              </a:rPr>
              <a:t>begin</a:t>
            </a:r>
            <a:br/>
            <a:r>
              <a:rPr>
                <a:latin typeface="Courier"/>
              </a:rPr>
              <a:t>         ovf_1c &lt;= (op == </a:t>
            </a:r>
            <a:r>
              <a:rPr>
                <a:solidFill>
                  <a:srgbClr val="40A070"/>
                </a:solidFill>
                <a:latin typeface="Courier"/>
              </a:rPr>
              <a:t>3'b010</a:t>
            </a:r>
            <a:r>
              <a:rPr>
                <a:latin typeface="Courier"/>
              </a:rPr>
              <a:t>) &amp;&amp; (A &lt; B);</a:t>
            </a:r>
            <a:br/>
            <a:r>
              <a:rPr>
                <a:latin typeface="Courier"/>
              </a:rPr>
              <a:t>         </a:t>
            </a:r>
            <a:r>
              <a:rPr b="1">
                <a:solidFill>
                  <a:srgbClr val="007020"/>
                </a:solidFill>
                <a:latin typeface="Courier"/>
              </a:rPr>
              <a:t>case</a:t>
            </a:r>
            <a:r>
              <a:rPr>
                <a:latin typeface="Courier"/>
              </a:rPr>
              <a:t> (op)</a:t>
            </a:r>
            <a:br/>
            <a:r>
              <a:rPr>
                <a:latin typeface="Courier"/>
              </a:rPr>
              <a:t>            </a:t>
            </a:r>
            <a:r>
              <a:rPr>
                <a:solidFill>
                  <a:srgbClr val="40A070"/>
                </a:solidFill>
                <a:latin typeface="Courier"/>
              </a:rPr>
              <a:t>3'b001</a:t>
            </a:r>
            <a:r>
              <a:rPr>
                <a:latin typeface="Courier"/>
              </a:rPr>
              <a:t>:  result_1c &lt;= {</a:t>
            </a:r>
            <a:r>
              <a:rPr>
                <a:solidFill>
                  <a:srgbClr val="40A070"/>
                </a:solidFill>
                <a:latin typeface="Courier"/>
              </a:rPr>
              <a:t>8'h00</a:t>
            </a:r>
            <a:r>
              <a:rPr>
                <a:latin typeface="Courier"/>
              </a:rPr>
              <a:t>, A} + {</a:t>
            </a:r>
            <a:r>
              <a:rPr>
                <a:solidFill>
                  <a:srgbClr val="40A070"/>
                </a:solidFill>
                <a:latin typeface="Courier"/>
              </a:rPr>
              <a:t>8'h00</a:t>
            </a:r>
            <a:r>
              <a:rPr>
                <a:latin typeface="Courier"/>
              </a:rPr>
              <a:t>, B};</a:t>
            </a:r>
            <a:br/>
            <a:r>
              <a:rPr>
                <a:latin typeface="Courier"/>
              </a:rPr>
              <a:t>            </a:t>
            </a:r>
            <a:r>
              <a:rPr>
                <a:solidFill>
                  <a:srgbClr val="40A070"/>
                </a:solidFill>
                <a:latin typeface="Courier"/>
              </a:rPr>
              <a:t>3'b010</a:t>
            </a:r>
            <a:r>
              <a:rPr>
                <a:latin typeface="Courier"/>
              </a:rPr>
              <a:t>:  result_1c &lt;= {</a:t>
            </a:r>
            <a:r>
              <a:rPr>
                <a:solidFill>
                  <a:srgbClr val="40A070"/>
                </a:solidFill>
                <a:latin typeface="Courier"/>
              </a:rPr>
              <a:t>8'h00</a:t>
            </a:r>
            <a:r>
              <a:rPr>
                <a:latin typeface="Courier"/>
              </a:rPr>
              <a:t>, A} - {</a:t>
            </a:r>
            <a:r>
              <a:rPr>
                <a:solidFill>
                  <a:srgbClr val="40A070"/>
                </a:solidFill>
                <a:latin typeface="Courier"/>
              </a:rPr>
              <a:t>8'h00</a:t>
            </a:r>
            <a:r>
              <a:rPr>
                <a:latin typeface="Courier"/>
              </a:rPr>
              <a:t>, B};</a:t>
            </a:r>
            <a:br/>
            <a:r>
              <a:rPr>
                <a:latin typeface="Courier"/>
              </a:rPr>
              <a:t>            </a:t>
            </a:r>
            <a:r>
              <a:rPr>
                <a:solidFill>
                  <a:srgbClr val="40A070"/>
                </a:solidFill>
                <a:latin typeface="Courier"/>
              </a:rPr>
              <a:t>3'b011</a:t>
            </a:r>
            <a:r>
              <a:rPr>
                <a:latin typeface="Courier"/>
              </a:rPr>
              <a:t>:  result_1c &lt;= {</a:t>
            </a:r>
            <a:r>
              <a:rPr>
                <a:solidFill>
                  <a:srgbClr val="40A070"/>
                </a:solidFill>
                <a:latin typeface="Courier"/>
              </a:rPr>
              <a:t>8'h00</a:t>
            </a:r>
            <a:r>
              <a:rPr>
                <a:latin typeface="Courier"/>
              </a:rPr>
              <a:t>, A} &amp; {</a:t>
            </a:r>
            <a:r>
              <a:rPr>
                <a:solidFill>
                  <a:srgbClr val="40A070"/>
                </a:solidFill>
                <a:latin typeface="Courier"/>
              </a:rPr>
              <a:t>8'h00</a:t>
            </a:r>
            <a:r>
              <a:rPr>
                <a:latin typeface="Courier"/>
              </a:rPr>
              <a:t>, B};</a:t>
            </a:r>
            <a:br/>
            <a:r>
              <a:rPr>
                <a:latin typeface="Courier"/>
              </a:rPr>
              <a:t>            </a:t>
            </a:r>
            <a:r>
              <a:rPr>
                <a:solidFill>
                  <a:srgbClr val="40A070"/>
                </a:solidFill>
                <a:latin typeface="Courier"/>
              </a:rPr>
              <a:t>3'b100</a:t>
            </a:r>
            <a:r>
              <a:rPr>
                <a:latin typeface="Courier"/>
              </a:rPr>
              <a:t>:  result_1c &lt;= {</a:t>
            </a:r>
            <a:r>
              <a:rPr>
                <a:solidFill>
                  <a:srgbClr val="40A070"/>
                </a:solidFill>
                <a:latin typeface="Courier"/>
              </a:rPr>
              <a:t>8'h00</a:t>
            </a:r>
            <a:r>
              <a:rPr>
                <a:latin typeface="Courier"/>
              </a:rPr>
              <a:t>, A} ^ {</a:t>
            </a:r>
            <a:r>
              <a:rPr>
                <a:solidFill>
                  <a:srgbClr val="40A070"/>
                </a:solidFill>
                <a:latin typeface="Courier"/>
              </a:rPr>
              <a:t>8'h00</a:t>
            </a:r>
            <a:r>
              <a:rPr>
                <a:latin typeface="Courier"/>
              </a:rPr>
              <a:t>, B};</a:t>
            </a:r>
            <a:br/>
            <a:r>
              <a:rPr>
                <a:latin typeface="Courier"/>
              </a:rPr>
              <a:t>            </a:t>
            </a:r>
            <a:r>
              <a:rPr b="1">
                <a:solidFill>
                  <a:srgbClr val="007020"/>
                </a:solidFill>
                <a:latin typeface="Courier"/>
              </a:rPr>
              <a:t>default</a:t>
            </a:r>
            <a:r>
              <a:rPr>
                <a:latin typeface="Courier"/>
              </a:rPr>
              <a:t>: ;  </a:t>
            </a:r>
            <a:r>
              <a:rPr i="1">
                <a:solidFill>
                  <a:srgbClr val="60A0B0"/>
                </a:solidFill>
                <a:latin typeface="Courier"/>
              </a:rPr>
              <a:t>// 3'b110 is free: it is the day 1 exercise</a:t>
            </a:r>
            <a:br/>
            <a:r>
              <a:rPr>
                <a:latin typeface="Courier"/>
              </a:rPr>
              <a:t>         </a:t>
            </a:r>
            <a:r>
              <a:rPr b="1">
                <a:solidFill>
                  <a:srgbClr val="007020"/>
                </a:solidFill>
                <a:latin typeface="Courier"/>
              </a:rPr>
              <a:t>endcase</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br/>
            <a:br/>
            <a:r>
              <a:rPr>
                <a:latin typeface="Courier"/>
              </a:rPr>
              <a:t>   </a:t>
            </a:r>
            <a:r>
              <a:rPr i="1">
                <a:solidFill>
                  <a:srgbClr val="60A0B0"/>
                </a:solidFill>
                <a:latin typeface="Courier"/>
              </a:rPr>
              <a:t>// done goes high on the edge if start is high and the op is not no_op</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clk </a:t>
            </a:r>
            <a:r>
              <a:rPr b="1">
                <a:solidFill>
                  <a:srgbClr val="007020"/>
                </a:solidFill>
                <a:latin typeface="Courier"/>
              </a:rPr>
              <a:t>or</a:t>
            </a:r>
            <a:r>
              <a:rPr>
                <a:latin typeface="Courier"/>
              </a:rPr>
              <a:t> </a:t>
            </a:r>
            <a:r>
              <a:rPr b="1">
                <a:solidFill>
                  <a:srgbClr val="007020"/>
                </a:solidFill>
                <a:latin typeface="Courier"/>
              </a:rPr>
              <a:t>negedge</a:t>
            </a:r>
            <a:r>
              <a:rPr>
                <a:latin typeface="Courier"/>
              </a:rPr>
              <a:t> reset_n) </a:t>
            </a:r>
            <a:r>
              <a:rPr b="1">
                <a:solidFill>
                  <a:srgbClr val="007020"/>
                </a:solidFill>
                <a:latin typeface="Courier"/>
              </a:rPr>
              <a:t>begin</a:t>
            </a:r>
            <a:br/>
            <a:r>
              <a:rPr>
                <a:latin typeface="Courier"/>
              </a:rPr>
              <a:t>      </a:t>
            </a:r>
            <a:r>
              <a:rPr b="1">
                <a:solidFill>
                  <a:srgbClr val="007020"/>
                </a:solidFill>
                <a:latin typeface="Courier"/>
              </a:rPr>
              <a:t>if</a:t>
            </a:r>
            <a:r>
              <a:rPr>
                <a:latin typeface="Courier"/>
              </a:rPr>
              <a:t> (!reset_n) done_1c &lt;= </a:t>
            </a:r>
            <a:r>
              <a:rPr>
                <a:solidFill>
                  <a:srgbClr val="40A070"/>
                </a:solidFill>
                <a:latin typeface="Courier"/>
              </a:rPr>
              <a:t>1'b0</a:t>
            </a:r>
            <a:r>
              <a:rPr>
                <a:latin typeface="Courier"/>
              </a:rPr>
              <a:t>;</a:t>
            </a:r>
            <a:br/>
            <a:r>
              <a:rPr>
                <a:latin typeface="Courier"/>
              </a:rPr>
              <a:t>      </a:t>
            </a:r>
            <a:r>
              <a:rPr b="1">
                <a:solidFill>
                  <a:srgbClr val="007020"/>
                </a:solidFill>
                <a:latin typeface="Courier"/>
              </a:rPr>
              <a:t>else</a:t>
            </a:r>
            <a:r>
              <a:rPr>
                <a:latin typeface="Courier"/>
              </a:rPr>
              <a:t> done_1c &lt;= </a:t>
            </a:r>
            <a:r>
              <a:rPr>
                <a:solidFill>
                  <a:srgbClr val="007020"/>
                </a:solidFill>
                <a:latin typeface="Courier"/>
              </a:rPr>
              <a:t>start</a:t>
            </a:r>
            <a:r>
              <a:rPr>
                <a:latin typeface="Courier"/>
              </a:rPr>
              <a:t> &amp;&amp; (op != </a:t>
            </a:r>
            <a:r>
              <a:rPr>
                <a:solidFill>
                  <a:srgbClr val="40A070"/>
                </a:solidFill>
                <a:latin typeface="Courier"/>
              </a:rPr>
              <a:t>3'b000</a:t>
            </a:r>
            <a:r>
              <a:rPr>
                <a:latin typeface="Courier"/>
              </a:rPr>
              <a:t>);</a:t>
            </a:r>
            <a:br/>
            <a:r>
              <a:rPr>
                <a:latin typeface="Courier"/>
              </a:rPr>
              <a:t>   </a:t>
            </a:r>
            <a:r>
              <a:rPr b="1">
                <a:solidFill>
                  <a:srgbClr val="007020"/>
                </a:solidFill>
                <a:latin typeface="Courier"/>
              </a:rPr>
              <a:t>end</a:t>
            </a:r>
          </a:p>
          <a:p>
            <a:pPr lvl="0"/>
            <a:r>
              <a:rPr/>
              <a:t>Two </a:t>
            </a:r>
            <a:r>
              <a:rPr>
                <a:latin typeface="Courier"/>
              </a:rPr>
              <a:t>always_ff</a:t>
            </a:r>
            <a:r>
              <a:rPr/>
              <a:t> and nothing else: one registers </a:t>
            </a:r>
            <a:r>
              <a:rPr>
                <a:latin typeface="Courier"/>
              </a:rPr>
              <a:t>A op B</a:t>
            </a:r>
            <a:r>
              <a:rPr/>
              <a:t>, the other raises </a:t>
            </a:r>
            <a:r>
              <a:rPr>
                <a:latin typeface="Courier"/>
              </a:rPr>
              <a:t>done</a:t>
            </a:r>
          </a:p>
          <a:p>
            <a:pPr lvl="0"/>
            <a:r>
              <a:rPr/>
              <a:t>The resets </a:t>
            </a:r>
            <a:r>
              <a:rPr b="1"/>
              <a:t>are not the same</a:t>
            </a:r>
            <a:r>
              <a:rPr/>
              <a:t>: the one on the result is </a:t>
            </a:r>
            <a:r>
              <a:rPr b="1"/>
              <a:t>synchronous</a:t>
            </a:r>
            <a:r>
              <a:rPr/>
              <a:t> —only </a:t>
            </a:r>
            <a:r>
              <a:rPr>
                <a:latin typeface="Courier"/>
              </a:rPr>
              <a:t>clk</a:t>
            </a:r>
            <a:r>
              <a:rPr/>
              <a:t> in the sensitivity list—, the one on </a:t>
            </a:r>
            <a:r>
              <a:rPr>
                <a:latin typeface="Courier"/>
              </a:rPr>
              <a:t>done</a:t>
            </a:r>
            <a:r>
              <a:rPr/>
              <a:t> is </a:t>
            </a:r>
            <a:r>
              <a:rPr b="1"/>
              <a:t>asynchronous</a:t>
            </a:r>
          </a:p>
          <a:p>
            <a:pPr lvl="0"/>
            <a:r>
              <a:rPr>
                <a:latin typeface="Courier"/>
              </a:rPr>
              <a:t>done &lt;= start &amp;&amp; (op != no_op)</a:t>
            </a:r>
            <a:r>
              <a:rPr/>
              <a:t>: that is why on these four operations </a:t>
            </a:r>
            <a:r>
              <a:rPr>
                <a:latin typeface="Courier"/>
              </a:rPr>
              <a:t>done</a:t>
            </a:r>
            <a:r>
              <a:rPr/>
              <a:t> is a </a:t>
            </a:r>
            <a:r>
              <a:rPr b="1"/>
              <a:t>level</a:t>
            </a:r>
            <a:r>
              <a:rPr/>
              <a:t> and stays up while </a:t>
            </a:r>
            <a:r>
              <a:rPr>
                <a:latin typeface="Courier"/>
              </a:rPr>
              <a:t>start</a:t>
            </a:r>
            <a:r>
              <a:rPr/>
              <a:t> is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VTALU spec</a:t>
            </a:r>
          </a:p>
        </p:txBody>
      </p:sp>
      <p:sp>
        <p:nvSpPr>
          <p:cNvPr id="3" name="Content Placeholder 2"/>
          <p:cNvSpPr>
            <a:spLocks noGrp="1"/>
          </p:cNvSpPr>
          <p:nvPr>
            <p:ph idx="1"/>
          </p:nvPr>
        </p:nvSpPr>
        <p:spPr/>
        <p:txBody>
          <a:bodyPr/>
          <a:lstStyle/>
          <a:p>
            <a:pPr lvl="0" indent="0" marL="0">
              <a:spcBef>
                <a:spcPts val="3000"/>
              </a:spcBef>
              <a:buNone/>
            </a:pPr>
            <a:r>
              <a:rPr b="1" i="1"/>
              <a:t>Multi Cycle: Multiplication</a:t>
            </a:r>
          </a:p>
          <a:p>
            <a:pPr lvl="0" indent="0">
              <a:buNone/>
            </a:pPr>
            <a:r>
              <a:rPr>
                <a:latin typeface="Courier"/>
              </a:rPr>
              <a:t>   </a:t>
            </a:r>
            <a:r>
              <a:rPr i="1">
                <a:solidFill>
                  <a:srgbClr val="60A0B0"/>
                </a:solidFill>
                <a:latin typeface="Courier"/>
              </a:rPr>
              <a:t>// Four register stages. done is pipelined alongside the data, and each</a:t>
            </a:r>
            <a:br/>
            <a:r>
              <a:rPr>
                <a:latin typeface="Courier"/>
              </a:rPr>
              <a:t>   </a:t>
            </a:r>
            <a:r>
              <a:rPr i="1">
                <a:solidFill>
                  <a:srgbClr val="60A0B0"/>
                </a:solidFill>
                <a:latin typeface="Courier"/>
              </a:rPr>
              <a:t>// stage clears itself with (&amp; ~done_mult): that is what makes done a</a:t>
            </a:r>
            <a:br/>
            <a:r>
              <a:rPr>
                <a:latin typeface="Courier"/>
              </a:rPr>
              <a:t>   </a:t>
            </a:r>
            <a:r>
              <a:rPr i="1">
                <a:solidFill>
                  <a:srgbClr val="60A0B0"/>
                </a:solidFill>
                <a:latin typeface="Courier"/>
              </a:rPr>
              <a:t>// one-cycle pulse instead of staying high for as long as start does. It is</a:t>
            </a:r>
            <a:br/>
            <a:r>
              <a:rPr>
                <a:latin typeface="Courier"/>
              </a:rPr>
              <a:t>   </a:t>
            </a:r>
            <a:r>
              <a:rPr i="1">
                <a:solidFill>
                  <a:srgbClr val="60A0B0"/>
                </a:solidFill>
                <a:latin typeface="Courier"/>
              </a:rPr>
              <a:t>// subtle -- it is copied straight from the VHDL.</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clk </a:t>
            </a:r>
            <a:r>
              <a:rPr b="1">
                <a:solidFill>
                  <a:srgbClr val="007020"/>
                </a:solidFill>
                <a:latin typeface="Courier"/>
              </a:rPr>
              <a:t>or</a:t>
            </a:r>
            <a:r>
              <a:rPr>
                <a:latin typeface="Courier"/>
              </a:rPr>
              <a:t> </a:t>
            </a:r>
            <a:r>
              <a:rPr b="1">
                <a:solidFill>
                  <a:srgbClr val="007020"/>
                </a:solidFill>
                <a:latin typeface="Courier"/>
              </a:rPr>
              <a:t>negedge</a:t>
            </a:r>
            <a:r>
              <a:rPr>
                <a:latin typeface="Courier"/>
              </a:rPr>
              <a:t> reset_n) </a:t>
            </a:r>
            <a:r>
              <a:rPr b="1">
                <a:solidFill>
                  <a:srgbClr val="007020"/>
                </a:solidFill>
                <a:latin typeface="Courier"/>
              </a:rPr>
              <a:t>begin</a:t>
            </a:r>
            <a:br/>
            <a:r>
              <a:rPr>
                <a:latin typeface="Courier"/>
              </a:rPr>
              <a:t>      </a:t>
            </a:r>
            <a:r>
              <a:rPr b="1">
                <a:solidFill>
                  <a:srgbClr val="007020"/>
                </a:solidFill>
                <a:latin typeface="Courier"/>
              </a:rPr>
              <a:t>if</a:t>
            </a:r>
            <a:r>
              <a:rPr>
                <a:latin typeface="Courier"/>
              </a:rPr>
              <a:t> (!reset_n) </a:t>
            </a:r>
            <a:r>
              <a:rPr b="1">
                <a:solidFill>
                  <a:srgbClr val="007020"/>
                </a:solidFill>
                <a:latin typeface="Courier"/>
              </a:rPr>
              <a:t>begin</a:t>
            </a:r>
            <a:br/>
            <a:r>
              <a:rPr>
                <a:latin typeface="Courier"/>
              </a:rPr>
              <a:t>         done_mult &lt;= </a:t>
            </a:r>
            <a:r>
              <a:rPr>
                <a:solidFill>
                  <a:srgbClr val="40A070"/>
                </a:solidFill>
                <a:latin typeface="Courier"/>
              </a:rPr>
              <a:t>1'b0</a:t>
            </a:r>
            <a:r>
              <a:rPr>
                <a:latin typeface="Courier"/>
              </a:rPr>
              <a:t>;</a:t>
            </a:r>
            <a:br/>
            <a:r>
              <a:rPr>
                <a:latin typeface="Courier"/>
              </a:rPr>
              <a:t>         done3 &lt;= </a:t>
            </a:r>
            <a:r>
              <a:rPr>
                <a:solidFill>
                  <a:srgbClr val="40A070"/>
                </a:solidFill>
                <a:latin typeface="Courier"/>
              </a:rPr>
              <a:t>1'b0</a:t>
            </a:r>
            <a:r>
              <a:rPr>
                <a:latin typeface="Courier"/>
              </a:rPr>
              <a:t>;</a:t>
            </a:r>
            <a:br/>
            <a:r>
              <a:rPr>
                <a:latin typeface="Courier"/>
              </a:rPr>
              <a:t>         done2 &lt;= </a:t>
            </a:r>
            <a:r>
              <a:rPr>
                <a:solidFill>
                  <a:srgbClr val="40A070"/>
                </a:solidFill>
                <a:latin typeface="Courier"/>
              </a:rPr>
              <a:t>1'b0</a:t>
            </a:r>
            <a:r>
              <a:rPr>
                <a:latin typeface="Courier"/>
              </a:rPr>
              <a:t>;</a:t>
            </a:r>
            <a:br/>
            <a:r>
              <a:rPr>
                <a:latin typeface="Courier"/>
              </a:rPr>
              <a:t>         done1 &lt;= </a:t>
            </a:r>
            <a:r>
              <a:rPr>
                <a:solidFill>
                  <a:srgbClr val="40A070"/>
                </a:solidFill>
                <a:latin typeface="Courier"/>
              </a:rPr>
              <a:t>1'b0</a:t>
            </a:r>
            <a:r>
              <a:rPr>
                <a:latin typeface="Courier"/>
              </a:rPr>
              <a:t>;</a:t>
            </a:r>
            <a:br/>
            <a:r>
              <a:rPr>
                <a:latin typeface="Courier"/>
              </a:rPr>
              <a:t>         a_int &lt;= </a:t>
            </a:r>
            <a:r>
              <a:rPr>
                <a:solidFill>
                  <a:srgbClr val="40A070"/>
                </a:solidFill>
                <a:latin typeface="Courier"/>
              </a:rPr>
              <a:t>8'h00</a:t>
            </a:r>
            <a:r>
              <a:rPr>
                <a:latin typeface="Courier"/>
              </a:rPr>
              <a:t>;</a:t>
            </a:r>
            <a:br/>
            <a:r>
              <a:rPr>
                <a:latin typeface="Courier"/>
              </a:rPr>
              <a:t>         b_int &lt;= </a:t>
            </a:r>
            <a:r>
              <a:rPr>
                <a:solidFill>
                  <a:srgbClr val="40A070"/>
                </a:solidFill>
                <a:latin typeface="Courier"/>
              </a:rPr>
              <a:t>8'h00</a:t>
            </a:r>
            <a:r>
              <a:rPr>
                <a:latin typeface="Courier"/>
              </a:rPr>
              <a:t>;</a:t>
            </a:r>
            <a:br/>
            <a:r>
              <a:rPr>
                <a:latin typeface="Courier"/>
              </a:rPr>
              <a:t>         mult1 &lt;= </a:t>
            </a:r>
            <a:r>
              <a:rPr>
                <a:solidFill>
                  <a:srgbClr val="40A070"/>
                </a:solidFill>
                <a:latin typeface="Courier"/>
              </a:rPr>
              <a:t>16'h0000</a:t>
            </a:r>
            <a:r>
              <a:rPr>
                <a:latin typeface="Courier"/>
              </a:rPr>
              <a:t>;</a:t>
            </a:r>
            <a:br/>
            <a:r>
              <a:rPr>
                <a:latin typeface="Courier"/>
              </a:rPr>
              <a:t>         mult2 &lt;= </a:t>
            </a:r>
            <a:r>
              <a:rPr>
                <a:solidFill>
                  <a:srgbClr val="40A070"/>
                </a:solidFill>
                <a:latin typeface="Courier"/>
              </a:rPr>
              <a:t>16'h0000</a:t>
            </a:r>
            <a:r>
              <a:rPr>
                <a:latin typeface="Courier"/>
              </a:rPr>
              <a:t>;</a:t>
            </a:r>
            <a:br/>
            <a:r>
              <a:rPr>
                <a:latin typeface="Courier"/>
              </a:rPr>
              <a:t>         result_mult &lt;= </a:t>
            </a:r>
            <a:r>
              <a:rPr>
                <a:solidFill>
                  <a:srgbClr val="40A070"/>
                </a:solidFill>
                <a:latin typeface="Courier"/>
              </a:rPr>
              <a:t>16'h0000</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begin</a:t>
            </a:r>
            <a:br/>
            <a:r>
              <a:rPr>
                <a:latin typeface="Courier"/>
              </a:rPr>
              <a:t>         a_int &lt;= A;</a:t>
            </a:r>
            <a:br/>
            <a:r>
              <a:rPr>
                <a:latin typeface="Courier"/>
              </a:rPr>
              <a:t>         b_int &lt;= B;</a:t>
            </a:r>
            <a:br/>
            <a:r>
              <a:rPr>
                <a:latin typeface="Courier"/>
              </a:rPr>
              <a:t>         mult1 &lt;= a_int * b_int;</a:t>
            </a:r>
            <a:br/>
            <a:r>
              <a:rPr>
                <a:latin typeface="Courier"/>
              </a:rPr>
              <a:t>         mult2 &lt;= mult1;</a:t>
            </a:r>
            <a:br/>
            <a:r>
              <a:rPr>
                <a:latin typeface="Courier"/>
              </a:rPr>
              <a:t>         result_mult &lt;= mult2;</a:t>
            </a:r>
            <a:br/>
            <a:r>
              <a:rPr>
                <a:latin typeface="Courier"/>
              </a:rPr>
              <a:t>         done3 &lt;= </a:t>
            </a:r>
            <a:r>
              <a:rPr>
                <a:solidFill>
                  <a:srgbClr val="007020"/>
                </a:solidFill>
                <a:latin typeface="Courier"/>
              </a:rPr>
              <a:t>start</a:t>
            </a:r>
            <a:r>
              <a:rPr>
                <a:latin typeface="Courier"/>
              </a:rPr>
              <a:t> &amp; ~done_mult;</a:t>
            </a:r>
            <a:br/>
            <a:r>
              <a:rPr>
                <a:latin typeface="Courier"/>
              </a:rPr>
              <a:t>         done2 &lt;= done3 &amp; ~done_mult;</a:t>
            </a:r>
            <a:br/>
            <a:r>
              <a:rPr>
                <a:latin typeface="Courier"/>
              </a:rPr>
              <a:t>         done1 &lt;= done2 &amp; ~done_mult;</a:t>
            </a:r>
            <a:br/>
            <a:r>
              <a:rPr>
                <a:latin typeface="Courier"/>
              </a:rPr>
              <a:t>         done_mult &lt;= done1 &amp; ~done_mult;</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p>
          <a:p>
            <a:pPr lvl="0"/>
            <a:r>
              <a:rPr/>
              <a:t>It is a pipeline: the operands get registered, they get multiplied, and the product goes through two more registers before coming out on </a:t>
            </a:r>
            <a:r>
              <a:rPr>
                <a:latin typeface="Courier"/>
              </a:rPr>
              <a:t>result_mult</a:t>
            </a:r>
            <a:r>
              <a:rPr/>
              <a:t>: four edges</a:t>
            </a:r>
          </a:p>
          <a:p>
            <a:pPr lvl="0"/>
            <a:r>
              <a:rPr/>
              <a:t>The </a:t>
            </a:r>
            <a:r>
              <a:rPr>
                <a:latin typeface="Courier"/>
              </a:rPr>
              <a:t>done</a:t>
            </a:r>
            <a:r>
              <a:rPr/>
              <a:t> travels down </a:t>
            </a:r>
            <a:r>
              <a:rPr b="1"/>
              <a:t>the same chain</a:t>
            </a:r>
            <a:r>
              <a:rPr/>
              <a:t> —</a:t>
            </a:r>
            <a:r>
              <a:rPr>
                <a:latin typeface="Courier"/>
              </a:rPr>
              <a:t>done3</a:t>
            </a:r>
            <a:r>
              <a:rPr/>
              <a:t>, </a:t>
            </a:r>
            <a:r>
              <a:rPr>
                <a:latin typeface="Courier"/>
              </a:rPr>
              <a:t>done2</a:t>
            </a:r>
            <a:r>
              <a:rPr/>
              <a:t>, </a:t>
            </a:r>
            <a:r>
              <a:rPr>
                <a:latin typeface="Courier"/>
              </a:rPr>
              <a:t>done1</a:t>
            </a:r>
            <a:r>
              <a:rPr/>
              <a:t>— so it arrives exactly with the data and not before</a:t>
            </a:r>
          </a:p>
          <a:p>
            <a:pPr lvl="0"/>
            <a:r>
              <a:rPr/>
              <a:t>The </a:t>
            </a:r>
            <a:r>
              <a:rPr>
                <a:latin typeface="Courier"/>
              </a:rPr>
              <a:t>&amp; ~done_mult</a:t>
            </a:r>
            <a:r>
              <a:rPr/>
              <a:t> of each stage is what turns the chain off on its own: that is why here </a:t>
            </a:r>
            <a:r>
              <a:rPr>
                <a:latin typeface="Courier"/>
              </a:rPr>
              <a:t>done</a:t>
            </a:r>
            <a:r>
              <a:rPr/>
              <a:t> is a </a:t>
            </a:r>
            <a:r>
              <a:rPr b="1"/>
              <a:t>one-cycle pulse</a:t>
            </a:r>
            <a:r>
              <a:rPr/>
              <a:t>, even if </a:t>
            </a:r>
            <a:r>
              <a:rPr>
                <a:latin typeface="Courier"/>
              </a:rPr>
              <a:t>start</a:t>
            </a:r>
            <a:r>
              <a:rPr/>
              <a:t> stays up</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VTALU spec</a:t>
            </a:r>
          </a:p>
        </p:txBody>
      </p:sp>
      <p:sp>
        <p:nvSpPr>
          <p:cNvPr id="3" name="Content Placeholder 2"/>
          <p:cNvSpPr>
            <a:spLocks noGrp="1"/>
          </p:cNvSpPr>
          <p:nvPr>
            <p:ph idx="1"/>
          </p:nvPr>
        </p:nvSpPr>
        <p:spPr/>
        <p:txBody>
          <a:bodyPr/>
          <a:lstStyle/>
          <a:p>
            <a:pPr lvl="0" indent="0" marL="0">
              <a:spcBef>
                <a:spcPts val="3000"/>
              </a:spcBef>
              <a:buNone/>
            </a:pPr>
            <a:r>
              <a:rPr b="1" i="1"/>
              <a:t>Top Level</a:t>
            </a:r>
          </a:p>
          <a:p>
            <a:pPr lvl="0" indent="0">
              <a:buNone/>
            </a:pPr>
            <a:r>
              <a:rPr>
                <a:latin typeface="Courier"/>
              </a:rPr>
              <a:t>   </a:t>
            </a:r>
            <a:r>
              <a:rPr b="1">
                <a:solidFill>
                  <a:srgbClr val="007020"/>
                </a:solidFill>
                <a:latin typeface="Courier"/>
              </a:rPr>
              <a:t>assign</a:t>
            </a:r>
            <a:r>
              <a:rPr>
                <a:latin typeface="Courier"/>
              </a:rPr>
              <a:t> es_mult = (op == </a:t>
            </a:r>
            <a:r>
              <a:rPr>
                <a:solidFill>
                  <a:srgbClr val="40A070"/>
                </a:solidFill>
                <a:latin typeface="Courier"/>
              </a:rPr>
              <a:t>3'b101</a:t>
            </a:r>
            <a:r>
              <a:rPr>
                <a:latin typeface="Courier"/>
              </a:rPr>
              <a:t>);</a:t>
            </a:r>
            <a:br/>
            <a:br/>
            <a:r>
              <a:rPr>
                <a:latin typeface="Courier"/>
              </a:rPr>
              <a:t>   </a:t>
            </a:r>
            <a:r>
              <a:rPr b="1">
                <a:solidFill>
                  <a:srgbClr val="007020"/>
                </a:solidFill>
                <a:latin typeface="Courier"/>
              </a:rPr>
              <a:t>assign</a:t>
            </a:r>
            <a:r>
              <a:rPr>
                <a:latin typeface="Courier"/>
              </a:rPr>
              <a:t> start_1c = es_mult ? </a:t>
            </a:r>
            <a:r>
              <a:rPr>
                <a:solidFill>
                  <a:srgbClr val="40A070"/>
                </a:solidFill>
                <a:latin typeface="Courier"/>
              </a:rPr>
              <a:t>1'b0</a:t>
            </a:r>
            <a:r>
              <a:rPr>
                <a:latin typeface="Courier"/>
              </a:rPr>
              <a:t> : </a:t>
            </a:r>
            <a:r>
              <a:rPr>
                <a:solidFill>
                  <a:srgbClr val="007020"/>
                </a:solidFill>
                <a:latin typeface="Courier"/>
              </a:rPr>
              <a:t>start</a:t>
            </a:r>
            <a:r>
              <a:rPr>
                <a:latin typeface="Courier"/>
              </a:rPr>
              <a:t>;</a:t>
            </a:r>
            <a:br/>
            <a:r>
              <a:rPr>
                <a:latin typeface="Courier"/>
              </a:rPr>
              <a:t>   </a:t>
            </a:r>
            <a:r>
              <a:rPr b="1">
                <a:solidFill>
                  <a:srgbClr val="007020"/>
                </a:solidFill>
                <a:latin typeface="Courier"/>
              </a:rPr>
              <a:t>assign</a:t>
            </a:r>
            <a:r>
              <a:rPr>
                <a:latin typeface="Courier"/>
              </a:rPr>
              <a:t> start_mult = es_mult ?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assign</a:t>
            </a:r>
            <a:r>
              <a:rPr>
                <a:latin typeface="Courier"/>
              </a:rPr>
              <a:t> result_mux = es_mult ? result_mult : result_1c;</a:t>
            </a:r>
            <a:br/>
            <a:r>
              <a:rPr>
                <a:latin typeface="Courier"/>
              </a:rPr>
              <a:t>   </a:t>
            </a:r>
            <a:r>
              <a:rPr b="1">
                <a:solidFill>
                  <a:srgbClr val="007020"/>
                </a:solidFill>
                <a:latin typeface="Courier"/>
              </a:rPr>
              <a:t>assign</a:t>
            </a:r>
            <a:r>
              <a:rPr>
                <a:latin typeface="Courier"/>
              </a:rPr>
              <a:t> done = es_mult ? done_mult : done_1c;</a:t>
            </a:r>
          </a:p>
          <a:p>
            <a:pPr lvl="0"/>
            <a:r>
              <a:rPr/>
              <a:t>The top computes nothing: it instantiates the two blocks and </a:t>
            </a:r>
            <a:r>
              <a:rPr b="1"/>
              <a:t>decodes</a:t>
            </a:r>
            <a:r>
              <a:rPr/>
              <a:t> the opcode</a:t>
            </a:r>
          </a:p>
          <a:p>
            <a:pPr lvl="0"/>
            <a:r>
              <a:rPr>
                <a:latin typeface="Courier"/>
              </a:rPr>
              <a:t>es_mult = (op == mul_op)</a:t>
            </a:r>
            <a:r>
              <a:rPr/>
              <a:t>. The </a:t>
            </a:r>
            <a:r>
              <a:rPr>
                <a:latin typeface="Courier"/>
              </a:rPr>
              <a:t>start</a:t>
            </a:r>
            <a:r>
              <a:rPr/>
              <a:t> is routed to only one of them, and </a:t>
            </a:r>
            <a:r>
              <a:rPr>
                <a:latin typeface="Courier"/>
              </a:rPr>
              <a:t>result_mux</a:t>
            </a:r>
            <a:r>
              <a:rPr/>
              <a:t> and </a:t>
            </a:r>
            <a:r>
              <a:rPr>
                <a:latin typeface="Courier"/>
              </a:rPr>
              <a:t>done</a:t>
            </a:r>
            <a:r>
              <a:rPr/>
              <a:t> come out of the same side. </a:t>
            </a:r>
            <a:r>
              <a:rPr>
                <a:latin typeface="Courier"/>
              </a:rPr>
              <a:t>ovf</a:t>
            </a:r>
            <a:r>
              <a:rPr/>
              <a:t> follows the same pattern right below the excerpt —</a:t>
            </a:r>
            <a:r>
              <a:rPr>
                <a:latin typeface="Courier"/>
              </a:rPr>
              <a:t>assign ovf = es_mult ? 1'b0 : ovf_1c;</a:t>
            </a:r>
            <a:r>
              <a:rPr/>
              <a:t>— and </a:t>
            </a:r>
            <a:r>
              <a:rPr>
                <a:latin typeface="Courier"/>
              </a:rPr>
              <a:t>result_mux</a:t>
            </a:r>
            <a:r>
              <a:rPr/>
              <a:t> only comes out through </a:t>
            </a:r>
            <a:r>
              <a:rPr>
                <a:latin typeface="Courier"/>
              </a:rPr>
              <a:t>result</a:t>
            </a:r>
            <a:r>
              <a:rPr/>
              <a:t> after the </a:t>
            </a:r>
            <a:r>
              <a:rPr>
                <a:latin typeface="Courier"/>
              </a:rPr>
              <a:t>+VTALU_BUG</a:t>
            </a:r>
            <a:r>
              <a:rPr/>
              <a:t> XOR</a:t>
            </a:r>
          </a:p>
          <a:p>
            <a:pPr lvl="0"/>
            <a:r>
              <a:rPr/>
              <a:t>That is why the bus protocol is a single one even though inside there are two different latencies: what the testbench sees is </a:t>
            </a:r>
            <a:r>
              <a:rPr>
                <a:latin typeface="Courier"/>
              </a:rPr>
              <a:t>start</a:t>
            </a:r>
            <a:r>
              <a:rPr/>
              <a:t> → </a:t>
            </a:r>
            <a:r>
              <a:rPr>
                <a:latin typeface="Courier"/>
              </a:rPr>
              <a:t>done</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VTALU spec</a:t>
            </a:r>
          </a:p>
        </p:txBody>
      </p:sp>
      <p:sp>
        <p:nvSpPr>
          <p:cNvPr id="3" name="Content Placeholder 2"/>
          <p:cNvSpPr>
            <a:spLocks noGrp="1"/>
          </p:cNvSpPr>
          <p:nvPr>
            <p:ph idx="1"/>
          </p:nvPr>
        </p:nvSpPr>
        <p:spPr/>
        <p:txBody>
          <a:bodyPr/>
          <a:lstStyle/>
          <a:p>
            <a:pPr lvl="0" indent="0" marL="0">
              <a:spcBef>
                <a:spcPts val="3000"/>
              </a:spcBef>
              <a:buNone/>
            </a:pPr>
            <a:r>
              <a:rPr b="1" i="1"/>
              <a:t>How to run it</a:t>
            </a:r>
          </a:p>
          <a:p>
            <a:pPr lvl="0"/>
            <a:r>
              <a:rPr/>
              <a:t>The DUT lives in </a:t>
            </a:r>
            <a:r>
              <a:rPr>
                <a:latin typeface="Courier"/>
              </a:rPr>
              <a:t>code/vtalu_dut/</a:t>
            </a:r>
            <a:r>
              <a:rPr/>
              <a:t>, in </a:t>
            </a:r>
            <a:r>
              <a:rPr b="1"/>
              <a:t>SystemVerilog</a:t>
            </a:r>
          </a:p>
          <a:p>
            <a:pPr lvl="0"/>
            <a:r>
              <a:rPr/>
              <a:t>The simulator of the course is </a:t>
            </a:r>
            <a:r>
              <a:rPr b="1"/>
              <a:t>Verilator</a:t>
            </a:r>
            <a:r>
              <a:rPr/>
              <a:t> (free, no licence):</a:t>
            </a:r>
          </a:p>
          <a:p>
            <a:pPr lvl="0" indent="0">
              <a:buNone/>
            </a:pPr>
            <a:r>
              <a:rPr>
                <a:solidFill>
                  <a:srgbClr val="06287E"/>
                </a:solidFill>
                <a:latin typeface="Courier"/>
              </a:rPr>
              <a:t>make</a:t>
            </a:r>
            <a:r>
              <a:rPr>
                <a:latin typeface="Courier"/>
              </a:rPr>
              <a:t> u4/tests          </a:t>
            </a:r>
            <a:r>
              <a:rPr i="1">
                <a:solidFill>
                  <a:srgbClr val="60A0B0"/>
                </a:solidFill>
                <a:latin typeface="Courier"/>
              </a:rPr>
              <a:t># one UVM example:  ~1 min 30 the first time</a:t>
            </a:r>
            <a:br/>
            <a:r>
              <a:rPr>
                <a:solidFill>
                  <a:srgbClr val="06287E"/>
                </a:solidFill>
                <a:latin typeface="Courier"/>
              </a:rPr>
              <a:t>make</a:t>
            </a:r>
            <a:r>
              <a:rPr>
                <a:latin typeface="Courier"/>
              </a:rPr>
              <a:t> u4/tests          </a:t>
            </a:r>
            <a:r>
              <a:rPr i="1">
                <a:solidFill>
                  <a:srgbClr val="60A0B0"/>
                </a:solidFill>
                <a:latin typeface="Courier"/>
              </a:rPr>
              <a:t># the second, with ccache:      ~15 seconds</a:t>
            </a:r>
            <a:br/>
            <a:r>
              <a:rPr>
                <a:solidFill>
                  <a:srgbClr val="06287E"/>
                </a:solidFill>
                <a:latin typeface="Courier"/>
              </a:rPr>
              <a:t>make</a:t>
            </a:r>
            <a:r>
              <a:rPr>
                <a:latin typeface="Courier"/>
              </a:rPr>
              <a:t>               </a:t>
            </a:r>
            <a:r>
              <a:rPr i="1">
                <a:solidFill>
                  <a:srgbClr val="60A0B0"/>
                </a:solidFill>
                <a:latin typeface="Courier"/>
              </a:rPr>
              <a:t># the 38 examples</a:t>
            </a:r>
          </a:p>
          <a:p>
            <a:pPr lvl="0"/>
            <a:r>
              <a:rPr/>
              <a:t>The ones that use UVM compile </a:t>
            </a:r>
            <a:r>
              <a:rPr b="1"/>
              <a:t>the whole library</a:t>
            </a:r>
            <a:r>
              <a:rPr/>
              <a:t> the first time. Install </a:t>
            </a:r>
            <a:r>
              <a:rPr>
                <a:latin typeface="Courier"/>
              </a:rPr>
              <a:t>ccache</a:t>
            </a:r>
            <a:r>
              <a:rPr/>
              <a:t> before starting: the course detects it on its own and does not recompile twice</a:t>
            </a:r>
          </a:p>
          <a:p>
            <a:pPr lvl="0"/>
            <a:r>
              <a:rPr/>
              <a:t>Every example has its </a:t>
            </a:r>
            <a:r>
              <a:rPr>
                <a:latin typeface="Courier"/>
              </a:rPr>
              <a:t>run.sh</a:t>
            </a:r>
            <a:r>
              <a:rPr/>
              <a:t>; the common flags are in </a:t>
            </a:r>
            <a:r>
              <a:rPr>
                <a:latin typeface="Courier"/>
              </a:rPr>
              <a:t>code/verilator/common.sh</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VTALU spec</a:t>
            </a:r>
          </a:p>
        </p:txBody>
      </p:sp>
      <p:sp>
        <p:nvSpPr>
          <p:cNvPr id="3" name="Content Placeholder 2"/>
          <p:cNvSpPr>
            <a:spLocks noGrp="1"/>
          </p:cNvSpPr>
          <p:nvPr>
            <p:ph idx="1"/>
          </p:nvPr>
        </p:nvSpPr>
        <p:spPr/>
        <p:txBody>
          <a:bodyPr/>
          <a:lstStyle/>
          <a:p>
            <a:pPr lvl="0" indent="0" marL="0">
              <a:spcBef>
                <a:spcPts val="3000"/>
              </a:spcBef>
              <a:buNone/>
            </a:pPr>
            <a:r>
              <a:rPr b="1" i="1"/>
              <a:t>Looking at the real waves</a:t>
            </a:r>
          </a:p>
          <a:p>
            <a:pPr lvl="0"/>
            <a:r>
              <a:rPr/>
              <a:t>The diagram on the first slide is </a:t>
            </a:r>
            <a:r>
              <a:rPr b="1"/>
              <a:t>drawn</a:t>
            </a:r>
            <a:r>
              <a:rPr/>
              <a:t>. The real one you generate yourself, and it is the tool 47 % of the work gets done with: debugging</a:t>
            </a:r>
          </a:p>
          <a:p>
            <a:pPr lvl="0" indent="0">
              <a:buNone/>
            </a:pPr>
            <a:r>
              <a:rPr>
                <a:solidFill>
                  <a:srgbClr val="008000"/>
                </a:solidFill>
                <a:latin typeface="Courier"/>
              </a:rPr>
              <a:t>cd</a:t>
            </a:r>
            <a:r>
              <a:rPr>
                <a:latin typeface="Courier"/>
              </a:rPr>
              <a:t> code/u2/convencional</a:t>
            </a:r>
            <a:br/>
            <a:r>
              <a:rPr>
                <a:solidFill>
                  <a:srgbClr val="19177C"/>
                </a:solidFill>
                <a:latin typeface="Courier"/>
              </a:rPr>
              <a:t>VLT_TRACE</a:t>
            </a:r>
            <a:r>
              <a:rPr>
                <a:solidFill>
                  <a:srgbClr val="666666"/>
                </a:solidFill>
                <a:latin typeface="Courier"/>
              </a:rPr>
              <a:t>=</a:t>
            </a:r>
            <a:r>
              <a:rPr>
                <a:latin typeface="Courier"/>
              </a:rPr>
              <a:t>1 </a:t>
            </a:r>
            <a:r>
              <a:rPr>
                <a:solidFill>
                  <a:srgbClr val="06287E"/>
                </a:solidFill>
                <a:latin typeface="Courier"/>
              </a:rPr>
              <a:t>bash</a:t>
            </a:r>
            <a:r>
              <a:rPr>
                <a:latin typeface="Courier"/>
              </a:rPr>
              <a:t> run.sh      </a:t>
            </a:r>
            <a:r>
              <a:rPr i="1">
                <a:solidFill>
                  <a:srgbClr val="60A0B0"/>
                </a:solidFill>
                <a:latin typeface="Courier"/>
              </a:rPr>
              <a:t># compiles with --trace and dumps vtalu.vcd</a:t>
            </a:r>
            <a:br/>
            <a:r>
              <a:rPr>
                <a:latin typeface="Courier"/>
              </a:rPr>
              <a:t>gtkwave vtalu.vcd            </a:t>
            </a:r>
            <a:r>
              <a:rPr i="1">
                <a:solidFill>
                  <a:srgbClr val="60A0B0"/>
                </a:solidFill>
                <a:latin typeface="Courier"/>
              </a:rPr>
              <a:t># or surfer, or whatever viewer you use</a:t>
            </a:r>
          </a:p>
          <a:p>
            <a:pPr lvl="0"/>
            <a:r>
              <a:rPr>
                <a:latin typeface="Courier"/>
              </a:rPr>
              <a:t>VLT_TRACE=1</a:t>
            </a:r>
            <a:r>
              <a:rPr/>
              <a:t> turns on two things at once: Verilator’s </a:t>
            </a:r>
            <a:r>
              <a:rPr>
                <a:latin typeface="Courier"/>
              </a:rPr>
              <a:t>--trace</a:t>
            </a:r>
            <a:r>
              <a:rPr/>
              <a:t> and the top’s </a:t>
            </a:r>
            <a:r>
              <a:rPr>
                <a:latin typeface="Courier"/>
              </a:rPr>
              <a:t>$dumpfile</a:t>
            </a:r>
            <a:r>
              <a:rPr/>
              <a:t>/</a:t>
            </a:r>
            <a:r>
              <a:rPr>
                <a:latin typeface="Courier"/>
              </a:rPr>
              <a:t>$dumpvars</a:t>
            </a:r>
            <a:r>
              <a:rPr/>
              <a:t>, which without the flag would not compile</a:t>
            </a:r>
          </a:p>
          <a:p>
            <a:pPr lvl="0"/>
            <a:r>
              <a:rPr/>
              <a:t>It costs nothing and it is free, same as the simulator. When the testbench hangs on </a:t>
            </a:r>
            <a:r>
              <a:rPr>
                <a:latin typeface="Courier"/>
              </a:rPr>
              <a:t>while (done == 0)</a:t>
            </a:r>
            <a:r>
              <a:rPr/>
              <a:t>, this is what is going to tell you why</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VTALU spec</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The </a:t>
            </a:r>
            <a:r>
              <a:rPr b="1"/>
              <a:t>protocol</a:t>
            </a:r>
            <a:r>
              <a:rPr/>
              <a:t> is a single sentence, and it has to be respected: </a:t>
            </a:r>
            <a:r>
              <a:rPr>
                <a:latin typeface="Courier"/>
              </a:rPr>
              <a:t>start</a:t>
            </a:r>
            <a:r>
              <a:rPr/>
              <a:t> at 1 and the operands stable </a:t>
            </a:r>
            <a:r>
              <a:rPr b="1"/>
              <a:t>until </a:t>
            </a:r>
            <a:r>
              <a:rPr b="1">
                <a:latin typeface="Courier"/>
              </a:rPr>
              <a:t>done</a:t>
            </a:r>
            <a:r>
              <a:rPr b="1"/>
              <a:t> goes up</a:t>
            </a:r>
          </a:p>
          <a:p>
            <a:pPr lvl="0"/>
            <a:r>
              <a:rPr/>
              <a:t>The fine print that is going to hang the first testbench: </a:t>
            </a:r>
            <a:r>
              <a:rPr>
                <a:latin typeface="Courier"/>
              </a:rPr>
              <a:t>done</a:t>
            </a:r>
            <a:r>
              <a:rPr/>
              <a:t> is a one-cycle </a:t>
            </a:r>
            <a:r>
              <a:rPr b="1"/>
              <a:t>pulse</a:t>
            </a:r>
            <a:r>
              <a:rPr/>
              <a:t> on the multiplication and a </a:t>
            </a:r>
            <a:r>
              <a:rPr b="1"/>
              <a:t>level</a:t>
            </a:r>
            <a:r>
              <a:rPr/>
              <a:t> on the single-cycle ones</a:t>
            </a:r>
          </a:p>
          <a:p>
            <a:pPr lvl="0"/>
            <a:r>
              <a:rPr/>
              <a:t>Inside there are </a:t>
            </a:r>
            <a:r>
              <a:rPr b="1"/>
              <a:t>two blocks</a:t>
            </a:r>
            <a:r>
              <a:rPr/>
              <a:t> with different latencies —one and four cycles— and the top </a:t>
            </a:r>
            <a:r>
              <a:rPr b="1"/>
              <a:t>decodes</a:t>
            </a:r>
            <a:r>
              <a:rPr/>
              <a:t> the opcode. Outside, the bus is a single one</a:t>
            </a:r>
          </a:p>
          <a:p>
            <a:pPr lvl="0"/>
            <a:r>
              <a:rPr>
                <a:latin typeface="Courier"/>
              </a:rPr>
              <a:t>ovf</a:t>
            </a:r>
            <a:r>
              <a:rPr/>
              <a:t> is one more output, and it belongs to </a:t>
            </a:r>
            <a:r>
              <a:rPr>
                <a:latin typeface="Courier"/>
              </a:rPr>
              <a:t>sub_op</a:t>
            </a:r>
            <a:r>
              <a:rPr/>
              <a:t> and to nobody else</a:t>
            </a:r>
          </a:p>
          <a:p>
            <a:pPr lvl="0"/>
            <a:r>
              <a:rPr>
                <a:latin typeface="Courier"/>
              </a:rPr>
              <a:t>rst_op</a:t>
            </a:r>
            <a:r>
              <a:rPr/>
              <a:t> </a:t>
            </a:r>
            <a:r>
              <a:rPr b="1"/>
              <a:t>does not exist for the RTL</a:t>
            </a:r>
            <a:r>
              <a:rPr/>
              <a:t>: it is a testbench convention for pulsing </a:t>
            </a:r>
            <a:r>
              <a:rPr>
                <a:latin typeface="Courier"/>
              </a:rPr>
              <a:t>reset_n</a:t>
            </a:r>
            <a:r>
              <a:rPr/>
              <a:t>, and that is why it enters the coverage</a:t>
            </a:r>
          </a:p>
          <a:p>
            <a:pPr lvl="0"/>
            <a:r>
              <a:rPr/>
              <a:t>The DUT does not validate the opcode: the free one </a:t>
            </a:r>
            <a:r>
              <a:rPr b="1"/>
              <a:t>raises </a:t>
            </a:r>
            <a:r>
              <a:rPr b="1">
                <a:latin typeface="Courier"/>
              </a:rPr>
              <a:t>done</a:t>
            </a:r>
            <a:r>
              <a:rPr b="1"/>
              <a:t> all the same</a:t>
            </a:r>
            <a:r>
              <a:rPr/>
              <a:t>, with the </a:t>
            </a:r>
            <a:r>
              <a:rPr>
                <a:latin typeface="Courier"/>
              </a:rPr>
              <a:t>result</a:t>
            </a:r>
            <a:r>
              <a:rPr/>
              <a:t> of the previous operation. Catching it is the </a:t>
            </a:r>
            <a:r>
              <a:rPr b="1"/>
              <a:t>verification plan’s</a:t>
            </a:r>
            <a:r>
              <a:rPr/>
              <a:t> job, not the design’s</a:t>
            </a:r>
          </a:p>
          <a:p>
            <a:pPr lvl="0"/>
            <a:r>
              <a:rPr/>
              <a:t>And the tool used 47 % of the time is already installed: </a:t>
            </a:r>
            <a:r>
              <a:rPr>
                <a:latin typeface="Courier"/>
              </a:rPr>
              <a:t>VLT_TRACE=1</a:t>
            </a:r>
            <a:r>
              <a:rPr/>
              <a:t> and GTKWave</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verification plan</a:t>
            </a:r>
          </a:p>
          <a:p>
            <a:pPr lvl="0" indent="0" marL="0">
              <a:spcBef>
                <a:spcPts val="3000"/>
              </a:spcBef>
              <a:buNone/>
            </a:pPr>
            <a:r>
              <a:rPr b="1" i="1"/>
              <a:t>The most professional deliverable of the discipline, and the cheapest</a:t>
            </a:r>
          </a:p>
          <a:p>
            <a:pPr lvl="0"/>
            <a:r>
              <a:rPr/>
              <a:t>It is a </a:t>
            </a:r>
            <a:r>
              <a:rPr b="1"/>
              <a:t>table</a:t>
            </a:r>
            <a:r>
              <a:rPr/>
              <a:t>. It gets written </a:t>
            </a:r>
            <a:r>
              <a:rPr b="1"/>
              <a:t>before</a:t>
            </a:r>
            <a:r>
              <a:rPr/>
              <a:t> the testbench — if it gets written after, it describes what the testbench already does instead of what the spec asks for</a:t>
            </a:r>
          </a:p>
          <a:p>
            <a:pPr lvl="0"/>
            <a:r>
              <a:rPr/>
              <a:t>It comes out of the spec you have just read, not out of the testbench that does not exist yet</a:t>
            </a:r>
          </a:p>
          <a:p>
            <a:pPr lvl="0"/>
            <a:r>
              <a:rPr/>
              <a:t>And it is what gets delivered: the day 7 capstone is handed in with the plan filled, which is exactly what gets handed in on a project</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verification plan</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The five columns</a:t>
            </a:r>
          </a:p>
        </p:txBody>
      </p:sp>
      <p:graphicFrame>
        <p:nvGraphicFramePr>
          <p:cNvPr id="6" name="Content Placeholder 5"/>
          <p:cNvGraphicFramePr>
            <a:graphicFrameLocks noGrp="1"/>
          </p:cNvGraphicFramePr>
          <p:nvPr>
            <p:ph idx="1"/>
          </p:nvPr>
        </p:nvGraphicFramePr>
        <p:xfrm>
          <a:off x="457200" y="1866900"/>
          <a:ext cx="8229600" cy="19050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Column</a:t>
                      </a:r>
                    </a:p>
                  </a:txBody>
                  <a:tcPr/>
                </a:tc>
                <a:tc>
                  <a:txBody>
                    <a:bodyPr/>
                    <a:lstStyle/>
                    <a:p>
                      <a:pPr lvl="0" indent="0" marL="0">
                        <a:buNone/>
                      </a:pPr>
                      <a:r>
                        <a:rPr/>
                        <a:t>The question it answers</a:t>
                      </a:r>
                    </a:p>
                  </a:txBody>
                  <a:tcPr/>
                </a:tc>
                <a:tc>
                  <a:txBody>
                    <a:bodyPr/>
                    <a:lstStyle/>
                    <a:p>
                      <a:pPr lvl="0" indent="0" marL="0">
                        <a:buNone/>
                      </a:pPr>
                      <a:r>
                        <a:rPr/>
                        <a:t>What does </a:t>
                      </a:r>
                      <a:r>
                        <a:rPr b="1"/>
                        <a:t>not</a:t>
                      </a:r>
                      <a:r>
                        <a:rPr/>
                        <a:t> go in</a:t>
                      </a:r>
                    </a:p>
                  </a:txBody>
                  <a:tcPr/>
                </a:tc>
              </a:tr>
              <a:tr h="0">
                <a:tc>
                  <a:txBody>
                    <a:bodyPr/>
                    <a:lstStyle/>
                    <a:p>
                      <a:pPr lvl="0" indent="0" marL="0">
                        <a:buNone/>
                      </a:pPr>
                      <a:r>
                        <a:rPr b="1"/>
                        <a:t>Feature</a:t>
                      </a:r>
                    </a:p>
                  </a:txBody>
                </a:tc>
                <a:tc>
                  <a:txBody>
                    <a:bodyPr/>
                    <a:lstStyle/>
                    <a:p>
                      <a:pPr lvl="0" indent="0" marL="0">
                        <a:buNone/>
                      </a:pPr>
                      <a:r>
                        <a:rPr/>
                        <a:t>which part of the spec does this row come from?</a:t>
                      </a:r>
                    </a:p>
                  </a:txBody>
                </a:tc>
                <a:tc>
                  <a:txBody>
                    <a:bodyPr/>
                    <a:lstStyle/>
                    <a:p>
                      <a:pPr lvl="0" indent="0" marL="0">
                        <a:buNone/>
                      </a:pPr>
                      <a:r>
                        <a:rPr/>
                        <a:t>the name of a testbench file</a:t>
                      </a:r>
                    </a:p>
                  </a:txBody>
                </a:tc>
              </a:tr>
              <a:tr h="0">
                <a:tc>
                  <a:txBody>
                    <a:bodyPr/>
                    <a:lstStyle/>
                    <a:p>
                      <a:pPr lvl="0" indent="0" marL="0">
                        <a:buNone/>
                      </a:pPr>
                      <a:r>
                        <a:rPr b="1"/>
                        <a:t>Scenario</a:t>
                      </a:r>
                    </a:p>
                  </a:txBody>
                </a:tc>
                <a:tc>
                  <a:txBody>
                    <a:bodyPr/>
                    <a:lstStyle/>
                    <a:p>
                      <a:pPr lvl="0" indent="0" marL="0">
                        <a:buNone/>
                      </a:pPr>
                      <a:r>
                        <a:rPr/>
                        <a:t>which concrete situation has to be provoked?</a:t>
                      </a:r>
                    </a:p>
                  </a:txBody>
                </a:tc>
                <a:tc>
                  <a:txBody>
                    <a:bodyPr/>
                    <a:lstStyle/>
                    <a:p>
                      <a:pPr lvl="0" indent="0" marL="0">
                        <a:buNone/>
                      </a:pPr>
                      <a:r>
                        <a:rPr i="1"/>
                        <a:t>“test the ALU”</a:t>
                      </a:r>
                    </a:p>
                  </a:txBody>
                </a:tc>
              </a:tr>
              <a:tr h="0">
                <a:tc>
                  <a:txBody>
                    <a:bodyPr/>
                    <a:lstStyle/>
                    <a:p>
                      <a:pPr lvl="0" indent="0" marL="0">
                        <a:buNone/>
                      </a:pPr>
                      <a:r>
                        <a:rPr b="1"/>
                        <a:t>Stimulus</a:t>
                      </a:r>
                    </a:p>
                  </a:txBody>
                </a:tc>
                <a:tc>
                  <a:txBody>
                    <a:bodyPr/>
                    <a:lstStyle/>
                    <a:p>
                      <a:pPr lvl="0" indent="0" marL="0">
                        <a:buNone/>
                      </a:pPr>
                      <a:r>
                        <a:rPr/>
                        <a:t>who provokes it: the random or a directed case?</a:t>
                      </a:r>
                    </a:p>
                  </a:txBody>
                </a:tc>
                <a:tc>
                  <a:txBody>
                    <a:bodyPr/>
                    <a:lstStyle/>
                    <a:p>
                      <a:pPr lvl="0" indent="0" marL="0">
                        <a:buNone/>
                      </a:pPr>
                      <a:r>
                        <a:rPr i="1"/>
                        <a:t>“by hand”</a:t>
                      </a:r>
                    </a:p>
                  </a:txBody>
                </a:tc>
              </a:tr>
              <a:tr h="0">
                <a:tc>
                  <a:txBody>
                    <a:bodyPr/>
                    <a:lstStyle/>
                    <a:p>
                      <a:pPr lvl="0" indent="0" marL="0">
                        <a:buNone/>
                      </a:pPr>
                      <a:r>
                        <a:rPr b="1"/>
                        <a:t>Check</a:t>
                      </a:r>
                    </a:p>
                  </a:txBody>
                </a:tc>
                <a:tc>
                  <a:txBody>
                    <a:bodyPr/>
                    <a:lstStyle/>
                    <a:p>
                      <a:pPr lvl="0" indent="0" marL="0">
                        <a:buNone/>
                      </a:pPr>
                      <a:r>
                        <a:rPr/>
                        <a:t>who says it went right?</a:t>
                      </a:r>
                    </a:p>
                  </a:txBody>
                </a:tc>
                <a:tc>
                  <a:txBody>
                    <a:bodyPr/>
                    <a:lstStyle/>
                    <a:p>
                      <a:pPr lvl="0" indent="0" marL="0">
                        <a:buNone/>
                      </a:pPr>
                      <a:r>
                        <a:rPr i="1"/>
                        <a:t>“you look at the wave”</a:t>
                      </a:r>
                    </a:p>
                  </a:txBody>
                </a:tc>
              </a:tr>
              <a:tr h="0">
                <a:tc>
                  <a:txBody>
                    <a:bodyPr/>
                    <a:lstStyle/>
                    <a:p>
                      <a:pPr lvl="0" indent="0" marL="0">
                        <a:buNone/>
                      </a:pPr>
                      <a:r>
                        <a:rPr b="1"/>
                        <a:t>Measure</a:t>
                      </a:r>
                    </a:p>
                  </a:txBody>
                </a:tc>
                <a:tc>
                  <a:txBody>
                    <a:bodyPr/>
                    <a:lstStyle/>
                    <a:p>
                      <a:pPr lvl="0" indent="0" marL="0">
                        <a:buNone/>
                      </a:pPr>
                      <a:r>
                        <a:rPr/>
                        <a:t>which bin gets filled when it happens?</a:t>
                      </a:r>
                    </a:p>
                  </a:txBody>
                </a:tc>
                <a:tc>
                  <a:txBody>
                    <a:bodyPr/>
                    <a:lstStyle/>
                    <a:p>
                      <a:pPr lvl="0" indent="0" marL="0">
                        <a:buNone/>
                      </a:pPr>
                      <a:r>
                        <a:rPr i="1"/>
                        <a:t>“you see it in the log”</a:t>
                      </a:r>
                    </a:p>
                  </a:txBody>
                </a:tc>
              </a:tr>
            </a:tbl>
          </a:graphicData>
        </a:graphic>
      </p:graphicFrame>
      <p:sp>
        <p:nvSpPr>
          <p:cNvPr id="3" name="Content Placeholder 2"/>
          <p:cNvSpPr>
            <a:spLocks noGrp="1"/>
          </p:cNvSpPr>
          <p:nvPr>
            <p:ph idx="1"/>
          </p:nvPr>
        </p:nvSpPr>
        <p:spPr>
          <a:xfrm>
            <a:off x="457200" y="3898900"/>
            <a:ext cx="8229600" cy="546100"/>
          </a:xfrm>
        </p:spPr>
        <p:txBody>
          <a:bodyPr/>
          <a:lstStyle/>
          <a:p>
            <a:pPr lvl="0"/>
            <a:r>
              <a:rPr/>
              <a:t>One row per </a:t>
            </a:r>
            <a:r>
              <a:rPr b="1"/>
              <a:t>scenario</a:t>
            </a:r>
            <a:r>
              <a:rPr/>
              <a:t>, not per feature: a feature with three corner cases is three rows, and they get closed one at a time</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verification plan</a:t>
            </a:r>
          </a:p>
        </p:txBody>
      </p:sp>
      <p:sp>
        <p:nvSpPr>
          <p:cNvPr id="3" name="Content Placeholder 2"/>
          <p:cNvSpPr>
            <a:spLocks noGrp="1"/>
          </p:cNvSpPr>
          <p:nvPr>
            <p:ph idx="1"/>
          </p:nvPr>
        </p:nvSpPr>
        <p:spPr/>
        <p:txBody>
          <a:bodyPr/>
          <a:lstStyle/>
          <a:p>
            <a:pPr lvl="0" indent="0" marL="0">
              <a:spcBef>
                <a:spcPts val="3000"/>
              </a:spcBef>
              <a:buNone/>
            </a:pPr>
            <a:r>
              <a:rPr b="1" i="1"/>
              <a:t>Two rules that come out of the columns</a:t>
            </a:r>
          </a:p>
          <a:p>
            <a:pPr lvl="0"/>
            <a:r>
              <a:rPr b="1"/>
              <a:t>If the check column says </a:t>
            </a:r>
            <a:r>
              <a:rPr b="1" i="1"/>
              <a:t>“by eye”</a:t>
            </a:r>
            <a:r>
              <a:rPr b="1"/>
              <a:t>, the scenario is not verified.</a:t>
            </a:r>
            <a:r>
              <a:rPr/>
              <a:t> It is </a:t>
            </a:r>
            <a:r>
              <a:rPr i="1"/>
              <a:t>simulated</a:t>
            </a:r>
            <a:r>
              <a:rPr/>
              <a:t>, which is another thing</a:t>
            </a:r>
          </a:p>
          <a:p>
            <a:pPr lvl="0"/>
            <a:r>
              <a:rPr b="1"/>
              <a:t>If the measure column is empty, nobody is going to find out that the scenario never happened.</a:t>
            </a:r>
            <a:r>
              <a:rPr/>
              <a:t> A case the random never touched and that has no bin is indistinguishable from one that happened a thousand times</a:t>
            </a:r>
          </a:p>
          <a:p>
            <a:pPr lvl="0"/>
            <a:r>
              <a:rPr/>
              <a:t>And one distinction that orders the check column: </a:t>
            </a:r>
            <a:r>
              <a:rPr b="1"/>
              <a:t>the scoreboard checks </a:t>
            </a:r>
            <a:r>
              <a:rPr b="1" i="1"/>
              <a:t>what</a:t>
            </a:r>
            <a:r>
              <a:rPr b="1"/>
              <a:t> the DUT computes; the assertions check </a:t>
            </a:r>
            <a:r>
              <a:rPr b="1" i="1"/>
              <a:t>how</a:t>
            </a:r>
            <a:r>
              <a:rPr b="1"/>
              <a:t> it is talked to</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673100"/>
          </a:xfrm>
        </p:spPr>
        <p:txBody>
          <a:bodyPr/>
          <a:lstStyle/>
          <a:p>
            <a:pPr lvl="0" indent="0" marL="0">
              <a:spcBef>
                <a:spcPts val="3000"/>
              </a:spcBef>
              <a:buNone/>
            </a:pPr>
            <a:r>
              <a:rPr b="1"/>
              <a:t>The conventional testbench</a:t>
            </a:r>
          </a:p>
          <a:p>
            <a:pPr lvl="0" indent="0" marL="0">
              <a:spcBef>
                <a:spcPts val="3000"/>
              </a:spcBef>
              <a:buNone/>
            </a:pPr>
            <a:r>
              <a:rPr b="1" i="1"/>
              <a:t>The VTALU plan, with three columns to fill</a:t>
            </a:r>
          </a:p>
        </p:txBody>
      </p:sp>
      <p:graphicFrame>
        <p:nvGraphicFramePr>
          <p:cNvPr id="6" name="Content Placeholder 5"/>
          <p:cNvGraphicFramePr>
            <a:graphicFrameLocks noGrp="1"/>
          </p:cNvGraphicFramePr>
          <p:nvPr>
            <p:ph idx="1"/>
          </p:nvPr>
        </p:nvGraphicFramePr>
        <p:xfrm>
          <a:off x="457200" y="1993900"/>
          <a:ext cx="8229600" cy="12700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Feature</a:t>
                      </a:r>
                    </a:p>
                  </a:txBody>
                  <a:tcPr/>
                </a:tc>
                <a:tc>
                  <a:txBody>
                    <a:bodyPr/>
                    <a:lstStyle/>
                    <a:p>
                      <a:pPr lvl="0" indent="0" marL="0">
                        <a:buNone/>
                      </a:pPr>
                      <a:r>
                        <a:rPr/>
                        <a:t>Scenario</a:t>
                      </a:r>
                    </a:p>
                  </a:txBody>
                  <a:tcPr/>
                </a:tc>
                <a:tc>
                  <a:txBody>
                    <a:bodyPr/>
                    <a:lstStyle/>
                    <a:p>
                      <a:pPr lvl="0" indent="0" marL="0">
                        <a:buNone/>
                      </a:pPr>
                      <a:r>
                        <a:rPr/>
                        <a:t>Stimulus</a:t>
                      </a:r>
                    </a:p>
                  </a:txBody>
                  <a:tcPr/>
                </a:tc>
                <a:tc>
                  <a:txBody>
                    <a:bodyPr/>
                    <a:lstStyle/>
                    <a:p>
                      <a:pPr lvl="0" indent="0" marL="0">
                        <a:buNone/>
                      </a:pPr>
                      <a:r>
                        <a:rPr/>
                        <a:t>Check</a:t>
                      </a:r>
                    </a:p>
                  </a:txBody>
                  <a:tcPr/>
                </a:tc>
                <a:tc>
                  <a:txBody>
                    <a:bodyPr/>
                    <a:lstStyle/>
                    <a:p>
                      <a:pPr lvl="0" indent="0" marL="0">
                        <a:buNone/>
                      </a:pPr>
                      <a:r>
                        <a:rPr/>
                        <a:t>Measure</a:t>
                      </a:r>
                    </a:p>
                  </a:txBody>
                  <a:tcPr/>
                </a:tc>
              </a:tr>
              <a:tr h="0">
                <a:tc>
                  <a:txBody>
                    <a:bodyPr/>
                    <a:lstStyle/>
                    <a:p>
                      <a:pPr lvl="0" indent="0" marL="0">
                        <a:buNone/>
                      </a:pPr>
                      <a:r>
                        <a:rPr/>
                        <a:t>ALU</a:t>
                      </a:r>
                    </a:p>
                  </a:txBody>
                </a:tc>
                <a:tc>
                  <a:txBody>
                    <a:bodyPr/>
                    <a:lstStyle/>
                    <a:p>
                      <a:pPr lvl="0" indent="0" marL="0">
                        <a:buNone/>
                      </a:pPr>
                      <a:r>
                        <a:rPr/>
                        <a:t>the six operations</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ALU</a:t>
                      </a:r>
                    </a:p>
                  </a:txBody>
                </a:tc>
                <a:tc>
                  <a:txBody>
                    <a:bodyPr/>
                    <a:lstStyle/>
                    <a:p>
                      <a:pPr lvl="0" indent="0" marL="0">
                        <a:buNone/>
                      </a:pPr>
                      <a:r>
                        <a:rPr/>
                        <a:t>operands at </a:t>
                      </a:r>
                      <a:r>
                        <a:rPr>
                          <a:latin typeface="Courier"/>
                        </a:rPr>
                        <a:t>00</a:t>
                      </a:r>
                      <a:r>
                        <a:rPr/>
                        <a:t> and at </a:t>
                      </a:r>
                      <a:r>
                        <a:rPr>
                          <a:latin typeface="Courier"/>
                        </a:rPr>
                        <a:t>FF</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reset</a:t>
                      </a:r>
                    </a:p>
                  </a:txBody>
                </a:tc>
                <a:tc>
                  <a:txBody>
                    <a:bodyPr/>
                    <a:lstStyle/>
                    <a:p>
                      <a:pPr lvl="0" indent="0" marL="0">
                        <a:buNone/>
                      </a:pPr>
                      <a:r>
                        <a:rPr/>
                        <a:t>operate after a reset</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mult</a:t>
                      </a:r>
                    </a:p>
                  </a:txBody>
                </a:tc>
                <a:tc>
                  <a:txBody>
                    <a:bodyPr/>
                    <a:lstStyle/>
                    <a:p>
                      <a:pPr lvl="0" indent="0" marL="0">
                        <a:buNone/>
                      </a:pPr>
                      <a:r>
                        <a:rPr/>
                        <a:t>a mult after a single-cycle one</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ALU</a:t>
                      </a:r>
                    </a:p>
                  </a:txBody>
                </a:tc>
                <a:tc>
                  <a:txBody>
                    <a:bodyPr/>
                    <a:lstStyle/>
                    <a:p>
                      <a:pPr lvl="0" indent="0" marL="0">
                        <a:buNone/>
                      </a:pPr>
                      <a:r>
                        <a:rPr/>
                        <a:t>the same operation twice in a row</a:t>
                      </a:r>
                    </a:p>
                  </a:txBody>
                </a:tc>
                <a:tc>
                  <a:txBody>
                    <a:bodyPr/>
                    <a:lstStyle/>
                    <a:p>
                      <a:endParaRPr/>
                    </a:p>
                  </a:txBody>
                </a:tc>
                <a:tc>
                  <a:txBody>
                    <a:bodyPr/>
                    <a:lstStyle/>
                    <a:p>
                      <a:endParaRPr/>
                    </a:p>
                  </a:txBody>
                </a:tc>
                <a:tc>
                  <a:txBody>
                    <a:bodyPr/>
                    <a:lstStyle/>
                    <a:p>
                      <a:endParaRPr/>
                    </a:p>
                  </a:txBody>
                </a:tc>
              </a:tr>
              <a:tr h="0">
                <a:tc>
                  <a:txBody>
                    <a:bodyPr/>
                    <a:lstStyle/>
                    <a:p>
                      <a:pPr lvl="0" indent="0" marL="0">
                        <a:buNone/>
                      </a:pPr>
                      <a:r>
                        <a:rPr/>
                        <a:t>sub</a:t>
                      </a:r>
                    </a:p>
                  </a:txBody>
                </a:tc>
                <a:tc>
                  <a:txBody>
                    <a:bodyPr/>
                    <a:lstStyle/>
                    <a:p>
                      <a:pPr lvl="0" indent="0" marL="0">
                        <a:buNone/>
                      </a:pPr>
                      <a:r>
                        <a:rPr/>
                        <a:t>subtract too much: </a:t>
                      </a:r>
                      <a:r>
                        <a:rPr>
                          <a:latin typeface="Courier"/>
                        </a:rPr>
                        <a:t>A &lt; B</a:t>
                      </a:r>
                      <a:r>
                        <a:rPr/>
                        <a:t>, and </a:t>
                      </a:r>
                      <a:r>
                        <a:rPr>
                          <a:latin typeface="Courier"/>
                        </a:rPr>
                        <a:t>ovf</a:t>
                      </a:r>
                      <a:r>
                        <a:rPr/>
                        <a:t> goes up</a:t>
                      </a:r>
                    </a:p>
                  </a:txBody>
                </a:tc>
                <a:tc>
                  <a:txBody>
                    <a:bodyPr/>
                    <a:lstStyle/>
                    <a:p>
                      <a:endParaRPr/>
                    </a:p>
                  </a:txBody>
                </a:tc>
                <a:tc>
                  <a:txBody>
                    <a:bodyPr/>
                    <a:lstStyle/>
                    <a:p>
                      <a:endParaRPr/>
                    </a:p>
                  </a:txBody>
                </a:tc>
                <a:tc>
                  <a:txBody>
                    <a:bodyPr/>
                    <a:lstStyle/>
                    <a:p>
                      <a:endParaRPr/>
                    </a:p>
                  </a:txBody>
                </a:tc>
              </a:tr>
            </a:tbl>
          </a:graphicData>
        </a:graphic>
      </p:graphicFrame>
      <p:sp>
        <p:nvSpPr>
          <p:cNvPr id="3" name="Content Placeholder 2"/>
          <p:cNvSpPr>
            <a:spLocks noGrp="1"/>
          </p:cNvSpPr>
          <p:nvPr>
            <p:ph idx="1"/>
          </p:nvPr>
        </p:nvSpPr>
        <p:spPr>
          <a:xfrm>
            <a:off x="457200" y="3390900"/>
            <a:ext cx="8229600" cy="1066800"/>
          </a:xfrm>
        </p:spPr>
        <p:txBody>
          <a:bodyPr/>
          <a:lstStyle/>
          <a:p>
            <a:pPr lvl="0"/>
            <a:r>
              <a:rPr/>
              <a:t>Six rows that come out of the spec, and none of the right-hand columns yet. This section fills </a:t>
            </a:r>
            <a:r>
              <a:rPr b="1"/>
              <a:t>two</a:t>
            </a:r>
            <a:r>
              <a:rPr/>
              <a:t>: the stimulus provokes them and the scoreboard says whether the result was right</a:t>
            </a:r>
          </a:p>
          <a:p>
            <a:pPr lvl="0"/>
            <a:r>
              <a:rPr/>
              <a:t>The third one —</a:t>
            </a:r>
            <a:r>
              <a:rPr b="1"/>
              <a:t>which bin gets filled when it happens</a:t>
            </a:r>
            <a:r>
              <a:rPr/>
              <a:t>— is the next section</a:t>
            </a:r>
          </a:p>
          <a:p>
            <a:pPr lvl="0"/>
            <a:r>
              <a:rPr/>
              <a:t>The testbench has three parts because the plan has three columns to fill</a:t>
            </a:r>
          </a:p>
        </p:txBody>
      </p:sp>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conventional testbench</a:t>
            </a:r>
          </a:p>
        </p:txBody>
      </p:sp>
      <p:sp>
        <p:nvSpPr>
          <p:cNvPr id="3" name="Content Placeholder 2"/>
          <p:cNvSpPr>
            <a:spLocks noGrp="1"/>
          </p:cNvSpPr>
          <p:nvPr>
            <p:ph idx="1"/>
          </p:nvPr>
        </p:nvSpPr>
        <p:spPr/>
        <p:txBody>
          <a:bodyPr/>
          <a:lstStyle/>
          <a:p>
            <a:pPr lvl="0" indent="0" marL="0">
              <a:spcBef>
                <a:spcPts val="3000"/>
              </a:spcBef>
              <a:buNone/>
            </a:pPr>
            <a:r>
              <a:rPr b="1" i="1"/>
              <a:t>The stimulus: a thousand operations, and the protocol by hand</a:t>
            </a:r>
          </a:p>
          <a:p>
            <a:pPr lvl="0" indent="0">
              <a:buNone/>
            </a:pP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a:t>
            </a:r>
            <a:br/>
            <a:r>
              <a:rPr>
                <a:latin typeface="Courier"/>
              </a:rPr>
              <a:t>         @(</a:t>
            </a:r>
            <a:r>
              <a:rPr b="1">
                <a:solidFill>
                  <a:srgbClr val="007020"/>
                </a:solidFill>
                <a:latin typeface="Courier"/>
              </a:rPr>
              <a:t>negedge</a:t>
            </a:r>
            <a:r>
              <a:rPr>
                <a:latin typeface="Courier"/>
              </a:rPr>
              <a:t> clk);</a:t>
            </a:r>
            <a:br/>
            <a:r>
              <a:rPr>
                <a:latin typeface="Courier"/>
              </a:rPr>
              <a:t>         op_set = get_op();</a:t>
            </a:r>
            <a:br/>
            <a:r>
              <a:rPr>
                <a:latin typeface="Courier"/>
              </a:rPr>
              <a:t>         A = get_data();</a:t>
            </a:r>
            <a:br/>
            <a:r>
              <a:rPr>
                <a:latin typeface="Courier"/>
              </a:rPr>
              <a:t>         B = get_data();</a:t>
            </a:r>
            <a:br/>
            <a:r>
              <a:rPr>
                <a:latin typeface="Courier"/>
              </a:rPr>
              <a:t>         </a:t>
            </a:r>
            <a:r>
              <a:rPr>
                <a:solidFill>
                  <a:srgbClr val="007020"/>
                </a:solidFill>
                <a:latin typeface="Courier"/>
              </a:rPr>
              <a:t>start</a:t>
            </a:r>
            <a:r>
              <a:rPr>
                <a:latin typeface="Courier"/>
              </a:rPr>
              <a:t> = </a:t>
            </a:r>
            <a:r>
              <a:rPr>
                <a:solidFill>
                  <a:srgbClr val="40A070"/>
                </a:solidFill>
                <a:latin typeface="Courier"/>
              </a:rPr>
              <a:t>1'b1</a:t>
            </a:r>
            <a:r>
              <a:rPr>
                <a:latin typeface="Courier"/>
              </a:rPr>
              <a:t>;</a:t>
            </a:r>
            <a:br/>
            <a:r>
              <a:rPr>
                <a:latin typeface="Courier"/>
              </a:rPr>
              <a:t>         </a:t>
            </a:r>
            <a:r>
              <a:rPr b="1">
                <a:solidFill>
                  <a:srgbClr val="007020"/>
                </a:solidFill>
                <a:latin typeface="Courier"/>
              </a:rPr>
              <a:t>case</a:t>
            </a:r>
            <a:r>
              <a:rPr>
                <a:latin typeface="Courier"/>
              </a:rPr>
              <a:t> (op_set) </a:t>
            </a:r>
            <a:r>
              <a:rPr i="1">
                <a:solidFill>
                  <a:srgbClr val="60A0B0"/>
                </a:solidFill>
                <a:latin typeface="Courier"/>
              </a:rPr>
              <a:t>// handle the start signal</a:t>
            </a:r>
            <a:br/>
            <a:r>
              <a:rPr>
                <a:latin typeface="Courier"/>
              </a:rPr>
              <a:t>           no_op: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r>
              <a:rPr>
                <a:latin typeface="Courier"/>
              </a:rPr>
              <a:t>           rst_op: </a:t>
            </a:r>
            <a:r>
              <a:rPr b="1">
                <a:solidFill>
                  <a:srgbClr val="007020"/>
                </a:solidFill>
                <a:latin typeface="Courier"/>
              </a:rPr>
              <a:t>begin</a:t>
            </a:r>
            <a:br/>
            <a:r>
              <a:rPr>
                <a:latin typeface="Courier"/>
              </a:rPr>
              <a:t>              reset_n = </a:t>
            </a:r>
            <a:r>
              <a:rPr>
                <a:solidFill>
                  <a:srgbClr val="40A070"/>
                </a:solidFill>
                <a:latin typeface="Courier"/>
              </a:rPr>
              <a:t>1'b0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negedge</a:t>
            </a:r>
            <a:r>
              <a:rPr>
                <a:latin typeface="Courier"/>
              </a:rPr>
              <a:t> clk);</a:t>
            </a:r>
            <a:br/>
            <a:r>
              <a:rPr>
                <a:latin typeface="Courier"/>
              </a:rPr>
              <a:t>              reset_n = </a:t>
            </a:r>
            <a:r>
              <a:rPr>
                <a:solidFill>
                  <a:srgbClr val="40A070"/>
                </a:solidFill>
                <a:latin typeface="Courier"/>
              </a:rPr>
              <a:t>1'b1</a:t>
            </a:r>
            <a:r>
              <a:rPr>
                <a:latin typeface="Courier"/>
              </a:rPr>
              <a:t>;</a:t>
            </a:r>
            <a:br/>
            <a:r>
              <a:rPr>
                <a:latin typeface="Courier"/>
              </a:rPr>
              <a:t>           </a:t>
            </a:r>
            <a:r>
              <a:rPr b="1">
                <a:solidFill>
                  <a:srgbClr val="007020"/>
                </a:solidFill>
                <a:latin typeface="Courier"/>
              </a:rPr>
              <a:t>end</a:t>
            </a:r>
            <a:br/>
            <a:r>
              <a:rPr>
                <a:latin typeface="Courier"/>
              </a:rPr>
              <a:t>           </a:t>
            </a:r>
            <a:r>
              <a:rPr b="1">
                <a:solidFill>
                  <a:srgbClr val="007020"/>
                </a:solidFill>
                <a:latin typeface="Courier"/>
              </a:rPr>
              <a:t>default</a:t>
            </a:r>
            <a:r>
              <a:rPr>
                <a:latin typeface="Courier"/>
              </a:rPr>
              <a:t>: </a:t>
            </a:r>
            <a:r>
              <a:rPr b="1">
                <a:solidFill>
                  <a:srgbClr val="007020"/>
                </a:solidFill>
                <a:latin typeface="Courier"/>
              </a:rPr>
              <a:t>begin</a:t>
            </a:r>
            <a:br/>
            <a:r>
              <a:rPr>
                <a:latin typeface="Courier"/>
              </a:rPr>
              <a:t>              </a:t>
            </a:r>
            <a:r>
              <a:rPr i="1">
                <a:solidFill>
                  <a:srgbClr val="60A0B0"/>
                </a:solidFill>
                <a:latin typeface="Courier"/>
              </a:rPr>
              <a:t>// Wait for an EDGE with done up, not for done itself: on the</a:t>
            </a:r>
            <a:br/>
            <a:r>
              <a:rPr>
                <a:latin typeface="Courier"/>
              </a:rPr>
              <a:t>              </a:t>
            </a:r>
            <a:r>
              <a:rPr i="1">
                <a:solidFill>
                  <a:srgbClr val="60A0B0"/>
                </a:solidFill>
                <a:latin typeface="Courier"/>
              </a:rPr>
              <a:t>// one-cycle ops done is a level still up from the previous op,</a:t>
            </a:r>
            <a:br/>
            <a:r>
              <a:rPr>
                <a:latin typeface="Courier"/>
              </a:rPr>
              <a:t>              </a:t>
            </a:r>
            <a:r>
              <a:rPr i="1">
                <a:solidFill>
                  <a:srgbClr val="60A0B0"/>
                </a:solidFill>
                <a:latin typeface="Courier"/>
              </a:rPr>
              <a:t>// and a plain wait(done) drops this one without a sound.</a:t>
            </a:r>
            <a:br/>
            <a:r>
              <a:rPr>
                <a:latin typeface="Courier"/>
              </a:rPr>
              <a:t>              enviadas++;</a:t>
            </a:r>
            <a:br/>
            <a:r>
              <a:rPr>
                <a:latin typeface="Courier"/>
              </a:rPr>
              <a:t>              </a:t>
            </a:r>
            <a:r>
              <a:rPr b="1">
                <a:solidFill>
                  <a:srgbClr val="007020"/>
                </a:solidFill>
                <a:latin typeface="Courier"/>
              </a:rPr>
              <a:t>do</a:t>
            </a:r>
            <a:r>
              <a:rPr>
                <a:latin typeface="Courier"/>
              </a:rPr>
              <a:t> @(</a:t>
            </a:r>
            <a:r>
              <a:rPr b="1">
                <a:solidFill>
                  <a:srgbClr val="007020"/>
                </a:solidFill>
                <a:latin typeface="Courier"/>
              </a:rPr>
              <a:t>negedge</a:t>
            </a:r>
            <a:r>
              <a:rPr>
                <a:latin typeface="Courier"/>
              </a:rPr>
              <a:t> clk); </a:t>
            </a:r>
            <a:r>
              <a:rPr b="1">
                <a:solidFill>
                  <a:srgbClr val="007020"/>
                </a:solidFill>
                <a:latin typeface="Courier"/>
              </a:rPr>
              <a:t>while</a:t>
            </a:r>
            <a:r>
              <a:rPr>
                <a:latin typeface="Courier"/>
              </a:rPr>
              <a:t> (done == </a:t>
            </a:r>
            <a:r>
              <a:rPr>
                <a:solidFill>
                  <a:srgbClr val="40A070"/>
                </a:solidFill>
                <a:latin typeface="Courier"/>
              </a:rPr>
              <a:t>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r>
              <a:rPr>
                <a:latin typeface="Courier"/>
              </a:rPr>
              <a:t>      </a:t>
            </a:r>
            <a:r>
              <a:rPr b="1">
                <a:solidFill>
                  <a:srgbClr val="007020"/>
                </a:solidFill>
                <a:latin typeface="Courier"/>
              </a:rPr>
              <a:t>end</a:t>
            </a:r>
            <a:br/>
            <a:r>
              <a:rPr>
                <a:latin typeface="Courier"/>
              </a:rPr>
              <a:t>      </a:t>
            </a:r>
            <a:r>
              <a:rPr b="1">
                <a:solidFill>
                  <a:srgbClr val="007020"/>
                </a:solidFill>
                <a:latin typeface="Courier"/>
              </a:rPr>
              <a:t>$finish</a:t>
            </a:r>
            <a:r>
              <a:rPr>
                <a:latin typeface="Courier"/>
              </a:rPr>
              <a:t>;</a:t>
            </a:r>
          </a:p>
          <a:p>
            <a:pPr lvl="0"/>
            <a:r>
              <a:rPr/>
              <a:t>A thousand rounds: pick the operation, pick the operands, raise </a:t>
            </a:r>
            <a:r>
              <a:rPr>
                <a:latin typeface="Courier"/>
              </a:rPr>
              <a:t>start</a:t>
            </a:r>
            <a:r>
              <a:rPr/>
              <a:t>, wait for </a:t>
            </a:r>
            <a:r>
              <a:rPr b="1"/>
              <a:t>an edge with </a:t>
            </a:r>
            <a:r>
              <a:rPr b="1">
                <a:latin typeface="Courier"/>
              </a:rPr>
              <a:t>done</a:t>
            </a:r>
            <a:r>
              <a:rPr b="1"/>
              <a:t> up</a:t>
            </a:r>
            <a:r>
              <a:rPr/>
              <a:t>, lower </a:t>
            </a:r>
            <a:r>
              <a:rPr>
                <a:latin typeface="Courier"/>
              </a:rPr>
              <a:t>start</a:t>
            </a:r>
          </a:p>
          <a:p>
            <a:pPr lvl="0"/>
            <a:r>
              <a:rPr/>
              <a:t>The </a:t>
            </a:r>
            <a:r>
              <a:rPr>
                <a:latin typeface="Courier"/>
              </a:rPr>
              <a:t>case</a:t>
            </a:r>
            <a:r>
              <a:rPr/>
              <a:t> is there because of the fine print of the spec: </a:t>
            </a:r>
            <a:r>
              <a:rPr>
                <a:latin typeface="Courier"/>
              </a:rPr>
              <a:t>no_op</a:t>
            </a:r>
            <a:r>
              <a:rPr/>
              <a:t> does not raise </a:t>
            </a:r>
            <a:r>
              <a:rPr>
                <a:latin typeface="Courier"/>
              </a:rPr>
              <a:t>done</a:t>
            </a:r>
            <a:r>
              <a:rPr/>
              <a:t>, </a:t>
            </a:r>
            <a:r>
              <a:rPr>
                <a:latin typeface="Courier"/>
              </a:rPr>
              <a:t>rst_op</a:t>
            </a:r>
            <a:r>
              <a:rPr/>
              <a:t> pulses </a:t>
            </a:r>
            <a:r>
              <a:rPr>
                <a:latin typeface="Courier"/>
              </a:rPr>
              <a:t>reset_n</a:t>
            </a:r>
            <a:r>
              <a:rPr/>
              <a:t>, and the rest wait</a:t>
            </a:r>
          </a:p>
          <a:p>
            <a:pPr lvl="0"/>
            <a:r>
              <a:rPr>
                <a:latin typeface="Courier"/>
              </a:rPr>
              <a:t>get_op()</a:t>
            </a:r>
            <a:r>
              <a:rPr/>
              <a:t> and </a:t>
            </a:r>
            <a:r>
              <a:rPr>
                <a:latin typeface="Courier"/>
              </a:rPr>
              <a:t>get_data()</a:t>
            </a:r>
            <a:r>
              <a:rPr/>
              <a:t> bias the random towards the edges —00 and FF— to reach the cases the plan asks for. It is </a:t>
            </a:r>
            <a:r>
              <a:rPr i="1"/>
              <a:t>constrained random</a:t>
            </a:r>
            <a:r>
              <a:rPr/>
              <a:t> written by hand</a:t>
            </a:r>
          </a:p>
          <a:p>
            <a:pPr lvl="0"/>
            <a:r>
              <a:rPr>
                <a:latin typeface="Courier"/>
              </a:rPr>
              <a:t>enviadas</a:t>
            </a:r>
            <a:r>
              <a:rPr/>
              <a:t> gets counted here and </a:t>
            </a:r>
            <a:r>
              <a:rPr>
                <a:latin typeface="Courier"/>
              </a:rPr>
              <a:t>chequeadas</a:t>
            </a:r>
            <a:r>
              <a:rPr/>
              <a:t> in the scoreboard, and a </a:t>
            </a:r>
            <a:r>
              <a:rPr>
                <a:latin typeface="Courier"/>
              </a:rPr>
              <a:t>final</a:t>
            </a:r>
            <a:r>
              <a:rPr/>
              <a:t> demands they match: it is the testbench checking itself</a:t>
            </a:r>
          </a:p>
          <a:p>
            <a:pPr lvl="0"/>
            <a:r>
              <a:rPr/>
              <a:t>Notice who knows about the protocol here: </a:t>
            </a:r>
            <a:r>
              <a:rPr b="1"/>
              <a:t>the tester</a:t>
            </a:r>
            <a:r>
              <a:rPr/>
              <a:t>. In interfaces and BFM that moves to the BFM and in the body of the </a:t>
            </a:r>
            <a:r>
              <a:rPr>
                <a:latin typeface="Courier"/>
              </a:rPr>
              <a:t>repeat</a:t>
            </a:r>
            <a:r>
              <a:rPr/>
              <a:t> shrinks to one line</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conventional testbench</a:t>
            </a:r>
          </a:p>
        </p:txBody>
      </p:sp>
      <p:sp>
        <p:nvSpPr>
          <p:cNvPr id="3" name="Content Placeholder 2"/>
          <p:cNvSpPr>
            <a:spLocks noGrp="1"/>
          </p:cNvSpPr>
          <p:nvPr>
            <p:ph idx="1"/>
          </p:nvPr>
        </p:nvSpPr>
        <p:spPr/>
        <p:txBody>
          <a:bodyPr/>
          <a:lstStyle/>
          <a:p>
            <a:pPr lvl="0" indent="0" marL="0">
              <a:spcBef>
                <a:spcPts val="3000"/>
              </a:spcBef>
              <a:buNone/>
            </a:pPr>
            <a:r>
              <a:rPr b="1" i="1"/>
              <a:t>The self-checking: predict and compare</a:t>
            </a:r>
          </a:p>
          <a:p>
            <a:pPr lvl="0" indent="0">
              <a:buNone/>
            </a:pPr>
            <a:r>
              <a:rPr>
                <a:latin typeface="Courier"/>
              </a:rPr>
              <a:t>   </a:t>
            </a:r>
            <a:r>
              <a:rPr i="1">
                <a:solidFill>
                  <a:srgbClr val="60A0B0"/>
                </a:solidFill>
                <a:latin typeface="Courier"/>
              </a:rPr>
              <a:t>// Sent by the tester, compared by the scoreboard: the final block below</a:t>
            </a:r>
            <a:br/>
            <a:r>
              <a:rPr>
                <a:latin typeface="Courier"/>
              </a:rPr>
              <a:t>   </a:t>
            </a:r>
            <a:r>
              <a:rPr i="1">
                <a:solidFill>
                  <a:srgbClr val="60A0B0"/>
                </a:solidFill>
                <a:latin typeface="Courier"/>
              </a:rPr>
              <a:t>// demands that the two match.</a:t>
            </a:r>
            <a:br/>
            <a:r>
              <a:rPr>
                <a:latin typeface="Courier"/>
              </a:rPr>
              <a:t>   </a:t>
            </a:r>
            <a:r>
              <a:rPr b="1">
                <a:solidFill>
                  <a:srgbClr val="007020"/>
                </a:solidFill>
                <a:latin typeface="Courier"/>
              </a:rPr>
              <a:t>int</a:t>
            </a:r>
            <a:r>
              <a:rPr>
                <a:latin typeface="Courier"/>
              </a:rPr>
              <a:t> enviadas, chequeadas;</a:t>
            </a:r>
            <a:br/>
            <a:br/>
            <a:r>
              <a:rPr>
                <a:latin typeface="Courier"/>
              </a:rPr>
              <a:t>   </a:t>
            </a:r>
            <a:r>
              <a:rPr i="1">
                <a:solidFill>
                  <a:srgbClr val="60A0B0"/>
                </a:solidFill>
                <a:latin typeface="Courier"/>
              </a:rPr>
              <a:t>// Scoreboard loop: checks that everything came out right</a:t>
            </a: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done) </a:t>
            </a:r>
            <a:r>
              <a:rPr b="1">
                <a:solidFill>
                  <a:srgbClr val="007020"/>
                </a:solidFill>
                <a:latin typeface="Courier"/>
              </a:rPr>
              <a:t>begin :</a:t>
            </a:r>
            <a:r>
              <a:rPr>
                <a:solidFill>
                  <a:srgbClr val="902000"/>
                </a:solidFill>
                <a:latin typeface="Courier"/>
              </a:rPr>
              <a:t> </a:t>
            </a:r>
            <a:r>
              <a:rPr b="1">
                <a:solidFill>
                  <a:srgbClr val="007020"/>
                </a:solidFill>
                <a:latin typeface="Courier"/>
              </a:rPr>
              <a:t>scoreboard</a:t>
            </a:r>
            <a:br/>
            <a:r>
              <a:rPr>
                <a:latin typeface="Courier"/>
              </a:rPr>
              <a:t>      </a:t>
            </a:r>
            <a:r>
              <a:rPr b="1">
                <a:solidFill>
                  <a:srgbClr val="007020"/>
                </a:solidFill>
                <a:latin typeface="Courier"/>
              </a:rPr>
              <a:t>shortint</a:t>
            </a:r>
            <a:r>
              <a:rPr>
                <a:latin typeface="Courier"/>
              </a:rPr>
              <a:t> predicted_result;</a:t>
            </a:r>
            <a:br/>
            <a:r>
              <a:rPr>
                <a:latin typeface="Courier"/>
              </a:rPr>
              <a:t>      </a:t>
            </a:r>
            <a:r>
              <a:rPr b="1">
                <a:solidFill>
                  <a:srgbClr val="007020"/>
                </a:solidFill>
                <a:latin typeface="Courier"/>
              </a:rPr>
              <a:t>bit</a:t>
            </a:r>
            <a:r>
              <a:rPr>
                <a:latin typeface="Courier"/>
              </a:rPr>
              <a:t>      predicted_ovf;</a:t>
            </a:r>
            <a:b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case</a:t>
            </a:r>
            <a:r>
              <a:rPr>
                <a:latin typeface="Courier"/>
              </a:rPr>
              <a:t> (op_set)</a:t>
            </a:r>
            <a:br/>
            <a:r>
              <a:rPr>
                <a:latin typeface="Courier"/>
              </a:rPr>
              <a:t>        add_op: predicted_result = A + B;</a:t>
            </a:r>
            <a:br/>
            <a:r>
              <a:rPr>
                <a:latin typeface="Courier"/>
              </a:rPr>
              <a:t>        sub_op: predicted_result = A - B;</a:t>
            </a:r>
            <a:br/>
            <a:r>
              <a:rPr>
                <a:latin typeface="Courier"/>
              </a:rPr>
              <a:t>        and_op: predicted_result = A &amp; B;</a:t>
            </a:r>
            <a:br/>
            <a:r>
              <a:rPr>
                <a:latin typeface="Courier"/>
              </a:rPr>
              <a:t>        xor_op: predicted_result = A ^ B;</a:t>
            </a:r>
            <a:br/>
            <a:r>
              <a:rPr>
                <a:latin typeface="Courier"/>
              </a:rPr>
              <a:t>        mul_op: predicted_result = A * 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i="1">
                <a:solidFill>
                  <a:srgbClr val="60A0B0"/>
                </a:solidFill>
                <a:latin typeface="Courier"/>
              </a:rPr>
              <a:t>// ovf belongs to sub and to nobody else: with 8-bit inputs and a 16-bit</a:t>
            </a:r>
            <a:br/>
            <a:r>
              <a:rPr>
                <a:latin typeface="Courier"/>
              </a:rPr>
              <a:t>      </a:t>
            </a:r>
            <a:r>
              <a:rPr i="1">
                <a:solidFill>
                  <a:srgbClr val="60A0B0"/>
                </a:solidFill>
                <a:latin typeface="Courier"/>
              </a:rPr>
              <a:t>// output, neither the addition nor the multiplication can overflow.</a:t>
            </a:r>
            <a:br/>
            <a:r>
              <a:rPr>
                <a:latin typeface="Courier"/>
              </a:rPr>
              <a:t>      predicted_ovf = (op_set == sub_op) &amp;&amp; (A &lt; B);</a:t>
            </a:r>
            <a:br/>
            <a:br/>
            <a:r>
              <a:rPr>
                <a:latin typeface="Courier"/>
              </a:rPr>
              <a:t>      </a:t>
            </a:r>
            <a:r>
              <a:rPr b="1">
                <a:solidFill>
                  <a:srgbClr val="007020"/>
                </a:solidFill>
                <a:latin typeface="Courier"/>
              </a:rPr>
              <a:t>if</a:t>
            </a:r>
            <a:r>
              <a:rPr>
                <a:latin typeface="Courier"/>
              </a:rPr>
              <a:t> ((op_set != no_op) &amp;&amp; (op_set != rst_op)) </a:t>
            </a:r>
            <a:r>
              <a:rPr b="1">
                <a:solidFill>
                  <a:srgbClr val="007020"/>
                </a:solidFill>
                <a:latin typeface="Courier"/>
              </a:rPr>
              <a:t>begin</a:t>
            </a:r>
            <a:br/>
            <a:r>
              <a:rPr>
                <a:latin typeface="Courier"/>
              </a:rPr>
              <a:t>        chequeadas++;</a:t>
            </a:r>
            <a:br/>
            <a:r>
              <a:rPr>
                <a:latin typeface="Courier"/>
              </a:rPr>
              <a:t>        </a:t>
            </a:r>
            <a:r>
              <a:rPr b="1">
                <a:solidFill>
                  <a:srgbClr val="007020"/>
                </a:solidFill>
                <a:latin typeface="Courier"/>
              </a:rPr>
              <a:t>if</a:t>
            </a:r>
            <a:r>
              <a:rPr>
                <a:latin typeface="Courier"/>
              </a:rPr>
              <a:t> (predicted_result != result || predicted_ovf != ovf)</a:t>
            </a:r>
            <a:br/>
            <a:r>
              <a:rPr>
                <a:latin typeface="Courier"/>
              </a:rPr>
              <a:t>          </a:t>
            </a:r>
            <a:r>
              <a:rPr b="1">
                <a:solidFill>
                  <a:srgbClr val="007020"/>
                </a:solidFill>
                <a:latin typeface="Courier"/>
              </a:rPr>
              <a:t>$error</a:t>
            </a:r>
            <a:r>
              <a:rPr>
                <a:latin typeface="Courier"/>
              </a:rPr>
              <a:t> (</a:t>
            </a:r>
            <a:r>
              <a:rPr>
                <a:solidFill>
                  <a:srgbClr val="4070A0"/>
                </a:solidFill>
                <a:latin typeface="Courier"/>
              </a:rPr>
              <a:t>"FAILED: A: %0h  B: %0h  op: %s result: %0h ovf: %0b"</a:t>
            </a:r>
            <a:r>
              <a:rPr>
                <a:latin typeface="Courier"/>
              </a:rPr>
              <a:t>,</a:t>
            </a:r>
            <a:br/>
            <a:r>
              <a:rPr>
                <a:latin typeface="Courier"/>
              </a:rPr>
              <a:t>                  A, B, op_set.name(), result, ovf);</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r>
              <a:rPr>
                <a:latin typeface="Courier"/>
              </a:rPr>
              <a:t> : scoreboard</a:t>
            </a:r>
          </a:p>
          <a:p>
            <a:pPr lvl="0"/>
            <a:r>
              <a:rPr/>
              <a:t>An </a:t>
            </a:r>
            <a:r>
              <a:rPr>
                <a:latin typeface="Courier"/>
              </a:rPr>
              <a:t>always @(posedge done)</a:t>
            </a:r>
            <a:r>
              <a:rPr/>
              <a:t>: every time the DUT says it finished, the scoreboard predicts the result and compares it</a:t>
            </a:r>
          </a:p>
          <a:p>
            <a:pPr lvl="0"/>
            <a:r>
              <a:rPr/>
              <a:t>The </a:t>
            </a:r>
            <a:r>
              <a:rPr>
                <a:latin typeface="Courier"/>
              </a:rPr>
              <a:t>#1</a:t>
            </a:r>
            <a:r>
              <a:rPr/>
              <a:t> is not decoration: without it the signals get read at the same instant </a:t>
            </a:r>
            <a:r>
              <a:rPr>
                <a:latin typeface="Courier"/>
              </a:rPr>
              <a:t>done</a:t>
            </a:r>
            <a:r>
              <a:rPr/>
              <a:t> goes up and a delta race can be swallowed</a:t>
            </a:r>
          </a:p>
          <a:p>
            <a:pPr lvl="0"/>
            <a:r>
              <a:rPr>
                <a:latin typeface="Courier"/>
              </a:rPr>
              <a:t>no_op</a:t>
            </a:r>
            <a:r>
              <a:rPr/>
              <a:t> and </a:t>
            </a:r>
            <a:r>
              <a:rPr>
                <a:latin typeface="Courier"/>
              </a:rPr>
              <a:t>rst_op</a:t>
            </a:r>
            <a:r>
              <a:rPr/>
              <a:t> do not raise </a:t>
            </a:r>
            <a:r>
              <a:rPr>
                <a:latin typeface="Courier"/>
              </a:rPr>
              <a:t>done</a:t>
            </a:r>
            <a:r>
              <a:rPr/>
              <a:t>, so this block should not run with them. The </a:t>
            </a:r>
            <a:r>
              <a:rPr>
                <a:latin typeface="Courier"/>
              </a:rPr>
              <a:t>if</a:t>
            </a:r>
            <a:r>
              <a:rPr/>
              <a:t> is defensive —with no prediction for those two it would compare garbage— and inside goes </a:t>
            </a:r>
            <a:r>
              <a:rPr>
                <a:latin typeface="Courier"/>
              </a:rPr>
              <a:t>chequeadas++</a:t>
            </a:r>
            <a:r>
              <a:rPr/>
              <a:t>, the other half of the counter</a:t>
            </a:r>
          </a:p>
          <a:p>
            <a:pPr lvl="0"/>
            <a:r>
              <a:rPr/>
              <a:t>The covergroup —the third leg— is the section that follows</a:t>
            </a:r>
          </a:p>
        </p:txBody>
      </p:sp>
    </p:spTree>
  </p:cSl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conventional testbench</a:t>
            </a:r>
          </a:p>
        </p:txBody>
      </p:sp>
      <p:sp>
        <p:nvSpPr>
          <p:cNvPr id="3" name="Content Placeholder 2"/>
          <p:cNvSpPr>
            <a:spLocks noGrp="1"/>
          </p:cNvSpPr>
          <p:nvPr>
            <p:ph idx="1"/>
          </p:nvPr>
        </p:nvSpPr>
        <p:spPr/>
        <p:txBody>
          <a:bodyPr/>
          <a:lstStyle/>
          <a:p>
            <a:pPr lvl="0" indent="0" marL="0">
              <a:spcBef>
                <a:spcPts val="3000"/>
              </a:spcBef>
              <a:buNone/>
            </a:pPr>
            <a:r>
              <a:rPr b="1" i="1"/>
              <a:t>How do you know the scoreboard checks anything?</a:t>
            </a:r>
          </a:p>
          <a:p>
            <a:pPr lvl="0" indent="0">
              <a:buNone/>
            </a:pPr>
            <a:r>
              <a:rPr>
                <a:latin typeface="Courier"/>
              </a:rPr>
              <a:t>FAILED: A: 15  B: ce  op: xor_op result: da ovf: 0</a:t>
            </a:r>
          </a:p>
          <a:p>
            <a:pPr lvl="0"/>
            <a:r>
              <a:rPr/>
              <a:t>A thousand operations and not one error. Now </a:t>
            </a:r>
            <a:r>
              <a:rPr b="1"/>
              <a:t>the same testbench with the DUT broken on purpose</a:t>
            </a:r>
            <a:r>
              <a:rPr/>
              <a:t>: </a:t>
            </a:r>
            <a:r>
              <a:rPr>
                <a:latin typeface="Courier"/>
              </a:rPr>
              <a:t>VTALU_BUG=1 bash run.sh</a:t>
            </a:r>
            <a:r>
              <a:rPr/>
              <a:t> flips bit 0 of the result</a:t>
            </a:r>
          </a:p>
          <a:p>
            <a:pPr lvl="0"/>
            <a:r>
              <a:rPr/>
              <a:t>It fails on the first comparison. That —and not the earlier </a:t>
            </a:r>
            <a:r>
              <a:rPr>
                <a:latin typeface="Courier"/>
              </a:rPr>
              <a:t>PASS</a:t>
            </a:r>
            <a:r>
              <a:rPr/>
              <a:t>— is what proves the scoreboard looks at the result</a:t>
            </a:r>
          </a:p>
          <a:p>
            <a:pPr lvl="0"/>
            <a:r>
              <a:rPr/>
              <a:t>A scoreboard that </a:t>
            </a:r>
            <a:r>
              <a:rPr b="1"/>
              <a:t>never saw an error</a:t>
            </a:r>
            <a:r>
              <a:rPr/>
              <a:t> is not proven: it may have compared against itself, or compared nothing at all</a:t>
            </a:r>
          </a:p>
          <a:p>
            <a:pPr lvl="0"/>
            <a:r>
              <a:rPr>
                <a:latin typeface="Courier"/>
              </a:rPr>
              <a:t>make mutante</a:t>
            </a:r>
            <a:r>
              <a:rPr/>
              <a:t> does this with the three testbenches of days 1 and 2, and fails if any of them does </a:t>
            </a:r>
            <a:r>
              <a:rPr b="1"/>
              <a:t>not</a:t>
            </a:r>
            <a:r>
              <a:rPr/>
              <a:t> fail. It is the first answer to the question of the day</a:t>
            </a:r>
          </a:p>
        </p:txBody>
      </p:sp>
    </p:spTree>
  </p:cSl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conventional testbench</a:t>
            </a:r>
          </a:p>
        </p:txBody>
      </p:sp>
      <p:sp>
        <p:nvSpPr>
          <p:cNvPr id="3" name="Content Placeholder 2"/>
          <p:cNvSpPr>
            <a:spLocks noGrp="1"/>
          </p:cNvSpPr>
          <p:nvPr>
            <p:ph idx="1"/>
          </p:nvPr>
        </p:nvSpPr>
        <p:spPr/>
        <p:txBody>
          <a:bodyPr/>
          <a:lstStyle/>
          <a:p>
            <a:pPr lvl="0" indent="0" marL="0">
              <a:spcBef>
                <a:spcPts val="3000"/>
              </a:spcBef>
              <a:buNone/>
            </a:pPr>
            <a:r>
              <a:rPr b="1" i="1"/>
              <a:t>Unit summary</a:t>
            </a:r>
          </a:p>
          <a:p>
            <a:pPr lvl="0"/>
            <a:r>
              <a:rPr/>
              <a:t>The testbench has </a:t>
            </a:r>
            <a:r>
              <a:rPr b="1"/>
              <a:t>three parts</a:t>
            </a:r>
            <a:r>
              <a:rPr/>
              <a:t> because the plan has three columns to fill: stimulus, self-checking and measure. Today they are loose in one file</a:t>
            </a:r>
          </a:p>
          <a:p>
            <a:pPr lvl="0"/>
            <a:r>
              <a:rPr/>
              <a:t>The stimulus </a:t>
            </a:r>
            <a:r>
              <a:rPr b="1"/>
              <a:t>biases the random towards the edges</a:t>
            </a:r>
            <a:r>
              <a:rPr/>
              <a:t> —</a:t>
            </a:r>
            <a:r>
              <a:rPr>
                <a:latin typeface="Courier"/>
              </a:rPr>
              <a:t>00</a:t>
            </a:r>
            <a:r>
              <a:rPr/>
              <a:t> and </a:t>
            </a:r>
            <a:r>
              <a:rPr>
                <a:latin typeface="Courier"/>
              </a:rPr>
              <a:t>FF</a:t>
            </a:r>
            <a:r>
              <a:rPr/>
              <a:t>— because uniform randomness almost never visits them</a:t>
            </a:r>
          </a:p>
          <a:p>
            <a:pPr lvl="0"/>
            <a:r>
              <a:rPr/>
              <a:t>The </a:t>
            </a:r>
            <a:r>
              <a:rPr>
                <a:latin typeface="Courier"/>
              </a:rPr>
              <a:t>#1</a:t>
            </a:r>
            <a:r>
              <a:rPr/>
              <a:t> before reading the signals is not decoration: without it you read in the very instant the DUT writes, and the result is undefined</a:t>
            </a:r>
          </a:p>
          <a:p>
            <a:pPr lvl="0"/>
            <a:r>
              <a:rPr/>
              <a:t>A </a:t>
            </a:r>
            <a:r>
              <a:rPr>
                <a:latin typeface="Courier"/>
              </a:rPr>
              <a:t>PASS</a:t>
            </a:r>
            <a:r>
              <a:rPr/>
              <a:t> proves nothing until you have seen the </a:t>
            </a:r>
            <a:r>
              <a:rPr>
                <a:latin typeface="Courier"/>
              </a:rPr>
              <a:t>FAILED</a:t>
            </a:r>
            <a:r>
              <a:rPr/>
              <a:t>: </a:t>
            </a:r>
            <a:r>
              <a:rPr b="1">
                <a:latin typeface="Courier"/>
              </a:rPr>
              <a:t>VTALU_BUG=1</a:t>
            </a:r>
            <a:r>
              <a:rPr/>
              <a:t> is the way to see it, and </a:t>
            </a:r>
            <a:r>
              <a:rPr>
                <a:latin typeface="Courier"/>
              </a:rPr>
              <a:t>make mutante</a:t>
            </a:r>
            <a:r>
              <a:rPr/>
              <a:t> the way not to forget</a:t>
            </a:r>
          </a:p>
          <a:p>
            <a:pPr lvl="0"/>
            <a:r>
              <a:rPr/>
              <a:t>And what to look at for interfaces and BFM: </a:t>
            </a:r>
            <a:r>
              <a:rPr b="1"/>
              <a:t>the tester knows the protocol</a:t>
            </a:r>
            <a:r>
              <a:rPr/>
              <a:t>. It moves </a:t>
            </a:r>
            <a:r>
              <a:rPr>
                <a:latin typeface="Courier"/>
              </a:rPr>
              <a:t>start</a:t>
            </a:r>
            <a:r>
              <a:rPr/>
              <a:t> and waits for </a:t>
            </a:r>
            <a:r>
              <a:rPr>
                <a:latin typeface="Courier"/>
              </a:rPr>
              <a:t>done</a:t>
            </a:r>
            <a:r>
              <a:rPr/>
              <a:t> by hand</a:t>
            </a:r>
          </a:p>
        </p:txBody>
      </p:sp>
    </p:spTree>
  </p:cSl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Functional coverage</a:t>
            </a:r>
          </a:p>
          <a:p>
            <a:pPr lvl="0" indent="0" marL="0">
              <a:spcBef>
                <a:spcPts val="3000"/>
              </a:spcBef>
              <a:buNone/>
            </a:pPr>
            <a:r>
              <a:rPr b="1" i="1"/>
              <a:t>When are you done verifying?</a:t>
            </a:r>
          </a:p>
          <a:p>
            <a:pPr lvl="0"/>
            <a:r>
              <a:rPr i="1"/>
              <a:t>Code coverage</a:t>
            </a:r>
            <a:r>
              <a:rPr/>
              <a:t> —lines, branches, toggle— the simulator gives you for free. It says which RTL got </a:t>
            </a:r>
            <a:r>
              <a:rPr b="1"/>
              <a:t>executed</a:t>
            </a:r>
          </a:p>
          <a:p>
            <a:pPr lvl="0"/>
            <a:r>
              <a:rPr i="1"/>
              <a:t>Functional coverage</a:t>
            </a:r>
            <a:r>
              <a:rPr/>
              <a:t> you write yourself. It says which </a:t>
            </a:r>
            <a:r>
              <a:rPr b="1"/>
              <a:t>scenarios of the spec</a:t>
            </a:r>
            <a:r>
              <a:rPr/>
              <a:t> went through the DUT</a:t>
            </a:r>
          </a:p>
          <a:p>
            <a:pPr lvl="0"/>
            <a:r>
              <a:rPr/>
              <a:t>They are not the same thing, and the first one misleads: a test that always sends </a:t>
            </a:r>
            <a:r>
              <a:rPr>
                <a:latin typeface="Courier"/>
              </a:rPr>
              <a:t>add_op</a:t>
            </a:r>
            <a:r>
              <a:rPr/>
              <a:t> with </a:t>
            </a:r>
            <a:r>
              <a:rPr>
                <a:latin typeface="Courier"/>
              </a:rPr>
              <a:t>A=B=8'h01</a:t>
            </a:r>
            <a:r>
              <a:rPr/>
              <a:t> executes almost every line of the adder and verified nothing</a:t>
            </a:r>
          </a:p>
          <a:p>
            <a:pPr lvl="0"/>
            <a:r>
              <a:rPr/>
              <a:t>Functional coverage is the </a:t>
            </a:r>
            <a:r>
              <a:rPr i="1"/>
              <a:t>contract</a:t>
            </a:r>
            <a:r>
              <a:rPr/>
              <a:t> between the spec and the testbench: if a case of the spec has no bin, nobody is going to find out it is missing</a:t>
            </a:r>
          </a:p>
        </p:txBody>
      </p:sp>
    </p:spTree>
  </p:cSl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a:xfrm>
            <a:off x="457200" y="1193800"/>
            <a:ext cx="8229600" cy="914400"/>
          </a:xfrm>
        </p:spPr>
        <p:txBody>
          <a:bodyPr/>
          <a:lstStyle/>
          <a:p>
            <a:pPr lvl="0" indent="0" marL="0">
              <a:spcBef>
                <a:spcPts val="3000"/>
              </a:spcBef>
              <a:buNone/>
            </a:pPr>
            <a:r>
              <a:rPr b="1" i="1"/>
              <a:t>From the verification plan to the covergroup</a:t>
            </a:r>
          </a:p>
          <a:p>
            <a:pPr lvl="0" indent="0" marL="0">
              <a:buNone/>
            </a:pPr>
            <a:r>
              <a:rPr/>
              <a:t>The six rows of the plan from the previous section, translated:</a:t>
            </a:r>
          </a:p>
        </p:txBody>
      </p:sp>
      <p:graphicFrame>
        <p:nvGraphicFramePr>
          <p:cNvPr id="6" name="Content Placeholder 5"/>
          <p:cNvGraphicFramePr>
            <a:graphicFrameLocks noGrp="1"/>
          </p:cNvGraphicFramePr>
          <p:nvPr>
            <p:ph idx="1"/>
          </p:nvPr>
        </p:nvGraphicFramePr>
        <p:xfrm>
          <a:off x="457200" y="2235200"/>
          <a:ext cx="8229600" cy="17018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From the plan</a:t>
                      </a:r>
                    </a:p>
                  </a:txBody>
                  <a:tcPr/>
                </a:tc>
                <a:tc>
                  <a:txBody>
                    <a:bodyPr/>
                    <a:lstStyle/>
                    <a:p>
                      <a:pPr lvl="0" indent="0" marL="0">
                        <a:buNone/>
                      </a:pPr>
                      <a:r>
                        <a:rPr/>
                        <a:t>How it gets measured</a:t>
                      </a:r>
                    </a:p>
                  </a:txBody>
                  <a:tcPr/>
                </a:tc>
              </a:tr>
              <a:tr h="0">
                <a:tc>
                  <a:txBody>
                    <a:bodyPr/>
                    <a:lstStyle/>
                    <a:p>
                      <a:pPr lvl="0" indent="0" marL="0">
                        <a:buNone/>
                      </a:pPr>
                      <a:r>
                        <a:rPr/>
                        <a:t>the six operations</a:t>
                      </a:r>
                    </a:p>
                  </a:txBody>
                </a:tc>
                <a:tc>
                  <a:txBody>
                    <a:bodyPr/>
                    <a:lstStyle/>
                    <a:p>
                      <a:pPr lvl="0" indent="0" marL="0">
                        <a:buNone/>
                      </a:pPr>
                      <a:r>
                        <a:rPr>
                          <a:latin typeface="Courier"/>
                        </a:rPr>
                        <a:t>coverpoint op_set</a:t>
                      </a:r>
                      <a:r>
                        <a:rPr/>
                        <a:t> with one bin per operation</a:t>
                      </a:r>
                    </a:p>
                  </a:txBody>
                </a:tc>
              </a:tr>
              <a:tr h="0">
                <a:tc>
                  <a:txBody>
                    <a:bodyPr/>
                    <a:lstStyle/>
                    <a:p>
                      <a:pPr lvl="0" indent="0" marL="0">
                        <a:buNone/>
                      </a:pPr>
                      <a:r>
                        <a:rPr/>
                        <a:t>operands at </a:t>
                      </a:r>
                      <a:r>
                        <a:rPr>
                          <a:latin typeface="Courier"/>
                        </a:rPr>
                        <a:t>00</a:t>
                      </a:r>
                      <a:r>
                        <a:rPr/>
                        <a:t> and at </a:t>
                      </a:r>
                      <a:r>
                        <a:rPr>
                          <a:latin typeface="Courier"/>
                        </a:rPr>
                        <a:t>FF</a:t>
                      </a:r>
                    </a:p>
                  </a:txBody>
                </a:tc>
                <a:tc>
                  <a:txBody>
                    <a:bodyPr/>
                    <a:lstStyle/>
                    <a:p>
                      <a:pPr lvl="0" indent="0" marL="0">
                        <a:buNone/>
                      </a:pPr>
                      <a:r>
                        <a:rPr>
                          <a:latin typeface="Courier"/>
                        </a:rPr>
                        <a:t>cross</a:t>
                      </a:r>
                      <a:r>
                        <a:rPr/>
                        <a:t> of A, B and the operation</a:t>
                      </a:r>
                    </a:p>
                  </a:txBody>
                </a:tc>
              </a:tr>
              <a:tr h="0">
                <a:tc>
                  <a:txBody>
                    <a:bodyPr/>
                    <a:lstStyle/>
                    <a:p>
                      <a:pPr lvl="0" indent="0" marL="0">
                        <a:buNone/>
                      </a:pPr>
                      <a:r>
                        <a:rPr/>
                        <a:t>operate after a reset</a:t>
                      </a:r>
                    </a:p>
                  </a:txBody>
                </a:tc>
                <a:tc>
                  <a:txBody>
                    <a:bodyPr/>
                    <a:lstStyle/>
                    <a:p>
                      <a:pPr lvl="0" indent="0" marL="0">
                        <a:buNone/>
                      </a:pPr>
                      <a:r>
                        <a:rPr/>
                        <a:t>transition bin </a:t>
                      </a:r>
                      <a:r>
                        <a:rPr>
                          <a:latin typeface="Courier"/>
                        </a:rPr>
                        <a:t>rst_op =&gt; op</a:t>
                      </a:r>
                    </a:p>
                  </a:txBody>
                </a:tc>
              </a:tr>
              <a:tr h="0">
                <a:tc>
                  <a:txBody>
                    <a:bodyPr/>
                    <a:lstStyle/>
                    <a:p>
                      <a:pPr lvl="0" indent="0" marL="0">
                        <a:buNone/>
                      </a:pPr>
                      <a:r>
                        <a:rPr/>
                        <a:t>a mult after a single-cycle one</a:t>
                      </a:r>
                    </a:p>
                  </a:txBody>
                </a:tc>
                <a:tc>
                  <a:txBody>
                    <a:bodyPr/>
                    <a:lstStyle/>
                    <a:p>
                      <a:pPr lvl="0" indent="0" marL="0">
                        <a:buNone/>
                      </a:pPr>
                      <a:r>
                        <a:rPr/>
                        <a:t>transition bin</a:t>
                      </a:r>
                    </a:p>
                  </a:txBody>
                </a:tc>
              </a:tr>
              <a:tr h="0">
                <a:tc>
                  <a:txBody>
                    <a:bodyPr/>
                    <a:lstStyle/>
                    <a:p>
                      <a:pPr lvl="0" indent="0" marL="0">
                        <a:buNone/>
                      </a:pPr>
                      <a:r>
                        <a:rPr/>
                        <a:t>the same operation twice in a row</a:t>
                      </a:r>
                    </a:p>
                  </a:txBody>
                </a:tc>
                <a:tc>
                  <a:txBody>
                    <a:bodyPr/>
                    <a:lstStyle/>
                    <a:p>
                      <a:pPr lvl="0" indent="0" marL="0">
                        <a:buNone/>
                      </a:pPr>
                      <a:r>
                        <a:rPr/>
                        <a:t>repetition bin </a:t>
                      </a:r>
                      <a:r>
                        <a:rPr>
                          <a:latin typeface="Courier"/>
                        </a:rPr>
                        <a:t>[* 2]</a:t>
                      </a:r>
                    </a:p>
                  </a:txBody>
                </a:tc>
              </a:tr>
              <a:tr h="0">
                <a:tc>
                  <a:txBody>
                    <a:bodyPr/>
                    <a:lstStyle/>
                    <a:p>
                      <a:pPr lvl="0" indent="0" marL="0">
                        <a:buNone/>
                      </a:pPr>
                      <a:r>
                        <a:rPr/>
                        <a:t>subtract too much: </a:t>
                      </a:r>
                      <a:r>
                        <a:rPr>
                          <a:latin typeface="Courier"/>
                        </a:rPr>
                        <a:t>A &lt; B</a:t>
                      </a:r>
                      <a:r>
                        <a:rPr/>
                        <a:t>, and </a:t>
                      </a:r>
                      <a:r>
                        <a:rPr>
                          <a:latin typeface="Courier"/>
                        </a:rPr>
                        <a:t>ovf</a:t>
                      </a:r>
                      <a:r>
                        <a:rPr/>
                        <a:t> goes up</a:t>
                      </a:r>
                    </a:p>
                  </a:txBody>
                </a:tc>
                <a:tc>
                  <a:txBody>
                    <a:bodyPr/>
                    <a:lstStyle/>
                    <a:p>
                      <a:pPr lvl="0" indent="0" marL="0">
                        <a:buNone/>
                      </a:pPr>
                      <a:r>
                        <a:rPr>
                          <a:latin typeface="Courier"/>
                        </a:rPr>
                        <a:t>coverpoint borrow</a:t>
                      </a:r>
                      <a:r>
                        <a:rPr/>
                        <a:t> with the </a:t>
                      </a:r>
                      <a:r>
                        <a:rPr>
                          <a:latin typeface="Courier"/>
                        </a:rPr>
                        <a:t>hubo_borrow</a:t>
                      </a:r>
                      <a:r>
                        <a:rPr/>
                        <a:t> bin</a:t>
                      </a:r>
                    </a:p>
                  </a:txBody>
                </a:tc>
              </a:tr>
            </a:tbl>
          </a:graphicData>
        </a:graphic>
      </p:graphicFrame>
      <p:sp>
        <p:nvSpPr>
          <p:cNvPr id="3" name="Content Placeholder 2"/>
          <p:cNvSpPr>
            <a:spLocks noGrp="1"/>
          </p:cNvSpPr>
          <p:nvPr>
            <p:ph idx="1"/>
          </p:nvPr>
        </p:nvSpPr>
        <p:spPr>
          <a:xfrm>
            <a:off x="457200" y="4064000"/>
            <a:ext cx="8229600" cy="393700"/>
          </a:xfrm>
        </p:spPr>
        <p:txBody>
          <a:bodyPr/>
          <a:lstStyle/>
          <a:p>
            <a:pPr lvl="0"/>
            <a:r>
              <a:rPr/>
              <a:t>The six rows stop being good intentions: each one is a line of code, and the simulator tells you which ones have not happened yet</a:t>
            </a:r>
          </a:p>
        </p:txBody>
      </p:sp>
    </p:spTree>
  </p:cSl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Anatomy: it is three steps, not one</a:t>
            </a:r>
          </a:p>
          <a:p>
            <a:pPr lvl="0" indent="0">
              <a:buNone/>
            </a:pPr>
            <a:r>
              <a:rPr b="1">
                <a:solidFill>
                  <a:srgbClr val="007020"/>
                </a:solidFill>
                <a:latin typeface="Courier"/>
              </a:rPr>
              <a:t>covergroup</a:t>
            </a:r>
            <a:r>
              <a:rPr>
                <a:latin typeface="Courier"/>
              </a:rPr>
              <a:t> op_cov;                     </a:t>
            </a:r>
            <a:r>
              <a:rPr i="1">
                <a:solidFill>
                  <a:srgbClr val="60A0B0"/>
                </a:solidFill>
                <a:latin typeface="Courier"/>
              </a:rPr>
              <a:t>// 1. WHAT gets measured</a:t>
            </a:r>
            <a:br/>
            <a:r>
              <a:rPr>
                <a:latin typeface="Courier"/>
              </a:rPr>
              <a:t>   </a:t>
            </a:r>
            <a:r>
              <a:rPr b="1">
                <a:solidFill>
                  <a:srgbClr val="007020"/>
                </a:solidFill>
                <a:latin typeface="Courier"/>
              </a:rPr>
              <a:t>coverpoint</a:t>
            </a:r>
            <a:r>
              <a:rPr>
                <a:latin typeface="Courier"/>
              </a:rPr>
              <a:t> op_set;</a:t>
            </a:r>
            <a:br/>
            <a:r>
              <a:rPr b="1">
                <a:solidFill>
                  <a:srgbClr val="007020"/>
                </a:solidFill>
                <a:latin typeface="Courier"/>
              </a:rPr>
              <a:t>endgroup</a:t>
            </a:r>
            <a:br/>
            <a:br/>
            <a:r>
              <a:rPr>
                <a:latin typeface="Courier"/>
              </a:rPr>
              <a:t>op_cov oc;                             </a:t>
            </a:r>
            <a:r>
              <a:rPr i="1">
                <a:solidFill>
                  <a:srgbClr val="60A0B0"/>
                </a:solidFill>
                <a:latin typeface="Courier"/>
              </a:rPr>
              <a:t>// 2. it gets INSTANTIATED: it is a type, like a class</a:t>
            </a:r>
            <a:br/>
            <a:r>
              <a:rPr b="1">
                <a:solidFill>
                  <a:srgbClr val="007020"/>
                </a:solidFill>
                <a:latin typeface="Courier"/>
              </a:rPr>
              <a:t>initial</a:t>
            </a:r>
            <a:r>
              <a:rPr>
                <a:latin typeface="Courier"/>
              </a:rPr>
              <a:t> oc = </a:t>
            </a:r>
            <a:r>
              <a:rPr b="1">
                <a:solidFill>
                  <a:srgbClr val="007020"/>
                </a:solidFill>
                <a:latin typeface="Courier"/>
              </a:rPr>
              <a:t>new</a:t>
            </a:r>
            <a:r>
              <a:rPr>
                <a:latin typeface="Courier"/>
              </a:rPr>
              <a:t>();</a:t>
            </a:r>
            <a:br/>
            <a:br/>
            <a:r>
              <a:rPr b="1">
                <a:solidFill>
                  <a:srgbClr val="007020"/>
                </a:solidFill>
                <a:latin typeface="Courier"/>
              </a:rPr>
              <a:t>always</a:t>
            </a:r>
            <a:r>
              <a:rPr>
                <a:latin typeface="Courier"/>
              </a:rPr>
              <a:t> @(</a:t>
            </a:r>
            <a:r>
              <a:rPr b="1">
                <a:solidFill>
                  <a:srgbClr val="007020"/>
                </a:solidFill>
                <a:latin typeface="Courier"/>
              </a:rPr>
              <a:t>posedge</a:t>
            </a:r>
            <a:r>
              <a:rPr>
                <a:latin typeface="Courier"/>
              </a:rPr>
              <a:t> clk) oc.sample();     </a:t>
            </a:r>
            <a:r>
              <a:rPr i="1">
                <a:solidFill>
                  <a:srgbClr val="60A0B0"/>
                </a:solidFill>
                <a:latin typeface="Courier"/>
              </a:rPr>
              <a:t>// 3. WHEN it gets counted</a:t>
            </a:r>
          </a:p>
          <a:p>
            <a:pPr lvl="0"/>
            <a:r>
              <a:rPr/>
              <a:t>A </a:t>
            </a:r>
            <a:r>
              <a:rPr>
                <a:latin typeface="Courier"/>
              </a:rPr>
              <a:t>covergroup</a:t>
            </a:r>
            <a:r>
              <a:rPr/>
              <a:t> is a </a:t>
            </a:r>
            <a:r>
              <a:rPr b="1"/>
              <a:t>type</a:t>
            </a:r>
            <a:r>
              <a:rPr/>
              <a:t>: declaring it measures nothing, it has to be </a:t>
            </a:r>
            <a:r>
              <a:rPr>
                <a:latin typeface="Courier"/>
              </a:rPr>
              <a:t>new()</a:t>
            </a:r>
            <a:r>
              <a:rPr/>
              <a:t>ed</a:t>
            </a:r>
          </a:p>
          <a:p>
            <a:pPr lvl="0"/>
            <a:r>
              <a:rPr>
                <a:latin typeface="Courier"/>
              </a:rPr>
              <a:t>sample()</a:t>
            </a:r>
            <a:r>
              <a:rPr/>
              <a:t> is the one that counts. Without </a:t>
            </a:r>
            <a:r>
              <a:rPr>
                <a:latin typeface="Courier"/>
              </a:rPr>
              <a:t>sample()</a:t>
            </a:r>
            <a:r>
              <a:rPr/>
              <a:t> the report reads </a:t>
            </a:r>
            <a:r>
              <a:rPr b="1"/>
              <a:t>0 %</a:t>
            </a:r>
            <a:r>
              <a:rPr/>
              <a:t> and the code compiles just the same</a:t>
            </a:r>
          </a:p>
          <a:p>
            <a:pPr lvl="0"/>
            <a:r>
              <a:rPr i="1"/>
              <a:t>Where</a:t>
            </a:r>
            <a:r>
              <a:rPr/>
              <a:t> to sample is a design decision. Here, the edge the </a:t>
            </a:r>
            <a:r>
              <a:rPr b="1"/>
              <a:t>DUT reads on</a:t>
            </a:r>
            <a:r>
              <a:rPr/>
              <a:t>, never the same one the tester writes on; when the TB has monitors it will be </a:t>
            </a:r>
            <a:r>
              <a:rPr i="1"/>
              <a:t>“every time the monitor sees a command”</a:t>
            </a:r>
          </a:p>
        </p:txBody>
      </p:sp>
    </p:spTree>
  </p:cSl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bins: the buckets that have to be filled</a:t>
            </a:r>
          </a:p>
          <a:p>
            <a:pPr lvl="0" indent="0">
              <a:buNone/>
            </a:pPr>
            <a:r>
              <a:rPr b="1">
                <a:solidFill>
                  <a:srgbClr val="007020"/>
                </a:solidFill>
                <a:latin typeface="Courier"/>
              </a:rPr>
              <a:t>coverpoint</a:t>
            </a:r>
            <a:r>
              <a:rPr>
                <a:latin typeface="Courier"/>
              </a:rPr>
              <a:t> op_set;                   </a:t>
            </a:r>
            <a:r>
              <a:rPr i="1">
                <a:solidFill>
                  <a:srgbClr val="60A0B0"/>
                </a:solidFill>
                <a:latin typeface="Courier"/>
              </a:rPr>
              <a:t>// automatic bins: one per value of the enum</a:t>
            </a:r>
            <a:br/>
            <a:br/>
            <a:r>
              <a:rPr b="1">
                <a:solidFill>
                  <a:srgbClr val="007020"/>
                </a:solidFill>
                <a:latin typeface="Courier"/>
              </a:rPr>
              <a:t>coverpoint</a:t>
            </a:r>
            <a:r>
              <a:rPr>
                <a:latin typeface="Courier"/>
              </a:rPr>
              <a:t> op_set {</a:t>
            </a:r>
            <a:br/>
            <a:r>
              <a:rPr>
                <a:latin typeface="Courier"/>
              </a:rPr>
              <a:t>   </a:t>
            </a:r>
            <a:r>
              <a:rPr b="1">
                <a:solidFill>
                  <a:srgbClr val="007020"/>
                </a:solidFill>
                <a:latin typeface="Courier"/>
              </a:rPr>
              <a:t>bins</a:t>
            </a:r>
            <a:r>
              <a:rPr>
                <a:latin typeface="Courier"/>
              </a:rPr>
              <a:t> single_cycle[] = {[add_op : xor_op], rst_op, no_op};  </a:t>
            </a:r>
            <a:r>
              <a:rPr i="1">
                <a:solidFill>
                  <a:srgbClr val="60A0B0"/>
                </a:solidFill>
                <a:latin typeface="Courier"/>
              </a:rPr>
              <a:t>// [] -&gt; one per value</a:t>
            </a:r>
            <a:br/>
            <a:r>
              <a:rPr>
                <a:latin typeface="Courier"/>
              </a:rPr>
              <a:t>   </a:t>
            </a:r>
            <a:r>
              <a:rPr b="1">
                <a:solidFill>
                  <a:srgbClr val="007020"/>
                </a:solidFill>
                <a:latin typeface="Courier"/>
              </a:rPr>
              <a:t>bins</a:t>
            </a:r>
            <a:r>
              <a:rPr>
                <a:latin typeface="Courier"/>
              </a:rPr>
              <a:t> multi_cycle    = {mul_op};                            </a:t>
            </a:r>
            <a:r>
              <a:rPr i="1">
                <a:solidFill>
                  <a:srgbClr val="60A0B0"/>
                </a:solidFill>
                <a:latin typeface="Courier"/>
              </a:rPr>
              <a:t>// no [] -&gt; a single one</a:t>
            </a:r>
            <a:br/>
            <a:r>
              <a:rPr>
                <a:latin typeface="Courier"/>
              </a:rPr>
              <a:t>}</a:t>
            </a:r>
          </a:p>
          <a:p>
            <a:pPr lvl="0"/>
            <a:r>
              <a:rPr/>
              <a:t>Without </a:t>
            </a:r>
            <a:r>
              <a:rPr>
                <a:latin typeface="Courier"/>
              </a:rPr>
              <a:t>{ }</a:t>
            </a:r>
            <a:r>
              <a:rPr/>
              <a:t>, SystemVerilog creates one bin per value. That works for an </a:t>
            </a:r>
            <a:r>
              <a:rPr>
                <a:latin typeface="Courier"/>
              </a:rPr>
              <a:t>enum</a:t>
            </a:r>
            <a:r>
              <a:rPr/>
              <a:t>; for an </a:t>
            </a:r>
            <a:r>
              <a:rPr>
                <a:latin typeface="Courier"/>
              </a:rPr>
              <a:t>int</a:t>
            </a:r>
            <a:r>
              <a:rPr/>
              <a:t> the tool chops the range into </a:t>
            </a:r>
            <a:r>
              <a:rPr b="1"/>
              <a:t>64</a:t>
            </a:r>
            <a:r>
              <a:rPr/>
              <a:t> buckets —</a:t>
            </a:r>
            <a:r>
              <a:rPr>
                <a:latin typeface="Courier"/>
              </a:rPr>
              <a:t>auto_bin_max</a:t>
            </a:r>
            <a:r>
              <a:rPr/>
              <a:t>— that correspond to no row of the plan</a:t>
            </a:r>
          </a:p>
          <a:p>
            <a:pPr lvl="0"/>
            <a:r>
              <a:rPr/>
              <a:t>The brackets </a:t>
            </a:r>
            <a:r>
              <a:rPr>
                <a:latin typeface="Courier"/>
              </a:rPr>
              <a:t>[]</a:t>
            </a:r>
            <a:r>
              <a:rPr/>
              <a:t> </a:t>
            </a:r>
            <a:r>
              <a:rPr b="1"/>
              <a:t>hand out</a:t>
            </a:r>
            <a:r>
              <a:rPr/>
              <a:t>: one bucket per value of the range. Without them, every value falls into the same bucket</a:t>
            </a:r>
          </a:p>
          <a:p>
            <a:pPr lvl="0"/>
            <a:r>
              <a:rPr/>
              <a:t>A coverpoint is covered when </a:t>
            </a:r>
            <a:r>
              <a:rPr b="1"/>
              <a:t>all</a:t>
            </a:r>
            <a:r>
              <a:rPr/>
              <a:t> of its bins have at least one hit. A bin that cannot be filled pins your number down forever</a:t>
            </a:r>
          </a:p>
        </p:txBody>
      </p:sp>
    </p:spTree>
  </p:cSl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The VTALU covergroup</a:t>
            </a:r>
          </a:p>
          <a:p>
            <a:pPr lvl="0" indent="0">
              <a:buNone/>
            </a:pPr>
            <a:r>
              <a:rPr>
                <a:latin typeface="Courier"/>
              </a:rPr>
              <a:t>   </a:t>
            </a:r>
            <a:r>
              <a:rPr i="1">
                <a:solidFill>
                  <a:srgbClr val="60A0B0"/>
                </a:solidFill>
                <a:latin typeface="Courier"/>
              </a:rPr>
              <a:t>//op_cov: make sure every operation, and every interaction between them, is covered</a:t>
            </a:r>
            <a:br/>
            <a:r>
              <a:rPr>
                <a:latin typeface="Courier"/>
              </a:rPr>
              <a:t>   </a:t>
            </a:r>
            <a:r>
              <a:rPr b="1">
                <a:solidFill>
                  <a:srgbClr val="007020"/>
                </a:solidFill>
                <a:latin typeface="Courier"/>
              </a:rPr>
              <a:t>covergroup</a:t>
            </a:r>
            <a:r>
              <a:rPr>
                <a:latin typeface="Courier"/>
              </a:rPr>
              <a:t> op_cov;</a:t>
            </a:r>
            <a:br/>
            <a:r>
              <a:rPr>
                <a:latin typeface="Courier"/>
              </a:rPr>
              <a:t>      </a:t>
            </a:r>
            <a:r>
              <a:rPr b="1">
                <a:solidFill>
                  <a:srgbClr val="007020"/>
                </a:solidFill>
                <a:latin typeface="Courier"/>
              </a:rPr>
              <a:t>coverpoint</a:t>
            </a:r>
            <a:r>
              <a:rPr>
                <a:latin typeface="Courier"/>
              </a:rPr>
              <a:t> op_set {</a:t>
            </a:r>
            <a:br/>
            <a:r>
              <a:rPr>
                <a:latin typeface="Courier"/>
              </a:rPr>
              <a:t>         </a:t>
            </a:r>
            <a:r>
              <a:rPr b="1">
                <a:solidFill>
                  <a:srgbClr val="007020"/>
                </a:solidFill>
                <a:latin typeface="Courier"/>
              </a:rPr>
              <a:t>bins</a:t>
            </a:r>
            <a:r>
              <a:rPr>
                <a:latin typeface="Courier"/>
              </a:rPr>
              <a:t> single_cycle[] = {[add_op : xor_op], rst_op,no_op};</a:t>
            </a:r>
            <a:br/>
            <a:r>
              <a:rPr>
                <a:latin typeface="Courier"/>
              </a:rPr>
              <a:t>         </a:t>
            </a:r>
            <a:r>
              <a:rPr b="1">
                <a:solidFill>
                  <a:srgbClr val="007020"/>
                </a:solidFill>
                <a:latin typeface="Courier"/>
              </a:rPr>
              <a:t>bins</a:t>
            </a:r>
            <a:r>
              <a:rPr>
                <a:latin typeface="Courier"/>
              </a:rPr>
              <a:t> multi_cycle = {mul_op};</a:t>
            </a:r>
            <a:br/>
            <a:br/>
            <a:r>
              <a:rPr>
                <a:latin typeface="Courier"/>
              </a:rPr>
              <a:t>         </a:t>
            </a:r>
            <a:r>
              <a:rPr i="1">
                <a:solidFill>
                  <a:srgbClr val="60A0B0"/>
                </a:solidFill>
                <a:latin typeface="Courier"/>
              </a:rPr>
              <a:t>// =&gt; are transitional coverage. From =&gt; To</a:t>
            </a:r>
            <a:br/>
            <a:r>
              <a:rPr>
                <a:latin typeface="Courier"/>
              </a:rPr>
              <a:t>         </a:t>
            </a:r>
            <a:r>
              <a:rPr i="1">
                <a:solidFill>
                  <a:srgbClr val="60A0B0"/>
                </a:solidFill>
                <a:latin typeface="Courier"/>
              </a:rPr>
              <a:t>// Transition bins. Verilator 5.052 does NOT implement them yet: any form</a:t>
            </a:r>
            <a:br/>
            <a:r>
              <a:rPr>
                <a:latin typeface="Courier"/>
              </a:rPr>
              <a:t>         </a:t>
            </a:r>
            <a:r>
              <a:rPr i="1">
                <a:solidFill>
                  <a:srgbClr val="60A0B0"/>
                </a:solidFill>
                <a:latin typeface="Courier"/>
              </a:rPr>
              <a:t>// with "=&gt;" or "[* n]" aborts with an Internal Error. Minimal repro in</a:t>
            </a:r>
            <a:br/>
            <a:r>
              <a:rPr>
                <a:latin typeface="Courier"/>
              </a:rPr>
              <a:t>         </a:t>
            </a:r>
            <a:r>
              <a:rPr i="1">
                <a:solidFill>
                  <a:srgbClr val="60A0B0"/>
                </a:solidFill>
                <a:latin typeface="Courier"/>
              </a:rPr>
              <a:t>// code/verilator/repro-cg-transition.sv. They stay because they are part</a:t>
            </a:r>
            <a:br/>
            <a:r>
              <a:rPr>
                <a:latin typeface="Courier"/>
              </a:rPr>
              <a:t>         </a:t>
            </a:r>
            <a:r>
              <a:rPr i="1">
                <a:solidFill>
                  <a:srgbClr val="60A0B0"/>
                </a:solidFill>
                <a:latin typeface="Courier"/>
              </a:rPr>
              <a:t>// of the topic; when Verilator supports them, drop the ifndef, nothing else.</a:t>
            </a:r>
            <a:br/>
            <a:r>
              <a:rPr>
                <a:solidFill>
                  <a:srgbClr val="007020"/>
                </a:solidFill>
                <a:latin typeface="Courier"/>
              </a:rPr>
              <a:t>`ifndef</a:t>
            </a:r>
            <a:r>
              <a:rPr>
                <a:latin typeface="Courier"/>
              </a:rPr>
              <a:t> VERILATOR</a:t>
            </a:r>
            <a:br/>
            <a:r>
              <a:rPr>
                <a:latin typeface="Courier"/>
              </a:rPr>
              <a:t>         </a:t>
            </a:r>
            <a:r>
              <a:rPr b="1">
                <a:solidFill>
                  <a:srgbClr val="007020"/>
                </a:solidFill>
                <a:latin typeface="Courier"/>
              </a:rPr>
              <a:t>bins</a:t>
            </a:r>
            <a:r>
              <a:rPr>
                <a:latin typeface="Courier"/>
              </a:rPr>
              <a:t> opn_rst[] = ([add_op:mul_op] =&gt; rst_op);</a:t>
            </a:r>
            <a:br/>
            <a:r>
              <a:rPr>
                <a:latin typeface="Courier"/>
              </a:rPr>
              <a:t>         </a:t>
            </a:r>
            <a:r>
              <a:rPr b="1">
                <a:solidFill>
                  <a:srgbClr val="007020"/>
                </a:solidFill>
                <a:latin typeface="Courier"/>
              </a:rPr>
              <a:t>bins</a:t>
            </a:r>
            <a:r>
              <a:rPr>
                <a:latin typeface="Courier"/>
              </a:rPr>
              <a:t> rst_opn[] = (rst_op =&gt; [add_op:mul_op]);</a:t>
            </a:r>
            <a:br/>
            <a:br/>
            <a:r>
              <a:rPr>
                <a:latin typeface="Courier"/>
              </a:rPr>
              <a:t>         </a:t>
            </a:r>
            <a:r>
              <a:rPr b="1">
                <a:solidFill>
                  <a:srgbClr val="007020"/>
                </a:solidFill>
                <a:latin typeface="Courier"/>
              </a:rPr>
              <a:t>bins</a:t>
            </a:r>
            <a:r>
              <a:rPr>
                <a:latin typeface="Courier"/>
              </a:rPr>
              <a:t> sngl_mul[] = ([add_op:xor_op],no_op =&gt; mul_op);</a:t>
            </a:r>
            <a:br/>
            <a:r>
              <a:rPr>
                <a:latin typeface="Courier"/>
              </a:rPr>
              <a:t>         </a:t>
            </a:r>
            <a:r>
              <a:rPr b="1">
                <a:solidFill>
                  <a:srgbClr val="007020"/>
                </a:solidFill>
                <a:latin typeface="Courier"/>
              </a:rPr>
              <a:t>bins</a:t>
            </a:r>
            <a:r>
              <a:rPr>
                <a:latin typeface="Courier"/>
              </a:rPr>
              <a:t> mul_sngl[] = (mul_op =&gt; [add_op:xor_op], no_op);</a:t>
            </a:r>
            <a:br/>
            <a:br/>
            <a:r>
              <a:rPr>
                <a:latin typeface="Courier"/>
              </a:rPr>
              <a:t>         </a:t>
            </a:r>
            <a:r>
              <a:rPr b="1">
                <a:solidFill>
                  <a:srgbClr val="007020"/>
                </a:solidFill>
                <a:latin typeface="Courier"/>
              </a:rPr>
              <a:t>bins</a:t>
            </a:r>
            <a:r>
              <a:rPr>
                <a:latin typeface="Courier"/>
              </a:rPr>
              <a:t> twoops[] = ([add_op:mul_op] [* </a:t>
            </a:r>
            <a:r>
              <a:rPr>
                <a:solidFill>
                  <a:srgbClr val="40A070"/>
                </a:solidFill>
                <a:latin typeface="Courier"/>
              </a:rPr>
              <a:t>2</a:t>
            </a:r>
            <a:r>
              <a:rPr>
                <a:latin typeface="Courier"/>
              </a:rPr>
              <a:t>]);</a:t>
            </a:r>
            <a:br/>
            <a:r>
              <a:rPr>
                <a:latin typeface="Courier"/>
              </a:rPr>
              <a:t>         </a:t>
            </a:r>
            <a:r>
              <a:rPr b="1">
                <a:solidFill>
                  <a:srgbClr val="007020"/>
                </a:solidFill>
                <a:latin typeface="Courier"/>
              </a:rPr>
              <a:t>bins</a:t>
            </a:r>
            <a:r>
              <a:rPr>
                <a:latin typeface="Courier"/>
              </a:rPr>
              <a:t> manymult = (mul_op [* </a:t>
            </a:r>
            <a:r>
              <a:rPr>
                <a:solidFill>
                  <a:srgbClr val="40A070"/>
                </a:solidFill>
                <a:latin typeface="Courier"/>
              </a:rPr>
              <a:t>3</a:t>
            </a:r>
            <a:r>
              <a:rPr>
                <a:latin typeface="Courier"/>
              </a:rPr>
              <a:t>:</a:t>
            </a:r>
            <a:r>
              <a:rPr>
                <a:solidFill>
                  <a:srgbClr val="40A070"/>
                </a:solidFill>
                <a:latin typeface="Courier"/>
              </a:rPr>
              <a:t>5</a:t>
            </a:r>
            <a:r>
              <a:rPr>
                <a:latin typeface="Courier"/>
              </a:rPr>
              <a:t>]);</a:t>
            </a:r>
            <a:br/>
            <a:r>
              <a:rPr>
                <a:solidFill>
                  <a:srgbClr val="007020"/>
                </a:solidFill>
                <a:latin typeface="Courier"/>
              </a:rPr>
              <a:t>`endif</a:t>
            </a:r>
            <a:br/>
            <a:r>
              <a:rPr>
                <a:latin typeface="Courier"/>
              </a:rPr>
              <a:t>      }</a:t>
            </a:r>
            <a:br/>
            <a:r>
              <a:rPr>
                <a:latin typeface="Courier"/>
              </a:rPr>
              <a:t>   </a:t>
            </a:r>
            <a:r>
              <a:rPr b="1">
                <a:solidFill>
                  <a:srgbClr val="007020"/>
                </a:solidFill>
                <a:latin typeface="Courier"/>
              </a:rPr>
              <a:t>endgroup</a:t>
            </a:r>
          </a:p>
          <a:p>
            <a:pPr lvl="0"/>
            <a:r>
              <a:rPr>
                <a:latin typeface="Courier"/>
              </a:rPr>
              <a:t>single_cycle[]</a:t>
            </a:r>
            <a:r>
              <a:rPr/>
              <a:t> generates six bins —one per operation—, </a:t>
            </a:r>
            <a:r>
              <a:rPr>
                <a:latin typeface="Courier"/>
              </a:rPr>
              <a:t>multi_cycle</a:t>
            </a:r>
            <a:r>
              <a:rPr/>
              <a:t> a single one</a:t>
            </a:r>
          </a:p>
          <a:p>
            <a:pPr lvl="0"/>
            <a:r>
              <a:rPr/>
              <a:t>What is inside </a:t>
            </a:r>
            <a:r>
              <a:rPr>
                <a:latin typeface="Courier"/>
              </a:rPr>
              <a:t>`ifndef VERILATOR</a:t>
            </a:r>
            <a:r>
              <a:rPr/>
              <a:t> are the transition bins, which come further on in this same section</a:t>
            </a:r>
          </a:p>
        </p:txBody>
      </p:sp>
    </p:spTree>
  </p:cSl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ignore_bins: saying out loud what does not get covered</a:t>
            </a:r>
          </a:p>
          <a:p>
            <a:pPr lvl="0" indent="0">
              <a:buNone/>
            </a:pPr>
            <a:r>
              <a:rPr>
                <a:latin typeface="Courier"/>
              </a:rPr>
              <a:t>      </a:t>
            </a:r>
            <a:r>
              <a:rPr i="1">
                <a:solidFill>
                  <a:srgbClr val="60A0B0"/>
                </a:solidFill>
                <a:latin typeface="Courier"/>
              </a:rPr>
              <a:t>// Check the corners where the inputs are all 0s or all 1s</a:t>
            </a:r>
            <a:br/>
            <a:r>
              <a:rPr>
                <a:latin typeface="Courier"/>
              </a:rPr>
              <a:t>      all_ops : </a:t>
            </a:r>
            <a:r>
              <a:rPr b="1">
                <a:solidFill>
                  <a:srgbClr val="007020"/>
                </a:solidFill>
                <a:latin typeface="Courier"/>
              </a:rPr>
              <a:t>coverpoint</a:t>
            </a:r>
            <a:r>
              <a:rPr>
                <a:latin typeface="Courier"/>
              </a:rPr>
              <a:t> op_set {</a:t>
            </a:r>
            <a:br/>
            <a:r>
              <a:rPr>
                <a:latin typeface="Courier"/>
              </a:rPr>
              <a:t>         </a:t>
            </a:r>
            <a:r>
              <a:rPr b="1">
                <a:solidFill>
                  <a:srgbClr val="007020"/>
                </a:solidFill>
                <a:latin typeface="Courier"/>
              </a:rPr>
              <a:t>ignore_bins</a:t>
            </a:r>
            <a:r>
              <a:rPr>
                <a:latin typeface="Courier"/>
              </a:rPr>
              <a:t> null_ops = {rst_op, no_op};}</a:t>
            </a:r>
            <a:br/>
            <a:br/>
            <a:r>
              <a:rPr>
                <a:latin typeface="Courier"/>
              </a:rPr>
              <a:t>      a_leg: </a:t>
            </a:r>
            <a:r>
              <a:rPr b="1">
                <a:solidFill>
                  <a:srgbClr val="007020"/>
                </a:solidFill>
                <a:latin typeface="Courier"/>
              </a:rPr>
              <a:t>coverpoint</a:t>
            </a:r>
            <a:r>
              <a:rPr>
                <a:latin typeface="Courier"/>
              </a:rPr>
              <a:t> A {</a:t>
            </a:r>
            <a:br/>
            <a:r>
              <a:rPr>
                <a:latin typeface="Courier"/>
              </a:rPr>
              <a:t>         </a:t>
            </a:r>
            <a:r>
              <a:rPr b="1">
                <a:solidFill>
                  <a:srgbClr val="007020"/>
                </a:solidFill>
                <a:latin typeface="Courier"/>
              </a:rPr>
              <a:t>bins</a:t>
            </a:r>
            <a:r>
              <a:rPr>
                <a:latin typeface="Courier"/>
              </a:rPr>
              <a:t> zeros = {</a:t>
            </a:r>
            <a:r>
              <a:rPr>
                <a:solidFill>
                  <a:srgbClr val="40A070"/>
                </a:solidFill>
                <a:latin typeface="Courier"/>
              </a:rPr>
              <a:t>8'h00</a:t>
            </a:r>
            <a:r>
              <a:rPr>
                <a:latin typeface="Courier"/>
              </a:rPr>
              <a:t>};</a:t>
            </a:r>
            <a:br/>
            <a:r>
              <a:rPr>
                <a:latin typeface="Courier"/>
              </a:rPr>
              <a:t>         </a:t>
            </a:r>
            <a:r>
              <a:rPr b="1">
                <a:solidFill>
                  <a:srgbClr val="007020"/>
                </a:solidFill>
                <a:latin typeface="Courier"/>
              </a:rPr>
              <a:t>bins</a:t>
            </a:r>
            <a:r>
              <a:rPr>
                <a:latin typeface="Courier"/>
              </a:rPr>
              <a:t> others= {[</a:t>
            </a:r>
            <a:r>
              <a:rPr>
                <a:solidFill>
                  <a:srgbClr val="40A070"/>
                </a:solidFill>
                <a:latin typeface="Courier"/>
              </a:rPr>
              <a:t>8'h01</a:t>
            </a:r>
            <a:r>
              <a:rPr>
                <a:latin typeface="Courier"/>
              </a:rPr>
              <a:t>:</a:t>
            </a:r>
            <a:r>
              <a:rPr>
                <a:solidFill>
                  <a:srgbClr val="40A070"/>
                </a:solidFill>
                <a:latin typeface="Courier"/>
              </a:rPr>
              <a:t>8'hFE</a:t>
            </a:r>
            <a:r>
              <a:rPr>
                <a:latin typeface="Courier"/>
              </a:rPr>
              <a:t>]};</a:t>
            </a:r>
            <a:br/>
            <a:r>
              <a:rPr>
                <a:latin typeface="Courier"/>
              </a:rPr>
              <a:t>         </a:t>
            </a:r>
            <a:r>
              <a:rPr b="1">
                <a:solidFill>
                  <a:srgbClr val="007020"/>
                </a:solidFill>
                <a:latin typeface="Courier"/>
              </a:rPr>
              <a:t>bins</a:t>
            </a:r>
            <a:r>
              <a:rPr>
                <a:latin typeface="Courier"/>
              </a:rPr>
              <a:t> ones  = {</a:t>
            </a:r>
            <a:r>
              <a:rPr>
                <a:solidFill>
                  <a:srgbClr val="40A070"/>
                </a:solidFill>
                <a:latin typeface="Courier"/>
              </a:rPr>
              <a:t>8'hFF</a:t>
            </a:r>
            <a:r>
              <a:rPr>
                <a:latin typeface="Courier"/>
              </a:rPr>
              <a:t>};</a:t>
            </a:r>
            <a:br/>
            <a:r>
              <a:rPr>
                <a:latin typeface="Courier"/>
              </a:rPr>
              <a:t>      }</a:t>
            </a:r>
            <a:br/>
            <a:br/>
            <a:r>
              <a:rPr>
                <a:latin typeface="Courier"/>
              </a:rPr>
              <a:t>      b_leg: </a:t>
            </a:r>
            <a:r>
              <a:rPr b="1">
                <a:solidFill>
                  <a:srgbClr val="007020"/>
                </a:solidFill>
                <a:latin typeface="Courier"/>
              </a:rPr>
              <a:t>coverpoint</a:t>
            </a:r>
            <a:r>
              <a:rPr>
                <a:latin typeface="Courier"/>
              </a:rPr>
              <a:t> B {</a:t>
            </a:r>
            <a:br/>
            <a:r>
              <a:rPr>
                <a:latin typeface="Courier"/>
              </a:rPr>
              <a:t>         </a:t>
            </a:r>
            <a:r>
              <a:rPr b="1">
                <a:solidFill>
                  <a:srgbClr val="007020"/>
                </a:solidFill>
                <a:latin typeface="Courier"/>
              </a:rPr>
              <a:t>bins</a:t>
            </a:r>
            <a:r>
              <a:rPr>
                <a:latin typeface="Courier"/>
              </a:rPr>
              <a:t> zeros = {</a:t>
            </a:r>
            <a:r>
              <a:rPr>
                <a:solidFill>
                  <a:srgbClr val="40A070"/>
                </a:solidFill>
                <a:latin typeface="Courier"/>
              </a:rPr>
              <a:t>8'h00</a:t>
            </a:r>
            <a:r>
              <a:rPr>
                <a:latin typeface="Courier"/>
              </a:rPr>
              <a:t>};</a:t>
            </a:r>
            <a:br/>
            <a:r>
              <a:rPr>
                <a:latin typeface="Courier"/>
              </a:rPr>
              <a:t>         </a:t>
            </a:r>
            <a:r>
              <a:rPr b="1">
                <a:solidFill>
                  <a:srgbClr val="007020"/>
                </a:solidFill>
                <a:latin typeface="Courier"/>
              </a:rPr>
              <a:t>bins</a:t>
            </a:r>
            <a:r>
              <a:rPr>
                <a:latin typeface="Courier"/>
              </a:rPr>
              <a:t> others= {[</a:t>
            </a:r>
            <a:r>
              <a:rPr>
                <a:solidFill>
                  <a:srgbClr val="40A070"/>
                </a:solidFill>
                <a:latin typeface="Courier"/>
              </a:rPr>
              <a:t>8'h01</a:t>
            </a:r>
            <a:r>
              <a:rPr>
                <a:latin typeface="Courier"/>
              </a:rPr>
              <a:t>:</a:t>
            </a:r>
            <a:r>
              <a:rPr>
                <a:solidFill>
                  <a:srgbClr val="40A070"/>
                </a:solidFill>
                <a:latin typeface="Courier"/>
              </a:rPr>
              <a:t>8'hFE</a:t>
            </a:r>
            <a:r>
              <a:rPr>
                <a:latin typeface="Courier"/>
              </a:rPr>
              <a:t>]};</a:t>
            </a:r>
            <a:br/>
            <a:r>
              <a:rPr>
                <a:latin typeface="Courier"/>
              </a:rPr>
              <a:t>         </a:t>
            </a:r>
            <a:r>
              <a:rPr b="1">
                <a:solidFill>
                  <a:srgbClr val="007020"/>
                </a:solidFill>
                <a:latin typeface="Courier"/>
              </a:rPr>
              <a:t>bins</a:t>
            </a:r>
            <a:r>
              <a:rPr>
                <a:latin typeface="Courier"/>
              </a:rPr>
              <a:t> ones  = {</a:t>
            </a:r>
            <a:r>
              <a:rPr>
                <a:solidFill>
                  <a:srgbClr val="40A070"/>
                </a:solidFill>
                <a:latin typeface="Courier"/>
              </a:rPr>
              <a:t>8'hFF</a:t>
            </a:r>
            <a:r>
              <a:rPr>
                <a:latin typeface="Courier"/>
              </a:rPr>
              <a:t>};</a:t>
            </a:r>
            <a:br/>
            <a:r>
              <a:rPr>
                <a:latin typeface="Courier"/>
              </a:rPr>
              <a:t>      }</a:t>
            </a:r>
            <a:br/>
            <a:r>
              <a:rPr>
                <a:latin typeface="Courier"/>
              </a:rPr>
              <a:t>      </a:t>
            </a:r>
            <a:r>
              <a:rPr i="1">
                <a:solidFill>
                  <a:srgbClr val="60A0B0"/>
                </a:solidFill>
                <a:latin typeface="Courier"/>
              </a:rPr>
              <a:t>// VTALU rev2: the borrow of the subtraction, the row of the plan that the</a:t>
            </a:r>
            <a:br/>
            <a:r>
              <a:rPr>
                <a:latin typeface="Courier"/>
              </a:rPr>
              <a:t>      </a:t>
            </a:r>
            <a:r>
              <a:rPr i="1">
                <a:solidFill>
                  <a:srgbClr val="60A0B0"/>
                </a:solidFill>
                <a:latin typeface="Courier"/>
              </a:rPr>
              <a:t>// scoreboard can only close by looking at TWO outputs. Without this bin, a</a:t>
            </a:r>
            <a:br/>
            <a:r>
              <a:rPr>
                <a:latin typeface="Courier"/>
              </a:rPr>
              <a:t>      </a:t>
            </a:r>
            <a:r>
              <a:rPr i="1">
                <a:solidFill>
                  <a:srgbClr val="60A0B0"/>
                </a:solidFill>
                <a:latin typeface="Courier"/>
              </a:rPr>
              <a:t>// subtraction that never went negative looks exactly like one that did.</a:t>
            </a:r>
            <a:br/>
            <a:r>
              <a:rPr>
                <a:latin typeface="Courier"/>
              </a:rPr>
              <a:t>      borrow: </a:t>
            </a:r>
            <a:r>
              <a:rPr b="1">
                <a:solidFill>
                  <a:srgbClr val="007020"/>
                </a:solidFill>
                <a:latin typeface="Courier"/>
              </a:rPr>
              <a:t>coverpoint</a:t>
            </a:r>
            <a:r>
              <a:rPr>
                <a:latin typeface="Courier"/>
              </a:rPr>
              <a:t> ((op_set == sub_op) &amp;&amp; (A &lt; B)) {</a:t>
            </a:r>
            <a:br/>
            <a:r>
              <a:rPr>
                <a:latin typeface="Courier"/>
              </a:rPr>
              <a:t>         </a:t>
            </a:r>
            <a:r>
              <a:rPr b="1">
                <a:solidFill>
                  <a:srgbClr val="007020"/>
                </a:solidFill>
                <a:latin typeface="Courier"/>
              </a:rPr>
              <a:t>bins</a:t>
            </a:r>
            <a:r>
              <a:rPr>
                <a:latin typeface="Courier"/>
              </a:rPr>
              <a:t> hubo_borrow = {</a:t>
            </a:r>
            <a:r>
              <a:rPr>
                <a:solidFill>
                  <a:srgbClr val="40A070"/>
                </a:solidFill>
                <a:latin typeface="Courier"/>
              </a:rPr>
              <a:t>1</a:t>
            </a:r>
            <a:r>
              <a:rPr>
                <a:latin typeface="Courier"/>
              </a:rPr>
              <a:t>};</a:t>
            </a:r>
            <a:br/>
            <a:r>
              <a:rPr>
                <a:latin typeface="Courier"/>
              </a:rPr>
              <a:t>         </a:t>
            </a:r>
            <a:r>
              <a:rPr b="1">
                <a:solidFill>
                  <a:srgbClr val="007020"/>
                </a:solidFill>
                <a:latin typeface="Courier"/>
              </a:rPr>
              <a:t>ignore_bins</a:t>
            </a:r>
            <a:r>
              <a:rPr>
                <a:latin typeface="Courier"/>
              </a:rPr>
              <a:t> resto = {</a:t>
            </a:r>
            <a:r>
              <a:rPr>
                <a:solidFill>
                  <a:srgbClr val="40A070"/>
                </a:solidFill>
                <a:latin typeface="Courier"/>
              </a:rPr>
              <a:t>0</a:t>
            </a:r>
            <a:r>
              <a:rPr>
                <a:latin typeface="Courier"/>
              </a:rPr>
              <a:t>};</a:t>
            </a:r>
            <a:br/>
            <a:r>
              <a:rPr>
                <a:latin typeface="Courier"/>
              </a:rPr>
              <a:t>      }</a:t>
            </a:r>
          </a:p>
          <a:p>
            <a:pPr lvl="0"/>
            <a:r>
              <a:rPr>
                <a:latin typeface="Courier"/>
              </a:rPr>
              <a:t>all_ops</a:t>
            </a:r>
            <a:r>
              <a:rPr/>
              <a:t> </a:t>
            </a:r>
            <a:r>
              <a:rPr b="1"/>
              <a:t>ignores</a:t>
            </a:r>
            <a:r>
              <a:rPr/>
              <a:t> </a:t>
            </a:r>
            <a:r>
              <a:rPr>
                <a:latin typeface="Courier"/>
              </a:rPr>
              <a:t>rst_op</a:t>
            </a:r>
            <a:r>
              <a:rPr/>
              <a:t> and </a:t>
            </a:r>
            <a:r>
              <a:rPr>
                <a:latin typeface="Courier"/>
              </a:rPr>
              <a:t>no_op</a:t>
            </a:r>
            <a:r>
              <a:rPr/>
              <a:t>: it makes no sense to ask for “an addition with the operands at 0x00” when the operation is a reset</a:t>
            </a:r>
          </a:p>
          <a:p>
            <a:pPr lvl="0"/>
            <a:r>
              <a:rPr>
                <a:latin typeface="Courier"/>
              </a:rPr>
              <a:t>a_leg</a:t>
            </a:r>
            <a:r>
              <a:rPr/>
              <a:t> and </a:t>
            </a:r>
            <a:r>
              <a:rPr>
                <a:latin typeface="Courier"/>
              </a:rPr>
              <a:t>b_leg</a:t>
            </a:r>
            <a:r>
              <a:rPr/>
              <a:t> bring 256 values down to the three buckets that matter: all zeros, the middle, all ones</a:t>
            </a:r>
          </a:p>
          <a:p>
            <a:pPr lvl="0"/>
            <a:r>
              <a:rPr/>
              <a:t>An impossible bin you leave in place keeps your coverage pinned below 100 % and nobody knows why. </a:t>
            </a:r>
            <a:r>
              <a:rPr>
                <a:latin typeface="Courier"/>
              </a:rPr>
              <a:t>ignore_bins</a:t>
            </a:r>
            <a:r>
              <a:rPr/>
              <a:t> turns it into a written decision</a:t>
            </a:r>
          </a:p>
        </p:txBody>
      </p:sp>
    </p:spTree>
  </p:cSl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cross: the combinations, and how not to drown</a:t>
            </a:r>
          </a:p>
          <a:p>
            <a:pPr lvl="0" indent="0">
              <a:buNone/>
            </a:pPr>
            <a:r>
              <a:rPr>
                <a:latin typeface="Courier"/>
              </a:rPr>
              <a:t>op_00_FF : </a:t>
            </a:r>
            <a:r>
              <a:rPr b="1">
                <a:solidFill>
                  <a:srgbClr val="007020"/>
                </a:solidFill>
                <a:latin typeface="Courier"/>
              </a:rPr>
              <a:t>cross</a:t>
            </a:r>
            <a:r>
              <a:rPr>
                <a:latin typeface="Courier"/>
              </a:rPr>
              <a:t> a_leg, b_leg, all_ops;    </a:t>
            </a:r>
            <a:r>
              <a:rPr i="1">
                <a:solidFill>
                  <a:srgbClr val="60A0B0"/>
                </a:solidFill>
                <a:latin typeface="Courier"/>
              </a:rPr>
              <a:t>// 3 x 3 x 5 = 45 bins, almost all meaningless</a:t>
            </a:r>
          </a:p>
          <a:p>
            <a:pPr lvl="0"/>
            <a:r>
              <a:rPr/>
              <a:t>A </a:t>
            </a:r>
            <a:r>
              <a:rPr>
                <a:latin typeface="Courier"/>
              </a:rPr>
              <a:t>cross</a:t>
            </a:r>
            <a:r>
              <a:rPr/>
              <a:t> is the </a:t>
            </a:r>
            <a:r>
              <a:rPr b="1"/>
              <a:t>cartesian product</a:t>
            </a:r>
            <a:r>
              <a:rPr/>
              <a:t> of its coverpoints: it grows fast and most of the combinations are in nobody’s spec</a:t>
            </a:r>
          </a:p>
          <a:p>
            <a:pPr lvl="0"/>
            <a:r>
              <a:rPr>
                <a:latin typeface="Courier"/>
              </a:rPr>
              <a:t>binsof(x) intersect {v}</a:t>
            </a:r>
            <a:r>
              <a:rPr/>
              <a:t> reads as </a:t>
            </a:r>
            <a:r>
              <a:rPr i="1"/>
              <a:t>“the bins of </a:t>
            </a:r>
            <a:r>
              <a:rPr i="1">
                <a:latin typeface="Courier"/>
              </a:rPr>
              <a:t>x</a:t>
            </a:r>
            <a:r>
              <a:rPr i="1"/>
              <a:t> that contain </a:t>
            </a:r>
            <a:r>
              <a:rPr i="1">
                <a:latin typeface="Courier"/>
              </a:rPr>
              <a:t>v</a:t>
            </a:r>
            <a:r>
              <a:rPr i="1"/>
              <a:t>”</a:t>
            </a:r>
          </a:p>
          <a:p>
            <a:pPr lvl="0"/>
            <a:r>
              <a:rPr/>
              <a:t>They combine with </a:t>
            </a:r>
            <a:r>
              <a:rPr>
                <a:latin typeface="Courier"/>
              </a:rPr>
              <a:t>&amp;&amp;</a:t>
            </a:r>
            <a:r>
              <a:rPr/>
              <a:t> and </a:t>
            </a:r>
            <a:r>
              <a:rPr>
                <a:latin typeface="Courier"/>
              </a:rPr>
              <a:t>||</a:t>
            </a:r>
            <a:r>
              <a:rPr/>
              <a:t>, and what is left over gets thrown away with </a:t>
            </a:r>
            <a:r>
              <a:rPr>
                <a:latin typeface="Courier"/>
              </a:rPr>
              <a:t>ignore_bins</a:t>
            </a:r>
          </a:p>
          <a:p>
            <a:pPr lvl="0"/>
            <a:r>
              <a:rPr/>
              <a:t>That way the 45 bins come down to the 11 the plan actually asked for</a:t>
            </a:r>
          </a:p>
        </p:txBody>
      </p:sp>
    </p:spTree>
  </p:cSl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The VTALU cross</a:t>
            </a:r>
          </a:p>
          <a:p>
            <a:pPr lvl="0" indent="0">
              <a:buNone/>
            </a:pPr>
            <a:r>
              <a:rPr>
                <a:latin typeface="Courier"/>
              </a:rPr>
              <a:t>         </a:t>
            </a:r>
            <a:r>
              <a:rPr b="1">
                <a:solidFill>
                  <a:srgbClr val="007020"/>
                </a:solidFill>
                <a:latin typeface="Courier"/>
              </a:rPr>
              <a:t>bins</a:t>
            </a:r>
            <a:r>
              <a:rPr>
                <a:latin typeface="Courier"/>
              </a:rPr>
              <a:t> mul_00 = </a:t>
            </a:r>
            <a:r>
              <a:rPr b="1">
                <a:solidFill>
                  <a:srgbClr val="007020"/>
                </a:solidFill>
                <a:latin typeface="Courier"/>
              </a:rPr>
              <a:t>binsof</a:t>
            </a:r>
            <a:r>
              <a:rPr>
                <a:latin typeface="Courier"/>
              </a:rPr>
              <a:t> (all_ops) </a:t>
            </a:r>
            <a:r>
              <a:rPr b="1">
                <a:solidFill>
                  <a:srgbClr val="007020"/>
                </a:solidFill>
                <a:latin typeface="Courier"/>
              </a:rPr>
              <a:t>intersect</a:t>
            </a:r>
            <a:r>
              <a:rPr>
                <a:latin typeface="Courier"/>
              </a:rPr>
              <a:t> {mul_op} &amp;&amp;</a:t>
            </a:r>
            <a:br/>
            <a:r>
              <a:rPr>
                <a:latin typeface="Courier"/>
              </a:rPr>
              <a:t>                       (</a:t>
            </a:r>
            <a:r>
              <a:rPr b="1">
                <a:solidFill>
                  <a:srgbClr val="007020"/>
                </a:solidFill>
                <a:latin typeface="Courier"/>
              </a:rPr>
              <a:t>binsof</a:t>
            </a:r>
            <a:r>
              <a:rPr>
                <a:latin typeface="Courier"/>
              </a:rPr>
              <a:t> (a_leg.zeros) || </a:t>
            </a:r>
            <a:r>
              <a:rPr b="1">
                <a:solidFill>
                  <a:srgbClr val="007020"/>
                </a:solidFill>
                <a:latin typeface="Courier"/>
              </a:rPr>
              <a:t>binsof</a:t>
            </a:r>
            <a:r>
              <a:rPr>
                <a:latin typeface="Courier"/>
              </a:rPr>
              <a:t> (b_leg.zeros));</a:t>
            </a:r>
            <a:br/>
            <a:br/>
            <a:r>
              <a:rPr>
                <a:latin typeface="Courier"/>
              </a:rPr>
              <a:t>         </a:t>
            </a:r>
            <a:r>
              <a:rPr b="1">
                <a:solidFill>
                  <a:srgbClr val="007020"/>
                </a:solidFill>
                <a:latin typeface="Courier"/>
              </a:rPr>
              <a:t>bins</a:t>
            </a:r>
            <a:r>
              <a:rPr>
                <a:latin typeface="Courier"/>
              </a:rPr>
              <a:t> mul_FF = </a:t>
            </a:r>
            <a:r>
              <a:rPr b="1">
                <a:solidFill>
                  <a:srgbClr val="007020"/>
                </a:solidFill>
                <a:latin typeface="Courier"/>
              </a:rPr>
              <a:t>binsof</a:t>
            </a:r>
            <a:r>
              <a:rPr>
                <a:latin typeface="Courier"/>
              </a:rPr>
              <a:t> (all_ops) </a:t>
            </a:r>
            <a:r>
              <a:rPr b="1">
                <a:solidFill>
                  <a:srgbClr val="007020"/>
                </a:solidFill>
                <a:latin typeface="Courier"/>
              </a:rPr>
              <a:t>intersect</a:t>
            </a:r>
            <a:r>
              <a:rPr>
                <a:latin typeface="Courier"/>
              </a:rPr>
              <a:t> {mul_op} &amp;&amp;</a:t>
            </a:r>
            <a:br/>
            <a:r>
              <a:rPr>
                <a:latin typeface="Courier"/>
              </a:rPr>
              <a:t>                       (</a:t>
            </a:r>
            <a:r>
              <a:rPr b="1">
                <a:solidFill>
                  <a:srgbClr val="007020"/>
                </a:solidFill>
                <a:latin typeface="Courier"/>
              </a:rPr>
              <a:t>binsof</a:t>
            </a:r>
            <a:r>
              <a:rPr>
                <a:latin typeface="Courier"/>
              </a:rPr>
              <a:t> (a_leg.ones) || </a:t>
            </a:r>
            <a:r>
              <a:rPr b="1">
                <a:solidFill>
                  <a:srgbClr val="007020"/>
                </a:solidFill>
                <a:latin typeface="Courier"/>
              </a:rPr>
              <a:t>binsof</a:t>
            </a:r>
            <a:r>
              <a:rPr>
                <a:latin typeface="Courier"/>
              </a:rPr>
              <a:t> (b_leg.ones));</a:t>
            </a:r>
            <a:br/>
            <a:br/>
            <a:r>
              <a:rPr>
                <a:latin typeface="Courier"/>
              </a:rPr>
              <a:t>         </a:t>
            </a:r>
            <a:r>
              <a:rPr b="1">
                <a:solidFill>
                  <a:srgbClr val="007020"/>
                </a:solidFill>
                <a:latin typeface="Courier"/>
              </a:rPr>
              <a:t>bins</a:t>
            </a:r>
            <a:r>
              <a:rPr>
                <a:latin typeface="Courier"/>
              </a:rPr>
              <a:t> mul_max = </a:t>
            </a:r>
            <a:r>
              <a:rPr b="1">
                <a:solidFill>
                  <a:srgbClr val="007020"/>
                </a:solidFill>
                <a:latin typeface="Courier"/>
              </a:rPr>
              <a:t>binsof</a:t>
            </a:r>
            <a:r>
              <a:rPr>
                <a:latin typeface="Courier"/>
              </a:rPr>
              <a:t> (all_ops) </a:t>
            </a:r>
            <a:r>
              <a:rPr b="1">
                <a:solidFill>
                  <a:srgbClr val="007020"/>
                </a:solidFill>
                <a:latin typeface="Courier"/>
              </a:rPr>
              <a:t>intersect</a:t>
            </a:r>
            <a:r>
              <a:rPr>
                <a:latin typeface="Courier"/>
              </a:rPr>
              <a:t> {mul_op} &amp;&amp;</a:t>
            </a:r>
            <a:br/>
            <a:r>
              <a:rPr>
                <a:latin typeface="Courier"/>
              </a:rPr>
              <a:t>                        (</a:t>
            </a:r>
            <a:r>
              <a:rPr b="1">
                <a:solidFill>
                  <a:srgbClr val="007020"/>
                </a:solidFill>
                <a:latin typeface="Courier"/>
              </a:rPr>
              <a:t>binsof</a:t>
            </a:r>
            <a:r>
              <a:rPr>
                <a:latin typeface="Courier"/>
              </a:rPr>
              <a:t> (a_leg.ones) &amp;&amp; </a:t>
            </a:r>
            <a:r>
              <a:rPr b="1">
                <a:solidFill>
                  <a:srgbClr val="007020"/>
                </a:solidFill>
                <a:latin typeface="Courier"/>
              </a:rPr>
              <a:t>binsof</a:t>
            </a:r>
            <a:r>
              <a:rPr>
                <a:latin typeface="Courier"/>
              </a:rPr>
              <a:t> (b_leg.ones));</a:t>
            </a:r>
            <a:br/>
            <a:br/>
            <a:r>
              <a:rPr>
                <a:latin typeface="Courier"/>
              </a:rPr>
              <a:t>         </a:t>
            </a:r>
            <a:r>
              <a:rPr b="1">
                <a:solidFill>
                  <a:srgbClr val="007020"/>
                </a:solidFill>
                <a:latin typeface="Courier"/>
              </a:rPr>
              <a:t>ignore_bins</a:t>
            </a:r>
            <a:r>
              <a:rPr>
                <a:latin typeface="Courier"/>
              </a:rPr>
              <a:t> others_only =</a:t>
            </a:r>
            <a:br/>
            <a:r>
              <a:rPr>
                <a:latin typeface="Courier"/>
              </a:rPr>
              <a:t>                         </a:t>
            </a:r>
            <a:r>
              <a:rPr b="1">
                <a:solidFill>
                  <a:srgbClr val="007020"/>
                </a:solidFill>
                <a:latin typeface="Courier"/>
              </a:rPr>
              <a:t>binsof</a:t>
            </a:r>
            <a:r>
              <a:rPr>
                <a:latin typeface="Courier"/>
              </a:rPr>
              <a:t>(a_leg.others) &amp;&amp; </a:t>
            </a:r>
            <a:r>
              <a:rPr b="1">
                <a:solidFill>
                  <a:srgbClr val="007020"/>
                </a:solidFill>
                <a:latin typeface="Courier"/>
              </a:rPr>
              <a:t>binsof</a:t>
            </a:r>
            <a:r>
              <a:rPr>
                <a:latin typeface="Courier"/>
              </a:rPr>
              <a:t>(b_leg.others);</a:t>
            </a:r>
          </a:p>
          <a:p>
            <a:pPr lvl="0"/>
            <a:r>
              <a:rPr>
                <a:latin typeface="Courier"/>
              </a:rPr>
              <a:t>mul_00</a:t>
            </a:r>
            <a:r>
              <a:rPr/>
              <a:t> reads straight through: </a:t>
            </a:r>
            <a:r>
              <a:rPr i="1"/>
              <a:t>a multiplication where A </a:t>
            </a:r>
            <a:r>
              <a:rPr b="1" i="1"/>
              <a:t>or</a:t>
            </a:r>
            <a:r>
              <a:rPr i="1"/>
              <a:t> B is 0x00</a:t>
            </a:r>
            <a:r>
              <a:rPr/>
              <a:t>. The other eight bins of the cross are these two lines with another </a:t>
            </a:r>
            <a:r>
              <a:rPr>
                <a:latin typeface="Courier"/>
              </a:rPr>
              <a:t>op</a:t>
            </a:r>
          </a:p>
          <a:p>
            <a:pPr lvl="0"/>
            <a:r>
              <a:rPr>
                <a:latin typeface="Courier"/>
              </a:rPr>
              <a:t>mul_max</a:t>
            </a:r>
            <a:r>
              <a:rPr/>
              <a:t> is the only one with </a:t>
            </a:r>
            <a:r>
              <a:rPr>
                <a:latin typeface="Courier"/>
              </a:rPr>
              <a:t>&amp;&amp;</a:t>
            </a:r>
            <a:r>
              <a:rPr/>
              <a:t>: it asks for </a:t>
            </a:r>
            <a:r>
              <a:rPr b="1"/>
              <a:t>both</a:t>
            </a:r>
            <a:r>
              <a:rPr/>
              <a:t> legs at 0xFF: the </a:t>
            </a:r>
            <a:r>
              <a:rPr b="1"/>
              <a:t>maximum product</a:t>
            </a:r>
            <a:r>
              <a:rPr/>
              <a:t>, </a:t>
            </a:r>
            <a:r>
              <a:rPr>
                <a:latin typeface="Courier"/>
              </a:rPr>
              <a:t>FF</a:t>
            </a:r>
            <a:r>
              <a:rPr/>
              <a:t> × </a:t>
            </a:r>
            <a:r>
              <a:rPr>
                <a:latin typeface="Courier"/>
              </a:rPr>
              <a:t>FF</a:t>
            </a:r>
            <a:r>
              <a:rPr/>
              <a:t> = </a:t>
            </a:r>
            <a:r>
              <a:rPr>
                <a:latin typeface="Courier"/>
              </a:rPr>
              <a:t>FE01</a:t>
            </a:r>
            <a:r>
              <a:rPr/>
              <a:t>. It does not overflow — 8 bits by 8 fit in 16</a:t>
            </a:r>
          </a:p>
          <a:p>
            <a:pPr lvl="0"/>
            <a:r>
              <a:rPr/>
              <a:t>Verilator 5.052 </a:t>
            </a:r>
            <a:r>
              <a:rPr b="1"/>
              <a:t>ignores</a:t>
            </a:r>
            <a:r>
              <a:rPr/>
              <a:t> </a:t>
            </a:r>
            <a:r>
              <a:rPr>
                <a:latin typeface="Courier"/>
              </a:rPr>
              <a:t>binsof</a:t>
            </a:r>
            <a:r>
              <a:rPr/>
              <a:t> / </a:t>
            </a:r>
            <a:r>
              <a:rPr>
                <a:latin typeface="Courier"/>
              </a:rPr>
              <a:t>intersect</a:t>
            </a:r>
            <a:r>
              <a:rPr/>
              <a:t> (</a:t>
            </a:r>
            <a:r>
              <a:rPr>
                <a:latin typeface="Courier"/>
              </a:rPr>
              <a:t>%Warning-COVERIGN</a:t>
            </a:r>
            <a:r>
              <a:rPr/>
              <a:t>) and measures the whole cross: that is why the number is not a commercial tool’s</a:t>
            </a:r>
          </a:p>
        </p:txBody>
      </p:sp>
    </p:spTree>
  </p:cSl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Transition bins: when the order matters</a:t>
            </a:r>
          </a:p>
          <a:p>
            <a:pPr lvl="0" indent="0">
              <a:buNone/>
            </a:pPr>
            <a:r>
              <a:rPr b="1">
                <a:solidFill>
                  <a:srgbClr val="007020"/>
                </a:solidFill>
                <a:latin typeface="Courier"/>
              </a:rPr>
              <a:t>bins</a:t>
            </a:r>
            <a:r>
              <a:rPr>
                <a:latin typeface="Courier"/>
              </a:rPr>
              <a:t> opn_rst[] = ([add_op:mul_op] =&gt; rst_op);   </a:t>
            </a:r>
            <a:r>
              <a:rPr i="1">
                <a:solidFill>
                  <a:srgbClr val="60A0B0"/>
                </a:solidFill>
                <a:latin typeface="Courier"/>
              </a:rPr>
              <a:t>// A and then B</a:t>
            </a:r>
            <a:br/>
            <a:r>
              <a:rPr b="1">
                <a:solidFill>
                  <a:srgbClr val="007020"/>
                </a:solidFill>
                <a:latin typeface="Courier"/>
              </a:rPr>
              <a:t>bins</a:t>
            </a:r>
            <a:r>
              <a:rPr>
                <a:latin typeface="Courier"/>
              </a:rPr>
              <a:t> sngl_mul[] = ([add_op:xor_op], no_op =&gt; mul_op);</a:t>
            </a:r>
            <a:br/>
            <a:r>
              <a:rPr b="1">
                <a:solidFill>
                  <a:srgbClr val="007020"/>
                </a:solidFill>
                <a:latin typeface="Courier"/>
              </a:rPr>
              <a:t>bins</a:t>
            </a:r>
            <a:r>
              <a:rPr>
                <a:latin typeface="Courier"/>
              </a:rPr>
              <a:t> twoops[]  = ([add_op:mul_op] [* </a:t>
            </a:r>
            <a:r>
              <a:rPr>
                <a:solidFill>
                  <a:srgbClr val="40A070"/>
                </a:solidFill>
                <a:latin typeface="Courier"/>
              </a:rPr>
              <a:t>2</a:t>
            </a:r>
            <a:r>
              <a:rPr>
                <a:latin typeface="Courier"/>
              </a:rPr>
              <a:t>]);       </a:t>
            </a:r>
            <a:r>
              <a:rPr i="1">
                <a:solidFill>
                  <a:srgbClr val="60A0B0"/>
                </a:solidFill>
                <a:latin typeface="Courier"/>
              </a:rPr>
              <a:t>// twice in a row</a:t>
            </a:r>
            <a:br/>
            <a:r>
              <a:rPr b="1">
                <a:solidFill>
                  <a:srgbClr val="007020"/>
                </a:solidFill>
                <a:latin typeface="Courier"/>
              </a:rPr>
              <a:t>bins</a:t>
            </a:r>
            <a:r>
              <a:rPr>
                <a:latin typeface="Courier"/>
              </a:rPr>
              <a:t> manymult  = (mul_op [* </a:t>
            </a:r>
            <a:r>
              <a:rPr>
                <a:solidFill>
                  <a:srgbClr val="40A070"/>
                </a:solidFill>
                <a:latin typeface="Courier"/>
              </a:rPr>
              <a:t>3</a:t>
            </a:r>
            <a:r>
              <a:rPr>
                <a:latin typeface="Courier"/>
              </a:rPr>
              <a:t>:</a:t>
            </a:r>
            <a:r>
              <a:rPr>
                <a:solidFill>
                  <a:srgbClr val="40A070"/>
                </a:solidFill>
                <a:latin typeface="Courier"/>
              </a:rPr>
              <a:t>5</a:t>
            </a:r>
            <a:r>
              <a:rPr>
                <a:latin typeface="Courier"/>
              </a:rPr>
              <a:t>]);              </a:t>
            </a:r>
            <a:r>
              <a:rPr i="1">
                <a:solidFill>
                  <a:srgbClr val="60A0B0"/>
                </a:solidFill>
                <a:latin typeface="Courier"/>
              </a:rPr>
              <a:t>// between 3 and 5 times in a row</a:t>
            </a:r>
          </a:p>
          <a:p>
            <a:pPr lvl="0"/>
            <a:r>
              <a:rPr/>
              <a:t>Three rows of the plan are not values, they are </a:t>
            </a:r>
            <a:r>
              <a:rPr b="1"/>
              <a:t>sequences</a:t>
            </a:r>
            <a:r>
              <a:rPr/>
              <a:t>: “after a reset”, “a mult after a single-cycle one”</a:t>
            </a:r>
          </a:p>
          <a:p>
            <a:pPr lvl="0"/>
            <a:r>
              <a:rPr/>
              <a:t>Verilator 5.052 still </a:t>
            </a:r>
            <a:r>
              <a:rPr b="1"/>
              <a:t>does not compile them</a:t>
            </a:r>
            <a:r>
              <a:rPr/>
              <a:t> (Internal Error). In the code they are inside </a:t>
            </a:r>
            <a:r>
              <a:rPr>
                <a:latin typeface="Courier"/>
              </a:rPr>
              <a:t>`ifndef VERILATOR</a:t>
            </a:r>
            <a:r>
              <a:rPr/>
              <a:t>: they are part of the topic and read just the same</a:t>
            </a:r>
          </a:p>
          <a:p>
            <a:pPr lvl="0"/>
            <a:r>
              <a:rPr/>
              <a:t>Minimal repro in </a:t>
            </a:r>
            <a:r>
              <a:rPr>
                <a:latin typeface="Courier"/>
              </a:rPr>
              <a:t>code/verilator/repro-cg-transition.sv</a:t>
            </a:r>
            <a:r>
              <a:rPr/>
              <a:t>. The day Verilator supports them, the </a:t>
            </a:r>
            <a:r>
              <a:rPr>
                <a:latin typeface="Courier"/>
              </a:rPr>
              <a:t>ifndef</a:t>
            </a:r>
            <a:r>
              <a:rPr/>
              <a:t> gets deleted and nothing else</a:t>
            </a:r>
          </a:p>
        </p:txBody>
      </p:sp>
    </p:spTree>
  </p:cSl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The knobs: when a bin counts as covered</a:t>
            </a:r>
          </a:p>
          <a:p>
            <a:pPr lvl="0" indent="0">
              <a:buNone/>
            </a:pPr>
            <a:r>
              <a:rPr b="1">
                <a:solidFill>
                  <a:srgbClr val="007020"/>
                </a:solidFill>
                <a:latin typeface="Courier"/>
              </a:rPr>
              <a:t>coverpoint</a:t>
            </a:r>
            <a:r>
              <a:rPr>
                <a:latin typeface="Courier"/>
              </a:rPr>
              <a:t> op_set {</a:t>
            </a:r>
            <a:br/>
            <a:r>
              <a:rPr>
                <a:latin typeface="Courier"/>
              </a:rPr>
              <a:t>   option.at_least = </a:t>
            </a:r>
            <a:r>
              <a:rPr>
                <a:solidFill>
                  <a:srgbClr val="40A070"/>
                </a:solidFill>
                <a:latin typeface="Courier"/>
              </a:rPr>
              <a:t>10</a:t>
            </a:r>
            <a:r>
              <a:rPr>
                <a:latin typeface="Courier"/>
              </a:rPr>
              <a:t>;                  </a:t>
            </a:r>
            <a:r>
              <a:rPr i="1">
                <a:solidFill>
                  <a:srgbClr val="60A0B0"/>
                </a:solidFill>
                <a:latin typeface="Courier"/>
              </a:rPr>
              <a:t>// a bin only counts at 10 hits</a:t>
            </a:r>
            <a:br/>
            <a:r>
              <a:rPr>
                <a:latin typeface="Courier"/>
              </a:rPr>
              <a:t>   </a:t>
            </a:r>
            <a:r>
              <a:rPr b="1">
                <a:solidFill>
                  <a:srgbClr val="007020"/>
                </a:solidFill>
                <a:latin typeface="Courier"/>
              </a:rPr>
              <a:t>bins</a:t>
            </a:r>
            <a:r>
              <a:rPr>
                <a:latin typeface="Courier"/>
              </a:rPr>
              <a:t> single[] = {[add_op:xor_op]};</a:t>
            </a:r>
            <a:br/>
            <a:r>
              <a:rPr>
                <a:latin typeface="Courier"/>
              </a:rPr>
              <a:t>}</a:t>
            </a:r>
            <a:br/>
            <a:r>
              <a:rPr b="1">
                <a:solidFill>
                  <a:srgbClr val="007020"/>
                </a:solidFill>
                <a:latin typeface="Courier"/>
              </a:rPr>
              <a:t>coverpoint</a:t>
            </a:r>
            <a:r>
              <a:rPr>
                <a:latin typeface="Courier"/>
              </a:rPr>
              <a:t> A { option.auto_bin_max = </a:t>
            </a:r>
            <a:r>
              <a:rPr>
                <a:solidFill>
                  <a:srgbClr val="40A070"/>
                </a:solidFill>
                <a:latin typeface="Courier"/>
              </a:rPr>
              <a:t>8</a:t>
            </a:r>
            <a:r>
              <a:rPr>
                <a:latin typeface="Courier"/>
              </a:rPr>
              <a:t>; } </a:t>
            </a:r>
            <a:r>
              <a:rPr i="1">
                <a:solidFill>
                  <a:srgbClr val="60A0B0"/>
                </a:solidFill>
                <a:latin typeface="Courier"/>
              </a:rPr>
              <a:t>// 8 automatic buckets, not 64</a:t>
            </a:r>
          </a:p>
          <a:p>
            <a:pPr lvl="0"/>
            <a:r>
              <a:rPr b="1">
                <a:latin typeface="Courier"/>
              </a:rPr>
              <a:t>option.at_least</a:t>
            </a:r>
            <a:r>
              <a:rPr/>
              <a:t> is the one that matters most: by default it is </a:t>
            </a:r>
            <a:r>
              <a:rPr b="1"/>
              <a:t>1</a:t>
            </a:r>
            <a:r>
              <a:rPr/>
              <a:t>, so a bin that happened </a:t>
            </a:r>
            <a:r>
              <a:rPr b="1"/>
              <a:t>once</a:t>
            </a:r>
            <a:r>
              <a:rPr/>
              <a:t> already shows up as covered. The corner case that came up once in a thousand runs is not verified, and the 100 % says it is</a:t>
            </a:r>
          </a:p>
          <a:p>
            <a:pPr lvl="0"/>
            <a:r>
              <a:rPr b="1">
                <a:latin typeface="Courier"/>
              </a:rPr>
              <a:t>option.auto_bin_max</a:t>
            </a:r>
            <a:r>
              <a:rPr/>
              <a:t> bounds the automatic bins. Without </a:t>
            </a:r>
            <a:r>
              <a:rPr>
                <a:latin typeface="Courier"/>
              </a:rPr>
              <a:t>{ }</a:t>
            </a:r>
            <a:r>
              <a:rPr/>
              <a:t> and without this knob, an 8-bit coverpoint does not give 256 buckets: it gives </a:t>
            </a:r>
            <a:r>
              <a:rPr b="1"/>
              <a:t>64</a:t>
            </a:r>
            <a:r>
              <a:rPr/>
              <a:t>, handed out by the tool and not by the spec</a:t>
            </a:r>
          </a:p>
          <a:p>
            <a:pPr lvl="0"/>
            <a:r>
              <a:rPr b="1">
                <a:latin typeface="Courier"/>
              </a:rPr>
              <a:t>option.weight</a:t>
            </a:r>
            <a:r>
              <a:rPr/>
              <a:t> changes how much a coverpoint weighs in the total, and </a:t>
            </a:r>
            <a:r>
              <a:rPr b="1">
                <a:latin typeface="Courier"/>
              </a:rPr>
              <a:t>type_option.merge_instances</a:t>
            </a:r>
            <a:r>
              <a:rPr/>
              <a:t> adds every instance into a single number instead of reporting them separately</a:t>
            </a:r>
          </a:p>
          <a:p>
            <a:pPr lvl="0"/>
            <a:r>
              <a:rPr/>
              <a:t>Verilator 5.052 honours </a:t>
            </a:r>
            <a:r>
              <a:rPr>
                <a:latin typeface="Courier"/>
              </a:rPr>
              <a:t>auto_bin_max</a:t>
            </a:r>
            <a:r>
              <a:rPr/>
              <a:t>, and </a:t>
            </a:r>
            <a:r>
              <a:rPr>
                <a:latin typeface="Courier"/>
              </a:rPr>
              <a:t>at_least</a:t>
            </a:r>
            <a:r>
              <a:rPr/>
              <a:t> </a:t>
            </a:r>
            <a:r>
              <a:rPr b="1"/>
              <a:t>only written in the coverpoint</a:t>
            </a:r>
            <a:r>
              <a:rPr/>
              <a:t>: in the covergroup it ignores it without warning. It is in </a:t>
            </a:r>
            <a:r>
              <a:rPr>
                <a:latin typeface="Courier"/>
              </a:rPr>
              <a:t>docs/en/verilator.md</a:t>
            </a:r>
          </a:p>
        </p:txBody>
      </p:sp>
    </p:spTree>
  </p:cSl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Reading the number</a:t>
            </a:r>
          </a:p>
          <a:p>
            <a:pPr lvl="0" indent="0">
              <a:buNone/>
            </a:pPr>
            <a:r>
              <a:rPr>
                <a:latin typeface="Courier"/>
              </a:rPr>
              <a:t>$ make u2/convencional</a:t>
            </a:r>
            <a:br/>
            <a:r>
              <a:rPr>
                <a:latin typeface="Courier"/>
              </a:rPr>
              <a:t>Coverage Summary:</a:t>
            </a:r>
            <a:br/>
            <a:r>
              <a:rPr>
                <a:latin typeface="Courier"/>
              </a:rPr>
              <a:t>  covergroup : 86.8% </a:t>
            </a:r>
            <a:r>
              <a:rPr b="1">
                <a:solidFill>
                  <a:srgbClr val="FF0000"/>
                </a:solidFill>
                <a:latin typeface="Courier"/>
              </a:rPr>
              <a:t>(</a:t>
            </a:r>
            <a:r>
              <a:rPr>
                <a:latin typeface="Courier"/>
              </a:rPr>
              <a:t>66/76</a:t>
            </a:r>
            <a:r>
              <a:rPr b="1">
                <a:solidFill>
                  <a:srgbClr val="007020"/>
                </a:solidFill>
                <a:latin typeface="Courier"/>
              </a:rPr>
              <a:t>)</a:t>
            </a:r>
          </a:p>
          <a:p>
            <a:pPr lvl="0"/>
            <a:r>
              <a:rPr/>
              <a:t>66 of 76 bins filled, with </a:t>
            </a:r>
            <a:r>
              <a:rPr b="1"/>
              <a:t>1000 randomizations</a:t>
            </a:r>
            <a:r>
              <a:rPr/>
              <a:t> and </a:t>
            </a:r>
            <a:r>
              <a:rPr b="1"/>
              <a:t>615 operations on the bus</a:t>
            </a:r>
            <a:r>
              <a:rPr/>
              <a:t> —</a:t>
            </a:r>
            <a:r>
              <a:rPr>
                <a:latin typeface="Courier"/>
              </a:rPr>
              <a:t>no_op</a:t>
            </a:r>
            <a:r>
              <a:rPr/>
              <a:t> and </a:t>
            </a:r>
            <a:r>
              <a:rPr>
                <a:latin typeface="Courier"/>
              </a:rPr>
              <a:t>rst_op</a:t>
            </a:r>
            <a:r>
              <a:rPr/>
              <a:t> get drawn and never sent, and the testbench prints that right before the Verilator report—. The other rows come out </a:t>
            </a:r>
            <a:r>
              <a:rPr>
                <a:latin typeface="Courier"/>
              </a:rPr>
              <a:t>0/0</a:t>
            </a:r>
            <a:r>
              <a:rPr/>
              <a:t>: </a:t>
            </a:r>
            <a:r>
              <a:rPr>
                <a:latin typeface="Courier"/>
              </a:rPr>
              <a:t>--coverage-user</a:t>
            </a:r>
            <a:r>
              <a:rPr/>
              <a:t> leaves code coverage out</a:t>
            </a:r>
          </a:p>
          <a:p>
            <a:pPr lvl="0"/>
            <a:r>
              <a:rPr/>
              <a:t>The 10 that are missing are </a:t>
            </a:r>
            <a:r>
              <a:rPr b="1"/>
              <a:t>a single value</a:t>
            </a:r>
            <a:r>
              <a:rPr/>
              <a:t>: </a:t>
            </a:r>
            <a:r>
              <a:rPr>
                <a:latin typeface="Courier"/>
              </a:rPr>
              <a:t>all_ops.auto_5</a:t>
            </a:r>
            <a:r>
              <a:rPr/>
              <a:t> and its nine crosses. It is </a:t>
            </a:r>
            <a:r>
              <a:rPr>
                <a:latin typeface="Courier"/>
              </a:rPr>
              <a:t>3'b110</a:t>
            </a:r>
            <a:r>
              <a:rPr/>
              <a:t>, which the enum </a:t>
            </a:r>
            <a:r>
              <a:rPr b="1"/>
              <a:t>does not have</a:t>
            </a:r>
            <a:r>
              <a:rPr/>
              <a:t> — Verilator hands out the automatic bins by the base type, </a:t>
            </a:r>
            <a:r>
              <a:rPr>
                <a:latin typeface="Courier"/>
              </a:rPr>
              <a:t>bit [2:0]</a:t>
            </a:r>
            <a:r>
              <a:rPr/>
              <a:t>, and not by enum member</a:t>
            </a:r>
          </a:p>
          <a:p>
            <a:pPr lvl="0"/>
            <a:r>
              <a:rPr/>
              <a:t>Which means no row of the plan was left uncovered, and on Questa this gives 100 %. The number is not the goal: the question that helps is </a:t>
            </a:r>
            <a:r>
              <a:rPr b="1"/>
              <a:t>which</a:t>
            </a:r>
            <a:r>
              <a:rPr/>
              <a:t> bin is missing, and only the per-bin report says that, </a:t>
            </a:r>
            <a:r>
              <a:rPr>
                <a:latin typeface="Courier"/>
              </a:rPr>
              <a:t>obj_dir/top/coverage.dat</a:t>
            </a:r>
          </a:p>
          <a:p>
            <a:pPr lvl="0"/>
            <a:r>
              <a:rPr/>
              <a:t>Run → look at what is missing → write the directed test → run again. That is called </a:t>
            </a:r>
            <a:r>
              <a:rPr i="1"/>
              <a:t>coverage closure</a:t>
            </a:r>
            <a:r>
              <a:rPr/>
              <a:t>, and it is what a verification engineer spends the day on</a:t>
            </a:r>
          </a:p>
        </p:txBody>
      </p:sp>
    </p:spTree>
  </p:cSl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a:xfrm>
            <a:off x="457200" y="1193800"/>
            <a:ext cx="8229600" cy="165100"/>
          </a:xfrm>
        </p:spPr>
        <p:txBody>
          <a:bodyPr/>
          <a:lstStyle/>
          <a:p>
            <a:pPr lvl="0" indent="0" marL="0">
              <a:spcBef>
                <a:spcPts val="3000"/>
              </a:spcBef>
              <a:buNone/>
            </a:pPr>
            <a:r>
              <a:rPr b="1" i="1"/>
              <a:t>The verification plan, whole and in one table</a:t>
            </a:r>
          </a:p>
        </p:txBody>
      </p:sp>
      <p:graphicFrame>
        <p:nvGraphicFramePr>
          <p:cNvPr id="6" name="Content Placeholder 5"/>
          <p:cNvGraphicFramePr>
            <a:graphicFrameLocks noGrp="1"/>
          </p:cNvGraphicFramePr>
          <p:nvPr>
            <p:ph idx="1"/>
          </p:nvPr>
        </p:nvGraphicFramePr>
        <p:xfrm>
          <a:off x="457200" y="1485900"/>
          <a:ext cx="8229600" cy="1790700"/>
        </p:xfrm>
        <a:graphic>
          <a:graphicData uri="http://schemas.openxmlformats.org/drawingml/2006/table">
            <a:tbl>
              <a:tblPr firstRow="1" bandRow="1">
                <a:tableStyleId>{5C22544A-7EE6-4342-B048-85BDC9FD1C3A}</a:tableStyleId>
              </a:tblPr>
              <a:tblGrid>
                <a:gridCol w="1727200"/>
                <a:gridCol w="1295400"/>
                <a:gridCol w="1295400"/>
                <a:gridCol w="1295400"/>
                <a:gridCol w="1295400"/>
                <a:gridCol w="1295400"/>
              </a:tblGrid>
              <a:tr h="0">
                <a:tc>
                  <a:txBody>
                    <a:bodyPr/>
                    <a:lstStyle/>
                    <a:p>
                      <a:pPr lvl="0" indent="0" marL="0" algn="ctr">
                        <a:buNone/>
                      </a:pPr>
                      <a:r>
                        <a:rPr/>
                        <a:t>#</a:t>
                      </a:r>
                    </a:p>
                  </a:txBody>
                  <a:tcPr/>
                </a:tc>
                <a:tc>
                  <a:txBody>
                    <a:bodyPr/>
                    <a:lstStyle/>
                    <a:p>
                      <a:pPr lvl="0" indent="0" marL="0">
                        <a:buNone/>
                      </a:pPr>
                      <a:r>
                        <a:rPr/>
                        <a:t>Feature</a:t>
                      </a:r>
                    </a:p>
                  </a:txBody>
                  <a:tcPr/>
                </a:tc>
                <a:tc>
                  <a:txBody>
                    <a:bodyPr/>
                    <a:lstStyle/>
                    <a:p>
                      <a:pPr lvl="0" indent="0" marL="0">
                        <a:buNone/>
                      </a:pPr>
                      <a:r>
                        <a:rPr/>
                        <a:t>Scenario</a:t>
                      </a:r>
                    </a:p>
                  </a:txBody>
                  <a:tcPr/>
                </a:tc>
                <a:tc>
                  <a:txBody>
                    <a:bodyPr/>
                    <a:lstStyle/>
                    <a:p>
                      <a:pPr lvl="0" indent="0" marL="0">
                        <a:buNone/>
                      </a:pPr>
                      <a:r>
                        <a:rPr/>
                        <a:t>Stimulus</a:t>
                      </a:r>
                    </a:p>
                  </a:txBody>
                  <a:tcPr/>
                </a:tc>
                <a:tc>
                  <a:txBody>
                    <a:bodyPr/>
                    <a:lstStyle/>
                    <a:p>
                      <a:pPr lvl="0" indent="0" marL="0">
                        <a:buNone/>
                      </a:pPr>
                      <a:r>
                        <a:rPr/>
                        <a:t>Check</a:t>
                      </a:r>
                    </a:p>
                  </a:txBody>
                  <a:tcPr/>
                </a:tc>
                <a:tc>
                  <a:txBody>
                    <a:bodyPr/>
                    <a:lstStyle/>
                    <a:p>
                      <a:pPr lvl="0" indent="0" marL="0">
                        <a:buNone/>
                      </a:pPr>
                      <a:r>
                        <a:rPr/>
                        <a:t>Measure</a:t>
                      </a:r>
                    </a:p>
                  </a:txBody>
                  <a:tcPr/>
                </a:tc>
              </a:tr>
              <a:tr h="0">
                <a:tc>
                  <a:txBody>
                    <a:bodyPr/>
                    <a:lstStyle/>
                    <a:p>
                      <a:pPr lvl="0" indent="0" marL="0" algn="ctr">
                        <a:buNone/>
                      </a:pPr>
                      <a:r>
                        <a:rPr/>
                        <a:t>1</a:t>
                      </a:r>
                    </a:p>
                  </a:txBody>
                </a:tc>
                <a:tc>
                  <a:txBody>
                    <a:bodyPr/>
                    <a:lstStyle/>
                    <a:p>
                      <a:pPr lvl="0" indent="0" marL="0">
                        <a:buNone/>
                      </a:pPr>
                      <a:r>
                        <a:rPr/>
                        <a:t>ALU</a:t>
                      </a:r>
                    </a:p>
                  </a:txBody>
                </a:tc>
                <a:tc>
                  <a:txBody>
                    <a:bodyPr/>
                    <a:lstStyle/>
                    <a:p>
                      <a:pPr lvl="0" indent="0" marL="0">
                        <a:buNone/>
                      </a:pPr>
                      <a:r>
                        <a:rPr/>
                        <a:t>the six operations</a:t>
                      </a:r>
                    </a:p>
                  </a:txBody>
                </a:tc>
                <a:tc>
                  <a:txBody>
                    <a:bodyPr/>
                    <a:lstStyle/>
                    <a:p>
                      <a:pPr lvl="0" indent="0" marL="0">
                        <a:buNone/>
                      </a:pPr>
                      <a:r>
                        <a:rPr/>
                        <a:t>random</a:t>
                      </a:r>
                    </a:p>
                  </a:txBody>
                </a:tc>
                <a:tc>
                  <a:txBody>
                    <a:bodyPr/>
                    <a:lstStyle/>
                    <a:p>
                      <a:pPr lvl="0" indent="0" marL="0">
                        <a:buNone/>
                      </a:pPr>
                      <a:r>
                        <a:rPr/>
                        <a:t>scoreboard</a:t>
                      </a:r>
                    </a:p>
                  </a:txBody>
                </a:tc>
                <a:tc>
                  <a:txBody>
                    <a:bodyPr/>
                    <a:lstStyle/>
                    <a:p>
                      <a:pPr lvl="0" indent="0" marL="0">
                        <a:buNone/>
                      </a:pPr>
                      <a:r>
                        <a:rPr>
                          <a:latin typeface="Courier"/>
                        </a:rPr>
                        <a:t>coverpoint op_set</a:t>
                      </a:r>
                    </a:p>
                  </a:txBody>
                </a:tc>
              </a:tr>
              <a:tr h="0">
                <a:tc>
                  <a:txBody>
                    <a:bodyPr/>
                    <a:lstStyle/>
                    <a:p>
                      <a:pPr lvl="0" indent="0" marL="0" algn="ctr">
                        <a:buNone/>
                      </a:pPr>
                      <a:r>
                        <a:rPr/>
                        <a:t>2</a:t>
                      </a:r>
                    </a:p>
                  </a:txBody>
                </a:tc>
                <a:tc>
                  <a:txBody>
                    <a:bodyPr/>
                    <a:lstStyle/>
                    <a:p>
                      <a:pPr lvl="0" indent="0" marL="0">
                        <a:buNone/>
                      </a:pPr>
                      <a:r>
                        <a:rPr/>
                        <a:t>ALU</a:t>
                      </a:r>
                    </a:p>
                  </a:txBody>
                </a:tc>
                <a:tc>
                  <a:txBody>
                    <a:bodyPr/>
                    <a:lstStyle/>
                    <a:p>
                      <a:pPr lvl="0" indent="0" marL="0">
                        <a:buNone/>
                      </a:pPr>
                      <a:r>
                        <a:rPr/>
                        <a:t>operands at </a:t>
                      </a:r>
                      <a:r>
                        <a:rPr>
                          <a:latin typeface="Courier"/>
                        </a:rPr>
                        <a:t>00</a:t>
                      </a:r>
                      <a:r>
                        <a:rPr/>
                        <a:t> and at </a:t>
                      </a:r>
                      <a:r>
                        <a:rPr>
                          <a:latin typeface="Courier"/>
                        </a:rPr>
                        <a:t>FF</a:t>
                      </a:r>
                    </a:p>
                  </a:txBody>
                </a:tc>
                <a:tc>
                  <a:txBody>
                    <a:bodyPr/>
                    <a:lstStyle/>
                    <a:p>
                      <a:pPr lvl="0" indent="0" marL="0">
                        <a:buNone/>
                      </a:pPr>
                      <a:r>
                        <a:rPr>
                          <a:latin typeface="Courier"/>
                        </a:rPr>
                        <a:t>dist</a:t>
                      </a:r>
                      <a:r>
                        <a:rPr/>
                        <a:t> biased to the edges</a:t>
                      </a:r>
                    </a:p>
                  </a:txBody>
                </a:tc>
                <a:tc>
                  <a:txBody>
                    <a:bodyPr/>
                    <a:lstStyle/>
                    <a:p>
                      <a:pPr lvl="0" indent="0" marL="0">
                        <a:buNone/>
                      </a:pPr>
                      <a:r>
                        <a:rPr/>
                        <a:t>scoreboard</a:t>
                      </a:r>
                    </a:p>
                  </a:txBody>
                </a:tc>
                <a:tc>
                  <a:txBody>
                    <a:bodyPr/>
                    <a:lstStyle/>
                    <a:p>
                      <a:pPr lvl="0" indent="0" marL="0">
                        <a:buNone/>
                      </a:pPr>
                      <a:r>
                        <a:rPr/>
                        <a:t>cross </a:t>
                      </a:r>
                      <a:r>
                        <a:rPr>
                          <a:latin typeface="Courier"/>
                        </a:rPr>
                        <a:t>op_00_FF</a:t>
                      </a:r>
                    </a:p>
                  </a:txBody>
                </a:tc>
              </a:tr>
              <a:tr h="0">
                <a:tc>
                  <a:txBody>
                    <a:bodyPr/>
                    <a:lstStyle/>
                    <a:p>
                      <a:pPr lvl="0" indent="0" marL="0" algn="ctr">
                        <a:buNone/>
                      </a:pPr>
                      <a:r>
                        <a:rPr/>
                        <a:t>3</a:t>
                      </a:r>
                    </a:p>
                  </a:txBody>
                </a:tc>
                <a:tc>
                  <a:txBody>
                    <a:bodyPr/>
                    <a:lstStyle/>
                    <a:p>
                      <a:pPr lvl="0" indent="0" marL="0">
                        <a:buNone/>
                      </a:pPr>
                      <a:r>
                        <a:rPr/>
                        <a:t>mult</a:t>
                      </a:r>
                    </a:p>
                  </a:txBody>
                </a:tc>
                <a:tc>
                  <a:txBody>
                    <a:bodyPr/>
                    <a:lstStyle/>
                    <a:p>
                      <a:pPr lvl="0" indent="0" marL="0">
                        <a:buNone/>
                      </a:pPr>
                      <a:r>
                        <a:rPr/>
                        <a:t>maximum product: </a:t>
                      </a:r>
                      <a:r>
                        <a:rPr>
                          <a:latin typeface="Courier"/>
                        </a:rPr>
                        <a:t>FF</a:t>
                      </a:r>
                      <a:r>
                        <a:rPr/>
                        <a:t> × </a:t>
                      </a:r>
                      <a:r>
                        <a:rPr>
                          <a:latin typeface="Courier"/>
                        </a:rPr>
                        <a:t>FF</a:t>
                      </a:r>
                    </a:p>
                  </a:txBody>
                </a:tc>
                <a:tc>
                  <a:txBody>
                    <a:bodyPr/>
                    <a:lstStyle/>
                    <a:p>
                      <a:pPr lvl="0" indent="0" marL="0">
                        <a:buNone/>
                      </a:pPr>
                      <a:r>
                        <a:rPr/>
                        <a:t>directed case</a:t>
                      </a:r>
                    </a:p>
                  </a:txBody>
                </a:tc>
                <a:tc>
                  <a:txBody>
                    <a:bodyPr/>
                    <a:lstStyle/>
                    <a:p>
                      <a:pPr lvl="0" indent="0" marL="0">
                        <a:buNone/>
                      </a:pPr>
                      <a:r>
                        <a:rPr/>
                        <a:t>scoreboard, 16 bits</a:t>
                      </a:r>
                    </a:p>
                  </a:txBody>
                </a:tc>
                <a:tc>
                  <a:txBody>
                    <a:bodyPr/>
                    <a:lstStyle/>
                    <a:p>
                      <a:pPr lvl="0" indent="0" marL="0">
                        <a:buNone/>
                      </a:pPr>
                      <a:r>
                        <a:rPr/>
                        <a:t>bin </a:t>
                      </a:r>
                      <a:r>
                        <a:rPr>
                          <a:latin typeface="Courier"/>
                        </a:rPr>
                        <a:t>mul_max</a:t>
                      </a:r>
                    </a:p>
                  </a:txBody>
                </a:tc>
              </a:tr>
              <a:tr h="0">
                <a:tc>
                  <a:txBody>
                    <a:bodyPr/>
                    <a:lstStyle/>
                    <a:p>
                      <a:pPr lvl="0" indent="0" marL="0" algn="ctr">
                        <a:buNone/>
                      </a:pPr>
                      <a:r>
                        <a:rPr/>
                        <a:t>4</a:t>
                      </a:r>
                    </a:p>
                  </a:txBody>
                </a:tc>
                <a:tc>
                  <a:txBody>
                    <a:bodyPr/>
                    <a:lstStyle/>
                    <a:p>
                      <a:pPr lvl="0" indent="0" marL="0">
                        <a:buNone/>
                      </a:pPr>
                      <a:r>
                        <a:rPr/>
                        <a:t>reset</a:t>
                      </a:r>
                    </a:p>
                  </a:txBody>
                </a:tc>
                <a:tc>
                  <a:txBody>
                    <a:bodyPr/>
                    <a:lstStyle/>
                    <a:p>
                      <a:pPr lvl="0" indent="0" marL="0">
                        <a:buNone/>
                      </a:pPr>
                      <a:r>
                        <a:rPr/>
                        <a:t>operate after a reset</a:t>
                      </a:r>
                    </a:p>
                  </a:txBody>
                </a:tc>
                <a:tc>
                  <a:txBody>
                    <a:bodyPr/>
                    <a:lstStyle/>
                    <a:p>
                      <a:pPr lvl="0" indent="0" marL="0">
                        <a:buNone/>
                      </a:pPr>
                      <a:r>
                        <a:rPr>
                          <a:latin typeface="Courier"/>
                        </a:rPr>
                        <a:t>rst_op</a:t>
                      </a:r>
                      <a:r>
                        <a:rPr/>
                        <a:t> interleaved</a:t>
                      </a:r>
                    </a:p>
                  </a:txBody>
                </a:tc>
                <a:tc>
                  <a:txBody>
                    <a:bodyPr/>
                    <a:lstStyle/>
                    <a:p>
                      <a:pPr lvl="0" indent="0" marL="0">
                        <a:buNone/>
                      </a:pPr>
                      <a:r>
                        <a:rPr/>
                        <a:t>scoreboard</a:t>
                      </a:r>
                    </a:p>
                  </a:txBody>
                </a:tc>
                <a:tc>
                  <a:txBody>
                    <a:bodyPr/>
                    <a:lstStyle/>
                    <a:p>
                      <a:pPr lvl="0" indent="0" marL="0">
                        <a:buNone/>
                      </a:pPr>
                      <a:r>
                        <a:rPr/>
                        <a:t>bin </a:t>
                      </a:r>
                      <a:r>
                        <a:rPr>
                          <a:latin typeface="Courier"/>
                        </a:rPr>
                        <a:t>rst_op =&gt; op</a:t>
                      </a:r>
                    </a:p>
                  </a:txBody>
                </a:tc>
              </a:tr>
              <a:tr h="0">
                <a:tc>
                  <a:txBody>
                    <a:bodyPr/>
                    <a:lstStyle/>
                    <a:p>
                      <a:pPr lvl="0" indent="0" marL="0" algn="ctr">
                        <a:buNone/>
                      </a:pPr>
                      <a:r>
                        <a:rPr/>
                        <a:t>5</a:t>
                      </a:r>
                    </a:p>
                  </a:txBody>
                </a:tc>
                <a:tc>
                  <a:txBody>
                    <a:bodyPr/>
                    <a:lstStyle/>
                    <a:p>
                      <a:pPr lvl="0" indent="0" marL="0">
                        <a:buNone/>
                      </a:pPr>
                      <a:r>
                        <a:rPr/>
                        <a:t>mult</a:t>
                      </a:r>
                    </a:p>
                  </a:txBody>
                </a:tc>
                <a:tc>
                  <a:txBody>
                    <a:bodyPr/>
                    <a:lstStyle/>
                    <a:p>
                      <a:pPr lvl="0" indent="0" marL="0">
                        <a:buNone/>
                      </a:pPr>
                      <a:r>
                        <a:rPr/>
                        <a:t>a mult after a single-cycle one</a:t>
                      </a:r>
                    </a:p>
                  </a:txBody>
                </a:tc>
                <a:tc>
                  <a:txBody>
                    <a:bodyPr/>
                    <a:lstStyle/>
                    <a:p>
                      <a:pPr lvl="0" indent="0" marL="0">
                        <a:buNone/>
                      </a:pPr>
                      <a:r>
                        <a:rPr/>
                        <a:t>random</a:t>
                      </a:r>
                    </a:p>
                  </a:txBody>
                </a:tc>
                <a:tc>
                  <a:txBody>
                    <a:bodyPr/>
                    <a:lstStyle/>
                    <a:p>
                      <a:pPr lvl="0" indent="0" marL="0">
                        <a:buNone/>
                      </a:pPr>
                      <a:r>
                        <a:rPr/>
                        <a:t>scoreboard</a:t>
                      </a:r>
                    </a:p>
                  </a:txBody>
                </a:tc>
                <a:tc>
                  <a:txBody>
                    <a:bodyPr/>
                    <a:lstStyle/>
                    <a:p>
                      <a:pPr lvl="0" indent="0" marL="0">
                        <a:buNone/>
                      </a:pPr>
                      <a:r>
                        <a:rPr/>
                        <a:t>transition bin</a:t>
                      </a:r>
                    </a:p>
                  </a:txBody>
                </a:tc>
              </a:tr>
              <a:tr h="0">
                <a:tc>
                  <a:txBody>
                    <a:bodyPr/>
                    <a:lstStyle/>
                    <a:p>
                      <a:pPr lvl="0" indent="0" marL="0" algn="ctr">
                        <a:buNone/>
                      </a:pPr>
                      <a:r>
                        <a:rPr/>
                        <a:t>6</a:t>
                      </a:r>
                    </a:p>
                  </a:txBody>
                </a:tc>
                <a:tc>
                  <a:txBody>
                    <a:bodyPr/>
                    <a:lstStyle/>
                    <a:p>
                      <a:pPr lvl="0" indent="0" marL="0">
                        <a:buNone/>
                      </a:pPr>
                      <a:r>
                        <a:rPr/>
                        <a:t>ALU</a:t>
                      </a:r>
                    </a:p>
                  </a:txBody>
                </a:tc>
                <a:tc>
                  <a:txBody>
                    <a:bodyPr/>
                    <a:lstStyle/>
                    <a:p>
                      <a:pPr lvl="0" indent="0" marL="0">
                        <a:buNone/>
                      </a:pPr>
                      <a:r>
                        <a:rPr/>
                        <a:t>the same operation twice in a row</a:t>
                      </a:r>
                    </a:p>
                  </a:txBody>
                </a:tc>
                <a:tc>
                  <a:txBody>
                    <a:bodyPr/>
                    <a:lstStyle/>
                    <a:p>
                      <a:pPr lvl="0" indent="0" marL="0">
                        <a:buNone/>
                      </a:pPr>
                      <a:r>
                        <a:rPr/>
                        <a:t>random</a:t>
                      </a:r>
                    </a:p>
                  </a:txBody>
                </a:tc>
                <a:tc>
                  <a:txBody>
                    <a:bodyPr/>
                    <a:lstStyle/>
                    <a:p>
                      <a:pPr lvl="0" indent="0" marL="0">
                        <a:buNone/>
                      </a:pPr>
                      <a:r>
                        <a:rPr/>
                        <a:t>scoreboard</a:t>
                      </a:r>
                    </a:p>
                  </a:txBody>
                </a:tc>
                <a:tc>
                  <a:txBody>
                    <a:bodyPr/>
                    <a:lstStyle/>
                    <a:p>
                      <a:pPr lvl="0" indent="0" marL="0">
                        <a:buNone/>
                      </a:pPr>
                      <a:r>
                        <a:rPr/>
                        <a:t>bin </a:t>
                      </a:r>
                      <a:r>
                        <a:rPr>
                          <a:latin typeface="Courier"/>
                        </a:rPr>
                        <a:t>[* 2]</a:t>
                      </a:r>
                    </a:p>
                  </a:txBody>
                </a:tc>
              </a:tr>
              <a:tr h="0">
                <a:tc>
                  <a:txBody>
                    <a:bodyPr/>
                    <a:lstStyle/>
                    <a:p>
                      <a:pPr lvl="0" indent="0" marL="0" algn="ctr">
                        <a:buNone/>
                      </a:pPr>
                      <a:r>
                        <a:rPr/>
                        <a:t>7</a:t>
                      </a:r>
                    </a:p>
                  </a:txBody>
                </a:tc>
                <a:tc>
                  <a:txBody>
                    <a:bodyPr/>
                    <a:lstStyle/>
                    <a:p>
                      <a:pPr lvl="0" indent="0" marL="0">
                        <a:buNone/>
                      </a:pPr>
                      <a:r>
                        <a:rPr/>
                        <a:t>sub</a:t>
                      </a:r>
                    </a:p>
                  </a:txBody>
                </a:tc>
                <a:tc>
                  <a:txBody>
                    <a:bodyPr/>
                    <a:lstStyle/>
                    <a:p>
                      <a:pPr lvl="0" indent="0" marL="0">
                        <a:buNone/>
                      </a:pPr>
                      <a:r>
                        <a:rPr/>
                        <a:t>subtract too much: </a:t>
                      </a:r>
                      <a:r>
                        <a:rPr>
                          <a:latin typeface="Courier"/>
                        </a:rPr>
                        <a:t>A &lt; B</a:t>
                      </a:r>
                      <a:r>
                        <a:rPr/>
                        <a:t>, and </a:t>
                      </a:r>
                      <a:r>
                        <a:rPr>
                          <a:latin typeface="Courier"/>
                        </a:rPr>
                        <a:t>ovf</a:t>
                      </a:r>
                      <a:r>
                        <a:rPr/>
                        <a:t> goes up</a:t>
                      </a:r>
                    </a:p>
                  </a:txBody>
                </a:tc>
                <a:tc>
                  <a:txBody>
                    <a:bodyPr/>
                    <a:lstStyle/>
                    <a:p>
                      <a:pPr lvl="0" indent="0" marL="0">
                        <a:buNone/>
                      </a:pPr>
                      <a:r>
                        <a:rPr/>
                        <a:t>random</a:t>
                      </a:r>
                    </a:p>
                  </a:txBody>
                </a:tc>
                <a:tc>
                  <a:txBody>
                    <a:bodyPr/>
                    <a:lstStyle/>
                    <a:p>
                      <a:pPr lvl="0" indent="0" marL="0">
                        <a:buNone/>
                      </a:pPr>
                      <a:r>
                        <a:rPr/>
                        <a:t>scoreboard, </a:t>
                      </a:r>
                      <a:r>
                        <a:rPr b="1"/>
                        <a:t>two outputs</a:t>
                      </a:r>
                    </a:p>
                  </a:txBody>
                </a:tc>
                <a:tc>
                  <a:txBody>
                    <a:bodyPr/>
                    <a:lstStyle/>
                    <a:p>
                      <a:pPr lvl="0" indent="0" marL="0">
                        <a:buNone/>
                      </a:pPr>
                      <a:r>
                        <a:rPr/>
                        <a:t>bin </a:t>
                      </a:r>
                      <a:r>
                        <a:rPr>
                          <a:latin typeface="Courier"/>
                        </a:rPr>
                        <a:t>hubo_borrow</a:t>
                      </a:r>
                    </a:p>
                  </a:txBody>
                </a:tc>
              </a:tr>
              <a:tr h="0">
                <a:tc>
                  <a:txBody>
                    <a:bodyPr/>
                    <a:lstStyle/>
                    <a:p>
                      <a:pPr lvl="0" indent="0" marL="0" algn="ctr">
                        <a:buNone/>
                      </a:pPr>
                      <a:r>
                        <a:rPr/>
                        <a:t>8</a:t>
                      </a:r>
                    </a:p>
                  </a:txBody>
                </a:tc>
                <a:tc>
                  <a:txBody>
                    <a:bodyPr/>
                    <a:lstStyle/>
                    <a:p>
                      <a:pPr lvl="0" indent="0" marL="0">
                        <a:buNone/>
                      </a:pPr>
                      <a:r>
                        <a:rPr/>
                        <a:t>sub</a:t>
                      </a:r>
                    </a:p>
                  </a:txBody>
                </a:tc>
                <a:tc>
                  <a:txBody>
                    <a:bodyPr/>
                    <a:lstStyle/>
                    <a:p>
                      <a:pPr lvl="0" indent="0" marL="0">
                        <a:buNone/>
                      </a:pPr>
                      <a:r>
                        <a:rPr>
                          <a:latin typeface="Courier"/>
                        </a:rPr>
                        <a:t>A == B</a:t>
                      </a:r>
                      <a:r>
                        <a:rPr/>
                        <a:t>: the result is 0 and </a:t>
                      </a:r>
                      <a:r>
                        <a:rPr>
                          <a:latin typeface="Courier"/>
                        </a:rPr>
                        <a:t>ovf</a:t>
                      </a:r>
                      <a:r>
                        <a:rPr/>
                        <a:t> does </a:t>
                      </a:r>
                      <a:r>
                        <a:rPr b="1"/>
                        <a:t>not</a:t>
                      </a:r>
                      <a:r>
                        <a:rPr/>
                        <a:t> go up</a:t>
                      </a:r>
                    </a:p>
                  </a:txBody>
                </a:tc>
                <a:tc>
                  <a:txBody>
                    <a:bodyPr/>
                    <a:lstStyle/>
                    <a:p>
                      <a:pPr lvl="0" indent="0" marL="0">
                        <a:buNone/>
                      </a:pPr>
                      <a:r>
                        <a:rPr/>
                        <a:t>random</a:t>
                      </a:r>
                    </a:p>
                  </a:txBody>
                </a:tc>
                <a:tc>
                  <a:txBody>
                    <a:bodyPr/>
                    <a:lstStyle/>
                    <a:p>
                      <a:pPr lvl="0" indent="0" marL="0">
                        <a:buNone/>
                      </a:pPr>
                      <a:r>
                        <a:rPr/>
                        <a:t>scoreboard, two outputs</a:t>
                      </a:r>
                    </a:p>
                  </a:txBody>
                </a:tc>
                <a:tc>
                  <a:txBody>
                    <a:bodyPr/>
                    <a:lstStyle/>
                    <a:p>
                      <a:pPr lvl="0" indent="0" marL="0">
                        <a:buNone/>
                      </a:pPr>
                      <a:r>
                        <a:rPr/>
                        <a:t>bin </a:t>
                      </a:r>
                      <a:r>
                        <a:rPr>
                          <a:latin typeface="Courier"/>
                        </a:rPr>
                        <a:t>sub_00</a:t>
                      </a:r>
                      <a:r>
                        <a:rPr/>
                        <a:t>/</a:t>
                      </a:r>
                      <a:r>
                        <a:rPr>
                          <a:latin typeface="Courier"/>
                        </a:rPr>
                        <a:t>sub_FF</a:t>
                      </a:r>
                    </a:p>
                  </a:txBody>
                </a:tc>
              </a:tr>
              <a:tr h="0">
                <a:tc>
                  <a:txBody>
                    <a:bodyPr/>
                    <a:lstStyle/>
                    <a:p>
                      <a:pPr lvl="0" indent="0" marL="0" algn="ctr">
                        <a:buNone/>
                      </a:pPr>
                      <a:r>
                        <a:rPr/>
                        <a:t>9</a:t>
                      </a:r>
                    </a:p>
                  </a:txBody>
                </a:tc>
                <a:tc>
                  <a:txBody>
                    <a:bodyPr/>
                    <a:lstStyle/>
                    <a:p>
                      <a:pPr lvl="0" indent="0" marL="0">
                        <a:buNone/>
                      </a:pPr>
                      <a:r>
                        <a:rPr/>
                        <a:t>ovf</a:t>
                      </a:r>
                    </a:p>
                  </a:txBody>
                </a:tc>
                <a:tc>
                  <a:txBody>
                    <a:bodyPr/>
                    <a:lstStyle/>
                    <a:p>
                      <a:pPr lvl="0" indent="0" marL="0">
                        <a:buNone/>
                      </a:pPr>
                      <a:r>
                        <a:rPr>
                          <a:latin typeface="Courier"/>
                        </a:rPr>
                        <a:t>ovf</a:t>
                      </a:r>
                      <a:r>
                        <a:rPr/>
                        <a:t> does not go up for any other operation</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c_ovf</a:t>
                      </a:r>
                    </a:p>
                  </a:txBody>
                </a:tc>
              </a:tr>
              <a:tr h="0">
                <a:tc>
                  <a:txBody>
                    <a:bodyPr/>
                    <a:lstStyle/>
                    <a:p>
                      <a:pPr lvl="0" indent="0" marL="0" algn="ctr">
                        <a:buNone/>
                      </a:pPr>
                      <a:r>
                        <a:rPr/>
                        <a:t>10</a:t>
                      </a:r>
                    </a:p>
                  </a:txBody>
                </a:tc>
                <a:tc>
                  <a:txBody>
                    <a:bodyPr/>
                    <a:lstStyle/>
                    <a:p>
                      <a:pPr lvl="0" indent="0" marL="0">
                        <a:buNone/>
                      </a:pPr>
                      <a:r>
                        <a:rPr/>
                        <a:t>protocol</a:t>
                      </a:r>
                    </a:p>
                  </a:txBody>
                </a:tc>
                <a:tc>
                  <a:txBody>
                    <a:bodyPr/>
                    <a:lstStyle/>
                    <a:p>
                      <a:pPr lvl="0" indent="0" marL="0">
                        <a:buNone/>
                      </a:pPr>
                      <a:r>
                        <a:rPr/>
                        <a:t>the operands are not touched with </a:t>
                      </a:r>
                      <a:r>
                        <a:rPr>
                          <a:latin typeface="Courier"/>
                        </a:rPr>
                        <a:t>start</a:t>
                      </a:r>
                      <a:r>
                        <a:rPr/>
                        <a:t> up</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cover property</a:t>
                      </a:r>
                    </a:p>
                  </a:txBody>
                </a:tc>
              </a:tr>
              <a:tr h="0">
                <a:tc>
                  <a:txBody>
                    <a:bodyPr/>
                    <a:lstStyle/>
                    <a:p>
                      <a:pPr lvl="0" indent="0" marL="0" algn="ctr">
                        <a:buNone/>
                      </a:pPr>
                      <a:r>
                        <a:rPr/>
                        <a:t>11</a:t>
                      </a:r>
                    </a:p>
                  </a:txBody>
                </a:tc>
                <a:tc>
                  <a:txBody>
                    <a:bodyPr/>
                    <a:lstStyle/>
                    <a:p>
                      <a:pPr lvl="0" indent="0" marL="0">
                        <a:buNone/>
                      </a:pPr>
                      <a:r>
                        <a:rPr/>
                        <a:t>protocol</a:t>
                      </a:r>
                    </a:p>
                  </a:txBody>
                </a:tc>
                <a:tc>
                  <a:txBody>
                    <a:bodyPr/>
                    <a:lstStyle/>
                    <a:p>
                      <a:pPr lvl="0" indent="0" marL="0">
                        <a:buNone/>
                      </a:pPr>
                      <a:r>
                        <a:rPr>
                          <a:latin typeface="Courier"/>
                        </a:rPr>
                        <a:t>done</a:t>
                      </a:r>
                      <a:r>
                        <a:rPr/>
                        <a:t> arrives, and before 5 cycles</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cover property</a:t>
                      </a:r>
                    </a:p>
                  </a:txBody>
                </a:tc>
              </a:tr>
              <a:tr h="0">
                <a:tc>
                  <a:txBody>
                    <a:bodyPr/>
                    <a:lstStyle/>
                    <a:p>
                      <a:pPr lvl="0" indent="0" marL="0" algn="ctr">
                        <a:buNone/>
                      </a:pPr>
                      <a:r>
                        <a:rPr/>
                        <a:t>12</a:t>
                      </a:r>
                    </a:p>
                  </a:txBody>
                </a:tc>
                <a:tc>
                  <a:txBody>
                    <a:bodyPr/>
                    <a:lstStyle/>
                    <a:p>
                      <a:pPr lvl="0" indent="0" marL="0">
                        <a:buNone/>
                      </a:pPr>
                      <a:r>
                        <a:rPr/>
                        <a:t>protocol</a:t>
                      </a:r>
                    </a:p>
                  </a:txBody>
                </a:tc>
                <a:tc>
                  <a:txBody>
                    <a:bodyPr/>
                    <a:lstStyle/>
                    <a:p>
                      <a:pPr lvl="0" indent="0" marL="0">
                        <a:buNone/>
                      </a:pPr>
                      <a:r>
                        <a:rPr>
                          <a:latin typeface="Courier"/>
                        </a:rPr>
                        <a:t>no_op</a:t>
                      </a:r>
                      <a:r>
                        <a:rPr/>
                        <a:t> is the only one that does not answer</a:t>
                      </a:r>
                    </a:p>
                  </a:txBody>
                </a:tc>
                <a:tc>
                  <a:txBody>
                    <a:bodyPr/>
                    <a:lstStyle/>
                    <a:p>
                      <a:pPr lvl="0" indent="0" marL="0">
                        <a:buNone/>
                      </a:pPr>
                      <a:r>
                        <a:rPr/>
                        <a:t>random</a:t>
                      </a:r>
                    </a:p>
                  </a:txBody>
                </a:tc>
                <a:tc>
                  <a:txBody>
                    <a:bodyPr/>
                    <a:lstStyle/>
                    <a:p>
                      <a:pPr lvl="0" indent="0" marL="0">
                        <a:buNone/>
                      </a:pPr>
                      <a:r>
                        <a:rPr/>
                        <a:t>assertion</a:t>
                      </a:r>
                    </a:p>
                  </a:txBody>
                </a:tc>
                <a:tc>
                  <a:txBody>
                    <a:bodyPr/>
                    <a:lstStyle/>
                    <a:p>
                      <a:pPr lvl="0" indent="0" marL="0">
                        <a:buNone/>
                      </a:pPr>
                      <a:r>
                        <a:rPr>
                          <a:latin typeface="Courier"/>
                        </a:rPr>
                        <a:t>cover property</a:t>
                      </a:r>
                    </a:p>
                  </a:txBody>
                </a:tc>
              </a:tr>
            </a:tbl>
          </a:graphicData>
        </a:graphic>
      </p:graphicFrame>
      <p:sp>
        <p:nvSpPr>
          <p:cNvPr id="3" name="Content Placeholder 2"/>
          <p:cNvSpPr>
            <a:spLocks noGrp="1"/>
          </p:cNvSpPr>
          <p:nvPr>
            <p:ph idx="1"/>
          </p:nvPr>
        </p:nvSpPr>
        <p:spPr>
          <a:xfrm>
            <a:off x="457200" y="3403600"/>
            <a:ext cx="8229600" cy="1054100"/>
          </a:xfrm>
        </p:spPr>
        <p:txBody>
          <a:bodyPr/>
          <a:lstStyle/>
          <a:p>
            <a:pPr lvl="0"/>
            <a:r>
              <a:rPr/>
              <a:t>The three right-hand columns are </a:t>
            </a:r>
            <a:r>
              <a:rPr b="1"/>
              <a:t>the three parts of the testbench</a:t>
            </a:r>
            <a:r>
              <a:rPr/>
              <a:t> of this section. What ties them together is the plan, and until now you had not seen it whole</a:t>
            </a:r>
          </a:p>
          <a:p>
            <a:pPr lvl="0"/>
            <a:r>
              <a:rPr/>
              <a:t>The two subtraction rows are the ones that force the scoreboard to look at </a:t>
            </a:r>
            <a:r>
              <a:rPr b="1"/>
              <a:t>two outputs</a:t>
            </a:r>
            <a:r>
              <a:rPr/>
              <a:t>: if it only compares </a:t>
            </a:r>
            <a:r>
              <a:rPr>
                <a:latin typeface="Courier"/>
              </a:rPr>
              <a:t>result</a:t>
            </a:r>
            <a:r>
              <a:rPr/>
              <a:t>, it passes green with </a:t>
            </a:r>
            <a:r>
              <a:rPr>
                <a:latin typeface="Courier"/>
              </a:rPr>
              <a:t>ovf</a:t>
            </a:r>
            <a:r>
              <a:rPr/>
              <a:t> stuck at zero</a:t>
            </a:r>
          </a:p>
          <a:p>
            <a:pPr lvl="0"/>
            <a:r>
              <a:rPr/>
              <a:t>The </a:t>
            </a:r>
            <a:r>
              <a:rPr b="1"/>
              <a:t>last four</a:t>
            </a:r>
            <a:r>
              <a:rPr/>
              <a:t> are checked by no scoreboard: they are </a:t>
            </a:r>
            <a:r>
              <a:rPr>
                <a:latin typeface="Courier"/>
              </a:rPr>
              <a:t>ovf</a:t>
            </a:r>
            <a:r>
              <a:rPr/>
              <a:t> and </a:t>
            </a:r>
            <a:r>
              <a:rPr b="1"/>
              <a:t>protocol</a:t>
            </a:r>
            <a:r>
              <a:rPr/>
              <a:t> rules, and get checked where they happen —the assertions</a:t>
            </a:r>
          </a:p>
          <a:p>
            <a:pPr lvl="0"/>
            <a:r>
              <a:rPr/>
              <a:t>The twelve rows are numbered the same as in </a:t>
            </a:r>
            <a:r>
              <a:rPr b="1">
                <a:latin typeface="Courier"/>
              </a:rPr>
              <a:t>docs/en/verification-plan.md</a:t>
            </a:r>
            <a:r>
              <a:rPr/>
              <a:t>, which also says which file each one lives in and carries the capstone template</a:t>
            </a:r>
          </a:p>
        </p:txBody>
      </p:sp>
    </p:spTree>
  </p:cSl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Functional coverage</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b="1"/>
              <a:t>Code coverage ≠ functional coverage.</a:t>
            </a:r>
            <a:r>
              <a:rPr/>
              <a:t> The first one measures which RTL got executed; the second, which scenarios of the spec happened</a:t>
            </a:r>
          </a:p>
          <a:p>
            <a:pPr lvl="0"/>
            <a:r>
              <a:rPr/>
              <a:t>A </a:t>
            </a:r>
            <a:r>
              <a:rPr>
                <a:latin typeface="Courier"/>
              </a:rPr>
              <a:t>covergroup</a:t>
            </a:r>
            <a:r>
              <a:rPr/>
              <a:t> is a </a:t>
            </a:r>
            <a:r>
              <a:rPr b="1"/>
              <a:t>type</a:t>
            </a:r>
            <a:r>
              <a:rPr/>
              <a:t>: it has to be instantiated with </a:t>
            </a:r>
            <a:r>
              <a:rPr>
                <a:latin typeface="Courier"/>
              </a:rPr>
              <a:t>new()</a:t>
            </a:r>
            <a:r>
              <a:rPr/>
              <a:t> and </a:t>
            </a:r>
            <a:r>
              <a:rPr b="1"/>
              <a:t>somebody has to call </a:t>
            </a:r>
            <a:r>
              <a:rPr b="1">
                <a:latin typeface="Courier"/>
              </a:rPr>
              <a:t>sample()</a:t>
            </a:r>
            <a:r>
              <a:rPr/>
              <a:t>. Without that the report reads 0 % without a warning</a:t>
            </a:r>
          </a:p>
          <a:p>
            <a:pPr lvl="0"/>
            <a:r>
              <a:rPr/>
              <a:t>The </a:t>
            </a:r>
            <a:r>
              <a:rPr b="1"/>
              <a:t>bins</a:t>
            </a:r>
            <a:r>
              <a:rPr/>
              <a:t> are the buckets. </a:t>
            </a:r>
            <a:r>
              <a:rPr>
                <a:latin typeface="Courier"/>
              </a:rPr>
              <a:t>[]</a:t>
            </a:r>
            <a:r>
              <a:rPr/>
              <a:t> hands out one per value; without brackets, the whole range goes into a single one</a:t>
            </a:r>
          </a:p>
          <a:p>
            <a:pPr lvl="0"/>
            <a:r>
              <a:rPr b="1">
                <a:latin typeface="Courier"/>
              </a:rPr>
              <a:t>ignore_bins</a:t>
            </a:r>
            <a:r>
              <a:rPr b="1"/>
              <a:t> is executable documentation</a:t>
            </a:r>
            <a:r>
              <a:rPr/>
              <a:t>: it says out loud what does not get covered and why. An impossible bin you leave in place pins your number down</a:t>
            </a:r>
          </a:p>
          <a:p>
            <a:pPr lvl="0"/>
            <a:r>
              <a:rPr/>
              <a:t>A </a:t>
            </a:r>
            <a:r>
              <a:rPr b="1">
                <a:latin typeface="Courier"/>
              </a:rPr>
              <a:t>cross</a:t>
            </a:r>
            <a:r>
              <a:rPr/>
              <a:t> is the cartesian product and grows extremely fast: without bounding it, the coverage never closes</a:t>
            </a:r>
          </a:p>
          <a:p>
            <a:pPr lvl="0"/>
            <a:r>
              <a:rPr b="1">
                <a:latin typeface="Courier"/>
              </a:rPr>
              <a:t>option.at_least</a:t>
            </a:r>
            <a:r>
              <a:rPr b="1"/>
              <a:t> is 1 by default</a:t>
            </a:r>
            <a:r>
              <a:rPr/>
              <a:t>: a bin that happened once already shows up as covered, and a rare case with one hit is not verified</a:t>
            </a:r>
          </a:p>
          <a:p>
            <a:pPr lvl="0"/>
            <a:r>
              <a:rPr/>
              <a:t>The number is not the goal. The goal is the </a:t>
            </a:r>
            <a:r>
              <a:rPr b="1"/>
              <a:t>plan</a:t>
            </a:r>
            <a:r>
              <a:rPr/>
              <a:t>; the coverage only says how much of the plan was met</a:t>
            </a:r>
          </a:p>
        </p:txBody>
      </p:sp>
    </p:spTree>
  </p:cSl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Interfaces and BFM</a:t>
            </a:r>
          </a:p>
          <a:p>
            <a:pPr lvl="0" indent="0" marL="0">
              <a:spcBef>
                <a:spcPts val="3000"/>
              </a:spcBef>
              <a:buNone/>
            </a:pPr>
            <a:r>
              <a:rPr b="1" i="1"/>
              <a:t>First: the signals stop being loose</a:t>
            </a:r>
          </a:p>
          <a:p>
            <a:pPr lvl="0" indent="0">
              <a:buNone/>
            </a:pPr>
            <a:r>
              <a:rPr b="1">
                <a:solidFill>
                  <a:srgbClr val="007020"/>
                </a:solidFill>
                <a:latin typeface="Courier"/>
              </a:rPr>
              <a:t>interface</a:t>
            </a:r>
            <a:r>
              <a:rPr>
                <a:latin typeface="Courier"/>
              </a:rPr>
              <a:t> vtalu_bfm;</a:t>
            </a:r>
            <a:br/>
            <a:r>
              <a:rPr>
                <a:latin typeface="Courier"/>
              </a:rPr>
              <a:t>   </a:t>
            </a:r>
            <a:r>
              <a:rPr i="1">
                <a:solidFill>
                  <a:srgbClr val="60A0B0"/>
                </a:solidFill>
                <a:latin typeface="Courier"/>
              </a:rPr>
              <a:t>// brings in operation_t. e.g. (no_op  = 3'b000)</a:t>
            </a:r>
            <a:br/>
            <a:r>
              <a:rPr>
                <a:latin typeface="Courier"/>
              </a:rPr>
              <a:t>   </a:t>
            </a:r>
            <a:r>
              <a:rPr b="1">
                <a:solidFill>
                  <a:srgbClr val="007020"/>
                </a:solidFill>
                <a:latin typeface="Courier"/>
              </a:rPr>
              <a:t>import</a:t>
            </a:r>
            <a:r>
              <a:rPr>
                <a:latin typeface="Courier"/>
              </a:rPr>
              <a:t> vtalu_pkg::*;</a:t>
            </a:r>
            <a:b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bit</a:t>
            </a:r>
            <a:r>
              <a:rPr>
                <a:latin typeface="Courier"/>
              </a:rPr>
              <a:t>                  clk;</a:t>
            </a:r>
            <a:br/>
            <a:r>
              <a:rPr>
                <a:latin typeface="Courier"/>
              </a:rPr>
              <a:t>   </a:t>
            </a:r>
            <a:r>
              <a:rPr b="1">
                <a:solidFill>
                  <a:srgbClr val="007020"/>
                </a:solidFill>
                <a:latin typeface="Courier"/>
              </a:rPr>
              <a:t>bit</a:t>
            </a:r>
            <a:r>
              <a:rPr>
                <a:latin typeface="Courier"/>
              </a:rPr>
              <a:t>                  reset_n;</a:t>
            </a:r>
            <a:br/>
            <a:r>
              <a:rPr>
                <a:latin typeface="Courier"/>
              </a:rPr>
              <a:t>   </a:t>
            </a:r>
            <a:r>
              <a:rPr b="1">
                <a:solidFill>
                  <a:srgbClr val="007020"/>
                </a:solidFill>
                <a:latin typeface="Courier"/>
              </a:rPr>
              <a:t>wire</a:t>
            </a:r>
            <a:r>
              <a:rPr>
                <a:latin typeface="Courier"/>
              </a:rPr>
              <a:t>          [ </a:t>
            </a:r>
            <a:r>
              <a:rPr>
                <a:solidFill>
                  <a:srgbClr val="40A070"/>
                </a:solidFill>
                <a:latin typeface="Courier"/>
              </a:rPr>
              <a:t>2</a:t>
            </a:r>
            <a:r>
              <a:rPr>
                <a:latin typeface="Courier"/>
              </a:rPr>
              <a:t>:</a:t>
            </a:r>
            <a:r>
              <a:rPr>
                <a:solidFill>
                  <a:srgbClr val="40A070"/>
                </a:solidFill>
                <a:latin typeface="Courier"/>
              </a:rPr>
              <a:t>0</a:t>
            </a:r>
            <a:r>
              <a:rPr>
                <a:latin typeface="Courier"/>
              </a:rPr>
              <a:t>] op;</a:t>
            </a:r>
            <a:br/>
            <a:r>
              <a:rPr>
                <a:latin typeface="Courier"/>
              </a:rPr>
              <a:t>   </a:t>
            </a:r>
            <a:r>
              <a:rPr b="1">
                <a:solidFill>
                  <a:srgbClr val="007020"/>
                </a:solidFill>
                <a:latin typeface="Courier"/>
              </a:rPr>
              <a:t>bit</a:t>
            </a:r>
            <a:r>
              <a:rPr>
                <a:latin typeface="Courier"/>
              </a:rPr>
              <a:t>                  </a:t>
            </a:r>
            <a:r>
              <a:rPr>
                <a:solidFill>
                  <a:srgbClr val="007020"/>
                </a:solidFill>
                <a:latin typeface="Courier"/>
              </a:rPr>
              <a:t>start</a:t>
            </a:r>
            <a:r>
              <a:rPr>
                <a:latin typeface="Courier"/>
              </a:rPr>
              <a:t>;</a:t>
            </a:r>
            <a:br/>
            <a:r>
              <a:rPr>
                <a:latin typeface="Courier"/>
              </a:rPr>
              <a:t>   </a:t>
            </a:r>
            <a:r>
              <a:rPr b="1">
                <a:solidFill>
                  <a:srgbClr val="007020"/>
                </a:solidFill>
                <a:latin typeface="Courier"/>
              </a:rPr>
              <a:t>wire</a:t>
            </a:r>
            <a:r>
              <a:rPr>
                <a:latin typeface="Courier"/>
              </a:rPr>
              <a:t>                 done;</a:t>
            </a:r>
            <a:br/>
            <a:r>
              <a:rPr>
                <a:latin typeface="Courier"/>
              </a:rPr>
              <a:t>   </a:t>
            </a:r>
            <a:r>
              <a:rPr b="1">
                <a:solidFill>
                  <a:srgbClr val="007020"/>
                </a:solidFill>
                <a:latin typeface="Courier"/>
              </a:rPr>
              <a:t>wire</a:t>
            </a:r>
            <a:r>
              <a:rPr>
                <a:latin typeface="Courier"/>
              </a:rPr>
              <a:t>          [</a:t>
            </a:r>
            <a:r>
              <a:rPr>
                <a:solidFill>
                  <a:srgbClr val="40A070"/>
                </a:solidFill>
                <a:latin typeface="Courier"/>
              </a:rPr>
              <a:t>15</a:t>
            </a:r>
            <a:r>
              <a:rPr>
                <a:latin typeface="Courier"/>
              </a:rPr>
              <a:t>:</a:t>
            </a:r>
            <a:r>
              <a:rPr>
                <a:solidFill>
                  <a:srgbClr val="40A070"/>
                </a:solidFill>
                <a:latin typeface="Courier"/>
              </a:rPr>
              <a:t>0</a:t>
            </a:r>
            <a:r>
              <a:rPr>
                <a:latin typeface="Courier"/>
              </a:rPr>
              <a:t>] result;</a:t>
            </a:r>
            <a:br/>
            <a:r>
              <a:rPr>
                <a:latin typeface="Courier"/>
              </a:rPr>
              <a:t>   </a:t>
            </a:r>
            <a:r>
              <a:rPr b="1">
                <a:solidFill>
                  <a:srgbClr val="007020"/>
                </a:solidFill>
                <a:latin typeface="Courier"/>
              </a:rPr>
              <a:t>wire</a:t>
            </a:r>
            <a:r>
              <a:rPr>
                <a:latin typeface="Courier"/>
              </a:rPr>
              <a:t>                 ovf;</a:t>
            </a:r>
            <a:br/>
            <a:r>
              <a:rPr>
                <a:latin typeface="Courier"/>
              </a:rPr>
              <a:t>   operation_t          op_set;</a:t>
            </a:r>
            <a:br/>
            <a:br/>
            <a:r>
              <a:rPr>
                <a:latin typeface="Courier"/>
              </a:rPr>
              <a:t>   </a:t>
            </a:r>
            <a:r>
              <a:rPr b="1">
                <a:solidFill>
                  <a:srgbClr val="007020"/>
                </a:solidFill>
                <a:latin typeface="Courier"/>
              </a:rPr>
              <a:t>assign</a:t>
            </a:r>
            <a:r>
              <a:rPr>
                <a:latin typeface="Courier"/>
              </a:rPr>
              <a:t> op = op_set;</a:t>
            </a:r>
            <a:br/>
            <a:br/>
            <a:r>
              <a:rPr>
                <a:latin typeface="Courier"/>
              </a:rPr>
              <a:t>   </a:t>
            </a:r>
            <a:r>
              <a:rPr i="1">
                <a:solidFill>
                  <a:srgbClr val="60A0B0"/>
                </a:solidFill>
                <a:latin typeface="Courier"/>
              </a:rPr>
              <a:t>// The BFM is a first step towards modularity</a:t>
            </a:r>
            <a:br/>
            <a:r>
              <a:rPr>
                <a:latin typeface="Courier"/>
              </a:rPr>
              <a:t>   </a:t>
            </a:r>
            <a:r>
              <a:rPr i="1">
                <a:solidFill>
                  <a:srgbClr val="60A0B0"/>
                </a:solidFill>
                <a:latin typeface="Courier"/>
              </a:rPr>
              <a:t>// It takes care of driving every low-level signal</a:t>
            </a:r>
            <a:br/>
            <a:r>
              <a:rPr>
                <a:latin typeface="Courier"/>
              </a:rPr>
              <a:t>   </a:t>
            </a:r>
            <a:r>
              <a:rPr i="1">
                <a:solidFill>
                  <a:srgbClr val="60A0B0"/>
                </a:solidFill>
                <a:latin typeface="Courier"/>
              </a:rPr>
              <a:t>// and keeps the protocol in one single place</a:t>
            </a:r>
            <a:br/>
            <a:br/>
            <a:r>
              <a:rPr>
                <a:latin typeface="Courier"/>
              </a:rPr>
              <a:t>   </a:t>
            </a:r>
            <a:r>
              <a:rPr i="1">
                <a:solidFill>
                  <a:srgbClr val="60A0B0"/>
                </a:solidFill>
                <a:latin typeface="Courier"/>
              </a:rPr>
              <a:t>// DUT clock</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clk = </a:t>
            </a:r>
            <a:r>
              <a:rPr>
                <a:solidFill>
                  <a:srgbClr val="40A070"/>
                </a:solidFill>
                <a:latin typeface="Courier"/>
              </a:rPr>
              <a:t>0</a:t>
            </a:r>
            <a:r>
              <a:rPr>
                <a:latin typeface="Courier"/>
              </a:rPr>
              <a:t>;</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a:t>
            </a:r>
            <a:r>
              <a:rPr>
                <a:solidFill>
                  <a:srgbClr val="40A070"/>
                </a:solidFill>
                <a:latin typeface="Courier"/>
              </a:rPr>
              <a:t>#10</a:t>
            </a:r>
            <a:r>
              <a:rPr>
                <a:latin typeface="Courier"/>
              </a:rPr>
              <a:t>;</a:t>
            </a:r>
            <a:br/>
            <a:r>
              <a:rPr>
                <a:latin typeface="Courier"/>
              </a:rPr>
              <a:t>         clk = ~clk;</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p>
          <a:p>
            <a:pPr lvl="0"/>
            <a:r>
              <a:rPr/>
              <a:t>An </a:t>
            </a:r>
            <a:r>
              <a:rPr>
                <a:latin typeface="Courier"/>
              </a:rPr>
              <a:t>interface</a:t>
            </a:r>
            <a:r>
              <a:rPr/>
              <a:t> is a </a:t>
            </a:r>
            <a:r>
              <a:rPr b="1"/>
              <a:t>bundle</a:t>
            </a:r>
            <a:r>
              <a:rPr/>
              <a:t> of signals with a name of its own. Nine wires that used to be declared in the </a:t>
            </a:r>
            <a:r>
              <a:rPr>
                <a:latin typeface="Courier"/>
              </a:rPr>
              <a:t>top</a:t>
            </a:r>
            <a:r>
              <a:rPr/>
              <a:t> now live together</a:t>
            </a:r>
          </a:p>
          <a:p>
            <a:pPr lvl="0"/>
            <a:r>
              <a:rPr/>
              <a:t>The clock gets generated inside: the interface is not a wire, it is a model of the bus</a:t>
            </a:r>
          </a:p>
          <a:p>
            <a:pPr lvl="0"/>
            <a:r>
              <a:rPr/>
              <a:t>Connecting the DUT becomes </a:t>
            </a:r>
            <a:r>
              <a:rPr>
                <a:latin typeface="Courier"/>
              </a:rPr>
              <a:t>.A(bfm.A)</a:t>
            </a:r>
            <a:r>
              <a:rPr/>
              <a:t>, </a:t>
            </a:r>
            <a:r>
              <a:rPr>
                <a:latin typeface="Courier"/>
              </a:rPr>
              <a:t>.clk(bfm.clk)</a:t>
            </a:r>
            <a:r>
              <a:rPr/>
              <a:t>… and a new signal gets declared </a:t>
            </a:r>
            <a:r>
              <a:rPr b="1"/>
              <a:t>once</a:t>
            </a:r>
            <a:r>
              <a:rPr/>
              <a:t>: the modules that use it see it appear without touching their ports</a:t>
            </a:r>
          </a:p>
          <a:p>
            <a:pPr lvl="0"/>
            <a:r>
              <a:rPr/>
              <a:t>What is not needed here and you will see in somebody else’s RTL: the </a:t>
            </a:r>
            <a:r>
              <a:rPr b="1">
                <a:latin typeface="Courier"/>
              </a:rPr>
              <a:t>modport</a:t>
            </a:r>
            <a:r>
              <a:rPr/>
              <a:t>, which is the same interface with the directions set for one side of the wire</a:t>
            </a:r>
          </a:p>
        </p:txBody>
      </p:sp>
    </p:spTree>
  </p:cSl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Then: the protocol hides inside a task</a:t>
            </a:r>
          </a:p>
          <a:p>
            <a:pPr lvl="0" indent="0">
              <a:buNone/>
            </a:pPr>
            <a:r>
              <a:rPr>
                <a:latin typeface="Courier"/>
              </a:rPr>
              <a:t>   </a:t>
            </a:r>
            <a:r>
              <a:rPr i="1">
                <a:solidFill>
                  <a:srgbClr val="60A0B0"/>
                </a:solidFill>
                <a:latin typeface="Courier"/>
              </a:rPr>
              <a:t>// The protocol handling can now be changed in one single place.</a:t>
            </a:r>
            <a:br/>
            <a:r>
              <a:rPr>
                <a:latin typeface="Courier"/>
              </a:rPr>
              <a:t>   </a:t>
            </a:r>
            <a:r>
              <a:rPr i="1">
                <a:solidFill>
                  <a:srgbClr val="60A0B0"/>
                </a:solidFill>
                <a:latin typeface="Courier"/>
              </a:rPr>
              <a:t>// Fix it here once, and the fix propagates through the rest of the code</a:t>
            </a:r>
            <a:br/>
            <a:r>
              <a:rPr>
                <a:latin typeface="Courier"/>
              </a:rPr>
              <a:t>   </a:t>
            </a:r>
            <a:r>
              <a:rPr b="1">
                <a:solidFill>
                  <a:srgbClr val="007020"/>
                </a:solidFill>
                <a:latin typeface="Courier"/>
              </a:rPr>
              <a:t>task</a:t>
            </a:r>
            <a:r>
              <a:rPr>
                <a:latin typeface="Courier"/>
              </a:rPr>
              <a:t> send_op(</a:t>
            </a:r>
            <a:r>
              <a:rPr b="1">
                <a:solidFill>
                  <a:srgbClr val="007020"/>
                </a:solidFill>
                <a:latin typeface="Courier"/>
              </a:rPr>
              <a:t>input</a:t>
            </a:r>
            <a:r>
              <a:rPr>
                <a:latin typeface="Courier"/>
              </a:rPr>
              <a:t> </a:t>
            </a:r>
            <a:r>
              <a:rPr b="1">
                <a:solidFill>
                  <a:srgbClr val="007020"/>
                </a:solidFill>
                <a:latin typeface="Courier"/>
              </a:rPr>
              <a:t>byte</a:t>
            </a:r>
            <a:r>
              <a:rPr>
                <a:latin typeface="Courier"/>
              </a:rPr>
              <a:t> iA, </a:t>
            </a:r>
            <a:r>
              <a:rPr b="1">
                <a:solidFill>
                  <a:srgbClr val="007020"/>
                </a:solidFill>
                <a:latin typeface="Courier"/>
              </a:rPr>
              <a:t>input</a:t>
            </a:r>
            <a:r>
              <a:rPr>
                <a:latin typeface="Courier"/>
              </a:rPr>
              <a:t> </a:t>
            </a:r>
            <a:r>
              <a:rPr b="1">
                <a:solidFill>
                  <a:srgbClr val="007020"/>
                </a:solidFill>
                <a:latin typeface="Courier"/>
              </a:rPr>
              <a:t>byte</a:t>
            </a:r>
            <a:r>
              <a:rPr>
                <a:latin typeface="Courier"/>
              </a:rPr>
              <a:t> iB, </a:t>
            </a:r>
            <a:r>
              <a:rPr b="1">
                <a:solidFill>
                  <a:srgbClr val="007020"/>
                </a:solidFill>
                <a:latin typeface="Courier"/>
              </a:rPr>
              <a:t>input</a:t>
            </a:r>
            <a:r>
              <a:rPr>
                <a:latin typeface="Courier"/>
              </a:rPr>
              <a:t> operation_t iop,</a:t>
            </a:r>
            <a:br/>
            <a:r>
              <a:rPr>
                <a:latin typeface="Courier"/>
              </a:rPr>
              <a:t>                </a:t>
            </a:r>
            <a:r>
              <a:rPr b="1">
                <a:solidFill>
                  <a:srgbClr val="007020"/>
                </a:solidFill>
                <a:latin typeface="Courier"/>
              </a:rPr>
              <a:t>output</a:t>
            </a:r>
            <a:r>
              <a:rPr>
                <a:latin typeface="Courier"/>
              </a:rPr>
              <a:t> </a:t>
            </a:r>
            <a:r>
              <a:rPr b="1">
                <a:solidFill>
                  <a:srgbClr val="007020"/>
                </a:solidFill>
                <a:latin typeface="Courier"/>
              </a:rPr>
              <a:t>shortint</a:t>
            </a:r>
            <a:r>
              <a:rPr>
                <a:latin typeface="Courier"/>
              </a:rPr>
              <a:t> alu_result);</a:t>
            </a:r>
            <a:br/>
            <a:br/>
            <a:r>
              <a:rPr>
                <a:latin typeface="Courier"/>
              </a:rPr>
              <a:t>      op_set = iop;</a:t>
            </a:r>
            <a:br/>
            <a:br/>
            <a:r>
              <a:rPr>
                <a:latin typeface="Courier"/>
              </a:rPr>
              <a:t>      </a:t>
            </a:r>
            <a:r>
              <a:rPr b="1">
                <a:solidFill>
                  <a:srgbClr val="007020"/>
                </a:solidFill>
                <a:latin typeface="Courier"/>
              </a:rPr>
              <a:t>if</a:t>
            </a:r>
            <a:r>
              <a:rPr>
                <a:latin typeface="Courier"/>
              </a:rPr>
              <a:t> (iop == rst_op)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a:t>
            </a:r>
            <a:br/>
            <a:r>
              <a:rPr>
                <a:latin typeface="Courier"/>
              </a:rPr>
              <a:t>         reset_n = </a:t>
            </a:r>
            <a:r>
              <a:rPr>
                <a:solidFill>
                  <a:srgbClr val="40A070"/>
                </a:solidFill>
                <a:latin typeface="Courier"/>
              </a:rPr>
              <a:t>1'b0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posedge</a:t>
            </a:r>
            <a:r>
              <a:rPr>
                <a:latin typeface="Courier"/>
              </a:rPr>
              <a:t> clk);</a:t>
            </a:r>
            <a:br/>
            <a:r>
              <a:rPr>
                <a:latin typeface="Courier"/>
              </a:rPr>
              <a:t>         </a:t>
            </a:r>
            <a:r>
              <a:rPr>
                <a:solidFill>
                  <a:srgbClr val="40A070"/>
                </a:solidFill>
                <a:latin typeface="Courier"/>
              </a:rPr>
              <a:t>#1</a:t>
            </a:r>
            <a:r>
              <a:rPr>
                <a:latin typeface="Courier"/>
              </a:rPr>
              <a:t>;</a:t>
            </a:r>
            <a:br/>
            <a:r>
              <a:rPr>
                <a:latin typeface="Courier"/>
              </a:rPr>
              <a:t>         reset_n = </a:t>
            </a:r>
            <a:r>
              <a:rPr>
                <a:solidFill>
                  <a:srgbClr val="40A070"/>
                </a:solidFill>
                <a:latin typeface="Courier"/>
              </a:rPr>
              <a:t>1'b1</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begin</a:t>
            </a:r>
            <a:br/>
            <a:r>
              <a:rPr>
                <a:latin typeface="Courier"/>
              </a:rPr>
              <a:t>         @(</a:t>
            </a:r>
            <a:r>
              <a:rPr b="1">
                <a:solidFill>
                  <a:srgbClr val="007020"/>
                </a:solidFill>
                <a:latin typeface="Courier"/>
              </a:rPr>
              <a:t>negedge</a:t>
            </a:r>
            <a:r>
              <a:rPr>
                <a:latin typeface="Courier"/>
              </a:rPr>
              <a:t> clk);</a:t>
            </a:r>
            <a:br/>
            <a:r>
              <a:rPr>
                <a:latin typeface="Courier"/>
              </a:rPr>
              <a:t>         A = iA;</a:t>
            </a:r>
            <a:br/>
            <a:r>
              <a:rPr>
                <a:latin typeface="Courier"/>
              </a:rPr>
              <a:t>         B = iB;</a:t>
            </a:r>
            <a:br/>
            <a:r>
              <a:rPr>
                <a:latin typeface="Courier"/>
              </a:rPr>
              <a:t>         </a:t>
            </a:r>
            <a:r>
              <a:rPr>
                <a:solidFill>
                  <a:srgbClr val="007020"/>
                </a:solidFill>
                <a:latin typeface="Courier"/>
              </a:rPr>
              <a:t>start</a:t>
            </a:r>
            <a:r>
              <a:rPr>
                <a:latin typeface="Courier"/>
              </a:rPr>
              <a:t> = </a:t>
            </a:r>
            <a:r>
              <a:rPr>
                <a:solidFill>
                  <a:srgbClr val="40A070"/>
                </a:solidFill>
                <a:latin typeface="Courier"/>
              </a:rPr>
              <a:t>1'b1</a:t>
            </a:r>
            <a:r>
              <a:rPr>
                <a:latin typeface="Courier"/>
              </a:rPr>
              <a:t>;</a:t>
            </a:r>
            <a:br/>
            <a:r>
              <a:rPr>
                <a:latin typeface="Courier"/>
              </a:rPr>
              <a:t>         </a:t>
            </a:r>
            <a:r>
              <a:rPr b="1">
                <a:solidFill>
                  <a:srgbClr val="007020"/>
                </a:solidFill>
                <a:latin typeface="Courier"/>
              </a:rPr>
              <a:t>if</a:t>
            </a:r>
            <a:r>
              <a:rPr>
                <a:latin typeface="Courier"/>
              </a:rPr>
              <a:t> (iop == no_op)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a:t>
            </a:r>
            <a:br/>
            <a:r>
              <a:rPr>
                <a:latin typeface="Courier"/>
              </a:rPr>
              <a:t>            </a:t>
            </a:r>
            <a:r>
              <a:rPr>
                <a:solidFill>
                  <a:srgbClr val="40A070"/>
                </a:solidFill>
                <a:latin typeface="Courier"/>
              </a:rPr>
              <a:t>#1</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r>
              <a:rPr>
                <a:latin typeface="Courier"/>
              </a:rPr>
              <a:t> </a:t>
            </a:r>
            <a:r>
              <a:rPr b="1">
                <a:solidFill>
                  <a:srgbClr val="007020"/>
                </a:solidFill>
                <a:latin typeface="Courier"/>
              </a:rPr>
              <a:t>else</a:t>
            </a:r>
            <a:r>
              <a:rPr>
                <a:latin typeface="Courier"/>
              </a:rPr>
              <a:t> </a:t>
            </a:r>
            <a:r>
              <a:rPr b="1">
                <a:solidFill>
                  <a:srgbClr val="007020"/>
                </a:solidFill>
                <a:latin typeface="Courier"/>
              </a:rPr>
              <a:t>begin</a:t>
            </a:r>
            <a:br/>
            <a:r>
              <a:rPr>
                <a:latin typeface="Courier"/>
              </a:rPr>
              <a:t>            </a:t>
            </a:r>
            <a:r>
              <a:rPr b="1">
                <a:solidFill>
                  <a:srgbClr val="007020"/>
                </a:solidFill>
                <a:latin typeface="Courier"/>
              </a:rPr>
              <a:t>do</a:t>
            </a:r>
            <a:r>
              <a:rPr>
                <a:latin typeface="Courier"/>
              </a:rPr>
              <a:t> @(</a:t>
            </a:r>
            <a:r>
              <a:rPr b="1">
                <a:solidFill>
                  <a:srgbClr val="007020"/>
                </a:solidFill>
                <a:latin typeface="Courier"/>
              </a:rPr>
              <a:t>negedge</a:t>
            </a:r>
            <a:r>
              <a:rPr>
                <a:latin typeface="Courier"/>
              </a:rPr>
              <a:t> clk); </a:t>
            </a:r>
            <a:r>
              <a:rPr b="1">
                <a:solidFill>
                  <a:srgbClr val="007020"/>
                </a:solidFill>
                <a:latin typeface="Courier"/>
              </a:rPr>
              <a:t>while</a:t>
            </a:r>
            <a:r>
              <a:rPr>
                <a:latin typeface="Courier"/>
              </a:rPr>
              <a:t> (done == </a:t>
            </a:r>
            <a:r>
              <a:rPr>
                <a:solidFill>
                  <a:srgbClr val="40A070"/>
                </a:solidFill>
                <a:latin typeface="Courier"/>
              </a:rPr>
              <a:t>0</a:t>
            </a:r>
            <a:r>
              <a:rPr>
                <a:latin typeface="Courier"/>
              </a:rPr>
              <a: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endtask</a:t>
            </a:r>
            <a:r>
              <a:rPr>
                <a:latin typeface="Courier"/>
              </a:rPr>
              <a:t> : send_op</a:t>
            </a:r>
          </a:p>
          <a:p>
            <a:pPr lvl="0"/>
            <a:r>
              <a:rPr>
                <a:latin typeface="Courier"/>
              </a:rPr>
              <a:t>send_op(A, B, op, result)</a:t>
            </a:r>
            <a:r>
              <a:rPr/>
              <a:t> translates </a:t>
            </a:r>
            <a:r>
              <a:rPr i="1"/>
              <a:t>“do an addition”</a:t>
            </a:r>
            <a:r>
              <a:rPr/>
              <a:t> into the signal wiggling the DUT expects. That is a </a:t>
            </a:r>
            <a:r>
              <a:rPr b="1"/>
              <a:t>Bus Functional Model</a:t>
            </a:r>
          </a:p>
          <a:p>
            <a:pPr lvl="0"/>
            <a:r>
              <a:rPr/>
              <a:t>Inside it is all the fine print of the spec: the </a:t>
            </a:r>
            <a:r>
              <a:rPr>
                <a:latin typeface="Courier"/>
              </a:rPr>
              <a:t>reset_n</a:t>
            </a:r>
            <a:r>
              <a:rPr/>
              <a:t> pulse, the </a:t>
            </a:r>
            <a:r>
              <a:rPr>
                <a:latin typeface="Courier"/>
              </a:rPr>
              <a:t>no_op</a:t>
            </a:r>
            <a:r>
              <a:rPr/>
              <a:t> that does not wait for </a:t>
            </a:r>
            <a:r>
              <a:rPr>
                <a:latin typeface="Courier"/>
              </a:rPr>
              <a:t>done</a:t>
            </a:r>
            <a:r>
              <a:rPr/>
              <a:t>, and the </a:t>
            </a:r>
            <a:r>
              <a:rPr>
                <a:latin typeface="Courier"/>
              </a:rPr>
              <a:t>do ... while (done == 0)</a:t>
            </a:r>
            <a:r>
              <a:rPr/>
              <a:t> of the rest</a:t>
            </a:r>
          </a:p>
          <a:p>
            <a:pPr lvl="0"/>
            <a:r>
              <a:rPr/>
              <a:t>From here on </a:t>
            </a:r>
            <a:r>
              <a:rPr b="1"/>
              <a:t>nobody moves </a:t>
            </a:r>
            <a:r>
              <a:rPr b="1">
                <a:latin typeface="Courier"/>
              </a:rPr>
              <a:t>bfm.start</a:t>
            </a:r>
            <a:r>
              <a:rPr b="1"/>
              <a:t> by hand</a:t>
            </a:r>
            <a:r>
              <a:rPr/>
              <a:t>. Whoever wants an operation asks for it</a:t>
            </a:r>
          </a:p>
        </p:txBody>
      </p:sp>
    </p:spTree>
  </p:cSl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The top, with the BFM in the middle</a:t>
            </a:r>
          </a:p>
          <a:p>
            <a:pPr lvl="0"/>
            <a:r>
              <a:rPr/>
              <a:t>The testbench is still split into the same three pieces —tester, scoreboard and coverage—, and not one of them changed its name</a:t>
            </a:r>
          </a:p>
          <a:p>
            <a:pPr lvl="0"/>
            <a:r>
              <a:rPr/>
              <a:t>What changed is </a:t>
            </a:r>
            <a:r>
              <a:rPr b="1"/>
              <a:t>how they connect to the DUT</a:t>
            </a:r>
            <a:r>
              <a:rPr/>
              <a:t>: there are no loose signals travelling any more, there is a single interface the three of them share</a:t>
            </a:r>
          </a:p>
          <a:p>
            <a:pPr lvl="0" indent="0">
              <a:buNone/>
            </a:pPr>
            <a:r>
              <a:rPr b="1">
                <a:solidFill>
                  <a:srgbClr val="007020"/>
                </a:solidFill>
                <a:latin typeface="Courier"/>
              </a:rPr>
              <a:t>module</a:t>
            </a:r>
            <a:r>
              <a:rPr>
                <a:latin typeface="Courier"/>
              </a:rPr>
              <a:t> top;</a:t>
            </a:r>
            <a:br/>
            <a:r>
              <a:rPr>
                <a:latin typeface="Courier"/>
              </a:rPr>
              <a:t>   vtalu_bfm bfm ();</a:t>
            </a:r>
            <a:br/>
            <a:r>
              <a:rPr>
                <a:latin typeface="Courier"/>
              </a:rPr>
              <a:t>   </a:t>
            </a:r>
            <a:r>
              <a:rPr i="1">
                <a:solidFill>
                  <a:srgbClr val="60A0B0"/>
                </a:solidFill>
                <a:latin typeface="Courier"/>
              </a:rPr>
              <a:t>// Tester: generates the stimulus</a:t>
            </a:r>
            <a:br/>
            <a:r>
              <a:rPr>
                <a:latin typeface="Courier"/>
              </a:rPr>
              <a:t>   tester tester_i (bfm);</a:t>
            </a:r>
            <a:br/>
            <a:r>
              <a:rPr>
                <a:latin typeface="Courier"/>
              </a:rPr>
              <a:t>   </a:t>
            </a:r>
            <a:r>
              <a:rPr i="1">
                <a:solidFill>
                  <a:srgbClr val="60A0B0"/>
                </a:solidFill>
                <a:latin typeface="Courier"/>
              </a:rPr>
              <a:t>// Coverage: provides functional coverage</a:t>
            </a:r>
            <a:br/>
            <a:r>
              <a:rPr>
                <a:latin typeface="Courier"/>
              </a:rPr>
              <a:t>   coverage coverage_i (bfm);</a:t>
            </a:r>
            <a:br/>
            <a:r>
              <a:rPr>
                <a:latin typeface="Courier"/>
              </a:rPr>
              <a:t>   </a:t>
            </a:r>
            <a:r>
              <a:rPr i="1">
                <a:solidFill>
                  <a:srgbClr val="60A0B0"/>
                </a:solidFill>
                <a:latin typeface="Courier"/>
              </a:rPr>
              <a:t>// ScoreBoard: checks the results</a:t>
            </a:r>
            <a:br/>
            <a:r>
              <a:rPr>
                <a:latin typeface="Courier"/>
              </a:rPr>
              <a:t>   scoreboard scoreboard_i (bfm);</a:t>
            </a:r>
            <a:br/>
            <a:br/>
            <a:r>
              <a:rPr>
                <a:latin typeface="Courier"/>
              </a:rPr>
              <a:t>   vtalu DUT (</a:t>
            </a:r>
            <a:br/>
            <a:r>
              <a:rPr>
                <a:latin typeface="Courier"/>
              </a:rPr>
              <a:t>       .A(bfm.A),</a:t>
            </a:r>
            <a:br/>
            <a:r>
              <a:rPr>
                <a:latin typeface="Courier"/>
              </a:rPr>
              <a:t>       .B(bfm.B),</a:t>
            </a:r>
            <a:br/>
            <a:r>
              <a:rPr>
                <a:latin typeface="Courier"/>
              </a:rPr>
              <a:t>       .op(bfm.op),</a:t>
            </a:r>
            <a:br/>
            <a:r>
              <a:rPr>
                <a:latin typeface="Courier"/>
              </a:rPr>
              <a:t>       .clk(bfm.clk),</a:t>
            </a:r>
            <a:br/>
            <a:r>
              <a:rPr>
                <a:latin typeface="Courier"/>
              </a:rPr>
              <a:t>       .reset_n(bfm.reset_n),</a:t>
            </a:r>
            <a:br/>
            <a:r>
              <a:rPr>
                <a:latin typeface="Courier"/>
              </a:rPr>
              <a:t>       .</a:t>
            </a:r>
            <a:r>
              <a:rPr>
                <a:solidFill>
                  <a:srgbClr val="007020"/>
                </a:solidFill>
                <a:latin typeface="Courier"/>
              </a:rPr>
              <a:t>start</a:t>
            </a:r>
            <a:r>
              <a:rPr>
                <a:latin typeface="Courier"/>
              </a:rPr>
              <a:t>(bfm.</a:t>
            </a:r>
            <a:r>
              <a:rPr>
                <a:solidFill>
                  <a:srgbClr val="007020"/>
                </a:solidFill>
                <a:latin typeface="Courier"/>
              </a:rPr>
              <a:t>start</a:t>
            </a:r>
            <a:r>
              <a:rPr>
                <a:latin typeface="Courier"/>
              </a:rPr>
              <a:t>),</a:t>
            </a:r>
            <a:br/>
            <a:r>
              <a:rPr>
                <a:latin typeface="Courier"/>
              </a:rPr>
              <a:t>       .done(bfm.done),</a:t>
            </a:r>
            <a:br/>
            <a:r>
              <a:rPr>
                <a:latin typeface="Courier"/>
              </a:rPr>
              <a:t>       .ovf(bfm.ovf),</a:t>
            </a:r>
            <a:br/>
            <a:r>
              <a:rPr>
                <a:latin typeface="Courier"/>
              </a:rPr>
              <a:t>       .result(bfm.result)</a:t>
            </a:r>
            <a:br/>
            <a:r>
              <a:rPr>
                <a:latin typeface="Courier"/>
              </a:rPr>
              <a:t>   );</a:t>
            </a:r>
            <a:br/>
            <a:r>
              <a:rPr b="1">
                <a:solidFill>
                  <a:srgbClr val="007020"/>
                </a:solidFill>
                <a:latin typeface="Courier"/>
              </a:rPr>
              <a:t>endmodule</a:t>
            </a:r>
            <a:r>
              <a:rPr>
                <a:latin typeface="Courier"/>
              </a:rPr>
              <a:t> : top</a:t>
            </a:r>
          </a:p>
        </p:txBody>
      </p:sp>
    </p:spTree>
  </p:cSl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Scoreboard: the same check, now talking to the BFM</a:t>
            </a:r>
          </a:p>
          <a:p>
            <a:pPr lvl="0" indent="0">
              <a:buNone/>
            </a:pPr>
            <a:r>
              <a:rPr b="1">
                <a:solidFill>
                  <a:srgbClr val="007020"/>
                </a:solidFill>
                <a:latin typeface="Courier"/>
              </a:rPr>
              <a:t>module</a:t>
            </a:r>
            <a:r>
              <a:rPr>
                <a:latin typeface="Courier"/>
              </a:rPr>
              <a:t> scoreboard (</a:t>
            </a:r>
            <a:br/>
            <a:r>
              <a:rPr>
                <a:latin typeface="Courier"/>
              </a:rPr>
              <a:t>    vtalu_bfm bfm</a:t>
            </a:r>
            <a:br/>
            <a:r>
              <a:rPr>
                <a:latin typeface="Courier"/>
              </a:rPr>
              <a:t>);</a:t>
            </a:r>
            <a:br/>
            <a:r>
              <a:rPr>
                <a:latin typeface="Courier"/>
              </a:rPr>
              <a:t>   </a:t>
            </a:r>
            <a:r>
              <a:rPr b="1">
                <a:solidFill>
                  <a:srgbClr val="007020"/>
                </a:solidFill>
                <a:latin typeface="Courier"/>
              </a:rPr>
              <a:t>import</a:t>
            </a:r>
            <a:r>
              <a:rPr>
                <a:latin typeface="Courier"/>
              </a:rPr>
              <a:t> vtalu_pkg::*;</a:t>
            </a:r>
            <a:b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bfm.done) </a:t>
            </a:r>
            <a:r>
              <a:rPr b="1">
                <a:solidFill>
                  <a:srgbClr val="007020"/>
                </a:solidFill>
                <a:latin typeface="Courier"/>
              </a:rPr>
              <a:t>begin</a:t>
            </a:r>
            <a:br/>
            <a:r>
              <a:rPr>
                <a:latin typeface="Courier"/>
              </a:rPr>
              <a:t>      </a:t>
            </a:r>
            <a:r>
              <a:rPr b="1">
                <a:solidFill>
                  <a:srgbClr val="007020"/>
                </a:solidFill>
                <a:latin typeface="Courier"/>
              </a:rPr>
              <a:t>shortint</a:t>
            </a:r>
            <a:r>
              <a:rPr>
                <a:latin typeface="Courier"/>
              </a:rPr>
              <a:t> predicted_result;</a:t>
            </a:r>
            <a:br/>
            <a:r>
              <a:rPr>
                <a:latin typeface="Courier"/>
              </a:rPr>
              <a:t>      </a:t>
            </a:r>
            <a:r>
              <a:rPr b="1">
                <a:solidFill>
                  <a:srgbClr val="007020"/>
                </a:solidFill>
                <a:latin typeface="Courier"/>
              </a:rPr>
              <a:t>bit</a:t>
            </a:r>
            <a:r>
              <a:rPr>
                <a:latin typeface="Courier"/>
              </a:rPr>
              <a:t>      predicted_ovf;</a:t>
            </a:r>
            <a:b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case</a:t>
            </a:r>
            <a:r>
              <a:rPr>
                <a:latin typeface="Courier"/>
              </a:rPr>
              <a:t> (bfm.op_set)</a:t>
            </a:r>
            <a:br/>
            <a:r>
              <a:rPr>
                <a:latin typeface="Courier"/>
              </a:rPr>
              <a:t>         add_op: predicted_result = bfm.A + bfm.B;</a:t>
            </a:r>
            <a:br/>
            <a:r>
              <a:rPr>
                <a:latin typeface="Courier"/>
              </a:rPr>
              <a:t>         sub_op: predicted_result = bfm.A - bfm.B;</a:t>
            </a:r>
            <a:br/>
            <a:r>
              <a:rPr>
                <a:latin typeface="Courier"/>
              </a:rPr>
              <a:t>         and_op: predicted_result = bfm.A &amp; bfm.B;</a:t>
            </a:r>
            <a:br/>
            <a:r>
              <a:rPr>
                <a:latin typeface="Courier"/>
              </a:rPr>
              <a:t>         xor_op: predicted_result = bfm.A ^ bfm.B;</a:t>
            </a:r>
            <a:br/>
            <a:r>
              <a:rPr>
                <a:latin typeface="Courier"/>
              </a:rPr>
              <a:t>         mul_op: predicted_result = bfm.A * bfm.B;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i="1">
                <a:solidFill>
                  <a:srgbClr val="60A0B0"/>
                </a:solidFill>
                <a:latin typeface="Courier"/>
              </a:rPr>
              <a:t>// ovf belongs to sub and to nobody else: with 8-bit inputs and a 16-bit</a:t>
            </a:r>
            <a:br/>
            <a:r>
              <a:rPr>
                <a:latin typeface="Courier"/>
              </a:rPr>
              <a:t>      </a:t>
            </a:r>
            <a:r>
              <a:rPr i="1">
                <a:solidFill>
                  <a:srgbClr val="60A0B0"/>
                </a:solidFill>
                <a:latin typeface="Courier"/>
              </a:rPr>
              <a:t>// output, neither the addition nor the multiplication can overflow.</a:t>
            </a:r>
            <a:br/>
            <a:r>
              <a:rPr>
                <a:latin typeface="Courier"/>
              </a:rPr>
              <a:t>      predicted_ovf = (bfm.op_set == sub_op) &amp;&amp; (bfm.A &lt; bfm.B);</a:t>
            </a:r>
            <a:br/>
            <a:br/>
            <a:r>
              <a:rPr>
                <a:latin typeface="Courier"/>
              </a:rPr>
              <a:t>      </a:t>
            </a:r>
            <a:r>
              <a:rPr b="1">
                <a:solidFill>
                  <a:srgbClr val="007020"/>
                </a:solidFill>
                <a:latin typeface="Courier"/>
              </a:rPr>
              <a:t>if</a:t>
            </a:r>
            <a:r>
              <a:rPr>
                <a:latin typeface="Courier"/>
              </a:rPr>
              <a:t> ((bfm.op_set != no_op) &amp;&amp; (bfm.op_set != rst_op))</a:t>
            </a:r>
            <a:br/>
            <a:r>
              <a:rPr>
                <a:latin typeface="Courier"/>
              </a:rPr>
              <a:t>         </a:t>
            </a:r>
            <a:r>
              <a:rPr b="1">
                <a:solidFill>
                  <a:srgbClr val="007020"/>
                </a:solidFill>
                <a:latin typeface="Courier"/>
              </a:rPr>
              <a:t>if</a:t>
            </a:r>
            <a:r>
              <a:rPr>
                <a:latin typeface="Courier"/>
              </a:rPr>
              <a:t> (predicted_result != bfm.result || predicted_ovf != bfm.ovf)</a:t>
            </a:r>
            <a:br/>
            <a:r>
              <a:rPr>
                <a:latin typeface="Courier"/>
              </a:rPr>
              <a:t>            </a:t>
            </a:r>
            <a:r>
              <a:rPr b="1">
                <a:solidFill>
                  <a:srgbClr val="007020"/>
                </a:solidFill>
                <a:latin typeface="Courier"/>
              </a:rPr>
              <a:t>$error</a:t>
            </a:r>
            <a:r>
              <a:rPr>
                <a:latin typeface="Courier"/>
              </a:rPr>
              <a:t>(</a:t>
            </a:r>
            <a:br/>
            <a:r>
              <a:rPr>
                <a:latin typeface="Courier"/>
              </a:rPr>
              <a:t>                </a:t>
            </a:r>
            <a:r>
              <a:rPr>
                <a:solidFill>
                  <a:srgbClr val="4070A0"/>
                </a:solidFill>
                <a:latin typeface="Courier"/>
              </a:rPr>
              <a:t>"FAILED: A: %0h  B: %0h  op: %s result: %0h ovf: %0b"</a:t>
            </a:r>
            <a:r>
              <a:rPr>
                <a:latin typeface="Courier"/>
              </a:rPr>
              <a:t>,</a:t>
            </a:r>
            <a:br/>
            <a:r>
              <a:rPr>
                <a:latin typeface="Courier"/>
              </a:rPr>
              <a:t>                bfm.A,</a:t>
            </a:r>
            <a:br/>
            <a:r>
              <a:rPr>
                <a:latin typeface="Courier"/>
              </a:rPr>
              <a:t>                bfm.B,</a:t>
            </a:r>
            <a:br/>
            <a:r>
              <a:rPr>
                <a:latin typeface="Courier"/>
              </a:rPr>
              <a:t>                bfm.op_set.name(),</a:t>
            </a:r>
            <a:br/>
            <a:r>
              <a:rPr>
                <a:latin typeface="Courier"/>
              </a:rPr>
              <a:t>                bfm.result,</a:t>
            </a:r>
            <a:br/>
            <a:r>
              <a:rPr>
                <a:latin typeface="Courier"/>
              </a:rPr>
              <a:t>                bfm.ovf</a:t>
            </a:r>
            <a:br/>
            <a:r>
              <a:rPr>
                <a:latin typeface="Courier"/>
              </a:rPr>
              <a:t>            );</a:t>
            </a:r>
            <a:b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scoreboard</a:t>
            </a:r>
          </a:p>
          <a:p>
            <a:pPr lvl="0"/>
            <a:r>
              <a:rPr/>
              <a:t>It is the conventional testbench’s </a:t>
            </a:r>
            <a:r>
              <a:rPr>
                <a:latin typeface="Courier"/>
              </a:rPr>
              <a:t>scoreboard</a:t>
            </a:r>
            <a:r>
              <a:rPr/>
              <a:t>: it predicts and compares with the same logic</a:t>
            </a:r>
          </a:p>
          <a:p>
            <a:pPr lvl="0"/>
            <a:r>
              <a:rPr/>
              <a:t>The only thing that changed is where it gets the signals from: they used to be variables of the same module, now they are </a:t>
            </a:r>
            <a:r>
              <a:rPr>
                <a:latin typeface="Courier"/>
              </a:rPr>
              <a:t>bfm.A</a:t>
            </a:r>
            <a:r>
              <a:rPr/>
              <a:t>, </a:t>
            </a:r>
            <a:r>
              <a:rPr>
                <a:latin typeface="Courier"/>
              </a:rPr>
              <a:t>bfm.B</a:t>
            </a:r>
            <a:r>
              <a:rPr/>
              <a:t>, </a:t>
            </a:r>
            <a:r>
              <a:rPr>
                <a:latin typeface="Courier"/>
              </a:rPr>
              <a:t>bfm.op_set</a:t>
            </a:r>
          </a:p>
          <a:p>
            <a:pPr lvl="0"/>
            <a:r>
              <a:rPr/>
              <a:t>And that is why it is a </a:t>
            </a:r>
            <a:r>
              <a:rPr b="1"/>
              <a:t>separate module</a:t>
            </a:r>
            <a:r>
              <a:rPr/>
              <a:t> now: it can live in its own file because it shares nothing with the tester except the interface</a:t>
            </a:r>
          </a:p>
        </p:txBody>
      </p:sp>
    </p:spTree>
  </p:cSl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Tester: it asks for operations, it does not move wires</a:t>
            </a:r>
          </a:p>
          <a:p>
            <a:pPr lvl="0" indent="0">
              <a:buNone/>
            </a:pP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operation_t   op_set;</a:t>
            </a:r>
            <a:br/>
            <a:r>
              <a:rPr>
                <a:latin typeface="Courier"/>
              </a:rPr>
              <a:t>      </a:t>
            </a:r>
            <a:r>
              <a:rPr b="1">
                <a:solidFill>
                  <a:srgbClr val="007020"/>
                </a:solidFill>
                <a:latin typeface="Courier"/>
              </a:rPr>
              <a:t>shortint</a:t>
            </a:r>
            <a:r>
              <a:rPr>
                <a:latin typeface="Courier"/>
              </a:rPr>
              <a:t>      result;</a:t>
            </a:r>
            <a:br/>
            <a:br/>
            <a:r>
              <a:rPr>
                <a:latin typeface="Courier"/>
              </a:rPr>
              <a:t>      bfm.reset_alu();</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op_set = get_op();</a:t>
            </a:r>
            <a:br/>
            <a:r>
              <a:rPr>
                <a:latin typeface="Courier"/>
              </a:rPr>
              <a:t>         iA = get_data();</a:t>
            </a:r>
            <a:br/>
            <a:r>
              <a:rPr>
                <a:latin typeface="Courier"/>
              </a:rPr>
              <a:t>         iB = get_data();</a:t>
            </a:r>
            <a:br/>
            <a:r>
              <a:rPr>
                <a:latin typeface="Courier"/>
              </a:rPr>
              <a:t>         bfm.send_op(iA, iB, op_set, result);</a:t>
            </a:r>
            <a:br/>
            <a:r>
              <a:rPr>
                <a:latin typeface="Courier"/>
              </a:rPr>
              <a:t>      </a:t>
            </a:r>
            <a:r>
              <a:rPr b="1">
                <a:solidFill>
                  <a:srgbClr val="007020"/>
                </a:solidFill>
                <a:latin typeface="Courier"/>
              </a:rPr>
              <a:t>end</a:t>
            </a:r>
            <a:r>
              <a:rPr>
                <a:latin typeface="Courier"/>
              </a:rPr>
              <a:t> : random_loop</a:t>
            </a:r>
            <a:br/>
            <a:r>
              <a:rPr>
                <a:latin typeface="Courier"/>
              </a:rPr>
              <a:t>      </a:t>
            </a:r>
            <a:r>
              <a:rPr b="1">
                <a:solidFill>
                  <a:srgbClr val="007020"/>
                </a:solidFill>
                <a:latin typeface="Courier"/>
              </a:rPr>
              <a:t>$finish</a:t>
            </a:r>
            <a:r>
              <a:rPr>
                <a:latin typeface="Courier"/>
              </a:rPr>
              <a:t>;</a:t>
            </a:r>
            <a:br/>
            <a:r>
              <a:rPr>
                <a:latin typeface="Courier"/>
              </a:rPr>
              <a:t>   </a:t>
            </a:r>
            <a:r>
              <a:rPr b="1">
                <a:solidFill>
                  <a:srgbClr val="007020"/>
                </a:solidFill>
                <a:latin typeface="Courier"/>
              </a:rPr>
              <a:t>end</a:t>
            </a:r>
            <a:r>
              <a:rPr>
                <a:latin typeface="Courier"/>
              </a:rPr>
              <a:t>  </a:t>
            </a:r>
            <a:r>
              <a:rPr i="1">
                <a:solidFill>
                  <a:srgbClr val="60A0B0"/>
                </a:solidFill>
                <a:latin typeface="Courier"/>
              </a:rPr>
              <a:t>// initial begin</a:t>
            </a:r>
          </a:p>
          <a:p>
            <a:pPr lvl="0"/>
            <a:r>
              <a:rPr/>
              <a:t>The tester no longer touches </a:t>
            </a:r>
            <a:r>
              <a:rPr>
                <a:latin typeface="Courier"/>
              </a:rPr>
              <a:t>start</a:t>
            </a:r>
            <a:r>
              <a:rPr/>
              <a:t> or waits for </a:t>
            </a:r>
            <a:r>
              <a:rPr>
                <a:latin typeface="Courier"/>
              </a:rPr>
              <a:t>done</a:t>
            </a:r>
            <a:r>
              <a:rPr/>
              <a:t>: it calls </a:t>
            </a:r>
            <a:r>
              <a:rPr>
                <a:latin typeface="Courier"/>
              </a:rPr>
              <a:t>bfm.send_op(...)</a:t>
            </a:r>
            <a:r>
              <a:rPr/>
              <a:t> and forgets about the protocol</a:t>
            </a:r>
          </a:p>
          <a:p>
            <a:pPr lvl="0"/>
            <a:r>
              <a:rPr/>
              <a:t>The handshake ended up </a:t>
            </a:r>
            <a:r>
              <a:rPr b="1"/>
              <a:t>written once</a:t>
            </a:r>
            <a:r>
              <a:rPr/>
              <a:t>, inside the BFM. If tomorrow the DUT asks for two cycles of </a:t>
            </a:r>
            <a:r>
              <a:rPr>
                <a:latin typeface="Courier"/>
              </a:rPr>
              <a:t>start</a:t>
            </a:r>
            <a:r>
              <a:rPr/>
              <a:t>, one file gets touched</a:t>
            </a:r>
          </a:p>
          <a:p>
            <a:pPr lvl="0"/>
            <a:r>
              <a:rPr/>
              <a:t>That is the definition of </a:t>
            </a:r>
            <a:r>
              <a:rPr i="1"/>
              <a:t>Bus Functional Model</a:t>
            </a:r>
            <a:r>
              <a:rPr/>
              <a:t>: the task translates </a:t>
            </a:r>
            <a:r>
              <a:rPr i="1"/>
              <a:t>“do an addition”</a:t>
            </a:r>
            <a:r>
              <a:rPr/>
              <a:t> into the signal wiggling the DUT expects</a:t>
            </a:r>
          </a:p>
        </p:txBody>
      </p:sp>
    </p:spTree>
  </p:cSl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The protocol rule, written in the simulator’s language</a:t>
            </a:r>
          </a:p>
          <a:p>
            <a:pPr lvl="0" indent="0">
              <a:buNone/>
            </a:pPr>
            <a:r>
              <a:rPr i="1">
                <a:solidFill>
                  <a:srgbClr val="60A0B0"/>
                </a:solidFill>
                <a:latin typeface="Courier"/>
              </a:rPr>
              <a:t>// IMMEDIATE: a statement. It checks the present, where the thread goes by.</a:t>
            </a:r>
            <a:br/>
            <a:r>
              <a:rPr b="1">
                <a:solidFill>
                  <a:srgbClr val="007020"/>
                </a:solidFill>
                <a:latin typeface="Courier"/>
              </a:rPr>
              <a:t>assert</a:t>
            </a:r>
            <a:r>
              <a:rPr>
                <a:latin typeface="Courier"/>
              </a:rPr>
              <a:t> (op_set != no_op || done == </a:t>
            </a:r>
            <a:r>
              <a:rPr>
                <a:solidFill>
                  <a:srgbClr val="40A070"/>
                </a:solidFill>
                <a:latin typeface="Courier"/>
              </a:rPr>
              <a:t>0</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$error</a:t>
            </a:r>
            <a:r>
              <a:rPr>
                <a:latin typeface="Courier"/>
              </a:rPr>
              <a:t>(</a:t>
            </a:r>
            <a:r>
              <a:rPr>
                <a:solidFill>
                  <a:srgbClr val="4070A0"/>
                </a:solidFill>
                <a:latin typeface="Courier"/>
              </a:rPr>
              <a:t>"no_op should not raise done"</a:t>
            </a:r>
            <a:r>
              <a:rPr>
                <a:latin typeface="Courier"/>
              </a:rPr>
              <a:t>);</a:t>
            </a:r>
            <a:br/>
            <a:br/>
            <a:r>
              <a:rPr i="1">
                <a:solidFill>
                  <a:srgbClr val="60A0B0"/>
                </a:solidFill>
                <a:latin typeface="Courier"/>
              </a:rPr>
              <a:t>// CONCURRENT: a declaration with a clock. It plugs itself in once and</a:t>
            </a:r>
            <a:br/>
            <a:r>
              <a:rPr i="1">
                <a:solidFill>
                  <a:srgbClr val="60A0B0"/>
                </a:solidFill>
                <a:latin typeface="Courier"/>
              </a:rPr>
              <a:t>// checks EVERY edge of the simulation, on its own, forever.</a:t>
            </a:r>
            <a:br/>
            <a:r>
              <a:rPr>
                <a:latin typeface="Courier"/>
              </a:rPr>
              <a:t>a_operandos_estables :</a:t>
            </a:r>
            <a:b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negedge</a:t>
            </a:r>
            <a:r>
              <a:rPr>
                <a:latin typeface="Courier"/>
              </a:rPr>
              <a:t> clk) </a:t>
            </a:r>
            <a:r>
              <a:rPr>
                <a:solidFill>
                  <a:srgbClr val="007020"/>
                </a:solidFill>
                <a:latin typeface="Courier"/>
              </a:rPr>
              <a:t>start</a:t>
            </a:r>
            <a:r>
              <a:rPr>
                <a:latin typeface="Courier"/>
              </a:rPr>
              <a:t> |=&gt; </a:t>
            </a:r>
            <a:r>
              <a:rPr b="1">
                <a:solidFill>
                  <a:srgbClr val="007020"/>
                </a:solidFill>
                <a:latin typeface="Courier"/>
              </a:rPr>
              <a:t>$stable</a:t>
            </a:r>
            <a:r>
              <a:rPr>
                <a:latin typeface="Courier"/>
              </a:rPr>
              <a:t>(A) &amp;&amp; </a:t>
            </a:r>
            <a:r>
              <a:rPr b="1">
                <a:solidFill>
                  <a:srgbClr val="007020"/>
                </a:solidFill>
                <a:latin typeface="Courier"/>
              </a:rPr>
              <a:t>$stable</a:t>
            </a:r>
            <a:r>
              <a:rPr>
                <a:latin typeface="Courier"/>
              </a:rPr>
              <a:t>(B));</a:t>
            </a:r>
          </a:p>
          <a:p>
            <a:pPr lvl="0"/>
            <a:r>
              <a:rPr/>
              <a:t>The rule —</a:t>
            </a:r>
            <a:r>
              <a:rPr i="1"/>
              <a:t>while </a:t>
            </a:r>
            <a:r>
              <a:rPr i="1">
                <a:latin typeface="Courier"/>
              </a:rPr>
              <a:t>start</a:t>
            </a:r>
            <a:r>
              <a:rPr i="1"/>
              <a:t> is up, the operands are not touched</a:t>
            </a:r>
            <a:r>
              <a:rPr/>
              <a:t>— is already written </a:t>
            </a:r>
            <a:r>
              <a:rPr b="1"/>
              <a:t>twice</a:t>
            </a:r>
            <a:r>
              <a:rPr/>
              <a:t>: in prose in the spec, and wrapped inside </a:t>
            </a:r>
            <a:r>
              <a:rPr>
                <a:latin typeface="Courier"/>
              </a:rPr>
              <a:t>send_op()</a:t>
            </a:r>
            <a:r>
              <a:rPr/>
              <a:t> here</a:t>
            </a:r>
          </a:p>
          <a:p>
            <a:pPr lvl="0"/>
            <a:r>
              <a:rPr/>
              <a:t>An </a:t>
            </a:r>
            <a:r>
              <a:rPr b="1"/>
              <a:t>assertion</a:t>
            </a:r>
            <a:r>
              <a:rPr/>
              <a:t> is that same sentence a third time, but </a:t>
            </a:r>
            <a:r>
              <a:rPr b="1"/>
              <a:t>executable</a:t>
            </a:r>
            <a:r>
              <a:rPr/>
              <a:t>: it does not merely comply with the rule, it </a:t>
            </a:r>
            <a:r>
              <a:rPr b="1"/>
              <a:t>checks</a:t>
            </a:r>
            <a:r>
              <a:rPr/>
              <a:t> it</a:t>
            </a:r>
          </a:p>
          <a:p>
            <a:pPr lvl="0"/>
            <a:r>
              <a:rPr/>
              <a:t>And it checks it where it happens —in the interface, on the exact edge— and not at the end, comparing results</a:t>
            </a:r>
          </a:p>
        </p:txBody>
      </p:sp>
    </p:spTree>
  </p:cSl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Where each thing gets checked</a:t>
            </a:r>
          </a:p>
          <a:p>
            <a:pPr lvl="0"/>
            <a:r>
              <a:rPr/>
              <a:t>The conventional testbench’s </a:t>
            </a:r>
            <a:r>
              <a:rPr b="1"/>
              <a:t>scoreboard</a:t>
            </a:r>
            <a:r>
              <a:rPr/>
              <a:t> checks the </a:t>
            </a:r>
            <a:r>
              <a:rPr b="1"/>
              <a:t>result</a:t>
            </a:r>
            <a:r>
              <a:rPr/>
              <a:t>: </a:t>
            </a:r>
            <a:r>
              <a:rPr>
                <a:latin typeface="Courier"/>
              </a:rPr>
              <a:t>A op B</a:t>
            </a:r>
            <a:r>
              <a:rPr/>
              <a:t> against what the DUT returned. It is the half this course develops to the end</a:t>
            </a:r>
          </a:p>
          <a:p>
            <a:pPr lvl="0"/>
            <a:r>
              <a:rPr/>
              <a:t>An </a:t>
            </a:r>
            <a:r>
              <a:rPr b="1"/>
              <a:t>assertion</a:t>
            </a:r>
            <a:r>
              <a:rPr/>
              <a:t> checks the </a:t>
            </a:r>
            <a:r>
              <a:rPr b="1"/>
              <a:t>protocol</a:t>
            </a:r>
            <a:r>
              <a:rPr/>
              <a:t>: who moves, when, and for how many cycles. It is the other half</a:t>
            </a:r>
          </a:p>
          <a:p>
            <a:pPr lvl="0"/>
            <a:r>
              <a:rPr/>
              <a:t>A DUT that returns </a:t>
            </a:r>
            <a:r>
              <a:rPr>
                <a:latin typeface="Courier"/>
              </a:rPr>
              <a:t>result</a:t>
            </a:r>
            <a:r>
              <a:rPr/>
              <a:t> correctly but drops </a:t>
            </a:r>
            <a:r>
              <a:rPr>
                <a:latin typeface="Courier"/>
              </a:rPr>
              <a:t>done</a:t>
            </a:r>
            <a:r>
              <a:rPr/>
              <a:t> one cycle early </a:t>
            </a:r>
            <a:r>
              <a:rPr b="1"/>
              <a:t>passes every test</a:t>
            </a:r>
            <a:r>
              <a:rPr/>
              <a:t> of the next six days. Nobody is watching it</a:t>
            </a:r>
          </a:p>
          <a:p>
            <a:pPr lvl="0"/>
            <a:r>
              <a:rPr/>
              <a:t>It is seen whole in </a:t>
            </a:r>
            <a:r>
              <a:rPr b="1"/>
              <a:t>the assertions section</a:t>
            </a:r>
            <a:r>
              <a:rPr/>
              <a:t>, with the same VTALU and the same </a:t>
            </a:r>
            <a:r>
              <a:rPr>
                <a:latin typeface="Courier"/>
              </a:rPr>
              <a:t>run.sh</a:t>
            </a:r>
          </a:p>
        </p:txBody>
      </p:sp>
    </p:spTree>
  </p:cSl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The hole the BFM leaves: the timing</a:t>
            </a:r>
          </a:p>
          <a:p>
            <a:pPr lvl="0" indent="0">
              <a:buNone/>
            </a:pPr>
            <a:r>
              <a:rPr>
                <a:latin typeface="Courier"/>
              </a:rPr>
              <a:t>      </a:t>
            </a:r>
            <a:r>
              <a:rPr i="1">
                <a:solidFill>
                  <a:srgbClr val="60A0B0"/>
                </a:solidFill>
                <a:latin typeface="Courier"/>
              </a:rPr>
              <a:t>// 1. Sample AT the edge. The DUT always_ff updates d_out with a</a:t>
            </a:r>
            <a:br/>
            <a:r>
              <a:rPr>
                <a:latin typeface="Courier"/>
              </a:rPr>
              <a:t>      </a:t>
            </a:r>
            <a:r>
              <a:rPr i="1">
                <a:solidFill>
                  <a:srgbClr val="60A0B0"/>
                </a:solidFill>
                <a:latin typeface="Courier"/>
              </a:rPr>
              <a:t>//    nonblocking assignment, which lands after this initial already ran:</a:t>
            </a:r>
            <a:br/>
            <a:r>
              <a:rPr>
                <a:latin typeface="Courier"/>
              </a:rPr>
              <a:t>      </a:t>
            </a:r>
            <a:r>
              <a:rPr i="1">
                <a:solidFill>
                  <a:srgbClr val="60A0B0"/>
                </a:solidFill>
                <a:latin typeface="Courier"/>
              </a:rPr>
              <a:t>//    you read the OLD value.</a:t>
            </a:r>
            <a:br/>
            <a:r>
              <a:rPr>
                <a:latin typeface="Courier"/>
              </a:rPr>
              <a:t>      @(</a:t>
            </a:r>
            <a:r>
              <a:rPr b="1">
                <a:solidFill>
                  <a:srgbClr val="007020"/>
                </a:solidFill>
                <a:latin typeface="Courier"/>
              </a:rPr>
              <a:t>posedge</a:t>
            </a:r>
            <a:r>
              <a:rPr>
                <a:latin typeface="Courier"/>
              </a:rPr>
              <a:t> clk);</a:t>
            </a:r>
            <a:br/>
            <a:r>
              <a:rPr>
                <a:latin typeface="Courier"/>
              </a:rPr>
              <a:t>      en_el_flanco = d_out;</a:t>
            </a:r>
            <a:br/>
            <a:br/>
            <a:r>
              <a:rPr>
                <a:latin typeface="Courier"/>
              </a:rPr>
              <a:t>      </a:t>
            </a:r>
            <a:r>
              <a:rPr i="1">
                <a:solidFill>
                  <a:srgbClr val="60A0B0"/>
                </a:solidFill>
                <a:latin typeface="Courier"/>
              </a:rPr>
              <a:t>// 2. The same edge, one delta later. The nonblocking assignment landed</a:t>
            </a:r>
            <a:br/>
            <a:r>
              <a:rPr>
                <a:latin typeface="Courier"/>
              </a:rPr>
              <a:t>      </a:t>
            </a:r>
            <a:r>
              <a:rPr i="1">
                <a:solidFill>
                  <a:srgbClr val="60A0B0"/>
                </a:solidFill>
                <a:latin typeface="Courier"/>
              </a:rPr>
              <a:t>//    already and you read the NEW value. That "#1" is visible nowhere and</a:t>
            </a:r>
            <a:br/>
            <a:r>
              <a:rPr>
                <a:latin typeface="Courier"/>
              </a:rPr>
              <a:t>      </a:t>
            </a:r>
            <a:r>
              <a:rPr i="1">
                <a:solidFill>
                  <a:srgbClr val="60A0B0"/>
                </a:solidFill>
                <a:latin typeface="Courier"/>
              </a:rPr>
              <a:t>//    changes the result.</a:t>
            </a:r>
            <a:br/>
            <a:r>
              <a:rPr>
                <a:latin typeface="Courier"/>
              </a:rPr>
              <a:t>      @(</a:t>
            </a:r>
            <a:r>
              <a:rPr b="1">
                <a:solidFill>
                  <a:srgbClr val="007020"/>
                </a:solidFill>
                <a:latin typeface="Courier"/>
              </a:rPr>
              <a:t>posedge</a:t>
            </a:r>
            <a:r>
              <a:rPr>
                <a:latin typeface="Courier"/>
              </a:rPr>
              <a:t> clk);</a:t>
            </a:r>
            <a:br/>
            <a:r>
              <a:rPr>
                <a:latin typeface="Courier"/>
              </a:rPr>
              <a:t>      </a:t>
            </a:r>
            <a:r>
              <a:rPr>
                <a:solidFill>
                  <a:srgbClr val="40A070"/>
                </a:solidFill>
                <a:latin typeface="Courier"/>
              </a:rPr>
              <a:t>#1</a:t>
            </a:r>
            <a:r>
              <a:rPr>
                <a:latin typeface="Courier"/>
              </a:rPr>
              <a:t>;</a:t>
            </a:r>
            <a:br/>
            <a:r>
              <a:rPr>
                <a:latin typeface="Courier"/>
              </a:rPr>
              <a:t>      un_delta_despues = d_out;</a:t>
            </a:r>
            <a:br/>
            <a:br/>
            <a:r>
              <a:rPr>
                <a:latin typeface="Courier"/>
              </a:rPr>
              <a:t>      </a:t>
            </a:r>
            <a:r>
              <a:rPr i="1">
                <a:solidFill>
                  <a:srgbClr val="60A0B0"/>
                </a:solidFill>
                <a:latin typeface="Courier"/>
              </a:rPr>
              <a:t>// 3. The opposite edge: the trick the whole course BFM uses. It works,</a:t>
            </a:r>
            <a:br/>
            <a:r>
              <a:rPr>
                <a:latin typeface="Courier"/>
              </a:rPr>
              <a:t>      </a:t>
            </a:r>
            <a:r>
              <a:rPr i="1">
                <a:solidFill>
                  <a:srgbClr val="60A0B0"/>
                </a:solidFill>
                <a:latin typeface="Courier"/>
              </a:rPr>
              <a:t>//    but it asks whoever reads it to know why.</a:t>
            </a:r>
            <a:br/>
            <a:r>
              <a:rPr>
                <a:latin typeface="Courier"/>
              </a:rPr>
              <a:t>      @(</a:t>
            </a:r>
            <a:r>
              <a:rPr b="1">
                <a:solidFill>
                  <a:srgbClr val="007020"/>
                </a:solidFill>
                <a:latin typeface="Courier"/>
              </a:rPr>
              <a:t>negedge</a:t>
            </a:r>
            <a:r>
              <a:rPr>
                <a:latin typeface="Courier"/>
              </a:rPr>
              <a:t> clk);</a:t>
            </a:r>
            <a:br/>
            <a:r>
              <a:rPr>
                <a:latin typeface="Courier"/>
              </a:rPr>
              <a:t>      en_el_flanco_opuesto = d_out;</a:t>
            </a:r>
          </a:p>
          <a:p>
            <a:pPr lvl="0"/>
            <a:r>
              <a:rPr/>
              <a:t>The BFM wrapped </a:t>
            </a:r>
            <a:r>
              <a:rPr b="1"/>
              <a:t>the protocol</a:t>
            </a:r>
            <a:r>
              <a:rPr/>
              <a:t>. What it did </a:t>
            </a:r>
            <a:r>
              <a:rPr b="1"/>
              <a:t>not</a:t>
            </a:r>
            <a:r>
              <a:rPr/>
              <a:t> wrap is </a:t>
            </a:r>
            <a:r>
              <a:rPr i="1"/>
              <a:t>when</a:t>
            </a:r>
            <a:r>
              <a:rPr/>
              <a:t> it drives and </a:t>
            </a:r>
            <a:r>
              <a:rPr i="1"/>
              <a:t>when</a:t>
            </a:r>
            <a:r>
              <a:rPr/>
              <a:t> it samples: that is still decided task by task</a:t>
            </a:r>
          </a:p>
          <a:p>
            <a:pPr lvl="0"/>
            <a:r>
              <a:rPr/>
              <a:t>Three ways of reading the same data: </a:t>
            </a:r>
            <a:r>
              <a:rPr>
                <a:latin typeface="Courier"/>
              </a:rPr>
              <a:t>0</a:t>
            </a:r>
            <a:r>
              <a:rPr/>
              <a:t>, </a:t>
            </a:r>
            <a:r>
              <a:rPr>
                <a:latin typeface="Courier"/>
              </a:rPr>
              <a:t>11</a:t>
            </a:r>
            <a:r>
              <a:rPr/>
              <a:t> and </a:t>
            </a:r>
            <a:r>
              <a:rPr>
                <a:latin typeface="Courier"/>
              </a:rPr>
              <a:t>11</a:t>
            </a:r>
            <a:r>
              <a:rPr/>
              <a:t>. Two values, but </a:t>
            </a:r>
            <a:r>
              <a:rPr b="1"/>
              <a:t>three mechanisms</a:t>
            </a:r>
            <a:r>
              <a:rPr/>
              <a:t>, and the middle one depends on a </a:t>
            </a:r>
            <a:r>
              <a:rPr>
                <a:latin typeface="Courier"/>
              </a:rPr>
              <a:t>#1</a:t>
            </a:r>
            <a:r>
              <a:rPr/>
              <a:t> that is visible nowhere</a:t>
            </a:r>
          </a:p>
          <a:p>
            <a:pPr lvl="0"/>
            <a:r>
              <a:rPr/>
              <a:t>The </a:t>
            </a:r>
            <a:r>
              <a:rPr>
                <a:latin typeface="Courier"/>
              </a:rPr>
              <a:t>@(negedge clk)</a:t>
            </a:r>
            <a:r>
              <a:rPr/>
              <a:t> of our BFM is the third one. It works — and it asks whoever reads it to know why</a:t>
            </a:r>
          </a:p>
        </p:txBody>
      </p:sp>
    </p:spTree>
  </p:cSl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Interfaces and BFM</a:t>
            </a:r>
          </a:p>
        </p:txBody>
      </p:sp>
      <p:sp>
        <p:nvSpPr>
          <p:cNvPr id="4" name="Text Placeholder 3"/>
          <p:cNvSpPr>
            <a:spLocks noGrp="1"/>
          </p:cNvSpPr>
          <p:nvPr>
            <p:ph idx="2" sz="half" type="body"/>
          </p:nvPr>
        </p:nvSpPr>
        <p:spPr/>
        <p:txBody>
          <a:bodyPr/>
          <a:lstStyle/>
          <a:p>
            <a:pPr lvl="0" indent="0" marL="0">
              <a:spcBef>
                <a:spcPts val="3000"/>
              </a:spcBef>
              <a:buNone/>
            </a:pPr>
            <a:r>
              <a:rPr b="1" i="1"/>
              <a:t>Why the edge alone is not enough: the regions</a:t>
            </a:r>
          </a:p>
        </p:txBody>
      </p:sp>
      <p:pic>
        <p:nvPicPr>
          <p:cNvPr descr="res/diagrams/en/interfaces-bfm_regiones.svg" id="0" name="Picture 1"/>
          <p:cNvPicPr>
            <a:picLocks noGrp="1" noChangeAspect="1"/>
          </p:cNvPicPr>
          <p:nvPr/>
        </p:nvPicPr>
        <p:blipFill>
          <a:blip r:embed="rId2"/>
          <a:stretch>
            <a:fillRect/>
          </a:stretch>
        </p:blipFill>
        <p:spPr bwMode="auto">
          <a:xfrm>
            <a:off x="3568700" y="660400"/>
            <a:ext cx="5105400" cy="2946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regions of an edge: Preponed, Active and NBA, and the three samples that give different values</a:t>
            </a:r>
          </a:p>
        </p:txBody>
      </p:sp>
    </p:spTree>
  </p:cSl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An edge is not an indivisible instant: inside it there are </a:t>
            </a:r>
            <a:r>
              <a:rPr b="1"/>
              <a:t>regions</a:t>
            </a:r>
            <a:r>
              <a:rPr/>
              <a:t>, in a fixed order</a:t>
            </a:r>
          </a:p>
          <a:p>
            <a:pPr lvl="0"/>
            <a:r>
              <a:rPr/>
              <a:t>The </a:t>
            </a:r>
            <a:r>
              <a:rPr>
                <a:latin typeface="Courier"/>
              </a:rPr>
              <a:t>&lt;=</a:t>
            </a:r>
            <a:r>
              <a:rPr/>
              <a:t> of the </a:t>
            </a:r>
            <a:r>
              <a:rPr>
                <a:latin typeface="Courier"/>
              </a:rPr>
              <a:t>always_ff</a:t>
            </a:r>
            <a:r>
              <a:rPr/>
              <a:t> </a:t>
            </a:r>
            <a:r>
              <a:rPr b="1"/>
              <a:t>lands in NBA</a:t>
            </a:r>
            <a:r>
              <a:rPr/>
              <a:t>: whoever reads in </a:t>
            </a:r>
            <a:r>
              <a:rPr i="1"/>
              <a:t>Active</a:t>
            </a:r>
            <a:r>
              <a:rPr/>
              <a:t> reads the old value</a:t>
            </a:r>
          </a:p>
          <a:p>
            <a:pPr lvl="0"/>
            <a:r>
              <a:rPr/>
              <a:t>The </a:t>
            </a:r>
            <a:r>
              <a:rPr>
                <a:latin typeface="Courier"/>
              </a:rPr>
              <a:t>#1</a:t>
            </a:r>
            <a:r>
              <a:rPr/>
              <a:t> crosses the NBA, the opposite edge crosses it with room to spare, and SVA needs neither of the two: it samples in </a:t>
            </a:r>
            <a:r>
              <a:rPr i="1"/>
              <a:t>preponed</a:t>
            </a:r>
            <a:r>
              <a:rPr/>
              <a:t>, before everything</a:t>
            </a:r>
          </a:p>
        </p:txBody>
      </p:sp>
    </p:spTree>
  </p:cSl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The clocking block: the edge and the delta, declared once</a:t>
            </a:r>
          </a:p>
          <a:p>
            <a:pPr lvl="0" indent="0">
              <a:buNone/>
            </a:pPr>
            <a:r>
              <a:rPr b="1">
                <a:solidFill>
                  <a:srgbClr val="007020"/>
                </a:solidFill>
                <a:latin typeface="Courier"/>
              </a:rPr>
              <a:t>interface</a:t>
            </a:r>
            <a:r>
              <a:rPr>
                <a:latin typeface="Courier"/>
              </a:rPr>
              <a:t> reg_bfm (</a:t>
            </a:r>
            <a:r>
              <a:rPr b="1">
                <a:solidFill>
                  <a:srgbClr val="007020"/>
                </a:solidFill>
                <a:latin typeface="Courier"/>
              </a:rPr>
              <a:t>input</a:t>
            </a:r>
            <a:r>
              <a:rPr>
                <a:latin typeface="Courier"/>
              </a:rPr>
              <a:t> </a:t>
            </a:r>
            <a:r>
              <a:rPr b="1">
                <a:solidFill>
                  <a:srgbClr val="007020"/>
                </a:solidFill>
                <a:latin typeface="Courier"/>
              </a:rPr>
              <a:t>bit</a:t>
            </a:r>
            <a:r>
              <a:rPr>
                <a:latin typeface="Courier"/>
              </a:rPr>
              <a:t> clk);</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d_in, d_out;</a:t>
            </a:r>
            <a:br/>
            <a:br/>
            <a:r>
              <a:rPr>
                <a:latin typeface="Courier"/>
              </a:rPr>
              <a:t>   </a:t>
            </a:r>
            <a:r>
              <a:rPr i="1">
                <a:solidFill>
                  <a:srgbClr val="60A0B0"/>
                </a:solidFill>
                <a:latin typeface="Courier"/>
              </a:rPr>
              <a:t>// The only two timing lines in the testbench:</a:t>
            </a:r>
            <a:br/>
            <a:r>
              <a:rPr>
                <a:latin typeface="Courier"/>
              </a:rPr>
              <a:t>   </a:t>
            </a:r>
            <a:r>
              <a:rPr i="1">
                <a:solidFill>
                  <a:srgbClr val="60A0B0"/>
                </a:solidFill>
                <a:latin typeface="Courier"/>
              </a:rPr>
              <a:t>//   input  #1step  samples the STABLE value right before the edge, which is</a:t>
            </a:r>
            <a:br/>
            <a:r>
              <a:rPr>
                <a:latin typeface="Courier"/>
              </a:rPr>
              <a:t>   </a:t>
            </a:r>
            <a:r>
              <a:rPr i="1">
                <a:solidFill>
                  <a:srgbClr val="60A0B0"/>
                </a:solidFill>
                <a:latin typeface="Courier"/>
              </a:rPr>
              <a:t>//                  what the hardware sees. Never what the nonblocking</a:t>
            </a:r>
            <a:br/>
            <a:r>
              <a:rPr>
                <a:latin typeface="Courier"/>
              </a:rPr>
              <a:t>   </a:t>
            </a:r>
            <a:r>
              <a:rPr i="1">
                <a:solidFill>
                  <a:srgbClr val="60A0B0"/>
                </a:solidFill>
                <a:latin typeface="Courier"/>
              </a:rPr>
              <a:t>//                  assignment just wrote on that same edge.</a:t>
            </a:r>
            <a:br/>
            <a:r>
              <a:rPr>
                <a:latin typeface="Courier"/>
              </a:rPr>
              <a:t>   </a:t>
            </a:r>
            <a:r>
              <a:rPr i="1">
                <a:solidFill>
                  <a:srgbClr val="60A0B0"/>
                </a:solidFill>
                <a:latin typeface="Courier"/>
              </a:rPr>
              <a:t>//   output #0      drives ON the edge, in the nonblocking region, so the DUT</a:t>
            </a:r>
            <a:br/>
            <a:r>
              <a:rPr>
                <a:latin typeface="Courier"/>
              </a:rPr>
              <a:t>   </a:t>
            </a:r>
            <a:r>
              <a:rPr i="1">
                <a:solidFill>
                  <a:srgbClr val="60A0B0"/>
                </a:solidFill>
                <a:latin typeface="Courier"/>
              </a:rPr>
              <a:t>//                  does not see it until the next edge.</a:t>
            </a:r>
            <a:br/>
            <a:r>
              <a:rPr>
                <a:latin typeface="Courier"/>
              </a:rPr>
              <a:t>   </a:t>
            </a:r>
            <a:r>
              <a:rPr b="1">
                <a:solidFill>
                  <a:srgbClr val="007020"/>
                </a:solidFill>
                <a:latin typeface="Courier"/>
              </a:rPr>
              <a:t>clocking</a:t>
            </a:r>
            <a:r>
              <a:rPr>
                <a:latin typeface="Courier"/>
              </a:rPr>
              <a:t> cb @(</a:t>
            </a:r>
            <a:r>
              <a:rPr b="1">
                <a:solidFill>
                  <a:srgbClr val="007020"/>
                </a:solidFill>
                <a:latin typeface="Courier"/>
              </a:rPr>
              <a:t>posedge</a:t>
            </a:r>
            <a:r>
              <a:rPr>
                <a:latin typeface="Courier"/>
              </a:rPr>
              <a:t> clk);</a:t>
            </a:r>
            <a:br/>
            <a:r>
              <a:rPr>
                <a:latin typeface="Courier"/>
              </a:rPr>
              <a:t>      </a:t>
            </a:r>
            <a:r>
              <a:rPr b="1">
                <a:solidFill>
                  <a:srgbClr val="007020"/>
                </a:solidFill>
                <a:latin typeface="Courier"/>
              </a:rPr>
              <a:t>default</a:t>
            </a:r>
            <a:r>
              <a:rPr>
                <a:latin typeface="Courier"/>
              </a:rPr>
              <a:t> </a:t>
            </a:r>
            <a:r>
              <a:rPr b="1">
                <a:solidFill>
                  <a:srgbClr val="007020"/>
                </a:solidFill>
                <a:latin typeface="Courier"/>
              </a:rPr>
              <a:t>input</a:t>
            </a:r>
            <a:r>
              <a:rPr>
                <a:latin typeface="Courier"/>
              </a:rPr>
              <a:t> </a:t>
            </a:r>
            <a:r>
              <a:rPr>
                <a:solidFill>
                  <a:srgbClr val="40A070"/>
                </a:solidFill>
                <a:latin typeface="Courier"/>
              </a:rPr>
              <a:t>#1</a:t>
            </a:r>
            <a:r>
              <a:rPr>
                <a:latin typeface="Courier"/>
              </a:rPr>
              <a:t>step </a:t>
            </a:r>
            <a:r>
              <a:rPr b="1">
                <a:solidFill>
                  <a:srgbClr val="007020"/>
                </a:solidFill>
                <a:latin typeface="Courier"/>
              </a:rPr>
              <a:t>output</a:t>
            </a:r>
            <a:r>
              <a:rPr>
                <a:latin typeface="Courier"/>
              </a:rPr>
              <a:t> </a:t>
            </a:r>
            <a:r>
              <a:rPr>
                <a:solidFill>
                  <a:srgbClr val="40A070"/>
                </a:solidFill>
                <a:latin typeface="Courier"/>
              </a:rPr>
              <a:t>#0</a:t>
            </a:r>
            <a:r>
              <a:rPr>
                <a:latin typeface="Courier"/>
              </a:rPr>
              <a:t>;</a:t>
            </a:r>
            <a:br/>
            <a:r>
              <a:rPr>
                <a:latin typeface="Courier"/>
              </a:rPr>
              <a:t>      </a:t>
            </a:r>
            <a:r>
              <a:rPr b="1">
                <a:solidFill>
                  <a:srgbClr val="007020"/>
                </a:solidFill>
                <a:latin typeface="Courier"/>
              </a:rPr>
              <a:t>output</a:t>
            </a:r>
            <a:r>
              <a:rPr>
                <a:latin typeface="Courier"/>
              </a:rPr>
              <a:t> d_in;</a:t>
            </a:r>
            <a:br/>
            <a:r>
              <a:rPr>
                <a:latin typeface="Courier"/>
              </a:rPr>
              <a:t>      </a:t>
            </a:r>
            <a:r>
              <a:rPr b="1">
                <a:solidFill>
                  <a:srgbClr val="007020"/>
                </a:solidFill>
                <a:latin typeface="Courier"/>
              </a:rPr>
              <a:t>input</a:t>
            </a:r>
            <a:r>
              <a:rPr>
                <a:latin typeface="Courier"/>
              </a:rPr>
              <a:t>  d_out;</a:t>
            </a:r>
            <a:br/>
            <a:r>
              <a:rPr>
                <a:latin typeface="Courier"/>
              </a:rPr>
              <a:t>   </a:t>
            </a:r>
            <a:r>
              <a:rPr b="1">
                <a:solidFill>
                  <a:srgbClr val="007020"/>
                </a:solidFill>
                <a:latin typeface="Courier"/>
              </a:rPr>
              <a:t>endclocking</a:t>
            </a:r>
            <a:br/>
            <a:br/>
            <a:r>
              <a:rPr>
                <a:latin typeface="Courier"/>
              </a:rPr>
              <a:t>   </a:t>
            </a:r>
            <a:r>
              <a:rPr b="1">
                <a:solidFill>
                  <a:srgbClr val="007020"/>
                </a:solidFill>
                <a:latin typeface="Courier"/>
              </a:rPr>
              <a:t>modport</a:t>
            </a:r>
            <a:r>
              <a:rPr>
                <a:latin typeface="Courier"/>
              </a:rPr>
              <a:t> tb (</a:t>
            </a:r>
            <a:r>
              <a:rPr b="1">
                <a:solidFill>
                  <a:srgbClr val="007020"/>
                </a:solidFill>
                <a:latin typeface="Courier"/>
              </a:rPr>
              <a:t>clocking</a:t>
            </a:r>
            <a:r>
              <a:rPr>
                <a:latin typeface="Courier"/>
              </a:rPr>
              <a:t> cb);</a:t>
            </a:r>
            <a:br/>
            <a:r>
              <a:rPr b="1">
                <a:solidFill>
                  <a:srgbClr val="007020"/>
                </a:solidFill>
                <a:latin typeface="Courier"/>
              </a:rPr>
              <a:t>endinterface</a:t>
            </a:r>
            <a:r>
              <a:rPr>
                <a:latin typeface="Courier"/>
              </a:rPr>
              <a:t> : reg_bfm</a:t>
            </a:r>
          </a:p>
          <a:p>
            <a:pPr lvl="0"/>
            <a:r>
              <a:rPr>
                <a:latin typeface="Courier"/>
              </a:rPr>
              <a:t>input #1step</a:t>
            </a:r>
            <a:r>
              <a:rPr/>
              <a:t> — sample the value </a:t>
            </a:r>
            <a:r>
              <a:rPr b="1"/>
              <a:t>stable just before</a:t>
            </a:r>
            <a:r>
              <a:rPr/>
              <a:t> the edge, which is the one the hardware sees. Never the one the nonblocking assignment just wrote</a:t>
            </a:r>
          </a:p>
          <a:p>
            <a:pPr lvl="0"/>
            <a:r>
              <a:rPr>
                <a:latin typeface="Courier"/>
              </a:rPr>
              <a:t>output #0</a:t>
            </a:r>
            <a:r>
              <a:rPr/>
              <a:t> — drive </a:t>
            </a:r>
            <a:r>
              <a:rPr b="1"/>
              <a:t>on</a:t>
            </a:r>
            <a:r>
              <a:rPr/>
              <a:t> the edge, with the nonblocking assignments, so the DUT does not see it until the next edge</a:t>
            </a:r>
          </a:p>
          <a:p>
            <a:pPr lvl="0"/>
            <a:r>
              <a:rPr/>
              <a:t>Driving becomes </a:t>
            </a:r>
            <a:r>
              <a:rPr>
                <a:latin typeface="Courier"/>
              </a:rPr>
              <a:t>cb.d_in &lt;= value</a:t>
            </a:r>
            <a:r>
              <a:rPr/>
              <a:t>; sampling, reading </a:t>
            </a:r>
            <a:r>
              <a:rPr>
                <a:latin typeface="Courier"/>
              </a:rPr>
              <a:t>cb.d_out</a:t>
            </a:r>
            <a:r>
              <a:rPr/>
              <a:t>; waiting, </a:t>
            </a:r>
            <a:r>
              <a:rPr>
                <a:latin typeface="Courier"/>
              </a:rPr>
              <a:t>@(cb)</a:t>
            </a:r>
            <a:r>
              <a:rPr/>
              <a:t>. </a:t>
            </a:r>
            <a:r>
              <a:rPr b="1"/>
              <a:t>No </a:t>
            </a:r>
            <a:r>
              <a:rPr b="1">
                <a:latin typeface="Courier"/>
              </a:rPr>
              <a:t>#1</a:t>
            </a:r>
            <a:r>
              <a:rPr b="1"/>
              <a:t> in any task</a:t>
            </a:r>
          </a:p>
          <a:p>
            <a:pPr lvl="0"/>
            <a:r>
              <a:rPr/>
              <a:t>And the value read is the same at any point of the cycle: the race got closed by declaration, not by habit</a:t>
            </a:r>
          </a:p>
        </p:txBody>
      </p:sp>
    </p:spTree>
  </p:cSl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Are they mandatory? No — and it is worth knowing why</a:t>
            </a:r>
          </a:p>
        </p:txBody>
      </p:sp>
      <p:graphicFrame>
        <p:nvGraphicFramePr>
          <p:cNvPr id="6" name="Content Placeholder 5"/>
          <p:cNvGraphicFramePr>
            <a:graphicFrameLocks noGrp="1"/>
          </p:cNvGraphicFramePr>
          <p:nvPr>
            <p:ph idx="1"/>
          </p:nvPr>
        </p:nvGraphicFramePr>
        <p:xfrm>
          <a:off x="457200" y="1816100"/>
          <a:ext cx="8229600" cy="8001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The question</a:t>
                      </a:r>
                    </a:p>
                  </a:txBody>
                  <a:tcPr/>
                </a:tc>
                <a:tc>
                  <a:txBody>
                    <a:bodyPr/>
                    <a:lstStyle/>
                    <a:p>
                      <a:pPr lvl="0" indent="0" marL="0">
                        <a:buNone/>
                      </a:pPr>
                      <a:r>
                        <a:rPr/>
                        <a:t>The answer</a:t>
                      </a:r>
                    </a:p>
                  </a:txBody>
                  <a:tcPr/>
                </a:tc>
              </a:tr>
              <a:tr h="0">
                <a:tc>
                  <a:txBody>
                    <a:bodyPr/>
                    <a:lstStyle/>
                    <a:p>
                      <a:pPr lvl="0" indent="0" marL="0">
                        <a:buNone/>
                      </a:pPr>
                      <a:r>
                        <a:rPr/>
                        <a:t>Can a correct TB be written </a:t>
                      </a:r>
                      <a:r>
                        <a:rPr b="1"/>
                        <a:t>without</a:t>
                      </a:r>
                      <a:r>
                        <a:rPr/>
                        <a:t> clocking blocks?</a:t>
                      </a:r>
                    </a:p>
                  </a:txBody>
                </a:tc>
                <a:tc>
                  <a:txBody>
                    <a:bodyPr/>
                    <a:lstStyle/>
                    <a:p>
                      <a:pPr lvl="0" indent="0" marL="0">
                        <a:buNone/>
                      </a:pPr>
                      <a:r>
                        <a:rPr b="1"/>
                        <a:t>Yes.</a:t>
                      </a:r>
                      <a:r>
                        <a:rPr/>
                        <a:t> With NBA in the driver and scheduler discipline, there is no race</a:t>
                      </a:r>
                    </a:p>
                  </a:txBody>
                </a:tc>
              </a:tr>
              <a:tr h="0">
                <a:tc>
                  <a:txBody>
                    <a:bodyPr/>
                    <a:lstStyle/>
                    <a:p>
                      <a:pPr lvl="0" indent="0" marL="0">
                        <a:buNone/>
                      </a:pPr>
                      <a:r>
                        <a:rPr/>
                        <a:t>What should </a:t>
                      </a:r>
                      <a:r>
                        <a:rPr b="1"/>
                        <a:t>a team</a:t>
                      </a:r>
                      <a:r>
                        <a:rPr/>
                        <a:t> use?</a:t>
                      </a:r>
                    </a:p>
                  </a:txBody>
                </a:tc>
                <a:tc>
                  <a:txBody>
                    <a:bodyPr/>
                    <a:lstStyle/>
                    <a:p>
                      <a:pPr lvl="0" indent="0" marL="0">
                        <a:buNone/>
                      </a:pPr>
                      <a:r>
                        <a:rPr b="1"/>
                        <a:t>Use them</a:t>
                      </a:r>
                      <a:r>
                        <a:rPr/>
                        <a:t> on synchronous interfaces — it is what the lowRISC/OpenTitan style guide says</a:t>
                      </a:r>
                    </a:p>
                  </a:txBody>
                </a:tc>
              </a:tr>
            </a:tbl>
          </a:graphicData>
        </a:graphic>
      </p:graphicFrame>
      <p:sp>
        <p:nvSpPr>
          <p:cNvPr id="3" name="Content Placeholder 2"/>
          <p:cNvSpPr>
            <a:spLocks noGrp="1"/>
          </p:cNvSpPr>
          <p:nvPr>
            <p:ph idx="1"/>
          </p:nvPr>
        </p:nvSpPr>
        <p:spPr>
          <a:xfrm>
            <a:off x="457200" y="2743200"/>
            <a:ext cx="8229600" cy="1727200"/>
          </a:xfrm>
        </p:spPr>
        <p:txBody>
          <a:bodyPr/>
          <a:lstStyle/>
          <a:p>
            <a:pPr lvl="0"/>
            <a:r>
              <a:rPr/>
              <a:t>They are not UVM’s: they are </a:t>
            </a:r>
            <a:r>
              <a:rPr b="1"/>
              <a:t>SystemVerilog’s</a:t>
            </a:r>
            <a:r>
              <a:rPr/>
              <a:t>. UVM neither asks for them nor knows them</a:t>
            </a:r>
          </a:p>
          <a:p>
            <a:pPr lvl="0"/>
            <a:r>
              <a:rPr b="1"/>
              <a:t>Dave Rich</a:t>
            </a:r>
            <a:r>
              <a:rPr/>
              <a:t> —the reference at Verification Academy— has held since 2014 that they are </a:t>
            </a:r>
            <a:r>
              <a:rPr i="1"/>
              <a:t>optional</a:t>
            </a:r>
            <a:r>
              <a:rPr/>
              <a:t>: what avoids the race is understanding the scheduler, not the clocking block</a:t>
            </a:r>
          </a:p>
          <a:p>
            <a:pPr lvl="0"/>
            <a:r>
              <a:rPr/>
              <a:t>The two positions answer different questions: one is </a:t>
            </a:r>
            <a:r>
              <a:rPr b="1"/>
              <a:t>language correctness</a:t>
            </a:r>
            <a:r>
              <a:rPr/>
              <a:t>, the other is </a:t>
            </a:r>
            <a:r>
              <a:rPr b="1"/>
              <a:t>team policy</a:t>
            </a:r>
            <a:r>
              <a:rPr/>
              <a:t>. Both are right</a:t>
            </a:r>
          </a:p>
        </p:txBody>
      </p:sp>
    </p:spTree>
  </p:cSl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The price: two names for the same wire</a:t>
            </a:r>
          </a:p>
          <a:p>
            <a:pPr lvl="0" indent="0">
              <a:buNone/>
            </a:pPr>
            <a:r>
              <a:rPr>
                <a:latin typeface="Courier"/>
              </a:rPr>
              <a:t>      </a:t>
            </a:r>
            <a:r>
              <a:rPr i="1">
                <a:solidFill>
                  <a:srgbClr val="60A0B0"/>
                </a:solidFill>
                <a:latin typeface="Courier"/>
              </a:rPr>
              <a:t>// The two reads, at the SAME instant, on the SAME wire.</a:t>
            </a:r>
            <a:br/>
            <a:r>
              <a:rPr>
                <a:latin typeface="Courier"/>
              </a:rPr>
              <a:t>      por_cb = bfm.cb.d_out;</a:t>
            </a:r>
            <a:br/>
            <a:r>
              <a:rPr>
                <a:latin typeface="Courier"/>
              </a:rPr>
              <a:t>      crudo  = bfm.d_out;</a:t>
            </a:r>
            <a:br/>
            <a:br/>
            <a:r>
              <a:rPr>
                <a:latin typeface="Courier"/>
              </a:rPr>
              <a:t>      </a:t>
            </a:r>
            <a:r>
              <a:rPr b="1">
                <a:solidFill>
                  <a:srgbClr val="007020"/>
                </a:solidFill>
                <a:latin typeface="Courier"/>
              </a:rPr>
              <a:t>$display</a:t>
            </a:r>
            <a:r>
              <a:rPr>
                <a:latin typeface="Courier"/>
              </a:rPr>
              <a:t>(</a:t>
            </a:r>
            <a:r>
              <a:rPr>
                <a:solidFill>
                  <a:srgbClr val="4070A0"/>
                </a:solidFill>
                <a:latin typeface="Courier"/>
              </a:rPr>
              <a:t>"at the same instant, on the same wire:"</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  bfm.cb.d_out (what the clocking block sampled) : %0d"</a:t>
            </a:r>
            <a:r>
              <a:rPr>
                <a:latin typeface="Courier"/>
              </a:rPr>
              <a:t>, por_cb);</a:t>
            </a:r>
            <a:br/>
            <a:r>
              <a:rPr>
                <a:latin typeface="Courier"/>
              </a:rPr>
              <a:t>      </a:t>
            </a:r>
            <a:r>
              <a:rPr b="1">
                <a:solidFill>
                  <a:srgbClr val="007020"/>
                </a:solidFill>
                <a:latin typeface="Courier"/>
              </a:rPr>
              <a:t>$display</a:t>
            </a:r>
            <a:r>
              <a:rPr>
                <a:latin typeface="Courier"/>
              </a:rPr>
              <a:t>(</a:t>
            </a:r>
            <a:r>
              <a:rPr>
                <a:solidFill>
                  <a:srgbClr val="4070A0"/>
                </a:solidFill>
                <a:latin typeface="Courier"/>
              </a:rPr>
              <a:t>"  bfm.d_out    (the live wire)                   : %0d"</a:t>
            </a:r>
            <a:r>
              <a:rPr>
                <a:latin typeface="Courier"/>
              </a:rPr>
              <a:t>, crudo);</a:t>
            </a:r>
            <a:br/>
            <a:r>
              <a:rPr>
                <a:latin typeface="Courier"/>
              </a:rPr>
              <a:t>      </a:t>
            </a:r>
            <a:r>
              <a:rPr b="1">
                <a:solidFill>
                  <a:srgbClr val="007020"/>
                </a:solidFill>
                <a:latin typeface="Courier"/>
              </a:rPr>
              <a:t>$display</a:t>
            </a:r>
            <a:r>
              <a:rPr>
                <a:latin typeface="Courier"/>
              </a:rPr>
              <a:t>(</a:t>
            </a:r>
            <a:r>
              <a:rPr>
                <a:solidFill>
                  <a:srgbClr val="4070A0"/>
                </a:solidFill>
                <a:latin typeface="Courier"/>
              </a:rPr>
              <a:t>""</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"They differ by one cycle, and no warning says so. A monitor that"</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"reads through the clocking block and a scoreboard that reads the"</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"raw wire do not fail every time: they fail when the data changes."</a:t>
            </a:r>
            <a:r>
              <a:rPr>
                <a:latin typeface="Courier"/>
              </a:rPr>
              <a:t>);</a:t>
            </a:r>
          </a:p>
          <a:p>
            <a:pPr lvl="0"/>
            <a:r>
              <a:rPr/>
              <a:t>With the signal inside a clocking block there are </a:t>
            </a:r>
            <a:r>
              <a:rPr b="1"/>
              <a:t>two</a:t>
            </a:r>
            <a:r>
              <a:rPr/>
              <a:t> ways of reading it: </a:t>
            </a:r>
            <a:r>
              <a:rPr>
                <a:latin typeface="Courier"/>
              </a:rPr>
              <a:t>bfm.d_out</a:t>
            </a:r>
            <a:r>
              <a:rPr/>
              <a:t> is the live wire, </a:t>
            </a:r>
            <a:r>
              <a:rPr>
                <a:latin typeface="Courier"/>
              </a:rPr>
              <a:t>bfm.cb.d_out</a:t>
            </a:r>
            <a:r>
              <a:rPr/>
              <a:t> is what got sampled </a:t>
            </a:r>
            <a:r>
              <a:rPr>
                <a:latin typeface="Courier"/>
              </a:rPr>
              <a:t>#1step</a:t>
            </a:r>
            <a:r>
              <a:rPr/>
              <a:t> before the edge</a:t>
            </a:r>
          </a:p>
          <a:p>
            <a:pPr lvl="0"/>
            <a:r>
              <a:rPr/>
              <a:t>On a signal that changes every cycle they </a:t>
            </a:r>
            <a:r>
              <a:rPr b="1"/>
              <a:t>differ by one cycle</a:t>
            </a:r>
            <a:r>
              <a:rPr/>
              <a:t>: the example prints </a:t>
            </a:r>
            <a:r>
              <a:rPr>
                <a:latin typeface="Courier"/>
              </a:rPr>
              <a:t>3</a:t>
            </a:r>
            <a:r>
              <a:rPr/>
              <a:t> and </a:t>
            </a:r>
            <a:r>
              <a:rPr>
                <a:latin typeface="Courier"/>
              </a:rPr>
              <a:t>4</a:t>
            </a:r>
            <a:r>
              <a:rPr/>
              <a:t>, at the same instant and on the same wire</a:t>
            </a:r>
          </a:p>
          <a:p>
            <a:pPr lvl="0"/>
            <a:r>
              <a:rPr/>
              <a:t>Nobody warns you. It compiles, it runs, and the scoreboard fails </a:t>
            </a:r>
            <a:r>
              <a:rPr b="1"/>
              <a:t>only when the data changes</a:t>
            </a:r>
          </a:p>
          <a:p>
            <a:pPr lvl="0"/>
            <a:r>
              <a:rPr/>
              <a:t>The rule: if a signal went into the clocking block, </a:t>
            </a:r>
            <a:r>
              <a:rPr b="1"/>
              <a:t>the whole protocol reads it through there</a:t>
            </a:r>
            <a:r>
              <a:rPr/>
              <a:t> — and you wait on </a:t>
            </a:r>
            <a:r>
              <a:rPr>
                <a:latin typeface="Courier"/>
              </a:rPr>
              <a:t>@(bfm.cb)</a:t>
            </a:r>
            <a:r>
              <a:rPr/>
              <a:t>, not on </a:t>
            </a:r>
            <a:r>
              <a:rPr>
                <a:latin typeface="Courier"/>
              </a:rPr>
              <a:t>@(posedge bfm.clk)</a:t>
            </a:r>
          </a:p>
        </p:txBody>
      </p:sp>
    </p:spTree>
  </p:cSl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Interfaces and BFM</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An </a:t>
            </a:r>
            <a:r>
              <a:rPr>
                <a:latin typeface="Courier"/>
              </a:rPr>
              <a:t>interface</a:t>
            </a:r>
            <a:r>
              <a:rPr/>
              <a:t> is a </a:t>
            </a:r>
            <a:r>
              <a:rPr b="1"/>
              <a:t>bundle of named signals</a:t>
            </a:r>
            <a:r>
              <a:rPr/>
              <a:t>: adding a wire stops being touching six port lists</a:t>
            </a:r>
          </a:p>
          <a:p>
            <a:pPr lvl="0"/>
            <a:r>
              <a:rPr/>
              <a:t>A </a:t>
            </a:r>
            <a:r>
              <a:rPr b="1"/>
              <a:t>BFM</a:t>
            </a:r>
            <a:r>
              <a:rPr/>
              <a:t> is the interface </a:t>
            </a:r>
            <a:r>
              <a:rPr b="1"/>
              <a:t>plus the protocol</a:t>
            </a:r>
            <a:r>
              <a:rPr/>
              <a:t>: </a:t>
            </a:r>
            <a:r>
              <a:rPr>
                <a:latin typeface="Courier"/>
              </a:rPr>
              <a:t>send_op(A, B, op, result)</a:t>
            </a:r>
            <a:r>
              <a:rPr/>
              <a:t> translates </a:t>
            </a:r>
            <a:r>
              <a:rPr i="1"/>
              <a:t>“do an addition”</a:t>
            </a:r>
            <a:r>
              <a:rPr/>
              <a:t> into the signal wiggling</a:t>
            </a:r>
          </a:p>
          <a:p>
            <a:pPr lvl="0"/>
            <a:r>
              <a:rPr/>
              <a:t>All the fine print of the spec —the reset pulse, waiting for </a:t>
            </a:r>
            <a:r>
              <a:rPr>
                <a:latin typeface="Courier"/>
              </a:rPr>
              <a:t>done</a:t>
            </a:r>
            <a:r>
              <a:rPr/>
              <a:t>, the </a:t>
            </a:r>
            <a:r>
              <a:rPr>
                <a:latin typeface="Courier"/>
              </a:rPr>
              <a:t>no_op</a:t>
            </a:r>
            <a:r>
              <a:rPr/>
              <a:t> that does not answer— ends up written </a:t>
            </a:r>
            <a:r>
              <a:rPr b="1"/>
              <a:t>once</a:t>
            </a:r>
          </a:p>
          <a:p>
            <a:pPr lvl="0"/>
            <a:r>
              <a:rPr/>
              <a:t>From here on </a:t>
            </a:r>
            <a:r>
              <a:rPr b="1"/>
              <a:t>nobody moves </a:t>
            </a:r>
            <a:r>
              <a:rPr b="1">
                <a:latin typeface="Courier"/>
              </a:rPr>
              <a:t>bfm.start</a:t>
            </a:r>
            <a:r>
              <a:rPr b="1"/>
              <a:t> by hand</a:t>
            </a:r>
            <a:r>
              <a:rPr/>
              <a:t>. Whoever wants an operation asks for it</a:t>
            </a:r>
          </a:p>
          <a:p>
            <a:pPr lvl="0"/>
            <a:r>
              <a:rPr/>
              <a:t>The tester, the scoreboard and the coverage become </a:t>
            </a:r>
            <a:r>
              <a:rPr b="1"/>
              <a:t>separate modules</a:t>
            </a:r>
            <a:r>
              <a:rPr/>
              <a:t>, each one in its file, connected by the BFM</a:t>
            </a:r>
          </a:p>
          <a:p>
            <a:pPr lvl="0"/>
            <a:r>
              <a:rPr/>
              <a:t>And this does not get abandoned: the agent’s driver keeps calling </a:t>
            </a:r>
            <a:r>
              <a:rPr b="1"/>
              <a:t>this same task</a:t>
            </a:r>
          </a:p>
          <a:p>
            <a:pPr lvl="0"/>
            <a:r>
              <a:rPr/>
              <a:t>The rule the BFM </a:t>
            </a:r>
            <a:r>
              <a:rPr b="1"/>
              <a:t>complies with</a:t>
            </a:r>
            <a:r>
              <a:rPr/>
              <a:t> can also be </a:t>
            </a:r>
            <a:r>
              <a:rPr b="1"/>
              <a:t>checked</a:t>
            </a:r>
            <a:r>
              <a:rPr/>
              <a:t>, with an assertion that lives in this same interface. That is the assertions section</a:t>
            </a:r>
          </a:p>
          <a:p>
            <a:pPr lvl="0"/>
            <a:r>
              <a:rPr/>
              <a:t>And the </a:t>
            </a:r>
            <a:r>
              <a:rPr b="1">
                <a:latin typeface="Courier"/>
              </a:rPr>
              <a:t>clocking block</a:t>
            </a:r>
            <a:r>
              <a:rPr/>
              <a:t> closes the last hole: the edge and the delta stop being decided task by task and get declared </a:t>
            </a:r>
            <a:r>
              <a:rPr b="1"/>
              <a:t>once</a:t>
            </a:r>
          </a:p>
        </p:txBody>
      </p:sp>
    </p:spTree>
  </p:cSl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1</a:t>
            </a:r>
          </a:p>
          <a:p>
            <a:pPr lvl="0" indent="0" marL="0">
              <a:spcBef>
                <a:spcPts val="3000"/>
              </a:spcBef>
              <a:buNone/>
            </a:pPr>
            <a:r>
              <a:rPr b="1" i="1"/>
              <a:t>1 of 7 · The question of the day</a:t>
            </a:r>
          </a:p>
          <a:p>
            <a:pPr lvl="0" indent="0" marL="0">
              <a:buNone/>
            </a:pPr>
            <a:r>
              <a:rPr b="1"/>
              <a:t>A thousand random operations, the scoreboard reported no error and the log ends in </a:t>
            </a:r>
            <a:r>
              <a:rPr b="1">
                <a:latin typeface="Courier"/>
              </a:rPr>
              <a:t>PASS</a:t>
            </a:r>
            <a:r>
              <a:rPr b="1"/>
              <a:t>. What are you missing to say the DUT is verified?</a:t>
            </a:r>
          </a:p>
          <a:p>
            <a:pPr lvl="0"/>
            <a:r>
              <a:rPr/>
              <a:t>☐ Nothing: a thousand operations without an error is a verified DUT</a:t>
            </a:r>
          </a:p>
          <a:p>
            <a:pPr lvl="0"/>
            <a:r>
              <a:rPr/>
              <a:t>☐ Running more seeds until code coverage reaches 100 %</a:t>
            </a:r>
          </a:p>
          <a:p>
            <a:pPr lvl="0"/>
            <a:r>
              <a:rPr/>
              <a:t>☒ Knowing what the log would have said with a bug inside: run it with the mutated DUT</a:t>
            </a:r>
          </a:p>
          <a:p>
            <a:pPr lvl="0"/>
            <a:r>
              <a:rPr/>
              <a:t>☐ Replacing the scoreboard with assertions, which check the protocol on the exact edge and not at the end</a:t>
            </a:r>
          </a:p>
          <a:p>
            <a:pPr lvl="0" indent="0" marL="1270000">
              <a:buNone/>
            </a:pPr>
            <a:r>
              <a:rPr sz="2000" b="1"/>
              <a:t>Watch it fail</a:t>
            </a:r>
            <a:r>
              <a:rPr sz="2000"/>
              <a:t> — the </a:t>
            </a:r>
            <a:r>
              <a:rPr sz="2000">
                <a:latin typeface="Courier"/>
              </a:rPr>
              <a:t>PASS</a:t>
            </a:r>
            <a:r>
              <a:rPr sz="2000"/>
              <a:t> of a scoreboard that never saw an error says nothing: it may not have compared. </a:t>
            </a:r>
            <a:r>
              <a:rPr sz="2000">
                <a:latin typeface="Courier"/>
              </a:rPr>
              <a:t>VTALU_BUG=1</a:t>
            </a:r>
            <a:r>
              <a:rPr sz="2000"/>
              <a:t> flips one bit of the result and the testbench has to fail; </a:t>
            </a:r>
            <a:r>
              <a:rPr sz="2000">
                <a:latin typeface="Courier"/>
              </a:rPr>
              <a:t>make mutante</a:t>
            </a:r>
            <a:r>
              <a:rPr sz="2000"/>
              <a:t> demands it for the three testbenches of days 1 and 2.</a:t>
            </a:r>
          </a:p>
        </p:txBody>
      </p:sp>
    </p:spTree>
  </p:cSl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1</a:t>
            </a:r>
          </a:p>
          <a:p>
            <a:pPr lvl="0" indent="0" marL="0">
              <a:spcBef>
                <a:spcPts val="3000"/>
              </a:spcBef>
              <a:buNone/>
            </a:pPr>
            <a:r>
              <a:rPr b="1" i="1"/>
              <a:t>2 of 7 · The ALU spec</a:t>
            </a:r>
          </a:p>
          <a:p>
            <a:pPr lvl="0" indent="0" marL="0">
              <a:buNone/>
            </a:pPr>
            <a:r>
              <a:rPr b="1"/>
              <a:t>While the VTALU is running an operation, what do </a:t>
            </a:r>
            <a:r>
              <a:rPr b="1">
                <a:latin typeface="Courier"/>
              </a:rPr>
              <a:t>start</a:t>
            </a:r>
            <a:r>
              <a:rPr b="1"/>
              <a:t> and the operands have to do?</a:t>
            </a:r>
          </a:p>
          <a:p>
            <a:pPr lvl="0"/>
            <a:r>
              <a:rPr/>
              <a:t>☐ </a:t>
            </a:r>
            <a:r>
              <a:rPr>
                <a:latin typeface="Courier"/>
              </a:rPr>
              <a:t>start</a:t>
            </a:r>
            <a:r>
              <a:rPr/>
              <a:t> drops right away: it is a start pulse, and the DUT already latched everything</a:t>
            </a:r>
          </a:p>
          <a:p>
            <a:pPr lvl="0"/>
            <a:r>
              <a:rPr/>
              <a:t>☐ It makes no difference: the DUT registers them on the first edge</a:t>
            </a:r>
          </a:p>
          <a:p>
            <a:pPr lvl="0"/>
            <a:r>
              <a:rPr/>
              <a:t>☐ The operands have to change on every cycle</a:t>
            </a:r>
          </a:p>
          <a:p>
            <a:pPr lvl="0"/>
            <a:r>
              <a:rPr/>
              <a:t>☒ </a:t>
            </a:r>
            <a:r>
              <a:rPr>
                <a:latin typeface="Courier"/>
              </a:rPr>
              <a:t>start</a:t>
            </a:r>
            <a:r>
              <a:rPr/>
              <a:t> at 1 and the operands still until </a:t>
            </a:r>
            <a:r>
              <a:rPr>
                <a:latin typeface="Courier"/>
              </a:rPr>
              <a:t>done</a:t>
            </a:r>
            <a:r>
              <a:rPr/>
              <a:t> goes up</a:t>
            </a:r>
          </a:p>
          <a:p>
            <a:pPr lvl="0" indent="0" marL="1270000">
              <a:buNone/>
            </a:pPr>
            <a:r>
              <a:rPr sz="2000" b="1"/>
              <a:t>Stable until </a:t>
            </a:r>
            <a:r>
              <a:rPr sz="2000" b="1">
                <a:latin typeface="Courier"/>
              </a:rPr>
              <a:t>done</a:t>
            </a:r>
            <a:r>
              <a:rPr sz="2000"/>
              <a:t> — it is the DUT protocol, and it is exactly the reason the BFM exists: to wrap that rule in a single place so that no test forgets it. The first distractor describes a real protocol —pulse start, latched operands— that this DUT does not have.</a:t>
            </a:r>
          </a:p>
        </p:txBody>
      </p:sp>
    </p:spTree>
  </p:cSl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1</a:t>
            </a:r>
          </a:p>
          <a:p>
            <a:pPr lvl="0" indent="0" marL="0">
              <a:spcBef>
                <a:spcPts val="3000"/>
              </a:spcBef>
              <a:buNone/>
            </a:pPr>
            <a:r>
              <a:rPr b="1" i="1"/>
              <a:t>3 of 7 · Functional coverage</a:t>
            </a:r>
          </a:p>
          <a:p>
            <a:pPr lvl="0" indent="0" marL="0">
              <a:buNone/>
            </a:pPr>
            <a:r>
              <a:rPr b="1"/>
              <a:t>The test runs 1000 random operations and the </a:t>
            </a:r>
            <a:r>
              <a:rPr b="1" i="1"/>
              <a:t>code</a:t>
            </a:r>
            <a:r>
              <a:rPr b="1"/>
              <a:t> coverage reads 100 %. What does that tell you about the verification?</a:t>
            </a:r>
          </a:p>
          <a:p>
            <a:pPr lvl="0"/>
            <a:r>
              <a:rPr/>
              <a:t>☐ That the DUT is verified and the verification plan can be closed</a:t>
            </a:r>
          </a:p>
          <a:p>
            <a:pPr lvl="0"/>
            <a:r>
              <a:rPr/>
              <a:t>☐ That the testbench has no bugs</a:t>
            </a:r>
          </a:p>
          <a:p>
            <a:pPr lvl="0"/>
            <a:r>
              <a:rPr/>
              <a:t>☐ That few scenarios are missing: 100 % already walked the whole design</a:t>
            </a:r>
          </a:p>
          <a:p>
            <a:pPr lvl="0"/>
            <a:r>
              <a:rPr/>
              <a:t>☒ Very little: it measures the RTL that ran, not the spec</a:t>
            </a:r>
          </a:p>
          <a:p>
            <a:pPr lvl="0" indent="0" marL="1270000">
              <a:buNone/>
            </a:pPr>
            <a:r>
              <a:rPr sz="2000" b="1"/>
              <a:t>Very little</a:t>
            </a:r>
            <a:r>
              <a:rPr sz="2000"/>
              <a:t> — code coverage measures the DUT; functional coverage measures the spec. A feature the designer never wrote gives 100 % of lines and 0 % of what matters, and the report is not going to tell you.</a:t>
            </a:r>
          </a:p>
        </p:txBody>
      </p:sp>
    </p:spTree>
  </p:cSl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1</a:t>
            </a:r>
          </a:p>
          <a:p>
            <a:pPr lvl="0" indent="0" marL="0">
              <a:spcBef>
                <a:spcPts val="3000"/>
              </a:spcBef>
              <a:buNone/>
            </a:pPr>
            <a:r>
              <a:rPr b="1" i="1"/>
              <a:t>4 of 7 · covergroup</a:t>
            </a:r>
          </a:p>
          <a:p>
            <a:pPr lvl="0" indent="0" marL="0">
              <a:buNone/>
            </a:pPr>
            <a:r>
              <a:rPr b="1"/>
              <a:t>You declare a </a:t>
            </a:r>
            <a:r>
              <a:rPr b="1">
                <a:latin typeface="Courier"/>
              </a:rPr>
              <a:t>covergroup</a:t>
            </a:r>
            <a:r>
              <a:rPr b="1"/>
              <a:t>, you </a:t>
            </a:r>
            <a:r>
              <a:rPr b="1">
                <a:latin typeface="Courier"/>
              </a:rPr>
              <a:t>new()</a:t>
            </a:r>
            <a:r>
              <a:rPr b="1"/>
              <a:t> it, you run a thousand operations and the report reads 0 %. What is the first thing to look at?</a:t>
            </a:r>
          </a:p>
          <a:p>
            <a:pPr lvl="0"/>
            <a:r>
              <a:rPr/>
              <a:t>☒ That nobody is calling </a:t>
            </a:r>
            <a:r>
              <a:rPr>
                <a:latin typeface="Courier"/>
              </a:rPr>
              <a:t>sample()</a:t>
            </a:r>
          </a:p>
          <a:p>
            <a:pPr lvl="0"/>
            <a:r>
              <a:rPr/>
              <a:t>☐ That the bins are badly defined and match no value at all</a:t>
            </a:r>
          </a:p>
          <a:p>
            <a:pPr lvl="0"/>
            <a:r>
              <a:rPr/>
              <a:t>☐ That the DUT is not answering</a:t>
            </a:r>
          </a:p>
          <a:p>
            <a:pPr lvl="0"/>
            <a:r>
              <a:rPr/>
              <a:t>☐ That </a:t>
            </a:r>
            <a:r>
              <a:rPr>
                <a:latin typeface="Courier"/>
              </a:rPr>
              <a:t>ignore_bins</a:t>
            </a:r>
            <a:r>
              <a:rPr/>
              <a:t> are missing</a:t>
            </a:r>
          </a:p>
          <a:p>
            <a:pPr lvl="0" indent="0" marL="1270000">
              <a:buNone/>
            </a:pPr>
            <a:r>
              <a:rPr sz="2000" b="1"/>
              <a:t>The </a:t>
            </a:r>
            <a:r>
              <a:rPr sz="2000" b="1">
                <a:latin typeface="Courier"/>
              </a:rPr>
              <a:t>sample()</a:t>
            </a:r>
            <a:r>
              <a:rPr sz="2000"/>
              <a:t> — a covergroup does not sample itself: somebody has to call it, on the edge or when a transaction arrives. Without that call the code compiles, runs, and the report reads 0 without a single warning.</a:t>
            </a:r>
          </a:p>
        </p:txBody>
      </p:sp>
    </p:spTree>
  </p:cSl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1</a:t>
            </a:r>
          </a:p>
          <a:p>
            <a:pPr lvl="0" indent="0" marL="0">
              <a:spcBef>
                <a:spcPts val="3000"/>
              </a:spcBef>
              <a:buNone/>
            </a:pPr>
            <a:r>
              <a:rPr b="1" i="1"/>
              <a:t>5 of 7 · Interfaces and BFM</a:t>
            </a:r>
          </a:p>
          <a:p>
            <a:pPr lvl="0" indent="0" marL="0">
              <a:buNone/>
            </a:pPr>
            <a:r>
              <a:rPr b="1"/>
              <a:t>What does the testbench gain when the protocol moves into a BFM?</a:t>
            </a:r>
          </a:p>
          <a:p>
            <a:pPr lvl="0"/>
            <a:r>
              <a:rPr/>
              <a:t>☒ It stops talking in signals and starts talking in operations</a:t>
            </a:r>
          </a:p>
          <a:p>
            <a:pPr lvl="0"/>
            <a:r>
              <a:rPr/>
              <a:t>☐ It simulates faster: one BFM task costs the simulator less than moving wires</a:t>
            </a:r>
          </a:p>
          <a:p>
            <a:pPr lvl="0"/>
            <a:r>
              <a:rPr/>
              <a:t>☐ The testbench becomes synthesizable</a:t>
            </a:r>
          </a:p>
          <a:p>
            <a:pPr lvl="0"/>
            <a:r>
              <a:rPr/>
              <a:t>☐ You save having to declare a </a:t>
            </a:r>
            <a:r>
              <a:rPr>
                <a:latin typeface="Courier"/>
              </a:rPr>
              <a:t>clk</a:t>
            </a:r>
          </a:p>
          <a:p>
            <a:pPr lvl="0" indent="0" marL="1270000">
              <a:buNone/>
            </a:pPr>
            <a:r>
              <a:rPr sz="2000" b="1"/>
              <a:t>It stops talking in signals</a:t>
            </a:r>
            <a:r>
              <a:rPr sz="2000"/>
              <a:t> — the BFM translates </a:t>
            </a:r>
            <a:r>
              <a:rPr sz="2000" i="1"/>
              <a:t>one operation</a:t>
            </a:r>
            <a:r>
              <a:rPr sz="2000"/>
              <a:t> into </a:t>
            </a:r>
            <a:r>
              <a:rPr sz="2000" i="1"/>
              <a:t>a handshake of signals</a:t>
            </a:r>
            <a:r>
              <a:rPr sz="2000"/>
              <a:t>. The tester never touches a wire again; the scoreboard and the coverage keep reading them, through the interface, until a monitor sends them transactions. It is the first step towards UVM.</a:t>
            </a:r>
          </a:p>
        </p:txBody>
      </p:sp>
    </p:spTree>
  </p:cSl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1</a:t>
            </a:r>
          </a:p>
          <a:p>
            <a:pPr lvl="0" indent="0" marL="0">
              <a:spcBef>
                <a:spcPts val="3000"/>
              </a:spcBef>
              <a:buNone/>
            </a:pPr>
            <a:r>
              <a:rPr b="1" i="1"/>
              <a:t>6 of 7 · The verification plan</a:t>
            </a:r>
          </a:p>
          <a:p>
            <a:pPr lvl="0" indent="0" marL="0">
              <a:buNone/>
            </a:pPr>
            <a:r>
              <a:rPr b="1"/>
              <a:t>In the verification plan, what goes in the </a:t>
            </a:r>
            <a:r>
              <a:rPr b="1" i="1"/>
              <a:t>Measure</a:t>
            </a:r>
            <a:r>
              <a:rPr b="1"/>
              <a:t> column?</a:t>
            </a:r>
          </a:p>
          <a:p>
            <a:pPr lvl="0"/>
            <a:r>
              <a:rPr/>
              <a:t>☐ How long the scenario takes to run, so the regression can be estimated</a:t>
            </a:r>
          </a:p>
          <a:p>
            <a:pPr lvl="0"/>
            <a:r>
              <a:rPr/>
              <a:t>☐ The name of the testbench file that covers that row</a:t>
            </a:r>
          </a:p>
          <a:p>
            <a:pPr lvl="0"/>
            <a:r>
              <a:rPr/>
              <a:t>☒ Which bin gets filled when the scenario happens</a:t>
            </a:r>
          </a:p>
          <a:p>
            <a:pPr lvl="0"/>
            <a:r>
              <a:rPr/>
              <a:t>☐ How many times the test has to be run to call it covered</a:t>
            </a:r>
          </a:p>
          <a:p>
            <a:pPr lvl="0" indent="0" marL="1270000">
              <a:buNone/>
            </a:pPr>
            <a:r>
              <a:rPr sz="2000" b="1"/>
              <a:t>Which bin gets filled</a:t>
            </a:r>
            <a:r>
              <a:rPr sz="2000"/>
              <a:t> — the five columns are </a:t>
            </a:r>
            <a:r>
              <a:rPr sz="2000" i="1"/>
              <a:t>Feature</a:t>
            </a:r>
            <a:r>
              <a:rPr sz="2000"/>
              <a:t>, </a:t>
            </a:r>
            <a:r>
              <a:rPr sz="2000" i="1"/>
              <a:t>Scenario</a:t>
            </a:r>
            <a:r>
              <a:rPr sz="2000"/>
              <a:t>, </a:t>
            </a:r>
            <a:r>
              <a:rPr sz="2000" i="1"/>
              <a:t>Stimulus</a:t>
            </a:r>
            <a:r>
              <a:rPr sz="2000"/>
              <a:t>, </a:t>
            </a:r>
            <a:r>
              <a:rPr sz="2000" i="1"/>
              <a:t>Check</a:t>
            </a:r>
            <a:r>
              <a:rPr sz="2000"/>
              <a:t> and </a:t>
            </a:r>
            <a:r>
              <a:rPr sz="2000" i="1"/>
              <a:t>Measure</a:t>
            </a:r>
            <a:r>
              <a:rPr sz="2000"/>
              <a:t>, and this is the one that costs the most: it forces you to decide </a:t>
            </a:r>
            <a:r>
              <a:rPr sz="2000" b="1"/>
              <a:t>beforehand</a:t>
            </a:r>
            <a:r>
              <a:rPr sz="2000"/>
              <a:t> what is going to be counted. If it is left empty, nobody is going to find out that the scenario never happened — a case the random never touched and that has no bin is indistinguishable from one that happened a thousand times.</a:t>
            </a:r>
          </a:p>
        </p:txBody>
      </p:sp>
    </p:spTree>
  </p:cSl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1</a:t>
            </a:r>
          </a:p>
          <a:p>
            <a:pPr lvl="0" indent="0" marL="0">
              <a:spcBef>
                <a:spcPts val="3000"/>
              </a:spcBef>
              <a:buNone/>
            </a:pPr>
            <a:r>
              <a:rPr b="1" i="1"/>
              <a:t>7 of 7 · clocking block</a:t>
            </a:r>
          </a:p>
          <a:p>
            <a:pPr lvl="0" indent="0" marL="0">
              <a:buNone/>
            </a:pPr>
            <a:r>
              <a:rPr b="1"/>
              <a:t>Are clocking blocks needed to write a UVM testbench without races?</a:t>
            </a:r>
          </a:p>
          <a:p>
            <a:pPr lvl="0"/>
            <a:r>
              <a:rPr/>
              <a:t>☐ Yes: without a clocking block, driver and DUT always compete on the same edge</a:t>
            </a:r>
          </a:p>
          <a:p>
            <a:pPr lvl="0"/>
            <a:r>
              <a:rPr/>
              <a:t>☐ Yes, and they are also part of the UVM library</a:t>
            </a:r>
          </a:p>
          <a:p>
            <a:pPr lvl="0"/>
            <a:r>
              <a:rPr/>
              <a:t>☒ No: NBA in the driver plus scheduler discipline is enough</a:t>
            </a:r>
          </a:p>
          <a:p>
            <a:pPr lvl="0"/>
            <a:r>
              <a:rPr/>
              <a:t>☐ No: the </a:t>
            </a:r>
            <a:r>
              <a:rPr>
                <a:latin typeface="Courier"/>
              </a:rPr>
              <a:t>uvm_driver</a:t>
            </a:r>
            <a:r>
              <a:rPr/>
              <a:t> replaces them, since it already samples in the right region</a:t>
            </a:r>
          </a:p>
          <a:p>
            <a:pPr lvl="0" indent="0" marL="1270000">
              <a:buNone/>
            </a:pPr>
            <a:r>
              <a:rPr sz="2000" b="1"/>
              <a:t>They are not needed, and they are worth using anyway</a:t>
            </a:r>
            <a:r>
              <a:rPr sz="2000"/>
              <a:t> — they belong to </a:t>
            </a:r>
            <a:r>
              <a:rPr sz="2000" b="1"/>
              <a:t>SystemVerilog</a:t>
            </a:r>
            <a:r>
              <a:rPr sz="2000"/>
              <a:t>, not to UVM, and no </a:t>
            </a:r>
            <a:r>
              <a:rPr sz="2000">
                <a:latin typeface="Courier"/>
              </a:rPr>
              <a:t>uvm_driver</a:t>
            </a:r>
            <a:r>
              <a:rPr sz="2000"/>
              <a:t> samples for you. What avoids the race is understanding the scheduler: a driver that drives with </a:t>
            </a:r>
            <a:r>
              <a:rPr sz="2000">
                <a:latin typeface="Courier"/>
              </a:rPr>
              <a:t>&lt;=</a:t>
            </a:r>
            <a:r>
              <a:rPr sz="2000"/>
              <a:t> against a DUT that registers with </a:t>
            </a:r>
            <a:r>
              <a:rPr sz="2000">
                <a:latin typeface="Courier"/>
              </a:rPr>
              <a:t>&lt;=</a:t>
            </a:r>
            <a:r>
              <a:rPr sz="2000"/>
              <a:t> is already deterministic. The clocking block does not replace that understanding, it </a:t>
            </a:r>
            <a:r>
              <a:rPr sz="2000" b="1"/>
              <a:t>wraps</a:t>
            </a:r>
            <a:r>
              <a:rPr sz="2000"/>
              <a:t> it — and that is where it pays off: reusable agents, VIP, gate-level and protocols with setup/hold in the spec.</a:t>
            </a:r>
          </a:p>
        </p:txBody>
      </p:sp>
    </p:spTree>
  </p:cSl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1 · 1 of 2</a:t>
            </a:r>
          </a:p>
          <a:p>
            <a:pPr lvl="0" indent="0" marL="0">
              <a:spcBef>
                <a:spcPts val="3000"/>
              </a:spcBef>
              <a:buNone/>
            </a:pPr>
            <a:r>
              <a:rPr b="1" i="1"/>
              <a:t>A new operation, end to end</a:t>
            </a:r>
          </a:p>
          <a:p>
            <a:pPr lvl="0" indent="0" marL="0">
              <a:buNone/>
            </a:pPr>
            <a:r>
              <a:rPr>
                <a:latin typeface="Courier"/>
              </a:rPr>
              <a:t>cd code/ejercicios/d1 &amp;&amp; bash run.sh</a:t>
            </a:r>
            <a:r>
              <a:rPr/>
              <a:t> </a:t>
            </a:r>
          </a:p>
          <a:p>
            <a:pPr lvl="0"/>
            <a:r>
              <a:rPr/>
              <a:t>The VTALU has a </a:t>
            </a:r>
            <a:r>
              <a:rPr b="1"/>
              <a:t>free opcode</a:t>
            </a:r>
            <a:r>
              <a:rPr/>
              <a:t>, </a:t>
            </a:r>
            <a:r>
              <a:rPr>
                <a:latin typeface="Courier"/>
              </a:rPr>
              <a:t>3'b110</a:t>
            </a:r>
            <a:r>
              <a:rPr/>
              <a:t>. Teach it to shift, and teach the TB that it has to verify it too</a:t>
            </a:r>
          </a:p>
          <a:p>
            <a:pPr lvl="0"/>
            <a:r>
              <a:rPr/>
              <a:t>It gets touched in </a:t>
            </a:r>
            <a:r>
              <a:rPr b="1"/>
              <a:t>three</a:t>
            </a:r>
            <a:r>
              <a:rPr/>
              <a:t> places: the RTL, the stimulus with its check, and </a:t>
            </a:r>
            <a:r>
              <a:rPr b="1"/>
              <a:t>the measure</a:t>
            </a:r>
            <a:r>
              <a:rPr/>
              <a:t> — the bin that does not exist today</a:t>
            </a:r>
          </a:p>
          <a:p>
            <a:pPr lvl="0"/>
            <a:r>
              <a:rPr/>
              <a:t>The </a:t>
            </a:r>
            <a:r>
              <a:rPr>
                <a:latin typeface="Courier"/>
              </a:rPr>
              <a:t>run.sh</a:t>
            </a:r>
            <a:r>
              <a:rPr/>
              <a:t> fails until it prints </a:t>
            </a:r>
            <a:r>
              <a:rPr>
                <a:latin typeface="Courier"/>
              </a:rPr>
              <a:t>EXERCISE OK</a:t>
            </a:r>
            <a:r>
              <a:rPr/>
              <a:t> </a:t>
            </a:r>
            <a:r>
              <a:rPr b="1"/>
              <a:t>and the report closes with 77 covered bins</a:t>
            </a:r>
            <a:r>
              <a:rPr/>
              <a:t>; the solution is right next to it</a:t>
            </a:r>
          </a:p>
        </p:txBody>
      </p:sp>
    </p:spTree>
  </p:cSl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1 · 2 of 2</a:t>
            </a:r>
          </a:p>
          <a:p>
            <a:pPr lvl="0" indent="0" marL="0">
              <a:spcBef>
                <a:spcPts val="3000"/>
              </a:spcBef>
              <a:buNone/>
            </a:pPr>
            <a:r>
              <a:rPr b="1" i="1"/>
              <a:t>The waves: when the log is not enough</a:t>
            </a:r>
          </a:p>
          <a:p>
            <a:pPr lvl="0" indent="0" marL="0">
              <a:buNone/>
            </a:pPr>
            <a:r>
              <a:rPr>
                <a:latin typeface="Courier"/>
              </a:rPr>
              <a:t>cd code/ejercicios/d1b &amp;&amp; bash run.sh</a:t>
            </a:r>
            <a:r>
              <a:rPr/>
              <a:t> </a:t>
            </a:r>
          </a:p>
          <a:p>
            <a:pPr lvl="0"/>
            <a:r>
              <a:rPr/>
              <a:t>The run aborts with </a:t>
            </a:r>
            <a:r>
              <a:rPr b="1"/>
              <a:t>a single line</a:t>
            </a:r>
            <a:r>
              <a:rPr/>
              <a:t>: </a:t>
            </a:r>
            <a:r>
              <a:rPr>
                <a:latin typeface="Courier"/>
              </a:rPr>
              <a:t>FAILED: A: e5  B: 0  op: mul_op result: fe01 ovf: 0</a:t>
            </a:r>
            <a:r>
              <a:rPr/>
              <a:t>. </a:t>
            </a:r>
            <a:r>
              <a:rPr>
                <a:latin typeface="Courier"/>
              </a:rPr>
              <a:t>e5 * 00</a:t>
            </a:r>
            <a:r>
              <a:rPr/>
              <a:t> is </a:t>
            </a:r>
            <a:r>
              <a:rPr>
                <a:latin typeface="Courier"/>
              </a:rPr>
              <a:t>0</a:t>
            </a:r>
            <a:r>
              <a:rPr/>
              <a:t>, not </a:t>
            </a:r>
            <a:r>
              <a:rPr>
                <a:latin typeface="Courier"/>
              </a:rPr>
              <a:t>fe01</a:t>
            </a:r>
            <a:r>
              <a:rPr/>
              <a:t>. The scoreboard is right, and so is the DUT: what got it wrong is the BFM’s </a:t>
            </a:r>
            <a:r>
              <a:rPr b="1"/>
              <a:t>handshake</a:t>
            </a:r>
          </a:p>
          <a:p>
            <a:pPr lvl="0"/>
            <a:r>
              <a:rPr/>
              <a:t>That is where what the log gives you ends. The </a:t>
            </a:r>
            <a:r>
              <a:rPr>
                <a:latin typeface="Courier"/>
              </a:rPr>
              <a:t>run.sh</a:t>
            </a:r>
            <a:r>
              <a:rPr/>
              <a:t> leaves </a:t>
            </a:r>
            <a:r>
              <a:rPr b="1">
                <a:latin typeface="Courier"/>
              </a:rPr>
              <a:t>ondas.vcd</a:t>
            </a:r>
            <a:r>
              <a:rPr/>
              <a:t> next to it: </a:t>
            </a:r>
            <a:r>
              <a:rPr>
                <a:latin typeface="Courier"/>
              </a:rPr>
              <a:t>gtkwave ondas.vcd</a:t>
            </a:r>
          </a:p>
          <a:p>
            <a:pPr lvl="0"/>
            <a:r>
              <a:rPr b="1"/>
              <a:t>Stage 1:</a:t>
            </a:r>
            <a:r>
              <a:rPr/>
              <a:t> two times that only exist in the viewer, in </a:t>
            </a:r>
            <a:r>
              <a:rPr>
                <a:latin typeface="Courier"/>
              </a:rPr>
              <a:t>respuesta.txt</a:t>
            </a:r>
            <a:r>
              <a:rPr/>
              <a:t>. </a:t>
            </a:r>
            <a:r>
              <a:rPr b="1"/>
              <a:t>Stage 2:</a:t>
            </a:r>
            <a:r>
              <a:rPr/>
              <a:t> the line of the BFM that explains them</a:t>
            </a:r>
          </a:p>
          <a:p>
            <a:pPr lvl="0"/>
            <a:r>
              <a:rPr/>
              <a:t>It is the only exercise of the course that is </a:t>
            </a:r>
            <a:r>
              <a:rPr b="1"/>
              <a:t>not solved by reading the log</a:t>
            </a:r>
          </a:p>
        </p:txBody>
      </p:sp>
    </p:spTree>
  </p:cSl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Six out of seven, again</a:t>
            </a:r>
          </a:p>
          <a:p>
            <a:pPr lvl="0" indent="0" marL="0">
              <a:spcBef>
                <a:spcPts val="3000"/>
              </a:spcBef>
              <a:buNone/>
            </a:pPr>
            <a:r>
              <a:rPr b="1" i="1"/>
              <a:t>Closing the day</a:t>
            </a:r>
          </a:p>
          <a:p>
            <a:pPr lvl="0"/>
            <a:r>
              <a:rPr/>
              <a:t>The regression that sent the bug to the fab said </a:t>
            </a:r>
            <a:r>
              <a:rPr>
                <a:latin typeface="Courier"/>
              </a:rPr>
              <a:t>PASS</a:t>
            </a:r>
            <a:r>
              <a:rPr/>
              <a:t>. Today you have three ways of knowing whether that </a:t>
            </a:r>
            <a:r>
              <a:rPr>
                <a:latin typeface="Courier"/>
              </a:rPr>
              <a:t>PASS</a:t>
            </a:r>
            <a:r>
              <a:rPr/>
              <a:t> was worth anything, and all three are columns of one table</a:t>
            </a:r>
          </a:p>
          <a:p>
            <a:pPr lvl="0"/>
            <a:r>
              <a:rPr b="1"/>
              <a:t>What had to be tested?</a:t>
            </a:r>
            <a:r>
              <a:rPr/>
              <a:t> A plan: one row per scenario, written before the testbench, from the spec</a:t>
            </a:r>
          </a:p>
          <a:p>
            <a:pPr lvl="0"/>
            <a:r>
              <a:rPr b="1"/>
              <a:t>Who said it was right?</a:t>
            </a:r>
            <a:r>
              <a:rPr/>
              <a:t> A scoreboard that predicts and compares — and that you watched fail with a bug inside</a:t>
            </a:r>
          </a:p>
          <a:p>
            <a:pPr lvl="0"/>
            <a:r>
              <a:rPr b="1"/>
              <a:t>How much of the plan passed?</a:t>
            </a:r>
            <a:r>
              <a:rPr/>
              <a:t> A </a:t>
            </a:r>
            <a:r>
              <a:rPr>
                <a:latin typeface="Courier"/>
              </a:rPr>
              <a:t>covergroup</a:t>
            </a:r>
            <a:r>
              <a:rPr/>
              <a:t> with one bin per row, and the per-bin report, not the percentage</a:t>
            </a:r>
          </a:p>
          <a:p>
            <a:pPr lvl="0"/>
            <a:r>
              <a:rPr/>
              <a:t>The tester already asks for operations instead of moving wires: that was the BFM. What you still cannot do is </a:t>
            </a:r>
            <a:r>
              <a:rPr b="1"/>
              <a:t>change the stimulus without editing the file</a:t>
            </a:r>
            <a:r>
              <a:rPr/>
              <a:t>. Tomorrow is that</a:t>
            </a:r>
          </a:p>
        </p:txBody>
      </p:sp>
    </p:spTree>
  </p:cSl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Yesterday we left…</a:t>
            </a:r>
          </a:p>
          <a:p>
            <a:pPr lvl="0" indent="0" marL="0">
              <a:spcBef>
                <a:spcPts val="3000"/>
              </a:spcBef>
              <a:buNone/>
            </a:pPr>
            <a:r>
              <a:rPr b="1" i="1"/>
              <a:t>Where the testbench stands</a:t>
            </a:r>
          </a:p>
          <a:p>
            <a:pPr lvl="0"/>
            <a:r>
              <a:rPr/>
              <a:t>A testbench that </a:t>
            </a:r>
            <a:r>
              <a:rPr b="1"/>
              <a:t>works</a:t>
            </a:r>
            <a:r>
              <a:rPr/>
              <a:t>: it sends stimulus, checks the result and measures functional coverage. The verification plan says which row each thing closes</a:t>
            </a:r>
          </a:p>
          <a:p>
            <a:pPr lvl="0"/>
            <a:r>
              <a:rPr/>
              <a:t>The BFM took the signals inside an </a:t>
            </a:r>
            <a:r>
              <a:rPr>
                <a:latin typeface="Courier"/>
              </a:rPr>
              <a:t>interface</a:t>
            </a:r>
            <a:r>
              <a:rPr/>
              <a:t>, and the testbench went on to call </a:t>
            </a:r>
            <a:r>
              <a:rPr>
                <a:latin typeface="Courier"/>
              </a:rPr>
              <a:t>send_op()</a:t>
            </a:r>
            <a:r>
              <a:rPr/>
              <a:t> instead of moving wires</a:t>
            </a:r>
          </a:p>
          <a:p>
            <a:pPr lvl="0"/>
            <a:r>
              <a:rPr/>
              <a:t>And one problem was left open: </a:t>
            </a:r>
            <a:r>
              <a:rPr b="1"/>
              <a:t>changing the stimulus means editing the file</a:t>
            </a:r>
            <a:r>
              <a:rPr/>
              <a:t>. A tester that only multiplies is copying the one that is there and deleting five lines</a:t>
            </a:r>
          </a:p>
        </p:txBody>
      </p:sp>
    </p:spTree>
  </p:cSl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2 · ≈ 4 h · unit 3 · the OOP UVM takes for granted</a:t>
            </a:r>
          </a:p>
          <a:p>
            <a:pPr lvl="0"/>
            <a:r>
              <a:rPr/>
              <a:t>Classes and extensions</a:t>
            </a:r>
          </a:p>
          <a:p>
            <a:pPr lvl="0"/>
            <a:r>
              <a:rPr/>
              <a:t>Polymorphism</a:t>
            </a:r>
          </a:p>
          <a:p>
            <a:pPr lvl="0"/>
            <a:r>
              <a:rPr/>
              <a:t>Static variables and methods</a:t>
            </a:r>
          </a:p>
          <a:p>
            <a:pPr lvl="0"/>
            <a:r>
              <a:rPr/>
              <a:t>Parameterized classes</a:t>
            </a:r>
          </a:p>
          <a:p>
            <a:pPr lvl="0"/>
            <a:r>
              <a:rPr/>
              <a:t>The factory pattern</a:t>
            </a:r>
          </a:p>
          <a:p>
            <a:pPr lvl="0"/>
            <a:r>
              <a:rPr/>
              <a:t>A testbench without a single module</a:t>
            </a:r>
          </a:p>
          <a:p>
            <a:pPr lvl="0" indent="0" marL="0">
              <a:buNone/>
            </a:pPr>
            <a:r>
              <a:rPr b="1"/>
              <a:t>By the end of the day you can:</a:t>
            </a:r>
          </a:p>
          <a:p>
            <a:pPr lvl="0"/>
            <a:r>
              <a:rPr b="1"/>
              <a:t>Extend</a:t>
            </a:r>
            <a:r>
              <a:rPr/>
              <a:t> a class and change its behaviour </a:t>
            </a:r>
            <a:r>
              <a:rPr b="1"/>
              <a:t>without copying it</a:t>
            </a:r>
            <a:r>
              <a:rPr/>
              <a:t>, and say what </a:t>
            </a:r>
            <a:r>
              <a:rPr>
                <a:latin typeface="Courier"/>
              </a:rPr>
              <a:t>super</a:t>
            </a:r>
            <a:r>
              <a:rPr/>
              <a:t> does</a:t>
            </a:r>
          </a:p>
          <a:p>
            <a:pPr lvl="0"/>
            <a:r>
              <a:rPr b="1"/>
              <a:t>Change</a:t>
            </a:r>
            <a:r>
              <a:rPr/>
              <a:t> the class a testbench uses </a:t>
            </a:r>
            <a:r>
              <a:rPr b="1"/>
              <a:t>without touching</a:t>
            </a:r>
            <a:r>
              <a:rPr/>
              <a:t> the code that uses it, with a factory</a:t>
            </a:r>
          </a:p>
          <a:p>
            <a:pPr lvl="0"/>
            <a:r>
              <a:rPr b="1"/>
              <a:t>Write</a:t>
            </a:r>
            <a:r>
              <a:rPr/>
              <a:t> the day 1 testbench without a single module</a:t>
            </a:r>
          </a:p>
        </p:txBody>
      </p:sp>
    </p:spTree>
  </p:cSl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Classes and extensions</a:t>
            </a:r>
          </a:p>
          <a:p>
            <a:pPr lvl="0" indent="0" marL="0">
              <a:spcBef>
                <a:spcPts val="3000"/>
              </a:spcBef>
              <a:buNone/>
            </a:pPr>
            <a:r>
              <a:rPr b="1" i="1"/>
              <a:t>Why OOP in a testbench?</a:t>
            </a:r>
          </a:p>
          <a:p>
            <a:pPr lvl="0"/>
            <a:r>
              <a:rPr/>
              <a:t>The conventional testbench is a </a:t>
            </a:r>
            <a:r>
              <a:rPr b="1"/>
              <a:t>module</a:t>
            </a:r>
            <a:r>
              <a:rPr/>
              <a:t>: it gets elaborated once, it exists from </a:t>
            </a:r>
            <a:r>
              <a:rPr>
                <a:latin typeface="Courier"/>
              </a:rPr>
              <a:t>time 0</a:t>
            </a:r>
            <a:r>
              <a:rPr/>
              <a:t> until the </a:t>
            </a:r>
            <a:r>
              <a:rPr>
                <a:latin typeface="Courier"/>
              </a:rPr>
              <a:t>$finish</a:t>
            </a:r>
            <a:r>
              <a:rPr/>
              <a:t>, and it is always the same one</a:t>
            </a:r>
          </a:p>
          <a:p>
            <a:pPr lvl="0"/>
            <a:r>
              <a:rPr/>
              <a:t>A stimulus looks nothing like that: it shows up, it travels through the testbench, it gets compared and it gets thrown away. That is not a module, it is an </a:t>
            </a:r>
            <a:r>
              <a:rPr b="1"/>
              <a:t>object</a:t>
            </a:r>
          </a:p>
          <a:p>
            <a:pPr lvl="0"/>
            <a:r>
              <a:rPr/>
              <a:t>Modules = </a:t>
            </a:r>
            <a:r>
              <a:rPr i="1"/>
              <a:t>structure</a:t>
            </a:r>
            <a:r>
              <a:rPr/>
              <a:t>, they get elaborated. Classes = </a:t>
            </a:r>
            <a:r>
              <a:rPr i="1"/>
              <a:t>data and behaviour</a:t>
            </a:r>
            <a:r>
              <a:rPr/>
              <a:t>, they get created and destroyed while the simulation runs</a:t>
            </a:r>
          </a:p>
          <a:p>
            <a:pPr lvl="0"/>
            <a:r>
              <a:rPr/>
              <a:t>And it is not optional: </a:t>
            </a:r>
            <a:r>
              <a:rPr b="1"/>
              <a:t>UVM is a class library</a:t>
            </a:r>
            <a:r>
              <a:rPr/>
              <a:t>. </a:t>
            </a:r>
            <a:r>
              <a:rPr>
                <a:latin typeface="Courier"/>
              </a:rPr>
              <a:t>uvm_test</a:t>
            </a:r>
            <a:r>
              <a:rPr/>
              <a:t>, </a:t>
            </a:r>
            <a:r>
              <a:rPr>
                <a:latin typeface="Courier"/>
              </a:rPr>
              <a:t>uvm_component</a:t>
            </a:r>
            <a:r>
              <a:rPr/>
              <a:t>, </a:t>
            </a:r>
            <a:r>
              <a:rPr>
                <a:latin typeface="Courier"/>
              </a:rPr>
              <a:t>uvm_object</a:t>
            </a:r>
            <a:r>
              <a:rPr/>
              <a:t>. Without this, the rest of the course cannot be read</a:t>
            </a:r>
          </a:p>
        </p:txBody>
      </p:sp>
    </p:spTree>
  </p:cSl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Classes and extensions</a:t>
            </a:r>
          </a:p>
        </p:txBody>
      </p:sp>
      <p:sp>
        <p:nvSpPr>
          <p:cNvPr id="3" name="Content Placeholder 2"/>
          <p:cNvSpPr>
            <a:spLocks noGrp="1"/>
          </p:cNvSpPr>
          <p:nvPr>
            <p:ph idx="1"/>
          </p:nvPr>
        </p:nvSpPr>
        <p:spPr/>
        <p:txBody>
          <a:bodyPr/>
          <a:lstStyle/>
          <a:p>
            <a:pPr lvl="0" indent="0" marL="0">
              <a:spcBef>
                <a:spcPts val="3000"/>
              </a:spcBef>
              <a:buNone/>
            </a:pPr>
            <a:r>
              <a:rPr b="1" i="1"/>
              <a:t>What a </a:t>
            </a:r>
            <a:r>
              <a:rPr b="1" i="1">
                <a:latin typeface="Courier"/>
              </a:rPr>
              <a:t>struct</a:t>
            </a:r>
            <a:r>
              <a:rPr b="1" i="1"/>
              <a:t> cannot do</a:t>
            </a:r>
          </a:p>
          <a:p>
            <a:pPr lvl="0" indent="0">
              <a:buNone/>
            </a:pPr>
            <a:r>
              <a:rPr b="1">
                <a:solidFill>
                  <a:srgbClr val="007020"/>
                </a:solidFill>
                <a:latin typeface="Courier"/>
              </a:rPr>
              <a:t>typedef</a:t>
            </a:r>
            <a:r>
              <a:rPr>
                <a:latin typeface="Courier"/>
              </a:rPr>
              <a:t> </a:t>
            </a:r>
            <a:r>
              <a:rPr b="1">
                <a:solidFill>
                  <a:srgbClr val="007020"/>
                </a:solidFill>
                <a:latin typeface="Courier"/>
              </a:rPr>
              <a:t>struct</a:t>
            </a:r>
            <a:r>
              <a:rPr>
                <a:latin typeface="Courier"/>
              </a:rPr>
              <a:t> {</a:t>
            </a:r>
            <a:br/>
            <a:r>
              <a:rPr>
                <a:latin typeface="Courier"/>
              </a:rPr>
              <a:t>   </a:t>
            </a:r>
            <a:r>
              <a:rPr b="1">
                <a:solidFill>
                  <a:srgbClr val="007020"/>
                </a:solidFill>
                <a:latin typeface="Courier"/>
              </a:rPr>
              <a:t>int</a:t>
            </a:r>
            <a:r>
              <a:rPr>
                <a:latin typeface="Courier"/>
              </a:rPr>
              <a:t> length;</a:t>
            </a:r>
            <a:br/>
            <a:r>
              <a:rPr>
                <a:latin typeface="Courier"/>
              </a:rPr>
              <a:t>   </a:t>
            </a:r>
            <a:r>
              <a:rPr b="1">
                <a:solidFill>
                  <a:srgbClr val="007020"/>
                </a:solidFill>
                <a:latin typeface="Courier"/>
              </a:rPr>
              <a:t>int</a:t>
            </a:r>
            <a:r>
              <a:rPr>
                <a:latin typeface="Courier"/>
              </a:rPr>
              <a:t> width;</a:t>
            </a:r>
            <a:br/>
            <a:r>
              <a:rPr>
                <a:latin typeface="Courier"/>
              </a:rPr>
              <a:t>} rectangle_struct;</a:t>
            </a:r>
            <a:br/>
            <a:br/>
            <a:r>
              <a:rPr b="1">
                <a:solidFill>
                  <a:srgbClr val="007020"/>
                </a:solidFill>
                <a:latin typeface="Courier"/>
              </a:rPr>
              <a:t>typedef</a:t>
            </a:r>
            <a:r>
              <a:rPr>
                <a:latin typeface="Courier"/>
              </a:rPr>
              <a:t> </a:t>
            </a:r>
            <a:r>
              <a:rPr b="1">
                <a:solidFill>
                  <a:srgbClr val="007020"/>
                </a:solidFill>
                <a:latin typeface="Courier"/>
              </a:rPr>
              <a:t>struct</a:t>
            </a:r>
            <a:r>
              <a:rPr>
                <a:latin typeface="Courier"/>
              </a:rPr>
              <a:t> {</a:t>
            </a:r>
            <a:r>
              <a:rPr b="1">
                <a:solidFill>
                  <a:srgbClr val="007020"/>
                </a:solidFill>
                <a:latin typeface="Courier"/>
              </a:rPr>
              <a:t>int</a:t>
            </a:r>
            <a:r>
              <a:rPr>
                <a:latin typeface="Courier"/>
              </a:rPr>
              <a:t> side;} square_struct;</a:t>
            </a:r>
            <a:br/>
            <a:br/>
            <a:r>
              <a:rPr b="1">
                <a:solidFill>
                  <a:srgbClr val="007020"/>
                </a:solidFill>
                <a:latin typeface="Courier"/>
              </a:rPr>
              <a:t>module</a:t>
            </a:r>
            <a:r>
              <a:rPr>
                <a:latin typeface="Courier"/>
              </a:rPr>
              <a:t> top_struct;</a:t>
            </a:r>
            <a:br/>
            <a:r>
              <a:rPr>
                <a:latin typeface="Courier"/>
              </a:rPr>
              <a:t>   rectangle_struct rectangle_s;</a:t>
            </a:r>
            <a:br/>
            <a:r>
              <a:rPr>
                <a:latin typeface="Courier"/>
              </a:rPr>
              <a:t>   square_struct    square_s;</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rectangle_s.length = </a:t>
            </a:r>
            <a:r>
              <a:rPr>
                <a:solidFill>
                  <a:srgbClr val="40A070"/>
                </a:solidFill>
                <a:latin typeface="Courier"/>
              </a:rPr>
              <a:t>50</a:t>
            </a:r>
            <a:r>
              <a:rPr>
                <a:latin typeface="Courier"/>
              </a:rPr>
              <a:t>;</a:t>
            </a:r>
            <a:br/>
            <a:r>
              <a:rPr>
                <a:latin typeface="Courier"/>
              </a:rPr>
              <a:t>      rectangle_s.width = </a:t>
            </a:r>
            <a:r>
              <a:rPr>
                <a:solidFill>
                  <a:srgbClr val="40A070"/>
                </a:solidFill>
                <a:latin typeface="Courier"/>
              </a:rPr>
              <a:t>20</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"rectangle area: %0d"</a:t>
            </a:r>
            <a:r>
              <a:rPr>
                <a:latin typeface="Courier"/>
              </a:rPr>
              <a:t>, rectangle_s.length * rectangle_s.width);</a:t>
            </a:r>
            <a:br/>
            <a:r>
              <a:rPr>
                <a:latin typeface="Courier"/>
              </a:rPr>
              <a:t>      square_s.side = </a:t>
            </a:r>
            <a:r>
              <a:rPr>
                <a:solidFill>
                  <a:srgbClr val="40A070"/>
                </a:solidFill>
                <a:latin typeface="Courier"/>
              </a:rPr>
              <a:t>50</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"square area: %0d"</a:t>
            </a:r>
            <a:r>
              <a:rPr>
                <a:latin typeface="Courier"/>
              </a:rPr>
              <a:t>, square_s.side ** </a:t>
            </a:r>
            <a:r>
              <a:rPr>
                <a:solidFill>
                  <a:srgbClr val="40A070"/>
                </a:solidFill>
                <a:latin typeface="Courier"/>
              </a:rPr>
              <a:t>2</a:t>
            </a:r>
            <a:r>
              <a:rPr>
                <a:latin typeface="Courier"/>
              </a:rPr>
              <a:t>);</a:t>
            </a:r>
            <a:br/>
            <a:r>
              <a:rPr>
                <a:latin typeface="Courier"/>
              </a:rPr>
              <a:t>   </a:t>
            </a:r>
            <a:r>
              <a:rPr b="1">
                <a:solidFill>
                  <a:srgbClr val="007020"/>
                </a:solidFill>
                <a:latin typeface="Courier"/>
              </a:rPr>
              <a:t>end</a:t>
            </a:r>
            <a:br/>
            <a:r>
              <a:rPr b="1">
                <a:solidFill>
                  <a:srgbClr val="007020"/>
                </a:solidFill>
                <a:latin typeface="Courier"/>
              </a:rPr>
              <a:t>endmodule</a:t>
            </a:r>
          </a:p>
          <a:p>
            <a:pPr lvl="0"/>
            <a:r>
              <a:rPr/>
              <a:t>The </a:t>
            </a:r>
            <a:r>
              <a:rPr>
                <a:latin typeface="Courier"/>
              </a:rPr>
              <a:t>struct</a:t>
            </a:r>
            <a:r>
              <a:rPr/>
              <a:t> holds data and </a:t>
            </a:r>
            <a:r>
              <a:rPr b="1"/>
              <a:t>nothing else</a:t>
            </a:r>
            <a:r>
              <a:rPr/>
              <a:t>: the area calculation has to be written outside, and again in every place where it is needed</a:t>
            </a:r>
          </a:p>
          <a:p>
            <a:pPr lvl="0"/>
            <a:r>
              <a:rPr>
                <a:latin typeface="Courier"/>
              </a:rPr>
              <a:t>square_struct</a:t>
            </a:r>
            <a:r>
              <a:rPr/>
              <a:t> has no relationship at all with </a:t>
            </a:r>
            <a:r>
              <a:rPr>
                <a:latin typeface="Courier"/>
              </a:rPr>
              <a:t>rectangle_struct</a:t>
            </a:r>
            <a:r>
              <a:rPr/>
              <a:t>, even though a square is a particular case of a rectangle</a:t>
            </a:r>
          </a:p>
          <a:p>
            <a:pPr lvl="0"/>
            <a:r>
              <a:rPr/>
              <a:t>It does not randomize itself, it does not compare itself, it does not print itself</a:t>
            </a:r>
          </a:p>
        </p:txBody>
      </p:sp>
    </p:spTree>
  </p:cSl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Classes and extensions</a:t>
            </a:r>
          </a:p>
        </p:txBody>
      </p:sp>
      <p:sp>
        <p:nvSpPr>
          <p:cNvPr id="3" name="Content Placeholder 2"/>
          <p:cNvSpPr>
            <a:spLocks noGrp="1"/>
          </p:cNvSpPr>
          <p:nvPr>
            <p:ph idx="1"/>
          </p:nvPr>
        </p:nvSpPr>
        <p:spPr/>
        <p:txBody>
          <a:bodyPr/>
          <a:lstStyle/>
          <a:p>
            <a:pPr lvl="0" indent="0" marL="0">
              <a:spcBef>
                <a:spcPts val="3000"/>
              </a:spcBef>
              <a:buNone/>
            </a:pPr>
            <a:r>
              <a:rPr b="1" i="1"/>
              <a:t>The first class: data, methods and constructor</a:t>
            </a:r>
          </a:p>
          <a:p>
            <a:pPr lvl="0" indent="0">
              <a:buNone/>
            </a:pPr>
            <a:r>
              <a:rPr b="1">
                <a:solidFill>
                  <a:srgbClr val="007020"/>
                </a:solidFill>
                <a:latin typeface="Courier"/>
              </a:rPr>
              <a:t>class</a:t>
            </a:r>
            <a:r>
              <a:rPr>
                <a:latin typeface="Courier"/>
              </a:rPr>
              <a:t> rectangle;</a:t>
            </a:r>
            <a:br/>
            <a:r>
              <a:rPr>
                <a:latin typeface="Courier"/>
              </a:rPr>
              <a:t>   </a:t>
            </a:r>
            <a:r>
              <a:rPr b="1">
                <a:solidFill>
                  <a:srgbClr val="007020"/>
                </a:solidFill>
                <a:latin typeface="Courier"/>
              </a:rPr>
              <a:t>int</a:t>
            </a:r>
            <a:r>
              <a:rPr>
                <a:latin typeface="Courier"/>
              </a:rPr>
              <a:t> length;</a:t>
            </a:r>
            <a:br/>
            <a:r>
              <a:rPr>
                <a:latin typeface="Courier"/>
              </a:rPr>
              <a:t>   </a:t>
            </a:r>
            <a:r>
              <a:rPr b="1">
                <a:solidFill>
                  <a:srgbClr val="007020"/>
                </a:solidFill>
                <a:latin typeface="Courier"/>
              </a:rPr>
              <a:t>int</a:t>
            </a:r>
            <a:r>
              <a:rPr>
                <a:latin typeface="Courier"/>
              </a:rPr>
              <a:t> width;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l, </a:t>
            </a:r>
            <a:r>
              <a:rPr b="1">
                <a:solidFill>
                  <a:srgbClr val="007020"/>
                </a:solidFill>
                <a:latin typeface="Courier"/>
              </a:rPr>
              <a:t>int</a:t>
            </a:r>
            <a:r>
              <a:rPr>
                <a:latin typeface="Courier"/>
              </a:rPr>
              <a:t> w);</a:t>
            </a:r>
            <a:br/>
            <a:r>
              <a:rPr>
                <a:latin typeface="Courier"/>
              </a:rPr>
              <a:t>      length = l;</a:t>
            </a:r>
            <a:br/>
            <a:r>
              <a:rPr>
                <a:latin typeface="Courier"/>
              </a:rPr>
              <a:t>      width = w;</a:t>
            </a:r>
            <a:br/>
            <a:r>
              <a:rPr>
                <a:latin typeface="Courier"/>
              </a:rPr>
              <a:t>   </a:t>
            </a:r>
            <a:r>
              <a:rPr b="1">
                <a:solidFill>
                  <a:srgbClr val="007020"/>
                </a:solidFill>
                <a:latin typeface="Courier"/>
              </a:rPr>
              <a:t>endfunction</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int</a:t>
            </a:r>
            <a:r>
              <a:rPr>
                <a:latin typeface="Courier"/>
              </a:rPr>
              <a:t> area;</a:t>
            </a:r>
            <a:br/>
            <a:r>
              <a:rPr>
                <a:latin typeface="Courier"/>
              </a:rPr>
              <a:t>      </a:t>
            </a:r>
            <a:r>
              <a:rPr b="1">
                <a:solidFill>
                  <a:srgbClr val="007020"/>
                </a:solidFill>
                <a:latin typeface="Courier"/>
              </a:rPr>
              <a:t>return</a:t>
            </a:r>
            <a:r>
              <a:rPr>
                <a:latin typeface="Courier"/>
              </a:rPr>
              <a:t> length * width;</a:t>
            </a:r>
            <a:br/>
            <a:r>
              <a:rPr>
                <a:latin typeface="Courier"/>
              </a:rPr>
              <a:t>   </a:t>
            </a:r>
            <a:r>
              <a:rPr b="1">
                <a:solidFill>
                  <a:srgbClr val="007020"/>
                </a:solidFill>
                <a:latin typeface="Courier"/>
              </a:rPr>
              <a:t>endfunction</a:t>
            </a:r>
            <a:br/>
            <a:r>
              <a:rPr b="1">
                <a:solidFill>
                  <a:srgbClr val="007020"/>
                </a:solidFill>
                <a:latin typeface="Courier"/>
              </a:rPr>
              <a:t>endclass</a:t>
            </a:r>
            <a:r>
              <a:rPr>
                <a:latin typeface="Courier"/>
              </a:rPr>
              <a:t> : rectangle</a:t>
            </a:r>
            <a:br/>
            <a:br/>
            <a:r>
              <a:rPr b="1">
                <a:solidFill>
                  <a:srgbClr val="007020"/>
                </a:solidFill>
                <a:latin typeface="Courier"/>
              </a:rPr>
              <a:t>module</a:t>
            </a:r>
            <a:r>
              <a:rPr>
                <a:latin typeface="Courier"/>
              </a:rPr>
              <a:t> top_rectangle;</a:t>
            </a:r>
            <a:br/>
            <a:br/>
            <a:r>
              <a:rPr>
                <a:latin typeface="Courier"/>
              </a:rPr>
              <a:t>   rectangle rectangle_h;</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br/>
            <a:r>
              <a:rPr>
                <a:latin typeface="Courier"/>
              </a:rPr>
              <a:t>      rectangle_h = </a:t>
            </a:r>
            <a:r>
              <a:rPr b="1">
                <a:solidFill>
                  <a:srgbClr val="007020"/>
                </a:solidFill>
                <a:latin typeface="Courier"/>
              </a:rPr>
              <a:t>new</a:t>
            </a:r>
            <a:r>
              <a:rPr>
                <a:solidFill>
                  <a:srgbClr val="902000"/>
                </a:solidFill>
                <a:latin typeface="Courier"/>
              </a:rPr>
              <a:t>(.l</a:t>
            </a:r>
            <a:r>
              <a:rPr>
                <a:latin typeface="Courier"/>
              </a:rPr>
              <a:t>(</a:t>
            </a:r>
            <a:r>
              <a:rPr>
                <a:solidFill>
                  <a:srgbClr val="40A070"/>
                </a:solidFill>
                <a:latin typeface="Courier"/>
              </a:rPr>
              <a:t>50</a:t>
            </a:r>
            <a:r>
              <a:rPr>
                <a:latin typeface="Courier"/>
              </a:rPr>
              <a:t>),</a:t>
            </a:r>
            <a:r>
              <a:rPr>
                <a:solidFill>
                  <a:srgbClr val="902000"/>
                </a:solidFill>
                <a:latin typeface="Courier"/>
              </a:rPr>
              <a:t> .w</a:t>
            </a:r>
            <a:r>
              <a:rPr>
                <a:latin typeface="Courier"/>
              </a:rPr>
              <a:t>(</a:t>
            </a:r>
            <a:r>
              <a:rPr>
                <a:solidFill>
                  <a:srgbClr val="40A070"/>
                </a:solidFill>
                <a:latin typeface="Courier"/>
              </a:rPr>
              <a:t>20</a:t>
            </a:r>
            <a:r>
              <a:rPr>
                <a:latin typeface="Courier"/>
              </a:rPr>
              <a:t>));</a:t>
            </a:r>
            <a:br/>
            <a:br/>
            <a:r>
              <a:rPr>
                <a:latin typeface="Courier"/>
              </a:rPr>
              <a:t>      </a:t>
            </a:r>
            <a:r>
              <a:rPr b="1">
                <a:solidFill>
                  <a:srgbClr val="007020"/>
                </a:solidFill>
                <a:latin typeface="Courier"/>
              </a:rPr>
              <a:t>$display</a:t>
            </a:r>
            <a:r>
              <a:rPr>
                <a:latin typeface="Courier"/>
              </a:rPr>
              <a:t>(</a:t>
            </a:r>
            <a:r>
              <a:rPr>
                <a:solidFill>
                  <a:srgbClr val="4070A0"/>
                </a:solidFill>
                <a:latin typeface="Courier"/>
              </a:rPr>
              <a:t>"rectangle area: %0d"</a:t>
            </a:r>
            <a:r>
              <a:rPr>
                <a:latin typeface="Courier"/>
              </a:rPr>
              <a:t>, rectangle_h.area());</a:t>
            </a:r>
            <a:b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top_rectangle</a:t>
            </a:r>
          </a:p>
          <a:p>
            <a:pPr lvl="0"/>
            <a:r>
              <a:rPr/>
              <a:t>The class puts the </a:t>
            </a:r>
            <a:r>
              <a:rPr b="1"/>
              <a:t>data</a:t>
            </a:r>
            <a:r>
              <a:rPr/>
              <a:t> (</a:t>
            </a:r>
            <a:r>
              <a:rPr>
                <a:latin typeface="Courier"/>
              </a:rPr>
              <a:t>length</a:t>
            </a:r>
            <a:r>
              <a:rPr/>
              <a:t>, </a:t>
            </a:r>
            <a:r>
              <a:rPr>
                <a:latin typeface="Courier"/>
              </a:rPr>
              <a:t>width</a:t>
            </a:r>
            <a:r>
              <a:rPr/>
              <a:t>) together with </a:t>
            </a:r>
            <a:r>
              <a:rPr b="1"/>
              <a:t>what gets done with it</a:t>
            </a:r>
            <a:r>
              <a:rPr/>
              <a:t> (</a:t>
            </a:r>
            <a:r>
              <a:rPr>
                <a:latin typeface="Courier"/>
              </a:rPr>
              <a:t>area()</a:t>
            </a:r>
            <a:r>
              <a:rPr/>
              <a:t>). The area gets computed in a single place</a:t>
            </a:r>
          </a:p>
          <a:p>
            <a:pPr lvl="0"/>
            <a:r>
              <a:rPr>
                <a:latin typeface="Courier"/>
              </a:rPr>
              <a:t>new()</a:t>
            </a:r>
            <a:r>
              <a:rPr/>
              <a:t> is the </a:t>
            </a:r>
            <a:r>
              <a:rPr i="1"/>
              <a:t>constructor</a:t>
            </a:r>
            <a:r>
              <a:rPr/>
              <a:t>: it runs once, when the object gets created</a:t>
            </a:r>
          </a:p>
          <a:p>
            <a:pPr lvl="0"/>
            <a:r>
              <a:rPr>
                <a:latin typeface="Courier"/>
              </a:rPr>
              <a:t>.l(50)</a:t>
            </a:r>
            <a:r>
              <a:rPr/>
              <a:t> is argument passing </a:t>
            </a:r>
            <a:r>
              <a:rPr b="1"/>
              <a:t>by name</a:t>
            </a:r>
            <a:r>
              <a:rPr/>
              <a:t>. UVM uses it all the time</a:t>
            </a:r>
          </a:p>
        </p:txBody>
      </p:sp>
    </p:spTree>
  </p:cSl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Classes and extensions</a:t>
            </a:r>
          </a:p>
        </p:txBody>
      </p:sp>
      <p:sp>
        <p:nvSpPr>
          <p:cNvPr id="3" name="Content Placeholder 2"/>
          <p:cNvSpPr>
            <a:spLocks noGrp="1"/>
          </p:cNvSpPr>
          <p:nvPr>
            <p:ph idx="1"/>
          </p:nvPr>
        </p:nvSpPr>
        <p:spPr/>
        <p:txBody>
          <a:bodyPr/>
          <a:lstStyle/>
          <a:p>
            <a:pPr lvl="0" indent="0" marL="0">
              <a:spcBef>
                <a:spcPts val="3000"/>
              </a:spcBef>
              <a:buNone/>
            </a:pPr>
            <a:r>
              <a:rPr b="1" i="1"/>
              <a:t>A handle and an object are not the same thing</a:t>
            </a:r>
          </a:p>
          <a:p>
            <a:pPr lvl="0" indent="0">
              <a:buNone/>
            </a:pPr>
            <a:r>
              <a:rPr>
                <a:latin typeface="Courier"/>
              </a:rPr>
              <a:t>rectangle rectangle_h;               </a:t>
            </a:r>
            <a:r>
              <a:rPr i="1">
                <a:solidFill>
                  <a:srgbClr val="60A0B0"/>
                </a:solidFill>
                <a:latin typeface="Courier"/>
              </a:rPr>
              <a:t>// 1. a HANDLE. No object yet: it is null</a:t>
            </a:r>
            <a:br/>
            <a:r>
              <a:rPr>
                <a:latin typeface="Courier"/>
              </a:rPr>
              <a:t>rectangle_h = </a:t>
            </a:r>
            <a:r>
              <a:rPr b="1">
                <a:solidFill>
                  <a:srgbClr val="007020"/>
                </a:solidFill>
                <a:latin typeface="Courier"/>
              </a:rPr>
              <a:t>new</a:t>
            </a:r>
            <a:r>
              <a:rPr>
                <a:solidFill>
                  <a:srgbClr val="902000"/>
                </a:solidFill>
                <a:latin typeface="Courier"/>
              </a:rPr>
              <a:t>(.l</a:t>
            </a:r>
            <a:r>
              <a:rPr>
                <a:latin typeface="Courier"/>
              </a:rPr>
              <a:t>(</a:t>
            </a:r>
            <a:r>
              <a:rPr>
                <a:solidFill>
                  <a:srgbClr val="40A070"/>
                </a:solidFill>
                <a:latin typeface="Courier"/>
              </a:rPr>
              <a:t>50</a:t>
            </a:r>
            <a:r>
              <a:rPr>
                <a:latin typeface="Courier"/>
              </a:rPr>
              <a:t>),</a:t>
            </a:r>
            <a:r>
              <a:rPr>
                <a:solidFill>
                  <a:srgbClr val="902000"/>
                </a:solidFill>
                <a:latin typeface="Courier"/>
              </a:rPr>
              <a:t> .w</a:t>
            </a:r>
            <a:r>
              <a:rPr>
                <a:latin typeface="Courier"/>
              </a:rPr>
              <a:t>(</a:t>
            </a:r>
            <a:r>
              <a:rPr>
                <a:solidFill>
                  <a:srgbClr val="40A070"/>
                </a:solidFill>
                <a:latin typeface="Courier"/>
              </a:rPr>
              <a:t>20</a:t>
            </a:r>
            <a:r>
              <a:rPr>
                <a:latin typeface="Courier"/>
              </a:rPr>
              <a:t>));   </a:t>
            </a:r>
            <a:r>
              <a:rPr i="1">
                <a:solidFill>
                  <a:srgbClr val="60A0B0"/>
                </a:solidFill>
                <a:latin typeface="Courier"/>
              </a:rPr>
              <a:t>// 2. new() creates the OBJECT and returns its handle</a:t>
            </a:r>
          </a:p>
          <a:p>
            <a:pPr lvl="0"/>
            <a:r>
              <a:rPr/>
              <a:t>Declaring a handle </a:t>
            </a:r>
            <a:r>
              <a:rPr b="1"/>
              <a:t>creates nothing</a:t>
            </a:r>
            <a:r>
              <a:rPr/>
              <a:t>. Until the </a:t>
            </a:r>
            <a:r>
              <a:rPr>
                <a:latin typeface="Courier"/>
              </a:rPr>
              <a:t>new()</a:t>
            </a:r>
            <a:r>
              <a:rPr/>
              <a:t> it is </a:t>
            </a:r>
            <a:r>
              <a:rPr>
                <a:latin typeface="Courier"/>
              </a:rPr>
              <a:t>null</a:t>
            </a:r>
            <a:r>
              <a:rPr/>
              <a:t>, and using it there blows up at simulation time, not at compile time</a:t>
            </a:r>
          </a:p>
          <a:p>
            <a:pPr lvl="0"/>
            <a:r>
              <a:rPr/>
              <a:t>The handle looks like a pointer, but it takes no arithmetic: there is no </a:t>
            </a:r>
            <a:r>
              <a:rPr>
                <a:latin typeface="Courier"/>
              </a:rPr>
              <a:t>h + 1</a:t>
            </a:r>
          </a:p>
          <a:p>
            <a:pPr lvl="0"/>
            <a:r>
              <a:rPr/>
              <a:t>The memory of a </a:t>
            </a:r>
            <a:r>
              <a:rPr>
                <a:latin typeface="Courier"/>
              </a:rPr>
              <a:t>struct</a:t>
            </a:r>
            <a:r>
              <a:rPr/>
              <a:t> the simulator reserves the moment it sees it; that of an object, only at the </a:t>
            </a:r>
            <a:r>
              <a:rPr>
                <a:latin typeface="Courier"/>
              </a:rPr>
              <a:t>new()</a:t>
            </a:r>
          </a:p>
          <a:p>
            <a:pPr lvl="0"/>
            <a:r>
              <a:rPr/>
              <a:t>And there is no </a:t>
            </a:r>
            <a:r>
              <a:rPr>
                <a:latin typeface="Courier"/>
              </a:rPr>
              <a:t>free()</a:t>
            </a:r>
            <a:r>
              <a:rPr/>
              <a:t>: when no handle is left pointing at it, the object gets collected on its own</a:t>
            </a:r>
          </a:p>
        </p:txBody>
      </p:sp>
    </p:spTree>
  </p:cSl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Classes and extensions</a:t>
            </a:r>
          </a:p>
        </p:txBody>
      </p:sp>
      <p:sp>
        <p:nvSpPr>
          <p:cNvPr id="3" name="Content Placeholder 2"/>
          <p:cNvSpPr>
            <a:spLocks noGrp="1"/>
          </p:cNvSpPr>
          <p:nvPr>
            <p:ph idx="1"/>
          </p:nvPr>
        </p:nvSpPr>
        <p:spPr/>
        <p:txBody>
          <a:bodyPr/>
          <a:lstStyle/>
          <a:p>
            <a:pPr lvl="0" indent="0" marL="0">
              <a:spcBef>
                <a:spcPts val="3000"/>
              </a:spcBef>
              <a:buNone/>
            </a:pPr>
            <a:r>
              <a:rPr b="1" i="1"/>
              <a:t>Extending: </a:t>
            </a:r>
            <a:r>
              <a:rPr b="1" i="1">
                <a:latin typeface="Courier"/>
              </a:rPr>
              <a:t>extends</a:t>
            </a:r>
            <a:r>
              <a:rPr b="1" i="1"/>
              <a:t> and </a:t>
            </a:r>
            <a:r>
              <a:rPr b="1" i="1">
                <a:latin typeface="Courier"/>
              </a:rPr>
              <a:t>super</a:t>
            </a:r>
          </a:p>
          <a:p>
            <a:pPr lvl="0" indent="0">
              <a:buNone/>
            </a:pPr>
            <a:r>
              <a:rPr b="1">
                <a:solidFill>
                  <a:srgbClr val="007020"/>
                </a:solidFill>
                <a:latin typeface="Courier"/>
              </a:rPr>
              <a:t>class</a:t>
            </a:r>
            <a:r>
              <a:rPr>
                <a:latin typeface="Courier"/>
              </a:rPr>
              <a:t> rectangle;</a:t>
            </a:r>
            <a:br/>
            <a:r>
              <a:rPr>
                <a:latin typeface="Courier"/>
              </a:rPr>
              <a:t>   </a:t>
            </a:r>
            <a:r>
              <a:rPr i="1">
                <a:solidFill>
                  <a:srgbClr val="60A0B0"/>
                </a:solidFill>
                <a:latin typeface="Courier"/>
              </a:rPr>
              <a:t>// Data members</a:t>
            </a:r>
            <a:br/>
            <a:r>
              <a:rPr>
                <a:latin typeface="Courier"/>
              </a:rPr>
              <a:t>   </a:t>
            </a:r>
            <a:r>
              <a:rPr b="1">
                <a:solidFill>
                  <a:srgbClr val="007020"/>
                </a:solidFill>
                <a:latin typeface="Courier"/>
              </a:rPr>
              <a:t>int</a:t>
            </a:r>
            <a:r>
              <a:rPr>
                <a:latin typeface="Courier"/>
              </a:rPr>
              <a:t> length;</a:t>
            </a:r>
            <a:br/>
            <a:r>
              <a:rPr>
                <a:latin typeface="Courier"/>
              </a:rPr>
              <a:t>   </a:t>
            </a:r>
            <a:r>
              <a:rPr b="1">
                <a:solidFill>
                  <a:srgbClr val="007020"/>
                </a:solidFill>
                <a:latin typeface="Courier"/>
              </a:rPr>
              <a:t>int</a:t>
            </a:r>
            <a:r>
              <a:rPr>
                <a:latin typeface="Courier"/>
              </a:rPr>
              <a:t> width;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l, </a:t>
            </a:r>
            <a:r>
              <a:rPr b="1">
                <a:solidFill>
                  <a:srgbClr val="007020"/>
                </a:solidFill>
                <a:latin typeface="Courier"/>
              </a:rPr>
              <a:t>int</a:t>
            </a:r>
            <a:r>
              <a:rPr>
                <a:latin typeface="Courier"/>
              </a:rPr>
              <a:t> w);</a:t>
            </a:r>
            <a:br/>
            <a:r>
              <a:rPr>
                <a:latin typeface="Courier"/>
              </a:rPr>
              <a:t>      length = l;</a:t>
            </a:r>
            <a:br/>
            <a:r>
              <a:rPr>
                <a:latin typeface="Courier"/>
              </a:rPr>
              <a:t>      width = w;</a:t>
            </a:r>
            <a:br/>
            <a:r>
              <a:rPr>
                <a:latin typeface="Courier"/>
              </a:rPr>
              <a:t>   </a:t>
            </a:r>
            <a:r>
              <a:rPr b="1">
                <a:solidFill>
                  <a:srgbClr val="007020"/>
                </a:solidFill>
                <a:latin typeface="Courier"/>
              </a:rPr>
              <a:t>endfunction</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int</a:t>
            </a:r>
            <a:r>
              <a:rPr>
                <a:latin typeface="Courier"/>
              </a:rPr>
              <a:t> area();</a:t>
            </a:r>
            <a:br/>
            <a:r>
              <a:rPr>
                <a:latin typeface="Courier"/>
              </a:rPr>
              <a:t>      </a:t>
            </a:r>
            <a:r>
              <a:rPr b="1">
                <a:solidFill>
                  <a:srgbClr val="007020"/>
                </a:solidFill>
                <a:latin typeface="Courier"/>
              </a:rPr>
              <a:t>return</a:t>
            </a:r>
            <a:r>
              <a:rPr>
                <a:latin typeface="Courier"/>
              </a:rPr>
              <a:t> length * width;</a:t>
            </a:r>
            <a:br/>
            <a:r>
              <a:rPr>
                <a:latin typeface="Courier"/>
              </a:rPr>
              <a:t>   </a:t>
            </a:r>
            <a:r>
              <a:rPr b="1">
                <a:solidFill>
                  <a:srgbClr val="007020"/>
                </a:solidFill>
                <a:latin typeface="Courier"/>
              </a:rPr>
              <a:t>endfunction</a:t>
            </a:r>
            <a:br/>
            <a:r>
              <a:rPr b="1">
                <a:solidFill>
                  <a:srgbClr val="007020"/>
                </a:solidFill>
                <a:latin typeface="Courier"/>
              </a:rPr>
              <a:t>endclass</a:t>
            </a:r>
            <a:br/>
            <a:br/>
            <a:r>
              <a:rPr i="1">
                <a:solidFill>
                  <a:srgbClr val="60A0B0"/>
                </a:solidFill>
                <a:latin typeface="Courier"/>
              </a:rPr>
              <a:t>// Extending classes!</a:t>
            </a:r>
            <a:br/>
            <a:r>
              <a:rPr b="1">
                <a:solidFill>
                  <a:srgbClr val="007020"/>
                </a:solidFill>
                <a:latin typeface="Courier"/>
              </a:rPr>
              <a:t>class</a:t>
            </a:r>
            <a:r>
              <a:rPr>
                <a:latin typeface="Courier"/>
              </a:rPr>
              <a:t> square </a:t>
            </a:r>
            <a:r>
              <a:rPr b="1">
                <a:solidFill>
                  <a:srgbClr val="007020"/>
                </a:solidFill>
                <a:latin typeface="Courier"/>
              </a:rPr>
              <a:t>extends</a:t>
            </a:r>
            <a:r>
              <a:rPr>
                <a:latin typeface="Courier"/>
              </a:rPr>
              <a:t> rectangle;</a:t>
            </a:r>
            <a:br/>
            <a:r>
              <a:rPr>
                <a:latin typeface="Courier"/>
              </a:rPr>
              <a:t>   </a:t>
            </a:r>
            <a:r>
              <a:rPr i="1">
                <a:solidFill>
                  <a:srgbClr val="60A0B0"/>
                </a:solidFill>
                <a:latin typeface="Courier"/>
              </a:rPr>
              <a:t>// Override Constructor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side);</a:t>
            </a:r>
            <a:br/>
            <a:r>
              <a:rPr>
                <a:latin typeface="Courier"/>
              </a:rPr>
              <a:t>      </a:t>
            </a:r>
            <a:r>
              <a:rPr i="1">
                <a:solidFill>
                  <a:srgbClr val="60A0B0"/>
                </a:solidFill>
                <a:latin typeface="Courier"/>
              </a:rPr>
              <a:t>// super: the call to the parent method</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solidFill>
                  <a:srgbClr val="902000"/>
                </a:solidFill>
                <a:latin typeface="Courier"/>
              </a:rPr>
              <a:t>(.l</a:t>
            </a:r>
            <a:r>
              <a:rPr>
                <a:latin typeface="Courier"/>
              </a:rPr>
              <a:t>(side),</a:t>
            </a:r>
            <a:r>
              <a:rPr>
                <a:solidFill>
                  <a:srgbClr val="902000"/>
                </a:solidFill>
                <a:latin typeface="Courier"/>
              </a:rPr>
              <a:t> .w</a:t>
            </a:r>
            <a:r>
              <a:rPr>
                <a:latin typeface="Courier"/>
              </a:rPr>
              <a:t>(side));</a:t>
            </a:r>
            <a:br/>
            <a:r>
              <a:rPr>
                <a:latin typeface="Courier"/>
              </a:rPr>
              <a:t>   </a:t>
            </a:r>
            <a:r>
              <a:rPr b="1">
                <a:solidFill>
                  <a:srgbClr val="007020"/>
                </a:solidFill>
                <a:latin typeface="Courier"/>
              </a:rPr>
              <a:t>endfunction</a:t>
            </a:r>
            <a:br/>
            <a:br/>
            <a:r>
              <a:rPr b="1">
                <a:solidFill>
                  <a:srgbClr val="007020"/>
                </a:solidFill>
                <a:latin typeface="Courier"/>
              </a:rPr>
              <a:t>endclass</a:t>
            </a:r>
          </a:p>
          <a:p>
            <a:pPr lvl="0"/>
            <a:r>
              <a:rPr>
                <a:latin typeface="Courier"/>
              </a:rPr>
              <a:t>square extends rectangle</a:t>
            </a:r>
            <a:r>
              <a:rPr/>
              <a:t> inherits </a:t>
            </a:r>
            <a:r>
              <a:rPr>
                <a:latin typeface="Courier"/>
              </a:rPr>
              <a:t>length</a:t>
            </a:r>
            <a:r>
              <a:rPr/>
              <a:t>, </a:t>
            </a:r>
            <a:r>
              <a:rPr>
                <a:latin typeface="Courier"/>
              </a:rPr>
              <a:t>width</a:t>
            </a:r>
            <a:r>
              <a:rPr/>
              <a:t> and </a:t>
            </a:r>
            <a:r>
              <a:rPr>
                <a:latin typeface="Courier"/>
              </a:rPr>
              <a:t>area()</a:t>
            </a:r>
            <a:r>
              <a:rPr/>
              <a:t> </a:t>
            </a:r>
            <a:r>
              <a:rPr b="1"/>
              <a:t>without copying a single line</a:t>
            </a:r>
            <a:r>
              <a:rPr/>
              <a:t>. A square is a rectangle with a constraint, and the code says it that way</a:t>
            </a:r>
          </a:p>
          <a:p>
            <a:pPr lvl="0"/>
            <a:r>
              <a:rPr/>
              <a:t>The child’s constructor calls </a:t>
            </a:r>
            <a:r>
              <a:rPr>
                <a:latin typeface="Courier"/>
              </a:rPr>
              <a:t>super.new()</a:t>
            </a:r>
            <a:r>
              <a:rPr/>
              <a:t>: the top part of the object also has to be built, and it goes </a:t>
            </a:r>
            <a:r>
              <a:rPr b="1"/>
              <a:t>first</a:t>
            </a:r>
          </a:p>
          <a:p>
            <a:pPr lvl="0"/>
            <a:r>
              <a:rPr/>
              <a:t>Extending is not copying: if tomorrow </a:t>
            </a:r>
            <a:r>
              <a:rPr>
                <a:latin typeface="Courier"/>
              </a:rPr>
              <a:t>area()</a:t>
            </a:r>
            <a:r>
              <a:rPr/>
              <a:t> changes, it changes for both</a:t>
            </a:r>
          </a:p>
        </p:txBody>
      </p:sp>
    </p:spTree>
  </p:cSl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Classes and extensions</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Where all of this comes back</a:t>
            </a:r>
          </a:p>
        </p:txBody>
      </p:sp>
      <p:graphicFrame>
        <p:nvGraphicFramePr>
          <p:cNvPr id="6" name="Content Placeholder 5"/>
          <p:cNvGraphicFramePr>
            <a:graphicFrameLocks noGrp="1"/>
          </p:cNvGraphicFramePr>
          <p:nvPr>
            <p:ph idx="1"/>
          </p:nvPr>
        </p:nvGraphicFramePr>
        <p:xfrm>
          <a:off x="457200" y="1866900"/>
          <a:ext cx="8229600" cy="1905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What you have just seen</a:t>
                      </a:r>
                    </a:p>
                  </a:txBody>
                  <a:tcPr/>
                </a:tc>
                <a:tc>
                  <a:txBody>
                    <a:bodyPr/>
                    <a:lstStyle/>
                    <a:p>
                      <a:pPr lvl="0" indent="0" marL="0">
                        <a:buNone/>
                      </a:pPr>
                      <a:r>
                        <a:rPr/>
                        <a:t>What it is called in UVM</a:t>
                      </a:r>
                    </a:p>
                  </a:txBody>
                  <a:tcPr/>
                </a:tc>
              </a:tr>
              <a:tr h="0">
                <a:tc>
                  <a:txBody>
                    <a:bodyPr/>
                    <a:lstStyle/>
                    <a:p>
                      <a:pPr lvl="0" indent="0" marL="0">
                        <a:buNone/>
                      </a:pPr>
                      <a:r>
                        <a:rPr/>
                        <a:t>class with data and methods</a:t>
                      </a:r>
                    </a:p>
                  </a:txBody>
                </a:tc>
                <a:tc>
                  <a:txBody>
                    <a:bodyPr/>
                    <a:lstStyle/>
                    <a:p>
                      <a:pPr lvl="0" indent="0" marL="0">
                        <a:buNone/>
                      </a:pPr>
                      <a:r>
                        <a:rPr>
                          <a:latin typeface="Courier"/>
                        </a:rPr>
                        <a:t>uvm_object</a:t>
                      </a:r>
                      <a:r>
                        <a:rPr/>
                        <a:t> — the </a:t>
                      </a:r>
                      <a:r>
                        <a:rPr i="1"/>
                        <a:t>transactions</a:t>
                      </a:r>
                      <a:r>
                        <a:rPr/>
                        <a:t> of day 5</a:t>
                      </a:r>
                    </a:p>
                  </a:txBody>
                </a:tc>
              </a:tr>
              <a:tr h="0">
                <a:tc>
                  <a:txBody>
                    <a:bodyPr/>
                    <a:lstStyle/>
                    <a:p>
                      <a:pPr lvl="0" indent="0" marL="0">
                        <a:buNone/>
                      </a:pPr>
                      <a:r>
                        <a:rPr/>
                        <a:t>class that also lives in the TB tree</a:t>
                      </a:r>
                    </a:p>
                  </a:txBody>
                </a:tc>
                <a:tc>
                  <a:txBody>
                    <a:bodyPr/>
                    <a:lstStyle/>
                    <a:p>
                      <a:pPr lvl="0" indent="0" marL="0">
                        <a:buNone/>
                      </a:pPr>
                      <a:r>
                        <a:rPr>
                          <a:latin typeface="Courier"/>
                        </a:rPr>
                        <a:t>uvm_component</a:t>
                      </a:r>
                      <a:r>
                        <a:rPr/>
                        <a:t> — driver, monitor, scoreboard</a:t>
                      </a:r>
                    </a:p>
                  </a:txBody>
                </a:tc>
              </a:tr>
              <a:tr h="0">
                <a:tc>
                  <a:txBody>
                    <a:bodyPr/>
                    <a:lstStyle/>
                    <a:p>
                      <a:pPr lvl="0" indent="0" marL="0">
                        <a:buNone/>
                      </a:pPr>
                      <a:r>
                        <a:rPr>
                          <a:latin typeface="Courier"/>
                        </a:rPr>
                        <a:t>new()</a:t>
                      </a:r>
                    </a:p>
                  </a:txBody>
                </a:tc>
                <a:tc>
                  <a:txBody>
                    <a:bodyPr/>
                    <a:lstStyle/>
                    <a:p>
                      <a:pPr lvl="0" indent="0" marL="0">
                        <a:buNone/>
                      </a:pPr>
                      <a:r>
                        <a:rPr/>
                        <a:t>the constructor, with </a:t>
                      </a:r>
                      <a:r>
                        <a:rPr>
                          <a:latin typeface="Courier"/>
                        </a:rPr>
                        <a:t>name</a:t>
                      </a:r>
                      <a:r>
                        <a:rPr/>
                        <a:t> (and </a:t>
                      </a:r>
                      <a:r>
                        <a:rPr>
                          <a:latin typeface="Courier"/>
                        </a:rPr>
                        <a:t>parent</a:t>
                      </a:r>
                      <a:r>
                        <a:rPr/>
                        <a:t> if it is a component)</a:t>
                      </a:r>
                    </a:p>
                  </a:txBody>
                </a:tc>
              </a:tr>
              <a:tr h="0">
                <a:tc>
                  <a:txBody>
                    <a:bodyPr/>
                    <a:lstStyle/>
                    <a:p>
                      <a:pPr lvl="0" indent="0" marL="0">
                        <a:buNone/>
                      </a:pPr>
                      <a:r>
                        <a:rPr>
                          <a:latin typeface="Courier"/>
                        </a:rPr>
                        <a:t>extends</a:t>
                      </a:r>
                    </a:p>
                  </a:txBody>
                </a:tc>
                <a:tc>
                  <a:txBody>
                    <a:bodyPr/>
                    <a:lstStyle/>
                    <a:p>
                      <a:pPr lvl="0" indent="0" marL="0">
                        <a:buNone/>
                      </a:pPr>
                      <a:r>
                        <a:rPr/>
                        <a:t>every test, every tester, every agent of the course</a:t>
                      </a:r>
                    </a:p>
                  </a:txBody>
                </a:tc>
              </a:tr>
              <a:tr h="0">
                <a:tc>
                  <a:txBody>
                    <a:bodyPr/>
                    <a:lstStyle/>
                    <a:p>
                      <a:pPr lvl="0" indent="0" marL="0">
                        <a:buNone/>
                      </a:pPr>
                      <a:r>
                        <a:rPr>
                          <a:latin typeface="Courier"/>
                        </a:rPr>
                        <a:t>super.new()</a:t>
                      </a:r>
                    </a:p>
                  </a:txBody>
                </a:tc>
                <a:tc>
                  <a:txBody>
                    <a:bodyPr/>
                    <a:lstStyle/>
                    <a:p>
                      <a:pPr lvl="0" indent="0" marL="0">
                        <a:buNone/>
                      </a:pPr>
                      <a:r>
                        <a:rPr/>
                        <a:t>the mandatory first line of every UVM constructor</a:t>
                      </a:r>
                    </a:p>
                  </a:txBody>
                </a:tc>
              </a:tr>
            </a:tbl>
          </a:graphicData>
        </a:graphic>
      </p:graphicFrame>
      <p:sp>
        <p:nvSpPr>
          <p:cNvPr id="3" name="Content Placeholder 2"/>
          <p:cNvSpPr>
            <a:spLocks noGrp="1"/>
          </p:cNvSpPr>
          <p:nvPr>
            <p:ph idx="1"/>
          </p:nvPr>
        </p:nvSpPr>
        <p:spPr>
          <a:xfrm>
            <a:off x="457200" y="3898900"/>
            <a:ext cx="8229600" cy="546100"/>
          </a:xfrm>
        </p:spPr>
        <p:txBody>
          <a:bodyPr/>
          <a:lstStyle/>
          <a:p>
            <a:pPr lvl="0"/>
            <a:r>
              <a:rPr/>
              <a:t>One piece is missing: storing a </a:t>
            </a:r>
            <a:r>
              <a:rPr>
                <a:latin typeface="Courier"/>
              </a:rPr>
              <a:t>square</a:t>
            </a:r>
            <a:r>
              <a:rPr/>
              <a:t> object in a </a:t>
            </a:r>
            <a:r>
              <a:rPr>
                <a:latin typeface="Courier"/>
              </a:rPr>
              <a:t>rectangle</a:t>
            </a:r>
            <a:r>
              <a:rPr/>
              <a:t> variable. That is the unit that follows</a:t>
            </a:r>
          </a:p>
        </p:txBody>
      </p:sp>
    </p:spTree>
  </p:cSl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Polymorphism</a:t>
            </a:r>
          </a:p>
          <a:p>
            <a:pPr lvl="0" indent="0" marL="0">
              <a:spcBef>
                <a:spcPts val="3000"/>
              </a:spcBef>
              <a:buNone/>
            </a:pPr>
            <a:r>
              <a:rPr b="1" i="1"/>
              <a:t>A </a:t>
            </a:r>
            <a:r>
              <a:rPr b="1" i="1">
                <a:latin typeface="Courier"/>
              </a:rPr>
              <a:t>trago</a:t>
            </a:r>
            <a:r>
              <a:rPr b="1" i="1"/>
              <a:t> variable, a </a:t>
            </a:r>
            <a:r>
              <a:rPr b="1" i="1">
                <a:latin typeface="Courier"/>
              </a:rPr>
              <a:t>fernet</a:t>
            </a:r>
            <a:r>
              <a:rPr b="1" i="1"/>
              <a:t> object: which </a:t>
            </a:r>
            <a:r>
              <a:rPr b="1" i="1">
                <a:latin typeface="Courier"/>
              </a:rPr>
              <a:t>servir()</a:t>
            </a:r>
            <a:r>
              <a:rPr b="1" i="1"/>
              <a:t> runs?</a:t>
            </a:r>
          </a:p>
        </p:txBody>
      </p:sp>
      <p:pic>
        <p:nvPicPr>
          <p:cNvPr descr="res/diagrams/en/uml-poli.svg" id="0" name="Picture 1"/>
          <p:cNvPicPr>
            <a:picLocks noGrp="1" noChangeAspect="1"/>
          </p:cNvPicPr>
          <p:nvPr/>
        </p:nvPicPr>
        <p:blipFill>
          <a:blip r:embed="rId2"/>
          <a:stretch>
            <a:fillRect/>
          </a:stretch>
        </p:blipFill>
        <p:spPr bwMode="auto">
          <a:xfrm>
            <a:off x="3568700" y="889000"/>
            <a:ext cx="5105400" cy="2501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trago, fernet and mojito: which servir() lives in which class</a:t>
            </a:r>
          </a:p>
        </p:txBody>
      </p:sp>
    </p:spTree>
  </p:cSl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A </a:t>
            </a:r>
            <a:r>
              <a:rPr>
                <a:latin typeface="Courier"/>
              </a:rPr>
              <a:t>fernet</a:t>
            </a:r>
            <a:r>
              <a:rPr/>
              <a:t> </a:t>
            </a:r>
            <a:r>
              <a:rPr b="1"/>
              <a:t>is</a:t>
            </a:r>
            <a:r>
              <a:rPr/>
              <a:t> a </a:t>
            </a:r>
            <a:r>
              <a:rPr>
                <a:latin typeface="Courier"/>
              </a:rPr>
              <a:t>trago</a:t>
            </a:r>
            <a:r>
              <a:rPr/>
              <a:t>, so storing it in a </a:t>
            </a:r>
            <a:r>
              <a:rPr>
                <a:latin typeface="Courier"/>
              </a:rPr>
              <a:t>trago</a:t>
            </a:r>
            <a:r>
              <a:rPr/>
              <a:t> variable compiles and is legal</a:t>
            </a:r>
          </a:p>
          <a:p>
            <a:pPr lvl="0"/>
            <a:r>
              <a:rPr/>
              <a:t>The question is the other one: when you call the method through that variable, does SystemVerilog look at the </a:t>
            </a:r>
            <a:r>
              <a:rPr b="1"/>
              <a:t>type of the variable</a:t>
            </a:r>
            <a:r>
              <a:rPr/>
              <a:t> or at the </a:t>
            </a:r>
            <a:r>
              <a:rPr b="1"/>
              <a:t>type of the object</a:t>
            </a:r>
            <a:r>
              <a:rPr/>
              <a:t>?</a:t>
            </a:r>
          </a:p>
          <a:p>
            <a:pPr lvl="0"/>
            <a:r>
              <a:rPr/>
              <a:t>The default answer is the one you do not want, and the word that changes it is a single one</a:t>
            </a:r>
          </a:p>
        </p:txBody>
      </p:sp>
    </p:spTree>
  </p:cSl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Polymorphism</a:t>
            </a:r>
          </a:p>
        </p:txBody>
      </p:sp>
      <p:sp>
        <p:nvSpPr>
          <p:cNvPr id="3" name="Content Placeholder 2"/>
          <p:cNvSpPr>
            <a:spLocks noGrp="1"/>
          </p:cNvSpPr>
          <p:nvPr>
            <p:ph idx="1"/>
          </p:nvPr>
        </p:nvSpPr>
        <p:spPr/>
        <p:txBody>
          <a:bodyPr/>
          <a:lstStyle/>
          <a:p>
            <a:pPr lvl="0" indent="0" marL="0">
              <a:spcBef>
                <a:spcPts val="3000"/>
              </a:spcBef>
              <a:buNone/>
            </a:pPr>
            <a:r>
              <a:rPr b="1" i="1"/>
              <a:t>The three classes: a </a:t>
            </a:r>
            <a:r>
              <a:rPr b="1" i="1">
                <a:latin typeface="Courier"/>
              </a:rPr>
              <a:t>trago</a:t>
            </a:r>
            <a:r>
              <a:rPr b="1" i="1"/>
              <a:t> that does not know how to serve itself</a:t>
            </a:r>
          </a:p>
          <a:p>
            <a:pPr lvl="0" indent="0">
              <a:buNone/>
            </a:pPr>
            <a:r>
              <a:rPr b="1">
                <a:solidFill>
                  <a:srgbClr val="007020"/>
                </a:solidFill>
                <a:latin typeface="Courier"/>
              </a:rPr>
              <a:t>class</a:t>
            </a:r>
            <a:r>
              <a:rPr>
                <a:latin typeface="Courier"/>
              </a:rPr>
              <a:t> trago;</a:t>
            </a:r>
            <a:br/>
            <a:r>
              <a:rPr>
                <a:latin typeface="Courier"/>
              </a:rPr>
              <a:t>   </a:t>
            </a:r>
            <a:r>
              <a:rPr b="1">
                <a:solidFill>
                  <a:srgbClr val="007020"/>
                </a:solidFill>
                <a:latin typeface="Courier"/>
              </a:rPr>
              <a:t>int</a:t>
            </a:r>
            <a:r>
              <a:rPr>
                <a:latin typeface="Courier"/>
              </a:rPr>
              <a:t> hielos = -</a:t>
            </a:r>
            <a:r>
              <a:rPr>
                <a:solidFill>
                  <a:srgbClr val="40A070"/>
                </a:solidFill>
                <a:latin typeface="Courier"/>
              </a:rPr>
              <a:t>1</a:t>
            </a:r>
            <a:r>
              <a:rPr>
                <a:latin typeface="Courier"/>
              </a:rPr>
              <a: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a);</a:t>
            </a:r>
            <a:br/>
            <a:r>
              <a:rPr>
                <a:latin typeface="Courier"/>
              </a:rPr>
              <a:t>      hielos = a;</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"A generic trago cannot be served: order a real one."</a:t>
            </a:r>
            <a:r>
              <a:rPr>
                <a:latin typeface="Courier"/>
              </a:rPr>
              <a:t>);</a:t>
            </a:r>
            <a:br/>
            <a:r>
              <a:rPr>
                <a:latin typeface="Courier"/>
              </a:rPr>
              <a:t>   </a:t>
            </a:r>
            <a:r>
              <a:rPr b="1">
                <a:solidFill>
                  <a:srgbClr val="007020"/>
                </a:solidFill>
                <a:latin typeface="Courier"/>
              </a:rPr>
              <a:t>endfunction</a:t>
            </a:r>
            <a:r>
              <a:rPr>
                <a:latin typeface="Courier"/>
              </a:rPr>
              <a:t> : servir</a:t>
            </a:r>
            <a:br/>
            <a:br/>
            <a:r>
              <a:rPr b="1">
                <a:solidFill>
                  <a:srgbClr val="007020"/>
                </a:solidFill>
                <a:latin typeface="Courier"/>
              </a:rPr>
              <a:t>endclass</a:t>
            </a:r>
            <a:r>
              <a:rPr>
                <a:latin typeface="Courier"/>
              </a:rPr>
              <a:t> : trago</a:t>
            </a:r>
            <a:br/>
            <a:br/>
            <a:r>
              <a:rPr b="1">
                <a:solidFill>
                  <a:srgbClr val="007020"/>
                </a:solidFill>
                <a:latin typeface="Courier"/>
              </a:rPr>
              <a:t>class</a:t>
            </a:r>
            <a:r>
              <a:rPr>
                <a:latin typeface="Courier"/>
              </a:rPr>
              <a:t> fernet </a:t>
            </a:r>
            <a:r>
              <a:rPr b="1">
                <a:solidFill>
                  <a:srgbClr val="007020"/>
                </a:solidFill>
                <a:latin typeface="Courier"/>
              </a:rPr>
              <a:t>extends</a:t>
            </a:r>
            <a:r>
              <a:rPr>
                <a:latin typeface="Courier"/>
              </a:rPr>
              <a:t> trago;</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hielos);</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(hielos);</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r>
              <a:rPr>
                <a:latin typeface="Courier"/>
              </a:rPr>
              <a:t>      </a:t>
            </a:r>
            <a:r>
              <a:rPr b="1">
                <a:solidFill>
                  <a:srgbClr val="007020"/>
                </a:solidFill>
                <a:latin typeface="Courier"/>
              </a:rPr>
              <a:t>$display</a:t>
            </a:r>
            <a:r>
              <a:rPr>
                <a:latin typeface="Courier"/>
              </a:rPr>
              <a:t>(</a:t>
            </a:r>
            <a:r>
              <a:rPr>
                <a:solidFill>
                  <a:srgbClr val="4070A0"/>
                </a:solidFill>
                <a:latin typeface="Courier"/>
              </a:rPr>
              <a:t>"Fernet: 70/30, and the coke last"</a:t>
            </a:r>
            <a:r>
              <a:rPr>
                <a:latin typeface="Courier"/>
              </a:rPr>
              <a:t>);</a:t>
            </a:r>
            <a:br/>
            <a:r>
              <a:rPr>
                <a:latin typeface="Courier"/>
              </a:rPr>
              <a:t>   </a:t>
            </a:r>
            <a:r>
              <a:rPr b="1">
                <a:solidFill>
                  <a:srgbClr val="007020"/>
                </a:solidFill>
                <a:latin typeface="Courier"/>
              </a:rPr>
              <a:t>endfunction</a:t>
            </a:r>
            <a:r>
              <a:rPr>
                <a:latin typeface="Courier"/>
              </a:rPr>
              <a:t> : servir</a:t>
            </a:r>
            <a:br/>
            <a:br/>
            <a:r>
              <a:rPr b="1">
                <a:solidFill>
                  <a:srgbClr val="007020"/>
                </a:solidFill>
                <a:latin typeface="Courier"/>
              </a:rPr>
              <a:t>endclass</a:t>
            </a:r>
            <a:r>
              <a:rPr>
                <a:latin typeface="Courier"/>
              </a:rPr>
              <a:t> : fernet</a:t>
            </a:r>
          </a:p>
          <a:p>
            <a:pPr lvl="0"/>
            <a:r>
              <a:rPr>
                <a:latin typeface="Courier"/>
              </a:rPr>
              <a:t>trago</a:t>
            </a:r>
            <a:r>
              <a:rPr/>
              <a:t> defines </a:t>
            </a:r>
            <a:r>
              <a:rPr>
                <a:latin typeface="Courier"/>
              </a:rPr>
              <a:t>servir()</a:t>
            </a:r>
            <a:r>
              <a:rPr/>
              <a:t> with a </a:t>
            </a:r>
            <a:r>
              <a:rPr>
                <a:latin typeface="Courier"/>
              </a:rPr>
              <a:t>$fatal</a:t>
            </a:r>
            <a:r>
              <a:rPr/>
              <a:t>: the base class does not know what it gets served with, and it says so loudly</a:t>
            </a:r>
          </a:p>
          <a:p>
            <a:pPr lvl="0"/>
            <a:r>
              <a:rPr>
                <a:latin typeface="Courier"/>
              </a:rPr>
              <a:t>fernet</a:t>
            </a:r>
            <a:r>
              <a:rPr/>
              <a:t> and </a:t>
            </a:r>
            <a:r>
              <a:rPr>
                <a:latin typeface="Courier"/>
              </a:rPr>
              <a:t>mojito</a:t>
            </a:r>
            <a:r>
              <a:rPr/>
              <a:t> extend </a:t>
            </a:r>
            <a:r>
              <a:rPr>
                <a:latin typeface="Courier"/>
              </a:rPr>
              <a:t>trago</a:t>
            </a:r>
            <a:r>
              <a:rPr/>
              <a:t> and </a:t>
            </a:r>
            <a:r>
              <a:rPr b="1"/>
              <a:t>redefine</a:t>
            </a:r>
            <a:r>
              <a:rPr/>
              <a:t> </a:t>
            </a:r>
            <a:r>
              <a:rPr>
                <a:latin typeface="Courier"/>
              </a:rPr>
              <a:t>servir()</a:t>
            </a:r>
            <a:r>
              <a:rPr/>
              <a:t>, each one with its own</a:t>
            </a:r>
          </a:p>
          <a:p>
            <a:pPr lvl="0"/>
            <a:r>
              <a:rPr>
                <a:latin typeface="Courier"/>
              </a:rPr>
              <a:t>mojito</a:t>
            </a:r>
            <a:r>
              <a:rPr/>
              <a:t> —which does not fit on the screen— is the same as </a:t>
            </a:r>
            <a:r>
              <a:rPr>
                <a:latin typeface="Courier"/>
              </a:rPr>
              <a:t>fernet</a:t>
            </a:r>
            <a:r>
              <a:rPr/>
              <a:t>, with another </a:t>
            </a:r>
            <a:r>
              <a:rPr>
                <a:latin typeface="Courier"/>
              </a:rPr>
              <a:t>$display</a:t>
            </a:r>
          </a:p>
        </p:txBody>
      </p:sp>
    </p:spTree>
  </p:cSl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Polymorphism</a:t>
            </a:r>
          </a:p>
        </p:txBody>
      </p:sp>
      <p:sp>
        <p:nvSpPr>
          <p:cNvPr id="3" name="Content Placeholder 2"/>
          <p:cNvSpPr>
            <a:spLocks noGrp="1"/>
          </p:cNvSpPr>
          <p:nvPr>
            <p:ph idx="1"/>
          </p:nvPr>
        </p:nvSpPr>
        <p:spPr/>
        <p:txBody>
          <a:bodyPr/>
          <a:lstStyle/>
          <a:p>
            <a:pPr lvl="0" indent="0" marL="0">
              <a:spcBef>
                <a:spcPts val="3000"/>
              </a:spcBef>
              <a:buNone/>
            </a:pPr>
            <a:r>
              <a:rPr b="1" i="1"/>
              <a:t>Without </a:t>
            </a:r>
            <a:r>
              <a:rPr b="1" i="1">
                <a:latin typeface="Courier"/>
              </a:rPr>
              <a:t>virtual</a:t>
            </a:r>
            <a:r>
              <a:rPr b="1" i="1"/>
              <a:t> the variable rules, and that breaks</a:t>
            </a:r>
          </a:p>
          <a:p>
            <a:pPr lvl="0" indent="0">
              <a:buNone/>
            </a:pP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a:t>
            </a:r>
            <a:br/>
            <a:r>
              <a:rPr>
                <a:latin typeface="Courier"/>
              </a:rPr>
              <a:t>      fernet_h.servir();</a:t>
            </a:r>
            <a:br/>
            <a:r>
              <a:rPr>
                <a:latin typeface="Courier"/>
              </a:rPr>
              <a:t>      </a:t>
            </a:r>
            <a:r>
              <a:rPr b="1">
                <a:solidFill>
                  <a:srgbClr val="007020"/>
                </a:solidFill>
                <a:latin typeface="Courier"/>
              </a:rPr>
              <a:t>$display</a:t>
            </a:r>
            <a:r>
              <a:rPr>
                <a:latin typeface="Courier"/>
              </a:rPr>
              <a:t>(</a:t>
            </a:r>
            <a:r>
              <a:rPr>
                <a:solidFill>
                  <a:srgbClr val="4070A0"/>
                </a:solidFill>
                <a:latin typeface="Courier"/>
              </a:rPr>
              <a:t>"The fernet has %0d ice cubes"</a:t>
            </a:r>
            <a:r>
              <a:rPr>
                <a:latin typeface="Courier"/>
              </a:rPr>
              <a:t>, fernet_h.hielos);</a:t>
            </a:r>
            <a:b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a:t>
            </a:r>
            <a:br/>
            <a:r>
              <a:rPr>
                <a:latin typeface="Courier"/>
              </a:rPr>
              <a:t>      mojito_h.servir();</a:t>
            </a:r>
            <a:br/>
            <a:r>
              <a:rPr>
                <a:latin typeface="Courier"/>
              </a:rPr>
              <a:t>      </a:t>
            </a:r>
            <a:r>
              <a:rPr b="1">
                <a:solidFill>
                  <a:srgbClr val="007020"/>
                </a:solidFill>
                <a:latin typeface="Courier"/>
              </a:rPr>
              <a:t>$display</a:t>
            </a:r>
            <a:r>
              <a:rPr>
                <a:latin typeface="Courier"/>
              </a:rPr>
              <a:t>(</a:t>
            </a:r>
            <a:r>
              <a:rPr>
                <a:solidFill>
                  <a:srgbClr val="4070A0"/>
                </a:solidFill>
                <a:latin typeface="Courier"/>
              </a:rPr>
              <a:t>"The mojito has %0d ice cubes"</a:t>
            </a:r>
            <a:r>
              <a:rPr>
                <a:latin typeface="Courier"/>
              </a:rPr>
              <a:t>, mojito_h.hielos);</a:t>
            </a:r>
            <a:br/>
            <a:br/>
            <a:r>
              <a:rPr>
                <a:latin typeface="Courier"/>
              </a:rPr>
              <a:t>      </a:t>
            </a:r>
            <a:r>
              <a:rPr i="1">
                <a:solidFill>
                  <a:srgbClr val="60A0B0"/>
                </a:solidFill>
                <a:latin typeface="Courier"/>
              </a:rPr>
              <a:t>// The variable is trago, the object is fernet.</a:t>
            </a:r>
            <a:br/>
            <a:r>
              <a:rPr>
                <a:latin typeface="Courier"/>
              </a:rPr>
              <a:t>      trago_h = fernet_h;</a:t>
            </a:r>
            <a:br/>
            <a:r>
              <a:rPr>
                <a:latin typeface="Courier"/>
              </a:rPr>
              <a:t>      trago_h.servir();  </a:t>
            </a:r>
            <a:r>
              <a:rPr i="1">
                <a:solidFill>
                  <a:srgbClr val="60A0B0"/>
                </a:solidFill>
                <a:latin typeface="Courier"/>
              </a:rPr>
              <a:t>// ** Fatal: A generic trago cannot be served</a:t>
            </a:r>
            <a:br/>
            <a:r>
              <a:rPr>
                <a:latin typeface="Courier"/>
              </a:rPr>
              <a:t>      </a:t>
            </a:r>
            <a:r>
              <a:rPr b="1">
                <a:solidFill>
                  <a:srgbClr val="007020"/>
                </a:solidFill>
                <a:latin typeface="Courier"/>
              </a:rPr>
              <a:t>$display</a:t>
            </a:r>
            <a:r>
              <a:rPr>
                <a:latin typeface="Courier"/>
              </a:rPr>
              <a:t>(</a:t>
            </a:r>
            <a:r>
              <a:rPr>
                <a:solidFill>
                  <a:srgbClr val="4070A0"/>
                </a:solidFill>
                <a:latin typeface="Courier"/>
              </a:rPr>
              <a:t>"The trago has %0d ice cubes"</a:t>
            </a:r>
            <a:r>
              <a:rPr>
                <a:latin typeface="Courier"/>
              </a:rPr>
              <a:t>, trago_h.hielos);</a:t>
            </a:r>
            <a:br/>
            <a:br/>
            <a:r>
              <a:rPr>
                <a:latin typeface="Courier"/>
              </a:rPr>
              <a:t>      trago_h = mojito_h;</a:t>
            </a:r>
            <a:br/>
            <a:r>
              <a:rPr>
                <a:latin typeface="Courier"/>
              </a:rPr>
              <a:t>      trago_h.servir();</a:t>
            </a:r>
            <a:br/>
            <a:r>
              <a:rPr>
                <a:latin typeface="Courier"/>
              </a:rPr>
              <a:t>      </a:t>
            </a:r>
            <a:r>
              <a:rPr b="1">
                <a:solidFill>
                  <a:srgbClr val="007020"/>
                </a:solidFill>
                <a:latin typeface="Courier"/>
              </a:rPr>
              <a:t>$display</a:t>
            </a:r>
            <a:r>
              <a:rPr>
                <a:latin typeface="Courier"/>
              </a:rPr>
              <a:t>(</a:t>
            </a:r>
            <a:r>
              <a:rPr>
                <a:solidFill>
                  <a:srgbClr val="4070A0"/>
                </a:solidFill>
                <a:latin typeface="Courier"/>
              </a:rPr>
              <a:t>"The trago has %0d ice cubes"</a:t>
            </a:r>
            <a:r>
              <a:rPr>
                <a:latin typeface="Courier"/>
              </a:rPr>
              <a:t>, trago_h.hielos);</a:t>
            </a:r>
          </a:p>
          <a:p>
            <a:pPr lvl="0"/>
            <a:r>
              <a:rPr/>
              <a:t>The first two calls work: the variable </a:t>
            </a:r>
            <a:r>
              <a:rPr>
                <a:latin typeface="Courier"/>
              </a:rPr>
              <a:t>fernet_h</a:t>
            </a:r>
            <a:r>
              <a:rPr/>
              <a:t> is of type </a:t>
            </a:r>
            <a:r>
              <a:rPr>
                <a:latin typeface="Courier"/>
              </a:rPr>
              <a:t>fernet</a:t>
            </a:r>
            <a:r>
              <a:rPr/>
              <a:t> and so is the object</a:t>
            </a:r>
          </a:p>
          <a:p>
            <a:pPr lvl="0"/>
            <a:r>
              <a:rPr/>
              <a:t>The third one </a:t>
            </a:r>
            <a:r>
              <a:rPr b="1"/>
              <a:t>explodes</a:t>
            </a:r>
            <a:r>
              <a:rPr/>
              <a:t>. </a:t>
            </a:r>
            <a:r>
              <a:rPr>
                <a:latin typeface="Courier"/>
              </a:rPr>
              <a:t>trago_h</a:t>
            </a:r>
            <a:r>
              <a:rPr/>
              <a:t> points at a </a:t>
            </a:r>
            <a:r>
              <a:rPr>
                <a:latin typeface="Courier"/>
              </a:rPr>
              <a:t>fernet</a:t>
            </a:r>
            <a:r>
              <a:rPr/>
              <a:t>, but since the method is not virtual, SystemVerilog resolves at </a:t>
            </a:r>
            <a:r>
              <a:rPr b="1"/>
              <a:t>compile time</a:t>
            </a:r>
            <a:r>
              <a:rPr/>
              <a:t> by the type of the variable, and calls </a:t>
            </a:r>
            <a:r>
              <a:rPr>
                <a:latin typeface="Courier"/>
              </a:rPr>
              <a:t>trago</a:t>
            </a:r>
            <a:r>
              <a:rPr/>
              <a:t>’s </a:t>
            </a:r>
            <a:r>
              <a:rPr>
                <a:latin typeface="Courier"/>
              </a:rPr>
              <a:t>servir()</a:t>
            </a:r>
          </a:p>
          <a:p>
            <a:pPr lvl="0"/>
            <a:r>
              <a:rPr/>
              <a:t>It is called </a:t>
            </a:r>
            <a:r>
              <a:rPr i="1"/>
              <a:t>static binding</a:t>
            </a:r>
            <a:r>
              <a:rPr/>
              <a:t>: the decision of which code to run is already taken before the object exists</a:t>
            </a:r>
          </a:p>
        </p:txBody>
      </p:sp>
    </p:spTree>
  </p:cSl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Polymorphism</a:t>
            </a:r>
          </a:p>
        </p:txBody>
      </p:sp>
      <p:sp>
        <p:nvSpPr>
          <p:cNvPr id="3" name="Content Placeholder 2"/>
          <p:cNvSpPr>
            <a:spLocks noGrp="1"/>
          </p:cNvSpPr>
          <p:nvPr>
            <p:ph idx="1"/>
          </p:nvPr>
        </p:nvSpPr>
        <p:spPr/>
        <p:txBody>
          <a:bodyPr/>
          <a:lstStyle/>
          <a:p>
            <a:pPr lvl="0" indent="0" marL="0">
              <a:spcBef>
                <a:spcPts val="3000"/>
              </a:spcBef>
              <a:buNone/>
            </a:pPr>
            <a:r>
              <a:rPr b="1" i="1"/>
              <a:t>Virtual methods: one word, and now the object rules</a:t>
            </a:r>
          </a:p>
          <a:p>
            <a:pPr lvl="0" indent="0">
              <a:buNone/>
            </a:pP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"A generic trago cannot be served: order a real one."</a:t>
            </a:r>
            <a:r>
              <a:rPr>
                <a:latin typeface="Courier"/>
              </a:rPr>
              <a:t>);</a:t>
            </a:r>
            <a:br/>
            <a:r>
              <a:rPr>
                <a:latin typeface="Courier"/>
              </a:rPr>
              <a:t>   </a:t>
            </a:r>
            <a:r>
              <a:rPr b="1">
                <a:solidFill>
                  <a:srgbClr val="007020"/>
                </a:solidFill>
                <a:latin typeface="Courier"/>
              </a:rPr>
              <a:t>endfunction</a:t>
            </a:r>
            <a:r>
              <a:rPr>
                <a:latin typeface="Courier"/>
              </a:rPr>
              <a:t> : servir</a:t>
            </a:r>
          </a:p>
          <a:p>
            <a:pPr lvl="0"/>
            <a:r>
              <a:rPr/>
              <a:t>It is the </a:t>
            </a:r>
            <a:r>
              <a:rPr b="1"/>
              <a:t>only</a:t>
            </a:r>
            <a:r>
              <a:rPr/>
              <a:t> difference between </a:t>
            </a:r>
            <a:r>
              <a:rPr>
                <a:latin typeface="Courier"/>
              </a:rPr>
              <a:t>01-sin-virtual</a:t>
            </a:r>
            <a:r>
              <a:rPr/>
              <a:t> and </a:t>
            </a:r>
            <a:r>
              <a:rPr>
                <a:latin typeface="Courier"/>
              </a:rPr>
              <a:t>02-virtual</a:t>
            </a:r>
            <a:r>
              <a:rPr/>
              <a:t>: the keyword </a:t>
            </a:r>
            <a:r>
              <a:rPr>
                <a:latin typeface="Courier"/>
              </a:rPr>
              <a:t>virtual</a:t>
            </a:r>
            <a:r>
              <a:rPr/>
              <a:t> on the method of the base class</a:t>
            </a:r>
          </a:p>
          <a:p>
            <a:pPr lvl="0"/>
            <a:r>
              <a:rPr/>
              <a:t>With that the call gets resolved at </a:t>
            </a:r>
            <a:r>
              <a:rPr b="1"/>
              <a:t>simulation time</a:t>
            </a:r>
            <a:r>
              <a:rPr/>
              <a:t>, looking at the object inside the variable — </a:t>
            </a:r>
            <a:r>
              <a:rPr i="1"/>
              <a:t>dynamic binding</a:t>
            </a:r>
          </a:p>
          <a:p>
            <a:pPr lvl="0"/>
            <a:r>
              <a:rPr>
                <a:latin typeface="Courier"/>
              </a:rPr>
              <a:t>trago_h.servir()</a:t>
            </a:r>
            <a:r>
              <a:rPr/>
              <a:t> now serves a fernet or a mojito, without whoever wrote that line knowing which one they are going to get</a:t>
            </a:r>
          </a:p>
          <a:p>
            <a:pPr lvl="0"/>
            <a:r>
              <a:rPr/>
              <a:t>That is the whole idea: </a:t>
            </a:r>
            <a:r>
              <a:rPr b="1"/>
              <a:t>whoever uses the object stops being the one who picks the type</a:t>
            </a:r>
          </a:p>
        </p:txBody>
      </p:sp>
    </p:spTree>
  </p:cSl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Polymorphism</a:t>
            </a:r>
          </a:p>
        </p:txBody>
      </p:sp>
      <p:sp>
        <p:nvSpPr>
          <p:cNvPr id="3" name="Content Placeholder 2"/>
          <p:cNvSpPr>
            <a:spLocks noGrp="1"/>
          </p:cNvSpPr>
          <p:nvPr>
            <p:ph idx="1"/>
          </p:nvPr>
        </p:nvSpPr>
        <p:spPr/>
        <p:txBody>
          <a:bodyPr/>
          <a:lstStyle/>
          <a:p>
            <a:pPr lvl="0" indent="0" marL="0">
              <a:spcBef>
                <a:spcPts val="3000"/>
              </a:spcBef>
              <a:buNone/>
            </a:pPr>
            <a:r>
              <a:rPr b="1" i="1"/>
              <a:t>Abstract classes: moving the error to compile time</a:t>
            </a:r>
          </a:p>
          <a:p>
            <a:pPr lvl="0"/>
            <a:r>
              <a:rPr/>
              <a:t>The </a:t>
            </a:r>
            <a:r>
              <a:rPr>
                <a:latin typeface="Courier"/>
              </a:rPr>
              <a:t>$fatal</a:t>
            </a:r>
            <a:r>
              <a:rPr/>
              <a:t> of </a:t>
            </a:r>
            <a:r>
              <a:rPr>
                <a:latin typeface="Courier"/>
              </a:rPr>
              <a:t>trago</a:t>
            </a:r>
            <a:r>
              <a:rPr/>
              <a:t> finds out </a:t>
            </a:r>
            <a:r>
              <a:rPr b="1"/>
              <a:t>late</a:t>
            </a:r>
            <a:r>
              <a:rPr/>
              <a:t>: it compiles, it runs, and it explodes in the middle of the simulation. In an overnight regression that is a lost run</a:t>
            </a:r>
          </a:p>
          <a:p>
            <a:pPr lvl="0"/>
            <a:r>
              <a:rPr/>
              <a:t>SystemVerilog allows declaring an </a:t>
            </a:r>
            <a:r>
              <a:rPr b="1"/>
              <a:t>abstract class</a:t>
            </a:r>
            <a:r>
              <a:rPr/>
              <a:t> —</a:t>
            </a:r>
            <a:r>
              <a:rPr>
                <a:latin typeface="Courier"/>
              </a:rPr>
              <a:t>virtual class</a:t>
            </a:r>
            <a:r>
              <a:rPr/>
              <a:t>—: it only serves as a base, </a:t>
            </a:r>
            <a:r>
              <a:rPr b="1"/>
              <a:t>it cannot be instantiated</a:t>
            </a:r>
          </a:p>
          <a:p>
            <a:pPr lvl="0"/>
            <a:r>
              <a:rPr/>
              <a:t>Inside it can declare </a:t>
            </a:r>
            <a:r>
              <a:rPr b="1"/>
              <a:t>pure virtual methods</a:t>
            </a:r>
            <a:r>
              <a:rPr/>
              <a:t>: methods with no body</a:t>
            </a:r>
          </a:p>
          <a:p>
            <a:pPr lvl="0"/>
            <a:r>
              <a:rPr/>
              <a:t>Extending the class </a:t>
            </a:r>
            <a:r>
              <a:rPr b="1"/>
              <a:t>forces</a:t>
            </a:r>
            <a:r>
              <a:rPr/>
              <a:t> you to redefine them. If not, it is a </a:t>
            </a:r>
            <a:r>
              <a:rPr b="1"/>
              <a:t>compile error</a:t>
            </a:r>
          </a:p>
          <a:p>
            <a:pPr lvl="0"/>
            <a:r>
              <a:rPr/>
              <a:t>The error did not go away: it moved to a moment where it comes out cheap</a:t>
            </a:r>
          </a:p>
        </p:txBody>
      </p:sp>
    </p:spTree>
  </p:cSl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Polymorphism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pure virtual</a:t>
            </a:r>
            <a:r>
              <a:rPr b="1" i="1"/>
              <a:t>: the same example, with no </a:t>
            </a:r>
            <a:r>
              <a:rPr b="1" i="1">
                <a:latin typeface="Courier"/>
              </a:rPr>
              <a:t>$fatal</a:t>
            </a:r>
            <a:r>
              <a:rPr b="1" i="1"/>
              <a:t> possible</a:t>
            </a:r>
          </a:p>
          <a:p>
            <a:pPr lvl="0" indent="0">
              <a:buNone/>
            </a:pPr>
            <a:r>
              <a:rPr i="1">
                <a:solidFill>
                  <a:srgbClr val="60A0B0"/>
                </a:solidFill>
                <a:latin typeface="Courier"/>
              </a:rPr>
              <a:t>// Abstract class: it only works as a base, it cannot be instantiated.</a:t>
            </a:r>
            <a:br/>
            <a:r>
              <a:rPr b="1">
                <a:solidFill>
                  <a:srgbClr val="007020"/>
                </a:solidFill>
                <a:latin typeface="Courier"/>
              </a:rPr>
              <a:t>virtual</a:t>
            </a:r>
            <a:r>
              <a:rPr>
                <a:latin typeface="Courier"/>
              </a:rPr>
              <a:t> </a:t>
            </a:r>
            <a:r>
              <a:rPr b="1">
                <a:solidFill>
                  <a:srgbClr val="007020"/>
                </a:solidFill>
                <a:latin typeface="Courier"/>
              </a:rPr>
              <a:t>class</a:t>
            </a:r>
            <a:r>
              <a:rPr>
                <a:latin typeface="Courier"/>
              </a:rPr>
              <a:t> trago;</a:t>
            </a:r>
            <a:br/>
            <a:r>
              <a:rPr>
                <a:latin typeface="Courier"/>
              </a:rPr>
              <a:t>   </a:t>
            </a:r>
            <a:r>
              <a:rPr b="1">
                <a:solidFill>
                  <a:srgbClr val="007020"/>
                </a:solidFill>
                <a:latin typeface="Courier"/>
              </a:rPr>
              <a:t>int</a:t>
            </a:r>
            <a:r>
              <a:rPr>
                <a:latin typeface="Courier"/>
              </a:rPr>
              <a:t> hielos = -</a:t>
            </a:r>
            <a:r>
              <a:rPr>
                <a:solidFill>
                  <a:srgbClr val="40A070"/>
                </a:solidFill>
                <a:latin typeface="Courier"/>
              </a:rPr>
              <a:t>1</a:t>
            </a:r>
            <a:r>
              <a:rPr>
                <a:latin typeface="Courier"/>
              </a:rPr>
              <a: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a);</a:t>
            </a:r>
            <a:br/>
            <a:r>
              <a:rPr>
                <a:latin typeface="Courier"/>
              </a:rPr>
              <a:t>      hielos = a;</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pure virtual: no body. Extending it forces you to redefine it.</a:t>
            </a:r>
            <a:br/>
            <a:r>
              <a:rPr>
                <a:latin typeface="Courier"/>
              </a:rPr>
              <a:t>   </a:t>
            </a:r>
            <a:r>
              <a:rPr b="1">
                <a:solidFill>
                  <a:srgbClr val="007020"/>
                </a:solidFill>
                <a:latin typeface="Courier"/>
              </a:rPr>
              <a:t>pure</a:t>
            </a: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servir();</a:t>
            </a:r>
            <a:br/>
            <a:br/>
            <a:r>
              <a:rPr b="1">
                <a:solidFill>
                  <a:srgbClr val="007020"/>
                </a:solidFill>
                <a:latin typeface="Courier"/>
              </a:rPr>
              <a:t>endclass</a:t>
            </a:r>
            <a:r>
              <a:rPr>
                <a:latin typeface="Courier"/>
              </a:rPr>
              <a:t> : trago</a:t>
            </a:r>
          </a:p>
          <a:p>
            <a:pPr lvl="0"/>
            <a:r>
              <a:rPr>
                <a:latin typeface="Courier"/>
              </a:rPr>
              <a:t>virtual class trago</a:t>
            </a:r>
            <a:r>
              <a:rPr/>
              <a:t> no longer has a </a:t>
            </a:r>
            <a:r>
              <a:rPr>
                <a:latin typeface="Courier"/>
              </a:rPr>
              <a:t>servir()</a:t>
            </a:r>
            <a:r>
              <a:rPr/>
              <a:t> that explodes: </a:t>
            </a:r>
            <a:r>
              <a:rPr b="1"/>
              <a:t>it has no body</a:t>
            </a:r>
            <a:r>
              <a:rPr/>
              <a:t>, and that is why there is nothing that can run wrong</a:t>
            </a:r>
          </a:p>
          <a:p>
            <a:pPr lvl="0"/>
            <a:r>
              <a:rPr/>
              <a:t>The commented-out line of the </a:t>
            </a:r>
            <a:r>
              <a:rPr>
                <a:latin typeface="Courier"/>
              </a:rPr>
              <a:t>top</a:t>
            </a:r>
            <a:r>
              <a:rPr/>
              <a:t> —</a:t>
            </a:r>
            <a:r>
              <a:rPr>
                <a:latin typeface="Courier"/>
              </a:rPr>
              <a:t>trago_h = new(3)</a:t>
            </a:r>
            <a:r>
              <a:rPr/>
              <a:t>— does not compile: an abstract class does not get instantiated</a:t>
            </a:r>
          </a:p>
          <a:p>
            <a:pPr lvl="0"/>
            <a:r>
              <a:rPr/>
              <a:t>If you delete </a:t>
            </a:r>
            <a:r>
              <a:rPr>
                <a:latin typeface="Courier"/>
              </a:rPr>
              <a:t>mojito</a:t>
            </a:r>
            <a:r>
              <a:rPr/>
              <a:t>’s override, the compiler says </a:t>
            </a:r>
            <a:r>
              <a:rPr i="1"/>
              <a:t>“Class ‘mojito’ extends ‘trago’ but is missing implementation for ‘servir’”</a:t>
            </a:r>
            <a:r>
              <a:rPr/>
              <a:t> and that is the end of it</a:t>
            </a:r>
          </a:p>
        </p:txBody>
      </p:sp>
    </p:spTree>
  </p:cSl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Polymorphism</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b="1"/>
              <a:t>Without </a:t>
            </a:r>
            <a:r>
              <a:rPr b="1">
                <a:latin typeface="Courier"/>
              </a:rPr>
              <a:t>virtual</a:t>
            </a:r>
            <a:r>
              <a:rPr b="1"/>
              <a:t> the variable rules</a:t>
            </a:r>
            <a:r>
              <a:rPr/>
              <a:t>, and it is decided at compile time. </a:t>
            </a:r>
            <a:r>
              <a:rPr b="1"/>
              <a:t>With </a:t>
            </a:r>
            <a:r>
              <a:rPr b="1">
                <a:latin typeface="Courier"/>
              </a:rPr>
              <a:t>virtual</a:t>
            </a:r>
            <a:r>
              <a:rPr b="1"/>
              <a:t> the object rules</a:t>
            </a:r>
            <a:r>
              <a:rPr/>
              <a:t>, and it gets resolved during simulation. One word, and it changes everything</a:t>
            </a:r>
          </a:p>
          <a:p>
            <a:pPr lvl="0"/>
            <a:r>
              <a:rPr/>
              <a:t>The underlying idea, the one that comes back in every section that follows: </a:t>
            </a:r>
            <a:r>
              <a:rPr b="1"/>
              <a:t>whoever uses the object stops being the one who picks the type</a:t>
            </a:r>
          </a:p>
          <a:p>
            <a:pPr lvl="0"/>
            <a:r>
              <a:rPr/>
              <a:t>In SystemVerilog </a:t>
            </a:r>
            <a:r>
              <a:rPr>
                <a:latin typeface="Courier"/>
              </a:rPr>
              <a:t>virtual</a:t>
            </a:r>
            <a:r>
              <a:rPr/>
              <a:t> is </a:t>
            </a:r>
            <a:r>
              <a:rPr b="1"/>
              <a:t>overloaded</a:t>
            </a:r>
            <a:r>
              <a:rPr/>
              <a:t>: virtual method, virtual class and virtual interface are three different things — and in UVM you are going to write all three</a:t>
            </a:r>
          </a:p>
        </p:txBody>
      </p:sp>
    </p:spTree>
  </p:cSl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Static variables</a:t>
            </a:r>
          </a:p>
          <a:p>
            <a:pPr lvl="0" indent="0" marL="0">
              <a:spcBef>
                <a:spcPts val="3000"/>
              </a:spcBef>
              <a:buNone/>
            </a:pPr>
            <a:r>
              <a:rPr b="1" i="1"/>
              <a:t>The global variable you can actually defend</a:t>
            </a:r>
          </a:p>
          <a:p>
            <a:pPr lvl="0"/>
            <a:r>
              <a:rPr/>
              <a:t>In a testbench there is always something there is </a:t>
            </a:r>
            <a:r>
              <a:rPr b="1"/>
              <a:t>only one of</a:t>
            </a:r>
            <a:r>
              <a:rPr/>
              <a:t>: the error counter, the list of in-flight transactions, the handle to the configuration</a:t>
            </a:r>
          </a:p>
          <a:p>
            <a:pPr lvl="0"/>
            <a:r>
              <a:rPr/>
              <a:t>The easy answer is a global variable, and it is the one nobody can debug afterwards: you do not know who wrote it, or from where, or when</a:t>
            </a:r>
          </a:p>
          <a:p>
            <a:pPr lvl="0"/>
            <a:r>
              <a:rPr>
                <a:latin typeface="Courier"/>
              </a:rPr>
              <a:t>static</a:t>
            </a:r>
            <a:r>
              <a:rPr/>
              <a:t> is the same idea, but with a last name attached. The variable lives </a:t>
            </a:r>
            <a:r>
              <a:rPr b="1"/>
              <a:t>in the class</a:t>
            </a:r>
            <a:r>
              <a:rPr/>
              <a:t>, not in the object, and to touch it you have to name the class: </a:t>
            </a:r>
            <a:r>
              <a:rPr>
                <a:latin typeface="Courier"/>
              </a:rPr>
              <a:t>bandeja_de_fernet::vasos</a:t>
            </a:r>
          </a:p>
          <a:p>
            <a:pPr lvl="0"/>
            <a:r>
              <a:rPr/>
              <a:t>That </a:t>
            </a:r>
            <a:r>
              <a:rPr>
                <a:latin typeface="Courier"/>
              </a:rPr>
              <a:t>::</a:t>
            </a:r>
            <a:r>
              <a:rPr/>
              <a:t> is the whole argument. The day the value looks odd, a grep tells you exactly who put it there</a:t>
            </a:r>
          </a:p>
          <a:p>
            <a:pPr lvl="0"/>
            <a:r>
              <a:rPr/>
              <a:t>And it is not a loose OOP topic: the </a:t>
            </a:r>
            <a:r>
              <a:rPr b="1"/>
              <a:t>factory</a:t>
            </a:r>
            <a:r>
              <a:rPr/>
              <a:t> and the </a:t>
            </a:r>
            <a:r>
              <a:rPr b="1">
                <a:latin typeface="Courier"/>
              </a:rPr>
              <a:t>uvm_config_db</a:t>
            </a:r>
            <a:r>
              <a:rPr/>
              <a:t> are the two most important static variables of a UVM testbench</a:t>
            </a:r>
          </a:p>
        </p:txBody>
      </p:sp>
    </p:spTree>
  </p:cSl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Static variables</a:t>
            </a:r>
          </a:p>
        </p:txBody>
      </p:sp>
      <p:sp>
        <p:nvSpPr>
          <p:cNvPr id="3" name="Content Placeholder 2"/>
          <p:cNvSpPr>
            <a:spLocks noGrp="1"/>
          </p:cNvSpPr>
          <p:nvPr>
            <p:ph idx="1"/>
          </p:nvPr>
        </p:nvSpPr>
        <p:spPr/>
        <p:txBody>
          <a:bodyPr/>
          <a:lstStyle/>
          <a:p>
            <a:pPr lvl="0"/>
            <a:r>
              <a:rPr>
                <a:latin typeface="Courier"/>
              </a:rPr>
              <a:t>bandeja_de_fernet</a:t>
            </a:r>
            <a:r>
              <a:rPr/>
              <a:t> has no methods and no constructor: it is a class that exists </a:t>
            </a:r>
            <a:r>
              <a:rPr b="1"/>
              <a:t>only</a:t>
            </a:r>
            <a:r>
              <a:rPr/>
              <a:t> to be the place where the queue lives</a:t>
            </a:r>
          </a:p>
          <a:p>
            <a:pPr lvl="0"/>
            <a:r>
              <a:rPr/>
              <a:t>Nobody instantiates it. It gets named with the </a:t>
            </a:r>
            <a:r>
              <a:rPr>
                <a:latin typeface="Courier"/>
              </a:rPr>
              <a:t>::</a:t>
            </a:r>
            <a:r>
              <a:rPr/>
              <a:t> operator, which tells the compiler </a:t>
            </a:r>
            <a:r>
              <a:rPr i="1"/>
              <a:t>“look this variable up in the namespace of that class”</a:t>
            </a:r>
          </a:p>
          <a:p>
            <a:pPr lvl="0"/>
            <a:r>
              <a:rPr/>
              <a:t>And there is the advantage over the global: </a:t>
            </a:r>
            <a:r>
              <a:rPr>
                <a:latin typeface="Courier"/>
              </a:rPr>
              <a:t>bandeja_de_fernet::vasos</a:t>
            </a:r>
            <a:r>
              <a:rPr/>
              <a:t> says where it is declared. A loose </a:t>
            </a:r>
            <a:r>
              <a:rPr>
                <a:latin typeface="Courier"/>
              </a:rPr>
              <a:t>vasos</a:t>
            </a:r>
            <a:r>
              <a:rPr/>
              <a:t> does not</a:t>
            </a:r>
          </a:p>
          <a:p>
            <a:pPr lvl="0" indent="0">
              <a:buNone/>
            </a:pPr>
            <a:r>
              <a:rPr b="1">
                <a:solidFill>
                  <a:srgbClr val="007020"/>
                </a:solidFill>
                <a:latin typeface="Courier"/>
              </a:rPr>
              <a:t>class</a:t>
            </a:r>
            <a:r>
              <a:rPr>
                <a:latin typeface="Courier"/>
              </a:rPr>
              <a:t> bandeja_de_fernet;</a:t>
            </a:r>
            <a:br/>
            <a:r>
              <a:rPr>
                <a:latin typeface="Courier"/>
              </a:rPr>
              <a:t>   </a:t>
            </a:r>
            <a:r>
              <a:rPr i="1">
                <a:solidFill>
                  <a:srgbClr val="60A0B0"/>
                </a:solidFill>
                <a:latin typeface="Courier"/>
              </a:rPr>
              <a:t>// Static queue</a:t>
            </a:r>
            <a:br/>
            <a:r>
              <a:rPr>
                <a:latin typeface="Courier"/>
              </a:rPr>
              <a:t>   </a:t>
            </a:r>
            <a:r>
              <a:rPr b="1">
                <a:solidFill>
                  <a:srgbClr val="007020"/>
                </a:solidFill>
                <a:latin typeface="Courier"/>
              </a:rPr>
              <a:t>static</a:t>
            </a:r>
            <a:r>
              <a:rPr>
                <a:latin typeface="Courier"/>
              </a:rPr>
              <a:t> fernet vasos[$];</a:t>
            </a:r>
            <a:br/>
            <a:br/>
            <a:r>
              <a:rPr b="1">
                <a:solidFill>
                  <a:srgbClr val="007020"/>
                </a:solidFill>
                <a:latin typeface="Courier"/>
              </a:rPr>
              <a:t>endclass</a:t>
            </a:r>
            <a:r>
              <a:rPr>
                <a:latin typeface="Courier"/>
              </a:rPr>
              <a:t> : bandeja_de_fernet</a:t>
            </a:r>
            <a:br/>
            <a:br/>
            <a:r>
              <a:rPr b="1">
                <a:solidFill>
                  <a:srgbClr val="007020"/>
                </a:solidFill>
                <a:latin typeface="Courier"/>
              </a:rPr>
              <a:t>module</a:t>
            </a:r>
            <a:r>
              <a:rPr>
                <a:latin typeface="Courier"/>
              </a:rPr>
              <a:t> top;</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 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2</a:t>
            </a:r>
            <a:r>
              <a:rPr>
                <a:latin typeface="Courier"/>
              </a:rPr>
              <a:t>, </a:t>
            </a:r>
            <a:r>
              <a:rPr>
                <a:solidFill>
                  <a:srgbClr val="4070A0"/>
                </a:solidFill>
                <a:latin typeface="Courier"/>
              </a:rPr>
              <a:t>"the one at table 7"</a:t>
            </a:r>
            <a:r>
              <a:rPr>
                <a:latin typeface="Courier"/>
              </a:rPr>
              <a:t>);</a:t>
            </a:r>
            <a:br/>
            <a:r>
              <a:rPr>
                <a:latin typeface="Courier"/>
              </a:rPr>
              <a:t>      </a:t>
            </a:r>
            <a:r>
              <a:rPr i="1">
                <a:solidFill>
                  <a:srgbClr val="60A0B0"/>
                </a:solidFill>
                <a:latin typeface="Courier"/>
              </a:rPr>
              <a:t>// :: operator</a:t>
            </a:r>
            <a:br/>
            <a:r>
              <a:rPr>
                <a:latin typeface="Courier"/>
              </a:rPr>
              <a:t>      </a:t>
            </a:r>
            <a:r>
              <a:rPr i="1">
                <a:solidFill>
                  <a:srgbClr val="60A0B0"/>
                </a:solidFill>
                <a:latin typeface="Courier"/>
              </a:rPr>
              <a:t>//----------------</a:t>
            </a:r>
            <a:br/>
            <a:r>
              <a:rPr>
                <a:latin typeface="Courier"/>
              </a:rPr>
              <a:t>      </a:t>
            </a:r>
            <a:r>
              <a:rPr i="1">
                <a:solidFill>
                  <a:srgbClr val="60A0B0"/>
                </a:solidFill>
                <a:latin typeface="Courier"/>
              </a:rPr>
              <a:t>//   The variable in the bandeja_de_fernet class is reached by</a:t>
            </a:r>
            <a:br/>
            <a:r>
              <a:rPr>
                <a:latin typeface="Courier"/>
              </a:rPr>
              <a:t>      </a:t>
            </a:r>
            <a:r>
              <a:rPr i="1">
                <a:solidFill>
                  <a:srgbClr val="60A0B0"/>
                </a:solidFill>
                <a:latin typeface="Courier"/>
              </a:rPr>
              <a:t>//   naming the class and putting the :: operator before the name</a:t>
            </a:r>
            <a:br/>
            <a:r>
              <a:rPr>
                <a:latin typeface="Courier"/>
              </a:rPr>
              <a:t>      </a:t>
            </a:r>
            <a:r>
              <a:rPr i="1">
                <a:solidFill>
                  <a:srgbClr val="60A0B0"/>
                </a:solidFill>
                <a:latin typeface="Courier"/>
              </a:rPr>
              <a:t>//   That tells the compiler we want a static variable inside</a:t>
            </a:r>
            <a:br/>
            <a:r>
              <a:rPr>
                <a:latin typeface="Courier"/>
              </a:rPr>
              <a:t>      </a:t>
            </a:r>
            <a:r>
              <a:rPr i="1">
                <a:solidFill>
                  <a:srgbClr val="60A0B0"/>
                </a:solidFill>
                <a:latin typeface="Courier"/>
              </a:rPr>
              <a:t>//   the namespace of the class</a:t>
            </a:r>
            <a:br/>
            <a:r>
              <a:rPr>
                <a:latin typeface="Courier"/>
              </a:rPr>
              <a:t>      bandeja_de_fernet::vasos.</a:t>
            </a:r>
            <a:r>
              <a:rPr>
                <a:solidFill>
                  <a:srgbClr val="007020"/>
                </a:solidFill>
                <a:latin typeface="Courier"/>
              </a:rPr>
              <a:t>push_back</a:t>
            </a:r>
            <a:r>
              <a:rPr>
                <a:latin typeface="Courier"/>
              </a:rPr>
              <a: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3</a:t>
            </a:r>
            <a:r>
              <a:rPr>
                <a:latin typeface="Courier"/>
              </a:rPr>
              <a:t>, </a:t>
            </a:r>
            <a:r>
              <a:rPr>
                <a:solidFill>
                  <a:srgbClr val="4070A0"/>
                </a:solidFill>
                <a:latin typeface="Courier"/>
              </a:rPr>
              <a:t>"the one at table 4"</a:t>
            </a:r>
            <a:r>
              <a:rPr>
                <a:latin typeface="Courier"/>
              </a:rPr>
              <a:t>);</a:t>
            </a:r>
            <a:br/>
            <a:r>
              <a:rPr>
                <a:latin typeface="Courier"/>
              </a:rPr>
              <a:t>      bandeja_de_fernet::vasos.</a:t>
            </a:r>
            <a:r>
              <a:rPr>
                <a:solidFill>
                  <a:srgbClr val="007020"/>
                </a:solidFill>
                <a:latin typeface="Courier"/>
              </a:rPr>
              <a:t>push_back</a:t>
            </a:r>
            <a:r>
              <a:rPr>
                <a:latin typeface="Courier"/>
              </a:rPr>
              <a: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br/>
            <a:r>
              <a:rPr>
                <a:latin typeface="Courier"/>
              </a:rPr>
              <a:t>      </a:t>
            </a:r>
            <a:r>
              <a:rPr i="1">
                <a:solidFill>
                  <a:srgbClr val="60A0B0"/>
                </a:solidFill>
                <a:latin typeface="Courier"/>
              </a:rPr>
              <a:t>// class::static_variable. You know right away where it is declared</a:t>
            </a:r>
            <a:br/>
            <a:r>
              <a:rPr>
                <a:latin typeface="Courier"/>
              </a:rPr>
              <a:t>      bandeja_de_fernet::vasos.</a:t>
            </a:r>
            <a:r>
              <a:rPr>
                <a:solidFill>
                  <a:srgbClr val="007020"/>
                </a:solidFill>
                <a:latin typeface="Courier"/>
              </a:rPr>
              <a:t>push_back</a:t>
            </a:r>
            <a:r>
              <a:rPr>
                <a:latin typeface="Courier"/>
              </a:rPr>
              <a:t>(fernet_h);</a:t>
            </a:r>
            <a:br/>
            <a:br/>
            <a:r>
              <a:rPr>
                <a:latin typeface="Courier"/>
              </a:rPr>
              <a:t>      </a:t>
            </a:r>
            <a:r>
              <a:rPr b="1">
                <a:solidFill>
                  <a:srgbClr val="007020"/>
                </a:solidFill>
                <a:latin typeface="Courier"/>
              </a:rPr>
              <a:t>$display</a:t>
            </a:r>
            <a:r>
              <a:rPr>
                <a:latin typeface="Courier"/>
              </a:rPr>
              <a:t>(</a:t>
            </a:r>
            <a:r>
              <a:rPr>
                <a:solidFill>
                  <a:srgbClr val="4070A0"/>
                </a:solidFill>
                <a:latin typeface="Courier"/>
              </a:rPr>
              <a:t>"Fernets on the tray:"</a:t>
            </a:r>
            <a:r>
              <a:rPr>
                <a:latin typeface="Courier"/>
              </a:rPr>
              <a:t>);</a:t>
            </a:r>
            <a:br/>
            <a:r>
              <a:rPr>
                <a:latin typeface="Courier"/>
              </a:rPr>
              <a:t>      </a:t>
            </a:r>
            <a:r>
              <a:rPr b="1">
                <a:solidFill>
                  <a:srgbClr val="007020"/>
                </a:solidFill>
                <a:latin typeface="Courier"/>
              </a:rPr>
              <a:t>foreach</a:t>
            </a:r>
            <a:r>
              <a:rPr>
                <a:latin typeface="Courier"/>
              </a:rPr>
              <a:t> (bandeja_de_fernet::vasos[i]) </a:t>
            </a:r>
            <a:r>
              <a:rPr b="1">
                <a:solidFill>
                  <a:srgbClr val="007020"/>
                </a:solidFill>
                <a:latin typeface="Courier"/>
              </a:rPr>
              <a:t>$display</a:t>
            </a:r>
            <a:r>
              <a:rPr>
                <a:latin typeface="Courier"/>
              </a:rPr>
              <a:t>(bandeja_de_fernet::vasos[i</a:t>
            </a:r>
            <a:r>
              <a:rPr>
                <a:solidFill>
                  <a:srgbClr val="902000"/>
                </a:solidFill>
                <a:latin typeface="Courier"/>
              </a:rPr>
              <a:t>].get_name</a:t>
            </a:r>
            <a:r>
              <a:rPr>
                <a:latin typeface="Courier"/>
              </a:rPr>
              <a:t>());</a:t>
            </a: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top</a:t>
            </a:r>
          </a:p>
        </p:txBody>
      </p:sp>
    </p:spTree>
  </p:cSl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Static variables</a:t>
            </a:r>
          </a:p>
        </p:txBody>
      </p:sp>
      <p:sp>
        <p:nvSpPr>
          <p:cNvPr id="3" name="Content Placeholder 2"/>
          <p:cNvSpPr>
            <a:spLocks noGrp="1"/>
          </p:cNvSpPr>
          <p:nvPr>
            <p:ph idx="1"/>
          </p:nvPr>
        </p:nvSpPr>
        <p:spPr/>
        <p:txBody>
          <a:bodyPr/>
          <a:lstStyle/>
          <a:p>
            <a:pPr lvl="0"/>
            <a:r>
              <a:rPr/>
              <a:t>There is </a:t>
            </a:r>
            <a:r>
              <a:rPr b="1"/>
              <a:t>a single</a:t>
            </a:r>
            <a:r>
              <a:rPr/>
              <a:t> copy in memory, no matter how many objects get instantiated</a:t>
            </a:r>
          </a:p>
          <a:p>
            <a:pPr lvl="0"/>
            <a:r>
              <a:rPr/>
              <a:t>And it exists even if none gets instantiated: the </a:t>
            </a:r>
            <a:r>
              <a:rPr>
                <a:latin typeface="Courier"/>
              </a:rPr>
              <a:t>static</a:t>
            </a:r>
            <a:r>
              <a:rPr/>
              <a:t> does not wait for the </a:t>
            </a:r>
            <a:r>
              <a:rPr>
                <a:latin typeface="Courier"/>
              </a:rPr>
              <a:t>new()</a:t>
            </a:r>
          </a:p>
          <a:p>
            <a:pPr lvl="0" indent="0">
              <a:buNone/>
            </a:pPr>
            <a:r>
              <a:rPr b="1">
                <a:solidFill>
                  <a:srgbClr val="007020"/>
                </a:solidFill>
                <a:latin typeface="Courier"/>
              </a:rPr>
              <a:t>class</a:t>
            </a:r>
            <a:r>
              <a:rPr>
                <a:latin typeface="Courier"/>
              </a:rPr>
              <a:t> pepe;</a:t>
            </a:r>
            <a:br/>
            <a:r>
              <a:rPr>
                <a:latin typeface="Courier"/>
              </a:rPr>
              <a:t>   </a:t>
            </a:r>
            <a:r>
              <a:rPr b="1">
                <a:solidFill>
                  <a:srgbClr val="007020"/>
                </a:solidFill>
                <a:latin typeface="Courier"/>
              </a:rPr>
              <a:t>static</a:t>
            </a:r>
            <a:r>
              <a:rPr>
                <a:latin typeface="Courier"/>
              </a:rPr>
              <a:t>    </a:t>
            </a:r>
            <a:r>
              <a:rPr b="1">
                <a:solidFill>
                  <a:srgbClr val="007020"/>
                </a:solidFill>
                <a:latin typeface="Courier"/>
              </a:rPr>
              <a:t>int</a:t>
            </a:r>
            <a:r>
              <a:rPr>
                <a:latin typeface="Courier"/>
              </a:rPr>
              <a:t>    cant;</a:t>
            </a:r>
            <a:br/>
            <a:r>
              <a:rPr>
                <a:latin typeface="Courier"/>
              </a:rPr>
              <a:t>   </a:t>
            </a:r>
            <a:r>
              <a:rPr b="1">
                <a:solidFill>
                  <a:srgbClr val="007020"/>
                </a:solidFill>
                <a:latin typeface="Courier"/>
              </a:rPr>
              <a:t>int</a:t>
            </a:r>
            <a:r>
              <a:rPr>
                <a:latin typeface="Courier"/>
              </a:rPr>
              <a:t>    val = -</a:t>
            </a:r>
            <a:r>
              <a:rPr>
                <a:solidFill>
                  <a:srgbClr val="40A070"/>
                </a:solidFill>
                <a:latin typeface="Courier"/>
              </a:rPr>
              <a:t>1</a:t>
            </a:r>
            <a:r>
              <a:rPr>
                <a:latin typeface="Courier"/>
              </a:rPr>
              <a: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a);</a:t>
            </a:r>
            <a:br/>
            <a:r>
              <a:rPr>
                <a:latin typeface="Courier"/>
              </a:rPr>
              <a:t>      </a:t>
            </a:r>
            <a:r>
              <a:rPr i="1">
                <a:solidFill>
                  <a:srgbClr val="60A0B0"/>
                </a:solidFill>
                <a:latin typeface="Courier"/>
              </a:rPr>
              <a:t>// Static Variable</a:t>
            </a:r>
            <a:br/>
            <a:r>
              <a:rPr>
                <a:latin typeface="Courier"/>
              </a:rPr>
              <a:t>      cant++;</a:t>
            </a:r>
            <a:br/>
            <a:r>
              <a:rPr>
                <a:latin typeface="Courier"/>
              </a:rPr>
              <a:t>      val = a;</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pepe</a:t>
            </a:r>
            <a:br/>
            <a:br/>
            <a:r>
              <a:rPr i="1">
                <a:solidFill>
                  <a:srgbClr val="60A0B0"/>
                </a:solidFill>
                <a:latin typeface="Courier"/>
              </a:rPr>
              <a:t>//----------------------------------------</a:t>
            </a:r>
            <a:br/>
            <a:r>
              <a:rPr b="1">
                <a:solidFill>
                  <a:srgbClr val="007020"/>
                </a:solidFill>
                <a:latin typeface="Courier"/>
              </a:rPr>
              <a:t>module</a:t>
            </a:r>
            <a:r>
              <a:rPr>
                <a:latin typeface="Courier"/>
              </a:rPr>
              <a:t> top_pepes;</a:t>
            </a: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pepe pepe1_h, pepe2_h;</a:t>
            </a:r>
            <a:br/>
            <a:br/>
            <a:r>
              <a:rPr>
                <a:latin typeface="Courier"/>
              </a:rPr>
              <a:t>      pepe1_h = </a:t>
            </a:r>
            <a:r>
              <a:rPr b="1">
                <a:solidFill>
                  <a:srgbClr val="007020"/>
                </a:solidFill>
                <a:latin typeface="Courier"/>
              </a:rPr>
              <a:t>new</a:t>
            </a:r>
            <a:r>
              <a:rPr>
                <a:latin typeface="Courier"/>
              </a:rPr>
              <a:t>(</a:t>
            </a:r>
            <a:r>
              <a:rPr>
                <a:solidFill>
                  <a:srgbClr val="40A070"/>
                </a:solidFill>
                <a:latin typeface="Courier"/>
              </a:rPr>
              <a:t>10</a:t>
            </a:r>
            <a:r>
              <a:rPr>
                <a:latin typeface="Courier"/>
              </a:rPr>
              <a:t>);</a:t>
            </a:r>
            <a:br/>
            <a:r>
              <a:rPr>
                <a:latin typeface="Courier"/>
              </a:rPr>
              <a:t>      pepe2_h = </a:t>
            </a:r>
            <a:r>
              <a:rPr b="1">
                <a:solidFill>
                  <a:srgbClr val="007020"/>
                </a:solidFill>
                <a:latin typeface="Courier"/>
              </a:rPr>
              <a:t>new</a:t>
            </a:r>
            <a:r>
              <a:rPr>
                <a:latin typeface="Courier"/>
              </a:rPr>
              <a:t>(</a:t>
            </a:r>
            <a:r>
              <a:rPr>
                <a:solidFill>
                  <a:srgbClr val="40A070"/>
                </a:solidFill>
                <a:latin typeface="Courier"/>
              </a:rPr>
              <a:t>254654</a:t>
            </a:r>
            <a:r>
              <a:rPr>
                <a:latin typeface="Courier"/>
              </a:rPr>
              <a:t>);</a:t>
            </a:r>
            <a:br/>
            <a:br/>
            <a:r>
              <a:rPr>
                <a:latin typeface="Courier"/>
              </a:rPr>
              <a:t>      </a:t>
            </a:r>
            <a:r>
              <a:rPr b="1">
                <a:solidFill>
                  <a:srgbClr val="007020"/>
                </a:solidFill>
                <a:latin typeface="Courier"/>
              </a:rPr>
              <a:t>$display</a:t>
            </a:r>
            <a:r>
              <a:rPr>
                <a:latin typeface="Courier"/>
              </a:rPr>
              <a:t>(</a:t>
            </a:r>
            <a:r>
              <a:rPr>
                <a:solidFill>
                  <a:srgbClr val="4070A0"/>
                </a:solidFill>
                <a:latin typeface="Courier"/>
              </a:rPr>
              <a:t>"PEPE1 VAL = %0d"</a:t>
            </a:r>
            <a:r>
              <a:rPr>
                <a:latin typeface="Courier"/>
              </a:rPr>
              <a:t>, pepe1_h.val);</a:t>
            </a:r>
            <a:br/>
            <a:r>
              <a:rPr>
                <a:latin typeface="Courier"/>
              </a:rPr>
              <a:t>      </a:t>
            </a:r>
            <a:r>
              <a:rPr b="1">
                <a:solidFill>
                  <a:srgbClr val="007020"/>
                </a:solidFill>
                <a:latin typeface="Courier"/>
              </a:rPr>
              <a:t>$display</a:t>
            </a:r>
            <a:r>
              <a:rPr>
                <a:latin typeface="Courier"/>
              </a:rPr>
              <a:t>(</a:t>
            </a:r>
            <a:r>
              <a:rPr>
                <a:solidFill>
                  <a:srgbClr val="4070A0"/>
                </a:solidFill>
                <a:latin typeface="Courier"/>
              </a:rPr>
              <a:t>"PEPE2 VAL = %0d"</a:t>
            </a:r>
            <a:r>
              <a:rPr>
                <a:latin typeface="Courier"/>
              </a:rPr>
              <a:t>, pepe2_h.val);</a:t>
            </a:r>
            <a:br/>
            <a:br/>
            <a:r>
              <a:rPr>
                <a:latin typeface="Courier"/>
              </a:rPr>
              <a:t>      </a:t>
            </a:r>
            <a:r>
              <a:rPr i="1">
                <a:solidFill>
                  <a:srgbClr val="60A0B0"/>
                </a:solidFill>
                <a:latin typeface="Courier"/>
              </a:rPr>
              <a:t>// There is only one copy of a static variable in memory,</a:t>
            </a:r>
            <a:br/>
            <a:r>
              <a:rPr>
                <a:latin typeface="Courier"/>
              </a:rPr>
              <a:t>      </a:t>
            </a:r>
            <a:r>
              <a:rPr i="1">
                <a:solidFill>
                  <a:srgbClr val="60A0B0"/>
                </a:solidFill>
                <a:latin typeface="Courier"/>
              </a:rPr>
              <a:t>// no matter how many instances of the class exist</a:t>
            </a:r>
            <a:br/>
            <a:r>
              <a:rPr>
                <a:latin typeface="Courier"/>
              </a:rPr>
              <a:t>      </a:t>
            </a:r>
            <a:r>
              <a:rPr b="1">
                <a:solidFill>
                  <a:srgbClr val="007020"/>
                </a:solidFill>
                <a:latin typeface="Courier"/>
              </a:rPr>
              <a:t>$display</a:t>
            </a:r>
            <a:r>
              <a:rPr>
                <a:latin typeface="Courier"/>
              </a:rPr>
              <a:t>(</a:t>
            </a:r>
            <a:r>
              <a:rPr>
                <a:solidFill>
                  <a:srgbClr val="4070A0"/>
                </a:solidFill>
                <a:latin typeface="Courier"/>
              </a:rPr>
              <a:t>"NUMBER OF PEPES = %0d"</a:t>
            </a:r>
            <a:r>
              <a:rPr>
                <a:latin typeface="Courier"/>
              </a:rPr>
              <a:t>, pepe::cant);</a:t>
            </a:r>
            <a:b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top_pepes</a:t>
            </a:r>
          </a:p>
          <a:p>
            <a:pPr lvl="0" indent="0" marL="0">
              <a:buNone/>
            </a:pPr>
            <a:r>
              <a:rPr b="1" i="1"/>
              <a:t>And what about encapsulation?</a:t>
            </a:r>
            <a:r>
              <a:rPr/>
              <a:t> </a:t>
            </a:r>
          </a:p>
        </p:txBody>
      </p:sp>
    </p:spTree>
  </p:cSl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Static variables</a:t>
            </a:r>
          </a:p>
        </p:txBody>
      </p:sp>
      <p:sp>
        <p:nvSpPr>
          <p:cNvPr id="3" name="Content Placeholder 2"/>
          <p:cNvSpPr>
            <a:spLocks noGrp="1"/>
          </p:cNvSpPr>
          <p:nvPr>
            <p:ph idx="1"/>
          </p:nvPr>
        </p:nvSpPr>
        <p:spPr/>
        <p:txBody>
          <a:bodyPr/>
          <a:lstStyle/>
          <a:p>
            <a:pPr lvl="0" indent="0" marL="0">
              <a:spcBef>
                <a:spcPts val="3000"/>
              </a:spcBef>
              <a:buNone/>
            </a:pPr>
            <a:r>
              <a:rPr b="1" i="1"/>
              <a:t>Static methods</a:t>
            </a:r>
          </a:p>
          <a:p>
            <a:pPr lvl="0"/>
            <a:r>
              <a:rPr/>
              <a:t>In the two previous examples the queue was out in the open, so the day it gets swapped for another structure you have to go and fix the whole testbench</a:t>
            </a:r>
          </a:p>
          <a:p>
            <a:pPr lvl="0"/>
            <a:r>
              <a:rPr/>
              <a:t>The version that survives a code review is two words: the variable </a:t>
            </a:r>
            <a:r>
              <a:rPr>
                <a:latin typeface="Courier"/>
              </a:rPr>
              <a:t>protected</a:t>
            </a:r>
            <a:r>
              <a:rPr/>
              <a:t>, and </a:t>
            </a:r>
            <a:r>
              <a:rPr b="1"/>
              <a:t>static access methods</a:t>
            </a:r>
            <a:r>
              <a:rPr/>
              <a:t> that are the only door</a:t>
            </a:r>
          </a:p>
          <a:p>
            <a:pPr lvl="0"/>
            <a:r>
              <a:rPr/>
              <a:t>It is the same thing UVM does with the factory: nobody touches the type dictionary, you ask it with </a:t>
            </a:r>
            <a:r>
              <a:rPr>
                <a:latin typeface="Courier"/>
              </a:rPr>
              <a:t>type_id::create()</a:t>
            </a:r>
          </a:p>
          <a:p>
            <a:pPr lvl="0" indent="0">
              <a:buNone/>
            </a:pPr>
            <a:r>
              <a:rPr b="1">
                <a:solidFill>
                  <a:srgbClr val="007020"/>
                </a:solidFill>
                <a:latin typeface="Courier"/>
              </a:rPr>
              <a:t>class</a:t>
            </a:r>
            <a:r>
              <a:rPr>
                <a:latin typeface="Courier"/>
              </a:rPr>
              <a:t> bandeja_de_fernet;</a:t>
            </a:r>
            <a:br/>
            <a:br/>
            <a:r>
              <a:rPr>
                <a:latin typeface="Courier"/>
              </a:rPr>
              <a:t>   </a:t>
            </a:r>
            <a:r>
              <a:rPr b="1">
                <a:solidFill>
                  <a:srgbClr val="007020"/>
                </a:solidFill>
                <a:latin typeface="Courier"/>
              </a:rPr>
              <a:t>protected</a:t>
            </a:r>
            <a:r>
              <a:rPr>
                <a:latin typeface="Courier"/>
              </a:rPr>
              <a:t> </a:t>
            </a:r>
            <a:r>
              <a:rPr b="1">
                <a:solidFill>
                  <a:srgbClr val="007020"/>
                </a:solidFill>
                <a:latin typeface="Courier"/>
              </a:rPr>
              <a:t>static</a:t>
            </a:r>
            <a:r>
              <a:rPr>
                <a:latin typeface="Courier"/>
              </a:rPr>
              <a:t> fernet vasos[$];</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bandeja_fernet(fernet l);</a:t>
            </a:r>
            <a:br/>
            <a:r>
              <a:rPr>
                <a:latin typeface="Courier"/>
              </a:rPr>
              <a:t>      vasos.</a:t>
            </a:r>
            <a:r>
              <a:rPr>
                <a:solidFill>
                  <a:srgbClr val="007020"/>
                </a:solidFill>
                <a:latin typeface="Courier"/>
              </a:rPr>
              <a:t>push_back</a:t>
            </a:r>
            <a:r>
              <a:rPr>
                <a:latin typeface="Courier"/>
              </a:rPr>
              <a:t>(l);</a:t>
            </a:r>
            <a:br/>
            <a:r>
              <a:rPr>
                <a:latin typeface="Courier"/>
              </a:rPr>
              <a:t>   </a:t>
            </a:r>
            <a:r>
              <a:rPr b="1">
                <a:solidFill>
                  <a:srgbClr val="007020"/>
                </a:solidFill>
                <a:latin typeface="Courier"/>
              </a:rPr>
              <a:t>endfunction</a:t>
            </a:r>
            <a:r>
              <a:rPr>
                <a:latin typeface="Courier"/>
              </a:rPr>
              <a:t> : bandeja_fernet</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lista_fernets();</a:t>
            </a:r>
            <a:br/>
            <a:r>
              <a:rPr>
                <a:latin typeface="Courier"/>
              </a:rPr>
              <a:t>      </a:t>
            </a:r>
            <a:r>
              <a:rPr b="1">
                <a:solidFill>
                  <a:srgbClr val="007020"/>
                </a:solidFill>
                <a:latin typeface="Courier"/>
              </a:rPr>
              <a:t>$display</a:t>
            </a:r>
            <a:r>
              <a:rPr>
                <a:latin typeface="Courier"/>
              </a:rPr>
              <a:t>(</a:t>
            </a:r>
            <a:r>
              <a:rPr>
                <a:solidFill>
                  <a:srgbClr val="4070A0"/>
                </a:solidFill>
                <a:latin typeface="Courier"/>
              </a:rPr>
              <a:t>"Fernets on the tray:"</a:t>
            </a:r>
            <a:r>
              <a:rPr>
                <a:latin typeface="Courier"/>
              </a:rPr>
              <a:t>);</a:t>
            </a:r>
            <a:br/>
            <a:r>
              <a:rPr>
                <a:latin typeface="Courier"/>
              </a:rPr>
              <a:t>      </a:t>
            </a:r>
            <a:r>
              <a:rPr b="1">
                <a:solidFill>
                  <a:srgbClr val="007020"/>
                </a:solidFill>
                <a:latin typeface="Courier"/>
              </a:rPr>
              <a:t>foreach</a:t>
            </a:r>
            <a:r>
              <a:rPr>
                <a:latin typeface="Courier"/>
              </a:rPr>
              <a:t> (vasos[i]) </a:t>
            </a:r>
            <a:r>
              <a:rPr b="1">
                <a:solidFill>
                  <a:srgbClr val="007020"/>
                </a:solidFill>
                <a:latin typeface="Courier"/>
              </a:rPr>
              <a:t>$display</a:t>
            </a:r>
            <a:r>
              <a:rPr>
                <a:latin typeface="Courier"/>
              </a:rPr>
              <a:t>(vasos[i</a:t>
            </a:r>
            <a:r>
              <a:rPr>
                <a:solidFill>
                  <a:srgbClr val="902000"/>
                </a:solidFill>
                <a:latin typeface="Courier"/>
              </a:rPr>
              <a:t>].get_name</a:t>
            </a:r>
            <a:r>
              <a:rPr>
                <a:latin typeface="Courier"/>
              </a:rPr>
              <a:t>());</a:t>
            </a:r>
            <a:br/>
            <a:r>
              <a:rPr>
                <a:latin typeface="Courier"/>
              </a:rPr>
              <a:t>   </a:t>
            </a:r>
            <a:r>
              <a:rPr b="1">
                <a:solidFill>
                  <a:srgbClr val="007020"/>
                </a:solidFill>
                <a:latin typeface="Courier"/>
              </a:rPr>
              <a:t>endfunction</a:t>
            </a:r>
            <a:r>
              <a:rPr>
                <a:latin typeface="Courier"/>
              </a:rPr>
              <a:t> : lista_fernets</a:t>
            </a:r>
            <a:br/>
            <a:br/>
            <a:r>
              <a:rPr b="1">
                <a:solidFill>
                  <a:srgbClr val="007020"/>
                </a:solidFill>
                <a:latin typeface="Courier"/>
              </a:rPr>
              <a:t>endclass</a:t>
            </a:r>
            <a:r>
              <a:rPr>
                <a:latin typeface="Courier"/>
              </a:rPr>
              <a:t> : bandeja_de_fernet</a:t>
            </a:r>
            <a:br/>
            <a:br/>
            <a:r>
              <a:rPr b="1">
                <a:solidFill>
                  <a:srgbClr val="007020"/>
                </a:solidFill>
                <a:latin typeface="Courier"/>
              </a:rPr>
              <a:t>module</a:t>
            </a:r>
            <a:r>
              <a:rPr>
                <a:latin typeface="Courier"/>
              </a:rPr>
              <a:t> top;</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 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2</a:t>
            </a:r>
            <a:r>
              <a:rPr>
                <a:latin typeface="Courier"/>
              </a:rPr>
              <a:t>, </a:t>
            </a:r>
            <a:r>
              <a:rPr>
                <a:solidFill>
                  <a:srgbClr val="4070A0"/>
                </a:solidFill>
                <a:latin typeface="Courier"/>
              </a:rPr>
              <a:t>"the one at table 7"</a:t>
            </a:r>
            <a:r>
              <a:rPr>
                <a:latin typeface="Courier"/>
              </a:rPr>
              <a:t>);</a:t>
            </a:r>
            <a:br/>
            <a:r>
              <a:rPr>
                <a:latin typeface="Courier"/>
              </a:rPr>
              <a:t>      bandeja_de_fernet::bandeja_fernet(fernet_h);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3</a:t>
            </a:r>
            <a:r>
              <a:rPr>
                <a:latin typeface="Courier"/>
              </a:rPr>
              <a:t>, </a:t>
            </a:r>
            <a:r>
              <a:rPr>
                <a:solidFill>
                  <a:srgbClr val="4070A0"/>
                </a:solidFill>
                <a:latin typeface="Courier"/>
              </a:rPr>
              <a:t>"the one at table 4"</a:t>
            </a:r>
            <a:r>
              <a:rPr>
                <a:latin typeface="Courier"/>
              </a:rPr>
              <a:t>);</a:t>
            </a:r>
            <a:br/>
            <a:r>
              <a:rPr>
                <a:latin typeface="Courier"/>
              </a:rPr>
              <a:t>      bandeja_de_fernet::bandeja_fernet(fernet_h);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bandeja_de_fernet::bandeja_fernet(fernet_h);</a:t>
            </a:r>
            <a:br/>
            <a:r>
              <a:rPr>
                <a:latin typeface="Courier"/>
              </a:rPr>
              <a:t>      bandeja_de_fernet::lista_fernets();</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Static variables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b="1"/>
              <a:t>A single copy</a:t>
            </a:r>
            <a:r>
              <a:rPr/>
              <a:t> no matter how many objects you instantiate, </a:t>
            </a:r>
            <a:r>
              <a:rPr b="1"/>
              <a:t>it exists even if you instantiate none</a:t>
            </a:r>
            <a:r>
              <a:rPr/>
              <a:t>, and to touch it you have to name the class with </a:t>
            </a:r>
            <a:r>
              <a:rPr>
                <a:latin typeface="Courier"/>
              </a:rPr>
              <a:t>::</a:t>
            </a:r>
          </a:p>
          <a:p>
            <a:pPr lvl="0"/>
            <a:r>
              <a:rPr/>
              <a:t>That </a:t>
            </a:r>
            <a:r>
              <a:rPr>
                <a:latin typeface="Courier"/>
              </a:rPr>
              <a:t>::</a:t>
            </a:r>
            <a:r>
              <a:rPr/>
              <a:t> is the whole argument: the day the value looks odd, a </a:t>
            </a:r>
            <a:r>
              <a:rPr>
                <a:latin typeface="Courier"/>
              </a:rPr>
              <a:t>grep</a:t>
            </a:r>
            <a:r>
              <a:rPr/>
              <a:t> tells you who put it there. But </a:t>
            </a:r>
            <a:r>
              <a:rPr>
                <a:latin typeface="Courier"/>
              </a:rPr>
              <a:t>static</a:t>
            </a:r>
            <a:r>
              <a:rPr/>
              <a:t> solves </a:t>
            </a:r>
            <a:r>
              <a:rPr i="1"/>
              <a:t>where it lives</a:t>
            </a:r>
            <a:r>
              <a:rPr/>
              <a:t>, not </a:t>
            </a:r>
            <a:r>
              <a:rPr i="1"/>
              <a:t>who touches it</a:t>
            </a:r>
            <a:r>
              <a:rPr/>
              <a:t> — that one is </a:t>
            </a:r>
            <a:r>
              <a:rPr>
                <a:latin typeface="Courier"/>
              </a:rPr>
              <a:t>protected</a:t>
            </a:r>
            <a:r>
              <a:rPr/>
              <a:t> plus static access methods</a:t>
            </a:r>
          </a:p>
          <a:p>
            <a:pPr lvl="0"/>
            <a:r>
              <a:rPr/>
              <a:t>Where it comes back: </a:t>
            </a:r>
            <a:r>
              <a:rPr>
                <a:latin typeface="Courier"/>
              </a:rPr>
              <a:t>uvm_config_db#(T)::set(...)</a:t>
            </a:r>
            <a:r>
              <a:rPr/>
              <a:t> and </a:t>
            </a:r>
            <a:r>
              <a:rPr>
                <a:latin typeface="Courier"/>
              </a:rPr>
              <a:t>type_id::create()</a:t>
            </a:r>
            <a:r>
              <a:rPr/>
              <a:t>, the two most important static variables of a UVM testbench</a:t>
            </a:r>
          </a:p>
        </p:txBody>
      </p:sp>
    </p:spTree>
  </p:cSl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Parameterized classes</a:t>
            </a:r>
          </a:p>
          <a:p>
            <a:pPr lvl="0" indent="0" marL="0">
              <a:spcBef>
                <a:spcPts val="3000"/>
              </a:spcBef>
              <a:buNone/>
            </a:pPr>
            <a:r>
              <a:rPr b="1" i="1"/>
              <a:t>It is not a class: it is a mould</a:t>
            </a:r>
          </a:p>
          <a:p>
            <a:pPr lvl="0"/>
            <a:r>
              <a:rPr/>
              <a:t>The </a:t>
            </a:r>
            <a:r>
              <a:rPr>
                <a:latin typeface="Courier"/>
              </a:rPr>
              <a:t>bandeja_de_fernet</a:t>
            </a:r>
            <a:r>
              <a:rPr/>
              <a:t> of the previous section works for fernets. For mojitos you have to write another one just like it, with one word changed</a:t>
            </a:r>
          </a:p>
          <a:p>
            <a:pPr lvl="0"/>
            <a:r>
              <a:rPr/>
              <a:t>You already solved that in RTL and you do not call it OOP: a FIFO does not get copied for every data width, it gets parameterized. </a:t>
            </a:r>
            <a:r>
              <a:rPr>
                <a:latin typeface="Courier"/>
              </a:rPr>
              <a:t>#(.awidth(8), .dwidth(16))</a:t>
            </a:r>
          </a:p>
          <a:p>
            <a:pPr lvl="0"/>
            <a:r>
              <a:rPr/>
              <a:t>A parameterized class is the same thing, with </a:t>
            </a:r>
            <a:r>
              <a:rPr b="1"/>
              <a:t>types</a:t>
            </a:r>
            <a:r>
              <a:rPr/>
              <a:t> instead of numbers: </a:t>
            </a:r>
            <a:r>
              <a:rPr>
                <a:latin typeface="Courier"/>
              </a:rPr>
              <a:t>bandeja #(fernet)</a:t>
            </a:r>
            <a:r>
              <a:rPr/>
              <a:t> and </a:t>
            </a:r>
            <a:r>
              <a:rPr>
                <a:latin typeface="Courier"/>
              </a:rPr>
              <a:t>bandeja #(mojito)</a:t>
            </a:r>
          </a:p>
          <a:p>
            <a:pPr lvl="0"/>
            <a:r>
              <a:rPr/>
              <a:t>And there is a consequence that surprises: every different </a:t>
            </a:r>
            <a:r>
              <a:rPr>
                <a:latin typeface="Courier"/>
              </a:rPr>
              <a:t>#(...)</a:t>
            </a:r>
            <a:r>
              <a:rPr/>
              <a:t> is a </a:t>
            </a:r>
            <a:r>
              <a:rPr b="1"/>
              <a:t>different class</a:t>
            </a:r>
            <a:r>
              <a:rPr/>
              <a:t>, generated at compile time. They share nothing, not even the </a:t>
            </a:r>
            <a:r>
              <a:rPr>
                <a:latin typeface="Courier"/>
              </a:rPr>
              <a:t>static</a:t>
            </a:r>
          </a:p>
          <a:p>
            <a:pPr lvl="0"/>
            <a:r>
              <a:rPr/>
              <a:t>Why it matters: every </a:t>
            </a:r>
            <a:r>
              <a:rPr>
                <a:latin typeface="Courier"/>
              </a:rPr>
              <a:t>#(...)</a:t>
            </a:r>
            <a:r>
              <a:rPr/>
              <a:t> you see in the rest of the course is this. </a:t>
            </a:r>
            <a:r>
              <a:rPr>
                <a:latin typeface="Courier"/>
              </a:rPr>
              <a:t>uvm_analysis_port #(T)</a:t>
            </a:r>
            <a:r>
              <a:rPr/>
              <a:t>, </a:t>
            </a:r>
            <a:r>
              <a:rPr>
                <a:latin typeface="Courier"/>
              </a:rPr>
              <a:t>uvm_subscriber #(T)</a:t>
            </a:r>
            <a:r>
              <a:rPr/>
              <a:t>, </a:t>
            </a:r>
            <a:r>
              <a:rPr>
                <a:latin typeface="Courier"/>
              </a:rPr>
              <a:t>uvm_sequence #(T)</a:t>
            </a:r>
          </a:p>
        </p:txBody>
      </p:sp>
    </p:spTree>
  </p:cSl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Parameterized classes</a:t>
            </a:r>
          </a:p>
        </p:txBody>
      </p:sp>
      <p:sp>
        <p:nvSpPr>
          <p:cNvPr id="3" name="Content Placeholder 2"/>
          <p:cNvSpPr>
            <a:spLocks noGrp="1"/>
          </p:cNvSpPr>
          <p:nvPr>
            <p:ph idx="1"/>
          </p:nvPr>
        </p:nvSpPr>
        <p:spPr/>
        <p:txBody>
          <a:bodyPr/>
          <a:lstStyle/>
          <a:p>
            <a:pPr lvl="0"/>
            <a:r>
              <a:rPr/>
              <a:t>Before the new syntax, the parameter you already know: a RAM that does not get copied for every width, it gets instantiated with </a:t>
            </a:r>
            <a:r>
              <a:rPr>
                <a:latin typeface="Courier"/>
              </a:rPr>
              <a:t>#(.awidth(8), .dwidth(16))</a:t>
            </a:r>
          </a:p>
          <a:p>
            <a:pPr lvl="0"/>
            <a:r>
              <a:rPr/>
              <a:t>Every instantiation with different parameters produces </a:t>
            </a:r>
            <a:r>
              <a:rPr b="1"/>
              <a:t>different hardware</a:t>
            </a:r>
            <a:r>
              <a:rPr/>
              <a:t>, and nobody argues about it</a:t>
            </a:r>
          </a:p>
          <a:p>
            <a:pPr lvl="0"/>
            <a:r>
              <a:rPr i="1"/>
              <a:t>Parameterized class definitions</a:t>
            </a:r>
            <a:r>
              <a:rPr/>
              <a:t> are that same thing on the software side, with one difference: the parameter can be a </a:t>
            </a:r>
            <a:r>
              <a:rPr b="1"/>
              <a:t>type</a:t>
            </a:r>
          </a:p>
          <a:p>
            <a:pPr lvl="0" indent="0">
              <a:buNone/>
            </a:pPr>
            <a:r>
              <a:rPr b="1">
                <a:solidFill>
                  <a:srgbClr val="007020"/>
                </a:solidFill>
                <a:latin typeface="Courier"/>
              </a:rPr>
              <a:t>module</a:t>
            </a:r>
            <a:r>
              <a:rPr>
                <a:latin typeface="Courier"/>
              </a:rPr>
              <a:t> RAM #(</a:t>
            </a:r>
            <a:br/>
            <a:r>
              <a:rPr>
                <a:latin typeface="Courier"/>
              </a:rPr>
              <a:t>    awidth,</a:t>
            </a:r>
            <a:br/>
            <a:r>
              <a:rPr>
                <a:latin typeface="Courier"/>
              </a:rPr>
              <a:t>    dwidth</a:t>
            </a:r>
            <a:br/>
            <a:r>
              <a:rPr>
                <a:latin typeface="Courier"/>
              </a:rPr>
              <a:t>) (</a:t>
            </a:r>
            <a:br/>
            <a:r>
              <a:rPr>
                <a:latin typeface="Courier"/>
              </a:rPr>
              <a:t>    </a:t>
            </a:r>
            <a:r>
              <a:rPr b="1">
                <a:solidFill>
                  <a:srgbClr val="007020"/>
                </a:solidFill>
                <a:latin typeface="Courier"/>
              </a:rPr>
              <a:t>input</a:t>
            </a:r>
            <a:r>
              <a:rPr>
                <a:latin typeface="Courier"/>
              </a:rPr>
              <a:t> </a:t>
            </a:r>
            <a:r>
              <a:rPr b="1">
                <a:solidFill>
                  <a:srgbClr val="007020"/>
                </a:solidFill>
                <a:latin typeface="Courier"/>
              </a:rPr>
              <a:t>wire</a:t>
            </a:r>
            <a:r>
              <a:rPr>
                <a:latin typeface="Courier"/>
              </a:rPr>
              <a:t> [awidth</a:t>
            </a:r>
            <a:r>
              <a:rPr>
                <a:solidFill>
                  <a:srgbClr val="40A070"/>
                </a:solidFill>
                <a:latin typeface="Courier"/>
              </a:rPr>
              <a:t>-1</a:t>
            </a:r>
            <a:r>
              <a:rPr>
                <a:latin typeface="Courier"/>
              </a:rPr>
              <a:t>:</a:t>
            </a:r>
            <a:r>
              <a:rPr>
                <a:solidFill>
                  <a:srgbClr val="40A070"/>
                </a:solidFill>
                <a:latin typeface="Courier"/>
              </a:rPr>
              <a:t>0</a:t>
            </a:r>
            <a:r>
              <a:rPr>
                <a:latin typeface="Courier"/>
              </a:rPr>
              <a:t>] address,</a:t>
            </a:r>
            <a:br/>
            <a:r>
              <a:rPr>
                <a:latin typeface="Courier"/>
              </a:rPr>
              <a:t>    </a:t>
            </a:r>
            <a:r>
              <a:rPr b="1">
                <a:solidFill>
                  <a:srgbClr val="007020"/>
                </a:solidFill>
                <a:latin typeface="Courier"/>
              </a:rPr>
              <a:t>inout</a:t>
            </a:r>
            <a:r>
              <a:rPr>
                <a:latin typeface="Courier"/>
              </a:rPr>
              <a:t> </a:t>
            </a:r>
            <a:r>
              <a:rPr b="1">
                <a:solidFill>
                  <a:srgbClr val="007020"/>
                </a:solidFill>
                <a:latin typeface="Courier"/>
              </a:rPr>
              <a:t>wire</a:t>
            </a:r>
            <a:r>
              <a:rPr>
                <a:latin typeface="Courier"/>
              </a:rPr>
              <a:t> [dwidth</a:t>
            </a:r>
            <a:r>
              <a:rPr>
                <a:solidFill>
                  <a:srgbClr val="40A070"/>
                </a:solidFill>
                <a:latin typeface="Courier"/>
              </a:rPr>
              <a:t>-1</a:t>
            </a:r>
            <a:r>
              <a:rPr>
                <a:latin typeface="Courier"/>
              </a:rPr>
              <a:t>:</a:t>
            </a:r>
            <a:r>
              <a:rPr>
                <a:solidFill>
                  <a:srgbClr val="40A070"/>
                </a:solidFill>
                <a:latin typeface="Courier"/>
              </a:rPr>
              <a:t>0</a:t>
            </a:r>
            <a:r>
              <a:rPr>
                <a:latin typeface="Courier"/>
              </a:rPr>
              <a:t>] </a:t>
            </a:r>
            <a:r>
              <a:rPr>
                <a:solidFill>
                  <a:srgbClr val="007020"/>
                </a:solidFill>
                <a:latin typeface="Courier"/>
              </a:rPr>
              <a:t>data</a:t>
            </a:r>
            <a:r>
              <a:rPr>
                <a:latin typeface="Courier"/>
              </a:rPr>
              <a:t>,</a:t>
            </a:r>
            <a:br/>
            <a:r>
              <a:rPr>
                <a:latin typeface="Courier"/>
              </a:rPr>
              <a:t>    </a:t>
            </a:r>
            <a:r>
              <a:rPr b="1">
                <a:solidFill>
                  <a:srgbClr val="007020"/>
                </a:solidFill>
                <a:latin typeface="Courier"/>
              </a:rPr>
              <a:t>input</a:t>
            </a:r>
            <a:r>
              <a:rPr>
                <a:latin typeface="Courier"/>
              </a:rPr>
              <a:t> we</a:t>
            </a:r>
            <a:br/>
            <a:r>
              <a:rPr>
                <a:latin typeface="Courier"/>
              </a:rPr>
              <a:t>);</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$display</a:t>
            </a:r>
            <a:r>
              <a:rPr>
                <a:latin typeface="Courier"/>
              </a:rPr>
              <a:t>(</a:t>
            </a:r>
            <a:r>
              <a:rPr>
                <a:solidFill>
                  <a:srgbClr val="4070A0"/>
                </a:solidFill>
                <a:latin typeface="Courier"/>
              </a:rPr>
              <a:t>"awidth: %0d  dwidth %0d"</a:t>
            </a:r>
            <a:r>
              <a:rPr>
                <a:latin typeface="Courier"/>
              </a:rPr>
              <a:t>, awidth, dwidth);</a:t>
            </a:r>
            <a:br/>
            <a:r>
              <a:rPr>
                <a:latin typeface="Courier"/>
              </a:rPr>
              <a:t>   </a:t>
            </a:r>
            <a:r>
              <a:rPr i="1">
                <a:solidFill>
                  <a:srgbClr val="60A0B0"/>
                </a:solidFill>
                <a:latin typeface="Courier"/>
              </a:rPr>
              <a:t>// code to implement RAM</a:t>
            </a:r>
            <a:br/>
            <a:br/>
            <a:r>
              <a:rPr>
                <a:latin typeface="Courier"/>
              </a:rPr>
              <a:t>   </a:t>
            </a:r>
            <a:r>
              <a:rPr i="1">
                <a:solidFill>
                  <a:srgbClr val="60A0B0"/>
                </a:solidFill>
                <a:latin typeface="Courier"/>
              </a:rPr>
              <a:t>//...</a:t>
            </a:r>
            <a:br/>
            <a:br/>
            <a:r>
              <a:rPr b="1">
                <a:solidFill>
                  <a:srgbClr val="007020"/>
                </a:solidFill>
                <a:latin typeface="Courier"/>
              </a:rPr>
              <a:t>endmodule</a:t>
            </a:r>
            <a:r>
              <a:rPr>
                <a:latin typeface="Courier"/>
              </a:rPr>
              <a:t>  </a:t>
            </a:r>
            <a:r>
              <a:rPr i="1">
                <a:solidFill>
                  <a:srgbClr val="60A0B0"/>
                </a:solidFill>
                <a:latin typeface="Courier"/>
              </a:rPr>
              <a:t>// RAM</a:t>
            </a:r>
            <a:br/>
            <a:br/>
            <a:r>
              <a:rPr b="1">
                <a:solidFill>
                  <a:srgbClr val="007020"/>
                </a:solidFill>
                <a:latin typeface="Courier"/>
              </a:rPr>
              <a:t>module</a:t>
            </a:r>
            <a:r>
              <a:rPr>
                <a:latin typeface="Courier"/>
              </a:rPr>
              <a:t> top;</a:t>
            </a:r>
            <a:br/>
            <a:r>
              <a:rPr>
                <a:latin typeface="Courier"/>
              </a:rPr>
              <a:t>   </a:t>
            </a:r>
            <a:r>
              <a:rPr b="1">
                <a:solidFill>
                  <a:srgbClr val="007020"/>
                </a:solidFill>
                <a:latin typeface="Courier"/>
              </a:rPr>
              <a:t>wire</a:t>
            </a:r>
            <a:r>
              <a:rPr>
                <a:latin typeface="Courier"/>
              </a:rPr>
              <a:t> [ </a:t>
            </a:r>
            <a:r>
              <a:rPr>
                <a:solidFill>
                  <a:srgbClr val="40A070"/>
                </a:solidFill>
                <a:latin typeface="Courier"/>
              </a:rPr>
              <a:t>7</a:t>
            </a:r>
            <a:r>
              <a:rPr>
                <a:latin typeface="Courier"/>
              </a:rPr>
              <a:t>:</a:t>
            </a:r>
            <a:r>
              <a:rPr>
                <a:solidFill>
                  <a:srgbClr val="40A070"/>
                </a:solidFill>
                <a:latin typeface="Courier"/>
              </a:rPr>
              <a:t>0</a:t>
            </a:r>
            <a:r>
              <a:rPr>
                <a:latin typeface="Courier"/>
              </a:rPr>
              <a:t>] address;</a:t>
            </a:r>
            <a:br/>
            <a:r>
              <a:rPr>
                <a:latin typeface="Courier"/>
              </a:rPr>
              <a:t>   </a:t>
            </a:r>
            <a:r>
              <a:rPr b="1">
                <a:solidFill>
                  <a:srgbClr val="007020"/>
                </a:solidFill>
                <a:latin typeface="Courier"/>
              </a:rPr>
              <a:t>wire</a:t>
            </a:r>
            <a:r>
              <a:rPr>
                <a:latin typeface="Courier"/>
              </a:rPr>
              <a:t> [</a:t>
            </a:r>
            <a:r>
              <a:rPr>
                <a:solidFill>
                  <a:srgbClr val="40A070"/>
                </a:solidFill>
                <a:latin typeface="Courier"/>
              </a:rPr>
              <a:t>15</a:t>
            </a:r>
            <a:r>
              <a:rPr>
                <a:latin typeface="Courier"/>
              </a:rPr>
              <a:t>:</a:t>
            </a:r>
            <a:r>
              <a:rPr>
                <a:solidFill>
                  <a:srgbClr val="40A070"/>
                </a:solidFill>
                <a:latin typeface="Courier"/>
              </a:rPr>
              <a:t>0</a:t>
            </a:r>
            <a:r>
              <a:rPr>
                <a:latin typeface="Courier"/>
              </a:rPr>
              <a:t>] </a:t>
            </a:r>
            <a:r>
              <a:rPr>
                <a:solidFill>
                  <a:srgbClr val="007020"/>
                </a:solidFill>
                <a:latin typeface="Courier"/>
              </a:rPr>
              <a:t>data</a:t>
            </a:r>
            <a:r>
              <a:rPr>
                <a:latin typeface="Courier"/>
              </a:rPr>
              <a:t>;</a:t>
            </a:r>
            <a:br/>
            <a:r>
              <a:rPr>
                <a:latin typeface="Courier"/>
              </a:rPr>
              <a:t>   </a:t>
            </a:r>
            <a:r>
              <a:rPr b="1">
                <a:solidFill>
                  <a:srgbClr val="007020"/>
                </a:solidFill>
                <a:latin typeface="Courier"/>
              </a:rPr>
              <a:t>wire</a:t>
            </a:r>
            <a:r>
              <a:rPr>
                <a:latin typeface="Courier"/>
              </a:rPr>
              <a:t>        write_enable;</a:t>
            </a:r>
            <a:br/>
            <a:r>
              <a:rPr>
                <a:latin typeface="Courier"/>
              </a:rPr>
              <a:t>   RAM #(</a:t>
            </a:r>
            <a:br/>
            <a:r>
              <a:rPr>
                <a:latin typeface="Courier"/>
              </a:rPr>
              <a:t>       .awidth(</a:t>
            </a:r>
            <a:r>
              <a:rPr>
                <a:solidFill>
                  <a:srgbClr val="40A070"/>
                </a:solidFill>
                <a:latin typeface="Courier"/>
              </a:rPr>
              <a:t>8</a:t>
            </a:r>
            <a:r>
              <a:rPr>
                <a:latin typeface="Courier"/>
              </a:rPr>
              <a:t>),</a:t>
            </a:r>
            <a:br/>
            <a:r>
              <a:rPr>
                <a:latin typeface="Courier"/>
              </a:rPr>
              <a:t>       .dwidth(</a:t>
            </a:r>
            <a:r>
              <a:rPr>
                <a:solidFill>
                  <a:srgbClr val="40A070"/>
                </a:solidFill>
                <a:latin typeface="Courier"/>
              </a:rPr>
              <a:t>16</a:t>
            </a:r>
            <a:r>
              <a:rPr>
                <a:latin typeface="Courier"/>
              </a:rPr>
              <a:t>)</a:t>
            </a:r>
            <a:br/>
            <a:r>
              <a:rPr>
                <a:latin typeface="Courier"/>
              </a:rPr>
              <a:t>   ) my_ram (</a:t>
            </a:r>
            <a:br/>
            <a:r>
              <a:rPr>
                <a:latin typeface="Courier"/>
              </a:rPr>
              <a:t>       address,</a:t>
            </a:r>
            <a:br/>
            <a:r>
              <a:rPr>
                <a:latin typeface="Courier"/>
              </a:rPr>
              <a:t>       </a:t>
            </a:r>
            <a:r>
              <a:rPr>
                <a:solidFill>
                  <a:srgbClr val="007020"/>
                </a:solidFill>
                <a:latin typeface="Courier"/>
              </a:rPr>
              <a:t>data</a:t>
            </a:r>
            <a:r>
              <a:rPr>
                <a:latin typeface="Courier"/>
              </a:rPr>
              <a:t>,</a:t>
            </a:r>
            <a:br/>
            <a:r>
              <a:rPr>
                <a:latin typeface="Courier"/>
              </a:rPr>
              <a:t>       write_enable</a:t>
            </a:r>
            <a:br/>
            <a:r>
              <a:rPr>
                <a:latin typeface="Courier"/>
              </a:rPr>
              <a:t>   );</a:t>
            </a:r>
            <a:br/>
            <a:r>
              <a:rPr b="1">
                <a:solidFill>
                  <a:srgbClr val="007020"/>
                </a:solidFill>
                <a:latin typeface="Courier"/>
              </a:rPr>
              <a:t>endmodule</a:t>
            </a:r>
            <a:r>
              <a:rPr>
                <a:latin typeface="Courier"/>
              </a:rPr>
              <a:t>  </a:t>
            </a:r>
            <a:r>
              <a:rPr i="1">
                <a:solidFill>
                  <a:srgbClr val="60A0B0"/>
                </a:solidFill>
                <a:latin typeface="Courier"/>
              </a:rPr>
              <a:t>// top</a:t>
            </a:r>
          </a:p>
        </p:txBody>
      </p:sp>
    </p:spTree>
  </p:cSl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Parameterized classes</a:t>
            </a:r>
          </a:p>
        </p:txBody>
      </p:sp>
      <p:sp>
        <p:nvSpPr>
          <p:cNvPr id="3" name="Content Placeholder 2"/>
          <p:cNvSpPr>
            <a:spLocks noGrp="1"/>
          </p:cNvSpPr>
          <p:nvPr>
            <p:ph idx="1"/>
          </p:nvPr>
        </p:nvSpPr>
        <p:spPr/>
        <p:txBody>
          <a:bodyPr/>
          <a:lstStyle/>
          <a:p>
            <a:pPr lvl="0"/>
            <a:r>
              <a:rPr/>
              <a:t>Version with static methods: the tray does not get instantiated, you ask it with </a:t>
            </a:r>
            <a:r>
              <a:rPr>
                <a:latin typeface="Courier"/>
              </a:rPr>
              <a:t>::</a:t>
            </a:r>
          </a:p>
          <a:p>
            <a:pPr lvl="0"/>
            <a:r>
              <a:rPr/>
              <a:t>The queue is </a:t>
            </a:r>
            <a:r>
              <a:rPr>
                <a:latin typeface="Courier"/>
              </a:rPr>
              <a:t>static</a:t>
            </a:r>
            <a:r>
              <a:rPr/>
              <a:t> and even so there are </a:t>
            </a:r>
            <a:r>
              <a:rPr b="1"/>
              <a:t>two</a:t>
            </a:r>
            <a:r>
              <a:rPr/>
              <a:t>: </a:t>
            </a:r>
            <a:r>
              <a:rPr>
                <a:latin typeface="Courier"/>
              </a:rPr>
              <a:t>bandeja#(fernet)</a:t>
            </a:r>
            <a:r>
              <a:rPr/>
              <a:t> and </a:t>
            </a:r>
            <a:r>
              <a:rPr>
                <a:latin typeface="Courier"/>
              </a:rPr>
              <a:t>bandeja#(mojito)</a:t>
            </a:r>
            <a:r>
              <a:rPr/>
              <a:t> are two different classes, each one with its own</a:t>
            </a:r>
          </a:p>
          <a:p>
            <a:pPr lvl="0" indent="0">
              <a:buNone/>
            </a:pPr>
            <a:r>
              <a:rPr i="1">
                <a:solidFill>
                  <a:srgbClr val="60A0B0"/>
                </a:solidFill>
                <a:latin typeface="Courier"/>
              </a:rPr>
              <a:t>// Parameterized class</a:t>
            </a:r>
            <a:br/>
            <a:r>
              <a:rPr i="1">
                <a:solidFill>
                  <a:srgbClr val="60A0B0"/>
                </a:solidFill>
                <a:latin typeface="Courier"/>
              </a:rPr>
              <a:t>// the T (type) parameter is what says which</a:t>
            </a:r>
            <a:br/>
            <a:r>
              <a:rPr i="1">
                <a:solidFill>
                  <a:srgbClr val="60A0B0"/>
                </a:solidFill>
                <a:latin typeface="Courier"/>
              </a:rPr>
              <a:t>// kind of queue this is.</a:t>
            </a:r>
            <a:br/>
            <a:r>
              <a:rPr b="1">
                <a:solidFill>
                  <a:srgbClr val="007020"/>
                </a:solidFill>
                <a:latin typeface="Courier"/>
              </a:rPr>
              <a:t>class</a:t>
            </a:r>
            <a:r>
              <a:rPr>
                <a:latin typeface="Courier"/>
              </a:rPr>
              <a:t> bandeja #(</a:t>
            </a:r>
            <a:br/>
            <a:r>
              <a:rPr>
                <a:latin typeface="Courier"/>
              </a:rPr>
              <a:t>    </a:t>
            </a:r>
            <a:r>
              <a:rPr b="1">
                <a:solidFill>
                  <a:srgbClr val="007020"/>
                </a:solidFill>
                <a:latin typeface="Courier"/>
              </a:rPr>
              <a:t>type</a:t>
            </a:r>
            <a:r>
              <a:rPr>
                <a:latin typeface="Courier"/>
              </a:rPr>
              <a:t> T</a:t>
            </a:r>
            <a:br/>
            <a:r>
              <a:rPr>
                <a:latin typeface="Courier"/>
              </a:rPr>
              <a:t>);</a:t>
            </a:r>
            <a:br/>
            <a:br/>
            <a:r>
              <a:rPr>
                <a:latin typeface="Courier"/>
              </a:rPr>
              <a:t>   </a:t>
            </a:r>
            <a:r>
              <a:rPr b="1">
                <a:solidFill>
                  <a:srgbClr val="007020"/>
                </a:solidFill>
                <a:latin typeface="Courier"/>
              </a:rPr>
              <a:t>protected</a:t>
            </a:r>
            <a:r>
              <a:rPr>
                <a:latin typeface="Courier"/>
              </a:rPr>
              <a:t> </a:t>
            </a:r>
            <a:r>
              <a:rPr b="1">
                <a:solidFill>
                  <a:srgbClr val="007020"/>
                </a:solidFill>
                <a:latin typeface="Courier"/>
              </a:rPr>
              <a:t>static</a:t>
            </a:r>
            <a:r>
              <a:rPr>
                <a:latin typeface="Courier"/>
              </a:rPr>
              <a:t> T vasos[$];</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bandeja_trago(T l);</a:t>
            </a:r>
            <a:br/>
            <a:r>
              <a:rPr>
                <a:latin typeface="Courier"/>
              </a:rPr>
              <a:t>      vasos.</a:t>
            </a:r>
            <a:r>
              <a:rPr>
                <a:solidFill>
                  <a:srgbClr val="007020"/>
                </a:solidFill>
                <a:latin typeface="Courier"/>
              </a:rPr>
              <a:t>push_back</a:t>
            </a:r>
            <a:r>
              <a:rPr>
                <a:latin typeface="Courier"/>
              </a:rPr>
              <a:t>(l);</a:t>
            </a:r>
            <a:br/>
            <a:r>
              <a:rPr>
                <a:latin typeface="Courier"/>
              </a:rPr>
              <a:t>   </a:t>
            </a:r>
            <a:r>
              <a:rPr b="1">
                <a:solidFill>
                  <a:srgbClr val="007020"/>
                </a:solidFill>
                <a:latin typeface="Courier"/>
              </a:rPr>
              <a:t>endfunction</a:t>
            </a:r>
            <a:r>
              <a:rPr>
                <a:latin typeface="Courier"/>
              </a:rPr>
              <a:t> : bandeja_trago</a:t>
            </a:r>
            <a:b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lista_tragos();</a:t>
            </a:r>
            <a:br/>
            <a:r>
              <a:rPr>
                <a:latin typeface="Courier"/>
              </a:rPr>
              <a:t>      </a:t>
            </a:r>
            <a:r>
              <a:rPr b="1">
                <a:solidFill>
                  <a:srgbClr val="007020"/>
                </a:solidFill>
                <a:latin typeface="Courier"/>
              </a:rPr>
              <a:t>$display</a:t>
            </a:r>
            <a:r>
              <a:rPr>
                <a:latin typeface="Courier"/>
              </a:rPr>
              <a:t>(</a:t>
            </a:r>
            <a:r>
              <a:rPr>
                <a:solidFill>
                  <a:srgbClr val="4070A0"/>
                </a:solidFill>
                <a:latin typeface="Courier"/>
              </a:rPr>
              <a:t>"Drinks on the tray:"</a:t>
            </a:r>
            <a:r>
              <a:rPr>
                <a:latin typeface="Courier"/>
              </a:rPr>
              <a:t>);</a:t>
            </a:r>
            <a:br/>
            <a:r>
              <a:rPr>
                <a:latin typeface="Courier"/>
              </a:rPr>
              <a:t>      </a:t>
            </a:r>
            <a:r>
              <a:rPr b="1">
                <a:solidFill>
                  <a:srgbClr val="007020"/>
                </a:solidFill>
                <a:latin typeface="Courier"/>
              </a:rPr>
              <a:t>foreach</a:t>
            </a:r>
            <a:r>
              <a:rPr>
                <a:latin typeface="Courier"/>
              </a:rPr>
              <a:t> (vasos[i]) </a:t>
            </a:r>
            <a:r>
              <a:rPr b="1">
                <a:solidFill>
                  <a:srgbClr val="007020"/>
                </a:solidFill>
                <a:latin typeface="Courier"/>
              </a:rPr>
              <a:t>$display</a:t>
            </a:r>
            <a:r>
              <a:rPr>
                <a:latin typeface="Courier"/>
              </a:rPr>
              <a:t>(vasos[i</a:t>
            </a:r>
            <a:r>
              <a:rPr>
                <a:solidFill>
                  <a:srgbClr val="902000"/>
                </a:solidFill>
                <a:latin typeface="Courier"/>
              </a:rPr>
              <a:t>].get_name</a:t>
            </a:r>
            <a:r>
              <a:rPr>
                <a:latin typeface="Courier"/>
              </a:rPr>
              <a:t>());</a:t>
            </a:r>
            <a:br/>
            <a:r>
              <a:rPr>
                <a:latin typeface="Courier"/>
              </a:rPr>
              <a:t>   </a:t>
            </a:r>
            <a:r>
              <a:rPr b="1">
                <a:solidFill>
                  <a:srgbClr val="007020"/>
                </a:solidFill>
                <a:latin typeface="Courier"/>
              </a:rPr>
              <a:t>endfunction</a:t>
            </a:r>
            <a:r>
              <a:rPr>
                <a:latin typeface="Courier"/>
              </a:rPr>
              <a:t> : lista_tragos</a:t>
            </a:r>
            <a:br/>
            <a:br/>
            <a:r>
              <a:rPr b="1">
                <a:solidFill>
                  <a:srgbClr val="007020"/>
                </a:solidFill>
                <a:latin typeface="Courier"/>
              </a:rPr>
              <a:t>endclass</a:t>
            </a:r>
            <a:r>
              <a:rPr>
                <a:latin typeface="Courier"/>
              </a:rPr>
              <a:t> : bandeja</a:t>
            </a:r>
            <a:br/>
            <a:br/>
            <a:r>
              <a:rPr b="1">
                <a:solidFill>
                  <a:srgbClr val="007020"/>
                </a:solidFill>
                <a:latin typeface="Courier"/>
              </a:rPr>
              <a:t>module</a:t>
            </a:r>
            <a:r>
              <a:rPr>
                <a:latin typeface="Courier"/>
              </a:rPr>
              <a:t> top;</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 fernet_h;</a:t>
            </a:r>
            <a:br/>
            <a:r>
              <a:rPr>
                <a:latin typeface="Courier"/>
              </a:rPr>
              <a:t>      mojito mojito_h;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bandeja#(fernet)::bandeja_trago(fernet_h);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table 4"</a:t>
            </a:r>
            <a:r>
              <a:rPr>
                <a:latin typeface="Courier"/>
              </a:rPr>
              <a:t>);</a:t>
            </a:r>
            <a:br/>
            <a:r>
              <a:rPr>
                <a:latin typeface="Courier"/>
              </a:rPr>
              <a:t>      bandeja#(fernet)::bandeja_trago(fernet_h);</a:t>
            </a:r>
            <a:b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table 7"</a:t>
            </a:r>
            <a:r>
              <a:rPr>
                <a:latin typeface="Courier"/>
              </a:rPr>
              <a:t>);</a:t>
            </a:r>
            <a:br/>
            <a:r>
              <a:rPr>
                <a:latin typeface="Courier"/>
              </a:rPr>
              <a:t>      bandeja#(mojito)::bandeja_trago(mojito_h);</a:t>
            </a: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the counter"</a:t>
            </a:r>
            <a:r>
              <a:rPr>
                <a:latin typeface="Courier"/>
              </a:rPr>
              <a:t>);</a:t>
            </a:r>
            <a:br/>
            <a:r>
              <a:rPr>
                <a:latin typeface="Courier"/>
              </a:rPr>
              <a:t>      bandeja#(mojito)::bandeja_trago(mojito_h);</a:t>
            </a:r>
            <a:br/>
            <a:br/>
            <a:r>
              <a:rPr>
                <a:latin typeface="Courier"/>
              </a:rPr>
              <a:t>      </a:t>
            </a:r>
            <a:r>
              <a:rPr b="1">
                <a:solidFill>
                  <a:srgbClr val="007020"/>
                </a:solidFill>
                <a:latin typeface="Courier"/>
              </a:rPr>
              <a:t>$display</a:t>
            </a:r>
            <a:r>
              <a:rPr>
                <a:latin typeface="Courier"/>
              </a:rPr>
              <a:t>(</a:t>
            </a:r>
            <a:r>
              <a:rPr>
                <a:solidFill>
                  <a:srgbClr val="4070A0"/>
                </a:solidFill>
                <a:latin typeface="Courier"/>
              </a:rPr>
              <a:t>"-- Fernets --"</a:t>
            </a:r>
            <a:r>
              <a:rPr>
                <a:latin typeface="Courier"/>
              </a:rPr>
              <a:t>);</a:t>
            </a:r>
            <a:br/>
            <a:r>
              <a:rPr>
                <a:latin typeface="Courier"/>
              </a:rPr>
              <a:t>      bandeja#(fernet)::lista_tragos();</a:t>
            </a:r>
            <a:br/>
            <a:r>
              <a:rPr>
                <a:latin typeface="Courier"/>
              </a:rPr>
              <a:t>      </a:t>
            </a:r>
            <a:r>
              <a:rPr b="1">
                <a:solidFill>
                  <a:srgbClr val="007020"/>
                </a:solidFill>
                <a:latin typeface="Courier"/>
              </a:rPr>
              <a:t>$display</a:t>
            </a:r>
            <a:r>
              <a:rPr>
                <a:latin typeface="Courier"/>
              </a:rPr>
              <a:t>(</a:t>
            </a:r>
            <a:r>
              <a:rPr>
                <a:solidFill>
                  <a:srgbClr val="4070A0"/>
                </a:solidFill>
                <a:latin typeface="Courier"/>
              </a:rPr>
              <a:t>"-- Mojitos --"</a:t>
            </a:r>
            <a:r>
              <a:rPr>
                <a:latin typeface="Courier"/>
              </a:rPr>
              <a:t>);</a:t>
            </a:r>
            <a:br/>
            <a:r>
              <a:rPr>
                <a:latin typeface="Courier"/>
              </a:rPr>
              <a:t>      bandeja#(mojito)::lista_tragos();</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Parameterized classes</a:t>
            </a:r>
          </a:p>
        </p:txBody>
      </p:sp>
      <p:sp>
        <p:nvSpPr>
          <p:cNvPr id="3" name="Content Placeholder 2"/>
          <p:cNvSpPr>
            <a:spLocks noGrp="1"/>
          </p:cNvSpPr>
          <p:nvPr>
            <p:ph idx="1"/>
          </p:nvPr>
        </p:nvSpPr>
        <p:spPr/>
        <p:txBody>
          <a:bodyPr/>
          <a:lstStyle/>
          <a:p>
            <a:pPr lvl="0" indent="0" marL="0">
              <a:spcBef>
                <a:spcPts val="3000"/>
              </a:spcBef>
              <a:buNone/>
            </a:pPr>
            <a:r>
              <a:rPr b="1" i="1"/>
              <a:t>Variables with parameters</a:t>
            </a:r>
          </a:p>
          <a:p>
            <a:pPr lvl="0"/>
            <a:r>
              <a:rPr/>
              <a:t>Here the tray gets instantiated like any object and you have to have the handle to use it — it stops being visible from the whole testbench</a:t>
            </a:r>
          </a:p>
          <a:p>
            <a:pPr lvl="0"/>
            <a:r>
              <a:rPr/>
              <a:t>It does exactly the same thing as the previous version. What changes is the scope, and that is the decision: </a:t>
            </a:r>
            <a:r>
              <a:rPr b="1">
                <a:latin typeface="Courier"/>
              </a:rPr>
              <a:t>static</a:t>
            </a:r>
            <a:r>
              <a:rPr b="1"/>
              <a:t> when there really is only one, instantiated when there can be more than one</a:t>
            </a:r>
          </a:p>
          <a:p>
            <a:pPr lvl="0" indent="0">
              <a:buNone/>
            </a:pPr>
            <a:r>
              <a:rPr b="1">
                <a:solidFill>
                  <a:srgbClr val="007020"/>
                </a:solidFill>
                <a:latin typeface="Courier"/>
              </a:rPr>
              <a:t>module</a:t>
            </a:r>
            <a:r>
              <a:rPr>
                <a:latin typeface="Courier"/>
              </a:rPr>
              <a:t> top;</a:t>
            </a:r>
            <a:br/>
            <a:br/>
            <a:r>
              <a:rPr>
                <a:latin typeface="Courier"/>
              </a:rPr>
              <a:t>   </a:t>
            </a:r>
            <a:r>
              <a:rPr i="1">
                <a:solidFill>
                  <a:srgbClr val="60A0B0"/>
                </a:solidFill>
                <a:latin typeface="Courier"/>
              </a:rPr>
              <a:t>// Since bandeja is not static, it has to be instantiated</a:t>
            </a:r>
            <a:br/>
            <a:r>
              <a:rPr>
                <a:latin typeface="Courier"/>
              </a:rPr>
              <a:t>   </a:t>
            </a:r>
            <a:r>
              <a:rPr i="1">
                <a:solidFill>
                  <a:srgbClr val="60A0B0"/>
                </a:solidFill>
                <a:latin typeface="Courier"/>
              </a:rPr>
              <a:t>// the parameter is a variable type</a:t>
            </a:r>
            <a:br/>
            <a:r>
              <a:rPr>
                <a:latin typeface="Courier"/>
              </a:rPr>
              <a:t>   </a:t>
            </a:r>
            <a:r>
              <a:rPr i="1">
                <a:solidFill>
                  <a:srgbClr val="60A0B0"/>
                </a:solidFill>
                <a:latin typeface="Courier"/>
              </a:rPr>
              <a:t>// Using a type that does not have the get_name()</a:t>
            </a:r>
            <a:br/>
            <a:r>
              <a:rPr>
                <a:latin typeface="Courier"/>
              </a:rPr>
              <a:t>   </a:t>
            </a:r>
            <a:r>
              <a:rPr i="1">
                <a:solidFill>
                  <a:srgbClr val="60A0B0"/>
                </a:solidFill>
                <a:latin typeface="Courier"/>
              </a:rPr>
              <a:t>// method is a syntax error</a:t>
            </a:r>
            <a:br/>
            <a:r>
              <a:rPr>
                <a:latin typeface="Courier"/>
              </a:rPr>
              <a:t>   fernet fernet_h;</a:t>
            </a:r>
            <a:br/>
            <a:r>
              <a:rPr>
                <a:latin typeface="Courier"/>
              </a:rPr>
              <a:t>   mojito mojito_h;</a:t>
            </a:r>
            <a:br/>
            <a:br/>
            <a:r>
              <a:rPr>
                <a:latin typeface="Courier"/>
              </a:rPr>
              <a:t>   bandeja #(fernet) bandeja_de_fernet;</a:t>
            </a:r>
            <a:br/>
            <a:r>
              <a:rPr>
                <a:latin typeface="Courier"/>
              </a:rPr>
              <a:t>   bandeja #(mojito) bandeja_de_mojito;</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bandeja_de_fernet = </a:t>
            </a:r>
            <a:r>
              <a:rPr b="1">
                <a:solidFill>
                  <a:srgbClr val="007020"/>
                </a:solidFill>
                <a:latin typeface="Courier"/>
              </a:rPr>
              <a:t>new</a:t>
            </a:r>
            <a:r>
              <a:rPr>
                <a:latin typeface="Courier"/>
              </a:rPr>
              <a:t>();</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bandeja_de_fernet.bandeja_trago(fernet_h);</a:t>
            </a:r>
            <a:br/>
            <a:r>
              <a:rPr>
                <a:latin typeface="Courier"/>
              </a:rPr>
              <a:t>      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table 4"</a:t>
            </a:r>
            <a:r>
              <a:rPr>
                <a:latin typeface="Courier"/>
              </a:rPr>
              <a:t>);</a:t>
            </a:r>
            <a:br/>
            <a:r>
              <a:rPr>
                <a:latin typeface="Courier"/>
              </a:rPr>
              <a:t>      bandeja_de_fernet.bandeja_trago(fernet_h);</a:t>
            </a:r>
            <a:br/>
            <a:br/>
            <a:r>
              <a:rPr>
                <a:latin typeface="Courier"/>
              </a:rPr>
              <a:t>      bandeja_de_mojito = </a:t>
            </a:r>
            <a:r>
              <a:rPr b="1">
                <a:solidFill>
                  <a:srgbClr val="007020"/>
                </a:solidFill>
                <a:latin typeface="Courier"/>
              </a:rPr>
              <a:t>new</a:t>
            </a:r>
            <a:r>
              <a:rPr>
                <a:latin typeface="Courier"/>
              </a:rPr>
              <a:t>();</a:t>
            </a: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table 7"</a:t>
            </a:r>
            <a:r>
              <a:rPr>
                <a:latin typeface="Courier"/>
              </a:rPr>
              <a:t>);</a:t>
            </a:r>
            <a:br/>
            <a:r>
              <a:rPr>
                <a:latin typeface="Courier"/>
              </a:rPr>
              <a:t>      bandeja_de_mojito.bandeja_trago(mojito_h);</a:t>
            </a:r>
            <a:br/>
            <a:br/>
            <a:r>
              <a:rPr>
                <a:latin typeface="Courier"/>
              </a:rPr>
              <a:t>      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on the sidewalk"</a:t>
            </a:r>
            <a:r>
              <a:rPr>
                <a:latin typeface="Courier"/>
              </a:rPr>
              <a:t>);</a:t>
            </a:r>
            <a:br/>
            <a:r>
              <a:rPr>
                <a:latin typeface="Courier"/>
              </a:rPr>
              <a:t>      bandeja_de_mojito.bandeja_trago(mojito_h);</a:t>
            </a:r>
            <a:br/>
            <a:br/>
            <a:r>
              <a:rPr>
                <a:latin typeface="Courier"/>
              </a:rPr>
              <a:t>      </a:t>
            </a:r>
            <a:r>
              <a:rPr b="1">
                <a:solidFill>
                  <a:srgbClr val="007020"/>
                </a:solidFill>
                <a:latin typeface="Courier"/>
              </a:rPr>
              <a:t>$display</a:t>
            </a:r>
            <a:r>
              <a:rPr>
                <a:latin typeface="Courier"/>
              </a:rPr>
              <a:t>(</a:t>
            </a:r>
            <a:r>
              <a:rPr>
                <a:solidFill>
                  <a:srgbClr val="4070A0"/>
                </a:solidFill>
                <a:latin typeface="Courier"/>
              </a:rPr>
              <a:t>"-- Fernets --"</a:t>
            </a:r>
            <a:r>
              <a:rPr>
                <a:latin typeface="Courier"/>
              </a:rPr>
              <a:t>);</a:t>
            </a:r>
            <a:br/>
            <a:r>
              <a:rPr>
                <a:latin typeface="Courier"/>
              </a:rPr>
              <a:t>      bandeja_de_fernet.lista_tragos();</a:t>
            </a:r>
            <a:br/>
            <a:r>
              <a:rPr>
                <a:latin typeface="Courier"/>
              </a:rPr>
              <a:t>      </a:t>
            </a:r>
            <a:r>
              <a:rPr b="1">
                <a:solidFill>
                  <a:srgbClr val="007020"/>
                </a:solidFill>
                <a:latin typeface="Courier"/>
              </a:rPr>
              <a:t>$display</a:t>
            </a:r>
            <a:r>
              <a:rPr>
                <a:latin typeface="Courier"/>
              </a:rPr>
              <a:t>(</a:t>
            </a:r>
            <a:r>
              <a:rPr>
                <a:solidFill>
                  <a:srgbClr val="4070A0"/>
                </a:solidFill>
                <a:latin typeface="Courier"/>
              </a:rPr>
              <a:t>"-- Mojitos --"</a:t>
            </a:r>
            <a:r>
              <a:rPr>
                <a:latin typeface="Courier"/>
              </a:rPr>
              <a:t>);</a:t>
            </a:r>
            <a:br/>
            <a:r>
              <a:rPr>
                <a:latin typeface="Courier"/>
              </a:rPr>
              <a:t>      bandeja_de_mojito.lista_tragos();</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Parameterized classes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A parameterized class </a:t>
            </a:r>
            <a:r>
              <a:rPr b="1"/>
              <a:t>is not a class</a:t>
            </a:r>
            <a:r>
              <a:rPr/>
              <a:t>: it is the recipe. And every different </a:t>
            </a:r>
            <a:r>
              <a:rPr>
                <a:latin typeface="Courier"/>
              </a:rPr>
              <a:t>#(...)</a:t>
            </a:r>
            <a:r>
              <a:rPr/>
              <a:t> is a </a:t>
            </a:r>
            <a:r>
              <a:rPr b="1"/>
              <a:t>different class</a:t>
            </a:r>
            <a:r>
              <a:rPr/>
              <a:t>, which shares nothing with the others — </a:t>
            </a:r>
            <a:r>
              <a:rPr b="1"/>
              <a:t>not even the </a:t>
            </a:r>
            <a:r>
              <a:rPr b="1">
                <a:latin typeface="Courier"/>
              </a:rPr>
              <a:t>static</a:t>
            </a:r>
          </a:p>
          <a:p>
            <a:pPr lvl="0"/>
            <a:r>
              <a:rPr/>
              <a:t>The limit: it gets resolved </a:t>
            </a:r>
            <a:r>
              <a:rPr b="1"/>
              <a:t>at compile time</a:t>
            </a:r>
            <a:r>
              <a:rPr/>
              <a:t>, so the type has to be known there. Picking at runtime is the section that follows</a:t>
            </a:r>
          </a:p>
          <a:p>
            <a:pPr lvl="0"/>
            <a:r>
              <a:rPr/>
              <a:t>Where it comes back: </a:t>
            </a:r>
            <a:r>
              <a:rPr>
                <a:latin typeface="Courier"/>
              </a:rPr>
              <a:t>uvm_analysis_port #(T)</a:t>
            </a:r>
            <a:r>
              <a:rPr/>
              <a:t>, </a:t>
            </a:r>
            <a:r>
              <a:rPr>
                <a:latin typeface="Courier"/>
              </a:rPr>
              <a:t>uvm_subscriber #(T)</a:t>
            </a:r>
            <a:r>
              <a:rPr/>
              <a:t>, </a:t>
            </a:r>
            <a:r>
              <a:rPr>
                <a:latin typeface="Courier"/>
              </a:rPr>
              <a:t>uvm_sequence #(T)</a:t>
            </a:r>
            <a:r>
              <a:rPr/>
              <a:t> — every </a:t>
            </a:r>
            <a:r>
              <a:rPr>
                <a:latin typeface="Courier"/>
              </a:rPr>
              <a:t>#(...)</a:t>
            </a:r>
            <a:r>
              <a:rPr/>
              <a:t> in the rest of the course is this</a:t>
            </a:r>
          </a:p>
        </p:txBody>
      </p:sp>
    </p:spTree>
  </p:cSl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factory pattern</a:t>
            </a:r>
          </a:p>
          <a:p>
            <a:pPr lvl="0" indent="0" marL="0">
              <a:spcBef>
                <a:spcPts val="3000"/>
              </a:spcBef>
              <a:buNone/>
            </a:pPr>
            <a:r>
              <a:rPr b="1" i="1"/>
              <a:t>Who decides the type?</a:t>
            </a:r>
          </a:p>
          <a:p>
            <a:pPr lvl="0"/>
            <a:r>
              <a:rPr/>
              <a:t>Every </a:t>
            </a:r>
            <a:r>
              <a:rPr>
                <a:latin typeface="Courier"/>
              </a:rPr>
              <a:t>new()</a:t>
            </a:r>
            <a:r>
              <a:rPr/>
              <a:t> you write is a </a:t>
            </a:r>
            <a:r>
              <a:rPr b="1"/>
              <a:t>hardcoded</a:t>
            </a:r>
            <a:r>
              <a:rPr/>
              <a:t> decision: that line is always going to build that class, and to change it you have to edit it and recompile</a:t>
            </a:r>
          </a:p>
          <a:p>
            <a:pPr lvl="0"/>
            <a:r>
              <a:rPr/>
              <a:t>In a testbench that does not scale. You want the same </a:t>
            </a:r>
            <a:r>
              <a:rPr>
                <a:latin typeface="Courier"/>
              </a:rPr>
              <a:t>env</a:t>
            </a:r>
            <a:r>
              <a:rPr/>
              <a:t> sending additions today and multiplications tomorrow, picked from the command line</a:t>
            </a:r>
          </a:p>
          <a:p>
            <a:pPr lvl="0"/>
            <a:r>
              <a:rPr/>
              <a:t>The parameterized classes of the previous unit are not enough either: the </a:t>
            </a:r>
            <a:r>
              <a:rPr>
                <a:latin typeface="Courier"/>
              </a:rPr>
              <a:t>#(...)</a:t>
            </a:r>
            <a:r>
              <a:rPr/>
              <a:t> gets resolved at compile time, and here the decision has to happen </a:t>
            </a:r>
            <a:r>
              <a:rPr b="1"/>
              <a:t>at runtime</a:t>
            </a:r>
          </a:p>
          <a:p>
            <a:pPr lvl="0"/>
            <a:r>
              <a:rPr/>
              <a:t>The factory is the answer: instead of building it yourself, you </a:t>
            </a:r>
            <a:r>
              <a:rPr b="1"/>
              <a:t>ask</a:t>
            </a:r>
            <a:r>
              <a:rPr/>
              <a:t> for the object from somebody who knows which type to hand over</a:t>
            </a:r>
          </a:p>
          <a:p>
            <a:pPr lvl="0"/>
            <a:r>
              <a:rPr/>
              <a:t>It is the most visible pattern of UVM, and with it you understand </a:t>
            </a:r>
            <a:r>
              <a:rPr>
                <a:latin typeface="Courier"/>
              </a:rPr>
              <a:t>type_id::create()</a:t>
            </a:r>
            <a:r>
              <a:rPr/>
              <a:t> and </a:t>
            </a:r>
            <a:r>
              <a:rPr>
                <a:latin typeface="Courier"/>
              </a:rPr>
              <a:t>set_type_override()</a:t>
            </a:r>
            <a:r>
              <a:rPr/>
              <a:t>, which are going to be in every file of the rest of the course</a:t>
            </a:r>
          </a:p>
        </p:txBody>
      </p:sp>
    </p:spTree>
  </p:cSl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factory pattern</a:t>
            </a:r>
          </a:p>
        </p:txBody>
      </p:sp>
      <p:sp>
        <p:nvSpPr>
          <p:cNvPr id="3" name="Content Placeholder 2"/>
          <p:cNvSpPr>
            <a:spLocks noGrp="1"/>
          </p:cNvSpPr>
          <p:nvPr>
            <p:ph idx="1"/>
          </p:nvPr>
        </p:nvSpPr>
        <p:spPr/>
        <p:txBody>
          <a:bodyPr/>
          <a:lstStyle/>
          <a:p>
            <a:pPr lvl="0"/>
            <a:r>
              <a:rPr/>
              <a:t>A design pattern, not a language feature: a class whose only job is to </a:t>
            </a:r>
            <a:r>
              <a:rPr b="1"/>
              <a:t>build objects for you</a:t>
            </a:r>
          </a:p>
          <a:p>
            <a:pPr lvl="0"/>
            <a:r>
              <a:rPr/>
              <a:t>You ask it for an object by describing which one you want —a string, an enum— and it hands it back already built, of whichever subtype corresponds</a:t>
            </a:r>
          </a:p>
          <a:p>
            <a:pPr lvl="0"/>
            <a:r>
              <a:rPr/>
              <a:t>Before the solution, the problem. Look at what happens when the </a:t>
            </a:r>
            <a:r>
              <a:rPr>
                <a:latin typeface="Courier"/>
              </a:rPr>
              <a:t>new()</a:t>
            </a:r>
            <a:r>
              <a:rPr/>
              <a:t> is written in the place where the object gets used:</a:t>
            </a:r>
          </a:p>
          <a:p>
            <a:pPr lvl="0" indent="0">
              <a:buNone/>
            </a:pPr>
            <a:r>
              <a:rPr i="1">
                <a:solidFill>
                  <a:srgbClr val="60A0B0"/>
                </a:solidFill>
                <a:latin typeface="Courier"/>
              </a:rPr>
              <a:t>// ILLUSTRATION -- not compiled. In the previous example, new() gets called every</a:t>
            </a:r>
            <a:br/>
            <a:r>
              <a:rPr i="1">
                <a:solidFill>
                  <a:srgbClr val="60A0B0"/>
                </a:solidFill>
                <a:latin typeface="Courier"/>
              </a:rPr>
              <a:t>// time an object is needed: building a new set of drinks means editing the source.</a:t>
            </a:r>
            <a:br/>
            <a:r>
              <a:rPr>
                <a:latin typeface="Courier"/>
              </a:rPr>
              <a:t>bandeja_de_fernet = </a:t>
            </a:r>
            <a:r>
              <a:rPr b="1">
                <a:solidFill>
                  <a:srgbClr val="007020"/>
                </a:solidFill>
                <a:latin typeface="Courier"/>
              </a:rPr>
              <a:t>new</a:t>
            </a:r>
            <a:r>
              <a:rPr>
                <a:latin typeface="Courier"/>
              </a:rPr>
              <a:t>();</a:t>
            </a:r>
            <a:br/>
            <a:r>
              <a:rPr>
                <a:latin typeface="Courier"/>
              </a:rPr>
              <a:t>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bandeja_de_fernet.bandeja_trago(fernet_h);</a:t>
            </a:r>
            <a:br/>
            <a:r>
              <a:rPr>
                <a:latin typeface="Courier"/>
              </a:rPr>
              <a:t>fernet_h = </a:t>
            </a:r>
            <a:r>
              <a:rPr b="1">
                <a:solidFill>
                  <a:srgbClr val="007020"/>
                </a:solidFill>
                <a:latin typeface="Courier"/>
              </a:rPr>
              <a:t>new</a:t>
            </a:r>
            <a:r>
              <a:rPr>
                <a:latin typeface="Courier"/>
              </a:rPr>
              <a:t>(</a:t>
            </a:r>
            <a:r>
              <a:rPr>
                <a:solidFill>
                  <a:srgbClr val="40A070"/>
                </a:solidFill>
                <a:latin typeface="Courier"/>
              </a:rPr>
              <a:t>15</a:t>
            </a:r>
            <a:r>
              <a:rPr>
                <a:latin typeface="Courier"/>
              </a:rPr>
              <a:t>, </a:t>
            </a:r>
            <a:r>
              <a:rPr>
                <a:solidFill>
                  <a:srgbClr val="4070A0"/>
                </a:solidFill>
                <a:latin typeface="Courier"/>
              </a:rPr>
              <a:t>"the one at table 4"</a:t>
            </a:r>
            <a:r>
              <a:rPr>
                <a:latin typeface="Courier"/>
              </a:rPr>
              <a:t>);</a:t>
            </a:r>
            <a:br/>
            <a:r>
              <a:rPr>
                <a:latin typeface="Courier"/>
              </a:rPr>
              <a:t>bandeja_de_fernet.bandeja_trago(fernet_h);</a:t>
            </a:r>
            <a:br/>
            <a:br/>
            <a:r>
              <a:rPr>
                <a:latin typeface="Courier"/>
              </a:rPr>
              <a:t>bandeja_de_mojito = </a:t>
            </a:r>
            <a:r>
              <a:rPr b="1">
                <a:solidFill>
                  <a:srgbClr val="007020"/>
                </a:solidFill>
                <a:latin typeface="Courier"/>
              </a:rPr>
              <a:t>new</a:t>
            </a:r>
            <a:r>
              <a:rPr>
                <a:latin typeface="Courier"/>
              </a:rPr>
              <a:t>();</a:t>
            </a:r>
            <a:br/>
            <a:r>
              <a:rPr>
                <a:latin typeface="Courier"/>
              </a:rPr>
              <a:t>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at table 7"</a:t>
            </a:r>
            <a:r>
              <a:rPr>
                <a:latin typeface="Courier"/>
              </a:rPr>
              <a:t>);</a:t>
            </a:r>
            <a:br/>
            <a:r>
              <a:rPr>
                <a:latin typeface="Courier"/>
              </a:rPr>
              <a:t>bandeja_de_mojito.bandeja_trago(mojito_h);</a:t>
            </a:r>
            <a:br/>
            <a:br/>
            <a:r>
              <a:rPr>
                <a:latin typeface="Courier"/>
              </a:rPr>
              <a:t>mojito_h = </a:t>
            </a:r>
            <a:r>
              <a:rPr b="1">
                <a:solidFill>
                  <a:srgbClr val="007020"/>
                </a:solidFill>
                <a:latin typeface="Courier"/>
              </a:rPr>
              <a:t>new</a:t>
            </a:r>
            <a:r>
              <a:rPr>
                <a:latin typeface="Courier"/>
              </a:rPr>
              <a:t>(</a:t>
            </a:r>
            <a:r>
              <a:rPr>
                <a:solidFill>
                  <a:srgbClr val="40A070"/>
                </a:solidFill>
                <a:latin typeface="Courier"/>
              </a:rPr>
              <a:t>1</a:t>
            </a:r>
            <a:r>
              <a:rPr>
                <a:latin typeface="Courier"/>
              </a:rPr>
              <a:t>, </a:t>
            </a:r>
            <a:r>
              <a:rPr>
                <a:solidFill>
                  <a:srgbClr val="4070A0"/>
                </a:solidFill>
                <a:latin typeface="Courier"/>
              </a:rPr>
              <a:t>"the one on the sidewalk"</a:t>
            </a:r>
            <a:r>
              <a:rPr>
                <a:latin typeface="Courier"/>
              </a:rPr>
              <a:t>);</a:t>
            </a:r>
            <a:br/>
            <a:r>
              <a:rPr>
                <a:latin typeface="Courier"/>
              </a:rPr>
              <a:t>bandeja_de_mojito.bandeja_trago(mojito_h);</a:t>
            </a:r>
            <a:br/>
            <a:br/>
            <a:r>
              <a:rPr i="1">
                <a:solidFill>
                  <a:srgbClr val="60A0B0"/>
                </a:solidFill>
                <a:latin typeface="Courier"/>
              </a:rPr>
              <a:t>// Consider the case where a set of random drinks has to be read from a file</a:t>
            </a:r>
            <a:br/>
            <a:r>
              <a:rPr i="1">
                <a:solidFill>
                  <a:srgbClr val="60A0B0"/>
                </a:solidFill>
                <a:latin typeface="Courier"/>
              </a:rPr>
              <a:t>// dynamically.</a:t>
            </a:r>
            <a:br/>
            <a:r>
              <a:rPr i="1">
                <a:solidFill>
                  <a:srgbClr val="60A0B0"/>
                </a:solidFill>
                <a:latin typeface="Courier"/>
              </a:rPr>
              <a:t>//    --&gt; Doing that with NON hardcoded code is impossible</a:t>
            </a:r>
            <a:br/>
            <a:r>
              <a:rPr i="1">
                <a:solidFill>
                  <a:srgbClr val="60A0B0"/>
                </a:solidFill>
                <a:latin typeface="Courier"/>
              </a:rPr>
              <a:t>//        You would need a script that generates the source, recompile it...</a:t>
            </a:r>
          </a:p>
          <a:p>
            <a:pPr lvl="0" indent="0" marL="1270000">
              <a:buNone/>
            </a:pPr>
            <a:r>
              <a:rPr sz="2000" i="1"/>
              <a:t>The idea is to create data of random types without changing the code.</a:t>
            </a:r>
          </a:p>
        </p:txBody>
      </p:sp>
    </p:spTree>
  </p:cSl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factory pattern</a:t>
            </a:r>
          </a:p>
        </p:txBody>
      </p:sp>
      <p:pic>
        <p:nvPicPr>
          <p:cNvPr descr="res/diagrams/en/factory_diagram.svg" id="0" name="Picture 1"/>
          <p:cNvPicPr>
            <a:picLocks noGrp="1" noChangeAspect="1"/>
          </p:cNvPicPr>
          <p:nvPr/>
        </p:nvPicPr>
        <p:blipFill>
          <a:blip r:embed="rId2"/>
          <a:stretch>
            <a:fillRect/>
          </a:stretch>
        </p:blipFill>
        <p:spPr bwMode="auto">
          <a:xfrm>
            <a:off x="1981200" y="1193800"/>
            <a:ext cx="5194300" cy="2882900"/>
          </a:xfrm>
          <a:prstGeom prst="rect">
            <a:avLst/>
          </a:prstGeom>
          <a:noFill/>
          <a:ln w="9525">
            <a:noFill/>
            <a:headEnd/>
            <a:tailEnd/>
          </a:ln>
        </p:spPr>
      </p:pic>
      <p:sp>
        <p:nvSpPr>
          <p:cNvPr id="1" name="TextBox 3"/>
          <p:cNvSpPr txBox="1"/>
          <p:nvPr>
            <p:ph idx="1"/>
          </p:nvPr>
        </p:nvSpPr>
        <p:spPr>
          <a:xfrm>
            <a:off x="457200" y="4076700"/>
            <a:ext cx="8229600" cy="508000"/>
          </a:xfrm>
          <a:prstGeom prst="rect">
            <a:avLst/>
          </a:prstGeom>
          <a:noFill/>
        </p:spPr>
        <p:txBody>
          <a:bodyPr/>
          <a:lstStyle/>
          <a:p>
            <a:pPr lvl="0" indent="0" marL="0" algn="ctr">
              <a:buNone/>
            </a:pPr>
            <a:r>
              <a:rPr/>
              <a:t>cantina builds fernet and mojito, and returns a trago handle</a:t>
            </a:r>
          </a:p>
        </p:txBody>
      </p:sp>
    </p:spTree>
  </p:cSl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indent="0" marL="0">
              <a:buNone/>
            </a:pPr>
          </a:p>
          <a:p>
            <a:pPr lvl="0"/>
            <a:r>
              <a:rPr b="1"/>
              <a:t>The factory</a:t>
            </a:r>
            <a:r>
              <a:rPr/>
              <a:t> is the method at the top: it takes an argument and returns an object of the type that argument asks for</a:t>
            </a:r>
          </a:p>
          <a:p>
            <a:pPr lvl="0"/>
            <a:r>
              <a:rPr b="1"/>
              <a:t>Polymorphism</a:t>
            </a:r>
            <a:r>
              <a:rPr/>
              <a:t> is what makes it possible: </a:t>
            </a:r>
            <a:r>
              <a:rPr>
                <a:latin typeface="Courier"/>
              </a:rPr>
              <a:t>fernet</a:t>
            </a:r>
            <a:r>
              <a:rPr/>
              <a:t> and </a:t>
            </a:r>
            <a:r>
              <a:rPr>
                <a:latin typeface="Courier"/>
              </a:rPr>
              <a:t>mojito</a:t>
            </a:r>
            <a:r>
              <a:rPr/>
              <a:t> extend </a:t>
            </a:r>
            <a:r>
              <a:rPr>
                <a:latin typeface="Courier"/>
              </a:rPr>
              <a:t>trago</a:t>
            </a:r>
            <a:r>
              <a:rPr/>
              <a:t>, so both fit in a </a:t>
            </a:r>
            <a:r>
              <a:rPr>
                <a:latin typeface="Courier"/>
              </a:rPr>
              <a:t>trago</a:t>
            </a:r>
            <a:r>
              <a:rPr/>
              <a:t> variable</a:t>
            </a:r>
          </a:p>
          <a:p>
            <a:pPr lvl="0"/>
            <a:r>
              <a:rPr/>
              <a:t>Without the second there is nowhere to put what the first returns. They are the two halves of the same tool</a:t>
            </a:r>
          </a:p>
        </p:txBody>
      </p:sp>
    </p:spTree>
  </p:cSl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factory pattern</a:t>
            </a:r>
          </a:p>
        </p:txBody>
      </p:sp>
      <p:sp>
        <p:nvSpPr>
          <p:cNvPr id="3" name="Content Placeholder 2"/>
          <p:cNvSpPr>
            <a:spLocks noGrp="1"/>
          </p:cNvSpPr>
          <p:nvPr>
            <p:ph idx="1"/>
          </p:nvPr>
        </p:nvSpPr>
        <p:spPr/>
        <p:txBody>
          <a:bodyPr/>
          <a:lstStyle/>
          <a:p>
            <a:pPr lvl="0"/>
            <a:r>
              <a:rPr>
                <a:latin typeface="Courier"/>
              </a:rPr>
              <a:t>virtual</a:t>
            </a:r>
            <a:r>
              <a:rPr/>
              <a:t> is enough as long as you use methods the base class already declares. But </a:t>
            </a:r>
            <a:r>
              <a:rPr>
                <a:latin typeface="Courier"/>
              </a:rPr>
              <a:t>fernet</a:t>
            </a:r>
            <a:r>
              <a:rPr/>
              <a:t> adds a field of its own —</a:t>
            </a:r>
            <a:r>
              <a:rPr>
                <a:latin typeface="Courier"/>
              </a:rPr>
              <a:t>sin_hielo</a:t>
            </a:r>
            <a:r>
              <a:rPr/>
              <a:t>— that </a:t>
            </a:r>
            <a:r>
              <a:rPr>
                <a:latin typeface="Courier"/>
              </a:rPr>
              <a:t>trago</a:t>
            </a:r>
            <a:r>
              <a:rPr/>
              <a:t> knows nothing about</a:t>
            </a:r>
          </a:p>
          <a:p>
            <a:pPr lvl="0"/>
            <a:r>
              <a:rPr/>
              <a:t>To reach it you have to bring the handle down to its real type, and that is </a:t>
            </a:r>
            <a:r>
              <a:rPr>
                <a:latin typeface="Courier"/>
              </a:rPr>
              <a:t>$cast</a:t>
            </a:r>
            <a:r>
              <a:rPr/>
              <a:t>: it converts the variable of the second argument to the class of the first</a:t>
            </a:r>
          </a:p>
          <a:p>
            <a:pPr lvl="0"/>
            <a:r>
              <a:rPr/>
              <a:t>It checks </a:t>
            </a:r>
            <a:r>
              <a:rPr b="1"/>
              <a:t>at runtime</a:t>
            </a:r>
            <a:r>
              <a:rPr/>
              <a:t> and returns 0 if it does not work, so it never goes alone: always inside an </a:t>
            </a:r>
            <a:r>
              <a:rPr>
                <a:latin typeface="Courier"/>
              </a:rPr>
              <a:t>if</a:t>
            </a:r>
            <a:r>
              <a:rPr/>
              <a:t> with its </a:t>
            </a:r>
            <a:r>
              <a:rPr>
                <a:latin typeface="Courier"/>
              </a:rPr>
              <a:t>$fatal</a:t>
            </a:r>
          </a:p>
          <a:p>
            <a:pPr lvl="0" indent="0">
              <a:buNone/>
            </a:pPr>
            <a:r>
              <a:rPr i="1">
                <a:solidFill>
                  <a:srgbClr val="60A0B0"/>
                </a:solidFill>
                <a:latin typeface="Courier"/>
              </a:rPr>
              <a:t>//*********************************************************************</a:t>
            </a:r>
            <a:br/>
            <a:r>
              <a:rPr i="1">
                <a:solidFill>
                  <a:srgbClr val="60A0B0"/>
                </a:solidFill>
                <a:latin typeface="Courier"/>
              </a:rPr>
              <a:t>// Part of the factory Class!</a:t>
            </a:r>
            <a:br/>
            <a:r>
              <a:rPr i="1">
                <a:solidFill>
                  <a:srgbClr val="60A0B0"/>
                </a:solidFill>
                <a:latin typeface="Courier"/>
              </a:rPr>
              <a:t>//*********************************************************************</a:t>
            </a:r>
            <a:br/>
            <a:r>
              <a:rPr b="1">
                <a:solidFill>
                  <a:srgbClr val="007020"/>
                </a:solidFill>
                <a:latin typeface="Courier"/>
              </a:rPr>
              <a:t>class</a:t>
            </a:r>
            <a:r>
              <a:rPr>
                <a:latin typeface="Courier"/>
              </a:rPr>
              <a:t> cantina;</a:t>
            </a:r>
            <a:br/>
            <a:br/>
            <a:r>
              <a:rPr>
                <a:latin typeface="Courier"/>
              </a:rPr>
              <a:t>   </a:t>
            </a:r>
            <a:r>
              <a:rPr i="1">
                <a:solidFill>
                  <a:srgbClr val="60A0B0"/>
                </a:solidFill>
                <a:latin typeface="Courier"/>
              </a:rPr>
              <a:t>// Static method that builds the drinks</a:t>
            </a:r>
            <a:br/>
            <a:r>
              <a:rPr>
                <a:latin typeface="Courier"/>
              </a:rPr>
              <a:t>   </a:t>
            </a:r>
            <a:r>
              <a:rPr b="1">
                <a:solidFill>
                  <a:srgbClr val="007020"/>
                </a:solidFill>
                <a:latin typeface="Courier"/>
              </a:rPr>
              <a:t>static</a:t>
            </a:r>
            <a:r>
              <a:rPr>
                <a:latin typeface="Courier"/>
              </a:rPr>
              <a:t> </a:t>
            </a:r>
            <a:r>
              <a:rPr b="1">
                <a:solidFill>
                  <a:srgbClr val="007020"/>
                </a:solidFill>
                <a:latin typeface="Courier"/>
              </a:rPr>
              <a:t>function</a:t>
            </a:r>
            <a:r>
              <a:rPr>
                <a:latin typeface="Courier"/>
              </a:rPr>
              <a:t> trago hacer_trago(</a:t>
            </a:r>
            <a:r>
              <a:rPr b="1">
                <a:solidFill>
                  <a:srgbClr val="007020"/>
                </a:solidFill>
                <a:latin typeface="Courier"/>
              </a:rPr>
              <a:t>string</a:t>
            </a:r>
            <a:r>
              <a:rPr>
                <a:latin typeface="Courier"/>
              </a:rPr>
              <a:t> pedido, </a:t>
            </a:r>
            <a:r>
              <a:rPr b="1">
                <a:solidFill>
                  <a:srgbClr val="007020"/>
                </a:solidFill>
                <a:latin typeface="Courier"/>
              </a:rPr>
              <a:t>int</a:t>
            </a:r>
            <a:r>
              <a:rPr>
                <a:latin typeface="Courier"/>
              </a:rPr>
              <a:t> hielos, </a:t>
            </a:r>
            <a:r>
              <a:rPr b="1">
                <a:solidFill>
                  <a:srgbClr val="007020"/>
                </a:solidFill>
                <a:latin typeface="Courier"/>
              </a:rPr>
              <a:t>string</a:t>
            </a:r>
            <a:r>
              <a:rPr>
                <a:latin typeface="Courier"/>
              </a:rPr>
              <a:t> name);</a:t>
            </a:r>
            <a:br/>
            <a:r>
              <a:rPr>
                <a:latin typeface="Courier"/>
              </a:rPr>
              <a:t>      mojito nuevo_mojito;</a:t>
            </a:r>
            <a:br/>
            <a:r>
              <a:rPr>
                <a:latin typeface="Courier"/>
              </a:rPr>
              <a:t>      fernet nuevo_fernet;</a:t>
            </a:r>
            <a:br/>
            <a:r>
              <a:rPr>
                <a:latin typeface="Courier"/>
              </a:rPr>
              <a:t>      </a:t>
            </a:r>
            <a:r>
              <a:rPr b="1">
                <a:solidFill>
                  <a:srgbClr val="007020"/>
                </a:solidFill>
                <a:latin typeface="Courier"/>
              </a:rPr>
              <a:t>case</a:t>
            </a:r>
            <a:r>
              <a:rPr>
                <a:latin typeface="Courier"/>
              </a:rPr>
              <a:t> (pedido)</a:t>
            </a:r>
            <a:br/>
            <a:r>
              <a:rPr>
                <a:latin typeface="Courier"/>
              </a:rPr>
              <a:t>         </a:t>
            </a:r>
            <a:r>
              <a:rPr>
                <a:solidFill>
                  <a:srgbClr val="4070A0"/>
                </a:solidFill>
                <a:latin typeface="Courier"/>
              </a:rPr>
              <a:t>"fernet"</a:t>
            </a:r>
            <a:r>
              <a:rPr>
                <a:latin typeface="Courier"/>
              </a:rPr>
              <a:t>: </a:t>
            </a:r>
            <a:r>
              <a:rPr b="1">
                <a:solidFill>
                  <a:srgbClr val="007020"/>
                </a:solidFill>
                <a:latin typeface="Courier"/>
              </a:rPr>
              <a:t>begin</a:t>
            </a:r>
            <a:br/>
            <a:r>
              <a:rPr>
                <a:latin typeface="Courier"/>
              </a:rPr>
              <a:t>            nuevo_fernet = </a:t>
            </a:r>
            <a:r>
              <a:rPr b="1">
                <a:solidFill>
                  <a:srgbClr val="007020"/>
                </a:solidFill>
                <a:latin typeface="Courier"/>
              </a:rPr>
              <a:t>new</a:t>
            </a:r>
            <a:r>
              <a:rPr>
                <a:latin typeface="Courier"/>
              </a:rPr>
              <a:t>(hielos, name);</a:t>
            </a:r>
            <a:br/>
            <a:r>
              <a:rPr>
                <a:latin typeface="Courier"/>
              </a:rPr>
              <a:t>            </a:t>
            </a:r>
            <a:r>
              <a:rPr b="1">
                <a:solidFill>
                  <a:srgbClr val="007020"/>
                </a:solidFill>
                <a:latin typeface="Courier"/>
              </a:rPr>
              <a:t>return</a:t>
            </a:r>
            <a:r>
              <a:rPr>
                <a:latin typeface="Courier"/>
              </a:rPr>
              <a:t> nuevo_fernet;</a:t>
            </a:r>
            <a:br/>
            <a:r>
              <a:rPr>
                <a:latin typeface="Courier"/>
              </a:rPr>
              <a:t>         </a:t>
            </a:r>
            <a:r>
              <a:rPr b="1">
                <a:solidFill>
                  <a:srgbClr val="007020"/>
                </a:solidFill>
                <a:latin typeface="Courier"/>
              </a:rPr>
              <a:t>end</a:t>
            </a:r>
            <a:br/>
            <a:br/>
            <a:r>
              <a:rPr>
                <a:latin typeface="Courier"/>
              </a:rPr>
              <a:t>         </a:t>
            </a:r>
            <a:r>
              <a:rPr>
                <a:solidFill>
                  <a:srgbClr val="4070A0"/>
                </a:solidFill>
                <a:latin typeface="Courier"/>
              </a:rPr>
              <a:t>"mojito"</a:t>
            </a:r>
            <a:r>
              <a:rPr>
                <a:latin typeface="Courier"/>
              </a:rPr>
              <a:t>: </a:t>
            </a:r>
            <a:r>
              <a:rPr b="1">
                <a:solidFill>
                  <a:srgbClr val="007020"/>
                </a:solidFill>
                <a:latin typeface="Courier"/>
              </a:rPr>
              <a:t>begin</a:t>
            </a:r>
            <a:br/>
            <a:r>
              <a:rPr>
                <a:latin typeface="Courier"/>
              </a:rPr>
              <a:t>            nuevo_mojito = </a:t>
            </a:r>
            <a:r>
              <a:rPr b="1">
                <a:solidFill>
                  <a:srgbClr val="007020"/>
                </a:solidFill>
                <a:latin typeface="Courier"/>
              </a:rPr>
              <a:t>new</a:t>
            </a:r>
            <a:r>
              <a:rPr>
                <a:latin typeface="Courier"/>
              </a:rPr>
              <a:t>(hielos, name);</a:t>
            </a:r>
            <a:br/>
            <a:r>
              <a:rPr>
                <a:latin typeface="Courier"/>
              </a:rPr>
              <a:t>            </a:t>
            </a:r>
            <a:r>
              <a:rPr b="1">
                <a:solidFill>
                  <a:srgbClr val="007020"/>
                </a:solidFill>
                <a:latin typeface="Courier"/>
              </a:rPr>
              <a:t>return</a:t>
            </a:r>
            <a:r>
              <a:rPr>
                <a:latin typeface="Courier"/>
              </a:rPr>
              <a:t> nuevo_mojito;</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default</a:t>
            </a:r>
            <a:r>
              <a:rPr>
                <a:latin typeface="Courier"/>
              </a:rPr>
              <a:t>: </a:t>
            </a:r>
            <a:r>
              <a:rPr b="1">
                <a:solidFill>
                  <a:srgbClr val="007020"/>
                </a:solidFill>
                <a:latin typeface="Courier"/>
              </a:rPr>
              <a:t>begin</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"No such drink: "</a:t>
            </a:r>
            <a:r>
              <a:rPr>
                <a:latin typeface="Courier"/>
              </a:rPr>
              <a:t>, pedido});</a:t>
            </a:r>
            <a:br/>
            <a:r>
              <a:rPr>
                <a:latin typeface="Courier"/>
              </a:rPr>
              <a:t>            </a:t>
            </a:r>
            <a:r>
              <a:rPr b="1">
                <a:solidFill>
                  <a:srgbClr val="007020"/>
                </a:solidFill>
                <a:latin typeface="Courier"/>
              </a:rPr>
              <a:t>return</a:t>
            </a:r>
            <a:r>
              <a:rPr>
                <a:latin typeface="Courier"/>
              </a:rPr>
              <a:t> </a:t>
            </a:r>
            <a:r>
              <a:rPr b="1">
                <a:solidFill>
                  <a:srgbClr val="007020"/>
                </a:solidFill>
                <a:latin typeface="Courier"/>
              </a:rPr>
              <a:t>null</a:t>
            </a:r>
            <a:r>
              <a:rPr>
                <a:latin typeface="Courier"/>
              </a:rPr>
              <a:t>;</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endcase</a:t>
            </a:r>
            <a:r>
              <a:rPr>
                <a:latin typeface="Courier"/>
              </a:rPr>
              <a:t>  </a:t>
            </a:r>
            <a:r>
              <a:rPr i="1">
                <a:solidFill>
                  <a:srgbClr val="60A0B0"/>
                </a:solidFill>
                <a:latin typeface="Courier"/>
              </a:rPr>
              <a:t>// case (pedido)</a:t>
            </a:r>
            <a:br/>
            <a:br/>
            <a:r>
              <a:rPr>
                <a:latin typeface="Courier"/>
              </a:rPr>
              <a:t>   </a:t>
            </a:r>
            <a:r>
              <a:rPr b="1">
                <a:solidFill>
                  <a:srgbClr val="007020"/>
                </a:solidFill>
                <a:latin typeface="Courier"/>
              </a:rPr>
              <a:t>endfunction</a:t>
            </a:r>
            <a:r>
              <a:rPr>
                <a:latin typeface="Courier"/>
              </a:rPr>
              <a:t> : hacer_trago</a:t>
            </a:r>
            <a:br/>
            <a:br/>
            <a:r>
              <a:rPr b="1">
                <a:solidFill>
                  <a:srgbClr val="007020"/>
                </a:solidFill>
                <a:latin typeface="Courier"/>
              </a:rPr>
              <a:t>endclass</a:t>
            </a:r>
            <a:r>
              <a:rPr>
                <a:latin typeface="Courier"/>
              </a:rPr>
              <a:t> : cantina</a:t>
            </a:r>
          </a:p>
          <a:p>
            <a:pPr lvl="0"/>
            <a:r>
              <a:rPr/>
              <a:t>And </a:t>
            </a:r>
            <a:r>
              <a:rPr>
                <a:latin typeface="Courier"/>
              </a:rPr>
              <a:t>$cast</a:t>
            </a:r>
            <a:r>
              <a:rPr/>
              <a:t> in use, in the </a:t>
            </a:r>
            <a:r>
              <a:rPr>
                <a:latin typeface="Courier"/>
              </a:rPr>
              <a:t>top</a:t>
            </a:r>
            <a:r>
              <a:rPr/>
              <a:t>: the factory always returns a </a:t>
            </a:r>
            <a:r>
              <a:rPr>
                <a:latin typeface="Courier"/>
              </a:rPr>
              <a:t>trago</a:t>
            </a:r>
            <a:r>
              <a:rPr/>
              <a:t>, and to reach </a:t>
            </a:r>
            <a:r>
              <a:rPr>
                <a:latin typeface="Courier"/>
              </a:rPr>
              <a:t>sin_hielo</a:t>
            </a:r>
            <a:r>
              <a:rPr/>
              <a:t> you have to bring it down to </a:t>
            </a:r>
            <a:r>
              <a:rPr>
                <a:latin typeface="Courier"/>
              </a:rPr>
              <a:t>fernet</a:t>
            </a:r>
          </a:p>
          <a:p>
            <a:pPr lvl="0" indent="0">
              <a:buNone/>
            </a:pPr>
            <a:r>
              <a:rPr>
                <a:latin typeface="Courier"/>
              </a:rPr>
              <a:t>      </a:t>
            </a:r>
            <a:r>
              <a:rPr i="1">
                <a:solidFill>
                  <a:srgbClr val="60A0B0"/>
                </a:solidFill>
                <a:latin typeface="Courier"/>
              </a:rPr>
              <a:t>// Using the factory!</a:t>
            </a:r>
            <a:br/>
            <a:r>
              <a:rPr>
                <a:latin typeface="Courier"/>
              </a:rPr>
              <a:t>      trago_h = cantina::hacer_trago(</a:t>
            </a:r>
            <a:r>
              <a:rPr>
                <a:solidFill>
                  <a:srgbClr val="4070A0"/>
                </a:solidFill>
                <a:latin typeface="Courier"/>
              </a:rPr>
              <a:t>"fernet"</a:t>
            </a:r>
            <a:r>
              <a:rPr>
                <a:latin typeface="Courier"/>
              </a:rPr>
              <a:t>, </a:t>
            </a:r>
            <a:r>
              <a:rPr>
                <a:solidFill>
                  <a:srgbClr val="40A070"/>
                </a:solidFill>
                <a:latin typeface="Courier"/>
              </a:rPr>
              <a:t>15</a:t>
            </a:r>
            <a:r>
              <a:rPr>
                <a:latin typeface="Courier"/>
              </a:rPr>
              <a:t>, </a:t>
            </a:r>
            <a:r>
              <a:rPr>
                <a:solidFill>
                  <a:srgbClr val="4070A0"/>
                </a:solidFill>
                <a:latin typeface="Courier"/>
              </a:rPr>
              <a:t>"the one at the bar"</a:t>
            </a:r>
            <a:r>
              <a:rPr>
                <a:latin typeface="Courier"/>
              </a:rPr>
              <a:t>);</a:t>
            </a:r>
            <a:br/>
            <a:r>
              <a:rPr>
                <a:latin typeface="Courier"/>
              </a:rPr>
              <a:t>      trago_h.servir();</a:t>
            </a:r>
            <a:br/>
            <a:br/>
            <a:r>
              <a:rPr>
                <a:latin typeface="Courier"/>
              </a:rPr>
              <a:t>      </a:t>
            </a:r>
            <a:r>
              <a:rPr i="1">
                <a:solidFill>
                  <a:srgbClr val="60A0B0"/>
                </a:solidFill>
                <a:latin typeface="Courier"/>
              </a:rPr>
              <a:t>// Reaching a member of fernet (derived from trago) through a trago variable</a:t>
            </a:r>
            <a:br/>
            <a:r>
              <a:rPr>
                <a:latin typeface="Courier"/>
              </a:rPr>
              <a:t>      </a:t>
            </a:r>
            <a:r>
              <a:rPr i="1">
                <a:solidFill>
                  <a:srgbClr val="60A0B0"/>
                </a:solidFill>
                <a:latin typeface="Courier"/>
              </a:rPr>
              <a:t>// requires casting it to fernet.</a:t>
            </a: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(fernet_h, trago_h))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"Could not cast trago_h to fernet_h"</a:t>
            </a:r>
            <a:r>
              <a:rPr>
                <a:latin typeface="Courier"/>
              </a:rPr>
              <a:t>);</a:t>
            </a:r>
            <a:br/>
            <a:br/>
            <a:r>
              <a:rPr>
                <a:latin typeface="Courier"/>
              </a:rPr>
              <a:t>      </a:t>
            </a:r>
            <a:r>
              <a:rPr b="1">
                <a:solidFill>
                  <a:srgbClr val="007020"/>
                </a:solidFill>
                <a:latin typeface="Courier"/>
              </a:rPr>
              <a:t>if</a:t>
            </a:r>
            <a:r>
              <a:rPr>
                <a:latin typeface="Courier"/>
              </a:rPr>
              <a:t> (fernet_h.sin_hielo) </a:t>
            </a:r>
            <a:r>
              <a:rPr b="1">
                <a:solidFill>
                  <a:srgbClr val="007020"/>
                </a:solidFill>
                <a:latin typeface="Courier"/>
              </a:rPr>
              <a:t>$display</a:t>
            </a:r>
            <a:r>
              <a:rPr>
                <a:latin typeface="Courier"/>
              </a:rPr>
              <a:t>(</a:t>
            </a:r>
            <a:r>
              <a:rPr>
                <a:solidFill>
                  <a:srgbClr val="4070A0"/>
                </a:solidFill>
                <a:latin typeface="Courier"/>
              </a:rPr>
              <a:t>"And on top of that it comes warm!"</a:t>
            </a:r>
            <a:r>
              <a:rPr>
                <a:latin typeface="Courier"/>
              </a:rPr>
              <a:t>);</a:t>
            </a:r>
            <a:br/>
            <a:r>
              <a:rPr>
                <a:latin typeface="Courier"/>
              </a:rPr>
              <a:t>      bandeja#(fernet)::bandeja_trago(fernet_h);</a:t>
            </a:r>
            <a:b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(fernet_h, cantina::hacer_trago(</a:t>
            </a:r>
            <a:r>
              <a:rPr>
                <a:solidFill>
                  <a:srgbClr val="4070A0"/>
                </a:solidFill>
                <a:latin typeface="Courier"/>
              </a:rPr>
              <a:t>"fernet"</a:t>
            </a:r>
            <a:r>
              <a:rPr>
                <a:latin typeface="Courier"/>
              </a:rPr>
              <a:t>, </a:t>
            </a:r>
            <a:r>
              <a:rPr>
                <a:solidFill>
                  <a:srgbClr val="40A070"/>
                </a:solidFill>
                <a:latin typeface="Courier"/>
              </a:rPr>
              <a:t>2</a:t>
            </a:r>
            <a:r>
              <a:rPr>
                <a:latin typeface="Courier"/>
              </a:rPr>
              <a:t>, </a:t>
            </a:r>
            <a:r>
              <a:rPr>
                <a:solidFill>
                  <a:srgbClr val="4070A0"/>
                </a:solidFill>
                <a:latin typeface="Courier"/>
              </a:rPr>
              <a:t>"the one at table 4"</a:t>
            </a:r>
            <a:r>
              <a:rPr>
                <a:latin typeface="Courier"/>
              </a:rPr>
              <a:t>)))</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"Could not cast the cantina drink to fernet_h"</a:t>
            </a:r>
            <a:r>
              <a:rPr>
                <a:latin typeface="Courier"/>
              </a:rPr>
              <a:t>);</a:t>
            </a:r>
          </a:p>
        </p:txBody>
      </p:sp>
    </p:spTree>
  </p:cSl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factory pattern</a:t>
            </a:r>
          </a:p>
        </p:txBody>
      </p:sp>
      <p:sp>
        <p:nvSpPr>
          <p:cNvPr id="3" name="Content Placeholder 2"/>
          <p:cNvSpPr>
            <a:spLocks noGrp="1"/>
          </p:cNvSpPr>
          <p:nvPr>
            <p:ph idx="1"/>
          </p:nvPr>
        </p:nvSpPr>
        <p:spPr/>
        <p:txBody>
          <a:bodyPr/>
          <a:lstStyle/>
          <a:p>
            <a:pPr lvl="0" indent="0" marL="0">
              <a:spcBef>
                <a:spcPts val="3000"/>
              </a:spcBef>
              <a:buNone/>
            </a:pPr>
            <a:r>
              <a:rPr b="1" i="1"/>
              <a:t>Python Style</a:t>
            </a:r>
          </a:p>
          <a:p>
            <a:pPr lvl="0" indent="0">
              <a:buNone/>
            </a:pPr>
            <a:r>
              <a:rPr b="1">
                <a:solidFill>
                  <a:srgbClr val="007020"/>
                </a:solidFill>
                <a:latin typeface="Courier"/>
              </a:rPr>
              <a:t>class</a:t>
            </a:r>
            <a:r>
              <a:rPr>
                <a:latin typeface="Courier"/>
              </a:rPr>
              <a:t> Trago:</a:t>
            </a:r>
            <a:br/>
            <a:r>
              <a:rPr>
                <a:latin typeface="Courier"/>
              </a:rPr>
              <a:t>    </a:t>
            </a:r>
            <a:r>
              <a:rPr i="1">
                <a:solidFill>
                  <a:srgbClr val="60A0B0"/>
                </a:solidFill>
                <a:latin typeface="Courier"/>
              </a:rPr>
              <a:t>"""Factory class that builds a Trago."""</a:t>
            </a:r>
            <a:br/>
            <a:br/>
            <a:r>
              <a:rPr>
                <a:latin typeface="Courier"/>
              </a:rPr>
              <a:t>    </a:t>
            </a:r>
            <a:r>
              <a:rPr>
                <a:solidFill>
                  <a:srgbClr val="7D9029"/>
                </a:solidFill>
                <a:latin typeface="Courier"/>
              </a:rPr>
              <a:t>@staticmethod</a:t>
            </a:r>
            <a:br/>
            <a:r>
              <a:rPr>
                <a:latin typeface="Courier"/>
              </a:rPr>
              <a:t>    </a:t>
            </a:r>
            <a:r>
              <a:rPr b="1">
                <a:solidFill>
                  <a:srgbClr val="007020"/>
                </a:solidFill>
                <a:latin typeface="Courier"/>
              </a:rPr>
              <a:t>def</a:t>
            </a:r>
            <a:r>
              <a:rPr>
                <a:latin typeface="Courier"/>
              </a:rPr>
              <a:t> factory(kind):</a:t>
            </a:r>
            <a:br/>
            <a:r>
              <a:rPr>
                <a:latin typeface="Courier"/>
              </a:rPr>
              <a:t>        </a:t>
            </a:r>
            <a:r>
              <a:rPr i="1">
                <a:solidFill>
                  <a:srgbClr val="60A0B0"/>
                </a:solidFill>
                <a:latin typeface="Courier"/>
              </a:rPr>
              <a:t>"""Factory Method."""</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"CubaLibre"</a:t>
            </a:r>
            <a:r>
              <a:rPr>
                <a:latin typeface="Courier"/>
              </a:rPr>
              <a:t>:</a:t>
            </a:r>
            <a:br/>
            <a:r>
              <a:rPr>
                <a:latin typeface="Courier"/>
              </a:rPr>
              <a:t>            </a:t>
            </a:r>
            <a:r>
              <a:rPr b="1">
                <a:solidFill>
                  <a:srgbClr val="007020"/>
                </a:solidFill>
                <a:latin typeface="Courier"/>
              </a:rPr>
              <a:t>return</a:t>
            </a:r>
            <a:r>
              <a:rPr>
                <a:latin typeface="Courier"/>
              </a:rPr>
              <a:t> CubaLibre()</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"Fernet"</a:t>
            </a:r>
            <a:r>
              <a:rPr>
                <a:latin typeface="Courier"/>
              </a:rPr>
              <a:t>:</a:t>
            </a:r>
            <a:br/>
            <a:r>
              <a:rPr>
                <a:latin typeface="Courier"/>
              </a:rPr>
              <a:t>            </a:t>
            </a:r>
            <a:r>
              <a:rPr b="1">
                <a:solidFill>
                  <a:srgbClr val="007020"/>
                </a:solidFill>
                <a:latin typeface="Courier"/>
              </a:rPr>
              <a:t>return</a:t>
            </a:r>
            <a:r>
              <a:rPr>
                <a:latin typeface="Courier"/>
              </a:rPr>
              <a:t> Fernet()</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"Mojito"</a:t>
            </a:r>
            <a:r>
              <a:rPr>
                <a:latin typeface="Courier"/>
              </a:rPr>
              <a:t>:</a:t>
            </a:r>
            <a:br/>
            <a:r>
              <a:rPr>
                <a:latin typeface="Courier"/>
              </a:rPr>
              <a:t>            </a:t>
            </a:r>
            <a:r>
              <a:rPr b="1">
                <a:solidFill>
                  <a:srgbClr val="007020"/>
                </a:solidFill>
                <a:latin typeface="Courier"/>
              </a:rPr>
              <a:t>return</a:t>
            </a:r>
            <a:r>
              <a:rPr>
                <a:latin typeface="Courier"/>
              </a:rPr>
              <a:t> Mojito()</a:t>
            </a:r>
            <a:br/>
            <a:r>
              <a:rPr>
                <a:latin typeface="Courier"/>
              </a:rPr>
              <a:t>        </a:t>
            </a:r>
            <a:r>
              <a:rPr b="1">
                <a:solidFill>
                  <a:srgbClr val="007020"/>
                </a:solidFill>
                <a:latin typeface="Courier"/>
              </a:rPr>
              <a:t>if</a:t>
            </a:r>
            <a:r>
              <a:rPr>
                <a:latin typeface="Courier"/>
              </a:rPr>
              <a:t> kind </a:t>
            </a:r>
            <a:r>
              <a:rPr>
                <a:solidFill>
                  <a:srgbClr val="666666"/>
                </a:solidFill>
                <a:latin typeface="Courier"/>
              </a:rPr>
              <a:t>==</a:t>
            </a:r>
            <a:r>
              <a:rPr>
                <a:latin typeface="Courier"/>
              </a:rPr>
              <a:t> </a:t>
            </a:r>
            <a:r>
              <a:rPr>
                <a:solidFill>
                  <a:srgbClr val="4070A0"/>
                </a:solidFill>
                <a:latin typeface="Courier"/>
              </a:rPr>
              <a:t>"Whiscola"</a:t>
            </a:r>
            <a:r>
              <a:rPr>
                <a:latin typeface="Courier"/>
              </a:rPr>
              <a:t>:</a:t>
            </a:r>
            <a:br/>
            <a:r>
              <a:rPr>
                <a:latin typeface="Courier"/>
              </a:rPr>
              <a:t>            </a:t>
            </a:r>
            <a:r>
              <a:rPr b="1">
                <a:solidFill>
                  <a:srgbClr val="007020"/>
                </a:solidFill>
                <a:latin typeface="Courier"/>
              </a:rPr>
              <a:t>return</a:t>
            </a:r>
            <a:r>
              <a:rPr>
                <a:latin typeface="Courier"/>
              </a:rPr>
              <a:t> Whiscola()</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4070A0"/>
                </a:solidFill>
                <a:latin typeface="Courier"/>
              </a:rPr>
              <a:t>"No such trago: "</a:t>
            </a:r>
            <a:r>
              <a:rPr>
                <a:latin typeface="Courier"/>
              </a:rPr>
              <a:t> </a:t>
            </a:r>
            <a:r>
              <a:rPr>
                <a:solidFill>
                  <a:srgbClr val="666666"/>
                </a:solidFill>
                <a:latin typeface="Courier"/>
              </a:rPr>
              <a:t>+</a:t>
            </a:r>
            <a:r>
              <a:rPr>
                <a:latin typeface="Courier"/>
              </a:rPr>
              <a:t> kind)</a:t>
            </a:r>
          </a:p>
          <a:p>
            <a:pPr lvl="0"/>
            <a:r>
              <a:rPr/>
              <a:t>The same factory, in a language that has nothing to do with hardware: a static method with an </a:t>
            </a:r>
            <a:r>
              <a:rPr>
                <a:latin typeface="Courier"/>
              </a:rPr>
              <a:t>if</a:t>
            </a:r>
            <a:r>
              <a:rPr/>
              <a:t> per type and a </a:t>
            </a:r>
            <a:r>
              <a:rPr>
                <a:latin typeface="Courier"/>
              </a:rPr>
              <a:t>raise</a:t>
            </a:r>
            <a:r>
              <a:rPr/>
              <a:t> for what does not exist</a:t>
            </a:r>
          </a:p>
          <a:p>
            <a:pPr lvl="0"/>
            <a:r>
              <a:rPr/>
              <a:t>And the same annoyance: adding a drink forces you to </a:t>
            </a:r>
            <a:r>
              <a:rPr b="1"/>
              <a:t>edit the factory</a:t>
            </a:r>
          </a:p>
          <a:p>
            <a:pPr lvl="0"/>
            <a:r>
              <a:rPr/>
              <a:t>The whole file is in </a:t>
            </a:r>
            <a:r>
              <a:rPr>
                <a:latin typeface="Courier"/>
              </a:rPr>
              <a:t>code/u3/factory/factory.py</a:t>
            </a:r>
            <a:r>
              <a:rPr/>
              <a:t> and it runs with </a:t>
            </a:r>
            <a:r>
              <a:rPr>
                <a:latin typeface="Courier"/>
              </a:rPr>
              <a:t>python3</a:t>
            </a:r>
            <a:r>
              <a:rPr/>
              <a:t>: it generates twenty drinks at random and serves them all the same way</a:t>
            </a:r>
          </a:p>
        </p:txBody>
      </p:sp>
    </p:spTree>
  </p:cSl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factory pattern</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Every </a:t>
            </a:r>
            <a:r>
              <a:rPr>
                <a:latin typeface="Courier"/>
              </a:rPr>
              <a:t>new()</a:t>
            </a:r>
            <a:r>
              <a:rPr/>
              <a:t> is a </a:t>
            </a:r>
            <a:r>
              <a:rPr b="1"/>
              <a:t>hardcoded decision</a:t>
            </a:r>
            <a:r>
              <a:rPr/>
              <a:t>. The factory moves it to runtime: instead of building, you </a:t>
            </a:r>
            <a:r>
              <a:rPr b="1"/>
              <a:t>ask</a:t>
            </a:r>
            <a:r>
              <a:rPr/>
              <a:t> for the object from somebody who knows which type to hand over</a:t>
            </a:r>
          </a:p>
          <a:p>
            <a:pPr lvl="0"/>
            <a:r>
              <a:rPr b="1"/>
              <a:t>It does not work without polymorphism</a:t>
            </a:r>
            <a:r>
              <a:rPr/>
              <a:t> —somebody who manufactures and a base variable to store it in are both needed— and the </a:t>
            </a:r>
            <a:r>
              <a:rPr b="1">
                <a:latin typeface="Courier"/>
              </a:rPr>
              <a:t>$cast</a:t>
            </a:r>
            <a:r>
              <a:rPr b="1"/>
              <a:t> returns 0</a:t>
            </a:r>
            <a:r>
              <a:rPr/>
              <a:t> instead of aborting, so it never goes alone: always inside an </a:t>
            </a:r>
            <a:r>
              <a:rPr>
                <a:latin typeface="Courier"/>
              </a:rPr>
              <a:t>if</a:t>
            </a:r>
            <a:r>
              <a:rPr/>
              <a:t> with its </a:t>
            </a:r>
            <a:r>
              <a:rPr>
                <a:latin typeface="Courier"/>
              </a:rPr>
              <a:t>$fatal</a:t>
            </a:r>
          </a:p>
          <a:p>
            <a:pPr lvl="0"/>
            <a:r>
              <a:rPr/>
              <a:t>Where it comes back: </a:t>
            </a:r>
            <a:r>
              <a:rPr>
                <a:latin typeface="Courier"/>
              </a:rPr>
              <a:t>`uvm_component_utils</a:t>
            </a:r>
            <a:r>
              <a:rPr/>
              <a:t> </a:t>
            </a:r>
            <a:r>
              <a:rPr b="1"/>
              <a:t>registers the class on its own</a:t>
            </a:r>
            <a:r>
              <a:rPr/>
              <a:t> —the </a:t>
            </a:r>
            <a:r>
              <a:rPr>
                <a:latin typeface="Courier"/>
              </a:rPr>
              <a:t>case</a:t>
            </a:r>
            <a:r>
              <a:rPr/>
              <a:t> you have just written by hand— and </a:t>
            </a:r>
            <a:r>
              <a:rPr>
                <a:latin typeface="Courier"/>
              </a:rPr>
              <a:t>+UVM_TESTNAME</a:t>
            </a:r>
            <a:r>
              <a:rPr/>
              <a:t> picks it from the command line</a:t>
            </a:r>
          </a:p>
        </p:txBody>
      </p:sp>
    </p:spTree>
  </p:cSl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 testbench without a single module</a:t>
            </a:r>
          </a:p>
          <a:p>
            <a:pPr lvl="0" indent="0" marL="0">
              <a:spcBef>
                <a:spcPts val="3000"/>
              </a:spcBef>
              <a:buNone/>
            </a:pPr>
            <a:r>
              <a:rPr b="1" i="1"/>
              <a:t>The same testbench, without a single module</a:t>
            </a:r>
          </a:p>
          <a:p>
            <a:pPr lvl="0"/>
            <a:r>
              <a:rPr/>
              <a:t>This section </a:t>
            </a:r>
            <a:r>
              <a:rPr b="1"/>
              <a:t>adds no functionality</a:t>
            </a:r>
            <a:r>
              <a:rPr/>
              <a:t>: it verifies the same as the interfaces and BFM testbench</a:t>
            </a:r>
          </a:p>
          <a:p>
            <a:pPr lvl="0"/>
            <a:r>
              <a:rPr/>
              <a:t>What changes is what it is made of. The three modules —tester, scoreboard, coverage— become three </a:t>
            </a:r>
            <a:r>
              <a:rPr b="1"/>
              <a:t>classes</a:t>
            </a:r>
            <a:r>
              <a:rPr/>
              <a:t>, and the </a:t>
            </a:r>
            <a:r>
              <a:rPr>
                <a:latin typeface="Courier"/>
              </a:rPr>
              <a:t>initial</a:t>
            </a:r>
            <a:r>
              <a:rPr/>
              <a:t> becomes a method</a:t>
            </a:r>
          </a:p>
          <a:p>
            <a:pPr lvl="0"/>
            <a:r>
              <a:rPr/>
              <a:t>The piece that binds them appears: a </a:t>
            </a:r>
            <a:r>
              <a:rPr>
                <a:latin typeface="Courier"/>
              </a:rPr>
              <a:t>testbench</a:t>
            </a:r>
            <a:r>
              <a:rPr/>
              <a:t> class that instantiates the others, hands them the BFM and launches their threads. Nobody instantiates it for you</a:t>
            </a:r>
          </a:p>
          <a:p>
            <a:pPr lvl="0"/>
            <a:r>
              <a:rPr/>
              <a:t>It is the </a:t>
            </a:r>
            <a:r>
              <a:rPr b="1"/>
              <a:t>last version without UVM</a:t>
            </a:r>
            <a:r>
              <a:rPr/>
              <a:t>, and that is why it is worth looking at closely: everything this class does by hand, from the tests on the library is going to do</a:t>
            </a:r>
          </a:p>
          <a:p>
            <a:pPr lvl="0"/>
            <a:r>
              <a:rPr/>
              <a:t>The question to walk out of the section with: </a:t>
            </a:r>
            <a:r>
              <a:rPr i="1"/>
              <a:t>which part replaces which?</a:t>
            </a:r>
          </a:p>
        </p:txBody>
      </p:sp>
    </p:spTree>
  </p:cSl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 testbench without a single module</a:t>
            </a:r>
          </a:p>
        </p:txBody>
      </p:sp>
      <p:sp>
        <p:nvSpPr>
          <p:cNvPr id="4" name="Text Placeholder 3"/>
          <p:cNvSpPr>
            <a:spLocks noGrp="1"/>
          </p:cNvSpPr>
          <p:nvPr>
            <p:ph idx="2" sz="half" type="body"/>
          </p:nvPr>
        </p:nvSpPr>
        <p:spPr/>
        <p:txBody>
          <a:bodyPr/>
          <a:lstStyle/>
          <a:p>
            <a:pPr lvl="0"/>
            <a:r>
              <a:rPr/>
              <a:t>A testbench of modules works until it has to be reused: to change the stimulus you have to edit the module, and to have two versions you have to copy it</a:t>
            </a:r>
          </a:p>
          <a:p>
            <a:pPr lvl="0"/>
            <a:r>
              <a:rPr/>
              <a:t>With classes, changing the stimulus is </a:t>
            </a:r>
            <a:r>
              <a:rPr b="1"/>
              <a:t>extending a class</a:t>
            </a:r>
            <a:r>
              <a:rPr/>
              <a:t>, and the two versions live side by side. That is all OOP buys you here</a:t>
            </a:r>
          </a:p>
          <a:p>
            <a:pPr lvl="0" indent="0" marL="0">
              <a:spcBef>
                <a:spcPts val="3000"/>
              </a:spcBef>
              <a:buNone/>
            </a:pPr>
            <a:r>
              <a:rPr b="1" i="1"/>
              <a:t>The VTALU TB, piece by piece</a:t>
            </a:r>
          </a:p>
          <a:p>
            <a:pPr lvl="0"/>
            <a:r>
              <a:rPr/>
              <a:t>top: Instantiates the testbench class</a:t>
            </a:r>
          </a:p>
          <a:p>
            <a:pPr lvl="0"/>
            <a:r>
              <a:rPr/>
              <a:t>testbench: Top-Level Class</a:t>
            </a:r>
          </a:p>
          <a:p>
            <a:pPr lvl="0"/>
            <a:r>
              <a:rPr/>
              <a:t>tester: Generates the stimulus</a:t>
            </a:r>
          </a:p>
          <a:p>
            <a:pPr lvl="0"/>
            <a:r>
              <a:rPr/>
              <a:t>scoreboard: Checks that the VTALU is working</a:t>
            </a:r>
          </a:p>
          <a:p>
            <a:pPr lvl="0"/>
            <a:r>
              <a:rPr/>
              <a:t>coverage: Captures the functional coverage information</a:t>
            </a:r>
          </a:p>
        </p:txBody>
      </p:sp>
      <p:pic>
        <p:nvPicPr>
          <p:cNvPr descr="res/diagrams/en/tb-en-objetos_arbol.svg" id="0" name="Picture 1"/>
          <p:cNvPicPr>
            <a:picLocks noGrp="1" noChangeAspect="1"/>
          </p:cNvPicPr>
          <p:nvPr/>
        </p:nvPicPr>
        <p:blipFill>
          <a:blip r:embed="rId2"/>
          <a:stretch>
            <a:fillRect/>
          </a:stretch>
        </p:blipFill>
        <p:spPr bwMode="auto">
          <a:xfrm>
            <a:off x="3568700" y="571500"/>
            <a:ext cx="5105400" cy="3136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object tree of the testbench without modules: top elaborates, and inside live the testbench class and its three pieces</a:t>
            </a:r>
          </a:p>
        </p:txBody>
      </p:sp>
    </p:spTree>
  </p:cSl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testbench without a single module</a:t>
            </a:r>
          </a:p>
        </p:txBody>
      </p:sp>
      <p:sp>
        <p:nvSpPr>
          <p:cNvPr id="3" name="Content Placeholder 2"/>
          <p:cNvSpPr>
            <a:spLocks noGrp="1"/>
          </p:cNvSpPr>
          <p:nvPr>
            <p:ph idx="1"/>
          </p:nvPr>
        </p:nvSpPr>
        <p:spPr/>
        <p:txBody>
          <a:bodyPr/>
          <a:lstStyle/>
          <a:p>
            <a:pPr lvl="0" indent="0" marL="0">
              <a:spcBef>
                <a:spcPts val="3000"/>
              </a:spcBef>
              <a:buNone/>
            </a:pPr>
            <a:r>
              <a:rPr b="1" i="1"/>
              <a:t>The top: the only thing that is still a module</a:t>
            </a:r>
          </a:p>
          <a:p>
            <a:pPr lvl="0"/>
            <a:r>
              <a:rPr/>
              <a:t>The </a:t>
            </a:r>
            <a:r>
              <a:rPr>
                <a:latin typeface="Courier"/>
              </a:rPr>
              <a:t>top</a:t>
            </a:r>
            <a:r>
              <a:rPr/>
              <a:t> is still a module, and it is going to stay that way until the end of the course: classes do not get elaborated, somebody has to exist before time 0</a:t>
            </a:r>
          </a:p>
          <a:p>
            <a:pPr lvl="0"/>
            <a:r>
              <a:rPr/>
              <a:t>It imports the package with the classes, instantiates the DUT and the BFM, and declares the handle to the </a:t>
            </a:r>
            <a:r>
              <a:rPr>
                <a:latin typeface="Courier"/>
              </a:rPr>
              <a:t>testbench</a:t>
            </a:r>
          </a:p>
          <a:p>
            <a:pPr lvl="0"/>
            <a:r>
              <a:rPr/>
              <a:t>Inside the </a:t>
            </a:r>
            <a:r>
              <a:rPr>
                <a:latin typeface="Courier"/>
              </a:rPr>
              <a:t>initial</a:t>
            </a:r>
            <a:r>
              <a:rPr/>
              <a:t>, two lines: </a:t>
            </a:r>
            <a:r>
              <a:rPr>
                <a:latin typeface="Courier"/>
              </a:rPr>
              <a:t>new(bfm)</a:t>
            </a:r>
            <a:r>
              <a:rPr/>
              <a:t> and </a:t>
            </a:r>
            <a:r>
              <a:rPr>
                <a:latin typeface="Courier"/>
              </a:rPr>
              <a:t>execute()</a:t>
            </a:r>
          </a:p>
          <a:p>
            <a:pPr lvl="0" indent="0">
              <a:buNone/>
            </a:pPr>
            <a:r>
              <a:rPr b="1">
                <a:solidFill>
                  <a:srgbClr val="007020"/>
                </a:solidFill>
                <a:latin typeface="Courier"/>
              </a:rPr>
              <a:t>module</a:t>
            </a:r>
            <a:r>
              <a:rPr>
                <a:latin typeface="Courier"/>
              </a:rPr>
              <a:t> top;</a:t>
            </a:r>
            <a:br/>
            <a:br/>
            <a:r>
              <a:rPr>
                <a:latin typeface="Courier"/>
              </a:rPr>
              <a:t>   </a:t>
            </a:r>
            <a:r>
              <a:rPr i="1">
                <a:solidFill>
                  <a:srgbClr val="60A0B0"/>
                </a:solidFill>
                <a:latin typeface="Courier"/>
              </a:rPr>
              <a:t>// Class definitions and shared resources are kept in a package</a:t>
            </a:r>
            <a:br/>
            <a:r>
              <a:rPr>
                <a:latin typeface="Courier"/>
              </a:rPr>
              <a:t>   </a:t>
            </a:r>
            <a:r>
              <a:rPr b="1">
                <a:solidFill>
                  <a:srgbClr val="007020"/>
                </a:solidFill>
                <a:latin typeface="Courier"/>
              </a:rPr>
              <a:t>import</a:t>
            </a:r>
            <a:r>
              <a:rPr>
                <a:latin typeface="Courier"/>
              </a:rPr>
              <a:t> vtalu_pkg::*;</a:t>
            </a:r>
            <a:br/>
            <a:r>
              <a:rPr>
                <a:latin typeface="Courier"/>
              </a:rPr>
              <a:t>   </a:t>
            </a:r>
            <a:r>
              <a:rPr i="1">
                <a:solidFill>
                  <a:srgbClr val="60A0B0"/>
                </a:solidFill>
                <a:latin typeface="Courier"/>
              </a:rPr>
              <a:t>// The macros are defined in common too. UVM does this as well</a:t>
            </a:r>
            <a:br/>
            <a:r>
              <a:rPr>
                <a:latin typeface="Courier"/>
              </a:rPr>
              <a:t>   </a:t>
            </a:r>
            <a:r>
              <a:rPr>
                <a:solidFill>
                  <a:srgbClr val="007020"/>
                </a:solidFill>
                <a:latin typeface="Courier"/>
              </a:rPr>
              <a:t>`include</a:t>
            </a:r>
            <a:r>
              <a:rPr>
                <a:latin typeface="Courier"/>
              </a:rPr>
              <a:t> </a:t>
            </a:r>
            <a:r>
              <a:rPr>
                <a:solidFill>
                  <a:srgbClr val="4070A0"/>
                </a:solidFill>
                <a:latin typeface="Courier"/>
              </a:rPr>
              <a:t>"vtalu_macros.svh"</a:t>
            </a:r>
            <a:br/>
            <a:br/>
            <a:r>
              <a:rPr>
                <a:latin typeface="Courier"/>
              </a:rPr>
              <a:t>   </a:t>
            </a:r>
            <a:r>
              <a:rPr i="1">
                <a:solidFill>
                  <a:srgbClr val="60A0B0"/>
                </a:solidFill>
                <a:latin typeface="Courier"/>
              </a:rPr>
              <a:t>// The DUT and the BFM get instantiated</a:t>
            </a:r>
            <a:br/>
            <a:r>
              <a:rPr>
                <a:latin typeface="Courier"/>
              </a:rPr>
              <a:t>   vtalu DUT (</a:t>
            </a:r>
            <a:br/>
            <a:r>
              <a:rPr>
                <a:latin typeface="Courier"/>
              </a:rPr>
              <a:t>       .A(bfm.A),</a:t>
            </a:r>
            <a:br/>
            <a:r>
              <a:rPr>
                <a:latin typeface="Courier"/>
              </a:rPr>
              <a:t>       .B(bfm.B),</a:t>
            </a:r>
            <a:br/>
            <a:r>
              <a:rPr>
                <a:latin typeface="Courier"/>
              </a:rPr>
              <a:t>       .op(bfm.op_set),</a:t>
            </a:r>
            <a:br/>
            <a:r>
              <a:rPr>
                <a:latin typeface="Courier"/>
              </a:rPr>
              <a:t>       .clk(bfm.clk),</a:t>
            </a:r>
            <a:br/>
            <a:r>
              <a:rPr>
                <a:latin typeface="Courier"/>
              </a:rPr>
              <a:t>       .reset_n(bfm.reset_n),</a:t>
            </a:r>
            <a:br/>
            <a:r>
              <a:rPr>
                <a:latin typeface="Courier"/>
              </a:rPr>
              <a:t>       .</a:t>
            </a:r>
            <a:r>
              <a:rPr>
                <a:solidFill>
                  <a:srgbClr val="007020"/>
                </a:solidFill>
                <a:latin typeface="Courier"/>
              </a:rPr>
              <a:t>start</a:t>
            </a:r>
            <a:r>
              <a:rPr>
                <a:latin typeface="Courier"/>
              </a:rPr>
              <a:t>(bfm.</a:t>
            </a:r>
            <a:r>
              <a:rPr>
                <a:solidFill>
                  <a:srgbClr val="007020"/>
                </a:solidFill>
                <a:latin typeface="Courier"/>
              </a:rPr>
              <a:t>start</a:t>
            </a:r>
            <a:r>
              <a:rPr>
                <a:latin typeface="Courier"/>
              </a:rPr>
              <a:t>),</a:t>
            </a:r>
            <a:br/>
            <a:r>
              <a:rPr>
                <a:latin typeface="Courier"/>
              </a:rPr>
              <a:t>       .done(bfm.done),</a:t>
            </a:r>
            <a:br/>
            <a:r>
              <a:rPr>
                <a:latin typeface="Courier"/>
              </a:rPr>
              <a:t>       .ovf(bfm.ovf),</a:t>
            </a:r>
            <a:br/>
            <a:r>
              <a:rPr>
                <a:latin typeface="Courier"/>
              </a:rPr>
              <a:t>       .result(bfm.result)</a:t>
            </a:r>
            <a:br/>
            <a:r>
              <a:rPr>
                <a:latin typeface="Courier"/>
              </a:rPr>
              <a:t>   );</a:t>
            </a:r>
            <a:br/>
            <a:br/>
            <a:r>
              <a:rPr>
                <a:latin typeface="Courier"/>
              </a:rPr>
              <a:t>   vtalu_bfm bfm ();</a:t>
            </a:r>
            <a:br/>
            <a:br/>
            <a:r>
              <a:rPr>
                <a:latin typeface="Courier"/>
              </a:rPr>
              <a:t>   </a:t>
            </a:r>
            <a:r>
              <a:rPr i="1">
                <a:solidFill>
                  <a:srgbClr val="60A0B0"/>
                </a:solidFill>
                <a:latin typeface="Courier"/>
              </a:rPr>
              <a:t>// A variable to hold our TB</a:t>
            </a:r>
            <a:br/>
            <a:r>
              <a:rPr>
                <a:latin typeface="Courier"/>
              </a:rPr>
              <a:t>   testbench testbench_h;</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i="1">
                <a:solidFill>
                  <a:srgbClr val="60A0B0"/>
                </a:solidFill>
                <a:latin typeface="Courier"/>
              </a:rPr>
              <a:t>// The testbench object gets built and launched</a:t>
            </a:r>
            <a:br/>
            <a:r>
              <a:rPr>
                <a:latin typeface="Courier"/>
              </a:rPr>
              <a:t>      testbench_h = </a:t>
            </a:r>
            <a:r>
              <a:rPr b="1">
                <a:solidFill>
                  <a:srgbClr val="007020"/>
                </a:solidFill>
                <a:latin typeface="Courier"/>
              </a:rPr>
              <a:t>new</a:t>
            </a:r>
            <a:r>
              <a:rPr>
                <a:latin typeface="Courier"/>
              </a:rPr>
              <a:t>(bfm);</a:t>
            </a:r>
            <a:br/>
            <a:r>
              <a:rPr>
                <a:latin typeface="Courier"/>
              </a:rPr>
              <a:t>      testbench_h.execute();</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p:txBody>
      </p:sp>
    </p:spTree>
  </p:cSl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testbench without a single module</a:t>
            </a:r>
          </a:p>
        </p:txBody>
      </p:sp>
      <p:sp>
        <p:nvSpPr>
          <p:cNvPr id="3" name="Content Placeholder 2"/>
          <p:cNvSpPr>
            <a:spLocks noGrp="1"/>
          </p:cNvSpPr>
          <p:nvPr>
            <p:ph idx="1"/>
          </p:nvPr>
        </p:nvSpPr>
        <p:spPr/>
        <p:txBody>
          <a:bodyPr/>
          <a:lstStyle/>
          <a:p>
            <a:pPr lvl="0" indent="0" marL="0">
              <a:spcBef>
                <a:spcPts val="3000"/>
              </a:spcBef>
              <a:buNone/>
            </a:pPr>
            <a:r>
              <a:rPr b="1" i="1"/>
              <a:t>The </a:t>
            </a:r>
            <a:r>
              <a:rPr b="1" i="1">
                <a:latin typeface="Courier"/>
              </a:rPr>
              <a:t>testbench</a:t>
            </a:r>
            <a:r>
              <a:rPr b="1" i="1"/>
              <a:t> class: the one that assembles and starts</a:t>
            </a:r>
          </a:p>
          <a:p>
            <a:pPr lvl="0"/>
            <a:r>
              <a:rPr/>
              <a:t>There is </a:t>
            </a:r>
            <a:r>
              <a:rPr b="1"/>
              <a:t>one</a:t>
            </a:r>
            <a:r>
              <a:rPr/>
              <a:t> object above everything else that instantiates the others, hands them what they need and launches their threads. Every OOP testbench has one</a:t>
            </a:r>
          </a:p>
          <a:p>
            <a:pPr lvl="0"/>
            <a:r>
              <a:rPr/>
              <a:t>Here we write it by hand: three </a:t>
            </a:r>
            <a:r>
              <a:rPr>
                <a:latin typeface="Courier"/>
              </a:rPr>
              <a:t>new()</a:t>
            </a:r>
            <a:r>
              <a:rPr/>
              <a:t> and a </a:t>
            </a:r>
            <a:r>
              <a:rPr>
                <a:latin typeface="Courier"/>
              </a:rPr>
              <a:t>fork ... join_none</a:t>
            </a:r>
          </a:p>
          <a:p>
            <a:pPr lvl="0"/>
            <a:r>
              <a:rPr/>
              <a:t>From the </a:t>
            </a:r>
            <a:r>
              <a:rPr>
                <a:latin typeface="Courier"/>
              </a:rPr>
              <a:t>env</a:t>
            </a:r>
            <a:r>
              <a:rPr/>
              <a:t> on that class is going to be called </a:t>
            </a:r>
            <a:r>
              <a:rPr>
                <a:latin typeface="Courier"/>
              </a:rPr>
              <a:t>uvm_env</a:t>
            </a:r>
            <a:r>
              <a:rPr/>
              <a:t>, the </a:t>
            </a:r>
            <a:r>
              <a:rPr>
                <a:latin typeface="Courier"/>
              </a:rPr>
              <a:t>new()</a:t>
            </a:r>
            <a:r>
              <a:rPr/>
              <a:t> are going to be </a:t>
            </a:r>
            <a:r>
              <a:rPr>
                <a:latin typeface="Courier"/>
              </a:rPr>
              <a:t>type_id::create()</a:t>
            </a:r>
            <a:r>
              <a:rPr/>
              <a:t> in the </a:t>
            </a:r>
            <a:r>
              <a:rPr>
                <a:latin typeface="Courier"/>
              </a:rPr>
              <a:t>build_phase</a:t>
            </a:r>
            <a:r>
              <a:rPr/>
              <a:t>, and the </a:t>
            </a:r>
            <a:r>
              <a:rPr>
                <a:latin typeface="Courier"/>
              </a:rPr>
              <a:t>fork</a:t>
            </a:r>
            <a:r>
              <a:rPr/>
              <a:t> UVM is going to do on its own</a:t>
            </a:r>
          </a:p>
          <a:p>
            <a:pPr lvl="0" indent="0">
              <a:buNone/>
            </a:pPr>
            <a:r>
              <a:rPr b="1">
                <a:solidFill>
                  <a:srgbClr val="007020"/>
                </a:solidFill>
                <a:latin typeface="Courier"/>
              </a:rPr>
              <a:t>class</a:t>
            </a:r>
            <a:r>
              <a:rPr>
                <a:latin typeface="Courier"/>
              </a:rPr>
              <a:t> testbench;</a:t>
            </a:r>
            <a:br/>
            <a:br/>
            <a:r>
              <a:rPr>
                <a:latin typeface="Courier"/>
              </a:rPr>
              <a:t>   </a:t>
            </a:r>
            <a:r>
              <a:rPr i="1">
                <a:solidFill>
                  <a:srgbClr val="60A0B0"/>
                </a:solidFill>
                <a:latin typeface="Courier"/>
              </a:rPr>
              <a:t>// virtual: the object-world equivalent of a module's port list. It tells</a:t>
            </a:r>
            <a:br/>
            <a:r>
              <a:rPr>
                <a:latin typeface="Courier"/>
              </a:rPr>
              <a:t>   </a:t>
            </a:r>
            <a:r>
              <a:rPr i="1">
                <a:solidFill>
                  <a:srgbClr val="60A0B0"/>
                </a:solidFill>
                <a:latin typeface="Courier"/>
              </a:rPr>
              <a:t>// the compiler that this variable is going to receive a handle to an</a:t>
            </a:r>
            <a:br/>
            <a:r>
              <a:rPr>
                <a:latin typeface="Courier"/>
              </a:rPr>
              <a:t>   </a:t>
            </a:r>
            <a:r>
              <a:rPr i="1">
                <a:solidFill>
                  <a:srgbClr val="60A0B0"/>
                </a:solidFill>
                <a:latin typeface="Courier"/>
              </a:rPr>
              <a:t>// interface at some point in the future. See the slide in the TB-in-objects section.</a:t>
            </a:r>
            <a:br/>
            <a:r>
              <a:rPr>
                <a:latin typeface="Courier"/>
              </a:rPr>
              <a:t>   </a:t>
            </a:r>
            <a:r>
              <a:rPr b="1">
                <a:solidFill>
                  <a:srgbClr val="007020"/>
                </a:solidFill>
                <a:latin typeface="Courier"/>
              </a:rPr>
              <a:t>virtual</a:t>
            </a:r>
            <a:r>
              <a:rPr>
                <a:latin typeface="Courier"/>
              </a:rPr>
              <a:t> vtalu_bfm bfm;</a:t>
            </a:r>
            <a:br/>
            <a:br/>
            <a:r>
              <a:rPr>
                <a:latin typeface="Courier"/>
              </a:rPr>
              <a:t>   tester    tester_h;</a:t>
            </a:r>
            <a:br/>
            <a:r>
              <a:rPr>
                <a:latin typeface="Courier"/>
              </a:rPr>
              <a:t>   coverage  coverage_h;</a:t>
            </a:r>
            <a:br/>
            <a:r>
              <a:rPr>
                <a:latin typeface="Courier"/>
              </a:rPr>
              <a:t>   scoreboard scoreboard_h;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virtual</a:t>
            </a:r>
            <a:r>
              <a:rPr>
                <a:latin typeface="Courier"/>
              </a:rPr>
              <a:t> vtalu_bfm b);</a:t>
            </a:r>
            <a:br/>
            <a:r>
              <a:rPr>
                <a:latin typeface="Courier"/>
              </a:rPr>
              <a:t>      bfm = b;</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execute();</a:t>
            </a:r>
            <a:br/>
            <a:r>
              <a:rPr>
                <a:latin typeface="Courier"/>
              </a:rPr>
              <a:t>      tester_h = </a:t>
            </a:r>
            <a:r>
              <a:rPr b="1">
                <a:solidFill>
                  <a:srgbClr val="007020"/>
                </a:solidFill>
                <a:latin typeface="Courier"/>
              </a:rPr>
              <a:t>new</a:t>
            </a:r>
            <a:r>
              <a:rPr>
                <a:latin typeface="Courier"/>
              </a:rPr>
              <a:t>(bfm);</a:t>
            </a:r>
            <a:br/>
            <a:r>
              <a:rPr>
                <a:latin typeface="Courier"/>
              </a:rPr>
              <a:t>      coverage_h = </a:t>
            </a:r>
            <a:r>
              <a:rPr b="1">
                <a:solidFill>
                  <a:srgbClr val="007020"/>
                </a:solidFill>
                <a:latin typeface="Courier"/>
              </a:rPr>
              <a:t>new</a:t>
            </a:r>
            <a:r>
              <a:rPr>
                <a:latin typeface="Courier"/>
              </a:rPr>
              <a:t>(bfm);</a:t>
            </a:r>
            <a:br/>
            <a:r>
              <a:rPr>
                <a:latin typeface="Courier"/>
              </a:rPr>
              <a:t>      scoreboard_h = </a:t>
            </a:r>
            <a:r>
              <a:rPr b="1">
                <a:solidFill>
                  <a:srgbClr val="007020"/>
                </a:solidFill>
                <a:latin typeface="Courier"/>
              </a:rPr>
              <a:t>new</a:t>
            </a:r>
            <a:r>
              <a:rPr>
                <a:latin typeface="Courier"/>
              </a:rPr>
              <a:t>(bfm);</a:t>
            </a:r>
            <a:br/>
            <a:br/>
            <a:r>
              <a:rPr>
                <a:latin typeface="Courier"/>
              </a:rPr>
              <a:t>      </a:t>
            </a:r>
            <a:r>
              <a:rPr i="1">
                <a:solidFill>
                  <a:srgbClr val="60A0B0"/>
                </a:solidFill>
                <a:latin typeface="Courier"/>
              </a:rPr>
              <a:t>// One thread per object. join_none: execute() returns and the three go on.</a:t>
            </a:r>
            <a:br/>
            <a:r>
              <a:rPr>
                <a:latin typeface="Courier"/>
              </a:rPr>
              <a:t>      </a:t>
            </a:r>
            <a:r>
              <a:rPr b="1">
                <a:solidFill>
                  <a:srgbClr val="007020"/>
                </a:solidFill>
                <a:latin typeface="Courier"/>
              </a:rPr>
              <a:t>fork</a:t>
            </a:r>
            <a:br/>
            <a:r>
              <a:rPr>
                <a:latin typeface="Courier"/>
              </a:rPr>
              <a:t>         tester_h.execute();</a:t>
            </a:r>
            <a:br/>
            <a:r>
              <a:rPr>
                <a:latin typeface="Courier"/>
              </a:rPr>
              <a:t>         coverage_h.execute();</a:t>
            </a:r>
            <a:br/>
            <a:r>
              <a:rPr>
                <a:latin typeface="Courier"/>
              </a:rPr>
              <a:t>         scoreboard_h.execute();</a:t>
            </a:r>
            <a:br/>
            <a:r>
              <a:rPr>
                <a:latin typeface="Courier"/>
              </a:rPr>
              <a:t>      </a:t>
            </a:r>
            <a:r>
              <a:rPr b="1">
                <a:solidFill>
                  <a:srgbClr val="007020"/>
                </a:solidFill>
                <a:latin typeface="Courier"/>
              </a:rPr>
              <a:t>join_none</a:t>
            </a:r>
            <a:br/>
            <a:r>
              <a:rPr>
                <a:latin typeface="Courier"/>
              </a:rPr>
              <a:t>   </a:t>
            </a:r>
            <a:r>
              <a:rPr b="1">
                <a:solidFill>
                  <a:srgbClr val="007020"/>
                </a:solidFill>
                <a:latin typeface="Courier"/>
              </a:rPr>
              <a:t>endtask</a:t>
            </a:r>
            <a:r>
              <a:rPr>
                <a:latin typeface="Courier"/>
              </a:rPr>
              <a:t> : execute</a:t>
            </a:r>
            <a:br/>
            <a:r>
              <a:rPr b="1">
                <a:solidFill>
                  <a:srgbClr val="007020"/>
                </a:solidFill>
                <a:latin typeface="Courier"/>
              </a:rPr>
              <a:t>endclass</a:t>
            </a:r>
            <a:r>
              <a:rPr>
                <a:latin typeface="Courier"/>
              </a:rPr>
              <a:t> : testbench</a:t>
            </a:r>
          </a:p>
        </p:txBody>
      </p:sp>
    </p:spTree>
  </p:cSl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testbench without a single module</a:t>
            </a:r>
          </a:p>
        </p:txBody>
      </p:sp>
      <p:sp>
        <p:nvSpPr>
          <p:cNvPr id="3" name="Content Placeholder 2"/>
          <p:cNvSpPr>
            <a:spLocks noGrp="1"/>
          </p:cNvSpPr>
          <p:nvPr>
            <p:ph idx="1"/>
          </p:nvPr>
        </p:nvSpPr>
        <p:spPr/>
        <p:txBody>
          <a:bodyPr/>
          <a:lstStyle/>
          <a:p>
            <a:pPr lvl="0" indent="0" marL="0">
              <a:spcBef>
                <a:spcPts val="3000"/>
              </a:spcBef>
              <a:buNone/>
            </a:pPr>
            <a:r>
              <a:rPr b="1" i="1"/>
              <a:t>The </a:t>
            </a:r>
            <a:r>
              <a:rPr b="1" i="1">
                <a:latin typeface="Courier"/>
              </a:rPr>
              <a:t>tester</a:t>
            </a:r>
            <a:r>
              <a:rPr b="1" i="1"/>
              <a:t> class: the stimulus, with no wires</a:t>
            </a:r>
          </a:p>
          <a:p>
            <a:pPr lvl="0"/>
            <a:r>
              <a:rPr/>
              <a:t>It sends a thousand random operations, with the same bias to the edges as the conventional testbench: the goal is still to fill the bins of the covergroup</a:t>
            </a:r>
          </a:p>
          <a:p>
            <a:pPr lvl="0"/>
            <a:r>
              <a:rPr/>
              <a:t>Against the modular version two things change and nothing else:</a:t>
            </a:r>
          </a:p>
          <a:p>
            <a:pPr lvl="1"/>
            <a:r>
              <a:rPr/>
              <a:t>the BFM arrives through a </a:t>
            </a:r>
            <a:r>
              <a:rPr b="1"/>
              <a:t>variable</a:t>
            </a:r>
            <a:r>
              <a:rPr/>
              <a:t> —a </a:t>
            </a:r>
            <a:r>
              <a:rPr i="1"/>
              <a:t>virtual interface</a:t>
            </a:r>
            <a:r>
              <a:rPr/>
              <a:t>— instead of through a port list</a:t>
            </a:r>
          </a:p>
          <a:p>
            <a:pPr lvl="1"/>
            <a:r>
              <a:rPr/>
              <a:t>the </a:t>
            </a:r>
            <a:r>
              <a:rPr>
                <a:latin typeface="Courier"/>
              </a:rPr>
              <a:t>initial</a:t>
            </a:r>
            <a:r>
              <a:rPr/>
              <a:t> is now a method, </a:t>
            </a:r>
            <a:r>
              <a:rPr>
                <a:latin typeface="Courier"/>
              </a:rPr>
              <a:t>execute()</a:t>
            </a:r>
            <a:r>
              <a:rPr/>
              <a:t>, that somebody has to call</a:t>
            </a:r>
          </a:p>
          <a:p>
            <a:pPr lvl="0" indent="0">
              <a:buNone/>
            </a:pPr>
            <a:r>
              <a:rPr>
                <a:latin typeface="Courier"/>
              </a:rPr>
              <a:t>   </a:t>
            </a:r>
            <a:r>
              <a:rPr i="1">
                <a:solidFill>
                  <a:srgbClr val="60A0B0"/>
                </a:solidFill>
                <a:latin typeface="Courier"/>
              </a:rPr>
              <a:t>// The initial block is replaced by an execute() task</a:t>
            </a:r>
            <a:br/>
            <a:r>
              <a:rPr>
                <a:latin typeface="Courier"/>
              </a:rPr>
              <a:t>   </a:t>
            </a:r>
            <a:r>
              <a:rPr b="1">
                <a:solidFill>
                  <a:srgbClr val="007020"/>
                </a:solidFill>
                <a:latin typeface="Courier"/>
              </a:rPr>
              <a:t>task</a:t>
            </a:r>
            <a:r>
              <a:rPr>
                <a:latin typeface="Courier"/>
              </a:rPr>
              <a:t> execute();</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a:t>
            </a:r>
            <a:r>
              <a:rPr b="1">
                <a:solidFill>
                  <a:srgbClr val="007020"/>
                </a:solidFill>
                <a:latin typeface="Courier"/>
              </a:rPr>
              <a:t>shortint</a:t>
            </a:r>
            <a:r>
              <a:rPr>
                <a:latin typeface="Courier"/>
              </a:rPr>
              <a:t> </a:t>
            </a:r>
            <a:r>
              <a:rPr b="1">
                <a:solidFill>
                  <a:srgbClr val="007020"/>
                </a:solidFill>
                <a:latin typeface="Courier"/>
              </a:rPr>
              <a:t>unsigned</a:t>
            </a:r>
            <a:r>
              <a:rPr>
                <a:latin typeface="Courier"/>
              </a:rPr>
              <a:t> result;</a:t>
            </a:r>
            <a:br/>
            <a:r>
              <a:rPr>
                <a:latin typeface="Courier"/>
              </a:rPr>
              <a:t>      operation_t       op_set;</a:t>
            </a:r>
            <a:br/>
            <a:r>
              <a:rPr>
                <a:latin typeface="Courier"/>
              </a:rPr>
              <a:t>      bfm.reset_alu();</a:t>
            </a:r>
            <a:br/>
            <a:r>
              <a:rPr>
                <a:latin typeface="Courier"/>
              </a:rPr>
              <a:t>      op_set = rst_op;</a:t>
            </a:r>
            <a:br/>
            <a:r>
              <a:rPr>
                <a:latin typeface="Courier"/>
              </a:rPr>
              <a:t>      iA = get_data();</a:t>
            </a:r>
            <a:br/>
            <a:r>
              <a:rPr>
                <a:latin typeface="Courier"/>
              </a:rPr>
              <a:t>      iB = get_data();</a:t>
            </a:r>
            <a:br/>
            <a:r>
              <a:rPr>
                <a:latin typeface="Courier"/>
              </a:rPr>
              <a:t>      bfm.send_op(iA, iB, op_set, result);</a:t>
            </a:r>
            <a:br/>
            <a:r>
              <a:rPr>
                <a:latin typeface="Courier"/>
              </a:rPr>
              <a:t>      op_set = mul_op;</a:t>
            </a:r>
            <a:br/>
            <a:r>
              <a:rPr>
                <a:latin typeface="Courier"/>
              </a:rPr>
              <a:t>      bfm.send_op(iA, iB, op_set, result);</a:t>
            </a:r>
            <a:br/>
            <a:r>
              <a:rPr>
                <a:latin typeface="Courier"/>
              </a:rPr>
              <a:t>      bfm.send_op(iA, iB, op_set, result);</a:t>
            </a:r>
            <a:br/>
            <a:r>
              <a:rPr>
                <a:latin typeface="Courier"/>
              </a:rPr>
              <a:t>      op_set = rst_op;</a:t>
            </a:r>
            <a:br/>
            <a:r>
              <a:rPr>
                <a:latin typeface="Courier"/>
              </a:rPr>
              <a:t>      bfm.send_op(iA, iB, op_set, result);</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op_set = get_op();</a:t>
            </a:r>
            <a:br/>
            <a:r>
              <a:rPr>
                <a:latin typeface="Courier"/>
              </a:rPr>
              <a:t>         iA = get_data();</a:t>
            </a:r>
            <a:br/>
            <a:r>
              <a:rPr>
                <a:latin typeface="Courier"/>
              </a:rPr>
              <a:t>         iB = get_data();</a:t>
            </a:r>
            <a:br/>
            <a:r>
              <a:rPr>
                <a:latin typeface="Courier"/>
              </a:rPr>
              <a:t>         bfm.send_op(iA, iB, op_set, result);</a:t>
            </a:r>
            <a:br/>
            <a:r>
              <a:rPr>
                <a:latin typeface="Courier"/>
              </a:rPr>
              <a:t>         </a:t>
            </a:r>
            <a:r>
              <a:rPr b="1">
                <a:solidFill>
                  <a:srgbClr val="007020"/>
                </a:solidFill>
                <a:latin typeface="Courier"/>
              </a:rPr>
              <a:t>$display</a:t>
            </a:r>
            <a:r>
              <a:rPr>
                <a:latin typeface="Courier"/>
              </a:rPr>
              <a:t>(</a:t>
            </a:r>
            <a:r>
              <a:rPr>
                <a:solidFill>
                  <a:srgbClr val="4070A0"/>
                </a:solidFill>
                <a:latin typeface="Courier"/>
              </a:rPr>
              <a:t>"%2h %6s %2h = %4h"</a:t>
            </a:r>
            <a:r>
              <a:rPr>
                <a:latin typeface="Courier"/>
              </a:rPr>
              <a:t>, iA, op_set.name(), iB, result);</a:t>
            </a:r>
            <a:br/>
            <a:r>
              <a:rPr>
                <a:latin typeface="Courier"/>
              </a:rPr>
              <a:t>      </a:t>
            </a:r>
            <a:r>
              <a:rPr b="1">
                <a:solidFill>
                  <a:srgbClr val="007020"/>
                </a:solidFill>
                <a:latin typeface="Courier"/>
              </a:rPr>
              <a:t>end</a:t>
            </a:r>
            <a:r>
              <a:rPr>
                <a:latin typeface="Courier"/>
              </a:rPr>
              <a:t> : random_loop</a:t>
            </a:r>
            <a:br/>
            <a:r>
              <a:rPr>
                <a:latin typeface="Courier"/>
              </a:rPr>
              <a:t>      </a:t>
            </a:r>
            <a:r>
              <a:rPr b="1">
                <a:solidFill>
                  <a:srgbClr val="007020"/>
                </a:solidFill>
                <a:latin typeface="Courier"/>
              </a:rPr>
              <a:t>$finish</a:t>
            </a:r>
            <a:r>
              <a:rPr>
                <a:latin typeface="Courier"/>
              </a:rPr>
              <a:t>;</a:t>
            </a:r>
            <a:br/>
            <a:r>
              <a:rPr>
                <a:latin typeface="Courier"/>
              </a:rPr>
              <a:t>   </a:t>
            </a:r>
            <a:r>
              <a:rPr b="1">
                <a:solidFill>
                  <a:srgbClr val="007020"/>
                </a:solidFill>
                <a:latin typeface="Courier"/>
              </a:rPr>
              <a:t>endtask</a:t>
            </a:r>
            <a:r>
              <a:rPr>
                <a:latin typeface="Courier"/>
              </a:rPr>
              <a:t> : execute</a:t>
            </a:r>
          </a:p>
        </p:txBody>
      </p:sp>
    </p:spTree>
  </p:cSl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testbench without a single module</a:t>
            </a:r>
          </a:p>
        </p:txBody>
      </p:sp>
      <p:sp>
        <p:nvSpPr>
          <p:cNvPr id="3" name="Content Placeholder 2"/>
          <p:cNvSpPr>
            <a:spLocks noGrp="1"/>
          </p:cNvSpPr>
          <p:nvPr>
            <p:ph idx="1"/>
          </p:nvPr>
        </p:nvSpPr>
        <p:spPr/>
        <p:txBody>
          <a:bodyPr/>
          <a:lstStyle/>
          <a:p>
            <a:pPr lvl="0" indent="0" marL="0">
              <a:spcBef>
                <a:spcPts val="3000"/>
              </a:spcBef>
              <a:buNone/>
            </a:pPr>
            <a:r>
              <a:rPr b="1" i="1"/>
              <a:t>The scoreboard: the </a:t>
            </a:r>
            <a:r>
              <a:rPr b="1" i="1">
                <a:latin typeface="Courier"/>
              </a:rPr>
              <a:t>always</a:t>
            </a:r>
            <a:r>
              <a:rPr b="1" i="1"/>
              <a:t> became a task</a:t>
            </a:r>
          </a:p>
          <a:p>
            <a:pPr lvl="0"/>
            <a:r>
              <a:rPr/>
              <a:t>A sensitivity list does not exist in a class. What replaces it is a </a:t>
            </a:r>
            <a:r>
              <a:rPr>
                <a:latin typeface="Courier"/>
              </a:rPr>
              <a:t>forever</a:t>
            </a:r>
            <a:r>
              <a:rPr/>
              <a:t> with the wait inside — same semantics, written as sequential code</a:t>
            </a:r>
          </a:p>
          <a:p>
            <a:pPr lvl="0" indent="0">
              <a:buNone/>
            </a:pPr>
            <a:r>
              <a:rPr>
                <a:latin typeface="Courier"/>
              </a:rPr>
              <a:t>   </a:t>
            </a:r>
            <a:r>
              <a:rPr i="1">
                <a:solidFill>
                  <a:srgbClr val="60A0B0"/>
                </a:solidFill>
                <a:latin typeface="Courier"/>
              </a:rPr>
              <a:t>// The always @(posedge done) of the modular version, as a forever loop: an</a:t>
            </a:r>
            <a:br/>
            <a:r>
              <a:rPr>
                <a:latin typeface="Courier"/>
              </a:rPr>
              <a:t>   </a:t>
            </a:r>
            <a:r>
              <a:rPr i="1">
                <a:solidFill>
                  <a:srgbClr val="60A0B0"/>
                </a:solidFill>
                <a:latin typeface="Courier"/>
              </a:rPr>
              <a:t>// object has no sensitivity list, it has a task that blocks.</a:t>
            </a:r>
            <a:br/>
            <a:r>
              <a:rPr>
                <a:latin typeface="Courier"/>
              </a:rPr>
              <a:t>   </a:t>
            </a:r>
            <a:r>
              <a:rPr b="1">
                <a:solidFill>
                  <a:srgbClr val="007020"/>
                </a:solidFill>
                <a:latin typeface="Courier"/>
              </a:rPr>
              <a:t>task</a:t>
            </a:r>
            <a:r>
              <a:rPr>
                <a:latin typeface="Courier"/>
              </a:rPr>
              <a:t> execute();</a:t>
            </a:r>
            <a:br/>
            <a:r>
              <a:rPr>
                <a:latin typeface="Courier"/>
              </a:rPr>
              <a:t>      </a:t>
            </a:r>
            <a:r>
              <a:rPr b="1">
                <a:solidFill>
                  <a:srgbClr val="007020"/>
                </a:solidFill>
                <a:latin typeface="Courier"/>
              </a:rPr>
              <a:t>shortint</a:t>
            </a:r>
            <a:r>
              <a:rPr>
                <a:latin typeface="Courier"/>
              </a:rPr>
              <a:t> predicted_result;</a:t>
            </a:r>
            <a:br/>
            <a:r>
              <a:rPr>
                <a:latin typeface="Courier"/>
              </a:rPr>
              <a:t>      </a:t>
            </a:r>
            <a:r>
              <a:rPr b="1">
                <a:solidFill>
                  <a:srgbClr val="007020"/>
                </a:solidFill>
                <a:latin typeface="Courier"/>
              </a:rPr>
              <a:t>bit</a:t>
            </a:r>
            <a:r>
              <a:rPr>
                <a:latin typeface="Courier"/>
              </a:rPr>
              <a:t>      predicted_ovf;</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self_checker</a:t>
            </a:r>
            <a:br/>
            <a:r>
              <a:rPr>
                <a:latin typeface="Courier"/>
              </a:rPr>
              <a:t>         @(</a:t>
            </a:r>
            <a:r>
              <a:rPr b="1">
                <a:solidFill>
                  <a:srgbClr val="007020"/>
                </a:solidFill>
                <a:latin typeface="Courier"/>
              </a:rPr>
              <a:t>posedge</a:t>
            </a:r>
            <a:r>
              <a:rPr>
                <a:latin typeface="Courier"/>
              </a:rPr>
              <a:t> bfm.done) </a:t>
            </a:r>
            <a:r>
              <a:rPr>
                <a:solidFill>
                  <a:srgbClr val="40A070"/>
                </a:solidFill>
                <a:latin typeface="Courier"/>
              </a:rPr>
              <a:t>#1</a:t>
            </a:r>
            <a:r>
              <a:rPr>
                <a:latin typeface="Courier"/>
              </a:rPr>
              <a:t>;</a:t>
            </a:r>
            <a:br/>
            <a:r>
              <a:rPr>
                <a:latin typeface="Courier"/>
              </a:rPr>
              <a:t>         </a:t>
            </a:r>
            <a:r>
              <a:rPr b="1">
                <a:solidFill>
                  <a:srgbClr val="007020"/>
                </a:solidFill>
                <a:latin typeface="Courier"/>
              </a:rPr>
              <a:t>case</a:t>
            </a:r>
            <a:r>
              <a:rPr>
                <a:latin typeface="Courier"/>
              </a:rPr>
              <a:t> (bfm.op_set)</a:t>
            </a:r>
            <a:br/>
            <a:r>
              <a:rPr>
                <a:latin typeface="Courier"/>
              </a:rPr>
              <a:t>            add_op: predicted_result = bfm.A + bfm.B;</a:t>
            </a:r>
            <a:br/>
            <a:r>
              <a:rPr>
                <a:latin typeface="Courier"/>
              </a:rPr>
              <a:t>            sub_op: predicted_result = bfm.A - bfm.B;</a:t>
            </a:r>
            <a:br/>
            <a:r>
              <a:rPr>
                <a:latin typeface="Courier"/>
              </a:rPr>
              <a:t>            and_op: predicted_result = bfm.A &amp; bfm.B;</a:t>
            </a:r>
            <a:br/>
            <a:r>
              <a:rPr>
                <a:latin typeface="Courier"/>
              </a:rPr>
              <a:t>            xor_op: predicted_result = bfm.A ^ bfm.B;</a:t>
            </a:r>
            <a:br/>
            <a:r>
              <a:rPr>
                <a:latin typeface="Courier"/>
              </a:rPr>
              <a:t>            mul_op: predicted_result = bfm.A * bfm.B;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i="1">
                <a:solidFill>
                  <a:srgbClr val="60A0B0"/>
                </a:solidFill>
                <a:latin typeface="Courier"/>
              </a:rPr>
              <a:t>// ovf belongs to sub and to nobody else: with 8-bit inputs and a 16-bit</a:t>
            </a:r>
            <a:br/>
            <a:r>
              <a:rPr>
                <a:latin typeface="Courier"/>
              </a:rPr>
              <a:t>         </a:t>
            </a:r>
            <a:r>
              <a:rPr i="1">
                <a:solidFill>
                  <a:srgbClr val="60A0B0"/>
                </a:solidFill>
                <a:latin typeface="Courier"/>
              </a:rPr>
              <a:t>// output, neither the addition nor the multiplication can overflow.</a:t>
            </a:r>
            <a:br/>
            <a:r>
              <a:rPr>
                <a:latin typeface="Courier"/>
              </a:rPr>
              <a:t>         predicted_ovf = (bfm.op_set == sub_op) &amp;&amp; (bfm.A &lt; bfm.B);</a:t>
            </a:r>
            <a:br/>
            <a:br/>
            <a:r>
              <a:rPr>
                <a:latin typeface="Courier"/>
              </a:rPr>
              <a:t>         </a:t>
            </a:r>
            <a:r>
              <a:rPr b="1">
                <a:solidFill>
                  <a:srgbClr val="007020"/>
                </a:solidFill>
                <a:latin typeface="Courier"/>
              </a:rPr>
              <a:t>if</a:t>
            </a:r>
            <a:r>
              <a:rPr>
                <a:latin typeface="Courier"/>
              </a:rPr>
              <a:t> ((bfm.op_set != no_op) &amp;&amp; (bfm.op_set != rst_op))</a:t>
            </a:r>
            <a:br/>
            <a:r>
              <a:rPr>
                <a:latin typeface="Courier"/>
              </a:rPr>
              <a:t>            </a:t>
            </a:r>
            <a:r>
              <a:rPr b="1">
                <a:solidFill>
                  <a:srgbClr val="007020"/>
                </a:solidFill>
                <a:latin typeface="Courier"/>
              </a:rPr>
              <a:t>if</a:t>
            </a:r>
            <a:r>
              <a:rPr>
                <a:latin typeface="Courier"/>
              </a:rPr>
              <a:t> (predicted_result != bfm.result || predicted_ovf != bfm.ovf)</a:t>
            </a:r>
            <a:br/>
            <a:r>
              <a:rPr>
                <a:latin typeface="Courier"/>
              </a:rPr>
              <a:t>               </a:t>
            </a:r>
            <a:r>
              <a:rPr b="1">
                <a:solidFill>
                  <a:srgbClr val="007020"/>
                </a:solidFill>
                <a:latin typeface="Courier"/>
              </a:rPr>
              <a:t>$error</a:t>
            </a:r>
            <a:r>
              <a:rPr>
                <a:latin typeface="Courier"/>
              </a:rPr>
              <a:t>(</a:t>
            </a:r>
            <a:br/>
            <a:r>
              <a:rPr>
                <a:latin typeface="Courier"/>
              </a:rPr>
              <a:t>                   </a:t>
            </a:r>
            <a:r>
              <a:rPr>
                <a:solidFill>
                  <a:srgbClr val="4070A0"/>
                </a:solidFill>
                <a:latin typeface="Courier"/>
              </a:rPr>
              <a:t>"FAILED: A: %0h  B: %0h  op: %s result: %0h ovf: %0b"</a:t>
            </a:r>
            <a:r>
              <a:rPr>
                <a:latin typeface="Courier"/>
              </a:rPr>
              <a:t>,</a:t>
            </a:r>
            <a:br/>
            <a:r>
              <a:rPr>
                <a:latin typeface="Courier"/>
              </a:rPr>
              <a:t>                   bfm.A,</a:t>
            </a:r>
            <a:br/>
            <a:r>
              <a:rPr>
                <a:latin typeface="Courier"/>
              </a:rPr>
              <a:t>                   bfm.B,</a:t>
            </a:r>
            <a:br/>
            <a:r>
              <a:rPr>
                <a:latin typeface="Courier"/>
              </a:rPr>
              <a:t>                   bfm.op_set.name(),</a:t>
            </a:r>
            <a:br/>
            <a:r>
              <a:rPr>
                <a:latin typeface="Courier"/>
              </a:rPr>
              <a:t>                   bfm.result,</a:t>
            </a:r>
            <a:br/>
            <a:r>
              <a:rPr>
                <a:latin typeface="Courier"/>
              </a:rPr>
              <a:t>                   bfm.ovf</a:t>
            </a:r>
            <a:br/>
            <a:r>
              <a:rPr>
                <a:latin typeface="Courier"/>
              </a:rPr>
              <a:t>               );</a:t>
            </a:r>
            <a:br/>
            <a:br/>
            <a:r>
              <a:rPr>
                <a:latin typeface="Courier"/>
              </a:rPr>
              <a:t>      </a:t>
            </a:r>
            <a:r>
              <a:rPr b="1">
                <a:solidFill>
                  <a:srgbClr val="007020"/>
                </a:solidFill>
                <a:latin typeface="Courier"/>
              </a:rPr>
              <a:t>end</a:t>
            </a:r>
            <a:r>
              <a:rPr>
                <a:latin typeface="Courier"/>
              </a:rPr>
              <a:t> : self_checker</a:t>
            </a:r>
            <a:br/>
            <a:r>
              <a:rPr>
                <a:latin typeface="Courier"/>
              </a:rPr>
              <a:t>   </a:t>
            </a:r>
            <a:r>
              <a:rPr b="1">
                <a:solidFill>
                  <a:srgbClr val="007020"/>
                </a:solidFill>
                <a:latin typeface="Courier"/>
              </a:rPr>
              <a:t>endtask</a:t>
            </a:r>
            <a:r>
              <a:rPr>
                <a:latin typeface="Courier"/>
              </a:rPr>
              <a:t> : execute</a:t>
            </a:r>
          </a:p>
        </p:txBody>
      </p:sp>
    </p:spTree>
  </p:cSl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testbench without a single module</a:t>
            </a:r>
          </a:p>
        </p:txBody>
      </p:sp>
      <p:sp>
        <p:nvSpPr>
          <p:cNvPr id="3" name="Content Placeholder 2"/>
          <p:cNvSpPr>
            <a:spLocks noGrp="1"/>
          </p:cNvSpPr>
          <p:nvPr>
            <p:ph idx="1"/>
          </p:nvPr>
        </p:nvSpPr>
        <p:spPr/>
        <p:txBody>
          <a:bodyPr/>
          <a:lstStyle/>
          <a:p>
            <a:pPr lvl="0" indent="0" marL="0">
              <a:spcBef>
                <a:spcPts val="3000"/>
              </a:spcBef>
              <a:buNone/>
            </a:pPr>
            <a:r>
              <a:rPr b="1" i="1"/>
              <a:t>The </a:t>
            </a:r>
            <a:r>
              <a:rPr b="1" i="1">
                <a:latin typeface="Courier"/>
              </a:rPr>
              <a:t>coverage</a:t>
            </a:r>
            <a:r>
              <a:rPr b="1" i="1"/>
              <a:t> class: the covergroup inside an object</a:t>
            </a:r>
          </a:p>
          <a:p>
            <a:pPr lvl="0" indent="0">
              <a:buNone/>
            </a:pPr>
            <a:r>
              <a:rPr>
                <a:latin typeface="Courier"/>
              </a:rPr>
              <a:t>  </a:t>
            </a:r>
            <a:r>
              <a:rPr i="1">
                <a:solidFill>
                  <a:srgbClr val="60A0B0"/>
                </a:solidFill>
                <a:latin typeface="Courier"/>
              </a:rPr>
              <a:t>// In a class, we don't need to declare variables to hold the covergroups, but we do need</a:t>
            </a:r>
            <a:br/>
            <a:r>
              <a:rPr>
                <a:latin typeface="Courier"/>
              </a:rPr>
              <a:t>  </a:t>
            </a:r>
            <a:r>
              <a:rPr i="1">
                <a:solidFill>
                  <a:srgbClr val="60A0B0"/>
                </a:solidFill>
                <a:latin typeface="Courier"/>
              </a:rPr>
              <a:t>// to call a constructor to create them.</a:t>
            </a: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 (</a:t>
            </a:r>
            <a:r>
              <a:rPr b="1">
                <a:solidFill>
                  <a:srgbClr val="007020"/>
                </a:solidFill>
                <a:latin typeface="Courier"/>
              </a:rPr>
              <a:t>virtual</a:t>
            </a:r>
            <a:r>
              <a:rPr>
                <a:latin typeface="Courier"/>
              </a:rPr>
              <a:t> vtalu_bfm b);</a:t>
            </a:r>
            <a:br/>
            <a:r>
              <a:rPr>
                <a:latin typeface="Courier"/>
              </a:rPr>
              <a:t>     op_cov = </a:t>
            </a:r>
            <a:r>
              <a:rPr b="1">
                <a:solidFill>
                  <a:srgbClr val="007020"/>
                </a:solidFill>
                <a:latin typeface="Courier"/>
              </a:rPr>
              <a:t>new</a:t>
            </a:r>
            <a:r>
              <a:rPr>
                <a:latin typeface="Courier"/>
              </a:rPr>
              <a:t>();</a:t>
            </a:r>
            <a:br/>
            <a:r>
              <a:rPr>
                <a:latin typeface="Courier"/>
              </a:rPr>
              <a:t>     zeros_or_ones_on_ops = </a:t>
            </a:r>
            <a:r>
              <a:rPr b="1">
                <a:solidFill>
                  <a:srgbClr val="007020"/>
                </a:solidFill>
                <a:latin typeface="Courier"/>
              </a:rPr>
              <a:t>new</a:t>
            </a:r>
            <a:r>
              <a:rPr>
                <a:latin typeface="Courier"/>
              </a:rPr>
              <a:t>();</a:t>
            </a:r>
            <a:br/>
            <a:r>
              <a:rPr>
                <a:latin typeface="Courier"/>
              </a:rPr>
              <a:t>     bfm = b;</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execute();</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sampling_block</a:t>
            </a:r>
            <a:br/>
            <a:r>
              <a:rPr>
                <a:latin typeface="Courier"/>
              </a:rPr>
              <a:t>         @(</a:t>
            </a:r>
            <a:r>
              <a:rPr b="1">
                <a:solidFill>
                  <a:srgbClr val="007020"/>
                </a:solidFill>
                <a:latin typeface="Courier"/>
              </a:rPr>
              <a:t>negedge</a:t>
            </a:r>
            <a:r>
              <a:rPr>
                <a:latin typeface="Courier"/>
              </a:rPr>
              <a:t> bfm.clk);</a:t>
            </a:r>
            <a:br/>
            <a:r>
              <a:rPr>
                <a:latin typeface="Courier"/>
              </a:rPr>
              <a:t>         A = bfm.A;</a:t>
            </a:r>
            <a:br/>
            <a:r>
              <a:rPr>
                <a:latin typeface="Courier"/>
              </a:rPr>
              <a:t>         B = bfm.B;</a:t>
            </a:r>
            <a:br/>
            <a:r>
              <a:rPr>
                <a:latin typeface="Courier"/>
              </a:rPr>
              <a:t>         op_set = bfm.op_set;</a:t>
            </a:r>
            <a:br/>
            <a:r>
              <a:rPr>
                <a:latin typeface="Courier"/>
              </a:rPr>
              <a:t>         op_cov.sample();</a:t>
            </a:r>
            <a:br/>
            <a:r>
              <a:rPr>
                <a:latin typeface="Courier"/>
              </a:rPr>
              <a:t>         zeros_or_ones_on_ops.sample();</a:t>
            </a:r>
            <a:br/>
            <a:r>
              <a:rPr>
                <a:latin typeface="Courier"/>
              </a:rPr>
              <a:t>      </a:t>
            </a:r>
            <a:r>
              <a:rPr b="1">
                <a:solidFill>
                  <a:srgbClr val="007020"/>
                </a:solidFill>
                <a:latin typeface="Courier"/>
              </a:rPr>
              <a:t>end</a:t>
            </a:r>
            <a:r>
              <a:rPr>
                <a:latin typeface="Courier"/>
              </a:rPr>
              <a:t> : sampling_block</a:t>
            </a:r>
            <a:br/>
            <a:r>
              <a:rPr>
                <a:latin typeface="Courier"/>
              </a:rPr>
              <a:t>   </a:t>
            </a:r>
            <a:r>
              <a:rPr b="1">
                <a:solidFill>
                  <a:srgbClr val="007020"/>
                </a:solidFill>
                <a:latin typeface="Courier"/>
              </a:rPr>
              <a:t>endtask</a:t>
            </a:r>
            <a:r>
              <a:rPr>
                <a:latin typeface="Courier"/>
              </a:rPr>
              <a:t> : execute</a:t>
            </a:r>
          </a:p>
          <a:p>
            <a:pPr lvl="0"/>
            <a:r>
              <a:rPr/>
              <a:t>The covergroup is </a:t>
            </a:r>
            <a:r>
              <a:rPr b="1"/>
              <a:t>the same</a:t>
            </a:r>
            <a:r>
              <a:rPr/>
              <a:t> as the conventional testbench’s, line by line. What changed is where it lives</a:t>
            </a:r>
          </a:p>
          <a:p>
            <a:pPr lvl="0"/>
            <a:r>
              <a:rPr/>
              <a:t>In a module, declaring the covergroup was enough. In a class it has to be built: the class’s </a:t>
            </a:r>
            <a:r>
              <a:rPr>
                <a:latin typeface="Courier"/>
              </a:rPr>
              <a:t>new()</a:t>
            </a:r>
            <a:r>
              <a:rPr/>
              <a:t> does </a:t>
            </a:r>
            <a:r>
              <a:rPr>
                <a:latin typeface="Courier"/>
              </a:rPr>
              <a:t>op_cov = new()</a:t>
            </a:r>
          </a:p>
          <a:p>
            <a:pPr lvl="0"/>
            <a:r>
              <a:rPr/>
              <a:t>The </a:t>
            </a:r>
            <a:r>
              <a:rPr>
                <a:latin typeface="Courier"/>
              </a:rPr>
              <a:t>execute()</a:t>
            </a:r>
            <a:r>
              <a:rPr/>
              <a:t> is the </a:t>
            </a:r>
            <a:r>
              <a:rPr>
                <a:latin typeface="Courier"/>
              </a:rPr>
              <a:t>always @(negedge clk)</a:t>
            </a:r>
            <a:r>
              <a:rPr/>
              <a:t> from before, written as a </a:t>
            </a:r>
            <a:r>
              <a:rPr>
                <a:latin typeface="Courier"/>
              </a:rPr>
              <a:t>forever</a:t>
            </a:r>
            <a:r>
              <a:rPr/>
              <a:t>: it copies the BFM signals and calls </a:t>
            </a:r>
            <a:r>
              <a:rPr>
                <a:latin typeface="Courier"/>
              </a:rPr>
              <a:t>sample()</a:t>
            </a:r>
          </a:p>
        </p:txBody>
      </p:sp>
    </p:spTree>
  </p:cSl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testbench without a single module</a:t>
            </a:r>
          </a:p>
        </p:txBody>
      </p:sp>
      <p:sp>
        <p:nvSpPr>
          <p:cNvPr id="3" name="Content Placeholder 2"/>
          <p:cNvSpPr>
            <a:spLocks noGrp="1"/>
          </p:cNvSpPr>
          <p:nvPr>
            <p:ph idx="1"/>
          </p:nvPr>
        </p:nvSpPr>
        <p:spPr>
          <a:xfrm>
            <a:off x="457200" y="1193800"/>
            <a:ext cx="8229600" cy="330200"/>
          </a:xfrm>
        </p:spPr>
        <p:txBody>
          <a:bodyPr/>
          <a:lstStyle/>
          <a:p>
            <a:pPr lvl="0" indent="0" marL="0">
              <a:spcBef>
                <a:spcPts val="3000"/>
              </a:spcBef>
              <a:buNone/>
            </a:pPr>
            <a:r>
              <a:rPr b="1" i="1"/>
              <a:t>The map of day 3: what replaces what</a:t>
            </a:r>
          </a:p>
        </p:txBody>
      </p:sp>
      <p:graphicFrame>
        <p:nvGraphicFramePr>
          <p:cNvPr id="6" name="Content Placeholder 5"/>
          <p:cNvGraphicFramePr>
            <a:graphicFrameLocks noGrp="1"/>
          </p:cNvGraphicFramePr>
          <p:nvPr>
            <p:ph idx="1"/>
          </p:nvPr>
        </p:nvGraphicFramePr>
        <p:xfrm>
          <a:off x="457200" y="1651000"/>
          <a:ext cx="8229600" cy="14605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Here, by hand</a:t>
                      </a:r>
                    </a:p>
                  </a:txBody>
                  <a:tcPr/>
                </a:tc>
                <a:tc>
                  <a:txBody>
                    <a:bodyPr/>
                    <a:lstStyle/>
                    <a:p>
                      <a:pPr lvl="0" indent="0" marL="0">
                        <a:buNone/>
                      </a:pPr>
                      <a:r>
                        <a:rPr/>
                        <a:t>From the tests on</a:t>
                      </a:r>
                    </a:p>
                  </a:txBody>
                  <a:tcPr/>
                </a:tc>
              </a:tr>
              <a:tr h="0">
                <a:tc>
                  <a:txBody>
                    <a:bodyPr/>
                    <a:lstStyle/>
                    <a:p>
                      <a:pPr lvl="0" indent="0" marL="0">
                        <a:buNone/>
                      </a:pPr>
                      <a:r>
                        <a:rPr>
                          <a:latin typeface="Courier"/>
                        </a:rPr>
                        <a:t>testbench.execute()</a:t>
                      </a:r>
                      <a:r>
                        <a:rPr/>
                        <a:t> with three </a:t>
                      </a:r>
                      <a:r>
                        <a:rPr>
                          <a:latin typeface="Courier"/>
                        </a:rPr>
                        <a:t>new()</a:t>
                      </a:r>
                    </a:p>
                  </a:txBody>
                </a:tc>
                <a:tc>
                  <a:txBody>
                    <a:bodyPr/>
                    <a:lstStyle/>
                    <a:p>
                      <a:pPr lvl="0" indent="0" marL="0">
                        <a:buNone/>
                      </a:pPr>
                      <a:r>
                        <a:rPr/>
                        <a:t>the </a:t>
                      </a:r>
                      <a:r>
                        <a:rPr>
                          <a:latin typeface="Courier"/>
                        </a:rPr>
                        <a:t>build_phase</a:t>
                      </a:r>
                      <a:r>
                        <a:rPr/>
                        <a:t> of the </a:t>
                      </a:r>
                      <a:r>
                        <a:rPr>
                          <a:latin typeface="Courier"/>
                        </a:rPr>
                        <a:t>env</a:t>
                      </a:r>
                    </a:p>
                  </a:txBody>
                </a:tc>
              </a:tr>
              <a:tr h="0">
                <a:tc>
                  <a:txBody>
                    <a:bodyPr/>
                    <a:lstStyle/>
                    <a:p>
                      <a:pPr lvl="0" indent="0" marL="0">
                        <a:buNone/>
                      </a:pPr>
                      <a:r>
                        <a:rPr/>
                        <a:t>passing the BFM through the constructor</a:t>
                      </a:r>
                    </a:p>
                  </a:txBody>
                </a:tc>
                <a:tc>
                  <a:txBody>
                    <a:bodyPr/>
                    <a:lstStyle/>
                    <a:p>
                      <a:pPr lvl="0" indent="0" marL="0">
                        <a:buNone/>
                      </a:pPr>
                      <a:r>
                        <a:rPr>
                          <a:latin typeface="Courier"/>
                        </a:rPr>
                        <a:t>uvm_config_db</a:t>
                      </a:r>
                    </a:p>
                  </a:txBody>
                </a:tc>
              </a:tr>
              <a:tr h="0">
                <a:tc>
                  <a:txBody>
                    <a:bodyPr/>
                    <a:lstStyle/>
                    <a:p>
                      <a:pPr lvl="0" indent="0" marL="0">
                        <a:buNone/>
                      </a:pPr>
                      <a:r>
                        <a:rPr>
                          <a:latin typeface="Courier"/>
                        </a:rPr>
                        <a:t>fork ... join_none</a:t>
                      </a:r>
                    </a:p>
                  </a:txBody>
                </a:tc>
                <a:tc>
                  <a:txBody>
                    <a:bodyPr/>
                    <a:lstStyle/>
                    <a:p>
                      <a:pPr lvl="0" indent="0" marL="0">
                        <a:buNone/>
                      </a:pPr>
                      <a:r>
                        <a:rPr/>
                        <a:t>UVM runs one </a:t>
                      </a:r>
                      <a:r>
                        <a:rPr>
                          <a:latin typeface="Courier"/>
                        </a:rPr>
                        <a:t>run_phase</a:t>
                      </a:r>
                      <a:r>
                        <a:rPr/>
                        <a:t> per component</a:t>
                      </a:r>
                    </a:p>
                  </a:txBody>
                </a:tc>
              </a:tr>
              <a:tr h="0">
                <a:tc>
                  <a:txBody>
                    <a:bodyPr/>
                    <a:lstStyle/>
                    <a:p>
                      <a:pPr lvl="0" indent="0" marL="0">
                        <a:buNone/>
                      </a:pPr>
                      <a:r>
                        <a:rPr>
                          <a:latin typeface="Courier"/>
                        </a:rPr>
                        <a:t>$finish</a:t>
                      </a:r>
                      <a:r>
                        <a:rPr/>
                        <a:t> inside the tester</a:t>
                      </a:r>
                    </a:p>
                  </a:txBody>
                </a:tc>
                <a:tc>
                  <a:txBody>
                    <a:bodyPr/>
                    <a:lstStyle/>
                    <a:p>
                      <a:pPr lvl="0" indent="0" marL="0">
                        <a:buNone/>
                      </a:pPr>
                      <a:r>
                        <a:rPr/>
                        <a:t>objections</a:t>
                      </a:r>
                    </a:p>
                  </a:txBody>
                </a:tc>
              </a:tr>
              <a:tr h="0">
                <a:tc>
                  <a:txBody>
                    <a:bodyPr/>
                    <a:lstStyle/>
                    <a:p>
                      <a:pPr lvl="0" indent="0" marL="0">
                        <a:buNone/>
                      </a:pPr>
                      <a:r>
                        <a:rPr/>
                        <a:t>picking the tester by editing the code</a:t>
                      </a:r>
                    </a:p>
                  </a:txBody>
                </a:tc>
                <a:tc>
                  <a:txBody>
                    <a:bodyPr/>
                    <a:lstStyle/>
                    <a:p>
                      <a:pPr lvl="0" indent="0" marL="0">
                        <a:buNone/>
                      </a:pPr>
                      <a:r>
                        <a:rPr>
                          <a:latin typeface="Courier"/>
                        </a:rPr>
                        <a:t>set_type_override</a:t>
                      </a:r>
                      <a:r>
                        <a:rPr/>
                        <a:t> of the factory</a:t>
                      </a:r>
                    </a:p>
                  </a:txBody>
                </a:tc>
              </a:tr>
              <a:tr h="0">
                <a:tc>
                  <a:txBody>
                    <a:bodyPr/>
                    <a:lstStyle/>
                    <a:p>
                      <a:pPr lvl="0" indent="0" marL="0">
                        <a:buNone/>
                      </a:pPr>
                      <a:r>
                        <a:rPr>
                          <a:latin typeface="Courier"/>
                        </a:rPr>
                        <a:t>$display</a:t>
                      </a:r>
                      <a:r>
                        <a:rPr/>
                        <a:t> that gets put in and deleted</a:t>
                      </a:r>
                    </a:p>
                  </a:txBody>
                </a:tc>
                <a:tc>
                  <a:txBody>
                    <a:bodyPr/>
                    <a:lstStyle/>
                    <a:p>
                      <a:pPr lvl="0" indent="0" marL="0">
                        <a:buNone/>
                      </a:pPr>
                      <a:r>
                        <a:rPr>
                          <a:latin typeface="Courier"/>
                        </a:rPr>
                        <a:t>`uvm_info</a:t>
                      </a:r>
                      <a:r>
                        <a:rPr/>
                        <a:t> and the verbosity ceiling</a:t>
                      </a:r>
                    </a:p>
                  </a:txBody>
                </a:tc>
              </a:tr>
            </a:tbl>
          </a:graphicData>
        </a:graphic>
      </p:graphicFrame>
      <p:sp>
        <p:nvSpPr>
          <p:cNvPr id="3" name="Content Placeholder 2"/>
          <p:cNvSpPr>
            <a:spLocks noGrp="1"/>
          </p:cNvSpPr>
          <p:nvPr>
            <p:ph idx="1"/>
          </p:nvPr>
        </p:nvSpPr>
        <p:spPr>
          <a:xfrm>
            <a:off x="457200" y="3238500"/>
            <a:ext cx="8229600" cy="1231900"/>
          </a:xfrm>
        </p:spPr>
        <p:txBody>
          <a:bodyPr/>
          <a:lstStyle/>
          <a:p>
            <a:pPr lvl="0"/>
            <a:r>
              <a:rPr/>
              <a:t>This is the </a:t>
            </a:r>
            <a:r>
              <a:rPr b="1"/>
              <a:t>complete</a:t>
            </a:r>
            <a:r>
              <a:rPr/>
              <a:t> testbench, without UVM and with nothing missing. It works</a:t>
            </a:r>
          </a:p>
          <a:p>
            <a:pPr lvl="0"/>
            <a:r>
              <a:rPr/>
              <a:t>Everything that comes on day 3 replaces one row of this table, </a:t>
            </a:r>
            <a:r>
              <a:rPr b="1"/>
              <a:t>and nothing else</a:t>
            </a:r>
          </a:p>
          <a:p>
            <a:pPr lvl="0"/>
            <a:r>
              <a:rPr/>
              <a:t>We come back to this slide at the close of the day, to cross them out</a:t>
            </a:r>
          </a:p>
        </p:txBody>
      </p:sp>
    </p:spTree>
  </p:cSl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testbench without a single module</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The day 1 testbench </a:t>
            </a:r>
            <a:r>
              <a:rPr b="1"/>
              <a:t>without a single module</a:t>
            </a:r>
            <a:r>
              <a:rPr/>
              <a:t>: the same three pieces, plus the class that binds them —</a:t>
            </a:r>
            <a:r>
              <a:rPr>
                <a:latin typeface="Courier"/>
              </a:rPr>
              <a:t>testbench</a:t>
            </a:r>
            <a:r>
              <a:rPr/>
              <a:t>—, which is the direct ancestor of the </a:t>
            </a:r>
            <a:r>
              <a:rPr>
                <a:latin typeface="Courier"/>
              </a:rPr>
              <a:t>uvm_env</a:t>
            </a:r>
          </a:p>
          <a:p>
            <a:pPr lvl="0"/>
            <a:r>
              <a:rPr/>
              <a:t>The </a:t>
            </a:r>
            <a:r>
              <a:rPr>
                <a:latin typeface="Courier"/>
              </a:rPr>
              <a:t>top</a:t>
            </a:r>
            <a:r>
              <a:rPr/>
              <a:t> is still a </a:t>
            </a:r>
            <a:r>
              <a:rPr b="1"/>
              <a:t>module</a:t>
            </a:r>
            <a:r>
              <a:rPr/>
              <a:t> and it will be until the end, and the BFM arrives through a </a:t>
            </a:r>
            <a:r>
              <a:rPr b="1"/>
              <a:t>virtual interface</a:t>
            </a:r>
            <a:r>
              <a:rPr/>
              <a:t>: it is the only way a class has of touching signals</a:t>
            </a:r>
          </a:p>
          <a:p>
            <a:pPr lvl="0"/>
            <a:r>
              <a:rPr/>
              <a:t>It is the </a:t>
            </a:r>
            <a:r>
              <a:rPr b="1"/>
              <a:t>last version without UVM</a:t>
            </a:r>
            <a:r>
              <a:rPr/>
              <a:t>. From here on, every piece we write by hand has a class of the library that replaces it — </a:t>
            </a:r>
            <a:r>
              <a:rPr>
                <a:latin typeface="Courier"/>
              </a:rPr>
              <a:t>execute()</a:t>
            </a:r>
            <a:r>
              <a:rPr/>
              <a:t> is going to be the </a:t>
            </a:r>
            <a:r>
              <a:rPr>
                <a:latin typeface="Courier"/>
              </a:rPr>
              <a:t>run_phase</a:t>
            </a:r>
          </a:p>
        </p:txBody>
      </p:sp>
    </p:spTree>
  </p:cSl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1 of 8 · Handle and object</a:t>
            </a:r>
          </a:p>
          <a:p>
            <a:pPr lvl="0" indent="0" marL="0">
              <a:buNone/>
            </a:pPr>
            <a:r>
              <a:rPr b="1">
                <a:latin typeface="Courier"/>
              </a:rPr>
              <a:t>rectangle rectangle_h;</a:t>
            </a:r>
            <a:r>
              <a:rPr b="1"/>
              <a:t> — after that line, how many objects are there?</a:t>
            </a:r>
          </a:p>
          <a:p>
            <a:pPr lvl="0"/>
            <a:r>
              <a:rPr/>
              <a:t>☒ None: </a:t>
            </a:r>
            <a:r>
              <a:rPr>
                <a:latin typeface="Courier"/>
              </a:rPr>
              <a:t>rectangle_h</a:t>
            </a:r>
            <a:r>
              <a:rPr/>
              <a:t> is </a:t>
            </a:r>
            <a:r>
              <a:rPr>
                <a:latin typeface="Courier"/>
              </a:rPr>
              <a:t>null</a:t>
            </a:r>
            <a:r>
              <a:rPr/>
              <a:t> until somebody calls </a:t>
            </a:r>
            <a:r>
              <a:rPr>
                <a:latin typeface="Courier"/>
              </a:rPr>
              <a:t>new()</a:t>
            </a:r>
          </a:p>
          <a:p>
            <a:pPr lvl="0"/>
            <a:r>
              <a:rPr/>
              <a:t>☐ One, with </a:t>
            </a:r>
            <a:r>
              <a:rPr>
                <a:latin typeface="Courier"/>
              </a:rPr>
              <a:t>length</a:t>
            </a:r>
            <a:r>
              <a:rPr/>
              <a:t> and </a:t>
            </a:r>
            <a:r>
              <a:rPr>
                <a:latin typeface="Courier"/>
              </a:rPr>
              <a:t>width</a:t>
            </a:r>
            <a:r>
              <a:rPr/>
              <a:t> at 0</a:t>
            </a:r>
          </a:p>
          <a:p>
            <a:pPr lvl="0"/>
            <a:r>
              <a:rPr/>
              <a:t>☐ One half built: the fields exist but the constructor has not run</a:t>
            </a:r>
          </a:p>
          <a:p>
            <a:pPr lvl="0"/>
            <a:r>
              <a:rPr/>
              <a:t>☐ It depends on whether the class has a constructor</a:t>
            </a:r>
          </a:p>
          <a:p>
            <a:pPr lvl="0" indent="0" marL="1270000">
              <a:buNone/>
            </a:pPr>
            <a:r>
              <a:rPr sz="2000" b="1"/>
              <a:t>None</a:t>
            </a:r>
            <a:r>
              <a:rPr sz="2000"/>
              <a:t> — declaring a handle reserves nothing. There is the difference with a </a:t>
            </a:r>
            <a:r>
              <a:rPr sz="2000">
                <a:latin typeface="Courier"/>
              </a:rPr>
              <a:t>struct</a:t>
            </a:r>
            <a:r>
              <a:rPr sz="2000"/>
              <a:t>, which the simulator reserves the moment it sees it. And using the handle before the </a:t>
            </a:r>
            <a:r>
              <a:rPr sz="2000">
                <a:latin typeface="Courier"/>
              </a:rPr>
              <a:t>new()</a:t>
            </a:r>
            <a:r>
              <a:rPr sz="2000"/>
              <a:t> does not fail at compile time: it blows up in the middle of the simulation.</a:t>
            </a:r>
          </a:p>
        </p:txBody>
      </p:sp>
    </p:spTree>
  </p:cSl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2 of 8 · Polymorphism</a:t>
            </a:r>
          </a:p>
          <a:p>
            <a:pPr lvl="0" indent="0" marL="0">
              <a:buNone/>
            </a:pPr>
            <a:r>
              <a:rPr b="1"/>
              <a:t>A variable of type </a:t>
            </a:r>
            <a:r>
              <a:rPr b="1">
                <a:latin typeface="Courier"/>
              </a:rPr>
              <a:t>trago</a:t>
            </a:r>
            <a:r>
              <a:rPr b="1"/>
              <a:t> holds a </a:t>
            </a:r>
            <a:r>
              <a:rPr b="1">
                <a:latin typeface="Courier"/>
              </a:rPr>
              <a:t>fernet</a:t>
            </a:r>
            <a:r>
              <a:rPr b="1"/>
              <a:t> object. If </a:t>
            </a:r>
            <a:r>
              <a:rPr b="1">
                <a:latin typeface="Courier"/>
              </a:rPr>
              <a:t>servir()</a:t>
            </a:r>
            <a:r>
              <a:rPr b="1"/>
              <a:t> is not </a:t>
            </a:r>
            <a:r>
              <a:rPr b="1">
                <a:latin typeface="Courier"/>
              </a:rPr>
              <a:t>virtual</a:t>
            </a:r>
            <a:r>
              <a:rPr b="1"/>
              <a:t>, what gets executed?</a:t>
            </a:r>
          </a:p>
          <a:p>
            <a:pPr lvl="0"/>
            <a:r>
              <a:rPr/>
              <a:t>☐ </a:t>
            </a:r>
            <a:r>
              <a:rPr>
                <a:latin typeface="Courier"/>
              </a:rPr>
              <a:t>fernet</a:t>
            </a:r>
            <a:r>
              <a:rPr/>
              <a:t>’s </a:t>
            </a:r>
            <a:r>
              <a:rPr>
                <a:latin typeface="Courier"/>
              </a:rPr>
              <a:t>servir()</a:t>
            </a:r>
          </a:p>
          <a:p>
            <a:pPr lvl="0"/>
            <a:r>
              <a:rPr/>
              <a:t>☐ A compile error</a:t>
            </a:r>
          </a:p>
          <a:p>
            <a:pPr lvl="0"/>
            <a:r>
              <a:rPr/>
              <a:t>☒ </a:t>
            </a:r>
            <a:r>
              <a:rPr>
                <a:latin typeface="Courier"/>
              </a:rPr>
              <a:t>trago</a:t>
            </a:r>
            <a:r>
              <a:rPr/>
              <a:t>’s </a:t>
            </a:r>
            <a:r>
              <a:rPr>
                <a:latin typeface="Courier"/>
              </a:rPr>
              <a:t>servir()</a:t>
            </a:r>
          </a:p>
          <a:p>
            <a:pPr lvl="0"/>
            <a:r>
              <a:rPr/>
              <a:t>☐ Both, the base class one first</a:t>
            </a:r>
          </a:p>
          <a:p>
            <a:pPr lvl="0" indent="0" marL="1270000">
              <a:buNone/>
            </a:pPr>
            <a:r>
              <a:rPr sz="2000" b="1">
                <a:latin typeface="Courier"/>
              </a:rPr>
              <a:t>trago</a:t>
            </a:r>
            <a:r>
              <a:rPr sz="2000" b="1"/>
              <a:t>’s</a:t>
            </a:r>
            <a:r>
              <a:rPr sz="2000"/>
              <a:t> — without </a:t>
            </a:r>
            <a:r>
              <a:rPr sz="2000">
                <a:latin typeface="Courier"/>
              </a:rPr>
              <a:t>virtual</a:t>
            </a:r>
            <a:r>
              <a:rPr sz="2000"/>
              <a:t>, SystemVerilog looks at the </a:t>
            </a:r>
            <a:r>
              <a:rPr sz="2000" b="1"/>
              <a:t>type of the variable</a:t>
            </a:r>
            <a:r>
              <a:rPr sz="2000"/>
              <a:t>, not at the object’s. It is literally what </a:t>
            </a:r>
            <a:r>
              <a:rPr sz="2000">
                <a:latin typeface="Courier"/>
              </a:rPr>
              <a:t>code/u3/polimorfismo/01-sin-virtual</a:t>
            </a:r>
            <a:r>
              <a:rPr sz="2000"/>
              <a:t> prints: </a:t>
            </a:r>
            <a:r>
              <a:rPr sz="2000" i="1"/>
              <a:t>“A generic trago cannot be served”</a:t>
            </a:r>
            <a:r>
              <a:rPr sz="2000"/>
              <a:t>.</a:t>
            </a:r>
          </a:p>
        </p:txBody>
      </p:sp>
    </p:spTree>
  </p:cSl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3 of 8 · Abstract classes</a:t>
            </a:r>
          </a:p>
          <a:p>
            <a:pPr lvl="0" indent="0" marL="0">
              <a:buNone/>
            </a:pPr>
            <a:r>
              <a:rPr b="1"/>
              <a:t>What do I gain by using an abstract class with </a:t>
            </a:r>
            <a:r>
              <a:rPr b="1">
                <a:latin typeface="Courier"/>
              </a:rPr>
              <a:t>pure virtual</a:t>
            </a:r>
            <a:r>
              <a:rPr b="1"/>
              <a:t> methods instead of a base class whose method does </a:t>
            </a:r>
            <a:r>
              <a:rPr b="1">
                <a:latin typeface="Courier"/>
              </a:rPr>
              <a:t>$fatal</a:t>
            </a:r>
            <a:r>
              <a:rPr b="1"/>
              <a:t>?</a:t>
            </a:r>
          </a:p>
          <a:p>
            <a:pPr lvl="0"/>
            <a:r>
              <a:rPr/>
              <a:t>☐ Nothing, it is a matter of style</a:t>
            </a:r>
          </a:p>
          <a:p>
            <a:pPr lvl="0"/>
            <a:r>
              <a:rPr/>
              <a:t>☒ That the error moves from simulation to the compiler</a:t>
            </a:r>
          </a:p>
          <a:p>
            <a:pPr lvl="0"/>
            <a:r>
              <a:rPr/>
              <a:t>☐ That the base class can be instantiated</a:t>
            </a:r>
          </a:p>
          <a:p>
            <a:pPr lvl="0"/>
            <a:r>
              <a:rPr/>
              <a:t>☐ That the simulator can pick the most specific override at run time</a:t>
            </a:r>
          </a:p>
          <a:p>
            <a:pPr lvl="0" indent="0" marL="1270000">
              <a:buNone/>
            </a:pPr>
            <a:r>
              <a:rPr sz="2000" b="1"/>
              <a:t>The error moves to the compiler</a:t>
            </a:r>
            <a:r>
              <a:rPr sz="2000"/>
              <a:t> — with </a:t>
            </a:r>
            <a:r>
              <a:rPr sz="2000">
                <a:latin typeface="Courier"/>
              </a:rPr>
              <a:t>$fatal</a:t>
            </a:r>
            <a:r>
              <a:rPr sz="2000"/>
              <a:t> you find out halfway through the simulation that an override was missing. With </a:t>
            </a:r>
            <a:r>
              <a:rPr sz="2000">
                <a:latin typeface="Courier"/>
              </a:rPr>
              <a:t>pure virtual</a:t>
            </a:r>
            <a:r>
              <a:rPr sz="2000"/>
              <a:t> it does not compile. Catching it earlier is always cheaper.</a:t>
            </a:r>
          </a:p>
        </p:txBody>
      </p:sp>
    </p:spTree>
  </p:cSl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4 of 8 · Static variables</a:t>
            </a:r>
          </a:p>
          <a:p>
            <a:pPr lvl="0" indent="0" marL="0">
              <a:buNone/>
            </a:pPr>
            <a:r>
              <a:rPr b="1"/>
              <a:t>I instantiate 10 objects of a class that has a </a:t>
            </a:r>
            <a:r>
              <a:rPr b="1">
                <a:latin typeface="Courier"/>
              </a:rPr>
              <a:t>static</a:t>
            </a:r>
            <a:r>
              <a:rPr b="1"/>
              <a:t> variable. How many copies are there in memory?</a:t>
            </a:r>
          </a:p>
          <a:p>
            <a:pPr lvl="0"/>
            <a:r>
              <a:rPr/>
              <a:t>☐ 10, one per object</a:t>
            </a:r>
          </a:p>
          <a:p>
            <a:pPr lvl="0"/>
            <a:r>
              <a:rPr/>
              <a:t>☐ 0 until somebody writes it: the memory is reserved on first access</a:t>
            </a:r>
          </a:p>
          <a:p>
            <a:pPr lvl="0"/>
            <a:r>
              <a:rPr/>
              <a:t>☒ 1, shared by every instance</a:t>
            </a:r>
          </a:p>
          <a:p>
            <a:pPr lvl="0"/>
            <a:r>
              <a:rPr/>
              <a:t>☐ It depends on the simulator</a:t>
            </a:r>
          </a:p>
          <a:p>
            <a:pPr lvl="0" indent="0" marL="1270000">
              <a:buNone/>
            </a:pPr>
            <a:r>
              <a:rPr sz="2000" b="1"/>
              <a:t>A single one</a:t>
            </a:r>
            <a:r>
              <a:rPr sz="2000"/>
              <a:t> — and it exists even if you instantiate no object at all. That is what makes it useful for global TB data, and what makes it dangerous if you leave it public.</a:t>
            </a:r>
          </a:p>
        </p:txBody>
      </p:sp>
    </p:spTree>
  </p:cSl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5 of 8 · Static methods</a:t>
            </a:r>
          </a:p>
          <a:p>
            <a:pPr lvl="0" indent="0" marL="0">
              <a:buNone/>
            </a:pPr>
            <a:r>
              <a:rPr b="1"/>
              <a:t>Why is it worth declaring the static variable </a:t>
            </a:r>
            <a:r>
              <a:rPr b="1">
                <a:latin typeface="Courier"/>
              </a:rPr>
              <a:t>protected</a:t>
            </a:r>
            <a:r>
              <a:rPr b="1"/>
              <a:t> and exposing it with static methods?</a:t>
            </a:r>
          </a:p>
          <a:p>
            <a:pPr lvl="0"/>
            <a:r>
              <a:rPr/>
              <a:t>☒ To be able to change the data structure without touching whoever uses it</a:t>
            </a:r>
          </a:p>
          <a:p>
            <a:pPr lvl="0"/>
            <a:r>
              <a:rPr/>
              <a:t>☐ Because a </a:t>
            </a:r>
            <a:r>
              <a:rPr>
                <a:latin typeface="Courier"/>
              </a:rPr>
              <a:t>static</a:t>
            </a:r>
            <a:r>
              <a:rPr/>
              <a:t> without </a:t>
            </a:r>
            <a:r>
              <a:rPr>
                <a:latin typeface="Courier"/>
              </a:rPr>
              <a:t>protected</a:t>
            </a:r>
            <a:r>
              <a:rPr/>
              <a:t> is reserved once per instance</a:t>
            </a:r>
          </a:p>
          <a:p>
            <a:pPr lvl="0"/>
            <a:r>
              <a:rPr/>
              <a:t>☐ So that it takes up less memory</a:t>
            </a:r>
          </a:p>
          <a:p>
            <a:pPr lvl="0"/>
            <a:r>
              <a:rPr/>
              <a:t>☐ Because UVM demands it</a:t>
            </a:r>
          </a:p>
          <a:p>
            <a:pPr lvl="0" indent="0" marL="1270000">
              <a:buNone/>
            </a:pPr>
            <a:r>
              <a:rPr sz="2000" b="1"/>
              <a:t>To be able to change it later</a:t>
            </a:r>
            <a:r>
              <a:rPr sz="2000"/>
              <a:t> — if the queue is out in the open, the day you swap it for another structure you have to go and fix every place that touched it. Encapsulating is being able to change your mind.</a:t>
            </a:r>
          </a:p>
        </p:txBody>
      </p:sp>
    </p:spTree>
  </p:cSl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6 of 8 · Parameterized classes</a:t>
            </a:r>
          </a:p>
          <a:p>
            <a:pPr lvl="0" indent="0" marL="0">
              <a:buNone/>
            </a:pPr>
            <a:r>
              <a:rPr b="1">
                <a:latin typeface="Courier"/>
              </a:rPr>
              <a:t>bandeja#(fernet)</a:t>
            </a:r>
            <a:r>
              <a:rPr b="1"/>
              <a:t> and </a:t>
            </a:r>
            <a:r>
              <a:rPr b="1">
                <a:latin typeface="Courier"/>
              </a:rPr>
              <a:t>bandeja#(mojito)</a:t>
            </a:r>
            <a:r>
              <a:rPr b="1"/>
              <a:t> have a </a:t>
            </a:r>
            <a:r>
              <a:rPr b="1">
                <a:latin typeface="Courier"/>
              </a:rPr>
              <a:t>static</a:t>
            </a:r>
            <a:r>
              <a:rPr b="1"/>
              <a:t> queue inside. Do they share the queue?</a:t>
            </a:r>
          </a:p>
          <a:p>
            <a:pPr lvl="0"/>
            <a:r>
              <a:rPr/>
              <a:t>☐ Yes, </a:t>
            </a:r>
            <a:r>
              <a:rPr>
                <a:latin typeface="Courier"/>
              </a:rPr>
              <a:t>static</a:t>
            </a:r>
            <a:r>
              <a:rPr/>
              <a:t> is a single one for everybody</a:t>
            </a:r>
          </a:p>
          <a:p>
            <a:pPr lvl="0"/>
            <a:r>
              <a:rPr/>
              <a:t>☐ Yes: the parameter changes the type of the methods, not the static storage</a:t>
            </a:r>
          </a:p>
          <a:p>
            <a:pPr lvl="0"/>
            <a:r>
              <a:rPr/>
              <a:t>☐ It depends on whether they get instantiated or not</a:t>
            </a:r>
          </a:p>
          <a:p>
            <a:pPr lvl="0"/>
            <a:r>
              <a:rPr/>
              <a:t>☒ No: each specialization is a different class, with its own queue</a:t>
            </a:r>
          </a:p>
          <a:p>
            <a:pPr lvl="0" indent="0" marL="1270000">
              <a:buNone/>
            </a:pPr>
            <a:r>
              <a:rPr sz="2000" b="1"/>
              <a:t>They do not share it</a:t>
            </a:r>
            <a:r>
              <a:rPr sz="2000"/>
              <a:t> — SystemVerilog generates </a:t>
            </a:r>
            <a:r>
              <a:rPr sz="2000" b="1"/>
              <a:t>one class per combination of parameters</a:t>
            </a:r>
            <a:r>
              <a:rPr sz="2000"/>
              <a:t>. </a:t>
            </a:r>
            <a:r>
              <a:rPr sz="2000">
                <a:latin typeface="Courier"/>
              </a:rPr>
              <a:t>static</a:t>
            </a:r>
            <a:r>
              <a:rPr sz="2000"/>
              <a:t> is unique inside each one of those classes, not across all of them. UVM leans on this all the time.</a:t>
            </a:r>
          </a:p>
        </p:txBody>
      </p:sp>
    </p:spTree>
  </p:cSl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7 of 8 · The factory pattern</a:t>
            </a:r>
          </a:p>
          <a:p>
            <a:pPr lvl="0" indent="0" marL="0">
              <a:buNone/>
            </a:pPr>
            <a:r>
              <a:rPr b="1"/>
              <a:t>What problem does the factory pattern solve?</a:t>
            </a:r>
          </a:p>
          <a:p>
            <a:pPr lvl="0"/>
            <a:r>
              <a:rPr/>
              <a:t>☐ Creating objects faster</a:t>
            </a:r>
          </a:p>
          <a:p>
            <a:pPr lvl="0"/>
            <a:r>
              <a:rPr/>
              <a:t>☒ Deciding at run time which subtype to build</a:t>
            </a:r>
          </a:p>
          <a:p>
            <a:pPr lvl="0"/>
            <a:r>
              <a:rPr/>
              <a:t>☐ Avoiding having to declare classes</a:t>
            </a:r>
          </a:p>
          <a:p>
            <a:pPr lvl="0"/>
            <a:r>
              <a:rPr/>
              <a:t>☐ Centralizing the </a:t>
            </a:r>
            <a:r>
              <a:rPr>
                <a:latin typeface="Courier"/>
              </a:rPr>
              <a:t>new()</a:t>
            </a:r>
            <a:r>
              <a:rPr/>
              <a:t>s in one class, to be able to count and free them</a:t>
            </a:r>
          </a:p>
          <a:p>
            <a:pPr lvl="0" indent="0" marL="1270000">
              <a:buNone/>
            </a:pPr>
            <a:r>
              <a:rPr sz="2000" b="1"/>
              <a:t>Deciding the subtype at runtime</a:t>
            </a:r>
            <a:r>
              <a:rPr sz="2000"/>
              <a:t> — without hardcoding the </a:t>
            </a:r>
            <a:r>
              <a:rPr sz="2000">
                <a:latin typeface="Courier"/>
              </a:rPr>
              <a:t>new</a:t>
            </a:r>
            <a:r>
              <a:rPr sz="2000"/>
              <a:t>: you ask the factory for an object and it decides which one. It is the piece that is later going to let you change the stimulus of a whole test without touching the code of the </a:t>
            </a:r>
            <a:r>
              <a:rPr sz="2000">
                <a:latin typeface="Courier"/>
              </a:rPr>
              <a:t>env</a:t>
            </a:r>
            <a:r>
              <a:rPr sz="2000"/>
              <a:t>.</a:t>
            </a:r>
          </a:p>
        </p:txBody>
      </p:sp>
    </p:spTree>
  </p:cSl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2</a:t>
            </a:r>
          </a:p>
          <a:p>
            <a:pPr lvl="0" indent="0" marL="0">
              <a:spcBef>
                <a:spcPts val="3000"/>
              </a:spcBef>
              <a:buNone/>
            </a:pPr>
            <a:r>
              <a:rPr b="1" i="1"/>
              <a:t>8 of 8 · $cast</a:t>
            </a:r>
          </a:p>
          <a:p>
            <a:pPr lvl="0" indent="0" marL="0">
              <a:buNone/>
            </a:pPr>
            <a:r>
              <a:rPr b="1"/>
              <a:t>When does a </a:t>
            </a:r>
            <a:r>
              <a:rPr b="1">
                <a:latin typeface="Courier"/>
              </a:rPr>
              <a:t>$cast(destination, source)</a:t>
            </a:r>
            <a:r>
              <a:rPr b="1"/>
              <a:t> succeed?</a:t>
            </a:r>
          </a:p>
          <a:p>
            <a:pPr lvl="0"/>
            <a:r>
              <a:rPr/>
              <a:t>☐ Always: it converts any class into any other</a:t>
            </a:r>
          </a:p>
          <a:p>
            <a:pPr lvl="0"/>
            <a:r>
              <a:rPr/>
              <a:t>☐ Only between classes with no inheritance</a:t>
            </a:r>
          </a:p>
          <a:p>
            <a:pPr lvl="0"/>
            <a:r>
              <a:rPr/>
              <a:t>☐ When the two classes have the same fields, even if they are not related</a:t>
            </a:r>
          </a:p>
          <a:p>
            <a:pPr lvl="0"/>
            <a:r>
              <a:rPr/>
              <a:t>☒ Only if the object in </a:t>
            </a:r>
            <a:r>
              <a:rPr>
                <a:latin typeface="Courier"/>
              </a:rPr>
              <a:t>source</a:t>
            </a:r>
            <a:r>
              <a:rPr/>
              <a:t> is of the class of </a:t>
            </a:r>
            <a:r>
              <a:rPr>
                <a:latin typeface="Courier"/>
              </a:rPr>
              <a:t>destination</a:t>
            </a:r>
            <a:r>
              <a:rPr/>
              <a:t> or of a derived one</a:t>
            </a:r>
          </a:p>
          <a:p>
            <a:pPr lvl="0" indent="0" marL="1270000">
              <a:buNone/>
            </a:pPr>
            <a:r>
              <a:rPr sz="2000" b="1"/>
              <a:t>Only if the object allows it</a:t>
            </a:r>
            <a:r>
              <a:rPr sz="2000"/>
              <a:t> — </a:t>
            </a:r>
            <a:r>
              <a:rPr sz="2000">
                <a:latin typeface="Courier"/>
              </a:rPr>
              <a:t>$cast</a:t>
            </a:r>
            <a:r>
              <a:rPr sz="2000"/>
              <a:t> checks </a:t>
            </a:r>
            <a:r>
              <a:rPr sz="2000" b="1"/>
              <a:t>at runtime</a:t>
            </a:r>
            <a:r>
              <a:rPr sz="2000"/>
              <a:t> and returns 0 if it does not work. That is why UVM’s factory is more comfortable than the </a:t>
            </a:r>
            <a:r>
              <a:rPr sz="2000">
                <a:latin typeface="Courier"/>
              </a:rPr>
              <a:t>cantina</a:t>
            </a:r>
            <a:r>
              <a:rPr sz="2000"/>
              <a:t> of the section: </a:t>
            </a:r>
            <a:r>
              <a:rPr sz="2000">
                <a:latin typeface="Courier"/>
              </a:rPr>
              <a:t>type_id::create()</a:t>
            </a:r>
            <a:r>
              <a:rPr sz="2000"/>
              <a:t> returns the right type and saves you the cast.</a:t>
            </a:r>
          </a:p>
        </p:txBody>
      </p:sp>
    </p:spTree>
  </p:cSl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2</a:t>
            </a:r>
          </a:p>
          <a:p>
            <a:pPr lvl="0" indent="0" marL="0">
              <a:spcBef>
                <a:spcPts val="3000"/>
              </a:spcBef>
              <a:buNone/>
            </a:pPr>
            <a:r>
              <a:rPr b="1" i="1"/>
              <a:t>A tester that only multiplies</a:t>
            </a:r>
          </a:p>
          <a:p>
            <a:pPr lvl="0" indent="0" marL="0">
              <a:buNone/>
            </a:pPr>
            <a:r>
              <a:rPr>
                <a:latin typeface="Courier"/>
              </a:rPr>
              <a:t>cd code/ejercicios/d2 &amp;&amp; bash run.sh</a:t>
            </a:r>
            <a:r>
              <a:rPr/>
              <a:t> </a:t>
            </a:r>
          </a:p>
          <a:p>
            <a:pPr lvl="0"/>
            <a:r>
              <a:rPr/>
              <a:t>Extend </a:t>
            </a:r>
            <a:r>
              <a:rPr>
                <a:latin typeface="Courier"/>
              </a:rPr>
              <a:t>tester</a:t>
            </a:r>
            <a:r>
              <a:rPr/>
              <a:t>, redefine </a:t>
            </a:r>
            <a:r>
              <a:rPr>
                <a:latin typeface="Courier"/>
              </a:rPr>
              <a:t>get_op()</a:t>
            </a:r>
            <a:r>
              <a:rPr/>
              <a:t>, and have the testbench instantiate it</a:t>
            </a:r>
          </a:p>
          <a:p>
            <a:pPr lvl="0"/>
            <a:r>
              <a:rPr/>
              <a:t>It is going to carry on sending random operations. </a:t>
            </a:r>
            <a:r>
              <a:rPr b="1"/>
              <a:t>That is where the exercise starts</a:t>
            </a:r>
          </a:p>
          <a:p>
            <a:pPr lvl="0"/>
            <a:r>
              <a:rPr/>
              <a:t>Hint: polymorphism</a:t>
            </a:r>
          </a:p>
        </p:txBody>
      </p:sp>
    </p:spTree>
  </p:cSl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Yesterday we left…</a:t>
            </a:r>
          </a:p>
          <a:p>
            <a:pPr lvl="0" indent="0" marL="0">
              <a:spcBef>
                <a:spcPts val="3000"/>
              </a:spcBef>
              <a:buNone/>
            </a:pPr>
            <a:r>
              <a:rPr b="1" i="1"/>
              <a:t>Where the testbench stands</a:t>
            </a:r>
          </a:p>
          <a:p>
            <a:pPr lvl="0"/>
            <a:r>
              <a:rPr/>
              <a:t>The day 1 testbench </a:t>
            </a:r>
            <a:r>
              <a:rPr b="1"/>
              <a:t>without a single module</a:t>
            </a:r>
            <a:r>
              <a:rPr/>
              <a:t>: three classes, one that binds them, and a </a:t>
            </a:r>
            <a:r>
              <a:rPr>
                <a:latin typeface="Courier"/>
              </a:rPr>
              <a:t>top</a:t>
            </a:r>
            <a:r>
              <a:rPr/>
              <a:t> that only instantiates the DUT and the BFM</a:t>
            </a:r>
          </a:p>
          <a:p>
            <a:pPr lvl="0"/>
            <a:r>
              <a:rPr/>
              <a:t>The BFM gets into the classes through a </a:t>
            </a:r>
            <a:r>
              <a:rPr b="1"/>
              <a:t>virtual interface</a:t>
            </a:r>
            <a:r>
              <a:rPr/>
              <a:t>, which is the only way a class has of touching signals</a:t>
            </a:r>
          </a:p>
          <a:p>
            <a:pPr lvl="0"/>
            <a:r>
              <a:rPr/>
              <a:t>And the factory is already written </a:t>
            </a:r>
            <a:r>
              <a:rPr b="1"/>
              <a:t>by hand</a:t>
            </a:r>
            <a:r>
              <a:rPr/>
              <a:t>: a </a:t>
            </a:r>
            <a:r>
              <a:rPr>
                <a:latin typeface="Courier"/>
              </a:rPr>
              <a:t>case</a:t>
            </a:r>
            <a:r>
              <a:rPr/>
              <a:t> that has to be edited every time a new type shows up. Today the one you do not edit shows up</a:t>
            </a:r>
          </a:p>
        </p:txBody>
      </p:sp>
    </p:spTree>
  </p:cSl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3 · ≈ 4 h 30 · unit 4 · UVM walks in</a:t>
            </a:r>
          </a:p>
          <a:p>
            <a:pPr lvl="0"/>
            <a:r>
              <a:rPr/>
              <a:t>Tests</a:t>
            </a:r>
          </a:p>
          <a:p>
            <a:pPr lvl="0"/>
            <a:r>
              <a:rPr/>
              <a:t>Components and phases</a:t>
            </a:r>
          </a:p>
          <a:p>
            <a:pPr lvl="0"/>
            <a:r>
              <a:rPr/>
              <a:t>The env: structure and stimulus</a:t>
            </a:r>
          </a:p>
          <a:p>
            <a:pPr lvl="0"/>
            <a:r>
              <a:rPr/>
              <a:t>Reporting: verbosity and </a:t>
            </a:r>
            <a:r>
              <a:rPr i="1"/>
              <a:t>actions</a:t>
            </a:r>
          </a:p>
          <a:p>
            <a:pPr lvl="0" indent="0" marL="0">
              <a:buNone/>
            </a:pPr>
            <a:r>
              <a:rPr b="1"/>
              <a:t>By the end of the day you can:</a:t>
            </a:r>
          </a:p>
          <a:p>
            <a:pPr lvl="0"/>
            <a:r>
              <a:rPr b="1"/>
              <a:t>Explain</a:t>
            </a:r>
            <a:r>
              <a:rPr/>
              <a:t> why a UVM simulation ends at </a:t>
            </a:r>
            <a:r>
              <a:rPr>
                <a:latin typeface="Courier"/>
              </a:rPr>
              <a:t>t=0</a:t>
            </a:r>
            <a:r>
              <a:rPr/>
              <a:t> if nobody raises an objection</a:t>
            </a:r>
          </a:p>
          <a:p>
            <a:pPr lvl="0"/>
            <a:r>
              <a:rPr b="1"/>
              <a:t>Say</a:t>
            </a:r>
            <a:r>
              <a:rPr/>
              <a:t> why </a:t>
            </a:r>
            <a:r>
              <a:rPr>
                <a:latin typeface="Courier"/>
              </a:rPr>
              <a:t>build_phase</a:t>
            </a:r>
            <a:r>
              <a:rPr/>
              <a:t> runs top-down and </a:t>
            </a:r>
            <a:r>
              <a:rPr>
                <a:latin typeface="Courier"/>
              </a:rPr>
              <a:t>connect_phase</a:t>
            </a:r>
            <a:r>
              <a:rPr/>
              <a:t> the other way round</a:t>
            </a:r>
          </a:p>
          <a:p>
            <a:pPr lvl="0"/>
            <a:r>
              <a:rPr b="1"/>
              <a:t>Make</a:t>
            </a:r>
            <a:r>
              <a:rPr/>
              <a:t> a scoreboard that fails say </a:t>
            </a:r>
            <a:r>
              <a:rPr b="1"/>
              <a:t>something more</a:t>
            </a:r>
            <a:r>
              <a:rPr/>
              <a:t> than “it failed”</a:t>
            </a:r>
          </a:p>
        </p:txBody>
      </p:sp>
    </p:spTree>
  </p:cSl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Tests</a:t>
            </a:r>
          </a:p>
          <a:p>
            <a:pPr lvl="0" indent="0" marL="0">
              <a:spcBef>
                <a:spcPts val="3000"/>
              </a:spcBef>
              <a:buNone/>
            </a:pPr>
            <a:r>
              <a:rPr b="1" i="1"/>
              <a:t>Compile once, pick the test from the command line</a:t>
            </a:r>
          </a:p>
          <a:p>
            <a:pPr lvl="0"/>
            <a:r>
              <a:rPr/>
              <a:t>The object-based testbench has the stimulus </a:t>
            </a:r>
            <a:r>
              <a:rPr b="1"/>
              <a:t>inside</a:t>
            </a:r>
            <a:r>
              <a:rPr/>
              <a:t>: changing test means changing code and compiling again</a:t>
            </a:r>
          </a:p>
          <a:p>
            <a:pPr lvl="0"/>
            <a:r>
              <a:rPr/>
              <a:t>A thousand tests at five minutes of compilation each are </a:t>
            </a:r>
            <a:r>
              <a:rPr b="1"/>
              <a:t>5000 minutes</a:t>
            </a:r>
            <a:r>
              <a:rPr/>
              <a:t>: three and a half days of machine time to run nothing new</a:t>
            </a:r>
          </a:p>
          <a:p>
            <a:pPr lvl="0"/>
            <a:r>
              <a:rPr/>
              <a:t>UVM turns the order around: the testbench gets compiled </a:t>
            </a:r>
            <a:r>
              <a:rPr b="1"/>
              <a:t>once</a:t>
            </a:r>
            <a:r>
              <a:rPr/>
              <a:t>, and the test that runs is picked when the simulation starts</a:t>
            </a:r>
          </a:p>
          <a:p>
            <a:pPr lvl="0" indent="0">
              <a:buNone/>
            </a:pPr>
            <a:r>
              <a:rPr>
                <a:latin typeface="Courier"/>
              </a:rPr>
              <a:t>$ ./obj_dir/top/sim +UVM_TESTNAME=random_test</a:t>
            </a:r>
            <a:br/>
            <a:r>
              <a:rPr>
                <a:latin typeface="Courier"/>
              </a:rPr>
              <a:t>$ ./obj_dir/top/sim +UVM_TESTNAME=add_test     </a:t>
            </a:r>
            <a:r>
              <a:rPr i="1">
                <a:solidFill>
                  <a:srgbClr val="60A0B0"/>
                </a:solidFill>
                <a:latin typeface="Courier"/>
              </a:rPr>
              <a:t># the same binary</a:t>
            </a:r>
          </a:p>
          <a:p>
            <a:pPr lvl="0"/>
            <a:r>
              <a:rPr/>
              <a:t>That is what this unit buys, and what gets paid with the ceremony that comes: registration in the factory, a constructor with a fixed signature and phases</a:t>
            </a:r>
          </a:p>
        </p:txBody>
      </p:sp>
    </p:spTree>
  </p:cSl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The top: instantiate, publish the interface, start</a:t>
            </a:r>
          </a:p>
          <a:p>
            <a:pPr lvl="0" indent="0">
              <a:buNone/>
            </a:pP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i="1">
                <a:solidFill>
                  <a:srgbClr val="60A0B0"/>
                </a:solidFill>
                <a:latin typeface="Courier"/>
              </a:rPr>
              <a:t>// null and "*": from the root and visible to the whole tree. See the</a:t>
            </a:r>
            <a:br/>
            <a:r>
              <a:rPr>
                <a:latin typeface="Courier"/>
              </a:rPr>
              <a:t>      </a:t>
            </a:r>
            <a:r>
              <a:rPr i="1">
                <a:solidFill>
                  <a:srgbClr val="60A0B0"/>
                </a:solidFill>
                <a:latin typeface="Courier"/>
              </a:rPr>
              <a:t>// uvm_config_db slide.</a:t>
            </a:r>
            <a:b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br/>
            <a:r>
              <a:rPr>
                <a:latin typeface="Courier"/>
              </a:rPr>
              <a:t>      </a:t>
            </a:r>
            <a:r>
              <a:rPr i="1">
                <a:solidFill>
                  <a:srgbClr val="60A0B0"/>
                </a:solidFill>
                <a:latin typeface="Courier"/>
              </a:rPr>
              <a:t>// UVM reads +UVM_TESTNAME, and builds THAT test with the factory.</a:t>
            </a:r>
            <a:br/>
            <a:r>
              <a:rPr>
                <a:latin typeface="Courier"/>
              </a:rPr>
              <a:t>      run_test();</a:t>
            </a:r>
          </a:p>
          <a:p>
            <a:pPr lvl="0"/>
            <a:r>
              <a:rPr/>
              <a:t>The </a:t>
            </a:r>
            <a:r>
              <a:rPr>
                <a:latin typeface="Courier"/>
              </a:rPr>
              <a:t>top</a:t>
            </a:r>
            <a:r>
              <a:rPr/>
              <a:t> is still a </a:t>
            </a:r>
            <a:r>
              <a:rPr b="1"/>
              <a:t>module</a:t>
            </a:r>
            <a:r>
              <a:rPr/>
              <a:t>: it instantiates the BFM and the DUT the same as before. The only new thing is these two lines</a:t>
            </a:r>
          </a:p>
          <a:p>
            <a:pPr lvl="0"/>
            <a:r>
              <a:rPr>
                <a:latin typeface="Courier"/>
              </a:rPr>
              <a:t>run_test()</a:t>
            </a:r>
            <a:r>
              <a:rPr/>
              <a:t> with no argument means </a:t>
            </a:r>
            <a:r>
              <a:rPr i="1"/>
              <a:t>“whichever </a:t>
            </a:r>
            <a:r>
              <a:rPr i="1">
                <a:latin typeface="Courier"/>
              </a:rPr>
              <a:t>+UVM_TESTNAME</a:t>
            </a:r>
            <a:r>
              <a:rPr i="1"/>
              <a:t> says”</a:t>
            </a:r>
            <a:r>
              <a:rPr/>
              <a:t>. With an argument —</a:t>
            </a:r>
            <a:r>
              <a:rPr>
                <a:latin typeface="Courier"/>
              </a:rPr>
              <a:t>run_test("random_test")</a:t>
            </a:r>
            <a:r>
              <a:rPr/>
              <a:t>— that one becomes the </a:t>
            </a:r>
            <a:r>
              <a:rPr b="1"/>
              <a:t>default</a:t>
            </a:r>
            <a:r>
              <a:rPr/>
              <a:t>, and </a:t>
            </a:r>
            <a:r>
              <a:rPr>
                <a:latin typeface="Courier"/>
              </a:rPr>
              <a:t>+UVM_TESTNAME</a:t>
            </a:r>
            <a:r>
              <a:rPr/>
              <a:t> still overrides it from the command line</a:t>
            </a:r>
          </a:p>
          <a:p>
            <a:pPr lvl="0"/>
            <a:r>
              <a:rPr/>
              <a:t>Before </a:t>
            </a:r>
            <a:r>
              <a:rPr>
                <a:latin typeface="Courier"/>
              </a:rPr>
              <a:t>run_test()</a:t>
            </a:r>
            <a:r>
              <a:rPr/>
              <a:t> there is not a single UVM object alive: that is why the </a:t>
            </a:r>
            <a:r>
              <a:rPr>
                <a:latin typeface="Courier"/>
              </a:rPr>
              <a:t>set</a:t>
            </a:r>
            <a:r>
              <a:rPr/>
              <a:t> goes here</a:t>
            </a:r>
          </a:p>
        </p:txBody>
      </p:sp>
    </p:spTree>
  </p:cSl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uvm_config_db: the testbench’s mailbox</a:t>
            </a:r>
          </a:p>
          <a:p>
            <a:pPr lvl="0"/>
            <a:r>
              <a:rPr/>
              <a:t>A global and </a:t>
            </a:r>
            <a:r>
              <a:rPr b="1"/>
              <a:t>typed</a:t>
            </a:r>
            <a:r>
              <a:rPr/>
              <a:t> database: the </a:t>
            </a:r>
            <a:r>
              <a:rPr>
                <a:latin typeface="Courier"/>
              </a:rPr>
              <a:t>#(...)</a:t>
            </a:r>
            <a:r>
              <a:rPr/>
              <a:t> is part of the key</a:t>
            </a:r>
          </a:p>
          <a:p>
            <a:pPr lvl="0"/>
            <a:r>
              <a:rPr/>
              <a:t>Four arguments: </a:t>
            </a:r>
            <a:r>
              <a:rPr i="1"/>
              <a:t>scope</a:t>
            </a:r>
            <a:r>
              <a:rPr/>
              <a:t> (</a:t>
            </a:r>
            <a:r>
              <a:rPr>
                <a:latin typeface="Courier"/>
              </a:rPr>
              <a:t>cntxt</a:t>
            </a:r>
            <a:r>
              <a:rPr/>
              <a:t>, </a:t>
            </a:r>
            <a:r>
              <a:rPr>
                <a:latin typeface="Courier"/>
              </a:rPr>
              <a:t>inst_name</a:t>
            </a:r>
            <a:r>
              <a:rPr/>
              <a:t>), </a:t>
            </a:r>
            <a:r>
              <a:rPr i="1"/>
              <a:t>name</a:t>
            </a:r>
            <a:r>
              <a:rPr/>
              <a:t> and </a:t>
            </a:r>
            <a:r>
              <a:rPr i="1"/>
              <a:t>data</a:t>
            </a:r>
          </a:p>
          <a:p>
            <a:pPr lvl="0"/>
            <a:r>
              <a:rPr/>
              <a:t>The </a:t>
            </a:r>
            <a:r>
              <a:rPr b="1"/>
              <a:t>scope</a:t>
            </a:r>
            <a:r>
              <a:rPr/>
              <a:t> is a hierarchical path, and that is where the whole point is</a:t>
            </a:r>
          </a:p>
          <a:p>
            <a:pPr lvl="0" indent="0">
              <a:buNone/>
            </a:pPr>
            <a:r>
              <a:rPr i="1">
                <a:solidFill>
                  <a:srgbClr val="60A0B0"/>
                </a:solidFill>
                <a:latin typeface="Courier"/>
              </a:rPr>
              <a:t>// ILLUSTRATION -- not compiled. The two halves of the config_db, side by side:</a:t>
            </a:r>
            <a:br/>
            <a:r>
              <a:rPr i="1">
                <a:solidFill>
                  <a:srgbClr val="60A0B0"/>
                </a:solidFill>
                <a:latin typeface="Courier"/>
              </a:rPr>
              <a:t>// the set() lives in top.sv and the get() in tb_classes/driver.svh.</a:t>
            </a:r>
            <a:br/>
            <a:r>
              <a:rPr i="1">
                <a:solidFill>
                  <a:srgbClr val="60A0B0"/>
                </a:solidFill>
                <a:latin typeface="Courier"/>
              </a:rPr>
              <a:t>// -- IN THE TOP -- top is a module, not a uvm_component ---------------------</a:t>
            </a:r>
            <a:br/>
            <a:r>
              <a:rPr i="1">
                <a:solidFill>
                  <a:srgbClr val="60A0B0"/>
                </a:solidFill>
                <a:latin typeface="Courier"/>
              </a:rPr>
              <a:t>//   cntxt = null : the scope starts at the UVM root</a:t>
            </a:r>
            <a:br/>
            <a:r>
              <a:rPr i="1">
                <a:solidFill>
                  <a:srgbClr val="60A0B0"/>
                </a:solidFill>
                <a:latin typeface="Courier"/>
              </a:rPr>
              <a:t>//   inst  = "*"  : visible to the whole component tree</a:t>
            </a:r>
            <a:br/>
            <a:r>
              <a:rPr>
                <a:latin typeface="Courier"/>
              </a:rPr>
              <a:t>uvm_config_db #(</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br/>
            <a:r>
              <a:rPr i="1">
                <a:solidFill>
                  <a:srgbClr val="60A0B0"/>
                </a:solidFill>
                <a:latin typeface="Courier"/>
              </a:rPr>
              <a:t>// -- IN A COMPONENT -- always inside build_phase ----------------------------</a:t>
            </a:r>
            <a:br/>
            <a:r>
              <a:rPr i="1">
                <a:solidFill>
                  <a:srgbClr val="60A0B0"/>
                </a:solidFill>
                <a:latin typeface="Courier"/>
              </a:rPr>
              <a:t>//   cntxt = this : the scope is the hierarchical path of THIS component</a:t>
            </a:r>
            <a:br/>
            <a:r>
              <a:rPr i="1">
                <a:solidFill>
                  <a:srgbClr val="60A0B0"/>
                </a:solidFill>
                <a:latin typeface="Courier"/>
              </a:rPr>
              <a:t>//   inst  = ""   : with no suffix, the path is exactly the component's</a:t>
            </a:r>
            <a:br/>
            <a:r>
              <a:rPr b="1">
                <a:solidFill>
                  <a:srgbClr val="007020"/>
                </a:solidFill>
                <a:latin typeface="Courier"/>
              </a:rPr>
              <a:t>if</a:t>
            </a:r>
            <a:r>
              <a:rPr>
                <a:latin typeface="Courier"/>
              </a:rPr>
              <a:t> (!uvm_config_db #(</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"DRIVER"</a:t>
            </a:r>
            <a:r>
              <a:rPr>
                <a:latin typeface="Courier"/>
              </a:rPr>
              <a:t>, </a:t>
            </a:r>
            <a:r>
              <a:rPr>
                <a:solidFill>
                  <a:srgbClr val="4070A0"/>
                </a:solidFill>
                <a:latin typeface="Courier"/>
              </a:rPr>
              <a:t>"Failed to get BFM"</a:t>
            </a:r>
            <a:r>
              <a:rPr>
                <a:latin typeface="Courier"/>
              </a:rPr>
              <a:t>)</a:t>
            </a:r>
            <a:br/>
            <a:br/>
            <a:r>
              <a:rPr i="1">
                <a:solidFill>
                  <a:srgbClr val="60A0B0"/>
                </a:solidFill>
                <a:latin typeface="Courier"/>
              </a:rPr>
              <a:t>// The 3rd argument ("bfm") is the NAME of the datum inside the database.</a:t>
            </a:r>
            <a:br/>
            <a:r>
              <a:rPr i="1">
                <a:solidFill>
                  <a:srgbClr val="60A0B0"/>
                </a:solidFill>
                <a:latin typeface="Courier"/>
              </a:rPr>
              <a:t>// If the string in the set and the one in the get are not identical, this still</a:t>
            </a:r>
            <a:br/>
            <a:r>
              <a:rPr i="1">
                <a:solidFill>
                  <a:srgbClr val="60A0B0"/>
                </a:solidFill>
                <a:latin typeface="Courier"/>
              </a:rPr>
              <a:t>// compiles and blows up at run time with a null pointer.</a:t>
            </a:r>
          </a:p>
        </p:txBody>
      </p:sp>
    </p:spTree>
  </p:cSl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A test in three parts: 1 · register it</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a:t>
            </a:r>
            <a:r>
              <a:rPr b="1">
                <a:solidFill>
                  <a:srgbClr val="007020"/>
                </a:solidFill>
                <a:latin typeface="Courier"/>
              </a:rPr>
              <a:t>virtual</a:t>
            </a:r>
            <a:r>
              <a:rPr>
                <a:latin typeface="Courier"/>
              </a:rPr>
              <a:t> vtalu_bfm bfm;</a:t>
            </a:r>
          </a:p>
          <a:p>
            <a:pPr lvl="0"/>
            <a:r>
              <a:rPr>
                <a:latin typeface="Courier"/>
              </a:rPr>
              <a:t>random_test</a:t>
            </a:r>
            <a:r>
              <a:rPr/>
              <a:t> extends </a:t>
            </a:r>
            <a:r>
              <a:rPr>
                <a:latin typeface="Courier"/>
              </a:rPr>
              <a:t>uvm_test</a:t>
            </a:r>
            <a:r>
              <a:rPr/>
              <a:t>, which extends </a:t>
            </a:r>
            <a:r>
              <a:rPr>
                <a:latin typeface="Courier"/>
              </a:rPr>
              <a:t>uvm_component</a:t>
            </a:r>
            <a:r>
              <a:rPr/>
              <a:t>: it is a node of the tree, not a loose object</a:t>
            </a:r>
          </a:p>
          <a:p>
            <a:pPr lvl="0"/>
            <a:r>
              <a:rPr/>
              <a:t>The </a:t>
            </a:r>
            <a:r>
              <a:rPr>
                <a:latin typeface="Courier"/>
              </a:rPr>
              <a:t>`uvm_component_utils</a:t>
            </a:r>
            <a:r>
              <a:rPr/>
              <a:t> macro </a:t>
            </a:r>
            <a:r>
              <a:rPr b="1"/>
              <a:t>enrols it in the factory</a:t>
            </a:r>
            <a:r>
              <a:rPr/>
              <a:t>. Without that line, </a:t>
            </a:r>
            <a:r>
              <a:rPr>
                <a:latin typeface="Courier"/>
              </a:rPr>
              <a:t>+UVM_TESTNAME=random_test</a:t>
            </a:r>
            <a:r>
              <a:rPr/>
              <a:t> finds nothing and UVM aborts</a:t>
            </a:r>
          </a:p>
          <a:p>
            <a:pPr lvl="0"/>
            <a:r>
              <a:rPr/>
              <a:t>The handle to the virtual interface gets </a:t>
            </a:r>
            <a:r>
              <a:rPr b="1"/>
              <a:t>declared</a:t>
            </a:r>
            <a:r>
              <a:rPr/>
              <a:t> here and </a:t>
            </a:r>
            <a:r>
              <a:rPr b="1"/>
              <a:t>filled in</a:t>
            </a:r>
            <a:r>
              <a:rPr/>
              <a:t> in the </a:t>
            </a:r>
            <a:r>
              <a:rPr>
                <a:latin typeface="Courier"/>
              </a:rPr>
              <a:t>build_phase</a:t>
            </a:r>
            <a:r>
              <a:rPr/>
              <a:t>: they are two different moments</a:t>
            </a:r>
          </a:p>
        </p:txBody>
      </p:sp>
    </p:spTree>
  </p:cSl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2 · the constructor and the </a:t>
            </a:r>
            <a:r>
              <a:rPr b="1" i="1">
                <a:latin typeface="Courier"/>
              </a:rPr>
              <a:t>build_phase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The get goes in build_phase and not in the constructor: when the</a:t>
            </a:r>
            <a:br/>
            <a:r>
              <a:rPr>
                <a:latin typeface="Courier"/>
              </a:rPr>
              <a:t>   </a:t>
            </a:r>
            <a:r>
              <a:rPr i="1">
                <a:solidFill>
                  <a:srgbClr val="60A0B0"/>
                </a:solidFill>
                <a:latin typeface="Courier"/>
              </a:rPr>
              <a:t>// constructor runs, the tree does not exist yet.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"RANDOM TEST"</a:t>
            </a:r>
            <a:r>
              <a:rPr>
                <a:latin typeface="Courier"/>
              </a:rPr>
              <a:t>, </a:t>
            </a:r>
            <a:r>
              <a:rPr>
                <a:solidFill>
                  <a:srgbClr val="4070A0"/>
                </a:solidFill>
                <a:latin typeface="Courier"/>
              </a:rPr>
              <a:t>"Failed to get BFM"</a:t>
            </a:r>
            <a:r>
              <a:rPr>
                <a:latin typeface="Courier"/>
              </a:rPr>
              <a:t>)</a:t>
            </a:r>
            <a:br/>
            <a:r>
              <a:rPr>
                <a:latin typeface="Courier"/>
              </a:rPr>
              <a:t>   </a:t>
            </a:r>
            <a:r>
              <a:rPr b="1">
                <a:solidFill>
                  <a:srgbClr val="007020"/>
                </a:solidFill>
                <a:latin typeface="Courier"/>
              </a:rPr>
              <a:t>endfunction</a:t>
            </a:r>
            <a:r>
              <a:rPr>
                <a:latin typeface="Courier"/>
              </a:rPr>
              <a:t> : build_phase</a:t>
            </a:r>
          </a:p>
          <a:p>
            <a:pPr lvl="0"/>
            <a:r>
              <a:rPr/>
              <a:t>The constructor of a </a:t>
            </a:r>
            <a:r>
              <a:rPr>
                <a:latin typeface="Courier"/>
              </a:rPr>
              <a:t>uvm_component</a:t>
            </a:r>
            <a:r>
              <a:rPr/>
              <a:t> has a </a:t>
            </a:r>
            <a:r>
              <a:rPr b="1"/>
              <a:t>fixed signature</a:t>
            </a:r>
            <a:r>
              <a:rPr/>
              <a:t>: </a:t>
            </a:r>
            <a:r>
              <a:rPr>
                <a:latin typeface="Courier"/>
              </a:rPr>
              <a:t>name</a:t>
            </a:r>
            <a:r>
              <a:rPr/>
              <a:t> and </a:t>
            </a:r>
            <a:r>
              <a:rPr>
                <a:latin typeface="Courier"/>
              </a:rPr>
              <a:t>parent</a:t>
            </a:r>
            <a:r>
              <a:rPr/>
              <a:t>, in that order, and </a:t>
            </a:r>
            <a:r>
              <a:rPr>
                <a:latin typeface="Courier"/>
              </a:rPr>
              <a:t>super.new(name, parent)</a:t>
            </a:r>
            <a:r>
              <a:rPr/>
              <a:t> as the first line</a:t>
            </a:r>
          </a:p>
          <a:p>
            <a:pPr lvl="0"/>
            <a:r>
              <a:rPr/>
              <a:t>The </a:t>
            </a:r>
            <a:r>
              <a:rPr>
                <a:latin typeface="Courier"/>
              </a:rPr>
              <a:t>get</a:t>
            </a:r>
            <a:r>
              <a:rPr/>
              <a:t> of the config_db goes in </a:t>
            </a:r>
            <a:r>
              <a:rPr>
                <a:latin typeface="Courier"/>
              </a:rPr>
              <a:t>build_phase</a:t>
            </a:r>
            <a:r>
              <a:rPr/>
              <a:t>, </a:t>
            </a:r>
            <a:r>
              <a:rPr b="1"/>
              <a:t>not</a:t>
            </a:r>
            <a:r>
              <a:rPr/>
              <a:t> in the constructor: when the constructor runs the tree is still being assembled</a:t>
            </a:r>
          </a:p>
          <a:p>
            <a:pPr lvl="0"/>
            <a:r>
              <a:rPr>
                <a:latin typeface="Courier"/>
              </a:rPr>
              <a:t>if (!get(...)) uvm_fatal</a:t>
            </a:r>
            <a:r>
              <a:rPr/>
              <a:t>: the </a:t>
            </a:r>
            <a:r>
              <a:rPr>
                <a:latin typeface="Courier"/>
              </a:rPr>
              <a:t>get</a:t>
            </a:r>
            <a:r>
              <a:rPr/>
              <a:t> returns a bit. Ignoring it leaves the handle at </a:t>
            </a:r>
            <a:r>
              <a:rPr>
                <a:latin typeface="Courier"/>
              </a:rPr>
              <a:t>null</a:t>
            </a:r>
            <a:r>
              <a:rPr/>
              <a:t> and the failure shows up a hundred lines later, in another file</a:t>
            </a:r>
          </a:p>
        </p:txBody>
      </p:sp>
    </p:spTree>
  </p:cSl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3 · the </a:t>
            </a:r>
            <a:r>
              <a:rPr b="1" i="1">
                <a:latin typeface="Courier"/>
              </a:rPr>
              <a:t>run_phase</a:t>
            </a:r>
            <a:r>
              <a:rPr b="1" i="1"/>
              <a:t>: this is where the simulation happens</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random_tester random_tester_h;</a:t>
            </a:r>
            <a:br/>
            <a:r>
              <a:rPr>
                <a:latin typeface="Courier"/>
              </a:rPr>
              <a:t>      coverage      coverage_h;</a:t>
            </a:r>
            <a:br/>
            <a:r>
              <a:rPr>
                <a:latin typeface="Courier"/>
              </a:rPr>
              <a:t>      scoreboard    scoreboard_h;</a:t>
            </a:r>
            <a:br/>
            <a:br/>
            <a:r>
              <a:rPr>
                <a:latin typeface="Courier"/>
              </a:rPr>
              <a:t>      phase.raise_objection(</a:t>
            </a:r>
            <a:r>
              <a:rPr b="1">
                <a:solidFill>
                  <a:srgbClr val="007020"/>
                </a:solidFill>
                <a:latin typeface="Courier"/>
              </a:rPr>
              <a:t>this</a:t>
            </a:r>
            <a:r>
              <a:rPr>
                <a:latin typeface="Courier"/>
              </a:rPr>
              <a:t>);</a:t>
            </a:r>
            <a:br/>
            <a:br/>
            <a:r>
              <a:rPr>
                <a:latin typeface="Courier"/>
              </a:rPr>
              <a:t>      random_tester_h = </a:t>
            </a:r>
            <a:r>
              <a:rPr b="1">
                <a:solidFill>
                  <a:srgbClr val="007020"/>
                </a:solidFill>
                <a:latin typeface="Courier"/>
              </a:rPr>
              <a:t>new</a:t>
            </a:r>
            <a:r>
              <a:rPr>
                <a:latin typeface="Courier"/>
              </a:rPr>
              <a:t>(bfm);</a:t>
            </a:r>
            <a:br/>
            <a:r>
              <a:rPr>
                <a:latin typeface="Courier"/>
              </a:rPr>
              <a:t>      coverage_h = </a:t>
            </a:r>
            <a:r>
              <a:rPr b="1">
                <a:solidFill>
                  <a:srgbClr val="007020"/>
                </a:solidFill>
                <a:latin typeface="Courier"/>
              </a:rPr>
              <a:t>new</a:t>
            </a:r>
            <a:r>
              <a:rPr>
                <a:latin typeface="Courier"/>
              </a:rPr>
              <a:t>(bfm);</a:t>
            </a:r>
            <a:br/>
            <a:r>
              <a:rPr>
                <a:latin typeface="Courier"/>
              </a:rPr>
              <a:t>      scoreboard_h = </a:t>
            </a:r>
            <a:r>
              <a:rPr b="1">
                <a:solidFill>
                  <a:srgbClr val="007020"/>
                </a:solidFill>
                <a:latin typeface="Courier"/>
              </a:rPr>
              <a:t>new</a:t>
            </a:r>
            <a:r>
              <a:rPr>
                <a:latin typeface="Courier"/>
              </a:rPr>
              <a:t>(bfm);</a:t>
            </a:r>
            <a:br/>
            <a:br/>
            <a:r>
              <a:rPr>
                <a:latin typeface="Courier"/>
              </a:rPr>
              <a:t>      </a:t>
            </a:r>
            <a:r>
              <a:rPr b="1">
                <a:solidFill>
                  <a:srgbClr val="007020"/>
                </a:solidFill>
                <a:latin typeface="Courier"/>
              </a:rPr>
              <a:t>fork</a:t>
            </a:r>
            <a:br/>
            <a:r>
              <a:rPr>
                <a:latin typeface="Courier"/>
              </a:rPr>
              <a:t>         coverage_h.execute();</a:t>
            </a:r>
            <a:br/>
            <a:r>
              <a:rPr>
                <a:latin typeface="Courier"/>
              </a:rPr>
              <a:t>         scoreboard_h.execute();</a:t>
            </a:r>
            <a:br/>
            <a:r>
              <a:rPr>
                <a:latin typeface="Courier"/>
              </a:rPr>
              <a:t>      </a:t>
            </a:r>
            <a:r>
              <a:rPr b="1">
                <a:solidFill>
                  <a:srgbClr val="007020"/>
                </a:solidFill>
                <a:latin typeface="Courier"/>
              </a:rPr>
              <a:t>join_none</a:t>
            </a:r>
            <a:br/>
            <a:br/>
            <a:r>
              <a:rPr>
                <a:latin typeface="Courier"/>
              </a:rPr>
              <a:t>      random_tester_h.execute();</a:t>
            </a:r>
            <a:b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t>It is the same body as the </a:t>
            </a:r>
            <a:r>
              <a:rPr>
                <a:latin typeface="Courier"/>
              </a:rPr>
              <a:t>execute()</a:t>
            </a:r>
            <a:r>
              <a:rPr/>
              <a:t> of the object-based testbench: tester, coverage and scoreboard, with the two observers in </a:t>
            </a:r>
            <a:r>
              <a:rPr>
                <a:latin typeface="Courier"/>
              </a:rPr>
              <a:t>fork ... join_none</a:t>
            </a:r>
          </a:p>
          <a:p>
            <a:pPr lvl="0"/>
            <a:r>
              <a:rPr/>
              <a:t>What changes is </a:t>
            </a:r>
            <a:r>
              <a:rPr b="1"/>
              <a:t>who calls it</a:t>
            </a:r>
            <a:r>
              <a:rPr/>
              <a:t>: before it was called by the </a:t>
            </a:r>
            <a:r>
              <a:rPr>
                <a:latin typeface="Courier"/>
              </a:rPr>
              <a:t>top</a:t>
            </a:r>
            <a:r>
              <a:rPr/>
              <a:t> module, now it is called by UVM when the run phase’s turn comes</a:t>
            </a:r>
          </a:p>
          <a:p>
            <a:pPr lvl="0"/>
            <a:r>
              <a:rPr/>
              <a:t>The two new lines are the </a:t>
            </a:r>
            <a:r>
              <a:rPr>
                <a:latin typeface="Courier"/>
              </a:rPr>
              <a:t>raise</a:t>
            </a:r>
            <a:r>
              <a:rPr/>
              <a:t> and the </a:t>
            </a:r>
            <a:r>
              <a:rPr>
                <a:latin typeface="Courier"/>
              </a:rPr>
              <a:t>drop</a:t>
            </a:r>
            <a:r>
              <a:rPr/>
              <a:t> of the objection, which are the ones that decide when everything ends</a:t>
            </a:r>
          </a:p>
        </p:txBody>
      </p:sp>
    </p:spTree>
  </p:cSl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Objections: who decides when it ends</a:t>
            </a:r>
          </a:p>
          <a:p>
            <a:pPr lvl="0" indent="0">
              <a:buNone/>
            </a:pPr>
            <a:r>
              <a:rPr b="1">
                <a:solidFill>
                  <a:srgbClr val="007020"/>
                </a:solidFill>
                <a:latin typeface="Courier"/>
              </a:rPr>
              <a:t>task</a:t>
            </a:r>
            <a:r>
              <a:rPr>
                <a:latin typeface="Courier"/>
              </a:rPr>
              <a:t> run_phase(uvm_phase phase);</a:t>
            </a:r>
            <a:br/>
            <a:r>
              <a:rPr>
                <a:latin typeface="Courier"/>
              </a:rPr>
              <a:t>   phase.raise_objection(</a:t>
            </a:r>
            <a:r>
              <a:rPr b="1">
                <a:solidFill>
                  <a:srgbClr val="007020"/>
                </a:solidFill>
                <a:latin typeface="Courier"/>
              </a:rPr>
              <a:t>this</a:t>
            </a:r>
            <a:r>
              <a:rPr>
                <a:latin typeface="Courier"/>
              </a:rPr>
              <a:t>);    </a:t>
            </a:r>
            <a:r>
              <a:rPr i="1">
                <a:solidFill>
                  <a:srgbClr val="60A0B0"/>
                </a:solidFill>
                <a:latin typeface="Courier"/>
              </a:rPr>
              <a:t>// "I still have work"</a:t>
            </a:r>
            <a:br/>
            <a:r>
              <a:rPr>
                <a:latin typeface="Courier"/>
              </a:rPr>
              <a:t>   ...                             </a:t>
            </a:r>
            <a:r>
              <a:rPr i="1">
                <a:solidFill>
                  <a:srgbClr val="60A0B0"/>
                </a:solidFill>
                <a:latin typeface="Courier"/>
              </a:rPr>
              <a:t>// the stimulus</a:t>
            </a:r>
            <a:br/>
            <a:r>
              <a:rPr>
                <a:latin typeface="Courier"/>
              </a:rPr>
              <a:t>   phase.drop_objection(</a:t>
            </a:r>
            <a:r>
              <a:rPr b="1">
                <a:solidFill>
                  <a:srgbClr val="007020"/>
                </a:solidFill>
                <a:latin typeface="Courier"/>
              </a:rPr>
              <a:t>this</a:t>
            </a:r>
            <a:r>
              <a:rPr>
                <a:latin typeface="Courier"/>
              </a:rPr>
              <a:t>);     </a:t>
            </a:r>
            <a:r>
              <a:rPr i="1">
                <a:solidFill>
                  <a:srgbClr val="60A0B0"/>
                </a:solidFill>
                <a:latin typeface="Courier"/>
              </a:rPr>
              <a:t>// "done, as far as I am concerned it can end"</a:t>
            </a:r>
            <a:br/>
            <a:r>
              <a:rPr b="1">
                <a:solidFill>
                  <a:srgbClr val="007020"/>
                </a:solidFill>
                <a:latin typeface="Courier"/>
              </a:rPr>
              <a:t>endtask</a:t>
            </a:r>
          </a:p>
          <a:p>
            <a:pPr lvl="0"/>
            <a:r>
              <a:rPr/>
              <a:t>Every </a:t>
            </a:r>
            <a:r>
              <a:rPr>
                <a:latin typeface="Courier"/>
              </a:rPr>
              <a:t>run_phase</a:t>
            </a:r>
            <a:r>
              <a:rPr/>
              <a:t> runs </a:t>
            </a:r>
            <a:r>
              <a:rPr b="1"/>
              <a:t>in parallel</a:t>
            </a:r>
            <a:r>
              <a:rPr/>
              <a:t>: none of them can decide on its own when to finish. UVM counts, and the phase ends when the </a:t>
            </a:r>
            <a:r>
              <a:rPr b="1"/>
              <a:t>last</a:t>
            </a:r>
            <a:r>
              <a:rPr/>
              <a:t> objection drops</a:t>
            </a:r>
          </a:p>
          <a:p>
            <a:pPr lvl="0"/>
            <a:r>
              <a:rPr/>
              <a:t>Without </a:t>
            </a:r>
            <a:r>
              <a:rPr>
                <a:latin typeface="Courier"/>
              </a:rPr>
              <a:t>raise_objection</a:t>
            </a:r>
            <a:r>
              <a:rPr/>
              <a:t> the simulation ends at </a:t>
            </a:r>
            <a:r>
              <a:rPr b="1"/>
              <a:t>time 0</a:t>
            </a:r>
            <a:r>
              <a:rPr/>
              <a:t>, and the test passes with 0 errors without having sent a single stimulus</a:t>
            </a:r>
          </a:p>
          <a:p>
            <a:pPr lvl="0"/>
            <a:r>
              <a:rPr/>
              <a:t>Without </a:t>
            </a:r>
            <a:r>
              <a:rPr>
                <a:latin typeface="Courier"/>
              </a:rPr>
              <a:t>drop_objection</a:t>
            </a:r>
            <a:r>
              <a:rPr/>
              <a:t> it never ends: there is no error, the simulation just keeps running</a:t>
            </a:r>
          </a:p>
          <a:p>
            <a:pPr lvl="0"/>
            <a:r>
              <a:rPr/>
              <a:t>Both symptoms are </a:t>
            </a:r>
            <a:r>
              <a:rPr b="1"/>
              <a:t>silent</a:t>
            </a:r>
            <a:r>
              <a:rPr/>
              <a:t>, and that is why two plusargs exist: </a:t>
            </a:r>
            <a:r>
              <a:rPr>
                <a:latin typeface="Courier"/>
              </a:rPr>
              <a:t>+UVM_OBJECTION_TRACE</a:t>
            </a:r>
            <a:r>
              <a:rPr/>
              <a:t> says who raised it and who dropped it, and </a:t>
            </a:r>
            <a:r>
              <a:rPr>
                <a:latin typeface="Courier"/>
              </a:rPr>
              <a:t>+UVM_TIMEOUT</a:t>
            </a:r>
            <a:r>
              <a:rPr/>
              <a:t> puts a ceiling on the run</a:t>
            </a:r>
          </a:p>
        </p:txBody>
      </p:sp>
    </p:spTree>
  </p:cSl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The end that is not the end: </a:t>
            </a:r>
            <a:r>
              <a:rPr b="1" i="1">
                <a:latin typeface="Courier"/>
              </a:rPr>
              <a:t>drain_time</a:t>
            </a:r>
          </a:p>
          <a:p>
            <a:pPr lvl="0"/>
            <a:r>
              <a:rPr/>
              <a:t>The objection says </a:t>
            </a:r>
            <a:r>
              <a:rPr i="1"/>
              <a:t>“I finished </a:t>
            </a:r>
            <a:r>
              <a:rPr b="1" i="1"/>
              <a:t>sending</a:t>
            </a:r>
            <a:r>
              <a:rPr i="1"/>
              <a:t>”</a:t>
            </a:r>
            <a:r>
              <a:rPr/>
              <a:t>. It does not say </a:t>
            </a:r>
            <a:r>
              <a:rPr i="1"/>
              <a:t>“I finished </a:t>
            </a:r>
            <a:r>
              <a:rPr b="1" i="1"/>
              <a:t>comparing</a:t>
            </a:r>
            <a:r>
              <a:rPr i="1"/>
              <a:t>”</a:t>
            </a:r>
            <a:r>
              <a:rPr/>
              <a:t>: between the two there is a scoreboard with a FIFO inside and results the DUT has not answered yet</a:t>
            </a:r>
          </a:p>
          <a:p>
            <a:pPr lvl="0"/>
            <a:r>
              <a:rPr/>
              <a:t>When the last objection drops the phase cuts </a:t>
            </a:r>
            <a:r>
              <a:rPr b="1"/>
              <a:t>at that instant</a:t>
            </a:r>
            <a:r>
              <a:rPr/>
              <a:t>: what was left in flight does not arrive, nobody compares it, and the summary says </a:t>
            </a:r>
            <a:r>
              <a:rPr>
                <a:latin typeface="Courier"/>
              </a:rPr>
              <a:t>UVM_ERROR : 0</a:t>
            </a:r>
          </a:p>
          <a:p>
            <a:pPr lvl="0" indent="0">
              <a:buNone/>
            </a:pPr>
            <a:r>
              <a:rPr b="1">
                <a:solidFill>
                  <a:srgbClr val="007020"/>
                </a:solidFill>
                <a:latin typeface="Courier"/>
              </a:rPr>
              <a:t>task</a:t>
            </a:r>
            <a:r>
              <a:rPr>
                <a:latin typeface="Courier"/>
              </a:rPr>
              <a:t> run_phase(uvm_phase phase);</a:t>
            </a:r>
            <a:br/>
            <a:r>
              <a:rPr>
                <a:latin typeface="Courier"/>
              </a:rPr>
              <a:t>   phase.get_objection(</a:t>
            </a:r>
            <a:r>
              <a:rPr>
                <a:solidFill>
                  <a:srgbClr val="902000"/>
                </a:solidFill>
                <a:latin typeface="Courier"/>
              </a:rPr>
              <a:t>).set_drain_time</a:t>
            </a:r>
            <a:r>
              <a:rPr>
                <a:latin typeface="Courier"/>
              </a:rPr>
              <a:t>(</a:t>
            </a:r>
            <a:r>
              <a:rPr b="1">
                <a:solidFill>
                  <a:srgbClr val="007020"/>
                </a:solidFill>
                <a:latin typeface="Courier"/>
              </a:rPr>
              <a:t>this</a:t>
            </a:r>
            <a:r>
              <a:rPr>
                <a:latin typeface="Courier"/>
              </a:rPr>
              <a:t>, </a:t>
            </a:r>
            <a:r>
              <a:rPr>
                <a:solidFill>
                  <a:srgbClr val="40A070"/>
                </a:solidFill>
                <a:latin typeface="Courier"/>
              </a:rPr>
              <a:t>200</a:t>
            </a:r>
            <a:r>
              <a:rPr>
                <a:latin typeface="Courier"/>
              </a:rPr>
              <a:t>ns);  </a:t>
            </a:r>
            <a:r>
              <a:rPr i="1">
                <a:solidFill>
                  <a:srgbClr val="60A0B0"/>
                </a:solidFill>
                <a:latin typeface="Courier"/>
              </a:rPr>
              <a:t>// a cushion after the last drop</a:t>
            </a:r>
            <a:br/>
            <a:r>
              <a:rPr>
                <a:latin typeface="Courier"/>
              </a:rPr>
              <a:t>   phase.raise_objection(</a:t>
            </a:r>
            <a:r>
              <a:rPr b="1">
                <a:solidFill>
                  <a:srgbClr val="007020"/>
                </a:solidFill>
                <a:latin typeface="Courier"/>
              </a:rPr>
              <a:t>this</a:t>
            </a:r>
            <a:r>
              <a:rPr>
                <a:latin typeface="Courier"/>
              </a:rPr>
              <a:t>);</a:t>
            </a:r>
            <a:br/>
            <a:r>
              <a:rPr>
                <a:latin typeface="Courier"/>
              </a:rPr>
              <a:t>   ...                                                 </a:t>
            </a:r>
            <a:r>
              <a:rPr i="1">
                <a:solidFill>
                  <a:srgbClr val="60A0B0"/>
                </a:solidFill>
                <a:latin typeface="Courier"/>
              </a:rPr>
              <a:t>// the stimulus</a:t>
            </a:r>
            <a:br/>
            <a:r>
              <a:rPr>
                <a:latin typeface="Courier"/>
              </a:rPr>
              <a:t>   phase.drop_objection(</a:t>
            </a:r>
            <a:r>
              <a:rPr b="1">
                <a:solidFill>
                  <a:srgbClr val="007020"/>
                </a:solidFill>
                <a:latin typeface="Courier"/>
              </a:rPr>
              <a:t>this</a:t>
            </a:r>
            <a:r>
              <a:rPr>
                <a:latin typeface="Courier"/>
              </a:rPr>
              <a:t>);</a:t>
            </a:r>
            <a:br/>
            <a:r>
              <a:rPr b="1">
                <a:solidFill>
                  <a:srgbClr val="007020"/>
                </a:solidFill>
                <a:latin typeface="Courier"/>
              </a:rPr>
              <a:t>endtask</a:t>
            </a:r>
          </a:p>
          <a:p>
            <a:pPr lvl="0"/>
            <a:r>
              <a:rPr/>
              <a:t>The </a:t>
            </a:r>
            <a:r>
              <a:rPr>
                <a:latin typeface="Courier"/>
              </a:rPr>
              <a:t>drain_time</a:t>
            </a:r>
            <a:r>
              <a:rPr/>
              <a:t> is a number picked by eye. The version with a criterion is </a:t>
            </a:r>
            <a:r>
              <a:rPr b="1">
                <a:latin typeface="Courier"/>
              </a:rPr>
              <a:t>phase_ready_to_end()</a:t>
            </a:r>
            <a:r>
              <a:rPr/>
              <a:t>: UVM calls it when the last objection dropped, and the component that still has work raises one more and the phase carries on</a:t>
            </a:r>
          </a:p>
          <a:p>
            <a:pPr lvl="0"/>
            <a:r>
              <a:rPr/>
              <a:t>It is </a:t>
            </a:r>
            <a:r>
              <a:rPr b="1"/>
              <a:t>the</a:t>
            </a:r>
            <a:r>
              <a:rPr/>
              <a:t> bug of the second week, and it is silent: no error, no hang, and the last transactions were never compared</a:t>
            </a:r>
          </a:p>
        </p:txBody>
      </p:sp>
    </p:spTree>
  </p:cSl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Tests</a:t>
            </a:r>
          </a:p>
        </p:txBody>
      </p:sp>
      <p:sp>
        <p:nvSpPr>
          <p:cNvPr id="4" name="Text Placeholder 3"/>
          <p:cNvSpPr>
            <a:spLocks noGrp="1"/>
          </p:cNvSpPr>
          <p:nvPr>
            <p:ph idx="2" sz="half" type="body"/>
          </p:nvPr>
        </p:nvSpPr>
        <p:spPr/>
        <p:txBody>
          <a:bodyPr/>
          <a:lstStyle/>
          <a:p>
            <a:pPr lvl="0" indent="0" marL="0">
              <a:spcBef>
                <a:spcPts val="3000"/>
              </a:spcBef>
              <a:buNone/>
            </a:pPr>
            <a:r>
              <a:rPr b="1" i="1"/>
              <a:t>The timeline, end to end</a:t>
            </a:r>
          </a:p>
        </p:txBody>
      </p:sp>
      <p:pic>
        <p:nvPicPr>
          <p:cNvPr descr="res/diagrams/en/tests_objections.svg" id="0" name="Picture 1"/>
          <p:cNvPicPr>
            <a:picLocks noGrp="1" noChangeAspect="1"/>
          </p:cNvPicPr>
          <p:nvPr/>
        </p:nvPicPr>
        <p:blipFill>
          <a:blip r:embed="rId2"/>
          <a:stretch>
            <a:fillRect/>
          </a:stretch>
        </p:blipFill>
        <p:spPr bwMode="auto">
          <a:xfrm>
            <a:off x="3568700" y="723900"/>
            <a:ext cx="5105400" cy="28321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Timeline of an objection: raise, stimulus, drop, drain_time and the end of the phase, with the transactions still in flight</a:t>
            </a:r>
          </a:p>
        </p:txBody>
      </p:sp>
    </p:spTree>
  </p:cSl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raise</a:t>
            </a:r>
            <a:r>
              <a:rPr/>
              <a:t> and </a:t>
            </a:r>
            <a:r>
              <a:rPr>
                <a:latin typeface="Courier"/>
              </a:rPr>
              <a:t>drop</a:t>
            </a:r>
            <a:r>
              <a:rPr/>
              <a:t> mark </a:t>
            </a:r>
            <a:r>
              <a:rPr b="1"/>
              <a:t>the stimulus</a:t>
            </a:r>
            <a:r>
              <a:rPr/>
              <a:t>, and nothing but the stimulus</a:t>
            </a:r>
          </a:p>
          <a:p>
            <a:pPr lvl="0"/>
            <a:r>
              <a:rPr/>
              <a:t>What is left in flight is not in that count: the three empty boxes of the drawing</a:t>
            </a:r>
          </a:p>
          <a:p>
            <a:pPr lvl="0"/>
            <a:r>
              <a:rPr/>
              <a:t>The </a:t>
            </a:r>
            <a:r>
              <a:rPr>
                <a:latin typeface="Courier"/>
              </a:rPr>
              <a:t>drain_time</a:t>
            </a:r>
            <a:r>
              <a:rPr/>
              <a:t> is the time given away so those answers arrive and get compared</a:t>
            </a:r>
          </a:p>
          <a:p>
            <a:pPr lvl="0"/>
            <a:r>
              <a:rPr/>
              <a:t>Without </a:t>
            </a:r>
            <a:r>
              <a:rPr>
                <a:latin typeface="Courier"/>
              </a:rPr>
              <a:t>raise</a:t>
            </a:r>
            <a:r>
              <a:rPr/>
              <a:t> nothing sits between the marks; without </a:t>
            </a:r>
            <a:r>
              <a:rPr>
                <a:latin typeface="Courier"/>
              </a:rPr>
              <a:t>drop</a:t>
            </a:r>
            <a:r>
              <a:rPr/>
              <a:t>, the line never ends</a:t>
            </a:r>
          </a:p>
        </p:txBody>
      </p:sp>
    </p:spTree>
  </p:cSl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The second test: the same thing, with another tester</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add_tester add_tester_h;</a:t>
            </a:r>
            <a:br/>
            <a:r>
              <a:rPr>
                <a:latin typeface="Courier"/>
              </a:rPr>
              <a:t>      coverage   coverage_h;</a:t>
            </a:r>
            <a:br/>
            <a:r>
              <a:rPr>
                <a:latin typeface="Courier"/>
              </a:rPr>
              <a:t>      scoreboard scoreboard_h;</a:t>
            </a:r>
            <a:br/>
            <a:br/>
            <a:r>
              <a:rPr>
                <a:latin typeface="Courier"/>
              </a:rPr>
              <a:t>      phase.raise_objection(</a:t>
            </a:r>
            <a:r>
              <a:rPr b="1">
                <a:solidFill>
                  <a:srgbClr val="007020"/>
                </a:solidFill>
                <a:latin typeface="Courier"/>
              </a:rPr>
              <a:t>this</a:t>
            </a:r>
            <a:r>
              <a:rPr>
                <a:latin typeface="Courier"/>
              </a:rPr>
              <a:t>);</a:t>
            </a:r>
            <a:br/>
            <a:br/>
            <a:r>
              <a:rPr>
                <a:latin typeface="Courier"/>
              </a:rPr>
              <a:t>      add_tester_h = </a:t>
            </a:r>
            <a:r>
              <a:rPr b="1">
                <a:solidFill>
                  <a:srgbClr val="007020"/>
                </a:solidFill>
                <a:latin typeface="Courier"/>
              </a:rPr>
              <a:t>new</a:t>
            </a:r>
            <a:r>
              <a:rPr>
                <a:latin typeface="Courier"/>
              </a:rPr>
              <a:t>(bfm);</a:t>
            </a:r>
            <a:br/>
            <a:r>
              <a:rPr>
                <a:latin typeface="Courier"/>
              </a:rPr>
              <a:t>      coverage_h = </a:t>
            </a:r>
            <a:r>
              <a:rPr b="1">
                <a:solidFill>
                  <a:srgbClr val="007020"/>
                </a:solidFill>
                <a:latin typeface="Courier"/>
              </a:rPr>
              <a:t>new</a:t>
            </a:r>
            <a:r>
              <a:rPr>
                <a:latin typeface="Courier"/>
              </a:rPr>
              <a:t>(bfm);</a:t>
            </a:r>
            <a:br/>
            <a:r>
              <a:rPr>
                <a:latin typeface="Courier"/>
              </a:rPr>
              <a:t>      scoreboard_h = </a:t>
            </a:r>
            <a:r>
              <a:rPr b="1">
                <a:solidFill>
                  <a:srgbClr val="007020"/>
                </a:solidFill>
                <a:latin typeface="Courier"/>
              </a:rPr>
              <a:t>new</a:t>
            </a:r>
            <a:r>
              <a:rPr>
                <a:latin typeface="Courier"/>
              </a:rPr>
              <a:t>(bfm);</a:t>
            </a:r>
            <a:br/>
            <a:br/>
            <a:r>
              <a:rPr>
                <a:latin typeface="Courier"/>
              </a:rPr>
              <a:t>      </a:t>
            </a:r>
            <a:r>
              <a:rPr b="1">
                <a:solidFill>
                  <a:srgbClr val="007020"/>
                </a:solidFill>
                <a:latin typeface="Courier"/>
              </a:rPr>
              <a:t>fork</a:t>
            </a:r>
            <a:br/>
            <a:r>
              <a:rPr>
                <a:latin typeface="Courier"/>
              </a:rPr>
              <a:t>         coverage_h.execute();</a:t>
            </a:r>
            <a:br/>
            <a:r>
              <a:rPr>
                <a:latin typeface="Courier"/>
              </a:rPr>
              <a:t>         scoreboard_h.execute();</a:t>
            </a:r>
            <a:br/>
            <a:r>
              <a:rPr>
                <a:latin typeface="Courier"/>
              </a:rPr>
              <a:t>      </a:t>
            </a:r>
            <a:r>
              <a:rPr b="1">
                <a:solidFill>
                  <a:srgbClr val="007020"/>
                </a:solidFill>
                <a:latin typeface="Courier"/>
              </a:rPr>
              <a:t>join_none</a:t>
            </a:r>
            <a:br/>
            <a:br/>
            <a:r>
              <a:rPr>
                <a:latin typeface="Courier"/>
              </a:rPr>
              <a:t>      add_tester_h.execute();</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latin typeface="Courier"/>
              </a:rPr>
              <a:t>add_test</a:t>
            </a:r>
            <a:r>
              <a:rPr/>
              <a:t> is </a:t>
            </a:r>
            <a:r>
              <a:rPr>
                <a:latin typeface="Courier"/>
              </a:rPr>
              <a:t>random_test</a:t>
            </a:r>
            <a:r>
              <a:rPr/>
              <a:t> with </a:t>
            </a:r>
            <a:r>
              <a:rPr b="1"/>
              <a:t>one different line</a:t>
            </a:r>
            <a:r>
              <a:rPr/>
              <a:t>: </a:t>
            </a:r>
            <a:r>
              <a:rPr>
                <a:latin typeface="Courier"/>
              </a:rPr>
              <a:t>add_tester</a:t>
            </a:r>
            <a:r>
              <a:rPr/>
              <a:t> instead of </a:t>
            </a:r>
            <a:r>
              <a:rPr>
                <a:latin typeface="Courier"/>
              </a:rPr>
              <a:t>random_tester</a:t>
            </a:r>
            <a:r>
              <a:rPr/>
              <a:t>. Everything else repeats exactly as it is</a:t>
            </a:r>
          </a:p>
          <a:p>
            <a:pPr lvl="0"/>
            <a:r>
              <a:rPr/>
              <a:t>That repetition is real and it is ugly, and it is the debt the components pay: when the testbench is a tree of components, the test is going to build an </a:t>
            </a:r>
            <a:r>
              <a:rPr>
                <a:latin typeface="Courier"/>
              </a:rPr>
              <a:t>env</a:t>
            </a:r>
            <a:r>
              <a:rPr/>
              <a:t> and it is not going to touch the stimulus</a:t>
            </a:r>
          </a:p>
          <a:p>
            <a:pPr lvl="0"/>
            <a:r>
              <a:rPr/>
              <a:t>For now it is worth seeing it copied: it is the problem that motivates what follows</a:t>
            </a:r>
          </a:p>
        </p:txBody>
      </p:sp>
    </p:spTree>
  </p:cSl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How it gets run, and what it prints</a:t>
            </a:r>
          </a:p>
          <a:p>
            <a:pPr lvl="0" indent="0">
              <a:buNone/>
            </a:pPr>
            <a:r>
              <a:rPr>
                <a:solidFill>
                  <a:srgbClr val="008000"/>
                </a:solidFill>
                <a:latin typeface="Courier"/>
              </a:rPr>
              <a:t>set</a:t>
            </a:r>
            <a:r>
              <a:rPr>
                <a:latin typeface="Courier"/>
              </a:rPr>
              <a:t> </a:t>
            </a:r>
            <a:r>
              <a:rPr>
                <a:solidFill>
                  <a:srgbClr val="7D9029"/>
                </a:solidFill>
                <a:latin typeface="Courier"/>
              </a:rPr>
              <a:t>-e</a:t>
            </a:r>
            <a:br/>
            <a:r>
              <a:rPr>
                <a:solidFill>
                  <a:srgbClr val="008000"/>
                </a:solidFill>
                <a:latin typeface="Courier"/>
              </a:rPr>
              <a:t>.</a:t>
            </a:r>
            <a:r>
              <a:rPr>
                <a:latin typeface="Courier"/>
              </a:rPr>
              <a:t> </a:t>
            </a:r>
            <a:r>
              <a:rPr>
                <a:solidFill>
                  <a:srgbClr val="4070A0"/>
                </a:solidFill>
                <a:latin typeface="Courier"/>
              </a:rPr>
              <a:t>"</a:t>
            </a:r>
            <a:r>
              <a:rPr>
                <a:solidFill>
                  <a:srgbClr val="19177C"/>
                </a:solidFill>
                <a:latin typeface="Courier"/>
              </a:rPr>
              <a:t>$(</a:t>
            </a:r>
            <a:r>
              <a:rPr>
                <a:solidFill>
                  <a:srgbClr val="06287E"/>
                </a:solidFill>
                <a:latin typeface="Courier"/>
              </a:rPr>
              <a:t>dirname</a:t>
            </a:r>
            <a:r>
              <a:rPr>
                <a:latin typeface="Courier"/>
              </a:rPr>
              <a:t> </a:t>
            </a:r>
            <a:r>
              <a:rPr>
                <a:solidFill>
                  <a:srgbClr val="4070A0"/>
                </a:solidFill>
                <a:latin typeface="Courier"/>
              </a:rPr>
              <a:t>"</a:t>
            </a:r>
            <a:r>
              <a:rPr>
                <a:solidFill>
                  <a:srgbClr val="19177C"/>
                </a:solidFill>
                <a:latin typeface="Courier"/>
              </a:rPr>
              <a:t>${BASH_SOURCE</a:t>
            </a:r>
            <a:r>
              <a:rPr>
                <a:solidFill>
                  <a:srgbClr val="666666"/>
                </a:solidFill>
                <a:latin typeface="Courier"/>
              </a:rPr>
              <a:t>[</a:t>
            </a:r>
            <a:r>
              <a:rPr>
                <a:solidFill>
                  <a:srgbClr val="40A070"/>
                </a:solidFill>
                <a:latin typeface="Courier"/>
              </a:rPr>
              <a:t>0</a:t>
            </a:r>
            <a:r>
              <a:rPr>
                <a:solidFill>
                  <a:srgbClr val="666666"/>
                </a:solidFill>
                <a:latin typeface="Courier"/>
              </a:rPr>
              <a:t>]</a:t>
            </a:r>
            <a:r>
              <a:rPr>
                <a:solidFill>
                  <a:srgbClr val="19177C"/>
                </a:solidFill>
                <a:latin typeface="Courier"/>
              </a:rPr>
              <a:t>}</a:t>
            </a:r>
            <a:r>
              <a:rPr>
                <a:solidFill>
                  <a:srgbClr val="4070A0"/>
                </a:solidFill>
                <a:latin typeface="Courier"/>
              </a:rPr>
              <a:t>"</a:t>
            </a:r>
            <a:r>
              <a:rPr>
                <a:solidFill>
                  <a:srgbClr val="19177C"/>
                </a:solidFill>
                <a:latin typeface="Courier"/>
              </a:rPr>
              <a:t>)</a:t>
            </a:r>
            <a:r>
              <a:rPr>
                <a:solidFill>
                  <a:srgbClr val="4070A0"/>
                </a:solidFill>
                <a:latin typeface="Courier"/>
              </a:rPr>
              <a:t>/../../verilator/common.sh"</a:t>
            </a:r>
            <a:br/>
            <a:r>
              <a:rPr>
                <a:latin typeface="Courier"/>
              </a:rPr>
              <a:t>vlt_uvm top </a:t>
            </a:r>
            <a:r>
              <a:rPr>
                <a:solidFill>
                  <a:srgbClr val="7D9029"/>
                </a:solidFill>
                <a:latin typeface="Courier"/>
              </a:rPr>
              <a:t>--coverage-user</a:t>
            </a:r>
            <a:r>
              <a:rPr>
                <a:latin typeface="Courier"/>
              </a:rPr>
              <a:t> </a:t>
            </a:r>
            <a:r>
              <a:rPr>
                <a:solidFill>
                  <a:srgbClr val="7D9029"/>
                </a:solidFill>
                <a:latin typeface="Courier"/>
              </a:rPr>
              <a:t>-Wno-fatal</a:t>
            </a:r>
            <a:r>
              <a:rPr>
                <a:latin typeface="Courier"/>
              </a:rPr>
              <a:t> </a:t>
            </a:r>
            <a:r>
              <a:rPr>
                <a:solidFill>
                  <a:srgbClr val="7D9029"/>
                </a:solidFill>
                <a:latin typeface="Courier"/>
              </a:rPr>
              <a:t>-f</a:t>
            </a:r>
            <a:r>
              <a:rPr>
                <a:latin typeface="Courier"/>
              </a:rPr>
              <a:t> dut.f </a:t>
            </a:r>
            <a:r>
              <a:rPr>
                <a:solidFill>
                  <a:srgbClr val="7D9029"/>
                </a:solidFill>
                <a:latin typeface="Courier"/>
              </a:rPr>
              <a:t>-f</a:t>
            </a:r>
            <a:r>
              <a:rPr>
                <a:latin typeface="Courier"/>
              </a:rPr>
              <a:t> tb.f</a:t>
            </a:r>
            <a:br/>
            <a:r>
              <a:rPr>
                <a:latin typeface="Courier"/>
              </a:rPr>
              <a:t>run_sim +UVM_TESTNAME=random_test</a:t>
            </a:r>
            <a:br/>
            <a:r>
              <a:rPr>
                <a:latin typeface="Courier"/>
              </a:rPr>
              <a:t>run_sim +UVM_TESTNAME=add_test</a:t>
            </a:r>
            <a:br/>
            <a:r>
              <a:rPr>
                <a:latin typeface="Courier"/>
              </a:rPr>
              <a:t>cov_report</a:t>
            </a:r>
          </a:p>
          <a:p>
            <a:pPr lvl="0" indent="0">
              <a:buNone/>
            </a:pPr>
            <a:r>
              <a:rPr>
                <a:latin typeface="Courier"/>
              </a:rPr>
              <a:t>UVM_INFO @ 0: reporter [RNTST] Running test random_test...
UVM_INFO $UVM_HOME/src/base/uvm_report_server.svh(1009) @ 46340: reporter [UVM/REPORT/SERVER] 
--- UVM Report Summary ---
** Report counts by severity
UVM_INFO :    1
UVM_WARNING :    0
UVM_ERROR :    0
UVM_FATAL :    0
** Report counts by id
[RNTST]     1
- $UVM_HOME/src/base/uvm_root.svh:633: Verilog $finish
- S i m u l a t i o n   R e p o r t: Verilator 5.052 2026-09-05
- Verilator: $finish at 46ns</a:t>
            </a:r>
          </a:p>
          <a:p>
            <a:pPr lvl="0"/>
            <a:r>
              <a:rPr/>
              <a:t>A single </a:t>
            </a:r>
            <a:r>
              <a:rPr>
                <a:latin typeface="Courier"/>
              </a:rPr>
              <a:t>vlt_uvm</a:t>
            </a:r>
            <a:r>
              <a:rPr/>
              <a:t>, two </a:t>
            </a:r>
            <a:r>
              <a:rPr>
                <a:latin typeface="Courier"/>
              </a:rPr>
              <a:t>run_sim</a:t>
            </a:r>
            <a:r>
              <a:rPr/>
              <a:t>: </a:t>
            </a:r>
            <a:r>
              <a:rPr b="1"/>
              <a:t>one compilation, two tests</a:t>
            </a:r>
            <a:r>
              <a:rPr/>
              <a:t>. That is all the unit promises, and here it is done</a:t>
            </a:r>
          </a:p>
          <a:p>
            <a:pPr lvl="0"/>
            <a:r>
              <a:rPr>
                <a:latin typeface="Courier"/>
              </a:rPr>
              <a:t>[RNTST] Running test random_test...</a:t>
            </a:r>
            <a:r>
              <a:rPr/>
              <a:t> is UVM saying what it found in the factory under the name you passed it</a:t>
            </a:r>
          </a:p>
          <a:p>
            <a:pPr lvl="0"/>
            <a:r>
              <a:rPr/>
              <a:t>The </a:t>
            </a:r>
            <a:r>
              <a:rPr i="1"/>
              <a:t>Report Summary</a:t>
            </a:r>
            <a:r>
              <a:rPr/>
              <a:t> with </a:t>
            </a:r>
            <a:r>
              <a:rPr>
                <a:latin typeface="Courier"/>
              </a:rPr>
              <a:t>UVM_ERROR : 0</a:t>
            </a:r>
            <a:r>
              <a:rPr/>
              <a:t> is the verdict: reporting takes it apart and explains where each row comes from</a:t>
            </a:r>
          </a:p>
        </p:txBody>
      </p:sp>
    </p:spTree>
  </p:cSl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The testbench gets compiled </a:t>
            </a:r>
            <a:r>
              <a:rPr b="1"/>
              <a:t>once</a:t>
            </a:r>
            <a:r>
              <a:rPr/>
              <a:t> and the test gets picked from the command line: </a:t>
            </a:r>
            <a:r>
              <a:rPr>
                <a:latin typeface="Courier"/>
              </a:rPr>
              <a:t>+UVM_TESTNAME=random_test</a:t>
            </a:r>
            <a:r>
              <a:rPr/>
              <a:t>. That is the whole business of the section</a:t>
            </a:r>
          </a:p>
          <a:p>
            <a:pPr lvl="0"/>
            <a:r>
              <a:rPr/>
              <a:t>The arithmetic that justifies it: a thousand tests at five minutes of compilation each are </a:t>
            </a:r>
            <a:r>
              <a:rPr b="1"/>
              <a:t>three and a half days</a:t>
            </a:r>
            <a:r>
              <a:rPr/>
              <a:t> of waiting for it to compile</a:t>
            </a:r>
          </a:p>
          <a:p>
            <a:pPr lvl="0"/>
            <a:r>
              <a:rPr/>
              <a:t>The </a:t>
            </a:r>
            <a:r>
              <a:rPr>
                <a:latin typeface="Courier"/>
              </a:rPr>
              <a:t>top</a:t>
            </a:r>
            <a:r>
              <a:rPr/>
              <a:t> is still a module. It publishes the BFM in the </a:t>
            </a:r>
            <a:r>
              <a:rPr>
                <a:latin typeface="Courier"/>
              </a:rPr>
              <a:t>uvm_config_db</a:t>
            </a:r>
            <a:r>
              <a:rPr/>
              <a:t> </a:t>
            </a:r>
            <a:r>
              <a:rPr b="1"/>
              <a:t>before</a:t>
            </a:r>
            <a:r>
              <a:rPr/>
              <a:t> </a:t>
            </a:r>
            <a:r>
              <a:rPr>
                <a:latin typeface="Courier"/>
              </a:rPr>
              <a:t>run_test()</a:t>
            </a:r>
            <a:r>
              <a:rPr/>
              <a:t>, because before that line there is not a single UVM object alive</a:t>
            </a:r>
          </a:p>
          <a:p>
            <a:pPr lvl="0"/>
            <a:r>
              <a:rPr/>
              <a:t>The </a:t>
            </a:r>
            <a:r>
              <a:rPr b="1">
                <a:latin typeface="Courier"/>
              </a:rPr>
              <a:t>uvm_config_db</a:t>
            </a:r>
            <a:r>
              <a:rPr/>
              <a:t> is a global and </a:t>
            </a:r>
            <a:r>
              <a:rPr b="1"/>
              <a:t>typed</a:t>
            </a:r>
            <a:r>
              <a:rPr/>
              <a:t> database: the </a:t>
            </a:r>
            <a:r>
              <a:rPr>
                <a:latin typeface="Courier"/>
              </a:rPr>
              <a:t>#(...)</a:t>
            </a:r>
            <a:r>
              <a:rPr/>
              <a:t> is part of the key, and the scope is a </a:t>
            </a:r>
            <a:r>
              <a:rPr b="1"/>
              <a:t>hierarchical path</a:t>
            </a:r>
          </a:p>
          <a:p>
            <a:pPr lvl="0"/>
            <a:r>
              <a:rPr/>
              <a:t>A test gets registered with </a:t>
            </a:r>
            <a:r>
              <a:rPr>
                <a:latin typeface="Courier"/>
              </a:rPr>
              <a:t>`uvm_component_utils</a:t>
            </a:r>
            <a:r>
              <a:rPr/>
              <a:t>. Without that line, the factory does not find it and UVM aborts</a:t>
            </a:r>
          </a:p>
          <a:p>
            <a:pPr lvl="0"/>
            <a:r>
              <a:rPr/>
              <a:t>The virtual interface gets </a:t>
            </a:r>
            <a:r>
              <a:rPr b="1"/>
              <a:t>declared</a:t>
            </a:r>
            <a:r>
              <a:rPr/>
              <a:t> in the class and </a:t>
            </a:r>
            <a:r>
              <a:rPr b="1"/>
              <a:t>filled in</a:t>
            </a:r>
            <a:r>
              <a:rPr/>
              <a:t> in the </a:t>
            </a:r>
            <a:r>
              <a:rPr>
                <a:latin typeface="Courier"/>
              </a:rPr>
              <a:t>build_phase</a:t>
            </a:r>
            <a:r>
              <a:rPr/>
              <a:t>: they are two different moments, and confusing them leaves a </a:t>
            </a:r>
            <a:r>
              <a:rPr>
                <a:latin typeface="Courier"/>
              </a:rPr>
              <a:t>null</a:t>
            </a:r>
          </a:p>
          <a:p>
            <a:pPr lvl="0"/>
            <a:r>
              <a:rPr/>
              <a:t>The objection says when the test finished </a:t>
            </a:r>
            <a:r>
              <a:rPr b="1"/>
              <a:t>sending</a:t>
            </a:r>
            <a:r>
              <a:rPr/>
              <a:t>, not when the scoreboard finished </a:t>
            </a:r>
            <a:r>
              <a:rPr b="1"/>
              <a:t>comparing</a:t>
            </a:r>
            <a:r>
              <a:rPr/>
              <a:t>. That difference is paid for with </a:t>
            </a:r>
            <a:r>
              <a:rPr>
                <a:latin typeface="Courier"/>
              </a:rPr>
              <a:t>drain_time</a:t>
            </a:r>
            <a:r>
              <a:rPr/>
              <a:t>, or else with </a:t>
            </a:r>
            <a:r>
              <a:rPr>
                <a:latin typeface="Courier"/>
              </a:rPr>
              <a:t>phase_ready_to_end()</a:t>
            </a:r>
          </a:p>
        </p:txBody>
      </p:sp>
    </p:spTree>
  </p:cSl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Components and phases</a:t>
            </a:r>
          </a:p>
          <a:p>
            <a:pPr lvl="0" indent="0" marL="0">
              <a:spcBef>
                <a:spcPts val="3000"/>
              </a:spcBef>
              <a:buNone/>
            </a:pPr>
            <a:r>
              <a:rPr b="1" i="1"/>
              <a:t>A component is what is in the tree, and the tree is walked by UVM</a:t>
            </a:r>
          </a:p>
          <a:p>
            <a:pPr lvl="0"/>
            <a:r>
              <a:rPr/>
              <a:t>A testbench has three different things: the </a:t>
            </a:r>
            <a:r>
              <a:rPr b="1"/>
              <a:t>structure</a:t>
            </a:r>
            <a:r>
              <a:rPr/>
              <a:t> —what parts there are and how they connect—, the </a:t>
            </a:r>
            <a:r>
              <a:rPr b="1"/>
              <a:t>sequences</a:t>
            </a:r>
            <a:r>
              <a:rPr/>
              <a:t> —which commands, in what order— and the </a:t>
            </a:r>
            <a:r>
              <a:rPr b="1"/>
              <a:t>data</a:t>
            </a:r>
            <a:r>
              <a:rPr/>
              <a:t>. This unit is the first one; the data is day 5 and the sequences day 6</a:t>
            </a:r>
          </a:p>
          <a:p>
            <a:pPr lvl="0"/>
            <a:r>
              <a:rPr/>
              <a:t>In the tests the test did </a:t>
            </a:r>
            <a:r>
              <a:rPr>
                <a:latin typeface="Courier"/>
              </a:rPr>
              <a:t>new()</a:t>
            </a:r>
            <a:r>
              <a:rPr/>
              <a:t> on three loose objects and called them itself. That is not a structure: it is a long function</a:t>
            </a:r>
          </a:p>
          <a:p>
            <a:pPr lvl="0"/>
            <a:r>
              <a:rPr/>
              <a:t>A </a:t>
            </a:r>
            <a:r>
              <a:rPr>
                <a:latin typeface="Courier"/>
              </a:rPr>
              <a:t>uvm_component</a:t>
            </a:r>
            <a:r>
              <a:rPr/>
              <a:t> is a </a:t>
            </a:r>
            <a:r>
              <a:rPr b="1"/>
              <a:t>node with a name and a parent</a:t>
            </a:r>
            <a:r>
              <a:rPr/>
              <a:t>. UVM assembles the whole tree and then walks all of it calling </a:t>
            </a:r>
            <a:r>
              <a:rPr b="1"/>
              <a:t>phases</a:t>
            </a:r>
            <a:r>
              <a:rPr/>
              <a:t>, in an order it guarantees</a:t>
            </a:r>
          </a:p>
          <a:p>
            <a:pPr lvl="0"/>
            <a:r>
              <a:rPr/>
              <a:t>Turning a class into a component is four steps, always the same ones:</a:t>
            </a:r>
          </a:p>
          <a:p>
            <a:pPr lvl="1" indent="-342900" marL="685800">
              <a:buAutoNum type="arabicPeriod"/>
            </a:pPr>
            <a:r>
              <a:rPr/>
              <a:t>extend </a:t>
            </a:r>
            <a:r>
              <a:rPr>
                <a:latin typeface="Courier"/>
              </a:rPr>
              <a:t>uvm_component</a:t>
            </a:r>
            <a:r>
              <a:rPr/>
              <a:t> or one of its daughters</a:t>
            </a:r>
          </a:p>
          <a:p>
            <a:pPr lvl="1" indent="-342900" marL="685800">
              <a:buAutoNum type="arabicPeriod"/>
            </a:pPr>
            <a:r>
              <a:rPr/>
              <a:t>register it with </a:t>
            </a:r>
            <a:r>
              <a:rPr>
                <a:latin typeface="Courier"/>
              </a:rPr>
              <a:t>`uvm_component_utils()</a:t>
            </a:r>
          </a:p>
          <a:p>
            <a:pPr lvl="1" indent="-342900" marL="685800">
              <a:buAutoNum type="arabicPeriod"/>
            </a:pPr>
            <a:r>
              <a:rPr/>
              <a:t>the minimum constructor: </a:t>
            </a:r>
            <a:r>
              <a:rPr>
                <a:latin typeface="Courier"/>
              </a:rPr>
              <a:t>(string name, uvm_component parent)</a:t>
            </a:r>
          </a:p>
          <a:p>
            <a:pPr lvl="1" indent="-342900" marL="685800">
              <a:buAutoNum type="arabicPeriod"/>
            </a:pPr>
            <a:r>
              <a:rPr/>
              <a:t>override the phases it needs</a:t>
            </a:r>
          </a:p>
        </p:txBody>
      </p:sp>
    </p:spTree>
  </p:cSl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and phases</a:t>
            </a:r>
          </a:p>
        </p:txBody>
      </p:sp>
      <p:sp>
        <p:nvSpPr>
          <p:cNvPr id="3" name="Content Placeholder 2"/>
          <p:cNvSpPr>
            <a:spLocks noGrp="1"/>
          </p:cNvSpPr>
          <p:nvPr>
            <p:ph idx="1"/>
          </p:nvPr>
        </p:nvSpPr>
        <p:spPr/>
        <p:txBody>
          <a:bodyPr/>
          <a:lstStyle/>
          <a:p>
            <a:pPr lvl="0" indent="0" marL="0">
              <a:spcBef>
                <a:spcPts val="3000"/>
              </a:spcBef>
              <a:buNone/>
            </a:pPr>
            <a:r>
              <a:rPr b="1" i="1"/>
              <a:t>Intro UVM phases</a:t>
            </a:r>
          </a:p>
          <a:p>
            <a:pPr lvl="0"/>
            <a:r>
              <a:rPr/>
              <a:t>Every uvm component has these phase methods by inheritance</a:t>
            </a:r>
          </a:p>
          <a:p>
            <a:pPr lvl="0"/>
            <a:r>
              <a:rPr/>
              <a:t>UVM creates the TB and goes calling these methods in order</a:t>
            </a:r>
          </a:p>
          <a:p>
            <a:pPr lvl="0"/>
            <a:r>
              <a:rPr/>
              <a:t>The phases are </a:t>
            </a:r>
            <a:r>
              <a:rPr i="1"/>
              <a:t>methods</a:t>
            </a:r>
            <a:r>
              <a:rPr/>
              <a:t>: they get overridden like any other virtual method. Whether it is also worth calling </a:t>
            </a:r>
            <a:r>
              <a:rPr>
                <a:latin typeface="Courier"/>
              </a:rPr>
              <a:t>super</a:t>
            </a:r>
            <a:r>
              <a:rPr/>
              <a:t> is the topic of the next slide</a:t>
            </a:r>
          </a:p>
          <a:p>
            <a:pPr lvl="0"/>
            <a:r>
              <a:rPr i="1"/>
              <a:t>function void build_phase(uvm_phase phase):</a:t>
            </a:r>
            <a:r>
              <a:rPr/>
              <a:t> UVM creates the TB (top-down). UVM components get instantiated in this method. If you try to instantiate them anywhere else it is an error</a:t>
            </a:r>
          </a:p>
          <a:p>
            <a:pPr lvl="0"/>
            <a:r>
              <a:rPr i="1"/>
              <a:t>function void connect_phase(uvm_phase phase):</a:t>
            </a:r>
            <a:r>
              <a:rPr/>
              <a:t> Connecting components</a:t>
            </a:r>
          </a:p>
          <a:p>
            <a:pPr lvl="0"/>
            <a:r>
              <a:rPr i="1"/>
              <a:t>function void end_of_elaboration_phase(uvm_phase phase):</a:t>
            </a:r>
            <a:r>
              <a:rPr/>
              <a:t> UVM calls it once it has created and connected every component</a:t>
            </a:r>
          </a:p>
          <a:p>
            <a:pPr lvl="0"/>
            <a:r>
              <a:rPr i="1"/>
              <a:t>task run_phase(uvm_phase phase):</a:t>
            </a:r>
            <a:r>
              <a:rPr/>
              <a:t> UVM runs this task in its own thread. Every run_phase runs simultaneously</a:t>
            </a:r>
          </a:p>
          <a:p>
            <a:pPr lvl="0"/>
            <a:r>
              <a:rPr i="1"/>
              <a:t>function void report_phase(uvm_phase phase):</a:t>
            </a:r>
            <a:r>
              <a:rPr/>
              <a:t> It runs when the last objection of the test drops. It shows Results</a:t>
            </a:r>
          </a:p>
        </p:txBody>
      </p:sp>
    </p:spTree>
  </p:cSl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Components and phases</a:t>
            </a:r>
          </a:p>
        </p:txBody>
      </p:sp>
      <p:sp>
        <p:nvSpPr>
          <p:cNvPr id="4" name="Text Placeholder 3"/>
          <p:cNvSpPr>
            <a:spLocks noGrp="1"/>
          </p:cNvSpPr>
          <p:nvPr>
            <p:ph idx="2" sz="half" type="body"/>
          </p:nvPr>
        </p:nvSpPr>
        <p:spPr/>
        <p:txBody>
          <a:bodyPr/>
          <a:lstStyle/>
          <a:p>
            <a:pPr lvl="0" indent="0" marL="0">
              <a:spcBef>
                <a:spcPts val="3000"/>
              </a:spcBef>
              <a:buNone/>
            </a:pPr>
            <a:r>
              <a:rPr b="1" i="1"/>
              <a:t>The tree, twice: one walk goes down and the other goes up</a:t>
            </a:r>
          </a:p>
        </p:txBody>
      </p:sp>
      <p:pic>
        <p:nvPicPr>
          <p:cNvPr descr="res/diagrams/en/components_fases.svg" id="0" name="Picture 1"/>
          <p:cNvPicPr>
            <a:picLocks noGrp="1" noChangeAspect="1"/>
          </p:cNvPicPr>
          <p:nvPr/>
        </p:nvPicPr>
        <p:blipFill>
          <a:blip r:embed="rId2"/>
          <a:stretch>
            <a:fillRect/>
          </a:stretch>
        </p:blipFill>
        <p:spPr bwMode="auto">
          <a:xfrm>
            <a:off x="3568700" y="546100"/>
            <a:ext cx="5105400" cy="3175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tree walked twice: build_phase goes down and connect_phase goes up, and the real order in which a child gets built</a:t>
            </a:r>
          </a:p>
        </p:txBody>
      </p:sp>
    </p:spTree>
  </p:cSl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build_phase</a:t>
            </a:r>
            <a:r>
              <a:rPr/>
              <a:t> goes down because a parent has to exist to create its children</a:t>
            </a:r>
          </a:p>
          <a:p>
            <a:pPr lvl="0"/>
            <a:r>
              <a:rPr>
                <a:latin typeface="Courier"/>
              </a:rPr>
              <a:t>connect_phase</a:t>
            </a:r>
            <a:r>
              <a:rPr/>
              <a:t> goes up for the opposite reason: the other end has to be there</a:t>
            </a:r>
          </a:p>
          <a:p>
            <a:pPr lvl="0"/>
            <a:r>
              <a:rPr/>
              <a:t>The child gets </a:t>
            </a:r>
            <a:r>
              <a:rPr b="1"/>
              <a:t>created</a:t>
            </a:r>
            <a:r>
              <a:rPr/>
              <a:t> inside the parent build; its own build runs later</a:t>
            </a:r>
          </a:p>
          <a:p>
            <a:pPr lvl="0"/>
            <a:r>
              <a:rPr/>
              <a:t>That is why the </a:t>
            </a:r>
            <a:r>
              <a:rPr>
                <a:latin typeface="Courier"/>
              </a:rPr>
              <a:t>config_db</a:t>
            </a:r>
            <a:r>
              <a:rPr/>
              <a:t> </a:t>
            </a:r>
            <a:r>
              <a:rPr>
                <a:latin typeface="Courier"/>
              </a:rPr>
              <a:t>set()</a:t>
            </a:r>
            <a:r>
              <a:rPr/>
              <a:t> goes </a:t>
            </a:r>
            <a:r>
              <a:rPr b="1"/>
              <a:t>before</a:t>
            </a:r>
            <a:r>
              <a:rPr/>
              <a:t> the </a:t>
            </a:r>
            <a:r>
              <a:rPr>
                <a:latin typeface="Courier"/>
              </a:rPr>
              <a:t>create()</a:t>
            </a:r>
            <a:r>
              <a:rPr/>
              <a:t> that builds it</a:t>
            </a:r>
          </a:p>
        </p:txBody>
      </p:sp>
    </p:spTree>
  </p:cSl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and phases</a:t>
            </a:r>
          </a:p>
        </p:txBody>
      </p:sp>
      <p:sp>
        <p:nvSpPr>
          <p:cNvPr id="3" name="Content Placeholder 2"/>
          <p:cNvSpPr>
            <a:spLocks noGrp="1"/>
          </p:cNvSpPr>
          <p:nvPr>
            <p:ph idx="1"/>
          </p:nvPr>
        </p:nvSpPr>
        <p:spPr/>
        <p:txBody>
          <a:bodyPr/>
          <a:lstStyle/>
          <a:p>
            <a:pPr lvl="0" indent="0" marL="0">
              <a:spcBef>
                <a:spcPts val="3000"/>
              </a:spcBef>
              <a:buNone/>
            </a:pPr>
            <a:r>
              <a:rPr b="1" i="1"/>
              <a:t>And what about </a:t>
            </a:r>
            <a:r>
              <a:rPr b="1" i="1">
                <a:latin typeface="Courier"/>
              </a:rPr>
              <a:t>super.build_phase()</a:t>
            </a:r>
            <a:r>
              <a:rPr b="1" i="1"/>
              <a:t>?</a:t>
            </a:r>
          </a:p>
          <a:p>
            <a:pPr lvl="0" indent="0">
              <a:buNone/>
            </a:pPr>
            <a:r>
              <a:rPr i="1">
                <a:solidFill>
                  <a:srgbClr val="60A0B0"/>
                </a:solidFill>
                <a:latin typeface="Courier"/>
              </a:rPr>
              <a:t>// uvm_component.svh:2385-2393 -- uvm-core 2020.3.1, with the return; elided</a:t>
            </a:r>
            <a:br/>
            <a:r>
              <a:rPr b="1">
                <a:solidFill>
                  <a:srgbClr val="007020"/>
                </a:solidFill>
                <a:latin typeface="Courier"/>
              </a:rPr>
              <a:t>function</a:t>
            </a:r>
            <a:r>
              <a:rPr>
                <a:latin typeface="Courier"/>
              </a:rPr>
              <a:t> </a:t>
            </a:r>
            <a:r>
              <a:rPr b="1">
                <a:solidFill>
                  <a:srgbClr val="007020"/>
                </a:solidFill>
                <a:latin typeface="Courier"/>
              </a:rPr>
              <a:t>void</a:t>
            </a:r>
            <a:r>
              <a:rPr>
                <a:latin typeface="Courier"/>
              </a:rPr>
              <a:t> uvm_component::build_phase(uvm_phase phase);</a:t>
            </a:r>
            <a:br/>
            <a:r>
              <a:rPr>
                <a:latin typeface="Courier"/>
              </a:rPr>
              <a:t>   build();            </a:t>
            </a:r>
            <a:r>
              <a:rPr i="1">
                <a:solidFill>
                  <a:srgbClr val="60A0B0"/>
                </a:solidFill>
                <a:latin typeface="Courier"/>
              </a:rPr>
              <a:t>// -&gt; apply_config_settings(): the automatic config</a:t>
            </a:r>
            <a:br/>
            <a:r>
              <a:rPr b="1">
                <a:solidFill>
                  <a:srgbClr val="007020"/>
                </a:solidFill>
                <a:latin typeface="Courier"/>
              </a:rPr>
              <a:t>endfunction</a:t>
            </a:r>
            <a:br/>
            <a:br/>
            <a:r>
              <a:rPr b="1">
                <a:solidFill>
                  <a:srgbClr val="007020"/>
                </a:solidFill>
                <a:latin typeface="Courier"/>
              </a:rPr>
              <a:t>function</a:t>
            </a:r>
            <a:r>
              <a:rPr>
                <a:latin typeface="Courier"/>
              </a:rPr>
              <a:t> </a:t>
            </a:r>
            <a:r>
              <a:rPr b="1">
                <a:solidFill>
                  <a:srgbClr val="007020"/>
                </a:solidFill>
                <a:latin typeface="Courier"/>
              </a:rPr>
              <a:t>void</a:t>
            </a:r>
            <a:r>
              <a:rPr>
                <a:latin typeface="Courier"/>
              </a:rPr>
              <a:t> uvm_component::connect_phase(uvm_phase phase);</a:t>
            </a:r>
            <a:br/>
            <a:r>
              <a:rPr>
                <a:latin typeface="Courier"/>
              </a:rPr>
              <a:t>   connect();          </a:t>
            </a:r>
            <a:r>
              <a:rPr i="1">
                <a:solidFill>
                  <a:srgbClr val="60A0B0"/>
                </a:solidFill>
                <a:latin typeface="Courier"/>
              </a:rPr>
              <a:t>// -&gt; return;  it is empty, like all the others</a:t>
            </a:r>
            <a:br/>
            <a:r>
              <a:rPr b="1">
                <a:solidFill>
                  <a:srgbClr val="007020"/>
                </a:solidFill>
                <a:latin typeface="Courier"/>
              </a:rPr>
              <a:t>endfunction</a:t>
            </a:r>
          </a:p>
          <a:p>
            <a:pPr lvl="0"/>
            <a:r>
              <a:rPr>
                <a:latin typeface="Courier"/>
              </a:rPr>
              <a:t>build_phase</a:t>
            </a:r>
            <a:r>
              <a:rPr/>
              <a:t> is the </a:t>
            </a:r>
            <a:r>
              <a:rPr b="1"/>
              <a:t>only</a:t>
            </a:r>
            <a:r>
              <a:rPr/>
              <a:t> phase that does anything in </a:t>
            </a:r>
            <a:r>
              <a:rPr>
                <a:latin typeface="Courier"/>
              </a:rPr>
              <a:t>uvm_component</a:t>
            </a:r>
            <a:r>
              <a:rPr/>
              <a:t>: it applies the fields registered with </a:t>
            </a:r>
            <a:r>
              <a:rPr>
                <a:latin typeface="Courier"/>
              </a:rPr>
              <a:t>`uvm_field_*</a:t>
            </a:r>
            <a:r>
              <a:rPr/>
              <a:t>. The course does not use those macros</a:t>
            </a:r>
          </a:p>
          <a:p>
            <a:pPr lvl="0"/>
            <a:r>
              <a:rPr/>
              <a:t>Careful, there are </a:t>
            </a:r>
            <a:r>
              <a:rPr b="1"/>
              <a:t>two different </a:t>
            </a:r>
            <a:r>
              <a:rPr b="1">
                <a:latin typeface="Courier"/>
              </a:rPr>
              <a:t>super</a:t>
            </a:r>
            <a:r>
              <a:rPr b="1"/>
              <a:t>s</a:t>
            </a:r>
            <a:r>
              <a:rPr/>
              <a:t>: that one, and the one of a base class of </a:t>
            </a:r>
            <a:r>
              <a:rPr b="1"/>
              <a:t>yours</a:t>
            </a:r>
            <a:r>
              <a:rPr/>
              <a:t>, which builds what you wrote. The second one the course </a:t>
            </a:r>
            <a:r>
              <a:rPr b="1"/>
              <a:t>does</a:t>
            </a:r>
            <a:r>
              <a:rPr/>
              <a:t> call</a:t>
            </a:r>
          </a:p>
          <a:p>
            <a:pPr lvl="0"/>
            <a:r>
              <a:rPr/>
              <a:t>Out there: </a:t>
            </a:r>
            <a:r>
              <a:rPr b="1"/>
              <a:t>always put it in, unless you can name why in your case it is a no-op</a:t>
            </a:r>
            <a:r>
              <a:rPr/>
              <a:t>. Adding it costs nothing; skipping it when it mattered —a </a:t>
            </a:r>
            <a:r>
              <a:rPr>
                <a:latin typeface="Courier"/>
              </a:rPr>
              <a:t>`uvm_field_*</a:t>
            </a:r>
            <a:r>
              <a:rPr/>
              <a:t>, or inheriting from </a:t>
            </a:r>
            <a:r>
              <a:rPr>
                <a:latin typeface="Courier"/>
              </a:rPr>
              <a:t>uvm_agent</a:t>
            </a:r>
            <a:r>
              <a:rPr/>
              <a:t>— leaves the field at its default and </a:t>
            </a:r>
            <a:r>
              <a:rPr b="1"/>
              <a:t>nobody warns you</a:t>
            </a:r>
          </a:p>
          <a:p>
            <a:pPr lvl="0"/>
            <a:r>
              <a:rPr/>
              <a:t>And the order matters: whatever has to be decided </a:t>
            </a:r>
            <a:r>
              <a:rPr i="1"/>
              <a:t>before</a:t>
            </a:r>
            <a:r>
              <a:rPr/>
              <a:t> the children get built goes before the </a:t>
            </a:r>
            <a:r>
              <a:rPr>
                <a:latin typeface="Courier"/>
              </a:rPr>
              <a:t>super</a:t>
            </a:r>
            <a:r>
              <a:rPr/>
              <a:t>. The </a:t>
            </a:r>
            <a:r>
              <a:rPr>
                <a:latin typeface="Courier"/>
              </a:rPr>
              <a:t>set_type_override</a:t>
            </a:r>
            <a:r>
              <a:rPr/>
              <a:t> of </a:t>
            </a:r>
            <a:r>
              <a:rPr>
                <a:latin typeface="Courier"/>
              </a:rPr>
              <a:t>add_test</a:t>
            </a:r>
            <a:r>
              <a:rPr/>
              <a:t> is that</a:t>
            </a:r>
          </a:p>
        </p:txBody>
      </p:sp>
    </p:spTree>
  </p:cSl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and phases</a:t>
            </a:r>
          </a:p>
        </p:txBody>
      </p:sp>
      <p:sp>
        <p:nvSpPr>
          <p:cNvPr id="3" name="Content Placeholder 2"/>
          <p:cNvSpPr>
            <a:spLocks noGrp="1"/>
          </p:cNvSpPr>
          <p:nvPr>
            <p:ph idx="1"/>
          </p:nvPr>
        </p:nvSpPr>
        <p:spPr>
          <a:xfrm>
            <a:off x="457200" y="1193800"/>
            <a:ext cx="8229600" cy="355600"/>
          </a:xfrm>
        </p:spPr>
        <p:txBody>
          <a:bodyPr/>
          <a:lstStyle/>
          <a:p>
            <a:pPr lvl="0" indent="0" marL="0">
              <a:spcBef>
                <a:spcPts val="3000"/>
              </a:spcBef>
              <a:buNone/>
            </a:pPr>
            <a:r>
              <a:rPr b="1" i="1"/>
              <a:t>The full picture: there are nine, not five</a:t>
            </a:r>
          </a:p>
        </p:txBody>
      </p:sp>
      <p:graphicFrame>
        <p:nvGraphicFramePr>
          <p:cNvPr id="6" name="Content Placeholder 5"/>
          <p:cNvGraphicFramePr>
            <a:graphicFrameLocks noGrp="1"/>
          </p:cNvGraphicFramePr>
          <p:nvPr>
            <p:ph idx="1"/>
          </p:nvPr>
        </p:nvGraphicFramePr>
        <p:xfrm>
          <a:off x="457200" y="1676400"/>
          <a:ext cx="8229600" cy="22987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Phase</a:t>
                      </a:r>
                    </a:p>
                  </a:txBody>
                  <a:tcPr/>
                </a:tc>
                <a:tc>
                  <a:txBody>
                    <a:bodyPr/>
                    <a:lstStyle/>
                    <a:p>
                      <a:pPr lvl="0" indent="0" marL="0">
                        <a:buNone/>
                      </a:pPr>
                      <a:r>
                        <a:rPr/>
                        <a:t>What for</a:t>
                      </a:r>
                    </a:p>
                  </a:txBody>
                  <a:tcPr/>
                </a:tc>
                <a:tc>
                  <a:txBody>
                    <a:bodyPr/>
                    <a:lstStyle/>
                    <a:p>
                      <a:pPr lvl="0" indent="0" marL="0">
                        <a:buNone/>
                      </a:pPr>
                      <a:r>
                        <a:rPr/>
                        <a:t>Order</a:t>
                      </a:r>
                    </a:p>
                  </a:txBody>
                  <a:tcPr/>
                </a:tc>
              </a:tr>
              <a:tr h="0">
                <a:tc>
                  <a:txBody>
                    <a:bodyPr/>
                    <a:lstStyle/>
                    <a:p>
                      <a:pPr lvl="0" indent="0" marL="0">
                        <a:buNone/>
                      </a:pPr>
                      <a:r>
                        <a:rPr>
                          <a:latin typeface="Courier"/>
                        </a:rPr>
                        <a:t>build_phase</a:t>
                      </a:r>
                    </a:p>
                  </a:txBody>
                </a:tc>
                <a:tc>
                  <a:txBody>
                    <a:bodyPr/>
                    <a:lstStyle/>
                    <a:p>
                      <a:pPr lvl="0" indent="0" marL="0">
                        <a:buNone/>
                      </a:pPr>
                      <a:r>
                        <a:rPr/>
                        <a:t>instantiate the components</a:t>
                      </a:r>
                    </a:p>
                  </a:txBody>
                </a:tc>
                <a:tc>
                  <a:txBody>
                    <a:bodyPr/>
                    <a:lstStyle/>
                    <a:p>
                      <a:pPr lvl="0" indent="0" marL="0">
                        <a:buNone/>
                      </a:pPr>
                      <a:r>
                        <a:rPr b="1"/>
                        <a:t>top-down</a:t>
                      </a:r>
                    </a:p>
                  </a:txBody>
                </a:tc>
              </a:tr>
              <a:tr h="0">
                <a:tc>
                  <a:txBody>
                    <a:bodyPr/>
                    <a:lstStyle/>
                    <a:p>
                      <a:pPr lvl="0" indent="0" marL="0">
                        <a:buNone/>
                      </a:pPr>
                      <a:r>
                        <a:rPr>
                          <a:latin typeface="Courier"/>
                        </a:rPr>
                        <a:t>connect_phase</a:t>
                      </a:r>
                    </a:p>
                  </a:txBody>
                </a:tc>
                <a:tc>
                  <a:txBody>
                    <a:bodyPr/>
                    <a:lstStyle/>
                    <a:p>
                      <a:pPr lvl="0" indent="0" marL="0">
                        <a:buNone/>
                      </a:pPr>
                      <a:r>
                        <a:rPr/>
                        <a:t>connect the ports</a:t>
                      </a:r>
                    </a:p>
                  </a:txBody>
                </a:tc>
                <a:tc>
                  <a:txBody>
                    <a:bodyPr/>
                    <a:lstStyle/>
                    <a:p>
                      <a:pPr lvl="0" indent="0" marL="0">
                        <a:buNone/>
                      </a:pPr>
                      <a:r>
                        <a:rPr/>
                        <a:t>bottom-up</a:t>
                      </a:r>
                    </a:p>
                  </a:txBody>
                </a:tc>
              </a:tr>
              <a:tr h="0">
                <a:tc>
                  <a:txBody>
                    <a:bodyPr/>
                    <a:lstStyle/>
                    <a:p>
                      <a:pPr lvl="0" indent="0" marL="0">
                        <a:buNone/>
                      </a:pPr>
                      <a:r>
                        <a:rPr>
                          <a:latin typeface="Courier"/>
                        </a:rPr>
                        <a:t>end_of_elaboration_phase</a:t>
                      </a:r>
                    </a:p>
                  </a:txBody>
                </a:tc>
                <a:tc>
                  <a:txBody>
                    <a:bodyPr/>
                    <a:lstStyle/>
                    <a:p>
                      <a:pPr lvl="0" indent="0" marL="0">
                        <a:buNone/>
                      </a:pPr>
                      <a:r>
                        <a:rPr/>
                        <a:t>hierarchy ready, before simulating</a:t>
                      </a:r>
                    </a:p>
                  </a:txBody>
                </a:tc>
                <a:tc>
                  <a:txBody>
                    <a:bodyPr/>
                    <a:lstStyle/>
                    <a:p>
                      <a:pPr lvl="0" indent="0" marL="0">
                        <a:buNone/>
                      </a:pPr>
                      <a:r>
                        <a:rPr/>
                        <a:t>bottom-up</a:t>
                      </a:r>
                    </a:p>
                  </a:txBody>
                </a:tc>
              </a:tr>
              <a:tr h="0">
                <a:tc>
                  <a:txBody>
                    <a:bodyPr/>
                    <a:lstStyle/>
                    <a:p>
                      <a:pPr lvl="0" indent="0" marL="0">
                        <a:buNone/>
                      </a:pPr>
                      <a:r>
                        <a:rPr>
                          <a:latin typeface="Courier"/>
                        </a:rPr>
                        <a:t>start_of_simulation_phase</a:t>
                      </a:r>
                    </a:p>
                  </a:txBody>
                </a:tc>
                <a:tc>
                  <a:txBody>
                    <a:bodyPr/>
                    <a:lstStyle/>
                    <a:p>
                      <a:pPr lvl="0" indent="0" marL="0">
                        <a:buNone/>
                      </a:pPr>
                      <a:r>
                        <a:rPr/>
                        <a:t>last call before time 0</a:t>
                      </a:r>
                    </a:p>
                  </a:txBody>
                </a:tc>
                <a:tc>
                  <a:txBody>
                    <a:bodyPr/>
                    <a:lstStyle/>
                    <a:p>
                      <a:pPr lvl="0" indent="0" marL="0">
                        <a:buNone/>
                      </a:pPr>
                      <a:r>
                        <a:rPr/>
                        <a:t>bottom-up</a:t>
                      </a:r>
                    </a:p>
                  </a:txBody>
                </a:tc>
              </a:tr>
              <a:tr h="0">
                <a:tc>
                  <a:txBody>
                    <a:bodyPr/>
                    <a:lstStyle/>
                    <a:p>
                      <a:pPr lvl="0" indent="0" marL="0">
                        <a:buNone/>
                      </a:pPr>
                      <a:r>
                        <a:rPr>
                          <a:latin typeface="Courier"/>
                        </a:rPr>
                        <a:t>run_phase</a:t>
                      </a:r>
                    </a:p>
                  </a:txBody>
                </a:tc>
                <a:tc>
                  <a:txBody>
                    <a:bodyPr/>
                    <a:lstStyle/>
                    <a:p>
                      <a:pPr lvl="0" indent="0" marL="0">
                        <a:buNone/>
                      </a:pPr>
                      <a:r>
                        <a:rPr b="1"/>
                        <a:t>task</a:t>
                      </a:r>
                      <a:r>
                        <a:rPr/>
                        <a:t>: this is where the simulation happens</a:t>
                      </a:r>
                    </a:p>
                  </a:txBody>
                </a:tc>
                <a:tc>
                  <a:txBody>
                    <a:bodyPr/>
                    <a:lstStyle/>
                    <a:p>
                      <a:pPr lvl="0" indent="0" marL="0">
                        <a:buNone/>
                      </a:pPr>
                      <a:r>
                        <a:rPr/>
                        <a:t>one thread each</a:t>
                      </a:r>
                    </a:p>
                  </a:txBody>
                </a:tc>
              </a:tr>
              <a:tr h="0">
                <a:tc>
                  <a:txBody>
                    <a:bodyPr/>
                    <a:lstStyle/>
                    <a:p>
                      <a:pPr lvl="0" indent="0" marL="0">
                        <a:buNone/>
                      </a:pPr>
                      <a:r>
                        <a:rPr>
                          <a:latin typeface="Courier"/>
                        </a:rPr>
                        <a:t>extract_phase</a:t>
                      </a:r>
                    </a:p>
                  </a:txBody>
                </a:tc>
                <a:tc>
                  <a:txBody>
                    <a:bodyPr/>
                    <a:lstStyle/>
                    <a:p>
                      <a:pPr lvl="0" indent="0" marL="0">
                        <a:buNone/>
                      </a:pPr>
                      <a:r>
                        <a:rPr/>
                        <a:t>gather the data from the run</a:t>
                      </a:r>
                    </a:p>
                  </a:txBody>
                </a:tc>
                <a:tc>
                  <a:txBody>
                    <a:bodyPr/>
                    <a:lstStyle/>
                    <a:p>
                      <a:pPr lvl="0" indent="0" marL="0">
                        <a:buNone/>
                      </a:pPr>
                      <a:r>
                        <a:rPr/>
                        <a:t>bottom-up</a:t>
                      </a:r>
                    </a:p>
                  </a:txBody>
                </a:tc>
              </a:tr>
              <a:tr h="0">
                <a:tc>
                  <a:txBody>
                    <a:bodyPr/>
                    <a:lstStyle/>
                    <a:p>
                      <a:pPr lvl="0" indent="0" marL="0">
                        <a:buNone/>
                      </a:pPr>
                      <a:r>
                        <a:rPr>
                          <a:latin typeface="Courier"/>
                        </a:rPr>
                        <a:t>check_phase</a:t>
                      </a:r>
                    </a:p>
                  </a:txBody>
                </a:tc>
                <a:tc>
                  <a:txBody>
                    <a:bodyPr/>
                    <a:lstStyle/>
                    <a:p>
                      <a:pPr lvl="0" indent="0" marL="0">
                        <a:buNone/>
                      </a:pPr>
                      <a:r>
                        <a:rPr/>
                        <a:t>decide whether it passed</a:t>
                      </a:r>
                    </a:p>
                  </a:txBody>
                </a:tc>
                <a:tc>
                  <a:txBody>
                    <a:bodyPr/>
                    <a:lstStyle/>
                    <a:p>
                      <a:pPr lvl="0" indent="0" marL="0">
                        <a:buNone/>
                      </a:pPr>
                      <a:r>
                        <a:rPr/>
                        <a:t>bottom-up</a:t>
                      </a:r>
                    </a:p>
                  </a:txBody>
                </a:tc>
              </a:tr>
              <a:tr h="0">
                <a:tc>
                  <a:txBody>
                    <a:bodyPr/>
                    <a:lstStyle/>
                    <a:p>
                      <a:pPr lvl="0" indent="0" marL="0">
                        <a:buNone/>
                      </a:pPr>
                      <a:r>
                        <a:rPr>
                          <a:latin typeface="Courier"/>
                        </a:rPr>
                        <a:t>report_phase</a:t>
                      </a:r>
                    </a:p>
                  </a:txBody>
                </a:tc>
                <a:tc>
                  <a:txBody>
                    <a:bodyPr/>
                    <a:lstStyle/>
                    <a:p>
                      <a:pPr lvl="0" indent="0" marL="0">
                        <a:buNone/>
                      </a:pPr>
                      <a:r>
                        <a:rPr/>
                        <a:t>print the verdict</a:t>
                      </a:r>
                    </a:p>
                  </a:txBody>
                </a:tc>
                <a:tc>
                  <a:txBody>
                    <a:bodyPr/>
                    <a:lstStyle/>
                    <a:p>
                      <a:pPr lvl="0" indent="0" marL="0">
                        <a:buNone/>
                      </a:pPr>
                      <a:r>
                        <a:rPr/>
                        <a:t>bottom-up</a:t>
                      </a:r>
                    </a:p>
                  </a:txBody>
                </a:tc>
              </a:tr>
              <a:tr h="0">
                <a:tc>
                  <a:txBody>
                    <a:bodyPr/>
                    <a:lstStyle/>
                    <a:p>
                      <a:pPr lvl="0" indent="0" marL="0">
                        <a:buNone/>
                      </a:pPr>
                      <a:r>
                        <a:rPr>
                          <a:latin typeface="Courier"/>
                        </a:rPr>
                        <a:t>final_phase</a:t>
                      </a:r>
                    </a:p>
                  </a:txBody>
                </a:tc>
                <a:tc>
                  <a:txBody>
                    <a:bodyPr/>
                    <a:lstStyle/>
                    <a:p>
                      <a:pPr lvl="0" indent="0" marL="0">
                        <a:buNone/>
                      </a:pPr>
                      <a:r>
                        <a:rPr/>
                        <a:t>close files and exit</a:t>
                      </a:r>
                    </a:p>
                  </a:txBody>
                </a:tc>
                <a:tc>
                  <a:txBody>
                    <a:bodyPr/>
                    <a:lstStyle/>
                    <a:p>
                      <a:pPr lvl="0" indent="0" marL="0">
                        <a:buNone/>
                      </a:pPr>
                      <a:r>
                        <a:rPr b="1"/>
                        <a:t>top-down</a:t>
                      </a:r>
                    </a:p>
                  </a:txBody>
                </a:tc>
              </a:tr>
            </a:tbl>
          </a:graphicData>
        </a:graphic>
      </p:graphicFrame>
      <p:sp>
        <p:nvSpPr>
          <p:cNvPr id="3" name="Content Placeholder 2"/>
          <p:cNvSpPr>
            <a:spLocks noGrp="1"/>
          </p:cNvSpPr>
          <p:nvPr>
            <p:ph idx="1"/>
          </p:nvPr>
        </p:nvSpPr>
        <p:spPr>
          <a:xfrm>
            <a:off x="457200" y="4102100"/>
            <a:ext cx="8229600" cy="355600"/>
          </a:xfrm>
        </p:spPr>
        <p:txBody>
          <a:bodyPr/>
          <a:lstStyle/>
          <a:p>
            <a:pPr lvl="0"/>
            <a:r>
              <a:rPr/>
              <a:t>The course uses five. The other four exist, they are empty, and you are going to see them</a:t>
            </a:r>
          </a:p>
        </p:txBody>
      </p:sp>
    </p:spTree>
  </p:cSl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Components and phases</a:t>
            </a:r>
          </a:p>
        </p:txBody>
      </p:sp>
      <p:sp>
        <p:nvSpPr>
          <p:cNvPr id="4" name="Text Placeholder 3"/>
          <p:cNvSpPr>
            <a:spLocks noGrp="1"/>
          </p:cNvSpPr>
          <p:nvPr>
            <p:ph idx="2" sz="half" type="body"/>
          </p:nvPr>
        </p:nvSpPr>
        <p:spPr/>
        <p:txBody>
          <a:bodyPr/>
          <a:lstStyle/>
          <a:p>
            <a:pPr lvl="0" indent="0" marL="0">
              <a:spcBef>
                <a:spcPts val="3000"/>
              </a:spcBef>
              <a:buNone/>
            </a:pPr>
            <a:r>
              <a:rPr b="1" i="1"/>
              <a:t>And inside the </a:t>
            </a:r>
            <a:r>
              <a:rPr b="1" i="1">
                <a:latin typeface="Courier"/>
              </a:rPr>
              <a:t>run_phase</a:t>
            </a:r>
            <a:r>
              <a:rPr b="1" i="1"/>
              <a:t>, a schedule</a:t>
            </a:r>
          </a:p>
        </p:txBody>
      </p:sp>
      <p:pic>
        <p:nvPicPr>
          <p:cNvPr descr="res/diagrams/en/components_runtime.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twelve runtime phases running in parallel with run_phase, and where the default_sequence hooks in</a:t>
            </a:r>
          </a:p>
        </p:txBody>
      </p:sp>
    </p:spTree>
  </p:cSl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twelve are </a:t>
            </a:r>
            <a:r>
              <a:rPr>
                <a:latin typeface="Courier"/>
              </a:rPr>
              <a:t>task</a:t>
            </a:r>
            <a:r>
              <a:rPr/>
              <a:t>s, they run </a:t>
            </a:r>
            <a:r>
              <a:rPr b="1"/>
              <a:t>in parallel</a:t>
            </a:r>
            <a:r>
              <a:rPr/>
              <a:t> with </a:t>
            </a:r>
            <a:r>
              <a:rPr>
                <a:latin typeface="Courier"/>
              </a:rPr>
              <a:t>run_phase</a:t>
            </a:r>
            <a:r>
              <a:rPr/>
              <a:t>, and they are there to coordinate components from different teams without hand-made flags</a:t>
            </a:r>
          </a:p>
          <a:p>
            <a:pPr lvl="0"/>
            <a:r>
              <a:rPr/>
              <a:t>The course uses </a:t>
            </a:r>
            <a:r>
              <a:rPr>
                <a:latin typeface="Courier"/>
              </a:rPr>
              <a:t>run_phase</a:t>
            </a:r>
            <a:r>
              <a:rPr/>
              <a:t> and nothing else — with a single agent there is nothing to coordinate. But the </a:t>
            </a:r>
            <a:r>
              <a:rPr>
                <a:latin typeface="Courier"/>
              </a:rPr>
              <a:t>default_sequence</a:t>
            </a:r>
            <a:r>
              <a:rPr/>
              <a:t> of day 6 hooks into </a:t>
            </a:r>
            <a:r>
              <a:rPr b="1">
                <a:latin typeface="Courier"/>
              </a:rPr>
              <a:t>main_phase</a:t>
            </a:r>
          </a:p>
        </p:txBody>
      </p:sp>
    </p:spTree>
  </p:cSl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and phases</a:t>
            </a:r>
          </a:p>
        </p:txBody>
      </p:sp>
      <p:sp>
        <p:nvSpPr>
          <p:cNvPr id="3" name="Content Placeholder 2"/>
          <p:cNvSpPr>
            <a:spLocks noGrp="1"/>
          </p:cNvSpPr>
          <p:nvPr>
            <p:ph idx="1"/>
          </p:nvPr>
        </p:nvSpPr>
        <p:spPr/>
        <p:txBody>
          <a:bodyPr/>
          <a:lstStyle/>
          <a:p>
            <a:pPr lvl="0" indent="0" marL="0">
              <a:spcBef>
                <a:spcPts val="3000"/>
              </a:spcBef>
              <a:buNone/>
            </a:pPr>
            <a:r>
              <a:rPr b="1" i="1"/>
              <a:t>The scoreboard, now as a component</a:t>
            </a:r>
          </a:p>
          <a:p>
            <a:pPr lvl="0" indent="0">
              <a:buNone/>
            </a:pPr>
            <a:r>
              <a:rPr i="1">
                <a:solidFill>
                  <a:srgbClr val="60A0B0"/>
                </a:solidFill>
                <a:latin typeface="Courier"/>
              </a:rPr>
              <a:t>// The scoreboard of the TB in objects, now as a uvm_component. The four steps</a:t>
            </a:r>
            <a:br/>
            <a:r>
              <a:rPr i="1">
                <a:solidFill>
                  <a:srgbClr val="60A0B0"/>
                </a:solidFill>
                <a:latin typeface="Courier"/>
              </a:rPr>
              <a:t>// --extend, register, constructor, phases-- are in the slides of the components section.</a:t>
            </a:r>
            <a:br/>
            <a:r>
              <a:rPr b="1">
                <a:solidFill>
                  <a:srgbClr val="007020"/>
                </a:solidFill>
                <a:latin typeface="Courier"/>
              </a:rPr>
              <a:t>class</a:t>
            </a:r>
            <a:r>
              <a:rPr>
                <a:latin typeface="Courier"/>
              </a:rPr>
              <a:t> scoreboard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(scoreboard);</a:t>
            </a:r>
            <a:b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Self-sufficient: the component asks the config_db for the BFM. Before, the</a:t>
            </a:r>
            <a:br/>
            <a:r>
              <a:rPr>
                <a:latin typeface="Courier"/>
              </a:rPr>
              <a:t>   </a:t>
            </a:r>
            <a:r>
              <a:rPr i="1">
                <a:solidFill>
                  <a:srgbClr val="60A0B0"/>
                </a:solidFill>
                <a:latin typeface="Courier"/>
              </a:rPr>
              <a:t>// test passed it in through the constructor, and the test had to receive it</a:t>
            </a:r>
            <a:br/>
            <a:r>
              <a:rPr>
                <a:latin typeface="Courier"/>
              </a:rPr>
              <a:t>   </a:t>
            </a:r>
            <a:r>
              <a:rPr i="1">
                <a:solidFill>
                  <a:srgbClr val="60A0B0"/>
                </a:solidFill>
                <a:latin typeface="Courier"/>
              </a:rPr>
              <a:t>// only to hand it out.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"SCOREBOARD"</a:t>
            </a:r>
            <a:r>
              <a:rPr>
                <a:latin typeface="Courier"/>
              </a:rPr>
              <a:t>, </a:t>
            </a:r>
            <a:r>
              <a:rPr>
                <a:solidFill>
                  <a:srgbClr val="4070A0"/>
                </a:solidFill>
                <a:latin typeface="Courier"/>
              </a:rPr>
              <a:t>"Failed to get BFM"</a:t>
            </a:r>
            <a:r>
              <a:rPr>
                <a:latin typeface="Courier"/>
              </a:rPr>
              <a:t>)</a:t>
            </a:r>
            <a:br/>
            <a:r>
              <a:rPr>
                <a:latin typeface="Courier"/>
              </a:rPr>
              <a:t>   </a:t>
            </a:r>
            <a:r>
              <a:rPr b="1">
                <a:solidFill>
                  <a:srgbClr val="007020"/>
                </a:solidFill>
                <a:latin typeface="Courier"/>
              </a:rPr>
              <a:t>endfunction</a:t>
            </a:r>
            <a:r>
              <a:rPr>
                <a:latin typeface="Courier"/>
              </a:rPr>
              <a:t> : build_phase</a:t>
            </a:r>
          </a:p>
          <a:p>
            <a:pPr lvl="0"/>
            <a:r>
              <a:rPr/>
              <a:t>The four steps, in order: it extends </a:t>
            </a:r>
            <a:r>
              <a:rPr>
                <a:latin typeface="Courier"/>
              </a:rPr>
              <a:t>uvm_component</a:t>
            </a:r>
            <a:r>
              <a:rPr/>
              <a:t>, it registers itself, constructor </a:t>
            </a:r>
            <a:r>
              <a:rPr>
                <a:latin typeface="Courier"/>
              </a:rPr>
              <a:t>(name, parent)</a:t>
            </a:r>
            <a:r>
              <a:rPr/>
              <a:t>, and an override of </a:t>
            </a:r>
            <a:r>
              <a:rPr>
                <a:latin typeface="Courier"/>
              </a:rPr>
              <a:t>build_phase</a:t>
            </a:r>
          </a:p>
          <a:p>
            <a:pPr lvl="0"/>
            <a:r>
              <a:rPr/>
              <a:t>The underlying change does not show in the diff: before, the </a:t>
            </a:r>
            <a:r>
              <a:rPr b="1"/>
              <a:t>test</a:t>
            </a:r>
            <a:r>
              <a:rPr/>
              <a:t> received the BFM and handed it to the scoreboard through the constructor. Now the scoreboard </a:t>
            </a:r>
            <a:r>
              <a:rPr b="1"/>
              <a:t>asks for it itself</a:t>
            </a:r>
            <a:r>
              <a:rPr/>
              <a:t> from the config_db</a:t>
            </a:r>
          </a:p>
          <a:p>
            <a:pPr lvl="0"/>
            <a:r>
              <a:rPr/>
              <a:t>The </a:t>
            </a:r>
            <a:r>
              <a:rPr>
                <a:latin typeface="Courier"/>
              </a:rPr>
              <a:t>run_phase</a:t>
            </a:r>
            <a:r>
              <a:rPr/>
              <a:t> is the </a:t>
            </a:r>
            <a:r>
              <a:rPr>
                <a:latin typeface="Courier"/>
              </a:rPr>
              <a:t>execute()</a:t>
            </a:r>
            <a:r>
              <a:rPr/>
              <a:t> of the object-based testbench without touching a comma: the check did not change, what changed is who starts it</a:t>
            </a:r>
          </a:p>
        </p:txBody>
      </p:sp>
    </p:spTree>
  </p:cSl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and phases</a:t>
            </a:r>
          </a:p>
        </p:txBody>
      </p:sp>
      <p:sp>
        <p:nvSpPr>
          <p:cNvPr id="3" name="Content Placeholder 2"/>
          <p:cNvSpPr>
            <a:spLocks noGrp="1"/>
          </p:cNvSpPr>
          <p:nvPr>
            <p:ph idx="1"/>
          </p:nvPr>
        </p:nvSpPr>
        <p:spPr/>
        <p:txBody>
          <a:bodyPr/>
          <a:lstStyle/>
          <a:p>
            <a:pPr lvl="0" indent="0" marL="0">
              <a:spcBef>
                <a:spcPts val="3000"/>
              </a:spcBef>
              <a:buNone/>
            </a:pPr>
            <a:r>
              <a:rPr b="1" i="1"/>
              <a:t>The test builds the tree and steps aside</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random_tester tester_h;</a:t>
            </a:r>
            <a:br/>
            <a:r>
              <a:rPr>
                <a:latin typeface="Courier"/>
              </a:rPr>
              <a:t>   coverage      coverage_h;</a:t>
            </a:r>
            <a:br/>
            <a:r>
              <a:rPr>
                <a:latin typeface="Courier"/>
              </a:rPr>
              <a:t>   scoreboard    scoreboard_h;</a:t>
            </a:r>
            <a:br/>
            <a:br/>
            <a:r>
              <a:rPr>
                <a:latin typeface="Courier"/>
              </a:rPr>
              <a:t>   </a:t>
            </a:r>
            <a:r>
              <a:rPr i="1">
                <a:solidFill>
                  <a:srgbClr val="60A0B0"/>
                </a:solidFill>
                <a:latin typeface="Courier"/>
              </a:rPr>
              <a:t>// Components get instantiated in build_phase, never in the constructor.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tester_h = </a:t>
            </a:r>
            <a:r>
              <a:rPr b="1">
                <a:solidFill>
                  <a:srgbClr val="007020"/>
                </a:solidFill>
                <a:latin typeface="Courier"/>
              </a:rPr>
              <a:t>new</a:t>
            </a:r>
            <a:r>
              <a:rPr>
                <a:latin typeface="Courier"/>
              </a:rPr>
              <a:t>(</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a:t>
            </a:r>
            <a:r>
              <a:rPr b="1">
                <a:solidFill>
                  <a:srgbClr val="007020"/>
                </a:solidFill>
                <a:latin typeface="Courier"/>
              </a:rPr>
              <a:t>new</a:t>
            </a:r>
            <a:r>
              <a:rPr>
                <a:latin typeface="Courier"/>
              </a:rPr>
              <a:t>(</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No run_phase: the test's job ends once the tree is built.</a:t>
            </a:r>
            <a:br/>
            <a:br/>
            <a:r>
              <a:rPr b="1">
                <a:solidFill>
                  <a:srgbClr val="007020"/>
                </a:solidFill>
                <a:latin typeface="Courier"/>
              </a:rPr>
              <a:t>endclass</a:t>
            </a:r>
          </a:p>
          <a:p>
            <a:pPr lvl="0"/>
            <a:r>
              <a:rPr/>
              <a:t>The three </a:t>
            </a:r>
            <a:r>
              <a:rPr>
                <a:latin typeface="Courier"/>
              </a:rPr>
              <a:t>new("name", this)</a:t>
            </a:r>
            <a:r>
              <a:rPr/>
              <a:t> are what creates the tree: </a:t>
            </a:r>
            <a:r>
              <a:rPr>
                <a:latin typeface="Courier"/>
              </a:rPr>
              <a:t>this</a:t>
            </a:r>
            <a:r>
              <a:rPr/>
              <a:t> is the parent, and the string is the name that is going to come out in </a:t>
            </a:r>
            <a:r>
              <a:rPr>
                <a:latin typeface="Courier"/>
              </a:rPr>
              <a:t>print_topology</a:t>
            </a:r>
            <a:r>
              <a:rPr/>
              <a:t> and in every message</a:t>
            </a:r>
          </a:p>
          <a:p>
            <a:pPr lvl="0"/>
            <a:r>
              <a:rPr/>
              <a:t>They go in </a:t>
            </a:r>
            <a:r>
              <a:rPr>
                <a:latin typeface="Courier"/>
              </a:rPr>
              <a:t>build_phase</a:t>
            </a:r>
            <a:r>
              <a:rPr/>
              <a:t> </a:t>
            </a:r>
            <a:r>
              <a:rPr b="1"/>
              <a:t>and nowhere else</a:t>
            </a:r>
            <a:r>
              <a:rPr/>
              <a:t>. In the constructor there is no hierarchy yet; after </a:t>
            </a:r>
            <a:r>
              <a:rPr>
                <a:latin typeface="Courier"/>
              </a:rPr>
              <a:t>build_phase</a:t>
            </a:r>
            <a:r>
              <a:rPr/>
              <a:t>, UVM has already moved on</a:t>
            </a:r>
          </a:p>
          <a:p>
            <a:pPr lvl="0"/>
            <a:r>
              <a:rPr>
                <a:latin typeface="Courier"/>
              </a:rPr>
              <a:t>random_test</a:t>
            </a:r>
            <a:r>
              <a:rPr/>
              <a:t> </a:t>
            </a:r>
            <a:r>
              <a:rPr b="1"/>
              <a:t>has no </a:t>
            </a:r>
            <a:r>
              <a:rPr b="1">
                <a:latin typeface="Courier"/>
              </a:rPr>
              <a:t>run_phase</a:t>
            </a:r>
            <a:r>
              <a:rPr/>
              <a:t>: its job finished when the tree was assembled. The three children have theirs, and they run in parallel</a:t>
            </a:r>
          </a:p>
        </p:txBody>
      </p:sp>
    </p:spTree>
  </p:cSl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and phases</a:t>
            </a:r>
          </a:p>
        </p:txBody>
      </p:sp>
      <p:sp>
        <p:nvSpPr>
          <p:cNvPr id="3" name="Content Placeholder 2"/>
          <p:cNvSpPr>
            <a:spLocks noGrp="1"/>
          </p:cNvSpPr>
          <p:nvPr>
            <p:ph idx="1"/>
          </p:nvPr>
        </p:nvSpPr>
        <p:spPr/>
        <p:txBody>
          <a:bodyPr/>
          <a:lstStyle/>
          <a:p>
            <a:pPr lvl="0" indent="0" marL="0">
              <a:spcBef>
                <a:spcPts val="3000"/>
              </a:spcBef>
              <a:buNone/>
            </a:pPr>
            <a:r>
              <a:rPr b="1" i="1"/>
              <a:t>The second test: it inherits, and it copies anyway</a:t>
            </a:r>
          </a:p>
          <a:p>
            <a:pPr lvl="0" indent="0">
              <a:buNone/>
            </a:pPr>
            <a:r>
              <a:rPr i="1">
                <a:solidFill>
                  <a:srgbClr val="60A0B0"/>
                </a:solidFill>
                <a:latin typeface="Courier"/>
              </a:rPr>
              <a:t>// add_test extends random_test, redeclares tester_h with another type and</a:t>
            </a:r>
            <a:br/>
            <a:r>
              <a:rPr i="1">
                <a:solidFill>
                  <a:srgbClr val="60A0B0"/>
                </a:solidFill>
                <a:latin typeface="Courier"/>
              </a:rPr>
              <a:t>// REWRITES the whole build_phase. That duplication is the problem the env section solves</a:t>
            </a:r>
            <a:br/>
            <a:r>
              <a:rPr i="1">
                <a:solidFill>
                  <a:srgbClr val="60A0B0"/>
                </a:solidFill>
                <a:latin typeface="Courier"/>
              </a:rPr>
              <a:t>// with the factory override.</a:t>
            </a:r>
            <a:br/>
            <a:br/>
            <a:r>
              <a:rPr b="1">
                <a:solidFill>
                  <a:srgbClr val="007020"/>
                </a:solidFill>
                <a:latin typeface="Courier"/>
              </a:rPr>
              <a:t>class</a:t>
            </a:r>
            <a:r>
              <a:rPr>
                <a:latin typeface="Courier"/>
              </a:rPr>
              <a:t> add_test </a:t>
            </a:r>
            <a:r>
              <a:rPr b="1">
                <a:solidFill>
                  <a:srgbClr val="007020"/>
                </a:solidFill>
                <a:latin typeface="Courier"/>
              </a:rPr>
              <a:t>extends</a:t>
            </a:r>
            <a:r>
              <a:rPr>
                <a:latin typeface="Courier"/>
              </a:rPr>
              <a:t> random_test;</a:t>
            </a:r>
            <a:br/>
            <a:r>
              <a:rPr>
                <a:latin typeface="Courier"/>
              </a:rPr>
              <a:t>   </a:t>
            </a:r>
            <a:r>
              <a:rPr>
                <a:solidFill>
                  <a:srgbClr val="007020"/>
                </a:solidFill>
                <a:latin typeface="Courier"/>
              </a:rPr>
              <a:t>`uvm_component_utils</a:t>
            </a:r>
            <a:r>
              <a:rPr>
                <a:latin typeface="Courier"/>
              </a:rPr>
              <a:t>(add_test);</a:t>
            </a:r>
            <a:br/>
            <a:br/>
            <a:r>
              <a:rPr>
                <a:latin typeface="Courier"/>
              </a:rPr>
              <a:t>   add_tester tester_h;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tester_h = </a:t>
            </a:r>
            <a:r>
              <a:rPr b="1">
                <a:solidFill>
                  <a:srgbClr val="007020"/>
                </a:solidFill>
                <a:latin typeface="Courier"/>
              </a:rPr>
              <a:t>new</a:t>
            </a:r>
            <a:r>
              <a:rPr>
                <a:latin typeface="Courier"/>
              </a:rPr>
              <a:t>(</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a:t>
            </a:r>
            <a:r>
              <a:rPr b="1">
                <a:solidFill>
                  <a:srgbClr val="007020"/>
                </a:solidFill>
                <a:latin typeface="Courier"/>
              </a:rPr>
              <a:t>new</a:t>
            </a:r>
            <a:r>
              <a:rPr>
                <a:latin typeface="Courier"/>
              </a:rPr>
              <a:t>(</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br/>
            <a:br/>
            <a:r>
              <a:rPr b="1">
                <a:solidFill>
                  <a:srgbClr val="007020"/>
                </a:solidFill>
                <a:latin typeface="Courier"/>
              </a:rPr>
              <a:t>endclass</a:t>
            </a:r>
          </a:p>
          <a:p>
            <a:pPr lvl="0"/>
            <a:r>
              <a:rPr>
                <a:latin typeface="Courier"/>
              </a:rPr>
              <a:t>add_test</a:t>
            </a:r>
            <a:r>
              <a:rPr/>
              <a:t> extends </a:t>
            </a:r>
            <a:r>
              <a:rPr>
                <a:latin typeface="Courier"/>
              </a:rPr>
              <a:t>random_test</a:t>
            </a:r>
            <a:r>
              <a:rPr/>
              <a:t>, so it inherits </a:t>
            </a:r>
            <a:r>
              <a:rPr>
                <a:latin typeface="Courier"/>
              </a:rPr>
              <a:t>coverage_h</a:t>
            </a:r>
            <a:r>
              <a:rPr/>
              <a:t> and </a:t>
            </a:r>
            <a:r>
              <a:rPr>
                <a:latin typeface="Courier"/>
              </a:rPr>
              <a:t>scoreboard_h</a:t>
            </a:r>
            <a:r>
              <a:rPr/>
              <a:t>. It only redeclares </a:t>
            </a:r>
            <a:r>
              <a:rPr>
                <a:latin typeface="Courier"/>
              </a:rPr>
              <a:t>tester_h</a:t>
            </a:r>
            <a:r>
              <a:rPr/>
              <a:t>, with another type</a:t>
            </a:r>
          </a:p>
          <a:p>
            <a:pPr lvl="0"/>
            <a:r>
              <a:rPr/>
              <a:t>But the </a:t>
            </a:r>
            <a:r>
              <a:rPr>
                <a:latin typeface="Courier"/>
              </a:rPr>
              <a:t>build_phase</a:t>
            </a:r>
            <a:r>
              <a:rPr/>
              <a:t> is </a:t>
            </a:r>
            <a:r>
              <a:rPr b="1"/>
              <a:t>written out again in full</a:t>
            </a:r>
            <a:r>
              <a:rPr/>
              <a:t>, and the three lines are identical except for one. Inheriting the class was not enough to inherit the structure</a:t>
            </a:r>
          </a:p>
          <a:p>
            <a:pPr lvl="0"/>
            <a:r>
              <a:rPr/>
              <a:t>And there is something worse hidden: </a:t>
            </a:r>
            <a:r>
              <a:rPr>
                <a:latin typeface="Courier"/>
              </a:rPr>
              <a:t>add_tester tester_h;</a:t>
            </a:r>
            <a:r>
              <a:rPr/>
              <a:t> </a:t>
            </a:r>
            <a:r>
              <a:rPr b="1"/>
              <a:t>shadows</a:t>
            </a:r>
            <a:r>
              <a:rPr/>
              <a:t> the </a:t>
            </a:r>
            <a:r>
              <a:rPr>
                <a:latin typeface="Courier"/>
              </a:rPr>
              <a:t>tester_h</a:t>
            </a:r>
            <a:r>
              <a:rPr/>
              <a:t> of the base class. They are two different variables with the same name</a:t>
            </a:r>
          </a:p>
          <a:p>
            <a:pPr lvl="0"/>
            <a:r>
              <a:rPr/>
              <a:t>It is the same problem as the tests, in disguise. The env solves it for real: </a:t>
            </a:r>
            <a:r>
              <a:rPr b="1"/>
              <a:t>one</a:t>
            </a:r>
            <a:r>
              <a:rPr/>
              <a:t> structure, and the factory substitutes the piece that changes</a:t>
            </a:r>
          </a:p>
        </p:txBody>
      </p:sp>
    </p:spTree>
  </p:cSl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Components and phases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A </a:t>
            </a:r>
            <a:r>
              <a:rPr>
                <a:latin typeface="Courier"/>
              </a:rPr>
              <a:t>uvm_component</a:t>
            </a:r>
            <a:r>
              <a:rPr/>
              <a:t> is a </a:t>
            </a:r>
            <a:r>
              <a:rPr b="1"/>
              <a:t>node with a name and a parent</a:t>
            </a:r>
            <a:r>
              <a:rPr/>
              <a:t>. UVM assembles the tree with those two pieces of data and then walks it on its own</a:t>
            </a:r>
          </a:p>
          <a:p>
            <a:pPr lvl="0"/>
            <a:r>
              <a:rPr/>
              <a:t>Turning a class into a component is </a:t>
            </a:r>
            <a:r>
              <a:rPr b="1"/>
              <a:t>four steps, always the same ones</a:t>
            </a:r>
            <a:r>
              <a:rPr/>
              <a:t>: extend, register with the macro, the two-argument constructor, and the phases</a:t>
            </a:r>
          </a:p>
          <a:p>
            <a:pPr lvl="0"/>
            <a:r>
              <a:rPr/>
              <a:t>The </a:t>
            </a:r>
            <a:r>
              <a:rPr b="1"/>
              <a:t>phases</a:t>
            </a:r>
            <a:r>
              <a:rPr/>
              <a:t> are virtual methods that UVM calls </a:t>
            </a:r>
            <a:r>
              <a:rPr b="1"/>
              <a:t>in order</a:t>
            </a:r>
            <a:r>
              <a:rPr/>
              <a:t>: </a:t>
            </a:r>
            <a:r>
              <a:rPr>
                <a:latin typeface="Courier"/>
              </a:rPr>
              <a:t>build_phase</a:t>
            </a:r>
            <a:r>
              <a:rPr/>
              <a:t> (top-down), </a:t>
            </a:r>
            <a:r>
              <a:rPr>
                <a:latin typeface="Courier"/>
              </a:rPr>
              <a:t>connect_phase</a:t>
            </a:r>
            <a:r>
              <a:rPr/>
              <a:t>, </a:t>
            </a:r>
            <a:r>
              <a:rPr>
                <a:latin typeface="Courier"/>
              </a:rPr>
              <a:t>end_of_elaboration_phase</a:t>
            </a:r>
            <a:r>
              <a:rPr/>
              <a:t>, </a:t>
            </a:r>
            <a:r>
              <a:rPr>
                <a:latin typeface="Courier"/>
              </a:rPr>
              <a:t>run_phase</a:t>
            </a:r>
            <a:r>
              <a:rPr/>
              <a:t>, </a:t>
            </a:r>
            <a:r>
              <a:rPr>
                <a:latin typeface="Courier"/>
              </a:rPr>
              <a:t>report_phase</a:t>
            </a:r>
          </a:p>
          <a:p>
            <a:pPr lvl="0"/>
            <a:r>
              <a:rPr/>
              <a:t>Components get instantiated </a:t>
            </a:r>
            <a:r>
              <a:rPr b="1"/>
              <a:t>in the </a:t>
            </a:r>
            <a:r>
              <a:rPr b="1">
                <a:latin typeface="Courier"/>
              </a:rPr>
              <a:t>build_phase</a:t>
            </a:r>
            <a:r>
              <a:rPr b="1"/>
              <a:t> and nowhere else</a:t>
            </a:r>
          </a:p>
          <a:p>
            <a:pPr lvl="0"/>
            <a:r>
              <a:rPr/>
              <a:t>Every </a:t>
            </a:r>
            <a:r>
              <a:rPr>
                <a:latin typeface="Courier"/>
              </a:rPr>
              <a:t>run_phase</a:t>
            </a:r>
            <a:r>
              <a:rPr/>
              <a:t> runs </a:t>
            </a:r>
            <a:r>
              <a:rPr b="1"/>
              <a:t>in parallel</a:t>
            </a:r>
            <a:r>
              <a:rPr/>
              <a:t>, each one in its thread. None of them decides on its own when the simulation ends: that is the </a:t>
            </a:r>
            <a:r>
              <a:rPr b="1"/>
              <a:t>objections</a:t>
            </a:r>
          </a:p>
          <a:p>
            <a:pPr lvl="0"/>
            <a:r>
              <a:rPr/>
              <a:t>There are </a:t>
            </a:r>
            <a:r>
              <a:rPr b="1"/>
              <a:t>two </a:t>
            </a:r>
            <a:r>
              <a:rPr b="1">
                <a:latin typeface="Courier"/>
              </a:rPr>
              <a:t>super.build_phase()</a:t>
            </a:r>
            <a:r>
              <a:rPr/>
              <a:t>: </a:t>
            </a:r>
            <a:r>
              <a:rPr>
                <a:latin typeface="Courier"/>
              </a:rPr>
              <a:t>uvm_component</a:t>
            </a:r>
            <a:r>
              <a:rPr/>
              <a:t>’s and your base class’s. </a:t>
            </a:r>
            <a:r>
              <a:rPr b="1"/>
              <a:t>Always put it in, unless you can name why in your case it is a no-op</a:t>
            </a:r>
          </a:p>
        </p:txBody>
      </p:sp>
    </p:spTree>
  </p:cSld>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env: structure and stimulus</a:t>
            </a:r>
          </a:p>
          <a:p>
            <a:pPr lvl="0" indent="0" marL="0">
              <a:spcBef>
                <a:spcPts val="3000"/>
              </a:spcBef>
              <a:buNone/>
            </a:pPr>
            <a:r>
              <a:rPr b="1" i="1"/>
              <a:t>Two things that change for different reasons</a:t>
            </a:r>
          </a:p>
          <a:p>
            <a:pPr lvl="0"/>
            <a:r>
              <a:rPr/>
              <a:t>A testbench has </a:t>
            </a:r>
            <a:r>
              <a:rPr b="1"/>
              <a:t>structure</a:t>
            </a:r>
            <a:r>
              <a:rPr/>
              <a:t> —which components there are and how they connect— and </a:t>
            </a:r>
            <a:r>
              <a:rPr b="1"/>
              <a:t>stimulus</a:t>
            </a:r>
            <a:r>
              <a:rPr/>
              <a:t> —what gets sent to the DUT—</a:t>
            </a:r>
          </a:p>
          <a:p>
            <a:pPr lvl="0"/>
            <a:r>
              <a:rPr/>
              <a:t>They change for different reasons and at different rates: the structure changes when the design changes; the stimulus, every time you write a test</a:t>
            </a:r>
          </a:p>
          <a:p>
            <a:pPr lvl="0"/>
            <a:r>
              <a:rPr/>
              <a:t>Up to the components they are glued together: </a:t>
            </a:r>
            <a:r>
              <a:rPr>
                <a:latin typeface="Courier"/>
              </a:rPr>
              <a:t>add_test</a:t>
            </a:r>
            <a:r>
              <a:rPr/>
              <a:t> is a copy of </a:t>
            </a:r>
            <a:r>
              <a:rPr>
                <a:latin typeface="Courier"/>
              </a:rPr>
              <a:t>random_test</a:t>
            </a:r>
            <a:r>
              <a:rPr/>
              <a:t> with one line changed. Ten tests are ten copies, and one change in the structure is ten edits</a:t>
            </a:r>
          </a:p>
          <a:p>
            <a:pPr lvl="0"/>
            <a:r>
              <a:rPr/>
              <a:t>This section splits them into two classes: the </a:t>
            </a:r>
            <a:r>
              <a:rPr b="1">
                <a:latin typeface="Courier"/>
              </a:rPr>
              <a:t>uvm_env</a:t>
            </a:r>
            <a:r>
              <a:rPr/>
              <a:t> keeps the structure, the </a:t>
            </a:r>
            <a:r>
              <a:rPr b="1">
                <a:latin typeface="Courier"/>
              </a:rPr>
              <a:t>uvm_test</a:t>
            </a:r>
            <a:r>
              <a:rPr/>
              <a:t> keeps the stimulus</a:t>
            </a:r>
          </a:p>
          <a:p>
            <a:pPr lvl="0"/>
            <a:r>
              <a:rPr/>
              <a:t>And the piece that makes it possible is the </a:t>
            </a:r>
            <a:r>
              <a:rPr b="1"/>
              <a:t>factory</a:t>
            </a:r>
            <a:r>
              <a:rPr/>
              <a:t>: the </a:t>
            </a:r>
            <a:r>
              <a:rPr>
                <a:latin typeface="Courier"/>
              </a:rPr>
              <a:t>env</a:t>
            </a:r>
            <a:r>
              <a:rPr/>
              <a:t> asks for a generic </a:t>
            </a:r>
            <a:r>
              <a:rPr>
                <a:latin typeface="Courier"/>
              </a:rPr>
              <a:t>base_tester</a:t>
            </a:r>
            <a:r>
              <a:rPr/>
              <a:t>, and each test tells the factory which one to hand over</a:t>
            </a:r>
          </a:p>
        </p:txBody>
      </p:sp>
    </p:spTree>
  </p:cSl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The env: structure and stimulus</a:t>
            </a:r>
          </a:p>
        </p:txBody>
      </p:sp>
      <p:sp>
        <p:nvSpPr>
          <p:cNvPr id="4" name="Text Placeholder 3"/>
          <p:cNvSpPr>
            <a:spLocks noGrp="1"/>
          </p:cNvSpPr>
          <p:nvPr>
            <p:ph idx="2" sz="half" type="body"/>
          </p:nvPr>
        </p:nvSpPr>
        <p:spPr/>
        <p:txBody>
          <a:bodyPr/>
          <a:lstStyle/>
          <a:p>
            <a:pPr lvl="0" indent="0" marL="0">
              <a:spcBef>
                <a:spcPts val="3000"/>
              </a:spcBef>
              <a:buNone/>
            </a:pPr>
            <a:r>
              <a:rPr b="1" i="1"/>
              <a:t>Intractable vs. adaptable</a:t>
            </a:r>
          </a:p>
          <a:p>
            <a:pPr lvl="0" indent="0" marL="1270000">
              <a:buNone/>
            </a:pPr>
            <a:r>
              <a:rPr sz="2000"/>
              <a:t>“Playing football is very simple, but playing simple football is the hardest thing there is.” — </a:t>
            </a:r>
            <a:r>
              <a:rPr sz="2000" b="1"/>
              <a:t>Johan Cruyff</a:t>
            </a:r>
          </a:p>
        </p:txBody>
      </p:sp>
      <p:pic>
        <p:nvPicPr>
          <p:cNvPr descr="res/funs/en/simple-es-dificil.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same move: tangled and simple</a:t>
            </a:r>
          </a:p>
        </p:txBody>
      </p:sp>
    </p:spTree>
  </p:cSl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i="1"/>
              <a:t>Intractable</a:t>
            </a:r>
            <a:r>
              <a:rPr/>
              <a:t> is the code that comes out fast and afterwards will not let itself be touched. The criterion is not aesthetic: </a:t>
            </a:r>
            <a:r>
              <a:rPr b="1"/>
              <a:t>somebody else is going to modify it</a:t>
            </a:r>
            <a:r>
              <a:rPr/>
              <a:t>, and that somebody is going to be you a year from now, remembering nothing</a:t>
            </a:r>
          </a:p>
          <a:p>
            <a:pPr lvl="0"/>
            <a:r>
              <a:rPr/>
              <a:t>Three rules to turn the VTALU TB around: </a:t>
            </a:r>
            <a:r>
              <a:rPr b="1"/>
              <a:t>one class, one thing</a:t>
            </a:r>
            <a:r>
              <a:rPr/>
              <a:t>; </a:t>
            </a:r>
            <a:r>
              <a:rPr b="1"/>
              <a:t>nothing hardcoded</a:t>
            </a:r>
            <a:r>
              <a:rPr/>
              <a:t>; </a:t>
            </a:r>
            <a:r>
              <a:rPr b="1"/>
              <a:t>program against the interface</a:t>
            </a:r>
            <a:r>
              <a:rPr/>
              <a:t>, not against the implementation</a:t>
            </a:r>
          </a:p>
        </p:txBody>
      </p:sp>
    </p:spTree>
  </p:cSl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The env: structure and stimulus</a:t>
            </a:r>
          </a:p>
        </p:txBody>
      </p:sp>
      <p:sp>
        <p:nvSpPr>
          <p:cNvPr id="4" name="Text Placeholder 3"/>
          <p:cNvSpPr>
            <a:spLocks noGrp="1"/>
          </p:cNvSpPr>
          <p:nvPr>
            <p:ph idx="2" sz="half" type="body"/>
          </p:nvPr>
        </p:nvSpPr>
        <p:spPr/>
        <p:txBody>
          <a:bodyPr/>
          <a:lstStyle/>
          <a:p>
            <a:pPr lvl="0" indent="0" marL="0">
              <a:spcBef>
                <a:spcPts val="3000"/>
              </a:spcBef>
              <a:buNone/>
            </a:pPr>
            <a:r>
              <a:rPr b="1" i="1"/>
              <a:t>The problem: two tests, the same </a:t>
            </a:r>
            <a:r>
              <a:rPr b="1" i="1">
                <a:latin typeface="Courier"/>
              </a:rPr>
              <a:t>build_phase()</a:t>
            </a:r>
            <a:r>
              <a:rPr b="1" i="1"/>
              <a:t> twice</a:t>
            </a:r>
          </a:p>
        </p:txBody>
      </p:sp>
      <p:pic>
        <p:nvPicPr>
          <p:cNvPr descr="res/diagrams/en/env_intract_sol_1.svg" id="0" name="Picture 1"/>
          <p:cNvPicPr>
            <a:picLocks noGrp="1" noChangeAspect="1"/>
          </p:cNvPicPr>
          <p:nvPr/>
        </p:nvPicPr>
        <p:blipFill>
          <a:blip r:embed="rId2"/>
          <a:stretch>
            <a:fillRect/>
          </a:stretch>
        </p:blipFill>
        <p:spPr bwMode="auto">
          <a:xfrm>
            <a:off x="3568700" y="7112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random_test and add_test write the same build_phase()</a:t>
            </a:r>
          </a:p>
        </p:txBody>
      </p:sp>
    </p:spTree>
  </p:cSl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Today there are two tests: </a:t>
            </a:r>
            <a:r>
              <a:rPr>
                <a:latin typeface="Courier"/>
              </a:rPr>
              <a:t>random_test</a:t>
            </a:r>
            <a:r>
              <a:rPr/>
              <a:t> builds a </a:t>
            </a:r>
            <a:r>
              <a:rPr>
                <a:latin typeface="Courier"/>
              </a:rPr>
              <a:t>random_tester</a:t>
            </a:r>
            <a:r>
              <a:rPr/>
              <a:t>, </a:t>
            </a:r>
            <a:r>
              <a:rPr>
                <a:latin typeface="Courier"/>
              </a:rPr>
              <a:t>add_test</a:t>
            </a:r>
            <a:r>
              <a:rPr/>
              <a:t> an </a:t>
            </a:r>
            <a:r>
              <a:rPr>
                <a:latin typeface="Courier"/>
              </a:rPr>
              <a:t>add_tester</a:t>
            </a:r>
            <a:r>
              <a:rPr/>
              <a:t>. Everything else —coverage and scoreboard— they build the same way</a:t>
            </a:r>
          </a:p>
          <a:p>
            <a:pPr lvl="0"/>
            <a:r>
              <a:rPr>
                <a:latin typeface="Courier"/>
              </a:rPr>
              <a:t>add_test</a:t>
            </a:r>
            <a:r>
              <a:rPr/>
              <a:t> </a:t>
            </a:r>
            <a:r>
              <a:rPr b="1"/>
              <a:t>inherits</a:t>
            </a:r>
            <a:r>
              <a:rPr/>
              <a:t> from </a:t>
            </a:r>
            <a:r>
              <a:rPr>
                <a:latin typeface="Courier"/>
              </a:rPr>
              <a:t>random_test</a:t>
            </a:r>
            <a:r>
              <a:rPr/>
              <a:t> and </a:t>
            </a:r>
            <a:r>
              <a:rPr b="1"/>
              <a:t>rewrites its whole </a:t>
            </a:r>
            <a:r>
              <a:rPr b="1">
                <a:latin typeface="Courier"/>
              </a:rPr>
              <a:t>build_phase()</a:t>
            </a:r>
            <a:r>
              <a:rPr/>
              <a:t>: the three </a:t>
            </a:r>
            <a:r>
              <a:rPr>
                <a:latin typeface="Courier"/>
              </a:rPr>
              <a:t>new()</a:t>
            </a:r>
            <a:r>
              <a:rPr/>
              <a:t> calls are identical and written twice</a:t>
            </a:r>
          </a:p>
          <a:p>
            <a:pPr lvl="0"/>
            <a:r>
              <a:rPr/>
              <a:t>The testers, on the other hand, duplicate nothing: </a:t>
            </a:r>
            <a:r>
              <a:rPr>
                <a:latin typeface="Courier"/>
              </a:rPr>
              <a:t>add_tester extends random_tester</a:t>
            </a:r>
            <a:r>
              <a:rPr/>
              <a:t> and only overrides </a:t>
            </a:r>
            <a:r>
              <a:rPr>
                <a:latin typeface="Courier"/>
              </a:rPr>
              <a:t>get_op()</a:t>
            </a:r>
            <a:r>
              <a:rPr/>
              <a:t>. The </a:t>
            </a:r>
            <a:r>
              <a:rPr>
                <a:latin typeface="Courier"/>
              </a:rPr>
              <a:t>run_phase()</a:t>
            </a:r>
            <a:r>
              <a:rPr/>
              <a:t> is written </a:t>
            </a:r>
            <a:r>
              <a:rPr b="1"/>
              <a:t>once</a:t>
            </a:r>
            <a:r>
              <a:rPr/>
              <a:t>, in </a:t>
            </a:r>
            <a:r>
              <a:rPr>
                <a:latin typeface="Courier"/>
              </a:rPr>
              <a:t>random_tester</a:t>
            </a:r>
            <a:r>
              <a:rPr/>
              <a:t>, and it is inherited</a:t>
            </a:r>
          </a:p>
          <a:p>
            <a:pPr lvl="0"/>
            <a:r>
              <a:rPr/>
              <a:t>Which means: the inheritance ladder is already solved well below, in the testers, and solved badly above, in the tests. The next two slides show how it came out below; the rest of the section applies it above</a:t>
            </a:r>
          </a:p>
          <a:p>
            <a:pPr lvl="0"/>
            <a:r>
              <a:rPr/>
              <a:t>Duplicating the </a:t>
            </a:r>
            <a:r>
              <a:rPr>
                <a:latin typeface="Courier"/>
              </a:rPr>
              <a:t>build_phase</a:t>
            </a:r>
            <a:r>
              <a:rPr/>
              <a:t> is not ugly, it is expensive: ten tests are ten copies, and one change in the structure is ten edits</a:t>
            </a:r>
          </a:p>
        </p:txBody>
      </p:sp>
    </p:spTree>
  </p:cSl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The env: structure and stimulus</a:t>
            </a:r>
          </a:p>
        </p:txBody>
      </p:sp>
      <p:sp>
        <p:nvSpPr>
          <p:cNvPr id="4" name="Text Placeholder 3"/>
          <p:cNvSpPr>
            <a:spLocks noGrp="1"/>
          </p:cNvSpPr>
          <p:nvPr>
            <p:ph idx="2" sz="half" type="body"/>
          </p:nvPr>
        </p:nvSpPr>
        <p:spPr/>
        <p:txBody>
          <a:bodyPr/>
          <a:lstStyle/>
          <a:p>
            <a:pPr lvl="0" indent="0" marL="0">
              <a:spcBef>
                <a:spcPts val="3000"/>
              </a:spcBef>
              <a:buNone/>
            </a:pPr>
            <a:r>
              <a:rPr b="1" i="1"/>
              <a:t>The way out: an abstract class, and the stimulus in the daughters</a:t>
            </a:r>
          </a:p>
        </p:txBody>
      </p:sp>
      <p:pic>
        <p:nvPicPr>
          <p:cNvPr descr="res/diagrams/en/env_using_virtual_class.svg" id="0" name="Picture 1"/>
          <p:cNvPicPr>
            <a:picLocks noGrp="1" noChangeAspect="1"/>
          </p:cNvPicPr>
          <p:nvPr/>
        </p:nvPicPr>
        <p:blipFill>
          <a:blip r:embed="rId2"/>
          <a:stretch>
            <a:fillRect/>
          </a:stretch>
        </p:blipFill>
        <p:spPr bwMode="auto">
          <a:xfrm>
            <a:off x="3568700" y="7112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abstract base_tester with a shared run_phase() and pure virtual methods</a:t>
            </a:r>
          </a:p>
        </p:txBody>
      </p:sp>
    </p:spTree>
  </p:cSl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base_tester</a:t>
            </a:r>
            <a:r>
              <a:rPr/>
              <a:t> is an </a:t>
            </a:r>
            <a:r>
              <a:rPr b="1"/>
              <a:t>abstract</a:t>
            </a:r>
            <a:r>
              <a:rPr/>
              <a:t> class: it writes the </a:t>
            </a:r>
            <a:r>
              <a:rPr>
                <a:latin typeface="Courier"/>
              </a:rPr>
              <a:t>run_phase()</a:t>
            </a:r>
            <a:r>
              <a:rPr/>
              <a:t> a single time —a thousand operations— and assembles it by calling </a:t>
            </a:r>
            <a:r>
              <a:rPr>
                <a:latin typeface="Courier"/>
              </a:rPr>
              <a:t>get_op()</a:t>
            </a:r>
            <a:r>
              <a:rPr/>
              <a:t> and </a:t>
            </a:r>
            <a:r>
              <a:rPr>
                <a:latin typeface="Courier"/>
              </a:rPr>
              <a:t>get_data()</a:t>
            </a:r>
          </a:p>
          <a:p>
            <a:pPr lvl="0"/>
            <a:r>
              <a:rPr/>
              <a:t>Those two methods are </a:t>
            </a:r>
            <a:r>
              <a:rPr>
                <a:latin typeface="Courier"/>
              </a:rPr>
              <a:t>pure virtual</a:t>
            </a:r>
            <a:r>
              <a:rPr/>
              <a:t>, so the class cannot be instantiated and every daughter is </a:t>
            </a:r>
            <a:r>
              <a:rPr b="1"/>
              <a:t>forced</a:t>
            </a:r>
            <a:r>
              <a:rPr/>
              <a:t> to define them. The one that forgets does not compile</a:t>
            </a:r>
          </a:p>
          <a:p>
            <a:pPr lvl="0"/>
            <a:r>
              <a:rPr/>
              <a:t>But there is still repeated code: both testers randomize the operands the same way, and that is a sign that a step is missing in the hierarchy</a:t>
            </a:r>
          </a:p>
        </p:txBody>
      </p:sp>
    </p:spTree>
  </p:cSl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The env: structure and stimulus</a:t>
            </a:r>
          </a:p>
        </p:txBody>
      </p:sp>
      <p:sp>
        <p:nvSpPr>
          <p:cNvPr id="4" name="Text Placeholder 3"/>
          <p:cNvSpPr>
            <a:spLocks noGrp="1"/>
          </p:cNvSpPr>
          <p:nvPr>
            <p:ph idx="2" sz="half" type="body"/>
          </p:nvPr>
        </p:nvSpPr>
        <p:spPr/>
        <p:txBody>
          <a:bodyPr/>
          <a:lstStyle/>
          <a:p>
            <a:pPr lvl="0" indent="0" marL="0">
              <a:spcBef>
                <a:spcPts val="3000"/>
              </a:spcBef>
              <a:buNone/>
            </a:pPr>
            <a:r>
              <a:rPr b="1" i="1"/>
              <a:t>The result: the three-storey hierarchy</a:t>
            </a:r>
          </a:p>
        </p:txBody>
      </p:sp>
      <p:pic>
        <p:nvPicPr>
          <p:cNvPr descr="res/diagrams/en/env_adaptable_sol.svg" id="0" name="Picture 1"/>
          <p:cNvPicPr>
            <a:picLocks noGrp="1" noChangeAspect="1"/>
          </p:cNvPicPr>
          <p:nvPr/>
        </p:nvPicPr>
        <p:blipFill>
          <a:blip r:embed="rId2"/>
          <a:stretch>
            <a:fillRect/>
          </a:stretch>
        </p:blipFill>
        <p:spPr bwMode="auto">
          <a:xfrm>
            <a:off x="3568700" y="711200"/>
            <a:ext cx="5105400" cy="2870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random_tester as the base and add_tester inheriting from it</a:t>
            </a:r>
          </a:p>
        </p:txBody>
      </p:sp>
    </p:spTree>
  </p:cSl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latin typeface="Courier"/>
              </a:rPr>
              <a:t>base_tester</a:t>
            </a:r>
            <a:r>
              <a:rPr/>
              <a:t> puts in the </a:t>
            </a:r>
            <a:r>
              <a:rPr>
                <a:latin typeface="Courier"/>
              </a:rPr>
              <a:t>run_phase()</a:t>
            </a:r>
            <a:r>
              <a:rPr/>
              <a:t> and declares </a:t>
            </a:r>
            <a:r>
              <a:rPr>
                <a:latin typeface="Courier"/>
              </a:rPr>
              <a:t>get_op()</a:t>
            </a:r>
            <a:r>
              <a:rPr/>
              <a:t> and </a:t>
            </a:r>
            <a:r>
              <a:rPr>
                <a:latin typeface="Courier"/>
              </a:rPr>
              <a:t>get_data()</a:t>
            </a:r>
            <a:r>
              <a:rPr/>
              <a:t> as </a:t>
            </a:r>
            <a:r>
              <a:rPr>
                <a:latin typeface="Courier"/>
              </a:rPr>
              <a:t>pure virtual</a:t>
            </a:r>
            <a:r>
              <a:rPr/>
              <a:t>. Nobody instantiates it</a:t>
            </a:r>
          </a:p>
          <a:p>
            <a:pPr lvl="0"/>
            <a:r>
              <a:rPr>
                <a:latin typeface="Courier"/>
              </a:rPr>
              <a:t>random_tester</a:t>
            </a:r>
            <a:r>
              <a:rPr/>
              <a:t> goes down one step and defines both: random operation, random operands</a:t>
            </a:r>
          </a:p>
          <a:p>
            <a:pPr lvl="0"/>
            <a:r>
              <a:rPr>
                <a:latin typeface="Courier"/>
              </a:rPr>
              <a:t>add_tester</a:t>
            </a:r>
            <a:r>
              <a:rPr/>
              <a:t> </a:t>
            </a:r>
            <a:r>
              <a:rPr b="1"/>
              <a:t>inherits from </a:t>
            </a:r>
            <a:r>
              <a:rPr b="1">
                <a:latin typeface="Courier"/>
              </a:rPr>
              <a:t>random_tester</a:t>
            </a:r>
            <a:r>
              <a:rPr/>
              <a:t>, not from </a:t>
            </a:r>
            <a:r>
              <a:rPr>
                <a:latin typeface="Courier"/>
              </a:rPr>
              <a:t>base_tester</a:t>
            </a:r>
            <a:r>
              <a:rPr/>
              <a:t>: it keeps the random operands and only redefines </a:t>
            </a:r>
            <a:r>
              <a:rPr>
                <a:latin typeface="Courier"/>
              </a:rPr>
              <a:t>get_op()</a:t>
            </a:r>
          </a:p>
          <a:p>
            <a:pPr lvl="0"/>
            <a:r>
              <a:rPr/>
              <a:t>And the same step works for all the ones that come: </a:t>
            </a:r>
            <a:r>
              <a:rPr>
                <a:latin typeface="Courier"/>
              </a:rPr>
              <a:t>xor_tester</a:t>
            </a:r>
            <a:r>
              <a:rPr/>
              <a:t>, </a:t>
            </a:r>
            <a:r>
              <a:rPr>
                <a:latin typeface="Courier"/>
              </a:rPr>
              <a:t>mult_tester</a:t>
            </a:r>
            <a:r>
              <a:rPr/>
              <a:t>, </a:t>
            </a:r>
            <a:r>
              <a:rPr>
                <a:latin typeface="Courier"/>
              </a:rPr>
              <a:t>maxmult_tester</a:t>
            </a:r>
            <a:r>
              <a:rPr/>
              <a:t>. Each one, one useful line</a:t>
            </a:r>
          </a:p>
        </p:txBody>
      </p:sp>
    </p:spTree>
  </p:cSl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env: structure and stimulus</a:t>
            </a:r>
          </a:p>
          <a:p>
            <a:pPr lvl="0" indent="0" marL="0">
              <a:spcBef>
                <a:spcPts val="3000"/>
              </a:spcBef>
              <a:buNone/>
            </a:pPr>
            <a:r>
              <a:rPr b="1" i="1"/>
              <a:t>add_tester</a:t>
            </a:r>
          </a:p>
          <a:p>
            <a:pPr lvl="0"/>
            <a:r>
              <a:rPr/>
              <a:t>The result is that </a:t>
            </a:r>
            <a:r>
              <a:rPr i="1"/>
              <a:t>add_tester</a:t>
            </a:r>
            <a:r>
              <a:rPr/>
              <a:t> is very simple: it inherits from </a:t>
            </a:r>
            <a:r>
              <a:rPr i="1"/>
              <a:t>random_tester</a:t>
            </a:r>
            <a:r>
              <a:rPr/>
              <a:t> and only redefines </a:t>
            </a:r>
            <a:r>
              <a:rPr i="1"/>
              <a:t>get_op()</a:t>
            </a:r>
          </a:p>
          <a:p>
            <a:pPr lvl="0" indent="0">
              <a:buNone/>
            </a:pPr>
            <a:r>
              <a:rPr b="1">
                <a:solidFill>
                  <a:srgbClr val="007020"/>
                </a:solidFill>
                <a:latin typeface="Courier"/>
              </a:rPr>
              <a:t>class</a:t>
            </a:r>
            <a:r>
              <a:rPr>
                <a:latin typeface="Courier"/>
              </a:rPr>
              <a:t> add_tester </a:t>
            </a:r>
            <a:r>
              <a:rPr b="1">
                <a:solidFill>
                  <a:srgbClr val="007020"/>
                </a:solidFill>
                <a:latin typeface="Courier"/>
              </a:rPr>
              <a:t>extends</a:t>
            </a:r>
            <a:r>
              <a:rPr>
                <a:latin typeface="Courier"/>
              </a:rPr>
              <a:t> random_tester;</a:t>
            </a:r>
            <a:br/>
            <a:r>
              <a:rPr>
                <a:latin typeface="Courier"/>
              </a:rPr>
              <a:t>   </a:t>
            </a:r>
            <a:r>
              <a:rPr>
                <a:solidFill>
                  <a:srgbClr val="007020"/>
                </a:solidFill>
                <a:latin typeface="Courier"/>
              </a:rPr>
              <a:t>`uvm_component_utils</a:t>
            </a:r>
            <a:r>
              <a:rPr>
                <a:latin typeface="Courier"/>
              </a:rPr>
              <a:t>(add_tester)</a:t>
            </a:r>
            <a:br/>
            <a:br/>
            <a:r>
              <a:rPr>
                <a:latin typeface="Courier"/>
              </a:rPr>
              <a:t>   </a:t>
            </a:r>
            <a:r>
              <a:rPr b="1">
                <a:solidFill>
                  <a:srgbClr val="007020"/>
                </a:solidFill>
                <a:latin typeface="Courier"/>
              </a:rPr>
              <a:t>function</a:t>
            </a:r>
            <a:r>
              <a:rPr>
                <a:latin typeface="Courier"/>
              </a:rPr>
              <a:t> operation_t get_op();</a:t>
            </a:r>
            <a:br/>
            <a:r>
              <a:rPr>
                <a:latin typeface="Courier"/>
              </a:rPr>
              <a:t>      </a:t>
            </a:r>
            <a:r>
              <a:rPr b="1">
                <a:solidFill>
                  <a:srgbClr val="007020"/>
                </a:solidFill>
                <a:latin typeface="Courier"/>
              </a:rPr>
              <a:t>return</a:t>
            </a:r>
            <a:r>
              <a:rPr>
                <a:latin typeface="Courier"/>
              </a:rPr>
              <a:t> add_op;</a:t>
            </a:r>
            <a:br/>
            <a:r>
              <a:rPr>
                <a:latin typeface="Courier"/>
              </a:rPr>
              <a:t>   </a:t>
            </a:r>
            <a:r>
              <a:rPr b="1">
                <a:solidFill>
                  <a:srgbClr val="007020"/>
                </a:solidFill>
                <a:latin typeface="Courier"/>
              </a:rPr>
              <a:t>endfunction</a:t>
            </a:r>
            <a:r>
              <a:rPr>
                <a:latin typeface="Courier"/>
              </a:rPr>
              <a:t> : get_op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add_tester</a:t>
            </a:r>
          </a:p>
        </p:txBody>
      </p:sp>
    </p:spTree>
  </p:cSld>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env: structure and stimulus</a:t>
            </a:r>
          </a:p>
        </p:txBody>
      </p:sp>
      <p:sp>
        <p:nvSpPr>
          <p:cNvPr id="3" name="Content Placeholder 2"/>
          <p:cNvSpPr>
            <a:spLocks noGrp="1"/>
          </p:cNvSpPr>
          <p:nvPr>
            <p:ph idx="1"/>
          </p:nvPr>
        </p:nvSpPr>
        <p:spPr/>
        <p:txBody>
          <a:bodyPr/>
          <a:lstStyle/>
          <a:p>
            <a:pPr lvl="0" indent="0" marL="0">
              <a:spcBef>
                <a:spcPts val="3000"/>
              </a:spcBef>
              <a:buNone/>
            </a:pPr>
            <a:r>
              <a:rPr b="1" i="1"/>
              <a:t>The other half: who instantiates whom</a:t>
            </a:r>
          </a:p>
          <a:p>
            <a:pPr lvl="0"/>
            <a:r>
              <a:rPr/>
              <a:t>The testers are already well distributed. The other half is missing: </a:t>
            </a:r>
            <a:r>
              <a:rPr b="1"/>
              <a:t>who instantiates them</a:t>
            </a:r>
          </a:p>
          <a:p>
            <a:pPr lvl="0"/>
            <a:r>
              <a:rPr/>
              <a:t>The obvious way out is a family of </a:t>
            </a:r>
            <a:r>
              <a:rPr>
                <a:latin typeface="Courier"/>
              </a:rPr>
              <a:t>uvm_test</a:t>
            </a:r>
            <a:r>
              <a:rPr/>
              <a:t>, one per tester. And it is the bad one: look at the </a:t>
            </a:r>
            <a:r>
              <a:rPr>
                <a:latin typeface="Courier"/>
              </a:rPr>
              <a:t>random_test</a:t>
            </a:r>
            <a:r>
              <a:rPr/>
              <a:t> below</a:t>
            </a:r>
          </a:p>
          <a:p>
            <a:pPr lvl="0"/>
            <a:r>
              <a:rPr/>
              <a:t>It instantiates the three components </a:t>
            </a:r>
            <a:r>
              <a:rPr b="1"/>
              <a:t>and</a:t>
            </a:r>
            <a:r>
              <a:rPr/>
              <a:t> it picks the tester. Every new test copies that whole structure to change one line</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random_tester tester_h;</a:t>
            </a:r>
            <a:br/>
            <a:r>
              <a:rPr>
                <a:latin typeface="Courier"/>
              </a:rPr>
              <a:t>   coverage      coverage_h;</a:t>
            </a:r>
            <a:br/>
            <a:r>
              <a:rPr>
                <a:latin typeface="Courier"/>
              </a:rPr>
              <a:t>   scoreboard    scoreboard_h;</a:t>
            </a:r>
            <a:br/>
            <a:br/>
            <a:r>
              <a:rPr>
                <a:latin typeface="Courier"/>
              </a:rPr>
              <a:t>   </a:t>
            </a:r>
            <a:r>
              <a:rPr i="1">
                <a:solidFill>
                  <a:srgbClr val="60A0B0"/>
                </a:solidFill>
                <a:latin typeface="Courier"/>
              </a:rPr>
              <a:t>// Components get instantiated in build_phase, never in the constructor.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tester_h = </a:t>
            </a:r>
            <a:r>
              <a:rPr b="1">
                <a:solidFill>
                  <a:srgbClr val="007020"/>
                </a:solidFill>
                <a:latin typeface="Courier"/>
              </a:rPr>
              <a:t>new</a:t>
            </a:r>
            <a:r>
              <a:rPr>
                <a:latin typeface="Courier"/>
              </a:rPr>
              <a:t>(</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a:t>
            </a:r>
            <a:r>
              <a:rPr b="1">
                <a:solidFill>
                  <a:srgbClr val="007020"/>
                </a:solidFill>
                <a:latin typeface="Courier"/>
              </a:rPr>
              <a:t>new</a:t>
            </a:r>
            <a:r>
              <a:rPr>
                <a:latin typeface="Courier"/>
              </a:rPr>
              <a:t>(</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No run_phase: the test's job ends once the tree is built.</a:t>
            </a:r>
            <a:br/>
            <a:br/>
            <a:r>
              <a:rPr b="1">
                <a:solidFill>
                  <a:srgbClr val="007020"/>
                </a:solidFill>
                <a:latin typeface="Courier"/>
              </a:rPr>
              <a:t>endclass</a:t>
            </a:r>
          </a:p>
          <a:p>
            <a:pPr lvl="0"/>
            <a:r>
              <a:rPr/>
              <a:t>The </a:t>
            </a:r>
            <a:r>
              <a:rPr>
                <a:latin typeface="Courier"/>
              </a:rPr>
              <a:t>random_test</a:t>
            </a:r>
            <a:r>
              <a:rPr/>
              <a:t> does </a:t>
            </a:r>
            <a:r>
              <a:rPr b="1"/>
              <a:t>two</a:t>
            </a:r>
            <a:r>
              <a:rPr/>
              <a:t> things: it assembles the structure of the testbench </a:t>
            </a:r>
            <a:r>
              <a:rPr i="1"/>
              <a:t>and</a:t>
            </a:r>
            <a:r>
              <a:rPr/>
              <a:t> it picks which stimulus to send. They are two reasons to change in a single class</a:t>
            </a:r>
          </a:p>
          <a:p>
            <a:pPr lvl="0"/>
            <a:r>
              <a:rPr/>
              <a:t>UVM splits that in two: the structure moves to a </a:t>
            </a:r>
            <a:r>
              <a:rPr>
                <a:latin typeface="Courier"/>
              </a:rPr>
              <a:t>uvm_env</a:t>
            </a:r>
            <a:r>
              <a:rPr/>
              <a:t>, and the test is left only with picking the stimulus</a:t>
            </a:r>
          </a:p>
          <a:p>
            <a:pPr lvl="0"/>
            <a:r>
              <a:rPr/>
              <a:t>A typical </a:t>
            </a:r>
            <a:r>
              <a:rPr>
                <a:latin typeface="Courier"/>
              </a:rPr>
              <a:t>env</a:t>
            </a:r>
            <a:r>
              <a:rPr/>
              <a:t> defines </a:t>
            </a:r>
            <a:r>
              <a:rPr b="1"/>
              <a:t>two</a:t>
            </a:r>
            <a:r>
              <a:rPr/>
              <a:t> methods and nothing else: </a:t>
            </a:r>
            <a:r>
              <a:rPr>
                <a:latin typeface="Courier"/>
              </a:rPr>
              <a:t>build_phase</a:t>
            </a:r>
            <a:r>
              <a:rPr/>
              <a:t> to instantiate and </a:t>
            </a:r>
            <a:r>
              <a:rPr>
                <a:latin typeface="Courier"/>
              </a:rPr>
              <a:t>connect_phase</a:t>
            </a:r>
            <a:r>
              <a:rPr/>
              <a:t> to connect</a:t>
            </a:r>
          </a:p>
        </p:txBody>
      </p:sp>
    </p:spTree>
  </p:cSl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The env: structure and stimulus</a:t>
            </a:r>
          </a:p>
        </p:txBody>
      </p:sp>
      <p:sp>
        <p:nvSpPr>
          <p:cNvPr id="4" name="Text Placeholder 3"/>
          <p:cNvSpPr>
            <a:spLocks noGrp="1"/>
          </p:cNvSpPr>
          <p:nvPr>
            <p:ph idx="2" sz="half" type="body"/>
          </p:nvPr>
        </p:nvSpPr>
        <p:spPr/>
        <p:txBody>
          <a:bodyPr/>
          <a:lstStyle/>
          <a:p>
            <a:pPr lvl="0" indent="0" marL="0">
              <a:spcBef>
                <a:spcPts val="3000"/>
              </a:spcBef>
              <a:buNone/>
            </a:pPr>
            <a:r>
              <a:rPr b="1" i="1"/>
              <a:t>The map after splitting</a:t>
            </a:r>
          </a:p>
        </p:txBody>
      </p:sp>
      <p:pic>
        <p:nvPicPr>
          <p:cNvPr descr="res/diagrams/en/env_struct_level.svg" id="0" name="Picture 1"/>
          <p:cNvPicPr>
            <a:picLocks noGrp="1" noChangeAspect="1"/>
          </p:cNvPicPr>
          <p:nvPr/>
        </p:nvPicPr>
        <p:blipFill>
          <a:blip r:embed="rId2"/>
          <a:stretch>
            <a:fillRect/>
          </a:stretch>
        </p:blipFill>
        <p:spPr bwMode="auto">
          <a:xfrm>
            <a:off x="3568700" y="749300"/>
            <a:ext cx="5105400" cy="2781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class diagram before and after splitting structure from stimulus with uvm_env</a:t>
            </a:r>
          </a:p>
        </p:txBody>
      </p:sp>
    </p:spTree>
  </p:cSl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Two parallel hierarchies, and that is the whole section: on the left the tests —the stimulus—, on the right the </a:t>
            </a:r>
            <a:r>
              <a:rPr>
                <a:latin typeface="Courier"/>
              </a:rPr>
              <a:t>env</a:t>
            </a:r>
            <a:r>
              <a:rPr/>
              <a:t> and its components —the structure—</a:t>
            </a:r>
          </a:p>
          <a:p>
            <a:pPr lvl="0"/>
            <a:r>
              <a:rPr/>
              <a:t>The </a:t>
            </a:r>
            <a:r>
              <a:rPr>
                <a:latin typeface="Courier"/>
              </a:rPr>
              <a:t>env</a:t>
            </a:r>
            <a:r>
              <a:rPr/>
              <a:t> is </a:t>
            </a:r>
            <a:r>
              <a:rPr b="1"/>
              <a:t>a single one</a:t>
            </a:r>
            <a:r>
              <a:rPr/>
              <a:t> and it does not get touched. The tests are many and they change all the time</a:t>
            </a:r>
          </a:p>
          <a:p>
            <a:pPr lvl="0"/>
            <a:r>
              <a:rPr/>
              <a:t>The only thing that binds them is the factory: the test says </a:t>
            </a:r>
            <a:r>
              <a:rPr i="1"/>
              <a:t>“when they ask for a </a:t>
            </a:r>
            <a:r>
              <a:rPr i="1">
                <a:latin typeface="Courier"/>
              </a:rPr>
              <a:t>base_tester</a:t>
            </a:r>
            <a:r>
              <a:rPr i="1"/>
              <a:t>, give them this one”</a:t>
            </a:r>
          </a:p>
        </p:txBody>
      </p:sp>
    </p:spTree>
  </p:cSl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env: structure and stimulus</a:t>
            </a:r>
          </a:p>
          <a:p>
            <a:pPr lvl="0" indent="0" marL="0">
              <a:spcBef>
                <a:spcPts val="3000"/>
              </a:spcBef>
              <a:buNone/>
            </a:pPr>
            <a:r>
              <a:rPr b="1" i="1"/>
              <a:t>The </a:t>
            </a:r>
            <a:r>
              <a:rPr b="1" i="1">
                <a:latin typeface="Courier"/>
              </a:rPr>
              <a:t>env</a:t>
            </a:r>
            <a:r>
              <a:rPr b="1" i="1"/>
              <a:t> class: instantiate and connect, nothing else</a:t>
            </a:r>
          </a:p>
          <a:p>
            <a:pPr lvl="0"/>
            <a:r>
              <a:rPr/>
              <a:t>The </a:t>
            </a:r>
            <a:r>
              <a:rPr>
                <a:latin typeface="Courier"/>
              </a:rPr>
              <a:t>env</a:t>
            </a:r>
            <a:r>
              <a:rPr/>
              <a:t> defines the structure of the testbench: it instantiates the components and then connects them. It is </a:t>
            </a:r>
            <a:r>
              <a:rPr b="1"/>
              <a:t>a single one</a:t>
            </a:r>
            <a:r>
              <a:rPr/>
              <a:t>, and it does not change from one test to another</a:t>
            </a:r>
          </a:p>
          <a:p>
            <a:pPr lvl="0"/>
            <a:r>
              <a:rPr/>
              <a:t>The tests, on the other hand, are many and they change all the time. That is the whole division</a:t>
            </a:r>
          </a:p>
          <a:p>
            <a:pPr lvl="0"/>
            <a:r>
              <a:rPr/>
              <a:t>The </a:t>
            </a:r>
            <a:r>
              <a:rPr>
                <a:latin typeface="Courier"/>
              </a:rPr>
              <a:t>build_phase()</a:t>
            </a:r>
            <a:r>
              <a:rPr/>
              <a:t> does not use </a:t>
            </a:r>
            <a:r>
              <a:rPr>
                <a:latin typeface="Courier"/>
              </a:rPr>
              <a:t>new()</a:t>
            </a:r>
            <a:r>
              <a:rPr/>
              <a:t>: each component gets asked for with </a:t>
            </a:r>
            <a:r>
              <a:rPr>
                <a:latin typeface="Courier"/>
              </a:rPr>
              <a:t>type_id::create()</a:t>
            </a:r>
            <a:r>
              <a:rPr/>
              <a:t>, which is the factory formula of the next slide</a:t>
            </a:r>
          </a:p>
          <a:p>
            <a:pPr lvl="0" indent="0">
              <a:buNone/>
            </a:pPr>
            <a:r>
              <a:rPr i="1">
                <a:solidFill>
                  <a:srgbClr val="60A0B0"/>
                </a:solidFill>
                <a:latin typeface="Courier"/>
              </a:rPr>
              <a:t>// The structure of the TB, and nothing else: it instantiates the components and</a:t>
            </a:r>
            <a:br/>
            <a:r>
              <a:rPr i="1">
                <a:solidFill>
                  <a:srgbClr val="60A0B0"/>
                </a:solidFill>
                <a:latin typeface="Courier"/>
              </a:rPr>
              <a:t>// connects them. Which tester arrives is the test's call, with a factory override.</a:t>
            </a:r>
            <a:br/>
            <a:r>
              <a:rPr b="1">
                <a:solidFill>
                  <a:srgbClr val="007020"/>
                </a:solidFill>
                <a:latin typeface="Courier"/>
              </a:rPr>
              <a:t>class</a:t>
            </a:r>
            <a:r>
              <a:rPr>
                <a:latin typeface="Courier"/>
              </a:rPr>
              <a:t> env </a:t>
            </a:r>
            <a:r>
              <a:rPr b="1">
                <a:solidFill>
                  <a:srgbClr val="007020"/>
                </a:solidFill>
                <a:latin typeface="Courier"/>
              </a:rPr>
              <a:t>extends</a:t>
            </a:r>
            <a:r>
              <a:rPr>
                <a:latin typeface="Courier"/>
              </a:rPr>
              <a:t> uvm_env;</a:t>
            </a:r>
            <a:br/>
            <a:r>
              <a:rPr>
                <a:latin typeface="Courier"/>
              </a:rPr>
              <a:t>   </a:t>
            </a:r>
            <a:r>
              <a:rPr>
                <a:solidFill>
                  <a:srgbClr val="007020"/>
                </a:solidFill>
                <a:latin typeface="Courier"/>
              </a:rPr>
              <a:t>`uvm_component_utils</a:t>
            </a:r>
            <a:r>
              <a:rPr>
                <a:latin typeface="Courier"/>
              </a:rPr>
              <a:t>(env);</a:t>
            </a:r>
            <a:br/>
            <a:br/>
            <a:r>
              <a:rPr>
                <a:latin typeface="Courier"/>
              </a:rPr>
              <a:t>   base_tester tester_h;</a:t>
            </a:r>
            <a:br/>
            <a:r>
              <a:rPr>
                <a:latin typeface="Courier"/>
              </a:rPr>
              <a:t>   coverage    coverage_h;</a:t>
            </a:r>
            <a:br/>
            <a:r>
              <a:rPr>
                <a:latin typeface="Courier"/>
              </a:rPr>
              <a:t>   scoreboard  scoreboard_h;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i="1">
                <a:solidFill>
                  <a:srgbClr val="60A0B0"/>
                </a:solidFill>
                <a:latin typeface="Courier"/>
              </a:rPr>
              <a:t>// base_tester is abstract and this works anyway: create() does not build</a:t>
            </a:r>
            <a:br/>
            <a:r>
              <a:rPr>
                <a:latin typeface="Courier"/>
              </a:rPr>
              <a:t>      </a:t>
            </a:r>
            <a:r>
              <a:rPr i="1">
                <a:solidFill>
                  <a:srgbClr val="60A0B0"/>
                </a:solidFill>
                <a:latin typeface="Courier"/>
              </a:rPr>
              <a:t>// it, it asks the factory what to hand out when somebody asks for a base_tester.</a:t>
            </a:r>
            <a:br/>
            <a:r>
              <a:rPr>
                <a:latin typeface="Courier"/>
              </a:rPr>
              <a:t>      tester_h = base_tester::type_id::create(</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p>
        </p:txBody>
      </p:sp>
    </p:spTree>
  </p:cSl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env: structure and stimulus</a:t>
            </a:r>
          </a:p>
        </p:txBody>
      </p:sp>
      <p:sp>
        <p:nvSpPr>
          <p:cNvPr id="3" name="Content Placeholder 2"/>
          <p:cNvSpPr>
            <a:spLocks noGrp="1"/>
          </p:cNvSpPr>
          <p:nvPr>
            <p:ph idx="1"/>
          </p:nvPr>
        </p:nvSpPr>
        <p:spPr/>
        <p:txBody>
          <a:bodyPr/>
          <a:lstStyle/>
          <a:p>
            <a:pPr lvl="0" indent="0" marL="0">
              <a:spcBef>
                <a:spcPts val="3000"/>
              </a:spcBef>
              <a:buNone/>
            </a:pPr>
            <a:r>
              <a:rPr b="1" i="1"/>
              <a:t>UVM’s factory: the class signs itself up</a:t>
            </a:r>
          </a:p>
          <a:p>
            <a:pPr lvl="0"/>
            <a:r>
              <a:rPr/>
              <a:t>The factory had two annoyances: the result had to be cast, and the </a:t>
            </a:r>
            <a:r>
              <a:rPr>
                <a:latin typeface="Courier"/>
              </a:rPr>
              <a:t>case</a:t>
            </a:r>
            <a:r>
              <a:rPr/>
              <a:t> of the factory had to be edited to add a type</a:t>
            </a:r>
          </a:p>
          <a:p>
            <a:pPr lvl="0"/>
            <a:r>
              <a:rPr/>
              <a:t>UVM’s has neither of the two. A class registers </a:t>
            </a:r>
            <a:r>
              <a:rPr b="1"/>
              <a:t>itself</a:t>
            </a:r>
            <a:r>
              <a:rPr/>
              <a:t>, with a macro on its first line:</a:t>
            </a:r>
          </a:p>
          <a:p>
            <a:pPr lvl="1"/>
            <a:r>
              <a:rPr>
                <a:latin typeface="Courier"/>
              </a:rPr>
              <a:t>`uvm_component_utils()</a:t>
            </a:r>
            <a:r>
              <a:rPr/>
              <a:t> for what goes in the tree</a:t>
            </a:r>
          </a:p>
          <a:p>
            <a:pPr lvl="1"/>
            <a:r>
              <a:rPr>
                <a:latin typeface="Courier"/>
              </a:rPr>
              <a:t>`uvm_object_utils()</a:t>
            </a:r>
            <a:r>
              <a:rPr/>
              <a:t> for what does not —the transactions—</a:t>
            </a:r>
          </a:p>
          <a:p>
            <a:pPr lvl="0"/>
            <a:r>
              <a:rPr/>
              <a:t>And it returns an object </a:t>
            </a:r>
            <a:r>
              <a:rPr b="1"/>
              <a:t>of the right type</a:t>
            </a:r>
            <a:r>
              <a:rPr/>
              <a:t>, without casting: </a:t>
            </a:r>
            <a:r>
              <a:rPr>
                <a:latin typeface="Courier"/>
              </a:rPr>
              <a:t>type_id</a:t>
            </a:r>
            <a:r>
              <a:rPr/>
              <a:t> is a different class for every registered class, so the type is put in by the compiler</a:t>
            </a:r>
          </a:p>
        </p:txBody>
      </p:sp>
    </p:spTree>
  </p:cSl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The env: structure and stimulus</a:t>
            </a:r>
          </a:p>
        </p:txBody>
      </p:sp>
      <p:sp>
        <p:nvSpPr>
          <p:cNvPr id="4" name="Text Placeholder 3"/>
          <p:cNvSpPr>
            <a:spLocks noGrp="1"/>
          </p:cNvSpPr>
          <p:nvPr>
            <p:ph idx="2" sz="half" type="body"/>
          </p:nvPr>
        </p:nvSpPr>
        <p:spPr/>
        <p:txBody>
          <a:bodyPr/>
          <a:lstStyle/>
          <a:p>
            <a:pPr lvl="0" indent="0" marL="0">
              <a:spcBef>
                <a:spcPts val="3000"/>
              </a:spcBef>
              <a:buNone/>
            </a:pPr>
            <a:r>
              <a:rPr b="1" i="1"/>
              <a:t>The formula, read from left to right</a:t>
            </a:r>
          </a:p>
        </p:txBody>
      </p:sp>
      <p:pic>
        <p:nvPicPr>
          <p:cNvPr descr="res/diagrams/en/env_uvm_incantation.svg" id="0" name="Picture 1"/>
          <p:cNvPicPr>
            <a:picLocks noGrp="1" noChangeAspect="1"/>
          </p:cNvPicPr>
          <p:nvPr/>
        </p:nvPicPr>
        <p:blipFill>
          <a:blip r:embed="rId2"/>
          <a:stretch>
            <a:fillRect/>
          </a:stretch>
        </p:blipFill>
        <p:spPr bwMode="auto">
          <a:xfrm>
            <a:off x="3568700" y="876300"/>
            <a:ext cx="5105400" cy="2514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Anatomy of the line type::type_id::create(name, this)</a:t>
            </a:r>
          </a:p>
        </p:txBody>
      </p:sp>
    </p:spTree>
  </p:cSl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It is the </a:t>
            </a:r>
            <a:r>
              <a:rPr i="1"/>
              <a:t>static member/method</a:t>
            </a:r>
            <a:r>
              <a:rPr/>
              <a:t> pattern of the static variables, exactly as it is: </a:t>
            </a:r>
            <a:r>
              <a:rPr>
                <a:latin typeface="Courier"/>
              </a:rPr>
              <a:t>type_id</a:t>
            </a:r>
            <a:r>
              <a:rPr/>
              <a:t> is a static member of the class, and </a:t>
            </a:r>
            <a:r>
              <a:rPr>
                <a:latin typeface="Courier"/>
              </a:rPr>
              <a:t>create()</a:t>
            </a:r>
            <a:r>
              <a:rPr/>
              <a:t> a static method of that member</a:t>
            </a:r>
          </a:p>
          <a:p>
            <a:pPr lvl="0"/>
            <a:r>
              <a:rPr/>
              <a:t>The two arguments are the usual ones: the </a:t>
            </a:r>
            <a:r>
              <a:rPr b="1"/>
              <a:t>name</a:t>
            </a:r>
            <a:r>
              <a:rPr/>
              <a:t> that is going to come out in the topology, and the </a:t>
            </a:r>
            <a:r>
              <a:rPr b="1"/>
              <a:t>parent</a:t>
            </a:r>
            <a:r>
              <a:rPr/>
              <a:t> that hangs it from the tree</a:t>
            </a:r>
          </a:p>
          <a:p>
            <a:pPr lvl="0"/>
            <a:r>
              <a:rPr/>
              <a:t>The misspelt class and the one that does not exist show at </a:t>
            </a:r>
            <a:r>
              <a:rPr b="1"/>
              <a:t>compile time</a:t>
            </a:r>
            <a:r>
              <a:rPr/>
              <a:t>. The one that forgot the </a:t>
            </a:r>
            <a:r>
              <a:rPr>
                <a:latin typeface="Courier"/>
              </a:rPr>
              <a:t>`uvm_component_utils</a:t>
            </a:r>
            <a:r>
              <a:rPr/>
              <a:t> only if </a:t>
            </a:r>
            <a:r>
              <a:rPr b="1"/>
              <a:t>no ancestor</a:t>
            </a:r>
            <a:r>
              <a:rPr/>
              <a:t> is registered: if it extends a registered one, the </a:t>
            </a:r>
            <a:r>
              <a:rPr>
                <a:latin typeface="Courier"/>
              </a:rPr>
              <a:t>type_id</a:t>
            </a:r>
            <a:r>
              <a:rPr/>
              <a:t> is </a:t>
            </a:r>
            <a:r>
              <a:rPr b="1"/>
              <a:t>inherited</a:t>
            </a:r>
            <a:r>
              <a:rPr/>
              <a:t> and there is no error</a:t>
            </a:r>
          </a:p>
        </p:txBody>
      </p:sp>
    </p:spTree>
  </p:cSld>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env: structure and stimulus</a:t>
            </a:r>
          </a:p>
        </p:txBody>
      </p:sp>
      <p:sp>
        <p:nvSpPr>
          <p:cNvPr id="3" name="Content Placeholder 2"/>
          <p:cNvSpPr>
            <a:spLocks noGrp="1"/>
          </p:cNvSpPr>
          <p:nvPr>
            <p:ph idx="1"/>
          </p:nvPr>
        </p:nvSpPr>
        <p:spPr/>
        <p:txBody>
          <a:bodyPr/>
          <a:lstStyle/>
          <a:p>
            <a:pPr lvl="0" indent="0" marL="0">
              <a:spcBef>
                <a:spcPts val="3000"/>
              </a:spcBef>
              <a:buNone/>
            </a:pPr>
            <a:r>
              <a:rPr b="1" i="1"/>
              <a:t>The objection that comes on its own: </a:t>
            </a:r>
            <a:r>
              <a:rPr b="1" i="1">
                <a:latin typeface="Courier"/>
              </a:rPr>
              <a:t>base_tester</a:t>
            </a:r>
            <a:r>
              <a:rPr b="1" i="1"/>
              <a:t> is abstract</a:t>
            </a:r>
          </a:p>
          <a:p>
            <a:pPr lvl="0"/>
            <a:r>
              <a:rPr/>
              <a:t>Now the objection that comes on its own: </a:t>
            </a:r>
            <a:r>
              <a:rPr>
                <a:latin typeface="Courier"/>
              </a:rPr>
              <a:t>tester_h</a:t>
            </a:r>
            <a:r>
              <a:rPr/>
              <a:t> is of type </a:t>
            </a:r>
            <a:r>
              <a:rPr>
                <a:latin typeface="Courier"/>
              </a:rPr>
              <a:t>base_tester</a:t>
            </a:r>
            <a:r>
              <a:rPr/>
              <a:t>, which is an </a:t>
            </a:r>
            <a:r>
              <a:rPr b="1"/>
              <a:t>abstract</a:t>
            </a:r>
            <a:r>
              <a:rPr/>
              <a:t> class. And this compiles, runs and works. Why?</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i="1">
                <a:solidFill>
                  <a:srgbClr val="60A0B0"/>
                </a:solidFill>
                <a:latin typeface="Courier"/>
              </a:rPr>
              <a:t>// base_tester is abstract and this works anyway: create() does not build</a:t>
            </a:r>
            <a:br/>
            <a:r>
              <a:rPr>
                <a:latin typeface="Courier"/>
              </a:rPr>
              <a:t>      </a:t>
            </a:r>
            <a:r>
              <a:rPr i="1">
                <a:solidFill>
                  <a:srgbClr val="60A0B0"/>
                </a:solidFill>
                <a:latin typeface="Courier"/>
              </a:rPr>
              <a:t>// it, it asks the factory what to hand out when somebody asks for a base_tester.</a:t>
            </a:r>
            <a:br/>
            <a:r>
              <a:rPr>
                <a:latin typeface="Courier"/>
              </a:rPr>
              <a:t>      tester_h = base_tester::type_id::create(</a:t>
            </a:r>
            <a:r>
              <a:rPr>
                <a:solidFill>
                  <a:srgbClr val="4070A0"/>
                </a:solidFill>
                <a:latin typeface="Courier"/>
              </a:rPr>
              <a:t>"tester_h"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p>
          <a:p>
            <a:pPr lvl="0"/>
            <a:r>
              <a:rPr/>
              <a:t>Because </a:t>
            </a:r>
            <a:r>
              <a:rPr>
                <a:latin typeface="Courier"/>
              </a:rPr>
              <a:t>base_tester</a:t>
            </a:r>
            <a:r>
              <a:rPr/>
              <a:t> here is not a mould: it is an </a:t>
            </a:r>
            <a:r>
              <a:rPr b="1"/>
              <a:t>order form</a:t>
            </a:r>
            <a:r>
              <a:rPr/>
              <a:t>. The </a:t>
            </a:r>
            <a:r>
              <a:rPr>
                <a:latin typeface="Courier"/>
              </a:rPr>
              <a:t>env</a:t>
            </a:r>
            <a:r>
              <a:rPr/>
              <a:t> does not build a </a:t>
            </a:r>
            <a:r>
              <a:rPr>
                <a:latin typeface="Courier"/>
              </a:rPr>
              <a:t>base_tester</a:t>
            </a:r>
            <a:r>
              <a:rPr/>
              <a:t>, it asks the factory for one</a:t>
            </a:r>
          </a:p>
          <a:p>
            <a:pPr lvl="0"/>
            <a:r>
              <a:rPr/>
              <a:t>The factory returns an object of some </a:t>
            </a:r>
            <a:r>
              <a:rPr b="1"/>
              <a:t>derived</a:t>
            </a:r>
            <a:r>
              <a:rPr/>
              <a:t> class, and which one is decided by a </a:t>
            </a:r>
            <a:r>
              <a:rPr>
                <a:latin typeface="Courier"/>
              </a:rPr>
              <a:t>set_type_override</a:t>
            </a:r>
            <a:r>
              <a:rPr/>
              <a:t> done </a:t>
            </a:r>
            <a:r>
              <a:rPr b="1"/>
              <a:t>before</a:t>
            </a:r>
            <a:r>
              <a:rPr/>
              <a:t> the </a:t>
            </a:r>
            <a:r>
              <a:rPr>
                <a:latin typeface="Courier"/>
              </a:rPr>
              <a:t>build_phase</a:t>
            </a:r>
            <a:r>
              <a:rPr/>
              <a:t> runs</a:t>
            </a:r>
          </a:p>
          <a:p>
            <a:pPr lvl="0"/>
            <a:r>
              <a:rPr/>
              <a:t>That override is done by the </a:t>
            </a:r>
            <a:r>
              <a:rPr b="1"/>
              <a:t>test</a:t>
            </a:r>
            <a:r>
              <a:rPr/>
              <a:t>, which is the one that instantiates the </a:t>
            </a:r>
            <a:r>
              <a:rPr>
                <a:latin typeface="Courier"/>
              </a:rPr>
              <a:t>env</a:t>
            </a:r>
            <a:r>
              <a:rPr/>
              <a:t>. The structure never finds out which tester it got</a:t>
            </a:r>
          </a:p>
        </p:txBody>
      </p:sp>
    </p:spTree>
  </p:cSld>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env: structure and stimulus</a:t>
            </a:r>
          </a:p>
        </p:txBody>
      </p:sp>
      <p:sp>
        <p:nvSpPr>
          <p:cNvPr id="3" name="Content Placeholder 2"/>
          <p:cNvSpPr>
            <a:spLocks noGrp="1"/>
          </p:cNvSpPr>
          <p:nvPr>
            <p:ph idx="1"/>
          </p:nvPr>
        </p:nvSpPr>
        <p:spPr/>
        <p:txBody>
          <a:bodyPr/>
          <a:lstStyle/>
          <a:p>
            <a:pPr lvl="0" indent="0" marL="0">
              <a:spcBef>
                <a:spcPts val="3000"/>
              </a:spcBef>
              <a:buNone/>
            </a:pPr>
            <a:r>
              <a:rPr b="1" i="1"/>
              <a:t>The override: changing the part without touching the plan</a:t>
            </a:r>
          </a:p>
          <a:p>
            <a:pPr lvl="0"/>
            <a:r>
              <a:rPr/>
              <a:t>In the components, </a:t>
            </a:r>
            <a:r>
              <a:rPr>
                <a:latin typeface="Courier"/>
              </a:rPr>
              <a:t>add_test</a:t>
            </a:r>
            <a:r>
              <a:rPr/>
              <a:t> was </a:t>
            </a:r>
            <a:r>
              <a:rPr>
                <a:latin typeface="Courier"/>
              </a:rPr>
              <a:t>random_test</a:t>
            </a:r>
            <a:r>
              <a:rPr/>
              <a:t> copied with one line changed. The copy was the problem, not the solution</a:t>
            </a:r>
          </a:p>
          <a:p>
            <a:pPr lvl="0"/>
            <a:r>
              <a:rPr/>
              <a:t>An </a:t>
            </a:r>
            <a:r>
              <a:rPr>
                <a:latin typeface="Courier"/>
              </a:rPr>
              <a:t>add_tester</a:t>
            </a:r>
            <a:r>
              <a:rPr/>
              <a:t> </a:t>
            </a:r>
            <a:r>
              <a:rPr b="1"/>
              <a:t>is</a:t>
            </a:r>
            <a:r>
              <a:rPr/>
              <a:t> a </a:t>
            </a:r>
            <a:r>
              <a:rPr>
                <a:latin typeface="Courier"/>
              </a:rPr>
              <a:t>base_tester</a:t>
            </a:r>
            <a:r>
              <a:rPr/>
              <a:t>, so it works anywhere the code asks for a </a:t>
            </a:r>
            <a:r>
              <a:rPr>
                <a:latin typeface="Courier"/>
              </a:rPr>
              <a:t>base_tester</a:t>
            </a:r>
            <a:r>
              <a:rPr/>
              <a:t> — that is polymorphism</a:t>
            </a:r>
          </a:p>
          <a:p>
            <a:pPr lvl="0"/>
            <a:r>
              <a:rPr/>
              <a:t>So there is no need to touch the </a:t>
            </a:r>
            <a:r>
              <a:rPr>
                <a:latin typeface="Courier"/>
              </a:rPr>
              <a:t>env</a:t>
            </a:r>
            <a:r>
              <a:rPr/>
              <a:t>: it is enough to tell the factory </a:t>
            </a:r>
            <a:r>
              <a:rPr i="1"/>
              <a:t>“when they ask you for a </a:t>
            </a:r>
            <a:r>
              <a:rPr i="1">
                <a:latin typeface="Courier"/>
              </a:rPr>
              <a:t>base_tester</a:t>
            </a:r>
            <a:r>
              <a:rPr i="1"/>
              <a:t>, hand over an </a:t>
            </a:r>
            <a:r>
              <a:rPr i="1">
                <a:latin typeface="Courier"/>
              </a:rPr>
              <a:t>add_tester</a:t>
            </a:r>
            <a:r>
              <a:rPr i="1"/>
              <a:t>”</a:t>
            </a:r>
          </a:p>
          <a:p>
            <a:pPr lvl="0"/>
            <a:r>
              <a:rPr/>
              <a:t>That is the </a:t>
            </a:r>
            <a:r>
              <a:rPr b="1"/>
              <a:t>factory override</a:t>
            </a:r>
            <a:r>
              <a:rPr/>
              <a:t>, and it is the only thing a test has to do</a:t>
            </a:r>
          </a:p>
        </p:txBody>
      </p:sp>
    </p:spTree>
  </p:cSld>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The env: structure and stimulus</a:t>
            </a:r>
          </a:p>
        </p:txBody>
      </p:sp>
      <p:sp>
        <p:nvSpPr>
          <p:cNvPr id="4" name="Text Placeholder 3"/>
          <p:cNvSpPr>
            <a:spLocks noGrp="1"/>
          </p:cNvSpPr>
          <p:nvPr>
            <p:ph idx="2" sz="half" type="body"/>
          </p:nvPr>
        </p:nvSpPr>
        <p:spPr/>
        <p:txBody>
          <a:bodyPr/>
          <a:lstStyle/>
          <a:p>
            <a:pPr lvl="0" indent="0" marL="0">
              <a:spcBef>
                <a:spcPts val="3000"/>
              </a:spcBef>
              <a:buNone/>
            </a:pPr>
            <a:r>
              <a:rPr b="1" i="1"/>
              <a:t>The factory override</a:t>
            </a:r>
          </a:p>
        </p:txBody>
      </p:sp>
      <p:pic>
        <p:nvPicPr>
          <p:cNvPr descr="res/diagrams/en/env_uvm_incantation_2.svg" id="0" name="Picture 1"/>
          <p:cNvPicPr>
            <a:picLocks noGrp="1" noChangeAspect="1"/>
          </p:cNvPicPr>
          <p:nvPr/>
        </p:nvPicPr>
        <p:blipFill>
          <a:blip r:embed="rId2"/>
          <a:stretch>
            <a:fillRect/>
          </a:stretch>
        </p:blipFill>
        <p:spPr bwMode="auto">
          <a:xfrm>
            <a:off x="3568700" y="990600"/>
            <a:ext cx="5105400" cy="2286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Anatomy of the factory override with set_type_override()</a:t>
            </a:r>
          </a:p>
        </p:txBody>
      </p:sp>
    </p:spTree>
  </p:cSld>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static method </a:t>
            </a:r>
            <a:r>
              <a:rPr i="1"/>
              <a:t>set_type_override()</a:t>
            </a:r>
            <a:r>
              <a:rPr/>
              <a:t> tells the factory that when it sees a request for a </a:t>
            </a:r>
            <a:r>
              <a:rPr i="1"/>
              <a:t>base_class_name</a:t>
            </a:r>
            <a:r>
              <a:rPr/>
              <a:t> it should return an object of type </a:t>
            </a:r>
            <a:r>
              <a:rPr i="1"/>
              <a:t>new_class_name</a:t>
            </a:r>
          </a:p>
          <a:p>
            <a:pPr lvl="0"/>
            <a:r>
              <a:rPr/>
              <a:t>This feature is the one that lets us separate the structure of the TB (</a:t>
            </a:r>
            <a:r>
              <a:rPr i="1"/>
              <a:t>uvm_env</a:t>
            </a:r>
            <a:r>
              <a:rPr/>
              <a:t>) from the type of stimulus generated (</a:t>
            </a:r>
            <a:r>
              <a:rPr i="1"/>
              <a:t>uvm_test</a:t>
            </a:r>
            <a:r>
              <a:rPr/>
              <a:t>)</a:t>
            </a:r>
          </a:p>
        </p:txBody>
      </p:sp>
    </p:spTree>
  </p:cSld>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env: structure and stimulus</a:t>
            </a:r>
          </a:p>
        </p:txBody>
      </p:sp>
      <p:sp>
        <p:nvSpPr>
          <p:cNvPr id="3" name="Content Placeholder 2"/>
          <p:cNvSpPr>
            <a:spLocks noGrp="1"/>
          </p:cNvSpPr>
          <p:nvPr>
            <p:ph idx="1"/>
          </p:nvPr>
        </p:nvSpPr>
        <p:spPr/>
        <p:txBody>
          <a:bodyPr/>
          <a:lstStyle/>
          <a:p>
            <a:pPr lvl="0" indent="0" marL="0">
              <a:spcBef>
                <a:spcPts val="3000"/>
              </a:spcBef>
              <a:buNone/>
            </a:pPr>
            <a:r>
              <a:rPr b="1" i="1"/>
              <a:t>The factory override, in the test</a:t>
            </a:r>
          </a:p>
          <a:p>
            <a:pPr lvl="0" indent="0">
              <a:buNone/>
            </a:pPr>
            <a:r>
              <a:rPr b="1">
                <a:solidFill>
                  <a:srgbClr val="007020"/>
                </a:solidFill>
                <a:latin typeface="Courier"/>
              </a:rPr>
              <a:t>class</a:t>
            </a:r>
            <a:r>
              <a:rPr>
                <a:latin typeface="Courier"/>
              </a:rPr>
              <a:t> random_test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(random_test);</a:t>
            </a:r>
            <a:br/>
            <a:br/>
            <a:r>
              <a:rPr>
                <a:latin typeface="Courier"/>
              </a:rPr>
              <a:t>   env env_h;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base_tester::type_id::set_type_override(random_tester::get_type());</a:t>
            </a:r>
            <a:br/>
            <a:r>
              <a:rPr>
                <a:latin typeface="Courier"/>
              </a:rPr>
              <a:t>      env_h = env::type_id::create(</a:t>
            </a:r>
            <a:r>
              <a:rPr>
                <a:solidFill>
                  <a:srgbClr val="4070A0"/>
                </a:solidFill>
                <a:latin typeface="Courier"/>
              </a:rPr>
              <a:t>"env_h"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p>
          <a:p>
            <a:pPr lvl="0"/>
            <a:r>
              <a:rPr/>
              <a:t>We can see that this version is more adaptable</a:t>
            </a:r>
          </a:p>
          <a:p>
            <a:pPr lvl="0"/>
            <a:r>
              <a:rPr/>
              <a:t>Every test does an override of base_tester depending on the tester it needs for its stimulus</a:t>
            </a:r>
          </a:p>
          <a:p>
            <a:pPr lvl="0"/>
            <a:r>
              <a:rPr/>
              <a:t>The env class creates the object; running it is UVM’s job</a:t>
            </a:r>
          </a:p>
          <a:p>
            <a:pPr lvl="0"/>
            <a:r>
              <a:rPr/>
              <a:t>Now the test class does one thing well (generating stimulus) and the env class does another thing very well (creating the structure)</a:t>
            </a:r>
          </a:p>
        </p:txBody>
      </p:sp>
    </p:spTree>
  </p:cSld>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env: structure and stimulus</a:t>
            </a:r>
          </a:p>
        </p:txBody>
      </p:sp>
      <p:sp>
        <p:nvSpPr>
          <p:cNvPr id="3" name="Content Placeholder 2"/>
          <p:cNvSpPr>
            <a:spLocks noGrp="1"/>
          </p:cNvSpPr>
          <p:nvPr>
            <p:ph idx="1"/>
          </p:nvPr>
        </p:nvSpPr>
        <p:spPr/>
        <p:txBody>
          <a:bodyPr/>
          <a:lstStyle/>
          <a:p>
            <a:pPr lvl="0" indent="0" marL="0">
              <a:spcBef>
                <a:spcPts val="3000"/>
              </a:spcBef>
              <a:buNone/>
            </a:pPr>
            <a:r>
              <a:rPr b="1" i="1"/>
              <a:t>By instance, and the knob for seeing what got set</a:t>
            </a:r>
          </a:p>
          <a:p>
            <a:pPr lvl="0" indent="0">
              <a:buNone/>
            </a:pPr>
            <a:r>
              <a:rPr>
                <a:latin typeface="Courier"/>
              </a:rPr>
              <a:t>base_tester::type_id::set_type_override(add_tester::get_type());          </a:t>
            </a:r>
            <a:r>
              <a:rPr i="1">
                <a:solidFill>
                  <a:srgbClr val="60A0B0"/>
                </a:solidFill>
                <a:latin typeface="Courier"/>
              </a:rPr>
              <a:t>// ALL of them</a:t>
            </a:r>
            <a:br/>
            <a:r>
              <a:rPr>
                <a:latin typeface="Courier"/>
              </a:rPr>
              <a:t>base_tester::type_id::set_inst_override(mult_tester::get_type(),</a:t>
            </a:r>
            <a:br/>
            <a:r>
              <a:rPr>
                <a:latin typeface="Courier"/>
              </a:rPr>
              <a:t>                                        </a:t>
            </a:r>
            <a:r>
              <a:rPr>
                <a:solidFill>
                  <a:srgbClr val="4070A0"/>
                </a:solidFill>
                <a:latin typeface="Courier"/>
              </a:rPr>
              <a:t>"uvm_test_top.env_h.t2_h"</a:t>
            </a:r>
            <a:r>
              <a:rPr>
                <a:latin typeface="Courier"/>
              </a:rPr>
              <a:t>);      </a:t>
            </a:r>
            <a:r>
              <a:rPr i="1">
                <a:solidFill>
                  <a:srgbClr val="60A0B0"/>
                </a:solidFill>
                <a:latin typeface="Courier"/>
              </a:rPr>
              <a:t>// just one</a:t>
            </a:r>
            <a:br/>
            <a:br/>
            <a:r>
              <a:rPr>
                <a:latin typeface="Courier"/>
              </a:rPr>
              <a:t>uvm_coreservice_t::</a:t>
            </a:r>
            <a:r>
              <a:rPr>
                <a:solidFill>
                  <a:srgbClr val="007020"/>
                </a:solidFill>
                <a:latin typeface="Courier"/>
              </a:rPr>
              <a:t>get</a:t>
            </a:r>
            <a:r>
              <a:rPr>
                <a:latin typeface="Courier"/>
              </a:rPr>
              <a:t>(</a:t>
            </a:r>
            <a:r>
              <a:rPr>
                <a:solidFill>
                  <a:srgbClr val="902000"/>
                </a:solidFill>
                <a:latin typeface="Courier"/>
              </a:rPr>
              <a:t>).get_factory</a:t>
            </a:r>
            <a:r>
              <a:rPr>
                <a:latin typeface="Courier"/>
              </a:rPr>
              <a:t>(</a:t>
            </a:r>
            <a:r>
              <a:rPr>
                <a:solidFill>
                  <a:srgbClr val="902000"/>
                </a:solidFill>
                <a:latin typeface="Courier"/>
              </a:rPr>
              <a:t>).print</a:t>
            </a:r>
            <a:r>
              <a:rPr>
                <a:latin typeface="Courier"/>
              </a:rPr>
              <a:t>(</a:t>
            </a:r>
            <a:r>
              <a:rPr>
                <a:solidFill>
                  <a:srgbClr val="40A070"/>
                </a:solidFill>
                <a:latin typeface="Courier"/>
              </a:rPr>
              <a:t>0</a:t>
            </a:r>
            <a:r>
              <a:rPr>
                <a:latin typeface="Courier"/>
              </a:rPr>
              <a:t>);   </a:t>
            </a:r>
            <a:r>
              <a:rPr i="1">
                <a:solidFill>
                  <a:srgbClr val="60A0B0"/>
                </a:solidFill>
                <a:latin typeface="Courier"/>
              </a:rPr>
              <a:t>// which overrides are in place</a:t>
            </a:r>
          </a:p>
          <a:p>
            <a:pPr lvl="0" indent="0">
              <a:buNone/>
            </a:pPr>
            <a:r>
              <a:rPr>
                <a:latin typeface="Courier"/>
              </a:rPr>
              <a:t>Instance Overrides:
  Requested Type  Override Path            Override Type
  base_tester     uvm_test_top.env_h.t2_h  mult_tester
  base_tester     env_h.t3_h               mult_tester   &lt;- registered and did NOT apply
Type Overrides:
  base_tester     add_tester</a:t>
            </a:r>
          </a:p>
          <a:p>
            <a:pPr lvl="0"/>
            <a:r>
              <a:rPr>
                <a:latin typeface="Courier"/>
              </a:rPr>
              <a:t>set_inst_override</a:t>
            </a:r>
            <a:r>
              <a:rPr/>
              <a:t> changes </a:t>
            </a:r>
            <a:r>
              <a:rPr b="1"/>
              <a:t>one path</a:t>
            </a:r>
            <a:r>
              <a:rPr/>
              <a:t>, not a type. And where the two coincide, the instance one wins</a:t>
            </a:r>
          </a:p>
          <a:p>
            <a:pPr lvl="0"/>
            <a:r>
              <a:rPr/>
              <a:t>The path is </a:t>
            </a:r>
            <a:r>
              <a:rPr b="1"/>
              <a:t>absolute and starts at </a:t>
            </a:r>
            <a:r>
              <a:rPr b="1">
                <a:latin typeface="Courier"/>
              </a:rPr>
              <a:t>uvm_test_top</a:t>
            </a:r>
            <a:r>
              <a:rPr/>
              <a:t>. Measured: </a:t>
            </a:r>
            <a:r>
              <a:rPr>
                <a:latin typeface="Courier"/>
              </a:rPr>
              <a:t>"env_h.t3_h"</a:t>
            </a:r>
            <a:r>
              <a:rPr/>
              <a:t> gets registered all the same, gives no error, and </a:t>
            </a:r>
            <a:r>
              <a:rPr>
                <a:latin typeface="Courier"/>
              </a:rPr>
              <a:t>t3_h</a:t>
            </a:r>
            <a:r>
              <a:rPr/>
              <a:t> comes out an </a:t>
            </a:r>
            <a:r>
              <a:rPr>
                <a:latin typeface="Courier"/>
              </a:rPr>
              <a:t>add_tester</a:t>
            </a:r>
          </a:p>
          <a:p>
            <a:pPr lvl="0"/>
            <a:r>
              <a:rPr>
                <a:latin typeface="Courier"/>
              </a:rPr>
              <a:t>factory.print(0)</a:t>
            </a:r>
            <a:r>
              <a:rPr/>
              <a:t> is the counterpart of </a:t>
            </a:r>
            <a:r>
              <a:rPr>
                <a:latin typeface="Courier"/>
              </a:rPr>
              <a:t>uvm_top.print_topology()</a:t>
            </a:r>
            <a:r>
              <a:rPr/>
              <a:t>: one says what you </a:t>
            </a:r>
            <a:r>
              <a:rPr b="1"/>
              <a:t>asked for</a:t>
            </a:r>
            <a:r>
              <a:rPr/>
              <a:t>, the other what </a:t>
            </a:r>
            <a:r>
              <a:rPr b="1"/>
              <a:t>came out</a:t>
            </a:r>
            <a:r>
              <a:rPr/>
              <a:t>. When they do not match, the bug is in between</a:t>
            </a:r>
          </a:p>
          <a:p>
            <a:pPr lvl="0"/>
            <a:r>
              <a:rPr/>
              <a:t>With </a:t>
            </a:r>
            <a:r>
              <a:rPr>
                <a:latin typeface="Courier"/>
              </a:rPr>
              <a:t>*</a:t>
            </a:r>
            <a:r>
              <a:rPr/>
              <a:t> it works: </a:t>
            </a:r>
            <a:r>
              <a:rPr>
                <a:latin typeface="Courier"/>
              </a:rPr>
              <a:t>"*.env_h.t4_h"</a:t>
            </a:r>
            <a:r>
              <a:rPr/>
              <a:t> applies. It is the workaround when the test does not know where it is going to be instantiated</a:t>
            </a:r>
          </a:p>
        </p:txBody>
      </p:sp>
    </p:spTree>
  </p:cSld>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env: structure and stimulus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A testbench has </a:t>
            </a:r>
            <a:r>
              <a:rPr b="1"/>
              <a:t>structure</a:t>
            </a:r>
            <a:r>
              <a:rPr/>
              <a:t> —which components there are and how they connect— and </a:t>
            </a:r>
            <a:r>
              <a:rPr b="1"/>
              <a:t>stimulus</a:t>
            </a:r>
            <a:r>
              <a:rPr/>
              <a:t> —what gets sent—. They change for different reasons and at different rates</a:t>
            </a:r>
          </a:p>
          <a:p>
            <a:pPr lvl="0"/>
            <a:r>
              <a:rPr/>
              <a:t>Up to the components they were glued together: </a:t>
            </a:r>
            <a:r>
              <a:rPr>
                <a:latin typeface="Courier"/>
              </a:rPr>
              <a:t>add_test</a:t>
            </a:r>
            <a:r>
              <a:rPr/>
              <a:t> was a copy of </a:t>
            </a:r>
            <a:r>
              <a:rPr>
                <a:latin typeface="Courier"/>
              </a:rPr>
              <a:t>random_test</a:t>
            </a:r>
            <a:r>
              <a:rPr/>
              <a:t> with one line changed. Duplicating the loop is not ugly, it is </a:t>
            </a:r>
            <a:r>
              <a:rPr b="1"/>
              <a:t>expensive</a:t>
            </a:r>
          </a:p>
          <a:p>
            <a:pPr lvl="0"/>
            <a:r>
              <a:rPr/>
              <a:t>The </a:t>
            </a:r>
            <a:r>
              <a:rPr b="1">
                <a:latin typeface="Courier"/>
              </a:rPr>
              <a:t>uvm_env</a:t>
            </a:r>
            <a:r>
              <a:rPr/>
              <a:t> keeps the structure; the </a:t>
            </a:r>
            <a:r>
              <a:rPr b="1"/>
              <a:t>test</a:t>
            </a:r>
            <a:r>
              <a:rPr/>
              <a:t> only says which stimulus it wants. A new test stops touching the env</a:t>
            </a:r>
          </a:p>
          <a:p>
            <a:pPr lvl="0"/>
            <a:r>
              <a:rPr/>
              <a:t>The piece that makes it possible is the </a:t>
            </a:r>
            <a:r>
              <a:rPr b="1"/>
              <a:t>factory</a:t>
            </a:r>
            <a:r>
              <a:rPr/>
              <a:t>: the env asks for a </a:t>
            </a:r>
            <a:r>
              <a:rPr>
                <a:latin typeface="Courier"/>
              </a:rPr>
              <a:t>base_tester</a:t>
            </a:r>
            <a:r>
              <a:rPr/>
              <a:t> and the test decides which one arrives, with </a:t>
            </a:r>
            <a:r>
              <a:rPr>
                <a:latin typeface="Courier"/>
              </a:rPr>
              <a:t>set_type_override</a:t>
            </a:r>
          </a:p>
          <a:p>
            <a:pPr lvl="0"/>
            <a:r>
              <a:rPr/>
              <a:t>The abstract class </a:t>
            </a:r>
            <a:r>
              <a:rPr>
                <a:latin typeface="Courier"/>
              </a:rPr>
              <a:t>base_tester</a:t>
            </a:r>
            <a:r>
              <a:rPr/>
              <a:t> has the </a:t>
            </a:r>
            <a:r>
              <a:rPr>
                <a:latin typeface="Courier"/>
              </a:rPr>
              <a:t>run_phase</a:t>
            </a:r>
            <a:r>
              <a:rPr/>
              <a:t> </a:t>
            </a:r>
            <a:r>
              <a:rPr b="1"/>
              <a:t>written a single time</a:t>
            </a:r>
            <a:r>
              <a:rPr/>
              <a:t>; the only thing each tester redefines is </a:t>
            </a:r>
            <a:r>
              <a:rPr>
                <a:latin typeface="Courier"/>
              </a:rPr>
              <a:t>get_op()</a:t>
            </a:r>
            <a:r>
              <a:rPr/>
              <a:t> and </a:t>
            </a:r>
            <a:r>
              <a:rPr>
                <a:latin typeface="Courier"/>
              </a:rPr>
              <a:t>get_data()</a:t>
            </a:r>
          </a:p>
          <a:p>
            <a:pPr lvl="0"/>
            <a:r>
              <a:rPr/>
              <a:t>The three rules for writing adaptable code: </a:t>
            </a:r>
            <a:r>
              <a:rPr b="1"/>
              <a:t>one class, one thing</a:t>
            </a:r>
            <a:r>
              <a:rPr/>
              <a:t>; no copying and pasting structure; and programming against the </a:t>
            </a:r>
            <a:r>
              <a:rPr b="1"/>
              <a:t>base class</a:t>
            </a:r>
          </a:p>
        </p:txBody>
      </p:sp>
    </p:spTree>
  </p:cSld>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Reporting</a:t>
            </a:r>
          </a:p>
          <a:p>
            <a:pPr lvl="0" indent="0" marL="0">
              <a:spcBef>
                <a:spcPts val="3000"/>
              </a:spcBef>
              <a:buNone/>
            </a:pPr>
            <a:r>
              <a:rPr b="1" i="1"/>
              <a:t>47 % of the time goes here</a:t>
            </a:r>
          </a:p>
          <a:p>
            <a:pPr lvl="0"/>
            <a:r>
              <a:rPr/>
              <a:t>The day-1 trends chart said that almost half of a verification engineer’s time goes into </a:t>
            </a:r>
            <a:r>
              <a:rPr b="1"/>
              <a:t>debug</a:t>
            </a:r>
            <a:r>
              <a:rPr/>
              <a:t>. This section is about that half</a:t>
            </a:r>
          </a:p>
          <a:p>
            <a:pPr lvl="0"/>
            <a:r>
              <a:rPr/>
              <a:t>A scoreboard that only says </a:t>
            </a:r>
            <a:r>
              <a:rPr>
                <a:latin typeface="Courier"/>
              </a:rPr>
              <a:t>FAIL</a:t>
            </a:r>
            <a:r>
              <a:rPr/>
              <a:t> leaves you right there: you know something is wrong and you do not know which component, at what moment, or with what data</a:t>
            </a:r>
          </a:p>
          <a:p>
            <a:pPr lvl="0"/>
            <a:r>
              <a:rPr/>
              <a:t>The natural reaction is to fill the code with </a:t>
            </a:r>
            <a:r>
              <a:rPr>
                <a:latin typeface="Courier"/>
              </a:rPr>
              <a:t>$display</a:t>
            </a:r>
            <a:r>
              <a:rPr/>
              <a:t>, and then delete them. And put them back next week</a:t>
            </a:r>
          </a:p>
          <a:p>
            <a:pPr lvl="0"/>
            <a:r>
              <a:rPr/>
              <a:t>UVM solves it the other way round: the messages </a:t>
            </a:r>
            <a:r>
              <a:rPr b="1"/>
              <a:t>stay in</a:t>
            </a:r>
            <a:r>
              <a:rPr/>
              <a:t> and get filtered. Each one brings along the time, the hierarchical path of the component and the file</a:t>
            </a:r>
          </a:p>
          <a:p>
            <a:pPr lvl="0"/>
            <a:r>
              <a:rPr/>
              <a:t>And there are two different knobs, which get confused all the time: </a:t>
            </a:r>
            <a:r>
              <a:rPr b="1"/>
              <a:t>verbosity</a:t>
            </a:r>
            <a:r>
              <a:rPr/>
              <a:t> filters </a:t>
            </a:r>
            <a:r>
              <a:rPr>
                <a:latin typeface="Courier"/>
              </a:rPr>
              <a:t>`uvm_info</a:t>
            </a:r>
            <a:r>
              <a:rPr/>
              <a:t>; the </a:t>
            </a:r>
            <a:r>
              <a:rPr b="1"/>
              <a:t>actions</a:t>
            </a:r>
            <a:r>
              <a:rPr/>
              <a:t> control warnings, errors and fatals</a:t>
            </a:r>
          </a:p>
        </p:txBody>
      </p:sp>
    </p:spTree>
  </p:cSld>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What </a:t>
            </a:r>
            <a:r>
              <a:rPr b="1" i="1">
                <a:latin typeface="Courier"/>
              </a:rPr>
              <a:t>$display</a:t>
            </a:r>
            <a:r>
              <a:rPr b="1" i="1"/>
              <a:t> cannot do</a:t>
            </a:r>
          </a:p>
          <a:p>
            <a:pPr lvl="0"/>
            <a:r>
              <a:rPr/>
              <a:t>A thousand operations per test, dozens of tests per regression: one </a:t>
            </a:r>
            <a:r>
              <a:rPr>
                <a:latin typeface="Courier"/>
              </a:rPr>
              <a:t>$display</a:t>
            </a:r>
            <a:r>
              <a:rPr/>
              <a:t> per transaction and the log stops being readable before the first coffee</a:t>
            </a:r>
          </a:p>
          <a:p>
            <a:pPr lvl="0"/>
            <a:r>
              <a:rPr/>
              <a:t>And with </a:t>
            </a:r>
            <a:r>
              <a:rPr>
                <a:latin typeface="Courier"/>
              </a:rPr>
              <a:t>$display</a:t>
            </a:r>
            <a:r>
              <a:rPr/>
              <a:t> the only way of lowering the noise is </a:t>
            </a:r>
            <a:r>
              <a:rPr b="1"/>
              <a:t>deleting lines</a:t>
            </a:r>
            <a:r>
              <a:rPr/>
              <a:t>, that is, losing exactly what you are going to need next time</a:t>
            </a:r>
          </a:p>
          <a:p>
            <a:pPr lvl="0"/>
            <a:r>
              <a:rPr/>
              <a:t>UVM replaces the </a:t>
            </a:r>
            <a:r>
              <a:rPr>
                <a:latin typeface="Courier"/>
              </a:rPr>
              <a:t>$display</a:t>
            </a:r>
            <a:r>
              <a:rPr/>
              <a:t> with four macros that bring two things for free: context —time, component, file— and a </a:t>
            </a:r>
            <a:r>
              <a:rPr b="1"/>
              <a:t>filter</a:t>
            </a:r>
            <a:r>
              <a:rPr/>
              <a:t> that is driven from outside</a:t>
            </a:r>
          </a:p>
        </p:txBody>
      </p:sp>
    </p:spTree>
  </p:cSld>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The reporting macros</a:t>
            </a:r>
          </a:p>
          <a:p>
            <a:pPr lvl="0"/>
            <a:r>
              <a:rPr/>
              <a:t>There are four and they differ by </a:t>
            </a:r>
            <a:r>
              <a:rPr b="1"/>
              <a:t>severity</a:t>
            </a:r>
            <a:r>
              <a:rPr/>
              <a:t>: </a:t>
            </a:r>
            <a:r>
              <a:rPr>
                <a:latin typeface="Courier"/>
              </a:rPr>
              <a:t>`uvm_info</a:t>
            </a:r>
            <a:r>
              <a:rPr/>
              <a:t>, </a:t>
            </a:r>
            <a:r>
              <a:rPr>
                <a:latin typeface="Courier"/>
              </a:rPr>
              <a:t>`uvm_warning</a:t>
            </a:r>
            <a:r>
              <a:rPr/>
              <a:t>, </a:t>
            </a:r>
            <a:r>
              <a:rPr>
                <a:latin typeface="Courier"/>
              </a:rPr>
              <a:t>`uvm_error</a:t>
            </a:r>
            <a:r>
              <a:rPr/>
              <a:t> and </a:t>
            </a:r>
            <a:r>
              <a:rPr>
                <a:latin typeface="Courier"/>
              </a:rPr>
              <a:t>`uvm_fatal</a:t>
            </a:r>
            <a:r>
              <a:rPr/>
              <a:t>. </a:t>
            </a:r>
            <a:r>
              <a:rPr b="1"/>
              <a:t>All four</a:t>
            </a:r>
            <a:r>
              <a:rPr/>
              <a:t> are counted in the </a:t>
            </a:r>
            <a:r>
              <a:rPr i="1"/>
              <a:t>Report Summary</a:t>
            </a:r>
            <a:r>
              <a:rPr/>
              <a:t>; what changes is the default </a:t>
            </a:r>
            <a:r>
              <a:rPr b="1"/>
              <a:t>action</a:t>
            </a:r>
            <a:r>
              <a:rPr/>
              <a:t> — </a:t>
            </a:r>
            <a:r>
              <a:rPr>
                <a:latin typeface="Courier"/>
              </a:rPr>
              <a:t>`uvm_error</a:t>
            </a:r>
            <a:r>
              <a:rPr/>
              <a:t> comes with </a:t>
            </a:r>
            <a:r>
              <a:rPr>
                <a:latin typeface="Courier"/>
              </a:rPr>
              <a:t>UVM_DISPLAY|UVM_COUNT</a:t>
            </a:r>
            <a:r>
              <a:rPr/>
              <a:t> and </a:t>
            </a:r>
            <a:r>
              <a:rPr>
                <a:latin typeface="Courier"/>
              </a:rPr>
              <a:t>`uvm_fatal</a:t>
            </a:r>
            <a:r>
              <a:rPr/>
              <a:t> also kills the simulation</a:t>
            </a:r>
          </a:p>
          <a:p>
            <a:pPr lvl="0"/>
            <a:r>
              <a:rPr/>
              <a:t>The </a:t>
            </a:r>
            <a:r>
              <a:rPr b="1"/>
              <a:t>ID</a:t>
            </a:r>
            <a:r>
              <a:rPr/>
              <a:t> is the first argument: a string that says who is talking. It is what you filter with afterwards, so it is worth making it the name of the component and always the same one</a:t>
            </a:r>
          </a:p>
          <a:p>
            <a:pPr lvl="0"/>
            <a:r>
              <a:rPr/>
              <a:t>The </a:t>
            </a:r>
            <a:r>
              <a:rPr b="1"/>
              <a:t>message</a:t>
            </a:r>
            <a:r>
              <a:rPr/>
              <a:t> is the second, and it gets assembled with </a:t>
            </a:r>
            <a:r>
              <a:rPr>
                <a:latin typeface="Courier"/>
              </a:rPr>
              <a:t>$sformatf</a:t>
            </a:r>
            <a:r>
              <a:rPr/>
              <a:t> when it carries data</a:t>
            </a:r>
          </a:p>
          <a:p>
            <a:pPr lvl="0"/>
            <a:r>
              <a:rPr/>
              <a:t>The </a:t>
            </a:r>
            <a:r>
              <a:rPr b="1"/>
              <a:t>verbosity</a:t>
            </a:r>
            <a:r>
              <a:rPr/>
              <a:t> is the third, and </a:t>
            </a:r>
            <a:r>
              <a:rPr b="1"/>
              <a:t>only</a:t>
            </a:r>
            <a:r>
              <a:rPr/>
              <a:t> </a:t>
            </a:r>
            <a:r>
              <a:rPr>
                <a:latin typeface="Courier"/>
              </a:rPr>
              <a:t>`uvm_info</a:t>
            </a:r>
            <a:r>
              <a:rPr/>
              <a:t> has it: it is the one that decides whether the message comes out or not</a:t>
            </a:r>
          </a:p>
          <a:p>
            <a:pPr lvl="0" indent="0">
              <a:buNone/>
            </a:pPr>
            <a:r>
              <a:rPr i="1">
                <a:solidFill>
                  <a:srgbClr val="60A0B0"/>
                </a:solidFill>
                <a:latin typeface="Courier"/>
              </a:rPr>
              <a:t>// ILLUSTRATION -- not compiled. The signature of each macro, not a call.</a:t>
            </a:r>
            <a:br/>
            <a:r>
              <a:rPr>
                <a:solidFill>
                  <a:srgbClr val="007020"/>
                </a:solidFill>
                <a:latin typeface="Courier"/>
              </a:rPr>
              <a:t>`uvm_info   (Message ID String, Message String, Verbosity)</a:t>
            </a:r>
            <a:br/>
            <a:r>
              <a:rPr>
                <a:solidFill>
                  <a:srgbClr val="007020"/>
                </a:solidFill>
                <a:latin typeface="Courier"/>
              </a:rPr>
              <a:t>`uvm_warning(Message ID String, Message String)</a:t>
            </a:r>
            <a:br/>
            <a:r>
              <a:rPr>
                <a:solidFill>
                  <a:srgbClr val="007020"/>
                </a:solidFill>
                <a:latin typeface="Courier"/>
              </a:rPr>
              <a:t>`uvm_error  (Message ID String, Message String)</a:t>
            </a:r>
            <a:br/>
            <a:r>
              <a:rPr>
                <a:solidFill>
                  <a:srgbClr val="007020"/>
                </a:solidFill>
                <a:latin typeface="Courier"/>
              </a:rPr>
              <a:t>`uvm_fatal  (Message ID String, Message String)</a:t>
            </a:r>
          </a:p>
        </p:txBody>
      </p:sp>
    </p:spTree>
  </p:cSld>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The reporting macros: what each one does</a:t>
            </a:r>
          </a:p>
          <a:p>
            <a:pPr lvl="0"/>
            <a:r>
              <a:rPr/>
              <a:t>This is how it looks in the scoreboard: a </a:t>
            </a:r>
            <a:r>
              <a:rPr>
                <a:latin typeface="Courier"/>
              </a:rPr>
              <a:t>`uvm_error</a:t>
            </a:r>
            <a:r>
              <a:rPr/>
              <a:t> when the comparison fails, with the message assembled with </a:t>
            </a:r>
            <a:r>
              <a:rPr>
                <a:latin typeface="Courier"/>
              </a:rPr>
              <a:t>$sformatf</a:t>
            </a:r>
          </a:p>
          <a:p>
            <a:pPr lvl="0"/>
            <a:r>
              <a:rPr/>
              <a:t>And this is how it comes out in the log. Look at what the line brings </a:t>
            </a:r>
            <a:r>
              <a:rPr b="1"/>
              <a:t>without anybody asking for it</a:t>
            </a:r>
            <a:r>
              <a:rPr/>
              <a:t>: the time, the file and the line, and the hierarchical path of the component that spoke</a:t>
            </a:r>
          </a:p>
          <a:p>
            <a:pPr lvl="0" indent="0">
              <a:buNone/>
            </a:pPr>
            <a:r>
              <a:rPr>
                <a:latin typeface="Courier"/>
              </a:rPr>
              <a:t>      data_str = </a:t>
            </a:r>
            <a:r>
              <a:rPr b="1">
                <a:solidFill>
                  <a:srgbClr val="007020"/>
                </a:solidFill>
                <a:latin typeface="Courier"/>
              </a:rPr>
              <a:t>$sformatf</a:t>
            </a:r>
            <a:r>
              <a:rPr>
                <a:latin typeface="Courier"/>
              </a:rPr>
              <a:t>(</a:t>
            </a:r>
            <a:br/>
            <a:r>
              <a:rPr>
                <a:latin typeface="Courier"/>
              </a:rPr>
              <a:t>          </a:t>
            </a:r>
            <a:r>
              <a:rPr>
                <a:solidFill>
                  <a:srgbClr val="4070A0"/>
                </a:solidFill>
                <a:latin typeface="Courier"/>
              </a:rPr>
              <a:t>" %2h %0s %2h = %4h (%4h predicted)"</a:t>
            </a:r>
            <a:r>
              <a:rPr>
                <a:latin typeface="Courier"/>
              </a:rPr>
              <a:t>,</a:t>
            </a:r>
            <a:br/>
            <a:r>
              <a:rPr>
                <a:latin typeface="Courier"/>
              </a:rPr>
              <a:t>          cmd.A,</a:t>
            </a:r>
            <a:br/>
            <a:r>
              <a:rPr>
                <a:latin typeface="Courier"/>
              </a:rPr>
              <a:t>          cmd.op.name(),</a:t>
            </a:r>
            <a:br/>
            <a:r>
              <a:rPr>
                <a:latin typeface="Courier"/>
              </a:rPr>
              <a:t>          cmd.B,</a:t>
            </a:r>
            <a:br/>
            <a:r>
              <a:rPr>
                <a:latin typeface="Courier"/>
              </a:rPr>
              <a:t>          t,</a:t>
            </a:r>
            <a:br/>
            <a:r>
              <a:rPr>
                <a:latin typeface="Courier"/>
              </a:rPr>
              <a:t>          predicted_result</a:t>
            </a:r>
            <a:br/>
            <a:r>
              <a:rPr>
                <a:latin typeface="Courier"/>
              </a:rPr>
              <a:t>      );</a:t>
            </a:r>
            <a:br/>
            <a:br/>
            <a:r>
              <a:rPr>
                <a:latin typeface="Courier"/>
              </a:rPr>
              <a:t>      </a:t>
            </a:r>
            <a:r>
              <a:rPr b="1">
                <a:solidFill>
                  <a:srgbClr val="007020"/>
                </a:solidFill>
                <a:latin typeface="Courier"/>
              </a:rPr>
              <a:t>if</a:t>
            </a:r>
            <a:r>
              <a:rPr>
                <a:latin typeface="Courier"/>
              </a:rPr>
              <a:t> (predicted_result != t) </a:t>
            </a:r>
            <a:r>
              <a:rPr>
                <a:solidFill>
                  <a:srgbClr val="007020"/>
                </a:solidFill>
                <a:latin typeface="Courier"/>
              </a:rPr>
              <a:t>`uvm_error</a:t>
            </a:r>
            <a:r>
              <a:rPr>
                <a:latin typeface="Courier"/>
              </a:rPr>
              <a:t>(</a:t>
            </a:r>
            <a:r>
              <a:rPr>
                <a:solidFill>
                  <a:srgbClr val="4070A0"/>
                </a:solidFill>
                <a:latin typeface="Courier"/>
              </a:rPr>
              <a:t>"SCOREBOARD"</a:t>
            </a:r>
            <a:r>
              <a:rPr>
                <a:latin typeface="Courier"/>
              </a:rPr>
              <a:t>, {</a:t>
            </a:r>
            <a:r>
              <a:rPr>
                <a:solidFill>
                  <a:srgbClr val="4070A0"/>
                </a:solidFill>
                <a:latin typeface="Courier"/>
              </a:rPr>
              <a:t>"FAIL: "</a:t>
            </a:r>
            <a:r>
              <a:rPr>
                <a:latin typeface="Courier"/>
              </a:rPr>
              <a:t>, data_str})</a:t>
            </a:r>
            <a:br/>
            <a:r>
              <a:rPr>
                <a:latin typeface="Courier"/>
              </a:rPr>
              <a:t>      </a:t>
            </a:r>
            <a:r>
              <a:rPr b="1">
                <a:solidFill>
                  <a:srgbClr val="007020"/>
                </a:solidFill>
                <a:latin typeface="Courier"/>
              </a:rPr>
              <a:t>else</a:t>
            </a:r>
            <a:r>
              <a:rPr>
                <a:latin typeface="Courier"/>
              </a:rPr>
              <a:t> </a:t>
            </a:r>
            <a:r>
              <a:rPr>
                <a:solidFill>
                  <a:srgbClr val="007020"/>
                </a:solidFill>
                <a:latin typeface="Courier"/>
              </a:rPr>
              <a:t>`uvm_info</a:t>
            </a:r>
            <a:r>
              <a:rPr>
                <a:latin typeface="Courier"/>
              </a:rPr>
              <a:t>(</a:t>
            </a:r>
            <a:r>
              <a:rPr>
                <a:solidFill>
                  <a:srgbClr val="4070A0"/>
                </a:solidFill>
                <a:latin typeface="Courier"/>
              </a:rPr>
              <a:t>"SCOREBOARD"</a:t>
            </a:r>
            <a:r>
              <a:rPr>
                <a:latin typeface="Courier"/>
              </a:rPr>
              <a:t>, {</a:t>
            </a:r>
            <a:r>
              <a:rPr>
                <a:solidFill>
                  <a:srgbClr val="4070A0"/>
                </a:solidFill>
                <a:latin typeface="Courier"/>
              </a:rPr>
              <a:t>"PASS: "</a:t>
            </a:r>
            <a:r>
              <a:rPr>
                <a:latin typeface="Courier"/>
              </a:rPr>
              <a:t>, data_str}, UVM_HIGH)</a:t>
            </a:r>
          </a:p>
          <a:p>
            <a:pPr lvl="0" indent="0">
              <a:buNone/>
            </a:pPr>
            <a:r>
              <a:rPr>
                <a:latin typeface="Courier"/>
              </a:rPr>
              <a:t>UVM_ERROR tb_classes/scoreboard.svh(39) @ 290: uvm_test_top.env_h.scoreboard_h [SCOREBOARD] FAIL:  5b add_op ff = 015a (015b predicted)</a:t>
            </a:r>
          </a:p>
        </p:txBody>
      </p:sp>
    </p:spTree>
  </p:cSld>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The six levels, and why the message stays</a:t>
            </a:r>
          </a:p>
          <a:p>
            <a:pPr lvl="0"/>
            <a:r>
              <a:rPr/>
              <a:t>The usual cycle: you fill the code with </a:t>
            </a:r>
            <a:r>
              <a:rPr>
                <a:latin typeface="Courier"/>
              </a:rPr>
              <a:t>$display</a:t>
            </a:r>
            <a:r>
              <a:rPr/>
              <a:t>, you find the bug, you delete everything — and next week you write it again</a:t>
            </a:r>
          </a:p>
          <a:p>
            <a:pPr lvl="0"/>
            <a:r>
              <a:rPr/>
              <a:t>With verbosity the messages </a:t>
            </a:r>
            <a:r>
              <a:rPr b="1"/>
              <a:t>stay in place</a:t>
            </a:r>
            <a:r>
              <a:rPr/>
              <a:t> and do not get in the way. It is two steps, and the second one does not touch the code:</a:t>
            </a:r>
          </a:p>
          <a:p>
            <a:pPr lvl="1"/>
            <a:r>
              <a:rPr/>
              <a:t>put a verbosity on each </a:t>
            </a:r>
            <a:r>
              <a:rPr>
                <a:latin typeface="Courier"/>
              </a:rPr>
              <a:t>`uvm_info</a:t>
            </a:r>
            <a:r>
              <a:rPr/>
              <a:t>, according to how much noise it is</a:t>
            </a:r>
          </a:p>
          <a:p>
            <a:pPr lvl="1"/>
            <a:r>
              <a:rPr/>
              <a:t>set the </a:t>
            </a:r>
            <a:r>
              <a:rPr b="1"/>
              <a:t>ceiling</a:t>
            </a:r>
            <a:r>
              <a:rPr/>
              <a:t> of the run: global, or per branch of the tree</a:t>
            </a:r>
          </a:p>
          <a:p>
            <a:pPr lvl="0"/>
            <a:r>
              <a:rPr/>
              <a:t>A message comes out if its verbosity is </a:t>
            </a:r>
            <a:r>
              <a:rPr b="1"/>
              <a:t>less than or equal to</a:t>
            </a:r>
            <a:r>
              <a:rPr/>
              <a:t> the ceiling. That is why </a:t>
            </a:r>
            <a:r>
              <a:rPr>
                <a:latin typeface="Courier"/>
              </a:rPr>
              <a:t>UVM_NONE</a:t>
            </a:r>
            <a:r>
              <a:rPr/>
              <a:t> always comes out</a:t>
            </a:r>
          </a:p>
          <a:p>
            <a:pPr lvl="0" indent="0">
              <a:buNone/>
            </a:pPr>
            <a:r>
              <a:rPr i="1">
                <a:solidFill>
                  <a:srgbClr val="60A0B0"/>
                </a:solidFill>
                <a:latin typeface="Courier"/>
              </a:rPr>
              <a:t>// ILLUSTRATION -- not compiled. uvm_object_globals.svh:382-390, uvm-core 2020.3.1,</a:t>
            </a:r>
            <a:br/>
            <a:r>
              <a:rPr i="1">
                <a:solidFill>
                  <a:srgbClr val="60A0B0"/>
                </a:solidFill>
                <a:latin typeface="Courier"/>
              </a:rPr>
              <a:t>// copied verbatim: code/.uvm/ is downloaded and gitignored, so the slide cannot</a:t>
            </a:r>
            <a:br/>
            <a:r>
              <a:rPr i="1">
                <a:solidFill>
                  <a:srgbClr val="60A0B0"/>
                </a:solidFill>
                <a:latin typeface="Courier"/>
              </a:rPr>
              <a:t>// pull the enum straight out of the library.</a:t>
            </a:r>
            <a:br/>
            <a:r>
              <a:rPr b="1">
                <a:solidFill>
                  <a:srgbClr val="007020"/>
                </a:solidFill>
                <a:latin typeface="Courier"/>
              </a:rPr>
              <a:t>typedef</a:t>
            </a:r>
            <a:r>
              <a:rPr>
                <a:latin typeface="Courier"/>
              </a:rPr>
              <a:t> </a:t>
            </a:r>
            <a:r>
              <a:rPr b="1">
                <a:solidFill>
                  <a:srgbClr val="007020"/>
                </a:solidFill>
                <a:latin typeface="Courier"/>
              </a:rPr>
              <a:t>enum</a:t>
            </a:r>
            <a:r>
              <a:rPr>
                <a:latin typeface="Courier"/>
              </a:rPr>
              <a:t> {</a:t>
            </a:r>
            <a:br/>
            <a:r>
              <a:rPr>
                <a:latin typeface="Courier"/>
              </a:rPr>
              <a:t>   UVM_NONE   = </a:t>
            </a:r>
            <a:r>
              <a:rPr>
                <a:solidFill>
                  <a:srgbClr val="40A070"/>
                </a:solidFill>
                <a:latin typeface="Courier"/>
              </a:rPr>
              <a:t>0</a:t>
            </a:r>
            <a:r>
              <a:rPr>
                <a:latin typeface="Courier"/>
              </a:rPr>
              <a:t>,</a:t>
            </a:r>
            <a:br/>
            <a:r>
              <a:rPr>
                <a:latin typeface="Courier"/>
              </a:rPr>
              <a:t>   UVM_LOW    = </a:t>
            </a:r>
            <a:r>
              <a:rPr>
                <a:solidFill>
                  <a:srgbClr val="40A070"/>
                </a:solidFill>
                <a:latin typeface="Courier"/>
              </a:rPr>
              <a:t>100</a:t>
            </a:r>
            <a:r>
              <a:rPr>
                <a:latin typeface="Courier"/>
              </a:rPr>
              <a:t>,</a:t>
            </a:r>
            <a:br/>
            <a:r>
              <a:rPr>
                <a:latin typeface="Courier"/>
              </a:rPr>
              <a:t>   UVM_MEDIUM = </a:t>
            </a:r>
            <a:r>
              <a:rPr>
                <a:solidFill>
                  <a:srgbClr val="40A070"/>
                </a:solidFill>
                <a:latin typeface="Courier"/>
              </a:rPr>
              <a:t>200</a:t>
            </a:r>
            <a:r>
              <a:rPr>
                <a:latin typeface="Courier"/>
              </a:rPr>
              <a:t>,  </a:t>
            </a:r>
            <a:r>
              <a:rPr i="1">
                <a:solidFill>
                  <a:srgbClr val="60A0B0"/>
                </a:solidFill>
                <a:latin typeface="Courier"/>
              </a:rPr>
              <a:t>// the default: with nothing set, UVM_MEDIUM is what you get</a:t>
            </a:r>
            <a:br/>
            <a:r>
              <a:rPr>
                <a:latin typeface="Courier"/>
              </a:rPr>
              <a:t>   UVM_HIGH   = </a:t>
            </a:r>
            <a:r>
              <a:rPr>
                <a:solidFill>
                  <a:srgbClr val="40A070"/>
                </a:solidFill>
                <a:latin typeface="Courier"/>
              </a:rPr>
              <a:t>300</a:t>
            </a:r>
            <a:r>
              <a:rPr>
                <a:latin typeface="Courier"/>
              </a:rPr>
              <a:t>,</a:t>
            </a:r>
            <a:br/>
            <a:r>
              <a:rPr>
                <a:latin typeface="Courier"/>
              </a:rPr>
              <a:t>   UVM_FULL   = </a:t>
            </a:r>
            <a:r>
              <a:rPr>
                <a:solidFill>
                  <a:srgbClr val="40A070"/>
                </a:solidFill>
                <a:latin typeface="Courier"/>
              </a:rPr>
              <a:t>400</a:t>
            </a:r>
            <a:r>
              <a:rPr>
                <a:latin typeface="Courier"/>
              </a:rPr>
              <a:t>,</a:t>
            </a:r>
            <a:br/>
            <a:r>
              <a:rPr>
                <a:latin typeface="Courier"/>
              </a:rPr>
              <a:t>   UVM_DEBUG  = </a:t>
            </a:r>
            <a:r>
              <a:rPr>
                <a:solidFill>
                  <a:srgbClr val="40A070"/>
                </a:solidFill>
                <a:latin typeface="Courier"/>
              </a:rPr>
              <a:t>500</a:t>
            </a:r>
            <a:br/>
            <a:r>
              <a:rPr>
                <a:latin typeface="Courier"/>
              </a:rPr>
              <a:t>} uvm_verbosity;</a:t>
            </a:r>
            <a:br/>
            <a:br/>
            <a:r>
              <a:rPr i="1">
                <a:solidFill>
                  <a:srgbClr val="60A0B0"/>
                </a:solidFill>
                <a:latin typeface="Courier"/>
              </a:rPr>
              <a:t>// Any message above the verbosity that was set does not get printed</a:t>
            </a:r>
          </a:p>
        </p:txBody>
      </p:sp>
    </p:spTree>
  </p:cSld>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The global ceiling: a plusarg, without recompiling</a:t>
            </a:r>
          </a:p>
          <a:p>
            <a:pPr lvl="0"/>
            <a:r>
              <a:rPr/>
              <a:t>It gets set in two ways, and the first one is the one used every day: a </a:t>
            </a:r>
            <a:r>
              <a:rPr b="1"/>
              <a:t>plusarg</a:t>
            </a:r>
            <a:r>
              <a:rPr/>
              <a:t> on the command line</a:t>
            </a:r>
          </a:p>
          <a:p>
            <a:pPr lvl="0"/>
            <a:r>
              <a:rPr/>
              <a:t>No code to touch and no recompiling. The same binary gives the log of the regression and the log of the debug</a:t>
            </a:r>
          </a:p>
          <a:p>
            <a:pPr lvl="0"/>
            <a:r>
              <a:rPr/>
              <a:t>The problem shows up with the team: if there are ten people with their own debug messages, raising the global ceiling brings you everybody’s</a:t>
            </a:r>
          </a:p>
          <a:p>
            <a:pPr lvl="0"/>
            <a:r>
              <a:rPr/>
              <a:t>That is why it has to be possible to ask for it </a:t>
            </a:r>
            <a:r>
              <a:rPr b="1"/>
              <a:t>per component</a:t>
            </a:r>
            <a:r>
              <a:rPr/>
              <a:t>, which is the next slide</a:t>
            </a:r>
          </a:p>
          <a:p>
            <a:pPr lvl="0" indent="0">
              <a:buNone/>
            </a:pPr>
            <a:r>
              <a:rPr>
                <a:latin typeface="Courier"/>
              </a:rPr>
              <a:t>./obj_dir/top/sim +UVM_TESTNAME=random_test +UVM_VERBOSITY=UVM_HIGH</a:t>
            </a:r>
          </a:p>
        </p:txBody>
      </p:sp>
    </p:spTree>
  </p:cSld>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uvm_cmdline_processor</a:t>
            </a:r>
            <a:r>
              <a:rPr b="1" i="1"/>
              <a:t>: the command line, whole</a:t>
            </a:r>
          </a:p>
          <a:p>
            <a:pPr lvl="0"/>
            <a:r>
              <a:rPr>
                <a:latin typeface="Courier"/>
              </a:rPr>
              <a:t>+UVM_VERBOSITY</a:t>
            </a:r>
            <a:r>
              <a:rPr/>
              <a:t> and </a:t>
            </a:r>
            <a:r>
              <a:rPr>
                <a:latin typeface="Courier"/>
              </a:rPr>
              <a:t>+UVM_TESTNAME</a:t>
            </a:r>
            <a:r>
              <a:rPr/>
              <a:t> are not read by magic: they are read by </a:t>
            </a:r>
            <a:r>
              <a:rPr b="1"/>
              <a:t>a class</a:t>
            </a:r>
            <a:r>
              <a:rPr/>
              <a:t>, and it is available for your own plusargs</a:t>
            </a:r>
          </a:p>
          <a:p>
            <a:pPr lvl="0" indent="0">
              <a:buNone/>
            </a:pPr>
            <a:r>
              <a:rPr>
                <a:latin typeface="Courier"/>
              </a:rPr>
              <a:t>uvm_cmdline_processor clp = uvm_cmdline_processor::get_inst();</a:t>
            </a:r>
            <a:br/>
            <a:r>
              <a:rPr b="1">
                <a:solidFill>
                  <a:srgbClr val="007020"/>
                </a:solidFill>
                <a:latin typeface="Courier"/>
              </a:rPr>
              <a:t>string</a:t>
            </a:r>
            <a:r>
              <a:rPr>
                <a:latin typeface="Courier"/>
              </a:rPr>
              <a:t> valor;</a:t>
            </a:r>
            <a:br/>
            <a:br/>
            <a:r>
              <a:rPr b="1">
                <a:solidFill>
                  <a:srgbClr val="007020"/>
                </a:solidFill>
                <a:latin typeface="Courier"/>
              </a:rPr>
              <a:t>if</a:t>
            </a:r>
            <a:r>
              <a:rPr>
                <a:latin typeface="Courier"/>
              </a:rPr>
              <a:t> (clp.get_arg_value(</a:t>
            </a:r>
            <a:r>
              <a:rPr>
                <a:solidFill>
                  <a:srgbClr val="4070A0"/>
                </a:solidFill>
                <a:latin typeface="Courier"/>
              </a:rPr>
              <a:t>"+COUNT="</a:t>
            </a:r>
            <a:r>
              <a:rPr>
                <a:latin typeface="Courier"/>
              </a:rPr>
              <a:t>, valor)) count = valor.atoi();</a:t>
            </a:r>
          </a:p>
          <a:p>
            <a:pPr lvl="0"/>
            <a:r>
              <a:rPr/>
              <a:t>It is a </a:t>
            </a:r>
            <a:r>
              <a:rPr b="1"/>
              <a:t>singleton</a:t>
            </a:r>
            <a:r>
              <a:rPr/>
              <a:t>: </a:t>
            </a:r>
            <a:r>
              <a:rPr>
                <a:latin typeface="Courier"/>
              </a:rPr>
              <a:t>get_inst()</a:t>
            </a:r>
            <a:r>
              <a:rPr/>
              <a:t> from any class, without building anything and without passing it through the </a:t>
            </a:r>
            <a:r>
              <a:rPr>
                <a:latin typeface="Courier"/>
              </a:rPr>
              <a:t>config_db</a:t>
            </a:r>
          </a:p>
          <a:p>
            <a:pPr lvl="0"/>
            <a:r>
              <a:rPr>
                <a:latin typeface="Courier"/>
              </a:rPr>
              <a:t>get_arg_value</a:t>
            </a:r>
            <a:r>
              <a:rPr/>
              <a:t> returns </a:t>
            </a:r>
            <a:r>
              <a:rPr b="1"/>
              <a:t>how many times the argument appeared</a:t>
            </a:r>
            <a:r>
              <a:rPr/>
              <a:t>, not the value: the value comes out through the </a:t>
            </a:r>
            <a:r>
              <a:rPr>
                <a:latin typeface="Courier"/>
              </a:rPr>
              <a:t>ref</a:t>
            </a:r>
            <a:r>
              <a:rPr/>
              <a:t>. If it appeared twice you find out — </a:t>
            </a:r>
            <a:r>
              <a:rPr>
                <a:latin typeface="Courier"/>
              </a:rPr>
              <a:t>$value$plusargs</a:t>
            </a:r>
            <a:r>
              <a:rPr/>
              <a:t> keeps quiet with the first one</a:t>
            </a:r>
          </a:p>
          <a:p>
            <a:pPr lvl="0"/>
            <a:r>
              <a:rPr/>
              <a:t>And there are </a:t>
            </a:r>
            <a:r>
              <a:rPr>
                <a:latin typeface="Courier"/>
              </a:rPr>
              <a:t>get_args()</a:t>
            </a:r>
            <a:r>
              <a:rPr/>
              <a:t>, </a:t>
            </a:r>
            <a:r>
              <a:rPr>
                <a:latin typeface="Courier"/>
              </a:rPr>
              <a:t>get_plusargs()</a:t>
            </a:r>
            <a:r>
              <a:rPr/>
              <a:t> and </a:t>
            </a:r>
            <a:r>
              <a:rPr>
                <a:latin typeface="Courier"/>
              </a:rPr>
              <a:t>get_uvm_args()</a:t>
            </a:r>
            <a:r>
              <a:rPr/>
              <a:t>, which return the whole command line in a queue: it is how you print under what conditions a regression from three months ago ran</a:t>
            </a:r>
          </a:p>
        </p:txBody>
      </p:sp>
    </p:spTree>
  </p:cSld>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Reporting</a:t>
            </a:r>
          </a:p>
        </p:txBody>
      </p:sp>
      <p:sp>
        <p:nvSpPr>
          <p:cNvPr id="4" name="Text Placeholder 3"/>
          <p:cNvSpPr>
            <a:spLocks noGrp="1"/>
          </p:cNvSpPr>
          <p:nvPr>
            <p:ph idx="2" sz="half" type="body"/>
          </p:nvPr>
        </p:nvSpPr>
        <p:spPr/>
        <p:txBody>
          <a:bodyPr/>
          <a:lstStyle/>
          <a:p>
            <a:pPr lvl="0" indent="0" marL="0">
              <a:spcBef>
                <a:spcPts val="3000"/>
              </a:spcBef>
              <a:buNone/>
            </a:pPr>
            <a:r>
              <a:rPr b="1" i="1"/>
              <a:t>The ceiling per branch: two methods and a tree</a:t>
            </a:r>
          </a:p>
          <a:p>
            <a:pPr lvl="0"/>
            <a:r>
              <a:rPr/>
              <a:t>Every </a:t>
            </a:r>
            <a:r>
              <a:rPr>
                <a:latin typeface="Courier"/>
              </a:rPr>
              <a:t>uvm_component</a:t>
            </a:r>
            <a:r>
              <a:rPr/>
              <a:t> comes with methods to set its own ceiling, in two flavours: only itself, or itself </a:t>
            </a:r>
            <a:r>
              <a:rPr b="1"/>
              <a:t>and everything hanging below</a:t>
            </a:r>
            <a:r>
              <a:rPr/>
              <a:t> (</a:t>
            </a:r>
            <a:r>
              <a:rPr>
                <a:latin typeface="Courier"/>
              </a:rPr>
              <a:t>_hier</a:t>
            </a:r>
            <a:r>
              <a:rPr/>
              <a:t>)</a:t>
            </a:r>
          </a:p>
          <a:p>
            <a:pPr lvl="0"/>
            <a:r>
              <a:rPr/>
              <a:t>Careful about which hierarchy it is: it is </a:t>
            </a:r>
            <a:r>
              <a:rPr b="1"/>
              <a:t>not</a:t>
            </a:r>
            <a:r>
              <a:rPr/>
              <a:t> the DUT’s module one. It is the tree that UVM assembles by calling </a:t>
            </a:r>
            <a:r>
              <a:rPr>
                <a:latin typeface="Courier"/>
              </a:rPr>
              <a:t>build_phase()</a:t>
            </a:r>
            <a:r>
              <a:rPr/>
              <a:t> from the top down</a:t>
            </a:r>
          </a:p>
          <a:p>
            <a:pPr lvl="0"/>
            <a:r>
              <a:rPr/>
              <a:t>It is the same tree the prefix of each message comes out of, and the same one the </a:t>
            </a:r>
            <a:r>
              <a:rPr>
                <a:latin typeface="Courier"/>
              </a:rPr>
              <a:t>uvm_config_db</a:t>
            </a:r>
            <a:r>
              <a:rPr/>
              <a:t> uses as a scope</a:t>
            </a:r>
          </a:p>
        </p:txBody>
      </p:sp>
      <p:pic>
        <p:nvPicPr>
          <p:cNvPr descr="res/diagrams/en/UVM-hierarchy.svg" id="0" name="Picture 1"/>
          <p:cNvPicPr>
            <a:picLocks noGrp="1" noChangeAspect="1"/>
          </p:cNvPicPr>
          <p:nvPr/>
        </p:nvPicPr>
        <p:blipFill>
          <a:blip r:embed="rId2"/>
          <a:stretch>
            <a:fillRect/>
          </a:stretch>
        </p:blipFill>
        <p:spPr bwMode="auto">
          <a:xfrm>
            <a:off x="3568700" y="635000"/>
            <a:ext cx="5105400" cy="3009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Instance hierarchy UVM builds in build_phase</a:t>
            </a:r>
          </a:p>
        </p:txBody>
      </p:sp>
    </p:spTree>
  </p:cSld>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The ceiling per branch: where the call goes</a:t>
            </a:r>
          </a:p>
          <a:p>
            <a:pPr lvl="0"/>
            <a:r>
              <a:rPr/>
              <a:t>The call goes </a:t>
            </a:r>
            <a:r>
              <a:rPr b="1"/>
              <a:t>after</a:t>
            </a:r>
            <a:r>
              <a:rPr/>
              <a:t> the hierarchy exists —otherwise the component is not there yet— and </a:t>
            </a:r>
            <a:r>
              <a:rPr b="1"/>
              <a:t>before</a:t>
            </a:r>
            <a:r>
              <a:rPr/>
              <a:t> the simulation starts</a:t>
            </a:r>
          </a:p>
          <a:p>
            <a:pPr lvl="0"/>
            <a:r>
              <a:rPr/>
              <a:t>That window has a name and it is one of the nine phases: </a:t>
            </a:r>
            <a:r>
              <a:rPr>
                <a:latin typeface="Courier"/>
              </a:rPr>
              <a:t>end_of_elaboration_phase</a:t>
            </a:r>
          </a:p>
          <a:p>
            <a:pPr lvl="0"/>
            <a:r>
              <a:rPr>
                <a:latin typeface="Courier"/>
              </a:rPr>
              <a:t>set_report_verbosity_level_hier()</a:t>
            </a:r>
            <a:r>
              <a:rPr/>
              <a:t> reaches the component </a:t>
            </a:r>
            <a:r>
              <a:rPr b="1"/>
              <a:t>and its children</a:t>
            </a:r>
            <a:r>
              <a:rPr/>
              <a:t>; </a:t>
            </a:r>
            <a:r>
              <a:rPr>
                <a:latin typeface="Courier"/>
              </a:rPr>
              <a:t>set_report_verbosity_level()</a:t>
            </a:r>
            <a:r>
              <a:rPr/>
              <a:t>, only it</a:t>
            </a:r>
          </a:p>
          <a:p>
            <a:pPr lvl="0" indent="0">
              <a:buNone/>
            </a:pPr>
            <a:r>
              <a:rPr>
                <a:latin typeface="Courier"/>
              </a:rPr>
              <a:t>   </a:t>
            </a:r>
            <a:r>
              <a:rPr i="1">
                <a:solidFill>
                  <a:srgbClr val="60A0B0"/>
                </a:solidFill>
                <a:latin typeface="Courier"/>
              </a:rPr>
              <a:t>// To use the UVM hierarchy to control verbosity, the reporting methods have to</a:t>
            </a:r>
            <a:br/>
            <a:r>
              <a:rPr>
                <a:latin typeface="Courier"/>
              </a:rPr>
              <a:t>   </a:t>
            </a:r>
            <a:r>
              <a:rPr i="1">
                <a:solidFill>
                  <a:srgbClr val="60A0B0"/>
                </a:solidFill>
                <a:latin typeface="Courier"/>
              </a:rPr>
              <a:t>// be called after the UVM hierarchy has been built, but BEFORE the simulation</a:t>
            </a:r>
            <a:br/>
            <a:r>
              <a:rPr>
                <a:latin typeface="Courier"/>
              </a:rPr>
              <a:t>   </a:t>
            </a:r>
            <a:r>
              <a:rPr i="1">
                <a:solidFill>
                  <a:srgbClr val="60A0B0"/>
                </a:solidFill>
                <a:latin typeface="Courier"/>
              </a:rPr>
              <a:t>// starts. That is what end_of_elaboration_phase is for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i="1">
                <a:solidFill>
                  <a:srgbClr val="60A0B0"/>
                </a:solidFill>
                <a:latin typeface="Courier"/>
              </a:rPr>
              <a:t>//scoreboard_h.set_report_severity_action_hier(UVM_ERROR, UVM_NO_ACTION);</a:t>
            </a:r>
            <a:br/>
            <a:r>
              <a:rPr>
                <a:latin typeface="Courier"/>
              </a:rPr>
              <a:t>      scoreboard_h.set_report_verbosity_level_hier(UVM_HIGH);</a:t>
            </a:r>
            <a:br/>
            <a:r>
              <a:rPr>
                <a:latin typeface="Courier"/>
              </a:rPr>
              <a:t>   </a:t>
            </a:r>
            <a:r>
              <a:rPr b="1">
                <a:solidFill>
                  <a:srgbClr val="007020"/>
                </a:solidFill>
                <a:latin typeface="Courier"/>
              </a:rPr>
              <a:t>endfunction</a:t>
            </a:r>
            <a:r>
              <a:rPr>
                <a:latin typeface="Courier"/>
              </a:rPr>
              <a:t> : end_of_elaboration_phase</a:t>
            </a:r>
          </a:p>
        </p:txBody>
      </p:sp>
    </p:spTree>
  </p:cSld>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Switching off warnings, errors and fatal messages</a:t>
            </a:r>
          </a:p>
          <a:p>
            <a:pPr lvl="0"/>
            <a:r>
              <a:rPr/>
              <a:t>A real situation: the DUT is fine, the scoreboard predicts the addition wrong, and the class is being fixed by somebody else. You need to carry on working in the meantime</a:t>
            </a:r>
          </a:p>
          <a:p>
            <a:pPr lvl="0"/>
            <a:r>
              <a:rPr/>
              <a:t>Lowering the verbosity ceiling </a:t>
            </a:r>
            <a:r>
              <a:rPr b="1"/>
              <a:t>does not help</a:t>
            </a:r>
            <a:r>
              <a:rPr/>
              <a:t>: it only affects </a:t>
            </a:r>
            <a:r>
              <a:rPr>
                <a:latin typeface="Courier"/>
              </a:rPr>
              <a:t>`uvm_info</a:t>
            </a:r>
            <a:r>
              <a:rPr/>
              <a:t>, and what has to be silenced is a </a:t>
            </a:r>
            <a:r>
              <a:rPr>
                <a:latin typeface="Courier"/>
              </a:rPr>
              <a:t>`uvm_error</a:t>
            </a:r>
          </a:p>
          <a:p>
            <a:pPr lvl="0"/>
            <a:r>
              <a:rPr/>
              <a:t>Another knob is needed</a:t>
            </a:r>
          </a:p>
          <a:p>
            <a:pPr lvl="0" indent="0">
              <a:buNone/>
            </a:pPr>
            <a:r>
              <a:rPr>
                <a:latin typeface="Courier"/>
              </a:rPr>
              <a:t>UVM_INFO @ 0: reporter [RNTST] Running test random_test...
UVM_INFO tb_classes/scoreboard.svh(40) @ 150: uvm_test_top.env_h.scoreboard_h [SCOREBOARD] PASS:  43 and_op ff = 0043 (0043 predicted)
UVM_ERROR tb_classes/scoreboard.svh(39) @ 290: uvm_test_top.env_h.scoreboard_h [SCOREBOARD] FAIL:  5b add_op ff = 015a (015b predicted)
...
--- UVM Report Summary ---
** Report counts by severity
UVM_INFO :    4
UVM_WARNING :    0
UVM_ERROR :    2
UVM_FATAL :    0
** Report counts by id
[RNTST]     1
[SCOREBOARD]     5
- $UVM_HOME/src/base/uvm_root.svh:633: Verilog $finish
- S i m u l a t i o n   R e p o r t: Verilator 5.052 2026-09-05
- Verilator: $finish at 820ps</a:t>
            </a:r>
          </a:p>
        </p:txBody>
      </p:sp>
    </p:spTree>
  </p:cSld>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Switching off messages: where it gets done</a:t>
            </a:r>
          </a:p>
          <a:p>
            <a:pPr lvl="0"/>
            <a:r>
              <a:rPr/>
              <a:t>Warnings, errors and fatals are </a:t>
            </a:r>
            <a:r>
              <a:rPr b="1"/>
              <a:t>immune</a:t>
            </a:r>
            <a:r>
              <a:rPr/>
              <a:t> to the verbosity ceiling, and it is right that they should be: nobody wants to switch off an error by accident</a:t>
            </a:r>
          </a:p>
          <a:p>
            <a:pPr lvl="0"/>
            <a:r>
              <a:rPr/>
              <a:t>The knob that does reach them is called </a:t>
            </a:r>
            <a:r>
              <a:rPr b="1"/>
              <a:t>actions</a:t>
            </a:r>
            <a:r>
              <a:rPr/>
              <a:t>, and it answers another question: not </a:t>
            </a:r>
            <a:r>
              <a:rPr i="1"/>
              <a:t>“does it get printed?”</a:t>
            </a:r>
            <a:r>
              <a:rPr/>
              <a:t> but </a:t>
            </a:r>
            <a:r>
              <a:rPr i="1"/>
              <a:t>“what gets done with this message?”</a:t>
            </a:r>
          </a:p>
          <a:p>
            <a:pPr lvl="0"/>
            <a:r>
              <a:rPr/>
              <a:t>Printing is only one of the seven possible things</a:t>
            </a:r>
          </a:p>
          <a:p>
            <a:pPr lvl="0" indent="0">
              <a:buNone/>
            </a:pPr>
            <a:r>
              <a:rPr i="1">
                <a:solidFill>
                  <a:srgbClr val="60A0B0"/>
                </a:solidFill>
                <a:latin typeface="Courier"/>
              </a:rPr>
              <a:t>// ILLUSTRATION -- not compiled. uvm_object_globals.svh:354-364, uvm-core 2020.3.1,</a:t>
            </a:r>
            <a:br/>
            <a:r>
              <a:rPr i="1">
                <a:solidFill>
                  <a:srgbClr val="60A0B0"/>
                </a:solidFill>
                <a:latin typeface="Courier"/>
              </a:rPr>
              <a:t>// copied verbatim: code/.uvm/ is downloaded and gitignored, so the slide cannot</a:t>
            </a:r>
            <a:br/>
            <a:r>
              <a:rPr i="1">
                <a:solidFill>
                  <a:srgbClr val="60A0B0"/>
                </a:solidFill>
                <a:latin typeface="Courier"/>
              </a:rPr>
              <a:t>// pull the enum straight out of the library.</a:t>
            </a:r>
            <a:br/>
            <a:r>
              <a:rPr b="1">
                <a:solidFill>
                  <a:srgbClr val="007020"/>
                </a:solidFill>
                <a:latin typeface="Courier"/>
              </a:rPr>
              <a:t>typedef</a:t>
            </a:r>
            <a:r>
              <a:rPr>
                <a:latin typeface="Courier"/>
              </a:rPr>
              <a:t> </a:t>
            </a:r>
            <a:r>
              <a:rPr b="1">
                <a:solidFill>
                  <a:srgbClr val="007020"/>
                </a:solidFill>
                <a:latin typeface="Courier"/>
              </a:rPr>
              <a:t>enum</a:t>
            </a:r>
            <a:r>
              <a:rPr>
                <a:latin typeface="Courier"/>
              </a:rPr>
              <a:t> {</a:t>
            </a:r>
            <a:br/>
            <a:r>
              <a:rPr>
                <a:latin typeface="Courier"/>
              </a:rPr>
              <a:t>   UVM_NO_ACTION = </a:t>
            </a:r>
            <a:r>
              <a:rPr>
                <a:solidFill>
                  <a:srgbClr val="40A070"/>
                </a:solidFill>
                <a:latin typeface="Courier"/>
              </a:rPr>
              <a:t>'b0000000</a:t>
            </a:r>
            <a:r>
              <a:rPr>
                <a:latin typeface="Courier"/>
              </a:rPr>
              <a:t>,</a:t>
            </a:r>
            <a:br/>
            <a:r>
              <a:rPr>
                <a:latin typeface="Courier"/>
              </a:rPr>
              <a:t>   UVM_DISPLAY   = </a:t>
            </a:r>
            <a:r>
              <a:rPr>
                <a:solidFill>
                  <a:srgbClr val="40A070"/>
                </a:solidFill>
                <a:latin typeface="Courier"/>
              </a:rPr>
              <a:t>'b0000001</a:t>
            </a:r>
            <a:r>
              <a:rPr>
                <a:latin typeface="Courier"/>
              </a:rPr>
              <a:t>,</a:t>
            </a:r>
            <a:br/>
            <a:r>
              <a:rPr>
                <a:latin typeface="Courier"/>
              </a:rPr>
              <a:t>   UVM_LOG       = </a:t>
            </a:r>
            <a:r>
              <a:rPr>
                <a:solidFill>
                  <a:srgbClr val="40A070"/>
                </a:solidFill>
                <a:latin typeface="Courier"/>
              </a:rPr>
              <a:t>'b0000010</a:t>
            </a:r>
            <a:r>
              <a:rPr>
                <a:latin typeface="Courier"/>
              </a:rPr>
              <a:t>,</a:t>
            </a:r>
            <a:br/>
            <a:r>
              <a:rPr>
                <a:latin typeface="Courier"/>
              </a:rPr>
              <a:t>   UVM_COUNT     = </a:t>
            </a:r>
            <a:r>
              <a:rPr>
                <a:solidFill>
                  <a:srgbClr val="40A070"/>
                </a:solidFill>
                <a:latin typeface="Courier"/>
              </a:rPr>
              <a:t>'b0000100</a:t>
            </a:r>
            <a:r>
              <a:rPr>
                <a:latin typeface="Courier"/>
              </a:rPr>
              <a:t>,</a:t>
            </a:r>
            <a:br/>
            <a:r>
              <a:rPr>
                <a:latin typeface="Courier"/>
              </a:rPr>
              <a:t>   UVM_EXIT      = </a:t>
            </a:r>
            <a:r>
              <a:rPr>
                <a:solidFill>
                  <a:srgbClr val="40A070"/>
                </a:solidFill>
                <a:latin typeface="Courier"/>
              </a:rPr>
              <a:t>'b0001000</a:t>
            </a:r>
            <a:r>
              <a:rPr>
                <a:latin typeface="Courier"/>
              </a:rPr>
              <a:t>,</a:t>
            </a:r>
            <a:br/>
            <a:r>
              <a:rPr>
                <a:latin typeface="Courier"/>
              </a:rPr>
              <a:t>   UVM_CALL_HOOK = </a:t>
            </a:r>
            <a:r>
              <a:rPr>
                <a:solidFill>
                  <a:srgbClr val="40A070"/>
                </a:solidFill>
                <a:latin typeface="Courier"/>
              </a:rPr>
              <a:t>'b0010000</a:t>
            </a:r>
            <a:r>
              <a:rPr>
                <a:latin typeface="Courier"/>
              </a:rPr>
              <a:t>,</a:t>
            </a:r>
            <a:br/>
            <a:r>
              <a:rPr>
                <a:latin typeface="Courier"/>
              </a:rPr>
              <a:t>   UVM_STOP      = </a:t>
            </a:r>
            <a:r>
              <a:rPr>
                <a:solidFill>
                  <a:srgbClr val="40A070"/>
                </a:solidFill>
                <a:latin typeface="Courier"/>
              </a:rPr>
              <a:t>'b0100000</a:t>
            </a:r>
            <a:r>
              <a:rPr>
                <a:latin typeface="Courier"/>
              </a:rPr>
              <a:t>,</a:t>
            </a:r>
            <a:br/>
            <a:r>
              <a:rPr>
                <a:latin typeface="Courier"/>
              </a:rPr>
              <a:t>   UVM_RM_RECORD = </a:t>
            </a:r>
            <a:r>
              <a:rPr>
                <a:solidFill>
                  <a:srgbClr val="40A070"/>
                </a:solidFill>
                <a:latin typeface="Courier"/>
              </a:rPr>
              <a:t>'b1000000</a:t>
            </a:r>
            <a:br/>
            <a:r>
              <a:rPr>
                <a:latin typeface="Courier"/>
              </a:rPr>
              <a:t>} uvm_action_type;</a:t>
            </a:r>
          </a:p>
        </p:txBody>
      </p:sp>
    </p:spTree>
  </p:cSld>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Switching off messages: the complete example, and the log you are left with</a:t>
            </a:r>
          </a:p>
          <a:p>
            <a:pPr lvl="0"/>
            <a:r>
              <a:rPr>
                <a:latin typeface="Courier"/>
              </a:rPr>
              <a:t>set_report_severity_action_hier(UVM_ERROR, UVM_NO_ACTION)</a:t>
            </a:r>
            <a:r>
              <a:rPr/>
              <a:t> on the scoreboard: when an error shows up in there, do nothing</a:t>
            </a:r>
          </a:p>
          <a:p>
            <a:pPr lvl="0"/>
            <a:r>
              <a:rPr/>
              <a:t>It goes in the </a:t>
            </a:r>
            <a:r>
              <a:rPr>
                <a:latin typeface="Courier"/>
              </a:rPr>
              <a:t>end_of_elaboration_phase</a:t>
            </a:r>
            <a:r>
              <a:rPr/>
              <a:t> of the </a:t>
            </a:r>
            <a:r>
              <a:rPr>
                <a:latin typeface="Courier"/>
              </a:rPr>
              <a:t>env</a:t>
            </a:r>
            <a:r>
              <a:rPr/>
              <a:t>, for the same reason as the hierarchical verbosity</a:t>
            </a:r>
          </a:p>
          <a:p>
            <a:pPr lvl="0"/>
            <a:r>
              <a:rPr/>
              <a:t>And the log below is the result: same DUT, same broken scoreboard, zero errors in the </a:t>
            </a:r>
            <a:r>
              <a:rPr i="1"/>
              <a:t>Report Summary</a:t>
            </a:r>
          </a:p>
          <a:p>
            <a:pPr lvl="0"/>
            <a:r>
              <a:rPr/>
              <a:t>In </a:t>
            </a:r>
            <a:r>
              <a:rPr>
                <a:latin typeface="Courier"/>
              </a:rPr>
              <a:t>code/u4/reporting</a:t>
            </a:r>
            <a:r>
              <a:rPr/>
              <a:t> the line is written and </a:t>
            </a:r>
            <a:r>
              <a:rPr b="1"/>
              <a:t>commented out</a:t>
            </a:r>
            <a:r>
              <a:rPr/>
              <a:t>: you uncomment it to reproduce this log, and comment it back. That it lives commented out in the repo is part of the lesson</a:t>
            </a:r>
          </a:p>
          <a:p>
            <a:pPr lvl="0" indent="0">
              <a:buNone/>
            </a:pPr>
            <a:r>
              <a:rPr>
                <a:latin typeface="Courier"/>
              </a:rPr>
              <a:t>   </a:t>
            </a:r>
            <a:r>
              <a:rPr i="1">
                <a:solidFill>
                  <a:srgbClr val="60A0B0"/>
                </a:solidFill>
                <a:latin typeface="Courier"/>
              </a:rPr>
              <a:t>// To use the UVM hierarchy to control verbosity, the reporting methods have to</a:t>
            </a:r>
            <a:br/>
            <a:r>
              <a:rPr>
                <a:latin typeface="Courier"/>
              </a:rPr>
              <a:t>   </a:t>
            </a:r>
            <a:r>
              <a:rPr i="1">
                <a:solidFill>
                  <a:srgbClr val="60A0B0"/>
                </a:solidFill>
                <a:latin typeface="Courier"/>
              </a:rPr>
              <a:t>// be called after the UVM hierarchy has been built, but BEFORE the simulation</a:t>
            </a:r>
            <a:br/>
            <a:r>
              <a:rPr>
                <a:latin typeface="Courier"/>
              </a:rPr>
              <a:t>   </a:t>
            </a:r>
            <a:r>
              <a:rPr i="1">
                <a:solidFill>
                  <a:srgbClr val="60A0B0"/>
                </a:solidFill>
                <a:latin typeface="Courier"/>
              </a:rPr>
              <a:t>// starts. That is what end_of_elaboration_phase is for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i="1">
                <a:solidFill>
                  <a:srgbClr val="60A0B0"/>
                </a:solidFill>
                <a:latin typeface="Courier"/>
              </a:rPr>
              <a:t>//scoreboard_h.set_report_severity_action_hier(UVM_ERROR, UVM_NO_ACTION);</a:t>
            </a:r>
            <a:br/>
            <a:r>
              <a:rPr>
                <a:latin typeface="Courier"/>
              </a:rPr>
              <a:t>      scoreboard_h.set_report_verbosity_level_hier(UVM_HIGH);</a:t>
            </a:r>
            <a:br/>
            <a:r>
              <a:rPr>
                <a:latin typeface="Courier"/>
              </a:rPr>
              <a:t>   </a:t>
            </a:r>
            <a:r>
              <a:rPr b="1">
                <a:solidFill>
                  <a:srgbClr val="007020"/>
                </a:solidFill>
                <a:latin typeface="Courier"/>
              </a:rPr>
              <a:t>endfunction</a:t>
            </a:r>
            <a:r>
              <a:rPr>
                <a:latin typeface="Courier"/>
              </a:rPr>
              <a:t> : end_of_elaboration_phase</a:t>
            </a:r>
          </a:p>
          <a:p>
            <a:pPr lvl="0" indent="0">
              <a:buNone/>
            </a:pPr>
            <a:r>
              <a:rPr>
                <a:latin typeface="Courier"/>
              </a:rPr>
              <a:t>UVM_INFO @ 0: reporter [RNTST] Running test random_test...
--- UVM Report Summary ---
** Report counts by severity
UVM_INFO :    1
UVM_WARNING :    0
UVM_ERROR :    0
UVM_FATAL :    0
** Report counts by id
[RNTST]     1
- $UVM_HOME/src/base/uvm_root.svh:633: Verilog $finish
- S i m u l a t i o n   R e p o r t: Verilator 5.052 2026-09-05
- Verilator: $finish at 820ps</a:t>
            </a:r>
          </a:p>
        </p:txBody>
      </p:sp>
    </p:spTree>
  </p:cSld>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uvm_report_catcher</a:t>
            </a:r>
            <a:r>
              <a:rPr b="1" i="1"/>
              <a:t>: demoting the error you were expecting</a:t>
            </a:r>
          </a:p>
          <a:p>
            <a:pPr lvl="0"/>
            <a:r>
              <a:rPr>
                <a:latin typeface="Courier"/>
              </a:rPr>
              <a:t>UVM_NO_ACTION</a:t>
            </a:r>
            <a:r>
              <a:rPr/>
              <a:t> switches off </a:t>
            </a:r>
            <a:r>
              <a:rPr b="1"/>
              <a:t>every</a:t>
            </a:r>
            <a:r>
              <a:rPr/>
              <a:t> error of a branch. When the test verifies the error path on purpose —a </a:t>
            </a:r>
            <a:r>
              <a:rPr>
                <a:latin typeface="Courier"/>
              </a:rPr>
              <a:t>PSLVERR</a:t>
            </a:r>
            <a:r>
              <a:rPr/>
              <a:t> that has to arrive— what has to be silenced is </a:t>
            </a:r>
            <a:r>
              <a:rPr b="1"/>
              <a:t>one single one</a:t>
            </a:r>
            <a:r>
              <a:rPr/>
              <a:t>, and the rest has to carry on shouting</a:t>
            </a:r>
          </a:p>
          <a:p>
            <a:pPr lvl="0" indent="0">
              <a:buNone/>
            </a:pPr>
            <a:r>
              <a:rPr b="1">
                <a:solidFill>
                  <a:srgbClr val="007020"/>
                </a:solidFill>
                <a:latin typeface="Courier"/>
              </a:rPr>
              <a:t>class</a:t>
            </a:r>
            <a:r>
              <a:rPr>
                <a:latin typeface="Courier"/>
              </a:rPr>
              <a:t> demotar_pslverr </a:t>
            </a:r>
            <a:r>
              <a:rPr b="1">
                <a:solidFill>
                  <a:srgbClr val="007020"/>
                </a:solidFill>
                <a:latin typeface="Courier"/>
              </a:rPr>
              <a:t>extends</a:t>
            </a:r>
            <a:r>
              <a:rPr>
                <a:latin typeface="Courier"/>
              </a:rPr>
              <a:t> uvm_report_catcher;</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action_e catch();</a:t>
            </a:r>
            <a:br/>
            <a:r>
              <a:rPr>
                <a:latin typeface="Courier"/>
              </a:rPr>
              <a:t>      </a:t>
            </a:r>
            <a:r>
              <a:rPr b="1">
                <a:solidFill>
                  <a:srgbClr val="007020"/>
                </a:solidFill>
                <a:latin typeface="Courier"/>
              </a:rPr>
              <a:t>if</a:t>
            </a:r>
            <a:r>
              <a:rPr>
                <a:latin typeface="Courier"/>
              </a:rPr>
              <a:t> (get_severity() == UVM_ERROR &amp;&amp; get_id() == </a:t>
            </a:r>
            <a:r>
              <a:rPr>
                <a:solidFill>
                  <a:srgbClr val="4070A0"/>
                </a:solidFill>
                <a:latin typeface="Courier"/>
              </a:rPr>
              <a:t>"PSLVERR"</a:t>
            </a:r>
            <a:r>
              <a:rPr>
                <a:latin typeface="Courier"/>
              </a:rPr>
              <a:t>)</a:t>
            </a:r>
            <a:br/>
            <a:r>
              <a:rPr>
                <a:latin typeface="Courier"/>
              </a:rPr>
              <a:t>         set_severity(UVM_INFO);      </a:t>
            </a:r>
            <a:r>
              <a:rPr i="1">
                <a:solidFill>
                  <a:srgbClr val="60A0B0"/>
                </a:solidFill>
                <a:latin typeface="Courier"/>
              </a:rPr>
              <a:t>// stops counting as an error</a:t>
            </a:r>
            <a:br/>
            <a:r>
              <a:rPr>
                <a:latin typeface="Courier"/>
              </a:rPr>
              <a:t>      </a:t>
            </a:r>
            <a:r>
              <a:rPr b="1">
                <a:solidFill>
                  <a:srgbClr val="007020"/>
                </a:solidFill>
                <a:latin typeface="Courier"/>
              </a:rPr>
              <a:t>return</a:t>
            </a:r>
            <a:r>
              <a:rPr>
                <a:latin typeface="Courier"/>
              </a:rPr>
              <a:t> THROW;                   </a:t>
            </a:r>
            <a:r>
              <a:rPr i="1">
                <a:solidFill>
                  <a:srgbClr val="60A0B0"/>
                </a:solidFill>
                <a:latin typeface="Courier"/>
              </a:rPr>
              <a:t>// and carries on, already downgraded</a:t>
            </a:r>
            <a:br/>
            <a:r>
              <a:rPr>
                <a:latin typeface="Courier"/>
              </a:rPr>
              <a:t>   </a:t>
            </a:r>
            <a:r>
              <a:rPr b="1">
                <a:solidFill>
                  <a:srgbClr val="007020"/>
                </a:solidFill>
                <a:latin typeface="Courier"/>
              </a:rPr>
              <a:t>endfunction</a:t>
            </a:r>
            <a:br/>
            <a:r>
              <a:rPr b="1">
                <a:solidFill>
                  <a:srgbClr val="007020"/>
                </a:solidFill>
                <a:latin typeface="Courier"/>
              </a:rPr>
              <a:t>endclass</a:t>
            </a:r>
            <a:br/>
            <a:br/>
            <a:r>
              <a:rPr>
                <a:latin typeface="Courier"/>
              </a:rPr>
              <a:t>demotar_pslverr c = </a:t>
            </a:r>
            <a:r>
              <a:rPr b="1">
                <a:solidFill>
                  <a:srgbClr val="007020"/>
                </a:solidFill>
                <a:latin typeface="Courier"/>
              </a:rPr>
              <a:t>new</a:t>
            </a:r>
            <a:r>
              <a:rPr>
                <a:latin typeface="Courier"/>
              </a:rPr>
              <a:t>();</a:t>
            </a:r>
            <a:br/>
            <a:r>
              <a:rPr>
                <a:latin typeface="Courier"/>
              </a:rPr>
              <a:t>uvm_report_cb::add(</a:t>
            </a:r>
            <a:r>
              <a:rPr b="1">
                <a:solidFill>
                  <a:srgbClr val="007020"/>
                </a:solidFill>
                <a:latin typeface="Courier"/>
              </a:rPr>
              <a:t>null</a:t>
            </a:r>
            <a:r>
              <a:rPr>
                <a:latin typeface="Courier"/>
              </a:rPr>
              <a:t>, c);          </a:t>
            </a:r>
            <a:r>
              <a:rPr i="1">
                <a:solidFill>
                  <a:srgbClr val="60A0B0"/>
                </a:solidFill>
                <a:latin typeface="Courier"/>
              </a:rPr>
              <a:t>// null = the whole testbench; or a component</a:t>
            </a:r>
          </a:p>
          <a:p>
            <a:pPr lvl="0"/>
            <a:r>
              <a:rPr/>
              <a:t>The catcher gets in </a:t>
            </a:r>
            <a:r>
              <a:rPr b="1"/>
              <a:t>before</a:t>
            </a:r>
            <a:r>
              <a:rPr/>
              <a:t> the report: it sees every message and can change its severity, its ID, its text or its action</a:t>
            </a:r>
          </a:p>
          <a:p>
            <a:pPr lvl="0"/>
            <a:r>
              <a:rPr>
                <a:latin typeface="Courier"/>
              </a:rPr>
              <a:t>THROW</a:t>
            </a:r>
            <a:r>
              <a:rPr/>
              <a:t> lets it carry on already modified; </a:t>
            </a:r>
            <a:r>
              <a:rPr>
                <a:latin typeface="Courier"/>
              </a:rPr>
              <a:t>CAUGHT</a:t>
            </a:r>
            <a:r>
              <a:rPr/>
              <a:t> makes it disappear</a:t>
            </a:r>
          </a:p>
          <a:p>
            <a:pPr lvl="0"/>
            <a:r>
              <a:rPr/>
              <a:t>And the difference that matters: the summary prints </a:t>
            </a:r>
            <a:r>
              <a:rPr i="1"/>
              <a:t>Number of demoted UVM_ERROR reports : 1</a:t>
            </a:r>
            <a:r>
              <a:rPr/>
              <a:t>. </a:t>
            </a:r>
            <a:r>
              <a:rPr b="1"/>
              <a:t>The blackout leaves a trace</a:t>
            </a:r>
            <a:r>
              <a:rPr/>
              <a:t>, which is what </a:t>
            </a:r>
            <a:r>
              <a:rPr>
                <a:latin typeface="Courier"/>
              </a:rPr>
              <a:t>UVM_NO_ACTION</a:t>
            </a:r>
            <a:r>
              <a:rPr/>
              <a:t> does not do</a:t>
            </a:r>
          </a:p>
        </p:txBody>
      </p:sp>
    </p:spTree>
  </p:cSld>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Two knobs, and they do not cross: </a:t>
            </a:r>
            <a:r>
              <a:rPr b="1"/>
              <a:t>verbosity</a:t>
            </a:r>
            <a:r>
              <a:rPr/>
              <a:t> filters </a:t>
            </a:r>
            <a:r>
              <a:rPr>
                <a:latin typeface="Courier"/>
              </a:rPr>
              <a:t>`uvm_info</a:t>
            </a:r>
            <a:r>
              <a:rPr/>
              <a:t>; </a:t>
            </a:r>
            <a:r>
              <a:rPr b="1"/>
              <a:t>actions</a:t>
            </a:r>
            <a:r>
              <a:rPr/>
              <a:t> decides what gets done with warnings, errors and fatals</a:t>
            </a:r>
          </a:p>
          <a:p>
            <a:pPr lvl="0"/>
            <a:r>
              <a:rPr/>
              <a:t>Both can be set per component or per branch, in </a:t>
            </a:r>
            <a:r>
              <a:rPr>
                <a:latin typeface="Courier"/>
              </a:rPr>
              <a:t>end_of_elaboration_phase</a:t>
            </a:r>
          </a:p>
          <a:p>
            <a:pPr lvl="0"/>
            <a:r>
              <a:rPr/>
              <a:t>And there is a third one for the </a:t>
            </a:r>
            <a:r>
              <a:rPr b="1"/>
              <a:t>expected</a:t>
            </a:r>
            <a:r>
              <a:rPr/>
              <a:t> error: the </a:t>
            </a:r>
            <a:r>
              <a:rPr>
                <a:latin typeface="Courier"/>
              </a:rPr>
              <a:t>uvm_report_catcher</a:t>
            </a:r>
            <a:r>
              <a:rPr/>
              <a:t> demotes it and leaves it counted in the summary, instead of switching it off without a trace</a:t>
            </a:r>
          </a:p>
          <a:p>
            <a:pPr lvl="0"/>
            <a:r>
              <a:rPr/>
              <a:t>With that, debug messages get written once and stay in place for ever — which is the only thing that makes debug cheap</a:t>
            </a:r>
          </a:p>
          <a:p>
            <a:pPr lvl="0"/>
            <a:r>
              <a:rPr/>
              <a:t>And it arrives here, at the end of day 3, on purpose: it is the tool the exercises of days 4 and 5 get debugged with — the day 5 one is solved by </a:t>
            </a:r>
            <a:r>
              <a:rPr b="1"/>
              <a:t>raising the verbosity</a:t>
            </a:r>
            <a:r>
              <a:rPr/>
              <a:t>, and there is no other way of finding it</a:t>
            </a:r>
          </a:p>
        </p:txBody>
      </p:sp>
    </p:spTree>
  </p:cSld>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3</a:t>
            </a:r>
          </a:p>
          <a:p>
            <a:pPr lvl="0" indent="0" marL="0">
              <a:spcBef>
                <a:spcPts val="3000"/>
              </a:spcBef>
              <a:buNone/>
            </a:pPr>
            <a:r>
              <a:rPr b="1" i="1"/>
              <a:t>1 of 7 · </a:t>
            </a:r>
            <a:r>
              <a:rPr b="1" i="1">
                <a:latin typeface="Courier"/>
              </a:rPr>
              <a:t>uvm_test</a:t>
            </a:r>
          </a:p>
          <a:p>
            <a:pPr lvl="0" indent="0" marL="0">
              <a:buNone/>
            </a:pPr>
            <a:r>
              <a:rPr b="1"/>
              <a:t>What does </a:t>
            </a:r>
            <a:r>
              <a:rPr b="1">
                <a:latin typeface="Courier"/>
              </a:rPr>
              <a:t>+UVM_TESTNAME=add_test</a:t>
            </a:r>
            <a:r>
              <a:rPr b="1"/>
              <a:t> let you do that you could not do before?</a:t>
            </a:r>
          </a:p>
          <a:p>
            <a:pPr lvl="0"/>
            <a:r>
              <a:rPr/>
              <a:t>☒ Pick the test on an already compiled testbench</a:t>
            </a:r>
          </a:p>
          <a:p>
            <a:pPr lvl="0"/>
            <a:r>
              <a:rPr/>
              <a:t>☐ Run the simulation faster</a:t>
            </a:r>
          </a:p>
          <a:p>
            <a:pPr lvl="0"/>
            <a:r>
              <a:rPr/>
              <a:t>☐ Change the DUT without recompiling: UVM re-elaborates on start-up</a:t>
            </a:r>
          </a:p>
          <a:p>
            <a:pPr lvl="0"/>
            <a:r>
              <a:rPr/>
              <a:t>☐ Lower the verbosity of the messages</a:t>
            </a:r>
          </a:p>
          <a:p>
            <a:pPr lvl="0" indent="0" marL="1270000">
              <a:buNone/>
            </a:pPr>
            <a:r>
              <a:rPr sz="2000" b="1"/>
              <a:t>Pick the test without recompiling</a:t>
            </a:r>
            <a:r>
              <a:rPr sz="2000"/>
              <a:t> — UVM reads that plusarg and asks the </a:t>
            </a:r>
            <a:r>
              <a:rPr sz="2000" b="1"/>
              <a:t>factory</a:t>
            </a:r>
            <a:r>
              <a:rPr sz="2000"/>
              <a:t> for the test by name. It is the difference between 1000 tests × 5 minutes of compilation and a single compilation.</a:t>
            </a:r>
          </a:p>
        </p:txBody>
      </p:sp>
    </p:spTree>
  </p:cSld>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3</a:t>
            </a:r>
          </a:p>
          <a:p>
            <a:pPr lvl="0" indent="0" marL="0">
              <a:spcBef>
                <a:spcPts val="3000"/>
              </a:spcBef>
              <a:buNone/>
            </a:pPr>
            <a:r>
              <a:rPr b="1" i="1"/>
              <a:t>2 of 7 · UVM Phases</a:t>
            </a:r>
          </a:p>
          <a:p>
            <a:pPr lvl="0" indent="0" marL="0">
              <a:buNone/>
            </a:pPr>
            <a:r>
              <a:rPr b="1"/>
              <a:t>In what order does UVM walk the hierarchy in </a:t>
            </a:r>
            <a:r>
              <a:rPr b="1">
                <a:latin typeface="Courier"/>
              </a:rPr>
              <a:t>build_phase</a:t>
            </a:r>
            <a:r>
              <a:rPr b="1"/>
              <a:t> and in </a:t>
            </a:r>
            <a:r>
              <a:rPr b="1">
                <a:latin typeface="Courier"/>
              </a:rPr>
              <a:t>connect_phase</a:t>
            </a:r>
            <a:r>
              <a:rPr b="1"/>
              <a:t>?</a:t>
            </a:r>
          </a:p>
          <a:p>
            <a:pPr lvl="0"/>
            <a:r>
              <a:rPr/>
              <a:t>☐ Both from the top down</a:t>
            </a:r>
          </a:p>
          <a:p>
            <a:pPr lvl="0"/>
            <a:r>
              <a:rPr/>
              <a:t>☐ Both from the bottom up</a:t>
            </a:r>
          </a:p>
          <a:p>
            <a:pPr lvl="0"/>
            <a:r>
              <a:rPr/>
              <a:t>☒ </a:t>
            </a:r>
            <a:r>
              <a:rPr>
                <a:latin typeface="Courier"/>
              </a:rPr>
              <a:t>build_phase</a:t>
            </a:r>
            <a:r>
              <a:rPr/>
              <a:t> top-down, </a:t>
            </a:r>
            <a:r>
              <a:rPr>
                <a:latin typeface="Courier"/>
              </a:rPr>
              <a:t>connect_phase</a:t>
            </a:r>
            <a:r>
              <a:rPr/>
              <a:t> bottom-up</a:t>
            </a:r>
          </a:p>
          <a:p>
            <a:pPr lvl="0"/>
            <a:r>
              <a:rPr/>
              <a:t>☐ In the order the components were declared, from the top down</a:t>
            </a:r>
          </a:p>
          <a:p>
            <a:pPr lvl="0" indent="0" marL="1270000">
              <a:buNone/>
            </a:pPr>
            <a:r>
              <a:rPr sz="2000" b="1"/>
              <a:t>Build top-down, connect bottom-up</a:t>
            </a:r>
            <a:r>
              <a:rPr sz="2000"/>
              <a:t> — and it makes sense: you cannot connect a component that does not exist yet, so first the whole hierarchy gets built and only then does it get connected.</a:t>
            </a:r>
          </a:p>
        </p:txBody>
      </p:sp>
    </p:spTree>
  </p:cSld>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3</a:t>
            </a:r>
          </a:p>
          <a:p>
            <a:pPr lvl="0" indent="0" marL="0">
              <a:spcBef>
                <a:spcPts val="3000"/>
              </a:spcBef>
              <a:buNone/>
            </a:pPr>
            <a:r>
              <a:rPr b="1" i="1"/>
              <a:t>3 of 7 · Objections</a:t>
            </a:r>
          </a:p>
          <a:p>
            <a:pPr lvl="0" indent="0" marL="0">
              <a:buNone/>
            </a:pPr>
            <a:r>
              <a:rPr b="1"/>
              <a:t>What are </a:t>
            </a:r>
            <a:r>
              <a:rPr b="1">
                <a:latin typeface="Courier"/>
              </a:rPr>
              <a:t>raise_objection()</a:t>
            </a:r>
            <a:r>
              <a:rPr b="1"/>
              <a:t> / </a:t>
            </a:r>
            <a:r>
              <a:rPr b="1">
                <a:latin typeface="Courier"/>
              </a:rPr>
              <a:t>drop_objection()</a:t>
            </a:r>
            <a:r>
              <a:rPr b="1"/>
              <a:t> for in the </a:t>
            </a:r>
            <a:r>
              <a:rPr b="1">
                <a:latin typeface="Courier"/>
              </a:rPr>
              <a:t>run_phase</a:t>
            </a:r>
            <a:r>
              <a:rPr b="1"/>
              <a:t>?</a:t>
            </a:r>
          </a:p>
          <a:p>
            <a:pPr lvl="0"/>
            <a:r>
              <a:rPr/>
              <a:t>☐ For reporting scoreboard errors</a:t>
            </a:r>
          </a:p>
          <a:p>
            <a:pPr lvl="0"/>
            <a:r>
              <a:rPr/>
              <a:t>☒ For keeping the simulation alive while there is work</a:t>
            </a:r>
          </a:p>
          <a:p>
            <a:pPr lvl="0"/>
            <a:r>
              <a:rPr/>
              <a:t>☐ For synchronizing two threads</a:t>
            </a:r>
          </a:p>
          <a:p>
            <a:pPr lvl="0"/>
            <a:r>
              <a:rPr/>
              <a:t>☐ So that the </a:t>
            </a:r>
            <a:r>
              <a:rPr>
                <a:latin typeface="Courier"/>
              </a:rPr>
              <a:t>run_phase</a:t>
            </a:r>
            <a:r>
              <a:rPr/>
              <a:t>s of every component start at the same time</a:t>
            </a:r>
          </a:p>
          <a:p>
            <a:pPr lvl="0" indent="0" marL="1270000">
              <a:buNone/>
            </a:pPr>
            <a:r>
              <a:rPr sz="2000" b="1"/>
              <a:t>So that the phase does not end early</a:t>
            </a:r>
            <a:r>
              <a:rPr sz="2000"/>
              <a:t> — every </a:t>
            </a:r>
            <a:r>
              <a:rPr sz="2000">
                <a:latin typeface="Courier"/>
              </a:rPr>
              <a:t>run_phase</a:t>
            </a:r>
            <a:r>
              <a:rPr sz="2000"/>
              <a:t> runs in parallel, each one in its thread, and the phase ends when </a:t>
            </a:r>
            <a:r>
              <a:rPr sz="2000" b="1"/>
              <a:t>the last objection drops</a:t>
            </a:r>
            <a:r>
              <a:rPr sz="2000"/>
              <a:t>. Without raising it, the simulation ends on you at time 0.</a:t>
            </a:r>
          </a:p>
        </p:txBody>
      </p:sp>
    </p:spTree>
  </p:cSld>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3</a:t>
            </a:r>
          </a:p>
          <a:p>
            <a:pPr lvl="0" indent="0" marL="0">
              <a:spcBef>
                <a:spcPts val="3000"/>
              </a:spcBef>
              <a:buNone/>
            </a:pPr>
            <a:r>
              <a:rPr b="1" i="1"/>
              <a:t>4 of 7 · The env</a:t>
            </a:r>
          </a:p>
          <a:p>
            <a:pPr lvl="0" indent="0" marL="0">
              <a:buNone/>
            </a:pPr>
            <a:r>
              <a:rPr b="1"/>
              <a:t>What does each one get: </a:t>
            </a:r>
            <a:r>
              <a:rPr b="1">
                <a:latin typeface="Courier"/>
              </a:rPr>
              <a:t>uvm_env</a:t>
            </a:r>
            <a:r>
              <a:rPr b="1"/>
              <a:t> and </a:t>
            </a:r>
            <a:r>
              <a:rPr b="1">
                <a:latin typeface="Courier"/>
              </a:rPr>
              <a:t>uvm_test</a:t>
            </a:r>
            <a:r>
              <a:rPr b="1"/>
              <a:t>?</a:t>
            </a:r>
          </a:p>
          <a:p>
            <a:pPr lvl="0"/>
            <a:r>
              <a:rPr/>
              <a:t>☐ </a:t>
            </a:r>
            <a:r>
              <a:rPr>
                <a:latin typeface="Courier"/>
              </a:rPr>
              <a:t>env</a:t>
            </a:r>
            <a:r>
              <a:rPr/>
              <a:t> generates the stimulus; </a:t>
            </a:r>
            <a:r>
              <a:rPr>
                <a:latin typeface="Courier"/>
              </a:rPr>
              <a:t>test</a:t>
            </a:r>
            <a:r>
              <a:rPr/>
              <a:t> assembles the structure</a:t>
            </a:r>
          </a:p>
          <a:p>
            <a:pPr lvl="0"/>
            <a:r>
              <a:rPr/>
              <a:t>☐ Both do the same thing, </a:t>
            </a:r>
            <a:r>
              <a:rPr>
                <a:latin typeface="Courier"/>
              </a:rPr>
              <a:t>env</a:t>
            </a:r>
            <a:r>
              <a:rPr/>
              <a:t> is optional</a:t>
            </a:r>
          </a:p>
          <a:p>
            <a:pPr lvl="0"/>
            <a:r>
              <a:rPr/>
              <a:t>☐ </a:t>
            </a:r>
            <a:r>
              <a:rPr>
                <a:latin typeface="Courier"/>
              </a:rPr>
              <a:t>env</a:t>
            </a:r>
            <a:r>
              <a:rPr/>
              <a:t> runs the DUT; </a:t>
            </a:r>
            <a:r>
              <a:rPr>
                <a:latin typeface="Courier"/>
              </a:rPr>
              <a:t>test</a:t>
            </a:r>
            <a:r>
              <a:rPr/>
              <a:t> runs the scoreboard</a:t>
            </a:r>
          </a:p>
          <a:p>
            <a:pPr lvl="0"/>
            <a:r>
              <a:rPr/>
              <a:t>☒ </a:t>
            </a:r>
            <a:r>
              <a:rPr>
                <a:latin typeface="Courier"/>
              </a:rPr>
              <a:t>env</a:t>
            </a:r>
            <a:r>
              <a:rPr/>
              <a:t> assembles the structure; </a:t>
            </a:r>
            <a:r>
              <a:rPr>
                <a:latin typeface="Courier"/>
              </a:rPr>
              <a:t>test</a:t>
            </a:r>
            <a:r>
              <a:rPr/>
              <a:t> picks the stimulus</a:t>
            </a:r>
          </a:p>
          <a:p>
            <a:pPr lvl="0" indent="0" marL="1270000">
              <a:buNone/>
            </a:pPr>
            <a:r>
              <a:rPr sz="2000" b="1"/>
              <a:t>Structure vs. stimulus</a:t>
            </a:r>
            <a:r>
              <a:rPr sz="2000"/>
              <a:t> — each class does </a:t>
            </a:r>
            <a:r>
              <a:rPr sz="2000" b="1"/>
              <a:t>one single thing well</a:t>
            </a:r>
            <a:r>
              <a:rPr sz="2000"/>
              <a:t>. That is why the </a:t>
            </a:r>
            <a:r>
              <a:rPr sz="2000">
                <a:latin typeface="Courier"/>
              </a:rPr>
              <a:t>env</a:t>
            </a:r>
            <a:r>
              <a:rPr sz="2000"/>
              <a:t> almost always has only </a:t>
            </a:r>
            <a:r>
              <a:rPr sz="2000">
                <a:latin typeface="Courier"/>
              </a:rPr>
              <a:t>build_phase</a:t>
            </a:r>
            <a:r>
              <a:rPr sz="2000"/>
              <a:t> and </a:t>
            </a:r>
            <a:r>
              <a:rPr sz="2000">
                <a:latin typeface="Courier"/>
              </a:rPr>
              <a:t>connect_phase</a:t>
            </a:r>
            <a:r>
              <a:rPr sz="2000"/>
              <a:t>, and the test almost always has only a factory override.</a:t>
            </a:r>
          </a:p>
        </p:txBody>
      </p:sp>
    </p:spTree>
  </p:cSld>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3</a:t>
            </a:r>
          </a:p>
          <a:p>
            <a:pPr lvl="0" indent="0" marL="0">
              <a:spcBef>
                <a:spcPts val="3000"/>
              </a:spcBef>
              <a:buNone/>
            </a:pPr>
            <a:r>
              <a:rPr b="1" i="1"/>
              <a:t>5 of 7 · Factory override</a:t>
            </a:r>
          </a:p>
          <a:p>
            <a:pPr lvl="0" indent="0" marL="0">
              <a:buNone/>
            </a:pPr>
            <a:r>
              <a:rPr b="1">
                <a:latin typeface="Courier"/>
              </a:rPr>
              <a:t>set_type_override()</a:t>
            </a:r>
            <a:r>
              <a:rPr b="1"/>
              <a:t> replaces </a:t>
            </a:r>
            <a:r>
              <a:rPr b="1">
                <a:latin typeface="Courier"/>
              </a:rPr>
              <a:t>base_tester</a:t>
            </a:r>
            <a:r>
              <a:rPr b="1"/>
              <a:t> with </a:t>
            </a:r>
            <a:r>
              <a:rPr b="1">
                <a:latin typeface="Courier"/>
              </a:rPr>
              <a:t>add_tester</a:t>
            </a:r>
            <a:r>
              <a:rPr b="1"/>
              <a:t>. When does it have to be called?</a:t>
            </a:r>
          </a:p>
          <a:p>
            <a:pPr lvl="0"/>
            <a:r>
              <a:rPr/>
              <a:t>☒ Before the </a:t>
            </a:r>
            <a:r>
              <a:rPr>
                <a:latin typeface="Courier"/>
              </a:rPr>
              <a:t>build_phase</a:t>
            </a:r>
            <a:r>
              <a:rPr/>
              <a:t> that creates the object runs</a:t>
            </a:r>
          </a:p>
          <a:p>
            <a:pPr lvl="0"/>
            <a:r>
              <a:rPr/>
              <a:t>☐ At any moment: the factory applies it retroactively to what is already built</a:t>
            </a:r>
          </a:p>
          <a:p>
            <a:pPr lvl="0"/>
            <a:r>
              <a:rPr/>
              <a:t>☐ After the </a:t>
            </a:r>
            <a:r>
              <a:rPr>
                <a:latin typeface="Courier"/>
              </a:rPr>
              <a:t>connect_phase</a:t>
            </a:r>
          </a:p>
          <a:p>
            <a:pPr lvl="0"/>
            <a:r>
              <a:rPr/>
              <a:t>☐ Inside the </a:t>
            </a:r>
            <a:r>
              <a:rPr>
                <a:latin typeface="Courier"/>
              </a:rPr>
              <a:t>run_phase</a:t>
            </a:r>
            <a:r>
              <a:rPr/>
              <a:t> of the tester</a:t>
            </a:r>
          </a:p>
          <a:p>
            <a:pPr lvl="0" indent="0" marL="1270000">
              <a:buNone/>
            </a:pPr>
            <a:r>
              <a:rPr sz="2000" b="1"/>
              <a:t>Before the </a:t>
            </a:r>
            <a:r>
              <a:rPr sz="2000" b="1">
                <a:latin typeface="Courier"/>
              </a:rPr>
              <a:t>build_phase</a:t>
            </a:r>
            <a:r>
              <a:rPr sz="2000"/>
              <a:t> — the factory decides what to build </a:t>
            </a:r>
            <a:r>
              <a:rPr sz="2000" b="1"/>
              <a:t>at the moment of the </a:t>
            </a:r>
            <a:r>
              <a:rPr sz="2000" b="1">
                <a:latin typeface="Courier"/>
              </a:rPr>
              <a:t>create()</a:t>
            </a:r>
            <a:r>
              <a:rPr sz="2000"/>
              <a:t>. If the override arrives late, the </a:t>
            </a:r>
            <a:r>
              <a:rPr sz="2000">
                <a:latin typeface="Courier"/>
              </a:rPr>
              <a:t>env</a:t>
            </a:r>
            <a:r>
              <a:rPr sz="2000"/>
              <a:t> has already instantiated the base class and it does nothing.</a:t>
            </a:r>
          </a:p>
        </p:txBody>
      </p:sp>
    </p:spTree>
  </p:cSld>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3</a:t>
            </a:r>
          </a:p>
          <a:p>
            <a:pPr lvl="0" indent="0" marL="0">
              <a:spcBef>
                <a:spcPts val="3000"/>
              </a:spcBef>
              <a:buNone/>
            </a:pPr>
            <a:r>
              <a:rPr b="1" i="1"/>
              <a:t>6 of 7 · Verbosity</a:t>
            </a:r>
          </a:p>
          <a:p>
            <a:pPr lvl="0" indent="0" marL="0">
              <a:buNone/>
            </a:pPr>
            <a:r>
              <a:rPr b="1"/>
              <a:t>The verbosity ceiling (</a:t>
            </a:r>
            <a:r>
              <a:rPr b="1">
                <a:latin typeface="Courier"/>
              </a:rPr>
              <a:t>+UVM_VERBOSITY=UVM_HIGH</a:t>
            </a:r>
            <a:r>
              <a:rPr b="1"/>
              <a:t>), which macros does it act on?</a:t>
            </a:r>
          </a:p>
          <a:p>
            <a:pPr lvl="0"/>
            <a:r>
              <a:rPr/>
              <a:t>☐ On all four: info, warning, error and fatal</a:t>
            </a:r>
          </a:p>
          <a:p>
            <a:pPr lvl="0"/>
            <a:r>
              <a:rPr/>
              <a:t>☒ Only on </a:t>
            </a:r>
            <a:r>
              <a:rPr>
                <a:latin typeface="Courier"/>
              </a:rPr>
              <a:t>`uvm_info</a:t>
            </a:r>
          </a:p>
          <a:p>
            <a:pPr lvl="0"/>
            <a:r>
              <a:rPr/>
              <a:t>☐ On error and fatal only</a:t>
            </a:r>
          </a:p>
          <a:p>
            <a:pPr lvl="0"/>
            <a:r>
              <a:rPr/>
              <a:t>☐ On none: it only changes the format of the message</a:t>
            </a:r>
          </a:p>
          <a:p>
            <a:pPr lvl="0" indent="0" marL="1270000">
              <a:buNone/>
            </a:pPr>
            <a:r>
              <a:rPr sz="2000" b="1"/>
              <a:t>Only on </a:t>
            </a:r>
            <a:r>
              <a:rPr sz="2000" b="1">
                <a:latin typeface="Courier"/>
              </a:rPr>
              <a:t>`uvm_info</a:t>
            </a:r>
            <a:r>
              <a:rPr sz="2000"/>
              <a:t> — warnings, errors and fatals are </a:t>
            </a:r>
            <a:r>
              <a:rPr sz="2000" b="1"/>
              <a:t>immune</a:t>
            </a:r>
            <a:r>
              <a:rPr sz="2000"/>
              <a:t> to the verbosity ceiling, and it is right that they should be: nobody wants to switch off an error by accident. For those you need the </a:t>
            </a:r>
            <a:r>
              <a:rPr sz="2000" i="1"/>
              <a:t>actions</a:t>
            </a:r>
            <a:r>
              <a:rPr sz="2000"/>
              <a:t> mechanism.</a:t>
            </a:r>
          </a:p>
        </p:txBody>
      </p:sp>
    </p:spTree>
  </p:cSld>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3</a:t>
            </a:r>
          </a:p>
          <a:p>
            <a:pPr lvl="0" indent="0" marL="0">
              <a:spcBef>
                <a:spcPts val="3000"/>
              </a:spcBef>
              <a:buNone/>
            </a:pPr>
            <a:r>
              <a:rPr b="1" i="1"/>
              <a:t>7 of 7 · Report actions</a:t>
            </a:r>
          </a:p>
          <a:p>
            <a:pPr lvl="0" indent="0" marL="0">
              <a:buNone/>
            </a:pPr>
            <a:r>
              <a:rPr b="1"/>
              <a:t>You want to silence the </a:t>
            </a:r>
            <a:r>
              <a:rPr b="1">
                <a:latin typeface="Courier"/>
              </a:rPr>
              <a:t>`uvm_error</a:t>
            </a:r>
            <a:r>
              <a:rPr b="1"/>
              <a:t> of a scoreboard somebody else is fixing. Where does the </a:t>
            </a:r>
            <a:r>
              <a:rPr b="1">
                <a:latin typeface="Courier"/>
              </a:rPr>
              <a:t>set_report_severity_action_hier()</a:t>
            </a:r>
            <a:r>
              <a:rPr b="1"/>
              <a:t> go?</a:t>
            </a:r>
          </a:p>
          <a:p>
            <a:pPr lvl="0"/>
            <a:r>
              <a:rPr/>
              <a:t>☐ In the </a:t>
            </a:r>
            <a:r>
              <a:rPr>
                <a:latin typeface="Courier"/>
              </a:rPr>
              <a:t>build_phase</a:t>
            </a:r>
            <a:r>
              <a:rPr/>
              <a:t> of the </a:t>
            </a:r>
            <a:r>
              <a:rPr>
                <a:latin typeface="Courier"/>
              </a:rPr>
              <a:t>env</a:t>
            </a:r>
          </a:p>
          <a:p>
            <a:pPr lvl="0"/>
            <a:r>
              <a:rPr/>
              <a:t>☐ In the </a:t>
            </a:r>
            <a:r>
              <a:rPr>
                <a:latin typeface="Courier"/>
              </a:rPr>
              <a:t>run_phase</a:t>
            </a:r>
            <a:r>
              <a:rPr/>
              <a:t> of the test, before raising the objection</a:t>
            </a:r>
          </a:p>
          <a:p>
            <a:pPr lvl="0"/>
            <a:r>
              <a:rPr/>
              <a:t>☐ In the constructor of the scoreboard</a:t>
            </a:r>
          </a:p>
          <a:p>
            <a:pPr lvl="0"/>
            <a:r>
              <a:rPr/>
              <a:t>☒ In the </a:t>
            </a:r>
            <a:r>
              <a:rPr>
                <a:latin typeface="Courier"/>
              </a:rPr>
              <a:t>end_of_elaboration_phase</a:t>
            </a:r>
            <a:r>
              <a:rPr/>
              <a:t> of the </a:t>
            </a:r>
            <a:r>
              <a:rPr>
                <a:latin typeface="Courier"/>
              </a:rPr>
              <a:t>env</a:t>
            </a:r>
          </a:p>
          <a:p>
            <a:pPr lvl="0" indent="0" marL="1270000">
              <a:buNone/>
            </a:pPr>
            <a:r>
              <a:rPr sz="2000" b="1"/>
              <a:t>In </a:t>
            </a:r>
            <a:r>
              <a:rPr sz="2000" b="1">
                <a:latin typeface="Courier"/>
              </a:rPr>
              <a:t>end_of_elaboration_phase</a:t>
            </a:r>
            <a:r>
              <a:rPr sz="2000"/>
              <a:t> — it has to be </a:t>
            </a:r>
            <a:r>
              <a:rPr sz="2000" b="1"/>
              <a:t>after</a:t>
            </a:r>
            <a:r>
              <a:rPr sz="2000"/>
              <a:t> the hierarchy is built (otherwise the component does not exist yet) and </a:t>
            </a:r>
            <a:r>
              <a:rPr sz="2000" b="1"/>
              <a:t>before</a:t>
            </a:r>
            <a:r>
              <a:rPr sz="2000"/>
              <a:t> the simulation starts. That phase is exactly that window.</a:t>
            </a:r>
          </a:p>
        </p:txBody>
      </p:sp>
    </p:spTree>
  </p:cSld>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3 · 1 of 2</a:t>
            </a:r>
          </a:p>
          <a:p>
            <a:pPr lvl="0" indent="0" marL="0">
              <a:spcBef>
                <a:spcPts val="3000"/>
              </a:spcBef>
              <a:buNone/>
            </a:pPr>
            <a:r>
              <a:rPr b="1" i="1"/>
              <a:t>A new test without touching the structure</a:t>
            </a:r>
          </a:p>
          <a:p>
            <a:pPr lvl="0" indent="0" marL="0">
              <a:buNone/>
            </a:pPr>
            <a:r>
              <a:rPr>
                <a:latin typeface="Courier"/>
              </a:rPr>
              <a:t>cd code/ejercicios/d3 &amp;&amp; bash run.sh</a:t>
            </a:r>
            <a:r>
              <a:rPr/>
              <a:t> </a:t>
            </a:r>
          </a:p>
          <a:p>
            <a:pPr lvl="0"/>
            <a:r>
              <a:rPr/>
              <a:t>Write </a:t>
            </a:r>
            <a:r>
              <a:rPr>
                <a:latin typeface="Courier"/>
              </a:rPr>
              <a:t>mult_tester</a:t>
            </a:r>
            <a:r>
              <a:rPr/>
              <a:t> and </a:t>
            </a:r>
            <a:r>
              <a:rPr>
                <a:latin typeface="Courier"/>
              </a:rPr>
              <a:t>mult_test</a:t>
            </a:r>
            <a:r>
              <a:rPr/>
              <a:t>, with </a:t>
            </a:r>
            <a:r>
              <a:rPr>
                <a:latin typeface="Courier"/>
              </a:rPr>
              <a:t>set_type_override</a:t>
            </a:r>
          </a:p>
          <a:p>
            <a:pPr lvl="0"/>
            <a:r>
              <a:rPr b="1"/>
              <a:t>Without touching </a:t>
            </a:r>
            <a:r>
              <a:rPr b="1">
                <a:latin typeface="Courier"/>
              </a:rPr>
              <a:t>env.svh</a:t>
            </a:r>
            <a:r>
              <a:rPr/>
              <a:t>: the structure never finds out that the stimulus changed</a:t>
            </a:r>
          </a:p>
          <a:p>
            <a:pPr lvl="0"/>
            <a:r>
              <a:rPr/>
              <a:t>The </a:t>
            </a:r>
            <a:r>
              <a:rPr>
                <a:latin typeface="Courier"/>
              </a:rPr>
              <a:t>env</a:t>
            </a:r>
            <a:r>
              <a:rPr/>
              <a:t> brings a </a:t>
            </a:r>
            <a:r>
              <a:rPr>
                <a:latin typeface="Courier"/>
              </a:rPr>
              <a:t>chequeo</a:t>
            </a:r>
            <a:r>
              <a:rPr/>
              <a:t> component that marks the exercise on its own</a:t>
            </a:r>
          </a:p>
        </p:txBody>
      </p:sp>
    </p:spTree>
  </p:cSld>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3 · 2 of 2</a:t>
            </a:r>
          </a:p>
          <a:p>
            <a:pPr lvl="0" indent="0" marL="0">
              <a:spcBef>
                <a:spcPts val="3000"/>
              </a:spcBef>
              <a:buNone/>
            </a:pPr>
            <a:r>
              <a:rPr b="1" i="1"/>
              <a:t>The </a:t>
            </a:r>
            <a:r>
              <a:rPr b="1" i="1">
                <a:latin typeface="Courier"/>
              </a:rPr>
              <a:t>uvm_error</a:t>
            </a:r>
            <a:r>
              <a:rPr b="1" i="1"/>
              <a:t> that says nothing</a:t>
            </a:r>
          </a:p>
          <a:p>
            <a:pPr lvl="0" indent="0" marL="0">
              <a:buNone/>
            </a:pPr>
            <a:r>
              <a:rPr>
                <a:latin typeface="Courier"/>
              </a:rPr>
              <a:t>cd code/ejercicios/d3b &amp;&amp; bash run.sh</a:t>
            </a:r>
            <a:r>
              <a:rPr/>
              <a:t> </a:t>
            </a:r>
          </a:p>
          <a:p>
            <a:pPr lvl="0"/>
            <a:r>
              <a:rPr/>
              <a:t>The scoreboard is </a:t>
            </a:r>
            <a:r>
              <a:rPr b="1"/>
              <a:t>right</a:t>
            </a:r>
            <a:r>
              <a:rPr/>
              <a:t> —it catches every mismatch— and when it fails it says </a:t>
            </a:r>
            <a:r>
              <a:rPr>
                <a:latin typeface="Courier"/>
              </a:rPr>
              <a:t>FAILED</a:t>
            </a:r>
            <a:r>
              <a:rPr/>
              <a:t> and nothing else: even less than the line of the day-1 waves exercise</a:t>
            </a:r>
          </a:p>
          <a:p>
            <a:pPr lvl="0"/>
            <a:r>
              <a:rPr/>
              <a:t>Make the </a:t>
            </a:r>
            <a:r>
              <a:rPr>
                <a:latin typeface="Courier"/>
              </a:rPr>
              <a:t>uvm_error</a:t>
            </a:r>
            <a:r>
              <a:rPr/>
              <a:t> say </a:t>
            </a:r>
            <a:r>
              <a:rPr b="1"/>
              <a:t>which one</a:t>
            </a:r>
            <a:r>
              <a:rPr/>
              <a:t> failed: </a:t>
            </a:r>
            <a:r>
              <a:rPr>
                <a:latin typeface="Courier"/>
              </a:rPr>
              <a:t>A</a:t>
            </a:r>
            <a:r>
              <a:rPr/>
              <a:t>, </a:t>
            </a:r>
            <a:r>
              <a:rPr>
                <a:latin typeface="Courier"/>
              </a:rPr>
              <a:t>B</a:t>
            </a:r>
            <a:r>
              <a:rPr/>
              <a:t>, the operation, the DUT’s result and the one you predicted</a:t>
            </a:r>
          </a:p>
          <a:p>
            <a:pPr lvl="0"/>
            <a:r>
              <a:rPr/>
              <a:t>And make the one that </a:t>
            </a:r>
            <a:r>
              <a:rPr b="1"/>
              <a:t>passes</a:t>
            </a:r>
            <a:r>
              <a:rPr/>
              <a:t> get printed too, at </a:t>
            </a:r>
            <a:r>
              <a:rPr>
                <a:latin typeface="Courier"/>
              </a:rPr>
              <a:t>UVM_HIGH</a:t>
            </a:r>
            <a:r>
              <a:rPr/>
              <a:t>, so that it does not show up in the everyday log</a:t>
            </a:r>
          </a:p>
          <a:p>
            <a:pPr lvl="0"/>
            <a:r>
              <a:rPr/>
              <a:t>The checker watches the same bus you do and knows which was the first that failed</a:t>
            </a:r>
          </a:p>
        </p:txBody>
      </p:sp>
    </p:spTree>
  </p:cSld>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Yesterday we left…</a:t>
            </a:r>
          </a:p>
          <a:p>
            <a:pPr lvl="0" indent="0" marL="0">
              <a:spcBef>
                <a:spcPts val="3000"/>
              </a:spcBef>
              <a:buNone/>
            </a:pPr>
            <a:r>
              <a:rPr b="1" i="1"/>
              <a:t>Where the testbench stands</a:t>
            </a:r>
          </a:p>
          <a:p>
            <a:pPr lvl="0"/>
            <a:r>
              <a:rPr/>
              <a:t>UVM walked in: </a:t>
            </a:r>
            <a:r>
              <a:rPr>
                <a:latin typeface="Courier"/>
              </a:rPr>
              <a:t>run_test()</a:t>
            </a:r>
            <a:r>
              <a:rPr/>
              <a:t>, the test, the phases, the </a:t>
            </a:r>
            <a:r>
              <a:rPr>
                <a:latin typeface="Courier"/>
              </a:rPr>
              <a:t>env</a:t>
            </a:r>
            <a:r>
              <a:rPr/>
              <a:t> and the scoreboard, and the </a:t>
            </a:r>
            <a:r>
              <a:rPr>
                <a:latin typeface="Courier"/>
              </a:rPr>
              <a:t>+UVM_TESTNAME</a:t>
            </a:r>
            <a:r>
              <a:rPr/>
              <a:t> that picks the class from the command line</a:t>
            </a:r>
          </a:p>
          <a:p>
            <a:pPr lvl="0"/>
            <a:r>
              <a:rPr/>
              <a:t>The </a:t>
            </a:r>
            <a:r>
              <a:rPr b="1"/>
              <a:t>objection</a:t>
            </a:r>
            <a:r>
              <a:rPr/>
              <a:t> is what keeps the simulation alive, and the reporting already tells verbosity from </a:t>
            </a:r>
            <a:r>
              <a:rPr i="1"/>
              <a:t>action</a:t>
            </a:r>
          </a:p>
          <a:p>
            <a:pPr lvl="0"/>
            <a:r>
              <a:rPr/>
              <a:t>And one bottleneck was left: the scoreboard is </a:t>
            </a:r>
            <a:r>
              <a:rPr b="1"/>
              <a:t>one</a:t>
            </a:r>
            <a:r>
              <a:rPr/>
              <a:t> and it is wired to the monitor. The day there are two listeners, the one that publishes has to be edited</a:t>
            </a:r>
          </a:p>
        </p:txBody>
      </p:sp>
    </p:spTree>
  </p:cSld>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4 · ≈ 4 h · unit 5 · how the components talk</a:t>
            </a:r>
          </a:p>
          <a:p>
            <a:pPr lvl="0"/>
            <a:r>
              <a:rPr/>
              <a:t>One producer, many listeners</a:t>
            </a:r>
          </a:p>
          <a:p>
            <a:pPr lvl="0"/>
            <a:r>
              <a:rPr/>
              <a:t>A single place that watches the wire</a:t>
            </a:r>
          </a:p>
          <a:p>
            <a:pPr lvl="0"/>
            <a:r>
              <a:rPr/>
              <a:t>When somebody has to wait</a:t>
            </a:r>
          </a:p>
          <a:p>
            <a:pPr lvl="0"/>
            <a:r>
              <a:rPr/>
              <a:t>Who waits for whom</a:t>
            </a:r>
          </a:p>
          <a:p>
            <a:pPr lvl="0" indent="0" marL="0">
              <a:buNone/>
            </a:pPr>
            <a:r>
              <a:rPr b="1"/>
              <a:t>By the end of the day you can:</a:t>
            </a:r>
          </a:p>
          <a:p>
            <a:pPr lvl="0"/>
            <a:r>
              <a:rPr b="1"/>
              <a:t>Hang</a:t>
            </a:r>
            <a:r>
              <a:rPr/>
              <a:t> a new subscriber off an analysis port </a:t>
            </a:r>
            <a:r>
              <a:rPr b="1"/>
              <a:t>without touching the one that publishes</a:t>
            </a:r>
          </a:p>
          <a:p>
            <a:pPr lvl="0"/>
            <a:r>
              <a:rPr b="1"/>
              <a:t>Choose</a:t>
            </a:r>
            <a:r>
              <a:rPr/>
              <a:t> between an analysis port and a TLM FIFO, and say which of the two blocks</a:t>
            </a:r>
          </a:p>
          <a:p>
            <a:pPr lvl="0"/>
            <a:r>
              <a:rPr b="1"/>
              <a:t>Remove</a:t>
            </a:r>
            <a:r>
              <a:rPr/>
              <a:t> the </a:t>
            </a:r>
            <a:r>
              <a:rPr>
                <a:latin typeface="Courier"/>
              </a:rPr>
              <a:t>#500</a:t>
            </a:r>
            <a:r>
              <a:rPr/>
              <a:t> at the end of a test and replace it with the objection that belongs there</a:t>
            </a:r>
          </a:p>
        </p:txBody>
      </p:sp>
    </p:spTree>
  </p:cSld>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One producer, many listeners</a:t>
            </a:r>
          </a:p>
          <a:p>
            <a:pPr lvl="0" indent="0" marL="0">
              <a:spcBef>
                <a:spcPts val="3000"/>
              </a:spcBef>
              <a:buNone/>
            </a:pPr>
            <a:r>
              <a:rPr b="1" i="1"/>
              <a:t>Two ways of talking between objects</a:t>
            </a:r>
          </a:p>
          <a:p>
            <a:pPr lvl="0"/>
            <a:r>
              <a:rPr/>
              <a:t>The structural paradigm asks </a:t>
            </a:r>
            <a:r>
              <a:rPr i="1"/>
              <a:t>which steps to follow</a:t>
            </a:r>
            <a:r>
              <a:rPr/>
              <a:t>. OOP asks </a:t>
            </a:r>
            <a:r>
              <a:rPr b="1"/>
              <a:t>what objects there are and how they talk to each other</a:t>
            </a:r>
            <a:r>
              <a:rPr/>
              <a:t> — and that is where the single-</a:t>
            </a:r>
            <a:r>
              <a:rPr>
                <a:latin typeface="Courier"/>
              </a:rPr>
              <a:t>initial</a:t>
            </a:r>
            <a:r>
              <a:rPr/>
              <a:t> testbench ends</a:t>
            </a:r>
          </a:p>
          <a:p>
            <a:pPr lvl="0"/>
            <a:r>
              <a:rPr/>
              <a:t>And talking, between objects, is exactly two things. The difference is whether the two run in </a:t>
            </a:r>
            <a:r>
              <a:rPr b="1"/>
              <a:t>the same thread</a:t>
            </a:r>
            <a:r>
              <a:rPr/>
              <a:t> or not</a:t>
            </a:r>
          </a:p>
          <a:p>
            <a:pPr lvl="0"/>
            <a:r>
              <a:rPr b="1"/>
              <a:t>Same thread:</a:t>
            </a:r>
            <a:r>
              <a:rPr/>
              <a:t> one calls the other’s method and comes straight back. It is the </a:t>
            </a:r>
            <a:r>
              <a:rPr>
                <a:latin typeface="Courier"/>
              </a:rPr>
              <a:t>write()</a:t>
            </a:r>
            <a:r>
              <a:rPr/>
              <a:t> of a </a:t>
            </a:r>
            <a:r>
              <a:rPr>
                <a:latin typeface="Courier"/>
              </a:rPr>
              <a:t>uvm_analysis_port</a:t>
            </a:r>
            <a:r>
              <a:rPr/>
              <a:t> — the first two sections of the day</a:t>
            </a:r>
          </a:p>
          <a:p>
            <a:pPr lvl="0"/>
            <a:r>
              <a:rPr b="1"/>
              <a:t>Different threads:</a:t>
            </a:r>
            <a:r>
              <a:rPr/>
              <a:t> the two run at the same time and they have to be </a:t>
            </a:r>
            <a:r>
              <a:rPr b="1"/>
              <a:t>coordinated</a:t>
            </a:r>
            <a:r>
              <a:rPr/>
              <a:t>, which means somebody is going to have to wait. It is </a:t>
            </a:r>
            <a:r>
              <a:rPr>
                <a:latin typeface="Courier"/>
              </a:rPr>
              <a:t>put</a:t>
            </a:r>
            <a:r>
              <a:rPr/>
              <a:t> / </a:t>
            </a:r>
            <a:r>
              <a:rPr>
                <a:latin typeface="Courier"/>
              </a:rPr>
              <a:t>get</a:t>
            </a:r>
            <a:r>
              <a:rPr/>
              <a:t> and the TLM FIFOs — the last two</a:t>
            </a:r>
          </a:p>
          <a:p>
            <a:pPr lvl="0"/>
            <a:r>
              <a:rPr/>
              <a:t>The whole of day 4 is those two columns. We start with the left-hand one</a:t>
            </a:r>
          </a:p>
        </p:txBody>
      </p:sp>
    </p:spTree>
  </p:cSld>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The one who publishes does not know who reads it</a:t>
            </a:r>
          </a:p>
          <a:p>
            <a:pPr lvl="0"/>
            <a:r>
              <a:rPr/>
              <a:t>A piece of testbench data almost never has </a:t>
            </a:r>
            <a:r>
              <a:rPr b="1"/>
              <a:t>one</a:t>
            </a:r>
            <a:r>
              <a:rPr/>
              <a:t> addressee: every command the monitor sees is wanted by the scoreboard, the coverage and, tomorrow, the log</a:t>
            </a:r>
          </a:p>
          <a:p>
            <a:pPr lvl="0"/>
            <a:r>
              <a:rPr/>
              <a:t>The obvious solution is for the producer to keep a handle to every consumer and call their method. It works, and adding a consumer forces you to </a:t>
            </a:r>
            <a:r>
              <a:rPr b="1"/>
              <a:t>touch the producer</a:t>
            </a:r>
          </a:p>
          <a:p>
            <a:pPr lvl="0"/>
            <a:r>
              <a:rPr/>
              <a:t>It is the same problem the BFM solved in interfaces and BFM, one level up: there we hid the wire, here we want to hide </a:t>
            </a:r>
            <a:r>
              <a:rPr b="1"/>
              <a:t>the list of addressees</a:t>
            </a:r>
          </a:p>
          <a:p>
            <a:pPr lvl="0"/>
            <a:r>
              <a:rPr/>
              <a:t>The answer is an old pattern: the producer publishes on a port and does not know —nor care— who is on the other side</a:t>
            </a:r>
          </a:p>
          <a:p>
            <a:pPr lvl="0"/>
            <a:r>
              <a:rPr/>
              <a:t>The section builds it by hand with dice first, and only then replaces it with </a:t>
            </a:r>
            <a:r>
              <a:rPr>
                <a:latin typeface="Courier"/>
              </a:rPr>
              <a:t>uvm_analysis_port</a:t>
            </a:r>
            <a:r>
              <a:rPr/>
              <a:t>. The example is deliberately foreign to hardware</a:t>
            </a:r>
          </a:p>
        </p:txBody>
      </p:sp>
    </p:spTree>
  </p:cSld>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One producer, many listeners</a:t>
            </a:r>
          </a:p>
        </p:txBody>
      </p:sp>
      <p:sp>
        <p:nvSpPr>
          <p:cNvPr id="4" name="Text Placeholder 3"/>
          <p:cNvSpPr>
            <a:spLocks noGrp="1"/>
          </p:cNvSpPr>
          <p:nvPr>
            <p:ph idx="2" sz="half" type="body"/>
          </p:nvPr>
        </p:nvSpPr>
        <p:spPr/>
        <p:txBody>
          <a:bodyPr/>
          <a:lstStyle/>
          <a:p>
            <a:pPr lvl="0" indent="0" marL="0">
              <a:spcBef>
                <a:spcPts val="3000"/>
              </a:spcBef>
              <a:buNone/>
            </a:pPr>
            <a:r>
              <a:rPr b="1" i="1"/>
              <a:t>The problem: two dice, three things to count</a:t>
            </a:r>
          </a:p>
          <a:p>
            <a:pPr lvl="0"/>
            <a:r>
              <a:rPr/>
              <a:t>Write a program that simulates rolling two dice (2d6) 20 times and reports the following</a:t>
            </a:r>
          </a:p>
          <a:p>
            <a:pPr lvl="1"/>
            <a:r>
              <a:rPr/>
              <a:t>The average of the values the dice gave</a:t>
            </a:r>
          </a:p>
          <a:p>
            <a:pPr lvl="1"/>
            <a:r>
              <a:rPr/>
              <a:t>A histogram with the frequency of values</a:t>
            </a:r>
          </a:p>
          <a:p>
            <a:pPr lvl="1"/>
            <a:r>
              <a:rPr/>
              <a:t>A coverage report that shows whether every possible value from 2 to 12 came up</a:t>
            </a:r>
          </a:p>
        </p:txBody>
      </p:sp>
      <p:pic>
        <p:nvPicPr>
          <p:cNvPr descr="res/funs/en/dados.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Rolling 2d6: the sum goes from 2 to 12 and 7 is the most likely</a:t>
            </a:r>
          </a:p>
        </p:txBody>
      </p:sp>
    </p:spTree>
  </p:cSld>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The three observers: the same shape, three bodies</a:t>
            </a:r>
          </a:p>
          <a:p>
            <a:pPr lvl="0" indent="0">
              <a:buNone/>
            </a:pPr>
            <a:r>
              <a:rPr b="1">
                <a:solidFill>
                  <a:srgbClr val="007020"/>
                </a:solidFill>
                <a:latin typeface="Courier"/>
              </a:rPr>
              <a:t>class</a:t>
            </a:r>
            <a:r>
              <a:rPr>
                <a:latin typeface="Courier"/>
              </a:rPr>
              <a:t> average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(average);</a:t>
            </a:r>
            <a:br/>
            <a:br/>
            <a:r>
              <a:rPr>
                <a:latin typeface="Courier"/>
              </a:rPr>
              <a:t>   </a:t>
            </a:r>
            <a:r>
              <a:rPr b="1">
                <a:solidFill>
                  <a:srgbClr val="007020"/>
                </a:solidFill>
                <a:latin typeface="Courier"/>
              </a:rPr>
              <a:t>protected</a:t>
            </a:r>
            <a:r>
              <a:rPr>
                <a:latin typeface="Courier"/>
              </a:rPr>
              <a:t> </a:t>
            </a:r>
            <a:r>
              <a:rPr b="1">
                <a:solidFill>
                  <a:srgbClr val="007020"/>
                </a:solidFill>
                <a:latin typeface="Courier"/>
              </a:rPr>
              <a:t>real</a:t>
            </a:r>
            <a:r>
              <a:rPr>
                <a:latin typeface="Courier"/>
              </a:rPr>
              <a:t> dice_total;</a:t>
            </a:r>
            <a:br/>
            <a:r>
              <a:rPr>
                <a:latin typeface="Courier"/>
              </a:rPr>
              <a:t>   </a:t>
            </a:r>
            <a:r>
              <a:rPr b="1">
                <a:solidFill>
                  <a:srgbClr val="007020"/>
                </a:solidFill>
                <a:latin typeface="Courier"/>
              </a:rPr>
              <a:t>protected</a:t>
            </a:r>
            <a:r>
              <a:rPr>
                <a:latin typeface="Courier"/>
              </a:rPr>
              <a:t> </a:t>
            </a:r>
            <a:r>
              <a:rPr b="1">
                <a:solidFill>
                  <a:srgbClr val="007020"/>
                </a:solidFill>
                <a:latin typeface="Courier"/>
              </a:rPr>
              <a:t>real</a:t>
            </a:r>
            <a:r>
              <a:rPr>
                <a:latin typeface="Courier"/>
              </a:rPr>
              <a:t> count;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 = </a:t>
            </a:r>
            <a:r>
              <a:rPr b="1">
                <a:solidFill>
                  <a:srgbClr val="007020"/>
                </a:solidFill>
                <a:latin typeface="Courier"/>
              </a:rPr>
              <a:t>null</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dice_total = </a:t>
            </a:r>
            <a:r>
              <a:rPr>
                <a:solidFill>
                  <a:srgbClr val="40A070"/>
                </a:solidFill>
                <a:latin typeface="Courier"/>
              </a:rPr>
              <a:t>0.0</a:t>
            </a:r>
            <a:r>
              <a:rPr>
                <a:latin typeface="Courier"/>
              </a:rPr>
              <a:t>;</a:t>
            </a:r>
            <a:br/>
            <a:r>
              <a:rPr>
                <a:latin typeface="Courier"/>
              </a:rPr>
              <a:t>      count = </a:t>
            </a:r>
            <a:r>
              <a:rPr>
                <a:solidFill>
                  <a:srgbClr val="40A070"/>
                </a:solidFill>
                <a:latin typeface="Courier"/>
              </a:rPr>
              <a:t>0.0</a:t>
            </a:r>
            <a:r>
              <a:rPr>
                <a:latin typeface="Courier"/>
              </a:rPr>
              <a: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dice_total = dice_total + t;</a:t>
            </a:r>
            <a:br/>
            <a:r>
              <a:rPr>
                <a:latin typeface="Courier"/>
              </a:rPr>
              <a:t>      count++;</a:t>
            </a:r>
            <a:br/>
            <a:r>
              <a:rPr>
                <a:latin typeface="Courier"/>
              </a:rPr>
              <a:t>   </a:t>
            </a:r>
            <a:r>
              <a:rPr b="1">
                <a:solidFill>
                  <a:srgbClr val="007020"/>
                </a:solidFill>
                <a:latin typeface="Courier"/>
              </a:rPr>
              <a:t>endfunction</a:t>
            </a:r>
            <a:r>
              <a:rPr>
                <a:latin typeface="Courier"/>
              </a:rPr>
              <a:t> : write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report_phase(uvm_phase phase);</a:t>
            </a:r>
            <a:br/>
            <a:r>
              <a:rPr>
                <a:latin typeface="Courier"/>
              </a:rPr>
              <a:t>      </a:t>
            </a:r>
            <a:r>
              <a:rPr>
                <a:solidFill>
                  <a:srgbClr val="007020"/>
                </a:solidFill>
                <a:latin typeface="Courier"/>
              </a:rPr>
              <a:t>`uvm_info</a:t>
            </a:r>
            <a:r>
              <a:rPr>
                <a:latin typeface="Courier"/>
              </a:rPr>
              <a:t>(</a:t>
            </a:r>
            <a:r>
              <a:rPr>
                <a:solidFill>
                  <a:srgbClr val="4070A0"/>
                </a:solidFill>
                <a:latin typeface="Courier"/>
              </a:rPr>
              <a:t>"AVERAGE"</a:t>
            </a:r>
            <a:r>
              <a:rPr>
                <a:latin typeface="Courier"/>
              </a:rPr>
              <a:t>, </a:t>
            </a:r>
            <a:r>
              <a:rPr b="1">
                <a:solidFill>
                  <a:srgbClr val="007020"/>
                </a:solidFill>
                <a:latin typeface="Courier"/>
              </a:rPr>
              <a:t>$sformatf</a:t>
            </a:r>
            <a:r>
              <a:rPr>
                <a:latin typeface="Courier"/>
              </a:rPr>
              <a:t>(</a:t>
            </a:r>
            <a:r>
              <a:rPr>
                <a:solidFill>
                  <a:srgbClr val="4070A0"/>
                </a:solidFill>
                <a:latin typeface="Courier"/>
              </a:rPr>
              <a:t>"DICE AVERAGE: %2.1f"</a:t>
            </a:r>
            <a:r>
              <a:rPr>
                <a:latin typeface="Courier"/>
              </a:rPr>
              <a:t>, dice_total / count), UVM_NONE)</a:t>
            </a:r>
            <a:br/>
            <a:r>
              <a:rPr>
                <a:latin typeface="Courier"/>
              </a:rPr>
              <a:t>   </a:t>
            </a:r>
            <a:r>
              <a:rPr b="1">
                <a:solidFill>
                  <a:srgbClr val="007020"/>
                </a:solidFill>
                <a:latin typeface="Courier"/>
              </a:rPr>
              <a:t>endfunction</a:t>
            </a:r>
            <a:r>
              <a:rPr>
                <a:latin typeface="Courier"/>
              </a:rPr>
              <a:t> : report_phase</a:t>
            </a:r>
            <a:br/>
            <a:br/>
            <a:r>
              <a:rPr b="1">
                <a:solidFill>
                  <a:srgbClr val="007020"/>
                </a:solidFill>
                <a:latin typeface="Courier"/>
              </a:rPr>
              <a:t>endclass</a:t>
            </a:r>
            <a:r>
              <a:rPr>
                <a:latin typeface="Courier"/>
              </a:rPr>
              <a:t> : average</a:t>
            </a:r>
          </a:p>
          <a:p>
            <a:pPr lvl="0"/>
            <a:r>
              <a:rPr>
                <a:latin typeface="Courier"/>
              </a:rPr>
              <a:t>average</a:t>
            </a:r>
            <a:r>
              <a:rPr/>
              <a:t> is the simplest one: a </a:t>
            </a:r>
            <a:r>
              <a:rPr>
                <a:latin typeface="Courier"/>
              </a:rPr>
              <a:t>write(int t)</a:t>
            </a:r>
            <a:r>
              <a:rPr/>
              <a:t> that accumulates, and a </a:t>
            </a:r>
            <a:r>
              <a:rPr>
                <a:latin typeface="Courier"/>
              </a:rPr>
              <a:t>report_phase()</a:t>
            </a:r>
            <a:r>
              <a:rPr/>
              <a:t> that divides and reports at the end</a:t>
            </a:r>
          </a:p>
          <a:p>
            <a:pPr lvl="0"/>
            <a:r>
              <a:rPr/>
              <a:t>That is the </a:t>
            </a:r>
            <a:r>
              <a:rPr b="1"/>
              <a:t>shape</a:t>
            </a:r>
            <a:r>
              <a:rPr/>
              <a:t> the three of them are going to have: they receive one roll at a time, and the result only exists once everything is over</a:t>
            </a:r>
          </a:p>
        </p:txBody>
      </p:sp>
    </p:spTree>
  </p:cSld>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The other two: the body changes, not the shape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rolls[t]++;</a:t>
            </a:r>
            <a:br/>
            <a:r>
              <a:rPr>
                <a:latin typeface="Courier"/>
              </a:rPr>
              <a:t>   </a:t>
            </a:r>
            <a:r>
              <a:rPr b="1">
                <a:solidFill>
                  <a:srgbClr val="007020"/>
                </a:solidFill>
                <a:latin typeface="Courier"/>
              </a:rPr>
              <a:t>endfunction</a:t>
            </a:r>
            <a:r>
              <a:rPr>
                <a:latin typeface="Courier"/>
              </a:rPr>
              <a:t> : write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the_roll = t;</a:t>
            </a:r>
            <a:br/>
            <a:r>
              <a:rPr>
                <a:latin typeface="Courier"/>
              </a:rPr>
              <a:t>      dice_cg.sample();</a:t>
            </a:r>
            <a:br/>
            <a:r>
              <a:rPr>
                <a:latin typeface="Courier"/>
              </a:rPr>
              <a:t>   </a:t>
            </a:r>
            <a:r>
              <a:rPr b="1">
                <a:solidFill>
                  <a:srgbClr val="007020"/>
                </a:solidFill>
                <a:latin typeface="Courier"/>
              </a:rPr>
              <a:t>endfunction</a:t>
            </a:r>
            <a:r>
              <a:rPr>
                <a:latin typeface="Courier"/>
              </a:rPr>
              <a:t> : write</a:t>
            </a:r>
          </a:p>
          <a:p>
            <a:pPr lvl="0"/>
            <a:r>
              <a:rPr>
                <a:latin typeface="Courier"/>
              </a:rPr>
              <a:t>histogram</a:t>
            </a:r>
            <a:r>
              <a:rPr/>
              <a:t> keeps the rolls in an associative array and draws the bars in the </a:t>
            </a:r>
            <a:r>
              <a:rPr>
                <a:latin typeface="Courier"/>
              </a:rPr>
              <a:t>report_phase</a:t>
            </a:r>
          </a:p>
          <a:p>
            <a:pPr lvl="0"/>
            <a:r>
              <a:rPr>
                <a:latin typeface="Courier"/>
              </a:rPr>
              <a:t>coverage</a:t>
            </a:r>
            <a:r>
              <a:rPr/>
              <a:t> copies the roll into </a:t>
            </a:r>
            <a:r>
              <a:rPr>
                <a:latin typeface="Courier"/>
              </a:rPr>
              <a:t>the_roll</a:t>
            </a:r>
            <a:r>
              <a:rPr/>
              <a:t> and calls </a:t>
            </a:r>
            <a:r>
              <a:rPr>
                <a:latin typeface="Courier"/>
              </a:rPr>
              <a:t>sample()</a:t>
            </a:r>
            <a:r>
              <a:rPr/>
              <a:t>: it is the covergroup of the conventional testbench, with the sampling tied to the data instead of to the clock</a:t>
            </a:r>
          </a:p>
          <a:p>
            <a:pPr lvl="0"/>
            <a:r>
              <a:rPr/>
              <a:t>The three </a:t>
            </a:r>
            <a:r>
              <a:rPr>
                <a:latin typeface="Courier"/>
              </a:rPr>
              <a:t>write()</a:t>
            </a:r>
            <a:r>
              <a:rPr/>
              <a:t>s are different on the inside and </a:t>
            </a:r>
            <a:r>
              <a:rPr b="1"/>
              <a:t>identical on the outside</a:t>
            </a:r>
            <a:r>
              <a:rPr/>
              <a:t>: same name, same argument. That is what is going to let us treat them the same</a:t>
            </a:r>
          </a:p>
        </p:txBody>
      </p:sp>
    </p:spTree>
  </p:cSld>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The producer: it rolls the dice and returns a number</a:t>
            </a:r>
          </a:p>
          <a:p>
            <a:pPr lvl="0" indent="0">
              <a:buNone/>
            </a:pPr>
            <a:r>
              <a:rPr b="1">
                <a:solidFill>
                  <a:srgbClr val="007020"/>
                </a:solidFill>
                <a:latin typeface="Courier"/>
              </a:rPr>
              <a:t>class</a:t>
            </a:r>
            <a:r>
              <a:rPr>
                <a:latin typeface="Courier"/>
              </a:rPr>
              <a:t> dice_roller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(dice_roller);</a:t>
            </a:r>
            <a:b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die1;</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die2;</a:t>
            </a:r>
            <a:br/>
            <a:br/>
            <a:r>
              <a:rPr>
                <a:latin typeface="Courier"/>
              </a:rPr>
              <a:t>   </a:t>
            </a:r>
            <a:r>
              <a:rPr b="1">
                <a:solidFill>
                  <a:srgbClr val="007020"/>
                </a:solidFill>
                <a:latin typeface="Courier"/>
              </a:rPr>
              <a:t>constraint</a:t>
            </a:r>
            <a:r>
              <a:rPr>
                <a:latin typeface="Courier"/>
              </a:rPr>
              <a:t> d6 {</a:t>
            </a:r>
            <a:br/>
            <a:r>
              <a:rPr>
                <a:latin typeface="Courier"/>
              </a:rPr>
              <a:t>      die1 &gt;= </a:t>
            </a:r>
            <a:r>
              <a:rPr>
                <a:solidFill>
                  <a:srgbClr val="40A070"/>
                </a:solidFill>
                <a:latin typeface="Courier"/>
              </a:rPr>
              <a:t>1</a:t>
            </a:r>
            <a:r>
              <a:rPr>
                <a:latin typeface="Courier"/>
              </a:rPr>
              <a:t>;</a:t>
            </a:r>
            <a:br/>
            <a:r>
              <a:rPr>
                <a:latin typeface="Courier"/>
              </a:rPr>
              <a:t>      die1 &lt;= </a:t>
            </a:r>
            <a:r>
              <a:rPr>
                <a:solidFill>
                  <a:srgbClr val="40A070"/>
                </a:solidFill>
                <a:latin typeface="Courier"/>
              </a:rPr>
              <a:t>6</a:t>
            </a:r>
            <a:r>
              <a:rPr>
                <a:latin typeface="Courier"/>
              </a:rPr>
              <a:t>;</a:t>
            </a:r>
            <a:br/>
            <a:r>
              <a:rPr>
                <a:latin typeface="Courier"/>
              </a:rPr>
              <a:t>      die2 &gt;= </a:t>
            </a:r>
            <a:r>
              <a:rPr>
                <a:solidFill>
                  <a:srgbClr val="40A070"/>
                </a:solidFill>
                <a:latin typeface="Courier"/>
              </a:rPr>
              <a:t>1</a:t>
            </a:r>
            <a:r>
              <a:rPr>
                <a:latin typeface="Courier"/>
              </a:rPr>
              <a:t>;</a:t>
            </a:r>
            <a:br/>
            <a:r>
              <a:rPr>
                <a:latin typeface="Courier"/>
              </a:rPr>
              <a:t>      die2 &lt;= </a:t>
            </a:r>
            <a:r>
              <a:rPr>
                <a:solidFill>
                  <a:srgbClr val="40A070"/>
                </a:solidFill>
                <a:latin typeface="Courier"/>
              </a:rPr>
              <a:t>6</a:t>
            </a:r>
            <a:r>
              <a:rPr>
                <a:latin typeface="Courier"/>
              </a:rPr>
              <a:t>;</a:t>
            </a:r>
            <a:br/>
            <a:r>
              <a:rPr>
                <a:latin typeface="Courier"/>
              </a:rPr>
              <a:t>   }</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byte</a:t>
            </a:r>
            <a:r>
              <a:rPr>
                <a:latin typeface="Courier"/>
              </a:rPr>
              <a:t> two_dice();</a:t>
            </a:r>
            <a:br/>
            <a:r>
              <a:rPr>
                <a:latin typeface="Courier"/>
              </a:rPr>
              <a:t>      </a:t>
            </a:r>
            <a:r>
              <a:rPr b="1">
                <a:solidFill>
                  <a:srgbClr val="007020"/>
                </a:solidFill>
                <a:latin typeface="Courier"/>
              </a:rPr>
              <a:t>byte</a:t>
            </a:r>
            <a:r>
              <a:rPr>
                <a:latin typeface="Courier"/>
              </a:rPr>
              <a:t> the_roll;</a:t>
            </a:r>
            <a:br/>
            <a:r>
              <a:rPr>
                <a:latin typeface="Courier"/>
              </a:rPr>
              <a:t>      void'(</a:t>
            </a:r>
            <a:r>
              <a:rPr>
                <a:solidFill>
                  <a:srgbClr val="007020"/>
                </a:solidFill>
                <a:latin typeface="Courier"/>
              </a:rPr>
              <a:t>randomize</a:t>
            </a:r>
            <a:r>
              <a:rPr>
                <a:latin typeface="Courier"/>
              </a:rPr>
              <a:t>());</a:t>
            </a:r>
            <a:br/>
            <a:r>
              <a:rPr>
                <a:latin typeface="Courier"/>
              </a:rPr>
              <a:t>      the_roll = die1 + die2;</a:t>
            </a:r>
            <a:br/>
            <a:r>
              <a:rPr>
                <a:latin typeface="Courier"/>
              </a:rPr>
              <a:t>      </a:t>
            </a:r>
            <a:r>
              <a:rPr b="1">
                <a:solidFill>
                  <a:srgbClr val="007020"/>
                </a:solidFill>
                <a:latin typeface="Courier"/>
              </a:rPr>
              <a:t>return</a:t>
            </a:r>
            <a:r>
              <a:rPr>
                <a:latin typeface="Courier"/>
              </a:rPr>
              <a:t> the_roll;</a:t>
            </a:r>
            <a:br/>
            <a:r>
              <a:rPr>
                <a:latin typeface="Courier"/>
              </a:rPr>
              <a:t>   </a:t>
            </a:r>
            <a:r>
              <a:rPr b="1">
                <a:solidFill>
                  <a:srgbClr val="007020"/>
                </a:solidFill>
                <a:latin typeface="Courier"/>
              </a:rPr>
              <a:t>endfunction</a:t>
            </a:r>
            <a:r>
              <a:rPr>
                <a:latin typeface="Courier"/>
              </a:rPr>
              <a:t> : two_dice</a:t>
            </a:r>
            <a:br/>
            <a:br/>
            <a:r>
              <a:rPr b="1">
                <a:solidFill>
                  <a:srgbClr val="007020"/>
                </a:solidFill>
                <a:latin typeface="Courier"/>
              </a:rPr>
              <a:t>endclass</a:t>
            </a:r>
            <a:r>
              <a:rPr>
                <a:latin typeface="Courier"/>
              </a:rPr>
              <a:t> : dice_roller</a:t>
            </a:r>
          </a:p>
          <a:p>
            <a:pPr lvl="0"/>
            <a:r>
              <a:rPr>
                <a:latin typeface="Courier"/>
              </a:rPr>
              <a:t>dice_roller</a:t>
            </a:r>
            <a:r>
              <a:rPr/>
              <a:t> randomizes two bytes with a </a:t>
            </a:r>
            <a:r>
              <a:rPr>
                <a:latin typeface="Courier"/>
              </a:rPr>
              <a:t>constraint</a:t>
            </a:r>
            <a:r>
              <a:rPr/>
              <a:t> that keeps them between 1 and 6, and returns the sum</a:t>
            </a:r>
          </a:p>
          <a:p>
            <a:pPr lvl="0"/>
            <a:r>
              <a:rPr/>
              <a:t>That is all it does, and it is right that it should be all: </a:t>
            </a:r>
            <a:r>
              <a:rPr b="1"/>
              <a:t>it produces the data and knows nothing about who uses it</a:t>
            </a:r>
          </a:p>
          <a:p>
            <a:pPr lvl="0"/>
            <a:r>
              <a:rPr/>
              <a:t>Look at what it does </a:t>
            </a:r>
            <a:r>
              <a:rPr b="1"/>
              <a:t>not</a:t>
            </a:r>
            <a:r>
              <a:rPr/>
              <a:t> have: not a handle to </a:t>
            </a:r>
            <a:r>
              <a:rPr>
                <a:latin typeface="Courier"/>
              </a:rPr>
              <a:t>coverage_h</a:t>
            </a:r>
            <a:r>
              <a:rPr/>
              <a:t>, nor to </a:t>
            </a:r>
            <a:r>
              <a:rPr>
                <a:latin typeface="Courier"/>
              </a:rPr>
              <a:t>histogram_h</a:t>
            </a:r>
            <a:r>
              <a:rPr/>
              <a:t>, nor to </a:t>
            </a:r>
            <a:r>
              <a:rPr>
                <a:latin typeface="Courier"/>
              </a:rPr>
              <a:t>average_h</a:t>
            </a:r>
            <a:r>
              <a:rPr/>
              <a:t>. That list lives somewhere else, and that is where the problem is</a:t>
            </a:r>
          </a:p>
        </p:txBody>
      </p:sp>
    </p:spTree>
  </p:cSld>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The one handing it out: the test, and it should not be</a:t>
            </a:r>
          </a:p>
          <a:p>
            <a:pPr lvl="0"/>
            <a:r>
              <a:rPr/>
              <a:t>The </a:t>
            </a:r>
            <a:r>
              <a:rPr>
                <a:latin typeface="Courier"/>
              </a:rPr>
              <a:t>dice_test</a:t>
            </a:r>
            <a:r>
              <a:rPr/>
              <a:t> extends </a:t>
            </a:r>
            <a:r>
              <a:rPr>
                <a:latin typeface="Courier"/>
              </a:rPr>
              <a:t>uvm_test</a:t>
            </a:r>
            <a:r>
              <a:rPr/>
              <a:t>, instantiates the four components and starts</a:t>
            </a:r>
          </a:p>
          <a:p>
            <a:pPr lvl="0"/>
            <a:r>
              <a:rPr/>
              <a:t>It works. But look at the </a:t>
            </a:r>
            <a:r>
              <a:rPr>
                <a:latin typeface="Courier"/>
              </a:rPr>
              <a:t>run_phase</a:t>
            </a:r>
            <a:r>
              <a:rPr/>
              <a:t>, and in particular at what is inside the </a:t>
            </a:r>
            <a:r>
              <a:rPr>
                <a:latin typeface="Courier"/>
              </a:rPr>
              <a:t>repeat (20)</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int</a:t>
            </a:r>
            <a:r>
              <a:rPr>
                <a:latin typeface="Courier"/>
              </a:rPr>
              <a:t> the_roll;</a:t>
            </a:r>
            <a:br/>
            <a:r>
              <a:rPr>
                <a:latin typeface="Courier"/>
              </a:rPr>
              <a:t>      phase.raise_objection(</a:t>
            </a:r>
            <a:r>
              <a:rPr b="1">
                <a:solidFill>
                  <a:srgbClr val="007020"/>
                </a:solidFill>
                <a:latin typeface="Courier"/>
              </a:rPr>
              <a:t>this</a:t>
            </a:r>
            <a:r>
              <a:rPr>
                <a:latin typeface="Courier"/>
              </a:rPr>
              <a:t>);</a:t>
            </a:r>
            <a:br/>
            <a:r>
              <a:rPr>
                <a:latin typeface="Courier"/>
              </a:rPr>
              <a:t>      </a:t>
            </a:r>
            <a:r>
              <a:rPr i="1">
                <a:solidFill>
                  <a:srgbClr val="60A0B0"/>
                </a:solidFill>
                <a:latin typeface="Courier"/>
              </a:rPr>
              <a:t>// This part needs attention.</a:t>
            </a:r>
            <a:br/>
            <a:r>
              <a:rPr>
                <a:latin typeface="Courier"/>
              </a:rPr>
              <a:t>      </a:t>
            </a:r>
            <a:r>
              <a:rPr i="1">
                <a:solidFill>
                  <a:srgbClr val="60A0B0"/>
                </a:solidFill>
                <a:latin typeface="Courier"/>
              </a:rPr>
              <a:t>// What belongs here is:</a:t>
            </a:r>
            <a:br/>
            <a:r>
              <a:rPr>
                <a:latin typeface="Courier"/>
              </a:rPr>
              <a:t>      </a:t>
            </a:r>
            <a:r>
              <a:rPr i="1">
                <a:solidFill>
                  <a:srgbClr val="60A0B0"/>
                </a:solidFill>
                <a:latin typeface="Courier"/>
              </a:rPr>
              <a:t>//    the Observer design pattern</a:t>
            </a:r>
            <a:br/>
            <a:r>
              <a:rPr>
                <a:latin typeface="Courier"/>
              </a:rPr>
              <a:t>      </a:t>
            </a:r>
            <a:r>
              <a:rPr i="1">
                <a:solidFill>
                  <a:srgbClr val="60A0B0"/>
                </a:solidFill>
                <a:latin typeface="Courier"/>
              </a:rPr>
              <a:t>//    a UVM analysis port</a:t>
            </a:r>
            <a:br/>
            <a:r>
              <a:rPr>
                <a:latin typeface="Courier"/>
              </a:rPr>
              <a:t>      </a:t>
            </a:r>
            <a:r>
              <a:rPr i="1">
                <a:solidFill>
                  <a:srgbClr val="60A0B0"/>
                </a:solidFill>
                <a:latin typeface="Courier"/>
              </a:rPr>
              <a:t>// Otherwise none of the OOP magic is being used:</a:t>
            </a:r>
            <a:br/>
            <a:r>
              <a:rPr>
                <a:latin typeface="Courier"/>
              </a:rPr>
              <a:t>      </a:t>
            </a:r>
            <a:r>
              <a:rPr i="1">
                <a:solidFill>
                  <a:srgbClr val="60A0B0"/>
                </a:solidFill>
                <a:latin typeface="Courier"/>
              </a:rPr>
              <a:t>// these are plain functions passing data along</a:t>
            </a:r>
            <a:br/>
            <a:r>
              <a:rPr>
                <a:latin typeface="Courier"/>
              </a:rPr>
              <a:t>      </a:t>
            </a:r>
            <a:r>
              <a:rPr b="1">
                <a:solidFill>
                  <a:srgbClr val="007020"/>
                </a:solidFill>
                <a:latin typeface="Courier"/>
              </a:rPr>
              <a:t>repeat</a:t>
            </a:r>
            <a:r>
              <a:rPr>
                <a:latin typeface="Courier"/>
              </a:rPr>
              <a:t> (</a:t>
            </a:r>
            <a:r>
              <a:rPr>
                <a:solidFill>
                  <a:srgbClr val="40A070"/>
                </a:solidFill>
                <a:latin typeface="Courier"/>
              </a:rPr>
              <a:t>20</a:t>
            </a:r>
            <a:r>
              <a:rPr>
                <a:latin typeface="Courier"/>
              </a:rPr>
              <a:t>) </a:t>
            </a:r>
            <a:r>
              <a:rPr b="1">
                <a:solidFill>
                  <a:srgbClr val="007020"/>
                </a:solidFill>
                <a:latin typeface="Courier"/>
              </a:rPr>
              <a:t>begin</a:t>
            </a:r>
            <a:br/>
            <a:r>
              <a:rPr>
                <a:latin typeface="Courier"/>
              </a:rPr>
              <a:t>         the_roll = dice_roller_h.two_dice();</a:t>
            </a:r>
            <a:br/>
            <a:r>
              <a:rPr>
                <a:latin typeface="Courier"/>
              </a:rPr>
              <a:t>         coverage_h.write(the_roll);</a:t>
            </a:r>
            <a:br/>
            <a:r>
              <a:rPr>
                <a:latin typeface="Courier"/>
              </a:rPr>
              <a:t>         histogram_h.write(the_roll);</a:t>
            </a:r>
            <a:br/>
            <a:r>
              <a:rPr>
                <a:latin typeface="Courier"/>
              </a:rPr>
              <a:t>         average_h.write(the_roll);</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One producer, many listeners</a:t>
            </a:r>
          </a:p>
        </p:txBody>
      </p:sp>
      <p:sp>
        <p:nvSpPr>
          <p:cNvPr id="4" name="Text Placeholder 3"/>
          <p:cNvSpPr>
            <a:spLocks noGrp="1"/>
          </p:cNvSpPr>
          <p:nvPr>
            <p:ph idx="2" sz="half" type="body"/>
          </p:nvPr>
        </p:nvSpPr>
        <p:spPr/>
        <p:txBody>
          <a:bodyPr/>
          <a:lstStyle/>
          <a:p>
            <a:pPr lvl="0" indent="0" marL="0">
              <a:spcBef>
                <a:spcPts val="3000"/>
              </a:spcBef>
              <a:buNone/>
            </a:pPr>
            <a:r>
              <a:rPr b="1" i="1"/>
              <a:t>Observer Design Pattern</a:t>
            </a:r>
          </a:p>
          <a:p>
            <a:pPr lvl="0"/>
            <a:r>
              <a:rPr/>
              <a:t>Whoever publishes a tweet does not know who reads it or what they do with it, and yet it reaches everybody. That is the </a:t>
            </a:r>
            <a:r>
              <a:rPr b="1"/>
              <a:t>Observer</a:t>
            </a:r>
          </a:p>
          <a:p>
            <a:pPr lvl="0"/>
            <a:r>
              <a:rPr/>
              <a:t>An object produces a piece of data and publishes it. The ones who need that data subscribe. The producer </a:t>
            </a:r>
            <a:r>
              <a:rPr b="1"/>
              <a:t>does not keep the list</a:t>
            </a:r>
          </a:p>
          <a:p>
            <a:pPr lvl="0"/>
            <a:r>
              <a:rPr/>
              <a:t>Here the observed one is </a:t>
            </a:r>
            <a:r>
              <a:rPr>
                <a:latin typeface="Courier"/>
              </a:rPr>
              <a:t>dice_roller_h</a:t>
            </a:r>
            <a:r>
              <a:rPr/>
              <a:t>; the observers —</a:t>
            </a:r>
            <a:r>
              <a:rPr i="1"/>
              <a:t>subscribers</a:t>
            </a:r>
            <a:r>
              <a:rPr/>
              <a:t>— are </a:t>
            </a:r>
            <a:r>
              <a:rPr>
                <a:latin typeface="Courier"/>
              </a:rPr>
              <a:t>coverage_h</a:t>
            </a:r>
            <a:r>
              <a:rPr/>
              <a:t>, </a:t>
            </a:r>
            <a:r>
              <a:rPr>
                <a:latin typeface="Courier"/>
              </a:rPr>
              <a:t>histogram_h</a:t>
            </a:r>
            <a:r>
              <a:rPr/>
              <a:t> and </a:t>
            </a:r>
            <a:r>
              <a:rPr>
                <a:latin typeface="Courier"/>
              </a:rPr>
              <a:t>average_h</a:t>
            </a:r>
          </a:p>
          <a:p>
            <a:pPr lvl="0"/>
            <a:r>
              <a:rPr/>
              <a:t>The property that buys everything: adding a fourth observer </a:t>
            </a:r>
            <a:r>
              <a:rPr b="1"/>
              <a:t>does not touch one line</a:t>
            </a:r>
            <a:r>
              <a:rPr/>
              <a:t> of the one producing</a:t>
            </a:r>
          </a:p>
        </p:txBody>
      </p:sp>
      <p:pic>
        <p:nvPicPr>
          <p:cNvPr descr="res/funs/en/observer-broadcast.svg" id="0" name="Picture 1"/>
          <p:cNvPicPr>
            <a:picLocks noGrp="1" noChangeAspect="1"/>
          </p:cNvPicPr>
          <p:nvPr/>
        </p:nvPicPr>
        <p:blipFill>
          <a:blip r:embed="rId2"/>
          <a:stretch>
            <a:fillRect/>
          </a:stretch>
        </p:blipFill>
        <p:spPr bwMode="auto">
          <a:xfrm>
            <a:off x="3568700" y="812800"/>
            <a:ext cx="5105400" cy="2667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Observer: one sender publishes and N observers receive</a:t>
            </a:r>
          </a:p>
        </p:txBody>
      </p:sp>
    </p:spTree>
  </p:cSld>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One producer, many listeners</a:t>
            </a:r>
          </a:p>
        </p:txBody>
      </p:sp>
      <p:sp>
        <p:nvSpPr>
          <p:cNvPr id="4" name="Text Placeholder 3"/>
          <p:cNvSpPr>
            <a:spLocks noGrp="1"/>
          </p:cNvSpPr>
          <p:nvPr>
            <p:ph idx="2" sz="half" type="body"/>
          </p:nvPr>
        </p:nvSpPr>
        <p:spPr/>
        <p:txBody>
          <a:bodyPr/>
          <a:lstStyle/>
          <a:p>
            <a:pPr lvl="0" indent="0" marL="0">
              <a:spcBef>
                <a:spcPts val="3000"/>
              </a:spcBef>
              <a:buNone/>
            </a:pPr>
            <a:r>
              <a:rPr b="1" i="1"/>
              <a:t>The pattern, ready-made: the two ends of the wire</a:t>
            </a:r>
          </a:p>
          <a:p>
            <a:pPr lvl="0"/>
            <a:r>
              <a:rPr/>
              <a:t>UVM brings the pattern ready-made, in two classes that are the two ends of the wire:</a:t>
            </a:r>
          </a:p>
          <a:p>
            <a:pPr lvl="1"/>
            <a:r>
              <a:rPr i="1"/>
              <a:t>uvm_analysis_port:</a:t>
            </a:r>
            <a:r>
              <a:rPr/>
              <a:t> Sends data to a set of subscribers (observers)</a:t>
            </a:r>
          </a:p>
          <a:p>
            <a:pPr lvl="1"/>
            <a:r>
              <a:rPr i="1"/>
              <a:t>uvm_subscriber:</a:t>
            </a:r>
            <a:r>
              <a:rPr/>
              <a:t> An extension of uvm_component that lets the component subscribe to a uvm_analysis_port</a:t>
            </a:r>
          </a:p>
        </p:txBody>
      </p:sp>
      <p:pic>
        <p:nvPicPr>
          <p:cNvPr descr="res/diagrams/en/varios-objetos_ports.svg" id="0" name="Picture 1"/>
          <p:cNvPicPr>
            <a:picLocks noGrp="1" noChangeAspect="1"/>
          </p:cNvPicPr>
          <p:nvPr/>
        </p:nvPicPr>
        <p:blipFill>
          <a:blip r:embed="rId2"/>
          <a:stretch>
            <a:fillRect/>
          </a:stretch>
        </p:blipFill>
        <p:spPr bwMode="auto">
          <a:xfrm>
            <a:off x="3568700" y="749300"/>
            <a:ext cx="5105400" cy="2794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Notation: diamond = uvm_analysis_port, circle = analysis_export</a:t>
            </a:r>
          </a:p>
        </p:txBody>
      </p:sp>
    </p:spTree>
  </p:cSld>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uvm_analysis_port</a:t>
            </a:r>
          </a:p>
          <a:p>
            <a:pPr lvl="0"/>
            <a:r>
              <a:rPr/>
              <a:t>We declare a variable of type </a:t>
            </a:r>
            <a:r>
              <a:rPr i="1"/>
              <a:t>uvm_analysis_port</a:t>
            </a:r>
            <a:r>
              <a:rPr/>
              <a:t> that states the type of data it is going to carry</a:t>
            </a:r>
          </a:p>
          <a:p>
            <a:pPr lvl="0"/>
            <a:r>
              <a:rPr/>
              <a:t>We instantiate the analysis port in </a:t>
            </a:r>
            <a:r>
              <a:rPr i="1"/>
              <a:t>build_phase</a:t>
            </a:r>
          </a:p>
          <a:p>
            <a:pPr lvl="0"/>
            <a:r>
              <a:rPr/>
              <a:t>We write data into the port through the </a:t>
            </a:r>
            <a:r>
              <a:rPr i="1"/>
              <a:t>.write()</a:t>
            </a:r>
            <a:r>
              <a:rPr/>
              <a:t> method</a:t>
            </a:r>
          </a:p>
          <a:p>
            <a:pPr lvl="0"/>
            <a:r>
              <a:rPr/>
              <a:t>Once we write data into the port, it goes to all of its subscribers</a:t>
            </a:r>
          </a:p>
          <a:p>
            <a:pPr lvl="0"/>
            <a:r>
              <a:rPr/>
              <a:t>We use the </a:t>
            </a:r>
            <a:r>
              <a:rPr i="1"/>
              <a:t>connect()</a:t>
            </a:r>
            <a:r>
              <a:rPr/>
              <a:t> method to connect the subscribers to the port. This method takes a single argument, and it is the subscriber’s </a:t>
            </a:r>
            <a:r>
              <a:rPr b="1"/>
              <a:t>export</a:t>
            </a:r>
            <a:r>
              <a:rPr/>
              <a:t> (</a:t>
            </a:r>
            <a:r>
              <a:rPr>
                <a:latin typeface="Courier"/>
              </a:rPr>
              <a:t>analysis_export</a:t>
            </a:r>
            <a:r>
              <a:rPr/>
              <a:t>), not another port</a:t>
            </a:r>
          </a:p>
          <a:p>
            <a:pPr lvl="0" indent="0">
              <a:buNone/>
            </a:pPr>
            <a:r>
              <a:rPr i="1">
                <a:solidFill>
                  <a:srgbClr val="60A0B0"/>
                </a:solidFill>
                <a:latin typeface="Courier"/>
              </a:rPr>
              <a:t>// Same as version 01, but publishing: instead of returning the number it writes</a:t>
            </a:r>
            <a:br/>
            <a:r>
              <a:rPr i="1">
                <a:solidFill>
                  <a:srgbClr val="60A0B0"/>
                </a:solidFill>
                <a:latin typeface="Courier"/>
              </a:rPr>
              <a:t>// it to an analysis port, and stops knowing who reads it.</a:t>
            </a:r>
            <a:br/>
            <a:r>
              <a:rPr b="1">
                <a:solidFill>
                  <a:srgbClr val="007020"/>
                </a:solidFill>
                <a:latin typeface="Courier"/>
              </a:rPr>
              <a:t>class</a:t>
            </a:r>
            <a:r>
              <a:rPr>
                <a:latin typeface="Courier"/>
              </a:rPr>
              <a:t> dice_roller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(dice_roller);</a:t>
            </a:r>
            <a:b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die1;</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die2;</a:t>
            </a:r>
            <a:br/>
            <a:br/>
            <a:r>
              <a:rPr>
                <a:latin typeface="Courier"/>
              </a:rPr>
              <a:t>   </a:t>
            </a:r>
            <a:r>
              <a:rPr b="1">
                <a:solidFill>
                  <a:srgbClr val="007020"/>
                </a:solidFill>
                <a:latin typeface="Courier"/>
              </a:rPr>
              <a:t>constraint</a:t>
            </a:r>
            <a:r>
              <a:rPr>
                <a:latin typeface="Courier"/>
              </a:rPr>
              <a:t> d6 {</a:t>
            </a:r>
            <a:br/>
            <a:r>
              <a:rPr>
                <a:latin typeface="Courier"/>
              </a:rPr>
              <a:t>      die1 &gt;= </a:t>
            </a:r>
            <a:r>
              <a:rPr>
                <a:solidFill>
                  <a:srgbClr val="40A070"/>
                </a:solidFill>
                <a:latin typeface="Courier"/>
              </a:rPr>
              <a:t>1</a:t>
            </a:r>
            <a:r>
              <a:rPr>
                <a:latin typeface="Courier"/>
              </a:rPr>
              <a:t>;</a:t>
            </a:r>
            <a:br/>
            <a:r>
              <a:rPr>
                <a:latin typeface="Courier"/>
              </a:rPr>
              <a:t>      die1 &lt;= </a:t>
            </a:r>
            <a:r>
              <a:rPr>
                <a:solidFill>
                  <a:srgbClr val="40A070"/>
                </a:solidFill>
                <a:latin typeface="Courier"/>
              </a:rPr>
              <a:t>6</a:t>
            </a:r>
            <a:r>
              <a:rPr>
                <a:latin typeface="Courier"/>
              </a:rPr>
              <a:t>;</a:t>
            </a:r>
            <a:br/>
            <a:r>
              <a:rPr>
                <a:latin typeface="Courier"/>
              </a:rPr>
              <a:t>      die2 &gt;= </a:t>
            </a:r>
            <a:r>
              <a:rPr>
                <a:solidFill>
                  <a:srgbClr val="40A070"/>
                </a:solidFill>
                <a:latin typeface="Courier"/>
              </a:rPr>
              <a:t>1</a:t>
            </a:r>
            <a:r>
              <a:rPr>
                <a:latin typeface="Courier"/>
              </a:rPr>
              <a:t>;</a:t>
            </a:r>
            <a:br/>
            <a:r>
              <a:rPr>
                <a:latin typeface="Courier"/>
              </a:rPr>
              <a:t>      die2 &lt;= </a:t>
            </a:r>
            <a:r>
              <a:rPr>
                <a:solidFill>
                  <a:srgbClr val="40A070"/>
                </a:solidFill>
                <a:latin typeface="Courier"/>
              </a:rPr>
              <a:t>6</a:t>
            </a:r>
            <a:r>
              <a:rPr>
                <a:latin typeface="Courier"/>
              </a:rPr>
              <a:t>;</a:t>
            </a:r>
            <a:br/>
            <a:r>
              <a:rPr>
                <a:latin typeface="Courier"/>
              </a:rPr>
              <a:t>   }</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1) declare the port, with the data type it will carry</a:t>
            </a:r>
            <a:br/>
            <a:r>
              <a:rPr>
                <a:latin typeface="Courier"/>
              </a:rPr>
              <a:t>   uvm_analysis_port #(</a:t>
            </a:r>
            <a:r>
              <a:rPr b="1">
                <a:solidFill>
                  <a:srgbClr val="007020"/>
                </a:solidFill>
                <a:latin typeface="Courier"/>
              </a:rPr>
              <a:t>int</a:t>
            </a:r>
            <a:r>
              <a:rPr>
                <a:latin typeface="Courier"/>
              </a:rPr>
              <a:t>) roll_ap;</a:t>
            </a:r>
            <a:br/>
            <a:br/>
            <a:r>
              <a:rPr>
                <a:latin typeface="Courier"/>
              </a:rPr>
              <a:t>   </a:t>
            </a:r>
            <a:r>
              <a:rPr i="1">
                <a:solidFill>
                  <a:srgbClr val="60A0B0"/>
                </a:solidFill>
                <a:latin typeface="Courier"/>
              </a:rPr>
              <a:t>// 2) instantiate it in build_phase, with new(): ports do not go through the factory</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roll_ap = </a:t>
            </a:r>
            <a:r>
              <a:rPr b="1">
                <a:solidFill>
                  <a:srgbClr val="007020"/>
                </a:solidFill>
                <a:latin typeface="Courier"/>
              </a:rPr>
              <a:t>new</a:t>
            </a:r>
            <a:r>
              <a:rPr>
                <a:latin typeface="Courier"/>
              </a:rPr>
              <a:t>(</a:t>
            </a:r>
            <a:r>
              <a:rPr>
                <a:solidFill>
                  <a:srgbClr val="4070A0"/>
                </a:solidFill>
                <a:latin typeface="Courier"/>
              </a:rPr>
              <a:t>"roll_ap"</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int</a:t>
            </a:r>
            <a:r>
              <a:rPr>
                <a:latin typeface="Courier"/>
              </a:rPr>
              <a:t> the_roll;</a:t>
            </a:r>
            <a:br/>
            <a:r>
              <a:rPr>
                <a:latin typeface="Courier"/>
              </a:rPr>
              <a:t>      phase.raise_objection(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repeat</a:t>
            </a:r>
            <a:r>
              <a:rPr>
                <a:latin typeface="Courier"/>
              </a:rPr>
              <a:t> (</a:t>
            </a:r>
            <a:r>
              <a:rPr>
                <a:solidFill>
                  <a:srgbClr val="40A070"/>
                </a:solidFill>
                <a:latin typeface="Courier"/>
              </a:rPr>
              <a:t>20</a:t>
            </a:r>
            <a:r>
              <a:rPr>
                <a:latin typeface="Courier"/>
              </a:rPr>
              <a:t>) </a:t>
            </a:r>
            <a:r>
              <a:rPr b="1">
                <a:solidFill>
                  <a:srgbClr val="007020"/>
                </a:solidFill>
                <a:latin typeface="Courier"/>
              </a:rPr>
              <a:t>begin</a:t>
            </a:r>
            <a:br/>
            <a:r>
              <a:rPr>
                <a:latin typeface="Courier"/>
              </a:rPr>
              <a:t>         void'(</a:t>
            </a:r>
            <a:r>
              <a:rPr>
                <a:solidFill>
                  <a:srgbClr val="007020"/>
                </a:solidFill>
                <a:latin typeface="Courier"/>
              </a:rPr>
              <a:t>randomize</a:t>
            </a:r>
            <a:r>
              <a:rPr>
                <a:latin typeface="Courier"/>
              </a:rPr>
              <a:t>());</a:t>
            </a:r>
            <a:br/>
            <a:r>
              <a:rPr>
                <a:latin typeface="Courier"/>
              </a:rPr>
              <a:t>         the_roll = die1 + die2;</a:t>
            </a:r>
            <a:br/>
            <a:r>
              <a:rPr>
                <a:latin typeface="Courier"/>
              </a:rPr>
              <a:t>         </a:t>
            </a:r>
            <a:r>
              <a:rPr i="1">
                <a:solidFill>
                  <a:srgbClr val="60A0B0"/>
                </a:solidFill>
                <a:latin typeface="Courier"/>
              </a:rPr>
              <a:t>// 3) write: the port calls write() on every subscriber</a:t>
            </a:r>
            <a:br/>
            <a:r>
              <a:rPr>
                <a:latin typeface="Courier"/>
              </a:rPr>
              <a:t>         roll_ap.write(the_roll);</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br/>
            <a:br/>
            <a:r>
              <a:rPr b="1">
                <a:solidFill>
                  <a:srgbClr val="007020"/>
                </a:solidFill>
                <a:latin typeface="Courier"/>
              </a:rPr>
              <a:t>endclass</a:t>
            </a:r>
            <a:r>
              <a:rPr>
                <a:latin typeface="Courier"/>
              </a:rPr>
              <a:t> : dice_roller</a:t>
            </a:r>
          </a:p>
        </p:txBody>
      </p:sp>
    </p:spTree>
  </p:cSld>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uvm_subscriber</a:t>
            </a:r>
          </a:p>
          <a:p>
            <a:pPr lvl="0"/>
            <a:r>
              <a:rPr/>
              <a:t>We extend the </a:t>
            </a:r>
            <a:r>
              <a:rPr i="1"/>
              <a:t>uvm_subscriber</a:t>
            </a:r>
            <a:r>
              <a:rPr/>
              <a:t> class parametrically, so that it knows what type of data it is going to read</a:t>
            </a:r>
          </a:p>
          <a:p>
            <a:pPr lvl="0"/>
            <a:r>
              <a:rPr/>
              <a:t>The class gives us an object called </a:t>
            </a:r>
            <a:r>
              <a:rPr i="1"/>
              <a:t>analysis_export</a:t>
            </a:r>
          </a:p>
          <a:p>
            <a:pPr lvl="0"/>
            <a:r>
              <a:rPr/>
              <a:t>The class requires us to write a method called </a:t>
            </a:r>
            <a:r>
              <a:rPr i="1"/>
              <a:t>write()</a:t>
            </a:r>
            <a:r>
              <a:rPr/>
              <a:t> that takes a single argument </a:t>
            </a:r>
            <a:r>
              <a:rPr i="1"/>
              <a:t>t</a:t>
            </a:r>
            <a:r>
              <a:rPr/>
              <a:t>, of the same type as the extension of the class</a:t>
            </a:r>
          </a:p>
          <a:p>
            <a:pPr lvl="0"/>
            <a:r>
              <a:rPr/>
              <a:t>In our example, we have 3 subscribers (average, coverage and histogram)</a:t>
            </a:r>
          </a:p>
          <a:p>
            <a:pPr lvl="0" indent="0">
              <a:buNone/>
            </a:pPr>
            <a:r>
              <a:rPr i="1">
                <a:solidFill>
                  <a:srgbClr val="60A0B0"/>
                </a:solidFill>
                <a:latin typeface="Courier"/>
              </a:rPr>
              <a:t>// uvm_subscriber:</a:t>
            </a:r>
            <a:br/>
            <a:r>
              <a:rPr i="1">
                <a:solidFill>
                  <a:srgbClr val="60A0B0"/>
                </a:solidFill>
                <a:latin typeface="Courier"/>
              </a:rPr>
              <a:t>//    extends the uvm_component class and lets you hook onto an analysis port</a:t>
            </a:r>
            <a:br/>
            <a:r>
              <a:rPr i="1">
                <a:solidFill>
                  <a:srgbClr val="60A0B0"/>
                </a:solidFill>
                <a:latin typeface="Courier"/>
              </a:rPr>
              <a:t>//    It is a parameterizable class!</a:t>
            </a:r>
            <a:br/>
            <a:r>
              <a:rPr i="1">
                <a:solidFill>
                  <a:srgbClr val="60A0B0"/>
                </a:solidFill>
                <a:latin typeface="Courier"/>
              </a:rPr>
              <a:t>//    The class gives you something and asks for something in return</a:t>
            </a:r>
            <a:br/>
            <a:r>
              <a:rPr i="1">
                <a:solidFill>
                  <a:srgbClr val="60A0B0"/>
                </a:solidFill>
                <a:latin typeface="Courier"/>
              </a:rPr>
              <a:t>//       * It gives you an object called analysis_export</a:t>
            </a:r>
            <a:br/>
            <a:r>
              <a:rPr i="1">
                <a:solidFill>
                  <a:srgbClr val="60A0B0"/>
                </a:solidFill>
                <a:latin typeface="Courier"/>
              </a:rPr>
              <a:t>//       * It asks you to write a write() method that handles the data</a:t>
            </a:r>
            <a:br/>
            <a:br/>
            <a:r>
              <a:rPr b="1">
                <a:solidFill>
                  <a:srgbClr val="007020"/>
                </a:solidFill>
                <a:latin typeface="Courier"/>
              </a:rPr>
              <a:t>class</a:t>
            </a:r>
            <a:r>
              <a:rPr>
                <a:latin typeface="Courier"/>
              </a:rPr>
              <a:t> coverage </a:t>
            </a:r>
            <a:r>
              <a:rPr b="1">
                <a:solidFill>
                  <a:srgbClr val="007020"/>
                </a:solidFill>
                <a:latin typeface="Courier"/>
              </a:rPr>
              <a:t>extends</a:t>
            </a:r>
            <a:r>
              <a:rPr>
                <a:latin typeface="Courier"/>
              </a:rPr>
              <a:t> uvm_subscriber #(</a:t>
            </a:r>
            <a:r>
              <a:rPr b="1">
                <a:solidFill>
                  <a:srgbClr val="007020"/>
                </a:solidFill>
                <a:latin typeface="Courier"/>
              </a:rPr>
              <a:t>int</a:t>
            </a:r>
            <a:r>
              <a:rPr>
                <a:latin typeface="Courier"/>
              </a:rPr>
              <a:t>);</a:t>
            </a:r>
            <a:br/>
            <a:r>
              <a:rPr>
                <a:latin typeface="Courier"/>
              </a:rPr>
              <a:t>   </a:t>
            </a:r>
            <a:r>
              <a:rPr>
                <a:solidFill>
                  <a:srgbClr val="007020"/>
                </a:solidFill>
                <a:latin typeface="Courier"/>
              </a:rPr>
              <a:t>`uvm_component_utils</a:t>
            </a:r>
            <a:r>
              <a:rPr>
                <a:latin typeface="Courier"/>
              </a:rPr>
              <a:t>(coverage);</a:t>
            </a:r>
            <a:br/>
            <a:r>
              <a:rPr>
                <a:latin typeface="Courier"/>
              </a:rPr>
              <a:t>   </a:t>
            </a:r>
            <a:r>
              <a:rPr b="1">
                <a:solidFill>
                  <a:srgbClr val="007020"/>
                </a:solidFill>
                <a:latin typeface="Courier"/>
              </a:rPr>
              <a:t>int</a:t>
            </a:r>
            <a:r>
              <a:rPr>
                <a:latin typeface="Courier"/>
              </a:rPr>
              <a:t> the_roll;</a:t>
            </a:r>
            <a:br/>
            <a:br/>
            <a:r>
              <a:rPr>
                <a:latin typeface="Courier"/>
              </a:rPr>
              <a:t>   </a:t>
            </a:r>
            <a:r>
              <a:rPr b="1">
                <a:solidFill>
                  <a:srgbClr val="007020"/>
                </a:solidFill>
                <a:latin typeface="Courier"/>
              </a:rPr>
              <a:t>covergroup</a:t>
            </a:r>
            <a:r>
              <a:rPr>
                <a:latin typeface="Courier"/>
              </a:rPr>
              <a:t> dice_cg;</a:t>
            </a:r>
            <a:br/>
            <a:r>
              <a:rPr>
                <a:latin typeface="Courier"/>
              </a:rPr>
              <a:t>      </a:t>
            </a:r>
            <a:r>
              <a:rPr b="1">
                <a:solidFill>
                  <a:srgbClr val="007020"/>
                </a:solidFill>
                <a:latin typeface="Courier"/>
              </a:rPr>
              <a:t>coverpoint</a:t>
            </a:r>
            <a:r>
              <a:rPr>
                <a:latin typeface="Courier"/>
              </a:rPr>
              <a:t> the_roll {</a:t>
            </a:r>
            <a:r>
              <a:rPr b="1">
                <a:solidFill>
                  <a:srgbClr val="007020"/>
                </a:solidFill>
                <a:latin typeface="Courier"/>
              </a:rPr>
              <a:t>bins</a:t>
            </a:r>
            <a:r>
              <a:rPr>
                <a:latin typeface="Courier"/>
              </a:rPr>
              <a:t> twod6[] =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4</a:t>
            </a:r>
            <a:r>
              <a:rPr>
                <a:latin typeface="Courier"/>
              </a:rPr>
              <a:t>, </a:t>
            </a:r>
            <a:r>
              <a:rPr>
                <a:solidFill>
                  <a:srgbClr val="40A070"/>
                </a:solidFill>
                <a:latin typeface="Courier"/>
              </a:rPr>
              <a:t>5</a:t>
            </a:r>
            <a:r>
              <a:rPr>
                <a:latin typeface="Courier"/>
              </a:rPr>
              <a:t>,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A070"/>
                </a:solidFill>
                <a:latin typeface="Courier"/>
              </a:rPr>
              <a:t>8</a:t>
            </a:r>
            <a:r>
              <a:rPr>
                <a:latin typeface="Courier"/>
              </a:rPr>
              <a:t>, </a:t>
            </a:r>
            <a:r>
              <a:rPr>
                <a:solidFill>
                  <a:srgbClr val="40A070"/>
                </a:solidFill>
                <a:latin typeface="Courier"/>
              </a:rPr>
              <a:t>9</a:t>
            </a:r>
            <a:r>
              <a:rPr>
                <a:latin typeface="Courier"/>
              </a:rPr>
              <a:t>, </a:t>
            </a:r>
            <a:r>
              <a:rPr>
                <a:solidFill>
                  <a:srgbClr val="40A070"/>
                </a:solidFill>
                <a:latin typeface="Courier"/>
              </a:rPr>
              <a:t>10</a:t>
            </a:r>
            <a:r>
              <a:rPr>
                <a:latin typeface="Courier"/>
              </a:rPr>
              <a:t>, </a:t>
            </a:r>
            <a:r>
              <a:rPr>
                <a:solidFill>
                  <a:srgbClr val="40A070"/>
                </a:solidFill>
                <a:latin typeface="Courier"/>
              </a:rPr>
              <a:t>11</a:t>
            </a:r>
            <a:r>
              <a:rPr>
                <a:latin typeface="Courier"/>
              </a:rPr>
              <a:t>, </a:t>
            </a:r>
            <a:r>
              <a:rPr>
                <a:solidFill>
                  <a:srgbClr val="40A070"/>
                </a:solidFill>
                <a:latin typeface="Courier"/>
              </a:rPr>
              <a:t>12</a:t>
            </a:r>
            <a:r>
              <a:rPr>
                <a:latin typeface="Courier"/>
              </a:rPr>
              <a:t>};}</a:t>
            </a:r>
            <a:br/>
            <a:r>
              <a:rPr>
                <a:latin typeface="Courier"/>
              </a:rPr>
              <a:t>   </a:t>
            </a:r>
            <a:r>
              <a:rPr b="1">
                <a:solidFill>
                  <a:srgbClr val="007020"/>
                </a:solidFill>
                <a:latin typeface="Courier"/>
              </a:rPr>
              <a:t>endgroup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 = </a:t>
            </a:r>
            <a:r>
              <a:rPr b="1">
                <a:solidFill>
                  <a:srgbClr val="007020"/>
                </a:solidFill>
                <a:latin typeface="Courier"/>
              </a:rPr>
              <a:t>null</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dice_cg = </a:t>
            </a:r>
            <a:r>
              <a:rPr b="1">
                <a:solidFill>
                  <a:srgbClr val="007020"/>
                </a:solidFill>
                <a:latin typeface="Courier"/>
              </a:rPr>
              <a:t>new</a:t>
            </a:r>
            <a:r>
              <a:rPr>
                <a:latin typeface="Courier"/>
              </a:rPr>
              <a: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int</a:t>
            </a:r>
            <a:r>
              <a:rPr>
                <a:latin typeface="Courier"/>
              </a:rPr>
              <a:t> t);</a:t>
            </a:r>
            <a:br/>
            <a:r>
              <a:rPr>
                <a:latin typeface="Courier"/>
              </a:rPr>
              <a:t>      the_roll = t;</a:t>
            </a:r>
            <a:br/>
            <a:r>
              <a:rPr>
                <a:latin typeface="Courier"/>
              </a:rPr>
              <a:t>      dice_cg.sample();</a:t>
            </a:r>
            <a:br/>
            <a:r>
              <a:rPr>
                <a:latin typeface="Courier"/>
              </a:rPr>
              <a:t>   </a:t>
            </a:r>
            <a:r>
              <a:rPr b="1">
                <a:solidFill>
                  <a:srgbClr val="007020"/>
                </a:solidFill>
                <a:latin typeface="Courier"/>
              </a:rPr>
              <a:t>endfunction</a:t>
            </a:r>
            <a:r>
              <a:rPr>
                <a:latin typeface="Courier"/>
              </a:rPr>
              <a:t> : write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report_phase(uvm_phase phase);</a:t>
            </a:r>
            <a:br/>
            <a:r>
              <a:rPr>
                <a:latin typeface="Courier"/>
              </a:rPr>
              <a:t>      </a:t>
            </a:r>
            <a:r>
              <a:rPr>
                <a:solidFill>
                  <a:srgbClr val="007020"/>
                </a:solidFill>
                <a:latin typeface="Courier"/>
              </a:rPr>
              <a:t>`uvm_info</a:t>
            </a:r>
            <a:r>
              <a:rPr>
                <a:latin typeface="Courier"/>
              </a:rPr>
              <a:t>(</a:t>
            </a:r>
            <a:r>
              <a:rPr>
                <a:solidFill>
                  <a:srgbClr val="4070A0"/>
                </a:solidFill>
                <a:latin typeface="Courier"/>
              </a:rPr>
              <a:t>"COVERAGE"</a:t>
            </a:r>
            <a:r>
              <a:rPr>
                <a:latin typeface="Courier"/>
              </a:rPr>
              <a:t>, </a:t>
            </a:r>
            <a:r>
              <a:rPr b="1">
                <a:solidFill>
                  <a:srgbClr val="007020"/>
                </a:solidFill>
                <a:latin typeface="Courier"/>
              </a:rPr>
              <a:t>$sformatf</a:t>
            </a:r>
            <a:r>
              <a:rPr>
                <a:latin typeface="Courier"/>
              </a:rPr>
              <a:t>(</a:t>
            </a:r>
            <a:r>
              <a:rPr>
                <a:solidFill>
                  <a:srgbClr val="4070A0"/>
                </a:solidFill>
                <a:latin typeface="Courier"/>
              </a:rPr>
              <a:t>"COVERAGE: %2.0f%%"</a:t>
            </a:r>
            <a:r>
              <a:rPr>
                <a:latin typeface="Courier"/>
              </a:rPr>
              <a:t>, dice_cg.get_inst_coverage()),</a:t>
            </a:r>
            <a:br/>
            <a:r>
              <a:rPr>
                <a:latin typeface="Courier"/>
              </a:rPr>
              <a:t>                UVM_NONE)</a:t>
            </a:r>
            <a:br/>
            <a:r>
              <a:rPr>
                <a:latin typeface="Courier"/>
              </a:rPr>
              <a:t>   </a:t>
            </a:r>
            <a:r>
              <a:rPr b="1">
                <a:solidFill>
                  <a:srgbClr val="007020"/>
                </a:solidFill>
                <a:latin typeface="Courier"/>
              </a:rPr>
              <a:t>endfunction</a:t>
            </a:r>
            <a:r>
              <a:rPr>
                <a:latin typeface="Courier"/>
              </a:rPr>
              <a:t> : report_phase</a:t>
            </a:r>
            <a:br/>
            <a:br/>
            <a:r>
              <a:rPr b="1">
                <a:solidFill>
                  <a:srgbClr val="007020"/>
                </a:solidFill>
                <a:latin typeface="Courier"/>
              </a:rPr>
              <a:t>endclass</a:t>
            </a:r>
            <a:r>
              <a:rPr>
                <a:latin typeface="Courier"/>
              </a:rPr>
              <a:t> : coverage</a:t>
            </a:r>
          </a:p>
        </p:txBody>
      </p:sp>
    </p:spTree>
  </p:cSld>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The producer, publishing now</a:t>
            </a:r>
          </a:p>
          <a:p>
            <a:pPr lvl="0" indent="0">
              <a:buNone/>
            </a:pPr>
            <a:r>
              <a:rPr>
                <a:latin typeface="Courier"/>
              </a:rPr>
              <a:t>   </a:t>
            </a:r>
            <a:r>
              <a:rPr i="1">
                <a:solidFill>
                  <a:srgbClr val="60A0B0"/>
                </a:solidFill>
                <a:latin typeface="Courier"/>
              </a:rPr>
              <a:t>// 1) declare the port, with the data type it will carry</a:t>
            </a:r>
            <a:br/>
            <a:r>
              <a:rPr>
                <a:latin typeface="Courier"/>
              </a:rPr>
              <a:t>   uvm_analysis_port #(</a:t>
            </a:r>
            <a:r>
              <a:rPr b="1">
                <a:solidFill>
                  <a:srgbClr val="007020"/>
                </a:solidFill>
                <a:latin typeface="Courier"/>
              </a:rPr>
              <a:t>int</a:t>
            </a:r>
            <a:r>
              <a:rPr>
                <a:latin typeface="Courier"/>
              </a:rPr>
              <a:t>) roll_ap;</a:t>
            </a:r>
            <a:br/>
            <a:br/>
            <a:r>
              <a:rPr>
                <a:latin typeface="Courier"/>
              </a:rPr>
              <a:t>   </a:t>
            </a:r>
            <a:r>
              <a:rPr i="1">
                <a:solidFill>
                  <a:srgbClr val="60A0B0"/>
                </a:solidFill>
                <a:latin typeface="Courier"/>
              </a:rPr>
              <a:t>// 2) instantiate it in build_phase, with new(): ports do not go through the factory</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roll_ap = </a:t>
            </a:r>
            <a:r>
              <a:rPr b="1">
                <a:solidFill>
                  <a:srgbClr val="007020"/>
                </a:solidFill>
                <a:latin typeface="Courier"/>
              </a:rPr>
              <a:t>new</a:t>
            </a:r>
            <a:r>
              <a:rPr>
                <a:latin typeface="Courier"/>
              </a:rPr>
              <a:t>(</a:t>
            </a:r>
            <a:r>
              <a:rPr>
                <a:solidFill>
                  <a:srgbClr val="4070A0"/>
                </a:solidFill>
                <a:latin typeface="Courier"/>
              </a:rPr>
              <a:t>"roll_ap"</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int</a:t>
            </a:r>
            <a:r>
              <a:rPr>
                <a:latin typeface="Courier"/>
              </a:rPr>
              <a:t> the_roll;</a:t>
            </a:r>
            <a:br/>
            <a:r>
              <a:rPr>
                <a:latin typeface="Courier"/>
              </a:rPr>
              <a:t>      phase.raise_objection(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repeat</a:t>
            </a:r>
            <a:r>
              <a:rPr>
                <a:latin typeface="Courier"/>
              </a:rPr>
              <a:t> (</a:t>
            </a:r>
            <a:r>
              <a:rPr>
                <a:solidFill>
                  <a:srgbClr val="40A070"/>
                </a:solidFill>
                <a:latin typeface="Courier"/>
              </a:rPr>
              <a:t>20</a:t>
            </a:r>
            <a:r>
              <a:rPr>
                <a:latin typeface="Courier"/>
              </a:rPr>
              <a:t>) </a:t>
            </a:r>
            <a:r>
              <a:rPr b="1">
                <a:solidFill>
                  <a:srgbClr val="007020"/>
                </a:solidFill>
                <a:latin typeface="Courier"/>
              </a:rPr>
              <a:t>begin</a:t>
            </a:r>
            <a:br/>
            <a:r>
              <a:rPr>
                <a:latin typeface="Courier"/>
              </a:rPr>
              <a:t>         void'(</a:t>
            </a:r>
            <a:r>
              <a:rPr>
                <a:solidFill>
                  <a:srgbClr val="007020"/>
                </a:solidFill>
                <a:latin typeface="Courier"/>
              </a:rPr>
              <a:t>randomize</a:t>
            </a:r>
            <a:r>
              <a:rPr>
                <a:latin typeface="Courier"/>
              </a:rPr>
              <a:t>());</a:t>
            </a:r>
            <a:br/>
            <a:r>
              <a:rPr>
                <a:latin typeface="Courier"/>
              </a:rPr>
              <a:t>         the_roll = die1 + die2;</a:t>
            </a:r>
            <a:br/>
            <a:r>
              <a:rPr>
                <a:latin typeface="Courier"/>
              </a:rPr>
              <a:t>         </a:t>
            </a:r>
            <a:r>
              <a:rPr i="1">
                <a:solidFill>
                  <a:srgbClr val="60A0B0"/>
                </a:solidFill>
                <a:latin typeface="Courier"/>
              </a:rPr>
              <a:t>// 3) write: the port calls write() on every subscriber</a:t>
            </a:r>
            <a:br/>
            <a:r>
              <a:rPr>
                <a:latin typeface="Courier"/>
              </a:rPr>
              <a:t>         roll_ap.write(the_roll);</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t>The three numbered steps are everything that changed with respect to the previous version: declare the port, instantiate it in </a:t>
            </a:r>
            <a:r>
              <a:rPr>
                <a:latin typeface="Courier"/>
              </a:rPr>
              <a:t>build_phase</a:t>
            </a:r>
            <a:r>
              <a:rPr/>
              <a:t>, write with </a:t>
            </a:r>
            <a:r>
              <a:rPr>
                <a:latin typeface="Courier"/>
              </a:rPr>
              <a:t>write()</a:t>
            </a:r>
          </a:p>
          <a:p>
            <a:pPr lvl="0"/>
            <a:r>
              <a:rPr>
                <a:latin typeface="Courier"/>
              </a:rPr>
              <a:t>roll_ap = new(...)</a:t>
            </a:r>
            <a:r>
              <a:rPr/>
              <a:t>: ports are </a:t>
            </a:r>
            <a:r>
              <a:rPr b="1"/>
              <a:t>not</a:t>
            </a:r>
            <a:r>
              <a:rPr/>
              <a:t> created with the factory. They are the wiring of the testbench, not interchangeable pieces</a:t>
            </a:r>
          </a:p>
          <a:p>
            <a:pPr lvl="0"/>
            <a:r>
              <a:rPr/>
              <a:t>The </a:t>
            </a:r>
            <a:r>
              <a:rPr>
                <a:latin typeface="Courier"/>
              </a:rPr>
              <a:t>two_dice()</a:t>
            </a:r>
            <a:r>
              <a:rPr/>
              <a:t> that returned a number is gone: now the roll gets published and the producer carries straight on</a:t>
            </a:r>
          </a:p>
        </p:txBody>
      </p:sp>
    </p:spTree>
  </p:cSld>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connect_phase(): where the wiring gets assembled</a:t>
            </a:r>
          </a:p>
          <a:p>
            <a:pPr lvl="0"/>
            <a:r>
              <a:rPr/>
              <a:t>We need to link the producer with the consumer</a:t>
            </a:r>
          </a:p>
          <a:p>
            <a:pPr lvl="0"/>
            <a:r>
              <a:rPr/>
              <a:t>UVM provides a phase method (</a:t>
            </a:r>
            <a:r>
              <a:rPr i="1"/>
              <a:t>connect_phase()</a:t>
            </a:r>
            <a:r>
              <a:rPr/>
              <a:t>) to connect the objects</a:t>
            </a:r>
          </a:p>
          <a:p>
            <a:pPr lvl="0"/>
            <a:r>
              <a:rPr/>
              <a:t>UVM calls the build_phase method TOPDOWN, and once it is done with every object in the hierarchy, UVM calls the connect_phase method BottomUP</a:t>
            </a:r>
          </a:p>
          <a:p>
            <a:pPr lvl="0"/>
            <a:r>
              <a:rPr/>
              <a:t>The connection process has 2 fundamental parts</a:t>
            </a:r>
          </a:p>
          <a:p>
            <a:pPr lvl="1"/>
            <a:r>
              <a:rPr/>
              <a:t>uvm_subscribers contain an object called analysis_export, which we must not instantiate since it comes along when we extend the uvm_subscriber class</a:t>
            </a:r>
          </a:p>
          <a:p>
            <a:pPr lvl="1"/>
            <a:r>
              <a:rPr/>
              <a:t>The uvm_analysis_port class provides a method called connect()</a:t>
            </a:r>
          </a:p>
        </p:txBody>
      </p:sp>
    </p:spTree>
  </p:cSld>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connect_phase(): where the wiring gets assembled</a:t>
            </a:r>
          </a:p>
          <a:p>
            <a:pPr lvl="0"/>
            <a:r>
              <a:rPr/>
              <a:t>A single line of </a:t>
            </a:r>
            <a:r>
              <a:rPr>
                <a:latin typeface="Courier"/>
              </a:rPr>
              <a:t>connect_phase()</a:t>
            </a:r>
            <a:r>
              <a:rPr/>
              <a:t> hooks the subscriber up to the analysis port: </a:t>
            </a:r>
            <a:r>
              <a:rPr>
                <a:latin typeface="Courier"/>
              </a:rPr>
              <a:t>ap.connect(sub_h.analysis_export)</a:t>
            </a:r>
          </a:p>
          <a:p>
            <a:pPr lvl="0" indent="0">
              <a:buNone/>
            </a:pPr>
            <a:r>
              <a:rPr>
                <a:latin typeface="Courier"/>
              </a:rPr>
              <a:t>   </a:t>
            </a:r>
            <a:r>
              <a:rPr i="1">
                <a:solidFill>
                  <a:srgbClr val="60A0B0"/>
                </a:solidFill>
                <a:latin typeface="Courier"/>
              </a:rPr>
              <a:t>// build_phase: UVM calls it TOP-DOWN, the parent first.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dice_roller_h = </a:t>
            </a:r>
            <a:r>
              <a:rPr b="1">
                <a:solidFill>
                  <a:srgbClr val="007020"/>
                </a:solidFill>
                <a:latin typeface="Courier"/>
              </a:rPr>
              <a:t>new</a:t>
            </a:r>
            <a:r>
              <a:rPr>
                <a:latin typeface="Courier"/>
              </a:rPr>
              <a:t>(</a:t>
            </a:r>
            <a:r>
              <a:rPr>
                <a:solidFill>
                  <a:srgbClr val="4070A0"/>
                </a:solidFill>
                <a:latin typeface="Courier"/>
              </a:rPr>
              <a:t>"dice_roller_h"</a:t>
            </a:r>
            <a:r>
              <a:rPr>
                <a:latin typeface="Courier"/>
              </a:rPr>
              <a:t>, </a:t>
            </a:r>
            <a:r>
              <a:rPr b="1">
                <a:solidFill>
                  <a:srgbClr val="007020"/>
                </a:solidFill>
                <a:latin typeface="Courier"/>
              </a:rPr>
              <a:t>this</a:t>
            </a:r>
            <a:r>
              <a:rPr>
                <a:latin typeface="Courier"/>
              </a:rPr>
              <a:t>);</a:t>
            </a:r>
            <a:br/>
            <a:r>
              <a:rPr>
                <a:latin typeface="Courier"/>
              </a:rPr>
              <a:t>      coverage_h = </a:t>
            </a:r>
            <a:r>
              <a:rPr b="1">
                <a:solidFill>
                  <a:srgbClr val="007020"/>
                </a:solidFill>
                <a:latin typeface="Courier"/>
              </a:rPr>
              <a:t>new</a:t>
            </a:r>
            <a:r>
              <a:rPr>
                <a:latin typeface="Courier"/>
              </a:rPr>
              <a:t>(</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histogram_h = </a:t>
            </a:r>
            <a:r>
              <a:rPr b="1">
                <a:solidFill>
                  <a:srgbClr val="007020"/>
                </a:solidFill>
                <a:latin typeface="Courier"/>
              </a:rPr>
              <a:t>new</a:t>
            </a:r>
            <a:r>
              <a:rPr>
                <a:latin typeface="Courier"/>
              </a:rPr>
              <a:t>(</a:t>
            </a:r>
            <a:r>
              <a:rPr>
                <a:solidFill>
                  <a:srgbClr val="4070A0"/>
                </a:solidFill>
                <a:latin typeface="Courier"/>
              </a:rPr>
              <a:t>"histogram_h"</a:t>
            </a:r>
            <a:r>
              <a:rPr>
                <a:latin typeface="Courier"/>
              </a:rPr>
              <a:t>, </a:t>
            </a:r>
            <a:r>
              <a:rPr b="1">
                <a:solidFill>
                  <a:srgbClr val="007020"/>
                </a:solidFill>
                <a:latin typeface="Courier"/>
              </a:rPr>
              <a:t>this</a:t>
            </a:r>
            <a:r>
              <a:rPr>
                <a:latin typeface="Courier"/>
              </a:rPr>
              <a:t>);</a:t>
            </a:r>
            <a:br/>
            <a:r>
              <a:rPr>
                <a:latin typeface="Courier"/>
              </a:rPr>
              <a:t>      average_h = </a:t>
            </a:r>
            <a:r>
              <a:rPr b="1">
                <a:solidFill>
                  <a:srgbClr val="007020"/>
                </a:solidFill>
                <a:latin typeface="Courier"/>
              </a:rPr>
              <a:t>new</a:t>
            </a:r>
            <a:r>
              <a:rPr>
                <a:latin typeface="Courier"/>
              </a:rPr>
              <a:t>(</a:t>
            </a:r>
            <a:r>
              <a:rPr>
                <a:solidFill>
                  <a:srgbClr val="4070A0"/>
                </a:solidFill>
                <a:latin typeface="Courier"/>
              </a:rPr>
              <a:t>"average_h"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connect_phase: BOTTOM-UP, and always port.connect(export).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dice_roller_h.roll_ap.connect(coverage_h.analysis_export);</a:t>
            </a:r>
            <a:br/>
            <a:r>
              <a:rPr>
                <a:latin typeface="Courier"/>
              </a:rPr>
              <a:t>      dice_roller_h.roll_ap.connect(histogram_h.analysis_export);</a:t>
            </a:r>
            <a:br/>
            <a:r>
              <a:rPr>
                <a:latin typeface="Courier"/>
              </a:rPr>
              <a:t>      dice_roller_h.roll_ap.connect(average_h.analysis_export);</a:t>
            </a:r>
            <a:br/>
            <a:r>
              <a:rPr>
                <a:latin typeface="Courier"/>
              </a:rPr>
              <a:t>   </a:t>
            </a:r>
            <a:r>
              <a:rPr b="1">
                <a:solidFill>
                  <a:srgbClr val="007020"/>
                </a:solidFill>
                <a:latin typeface="Courier"/>
              </a:rPr>
              <a:t>endfunction</a:t>
            </a:r>
            <a:r>
              <a:rPr>
                <a:latin typeface="Courier"/>
              </a:rPr>
              <a:t> : connect_phase</a:t>
            </a:r>
          </a:p>
        </p:txBody>
      </p:sp>
    </p:spTree>
  </p:cSld>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One producer, many listeners</a:t>
            </a:r>
          </a:p>
        </p:txBody>
      </p:sp>
      <p:sp>
        <p:nvSpPr>
          <p:cNvPr id="4" name="Text Placeholder 3"/>
          <p:cNvSpPr>
            <a:spLocks noGrp="1"/>
          </p:cNvSpPr>
          <p:nvPr>
            <p:ph idx="2" sz="half" type="body"/>
          </p:nvPr>
        </p:nvSpPr>
        <p:spPr/>
        <p:txBody>
          <a:bodyPr/>
          <a:lstStyle/>
          <a:p>
            <a:pPr lvl="0" indent="0" marL="0">
              <a:spcBef>
                <a:spcPts val="3000"/>
              </a:spcBef>
              <a:buNone/>
            </a:pPr>
            <a:r>
              <a:rPr b="1" i="1"/>
              <a:t>The solution, wired up</a:t>
            </a:r>
          </a:p>
          <a:p>
            <a:pPr lvl="0"/>
            <a:r>
              <a:rPr/>
              <a:t>In the connection diagram we can see that the dice_roller class has a uvm_analysis_port object called roll_ap</a:t>
            </a:r>
          </a:p>
          <a:p>
            <a:pPr lvl="0"/>
            <a:r>
              <a:rPr/>
              <a:t>Each subscriber has an analysis_export object</a:t>
            </a:r>
          </a:p>
          <a:p>
            <a:pPr lvl="0"/>
            <a:r>
              <a:rPr/>
              <a:t>The connection between the two is made through the connect() method</a:t>
            </a:r>
          </a:p>
        </p:txBody>
      </p:sp>
      <p:pic>
        <p:nvPicPr>
          <p:cNvPr descr="res/diagrams/en/varios-objetos_spicy.svg" id="0" name="Picture 1"/>
          <p:cNvPicPr>
            <a:picLocks noGrp="1" noChangeAspect="1"/>
          </p:cNvPicPr>
          <p:nvPr/>
        </p:nvPicPr>
        <p:blipFill>
          <a:blip r:embed="rId2"/>
          <a:stretch>
            <a:fillRect/>
          </a:stretch>
        </p:blipFill>
        <p:spPr bwMode="auto">
          <a:xfrm>
            <a:off x="3568700" y="787400"/>
            <a:ext cx="5105400" cy="27178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Wiring of the dice example: roll_ap against the three analysis_export</a:t>
            </a:r>
          </a:p>
        </p:txBody>
      </p:sp>
    </p:spTree>
  </p:cSld>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producer, many listeners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Two objects talk to each other in </a:t>
            </a:r>
            <a:r>
              <a:rPr b="1"/>
              <a:t>exactly two ways</a:t>
            </a:r>
            <a:r>
              <a:rPr/>
              <a:t>, and the difference is whether they run in the same thread or not</a:t>
            </a:r>
          </a:p>
          <a:p>
            <a:pPr lvl="0"/>
            <a:r>
              <a:rPr b="1"/>
              <a:t>Same thread</a:t>
            </a:r>
            <a:r>
              <a:rPr/>
              <a:t>: one calls the other’s method and comes straight back. It is a </a:t>
            </a:r>
            <a:r>
              <a:rPr>
                <a:latin typeface="Courier"/>
              </a:rPr>
              <a:t>function</a:t>
            </a:r>
            <a:r>
              <a:rPr/>
              <a:t>, </a:t>
            </a:r>
            <a:r>
              <a:rPr b="1"/>
              <a:t>it cannot block</a:t>
            </a:r>
            <a:r>
              <a:rPr/>
              <a:t>. It is the </a:t>
            </a:r>
            <a:r>
              <a:rPr>
                <a:latin typeface="Courier"/>
              </a:rPr>
              <a:t>write()</a:t>
            </a:r>
            <a:r>
              <a:rPr/>
              <a:t> of an analysis port</a:t>
            </a:r>
          </a:p>
          <a:p>
            <a:pPr lvl="0"/>
            <a:r>
              <a:rPr b="1"/>
              <a:t>Different threads</a:t>
            </a:r>
            <a:r>
              <a:rPr/>
              <a:t>: they have to be coordinated and somebody is going to wait. It is a </a:t>
            </a:r>
            <a:r>
              <a:rPr>
                <a:latin typeface="Courier"/>
              </a:rPr>
              <a:t>task</a:t>
            </a:r>
            <a:r>
              <a:rPr/>
              <a:t>, </a:t>
            </a:r>
            <a:r>
              <a:rPr b="1"/>
              <a:t>it can block</a:t>
            </a:r>
            <a:r>
              <a:rPr/>
              <a:t>. It is </a:t>
            </a:r>
            <a:r>
              <a:rPr>
                <a:latin typeface="Courier"/>
              </a:rPr>
              <a:t>put</a:t>
            </a:r>
            <a:r>
              <a:rPr/>
              <a:t>/</a:t>
            </a:r>
            <a:r>
              <a:rPr>
                <a:latin typeface="Courier"/>
              </a:rPr>
              <a:t>get</a:t>
            </a:r>
            <a:r>
              <a:rPr/>
              <a:t>, and they are the last two sections</a:t>
            </a:r>
          </a:p>
          <a:p>
            <a:pPr lvl="0"/>
            <a:r>
              <a:rPr/>
              <a:t>The question in front of any UVM port is always the same: </a:t>
            </a:r>
            <a:r>
              <a:rPr b="1"/>
              <a:t>can this block?</a:t>
            </a:r>
            <a:r>
              <a:rPr/>
              <a:t> The signature tells you before you read the implementation</a:t>
            </a:r>
          </a:p>
          <a:p>
            <a:pPr lvl="0"/>
            <a:r>
              <a:rPr/>
              <a:t>The </a:t>
            </a:r>
            <a:r>
              <a:rPr b="1"/>
              <a:t>analysis port</a:t>
            </a:r>
            <a:r>
              <a:rPr/>
              <a:t> solves the underlying problem: the one who publishes </a:t>
            </a:r>
            <a:r>
              <a:rPr b="1"/>
              <a:t>does not know who reads it</a:t>
            </a:r>
            <a:r>
              <a:rPr/>
              <a:t>, and adding a reader does not touch one line</a:t>
            </a:r>
          </a:p>
          <a:p>
            <a:pPr lvl="0"/>
            <a:r>
              <a:rPr/>
              <a:t>It is the same old </a:t>
            </a:r>
            <a:r>
              <a:rPr i="1"/>
              <a:t>observer</a:t>
            </a:r>
            <a:r>
              <a:rPr/>
              <a:t> pattern, and it is the same move the BFM made in interfaces and BFM: one level up</a:t>
            </a:r>
          </a:p>
        </p:txBody>
      </p:sp>
    </p:spTree>
  </p:cSld>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 single place that watches the wire</a:t>
            </a:r>
          </a:p>
          <a:p>
            <a:pPr lvl="0" indent="0" marL="0">
              <a:spcBef>
                <a:spcPts val="3000"/>
              </a:spcBef>
              <a:buNone/>
            </a:pPr>
            <a:r>
              <a:rPr b="1" i="1"/>
              <a:t>A single place that watches the wire</a:t>
            </a:r>
          </a:p>
          <a:p>
            <a:pPr lvl="0"/>
            <a:r>
              <a:rPr/>
              <a:t>Today the scoreboard and the coverage each watch </a:t>
            </a:r>
            <a:r>
              <a:rPr b="1"/>
              <a:t>the signals</a:t>
            </a:r>
            <a:r>
              <a:rPr/>
              <a:t> on their own: both wait for </a:t>
            </a:r>
            <a:r>
              <a:rPr>
                <a:latin typeface="Courier"/>
              </a:rPr>
              <a:t>done</a:t>
            </a:r>
            <a:r>
              <a:rPr/>
              <a:t>, both read </a:t>
            </a:r>
            <a:r>
              <a:rPr>
                <a:latin typeface="Courier"/>
              </a:rPr>
              <a:t>op_set</a:t>
            </a:r>
            <a:r>
              <a:rPr/>
              <a:t>, both know the protocol</a:t>
            </a:r>
          </a:p>
          <a:p>
            <a:pPr lvl="0"/>
            <a:r>
              <a:rPr/>
              <a:t>That is the same code written twice, and the day the protocol changes you have to remember both places</a:t>
            </a:r>
          </a:p>
          <a:p>
            <a:pPr lvl="0"/>
            <a:r>
              <a:rPr/>
              <a:t>The missing piece has a name in the industry: the </a:t>
            </a:r>
            <a:r>
              <a:rPr b="1"/>
              <a:t>monitor</a:t>
            </a:r>
            <a:r>
              <a:rPr/>
              <a:t>. A single one watches the bus, assembles the transaction and publishes it</a:t>
            </a:r>
          </a:p>
          <a:p>
            <a:pPr lvl="0"/>
            <a:r>
              <a:rPr/>
              <a:t>The scoreboard and the coverage become </a:t>
            </a:r>
            <a:r>
              <a:rPr b="1"/>
              <a:t>subscribers</a:t>
            </a:r>
            <a:r>
              <a:rPr/>
              <a:t>, like the dice of the previous unit: they never touch a wire again</a:t>
            </a:r>
          </a:p>
          <a:p>
            <a:pPr lvl="0"/>
            <a:r>
              <a:rPr/>
              <a:t>In UVM jargon those two form the </a:t>
            </a:r>
            <a:r>
              <a:rPr i="1"/>
              <a:t>analysis layer</a:t>
            </a:r>
            <a:r>
              <a:rPr/>
              <a:t>, and that is where the name </a:t>
            </a:r>
            <a:r>
              <a:rPr>
                <a:latin typeface="Courier"/>
              </a:rPr>
              <a:t>uvm_analysis_port</a:t>
            </a:r>
            <a:r>
              <a:rPr/>
              <a:t> comes from</a:t>
            </a:r>
          </a:p>
        </p:txBody>
      </p:sp>
    </p:spTree>
  </p:cSld>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Which pieces show up</a:t>
            </a:r>
          </a:p>
          <a:p>
            <a:pPr lvl="0"/>
            <a:r>
              <a:rPr b="1">
                <a:latin typeface="Courier"/>
              </a:rPr>
              <a:t>command_monitor</a:t>
            </a:r>
            <a:r>
              <a:rPr/>
              <a:t> — watches the start of every operation and publishes what was asked for</a:t>
            </a:r>
          </a:p>
          <a:p>
            <a:pPr lvl="0"/>
            <a:r>
              <a:rPr b="1">
                <a:latin typeface="Courier"/>
              </a:rPr>
              <a:t>result_monitor</a:t>
            </a:r>
            <a:r>
              <a:rPr/>
              <a:t> — watches the </a:t>
            </a:r>
            <a:r>
              <a:rPr>
                <a:latin typeface="Courier"/>
              </a:rPr>
              <a:t>done</a:t>
            </a:r>
            <a:r>
              <a:rPr/>
              <a:t> and publishes what the DUT answered</a:t>
            </a:r>
          </a:p>
          <a:p>
            <a:pPr lvl="0"/>
            <a:r>
              <a:rPr/>
              <a:t>The </a:t>
            </a:r>
            <a:r>
              <a:rPr b="1"/>
              <a:t>BFM</a:t>
            </a:r>
            <a:r>
              <a:rPr/>
              <a:t> stops being only signals: it gains three </a:t>
            </a:r>
            <a:r>
              <a:rPr>
                <a:latin typeface="Courier"/>
              </a:rPr>
              <a:t>always</a:t>
            </a:r>
            <a:r>
              <a:rPr/>
              <a:t> and a handle to each monitor</a:t>
            </a:r>
          </a:p>
          <a:p>
            <a:pPr lvl="0"/>
            <a:r>
              <a:rPr/>
              <a:t>The </a:t>
            </a:r>
            <a:r>
              <a:rPr b="1"/>
              <a:t>scoreboard</a:t>
            </a:r>
            <a:r>
              <a:rPr/>
              <a:t> and the </a:t>
            </a:r>
            <a:r>
              <a:rPr b="1"/>
              <a:t>coverage</a:t>
            </a:r>
            <a:r>
              <a:rPr/>
              <a:t> stop waiting for edges and get a </a:t>
            </a:r>
            <a:r>
              <a:rPr>
                <a:latin typeface="Courier"/>
              </a:rPr>
              <a:t>write()</a:t>
            </a:r>
            <a:r>
              <a:rPr/>
              <a:t> instead</a:t>
            </a:r>
          </a:p>
          <a:p>
            <a:pPr lvl="0"/>
            <a:r>
              <a:rPr/>
              <a:t>The </a:t>
            </a:r>
            <a:r>
              <a:rPr b="1">
                <a:latin typeface="Courier"/>
              </a:rPr>
              <a:t>tester</a:t>
            </a:r>
            <a:r>
              <a:rPr/>
              <a:t> never finds out about any of it: it goes on sending stimulus just like yesterday</a:t>
            </a:r>
          </a:p>
        </p:txBody>
      </p:sp>
    </p:spTree>
  </p:cSld>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 single place that watches the wire</a:t>
            </a:r>
          </a:p>
        </p:txBody>
      </p:sp>
      <p:sp>
        <p:nvSpPr>
          <p:cNvPr id="4" name="Text Placeholder 3"/>
          <p:cNvSpPr>
            <a:spLocks noGrp="1"/>
          </p:cNvSpPr>
          <p:nvPr>
            <p:ph idx="2" sz="half" type="body"/>
          </p:nvPr>
        </p:nvSpPr>
        <p:spPr/>
        <p:txBody>
          <a:bodyPr/>
          <a:lstStyle/>
          <a:p>
            <a:pPr lvl="0" indent="0" marL="0">
              <a:spcBef>
                <a:spcPts val="3000"/>
              </a:spcBef>
              <a:buNone/>
            </a:pPr>
            <a:r>
              <a:rPr b="1" i="1"/>
              <a:t>Testbench diagram</a:t>
            </a:r>
          </a:p>
        </p:txBody>
      </p:sp>
      <p:pic>
        <p:nvPicPr>
          <p:cNvPr descr="res/diagrams/en/analysis-ports_fig102.svg" id="0" name="Picture 1"/>
          <p:cNvPicPr>
            <a:picLocks noGrp="1" noChangeAspect="1"/>
          </p:cNvPicPr>
          <p:nvPr/>
        </p:nvPicPr>
        <p:blipFill>
          <a:blip r:embed="rId2"/>
          <a:stretch>
            <a:fillRect/>
          </a:stretch>
        </p:blipFill>
        <p:spPr bwMode="auto">
          <a:xfrm>
            <a:off x="3568700" y="800100"/>
            <a:ext cx="5105400" cy="2692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VTALU testbench with analysis ports</a:t>
            </a:r>
          </a:p>
        </p:txBody>
      </p:sp>
    </p:spTree>
  </p:cSld>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The handles the BFM keeps</a:t>
            </a:r>
          </a:p>
          <a:p>
            <a:pPr lvl="0"/>
            <a:r>
              <a:rPr/>
              <a:t>Up to now the class read the interface. Here it flips around: </a:t>
            </a:r>
            <a:r>
              <a:rPr b="1"/>
              <a:t>the interface keeps a handle to the class</a:t>
            </a:r>
            <a:r>
              <a:rPr/>
              <a:t> and it is the interface that calls the method</a:t>
            </a:r>
          </a:p>
          <a:p>
            <a:pPr lvl="0" indent="0">
              <a:buNone/>
            </a:pPr>
            <a:r>
              <a:rPr b="1">
                <a:solidFill>
                  <a:srgbClr val="007020"/>
                </a:solidFill>
                <a:latin typeface="Courier"/>
              </a:rPr>
              <a:t>interface</a:t>
            </a:r>
            <a:r>
              <a:rPr>
                <a:latin typeface="Courier"/>
              </a:rPr>
              <a:t> vtalu_bfm;</a:t>
            </a:r>
            <a:br/>
            <a:r>
              <a:rPr>
                <a:latin typeface="Courier"/>
              </a:rPr>
              <a:t>   </a:t>
            </a:r>
            <a:r>
              <a:rPr b="1">
                <a:solidFill>
                  <a:srgbClr val="007020"/>
                </a:solidFill>
                <a:latin typeface="Courier"/>
              </a:rPr>
              <a:t>import</a:t>
            </a:r>
            <a:r>
              <a:rPr>
                <a:latin typeface="Courier"/>
              </a:rPr>
              <a:t> vtalu_pkg::*;</a:t>
            </a:r>
            <a:br/>
            <a:br/>
            <a:r>
              <a:rPr>
                <a:latin typeface="Courier"/>
              </a:rPr>
              <a:t>   </a:t>
            </a:r>
            <a:r>
              <a:rPr i="1">
                <a:solidFill>
                  <a:srgbClr val="60A0B0"/>
                </a:solidFill>
                <a:latin typeface="Courier"/>
              </a:rPr>
              <a:t>// These handles get assigned in the build_phases of the classes</a:t>
            </a:r>
            <a:br/>
            <a:r>
              <a:rPr>
                <a:latin typeface="Courier"/>
              </a:rPr>
              <a:t>   command_monitor        command_monitor_h;</a:t>
            </a:r>
            <a:br/>
            <a:r>
              <a:rPr>
                <a:latin typeface="Courier"/>
              </a:rPr>
              <a:t>   result_monitor         result_monitor_h;</a:t>
            </a:r>
            <a:b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bit</a:t>
            </a:r>
            <a:r>
              <a:rPr>
                <a:latin typeface="Courier"/>
              </a:rPr>
              <a:t>                    clk;</a:t>
            </a:r>
            <a:br/>
            <a:r>
              <a:rPr>
                <a:latin typeface="Courier"/>
              </a:rPr>
              <a:t>   </a:t>
            </a:r>
            <a:r>
              <a:rPr b="1">
                <a:solidFill>
                  <a:srgbClr val="007020"/>
                </a:solidFill>
                <a:latin typeface="Courier"/>
              </a:rPr>
              <a:t>bit</a:t>
            </a:r>
            <a:r>
              <a:rPr>
                <a:latin typeface="Courier"/>
              </a:rPr>
              <a:t>                    reset_n;</a:t>
            </a:r>
            <a:br/>
            <a:r>
              <a:rPr>
                <a:latin typeface="Courier"/>
              </a:rPr>
              <a:t>   </a:t>
            </a:r>
            <a:r>
              <a:rPr b="1">
                <a:solidFill>
                  <a:srgbClr val="007020"/>
                </a:solidFill>
                <a:latin typeface="Courier"/>
              </a:rPr>
              <a:t>bit</a:t>
            </a:r>
            <a:r>
              <a:rPr>
                <a:latin typeface="Courier"/>
              </a:rPr>
              <a:t>                    </a:t>
            </a:r>
            <a:r>
              <a:rPr>
                <a:solidFill>
                  <a:srgbClr val="007020"/>
                </a:solidFill>
                <a:latin typeface="Courier"/>
              </a:rPr>
              <a:t>start</a:t>
            </a:r>
            <a:r>
              <a:rPr>
                <a:latin typeface="Courier"/>
              </a:rPr>
              <a:t>;</a:t>
            </a:r>
            <a:br/>
            <a:r>
              <a:rPr>
                <a:latin typeface="Courier"/>
              </a:rPr>
              <a:t>   </a:t>
            </a:r>
            <a:r>
              <a:rPr b="1">
                <a:solidFill>
                  <a:srgbClr val="007020"/>
                </a:solidFill>
                <a:latin typeface="Courier"/>
              </a:rPr>
              <a:t>wire</a:t>
            </a:r>
            <a:r>
              <a:rPr>
                <a:latin typeface="Courier"/>
              </a:rPr>
              <a:t>                   done;</a:t>
            </a:r>
            <a:br/>
            <a:r>
              <a:rPr>
                <a:latin typeface="Courier"/>
              </a:rPr>
              <a:t>   </a:t>
            </a:r>
            <a:r>
              <a:rPr b="1">
                <a:solidFill>
                  <a:srgbClr val="007020"/>
                </a:solidFill>
                <a:latin typeface="Courier"/>
              </a:rPr>
              <a:t>wire</a:t>
            </a:r>
            <a:r>
              <a:rPr>
                <a:latin typeface="Courier"/>
              </a:rPr>
              <a:t>            [</a:t>
            </a:r>
            <a:r>
              <a:rPr>
                <a:solidFill>
                  <a:srgbClr val="40A070"/>
                </a:solidFill>
                <a:latin typeface="Courier"/>
              </a:rPr>
              <a:t>15</a:t>
            </a:r>
            <a:r>
              <a:rPr>
                <a:latin typeface="Courier"/>
              </a:rPr>
              <a:t>:</a:t>
            </a:r>
            <a:r>
              <a:rPr>
                <a:solidFill>
                  <a:srgbClr val="40A070"/>
                </a:solidFill>
                <a:latin typeface="Courier"/>
              </a:rPr>
              <a:t>0</a:t>
            </a:r>
            <a:r>
              <a:rPr>
                <a:latin typeface="Courier"/>
              </a:rPr>
              <a:t>] result;</a:t>
            </a:r>
            <a:br/>
            <a:r>
              <a:rPr>
                <a:latin typeface="Courier"/>
              </a:rPr>
              <a:t>   </a:t>
            </a:r>
            <a:r>
              <a:rPr b="1">
                <a:solidFill>
                  <a:srgbClr val="007020"/>
                </a:solidFill>
                <a:latin typeface="Courier"/>
              </a:rPr>
              <a:t>wire</a:t>
            </a:r>
            <a:r>
              <a:rPr>
                <a:latin typeface="Courier"/>
              </a:rPr>
              <a:t>                   ovf;</a:t>
            </a:r>
            <a:br/>
            <a:r>
              <a:rPr>
                <a:latin typeface="Courier"/>
              </a:rPr>
              <a:t>   operation_t            op_set;</a:t>
            </a:r>
          </a:p>
          <a:p>
            <a:pPr lvl="0"/>
            <a:r>
              <a:rPr/>
              <a:t>These handles are set by each monitor in its </a:t>
            </a:r>
            <a:r>
              <a:rPr>
                <a:latin typeface="Courier"/>
              </a:rPr>
              <a:t>build_phase</a:t>
            </a:r>
            <a:r>
              <a:rPr/>
              <a:t>, right after pulling the BFM out of the config_db</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"COMMAND MONITOR"</a:t>
            </a:r>
            <a:r>
              <a:rPr>
                <a:latin typeface="Courier"/>
              </a:rPr>
              <a:t>, </a:t>
            </a:r>
            <a:r>
              <a:rPr>
                <a:solidFill>
                  <a:srgbClr val="4070A0"/>
                </a:solidFill>
                <a:latin typeface="Courier"/>
              </a:rPr>
              <a:t>"Failed to get BFM"</a:t>
            </a:r>
            <a:r>
              <a:rPr>
                <a:latin typeface="Courier"/>
              </a:rPr>
              <a:t>)</a:t>
            </a:r>
            <a:br/>
            <a:br/>
            <a:r>
              <a:rPr>
                <a:latin typeface="Courier"/>
              </a:rPr>
              <a:t>      bfm.command_monitor_h = </a:t>
            </a:r>
            <a:r>
              <a:rPr b="1">
                <a:solidFill>
                  <a:srgbClr val="007020"/>
                </a:solidFill>
                <a:latin typeface="Courier"/>
              </a:rPr>
              <a:t>this</a:t>
            </a:r>
            <a:r>
              <a:rPr>
                <a:latin typeface="Courier"/>
              </a:rPr>
              <a:t>;</a:t>
            </a:r>
            <a:br/>
            <a:br/>
            <a:r>
              <a:rPr>
                <a:latin typeface="Courier"/>
              </a:rPr>
              <a:t>      ap = </a:t>
            </a:r>
            <a:r>
              <a:rPr b="1">
                <a:solidFill>
                  <a:srgbClr val="007020"/>
                </a:solidFill>
                <a:latin typeface="Courier"/>
              </a:rPr>
              <a:t>new</a:t>
            </a:r>
            <a:r>
              <a:rPr>
                <a:latin typeface="Courier"/>
              </a:rPr>
              <a:t>(</a:t>
            </a:r>
            <a:r>
              <a:rPr>
                <a:solidFill>
                  <a:srgbClr val="4070A0"/>
                </a:solidFill>
                <a:latin typeface="Courier"/>
              </a:rPr>
              <a:t>"ap"</a:t>
            </a:r>
            <a:r>
              <a:rPr>
                <a:latin typeface="Courier"/>
              </a:rPr>
              <a:t>, </a:t>
            </a:r>
            <a:r>
              <a:rPr b="1">
                <a:solidFill>
                  <a:srgbClr val="007020"/>
                </a:solidFill>
                <a:latin typeface="Courier"/>
              </a:rPr>
              <a:t>this</a:t>
            </a:r>
            <a:r>
              <a:rPr>
                <a:latin typeface="Courier"/>
              </a:rPr>
              <a:t>);</a:t>
            </a:r>
            <a:br/>
            <a:br/>
            <a:r>
              <a:rPr>
                <a:latin typeface="Courier"/>
              </a:rPr>
              <a:t>   </a:t>
            </a:r>
            <a:r>
              <a:rPr b="1">
                <a:solidFill>
                  <a:srgbClr val="007020"/>
                </a:solidFill>
                <a:latin typeface="Courier"/>
              </a:rPr>
              <a:t>endfunction</a:t>
            </a:r>
            <a:r>
              <a:rPr>
                <a:latin typeface="Courier"/>
              </a:rPr>
              <a:t> : build_phase</a:t>
            </a:r>
          </a:p>
        </p:txBody>
      </p:sp>
    </p:spTree>
  </p:cSld>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Monitoring the VTALU commands</a:t>
            </a:r>
          </a:p>
          <a:p>
            <a:pPr lvl="0"/>
            <a:r>
              <a:rPr/>
              <a:t>Three </a:t>
            </a:r>
            <a:r>
              <a:rPr>
                <a:latin typeface="Courier"/>
              </a:rPr>
              <a:t>always</a:t>
            </a:r>
            <a:r>
              <a:rPr/>
              <a:t> in the BFM: the command one fires when an operation starts, the reset one on the falling edge of </a:t>
            </a:r>
            <a:r>
              <a:rPr>
                <a:latin typeface="Courier"/>
              </a:rPr>
              <a:t>reset_n</a:t>
            </a:r>
            <a:r>
              <a:rPr/>
              <a:t>, and the result one when the DUT raises </a:t>
            </a:r>
            <a:r>
              <a:rPr>
                <a:latin typeface="Courier"/>
              </a:rPr>
              <a:t>done</a:t>
            </a:r>
          </a:p>
          <a:p>
            <a:pPr lvl="0" indent="0">
              <a:buNone/>
            </a:pPr>
            <a:r>
              <a:rPr>
                <a:latin typeface="Courier"/>
              </a:rPr>
              <a:t>   </a:t>
            </a:r>
            <a:r>
              <a:rPr i="1">
                <a:solidFill>
                  <a:srgbClr val="60A0B0"/>
                </a:solidFill>
                <a:latin typeface="Courier"/>
              </a:rPr>
              <a:t>// Here is the first monitor (commands)</a:t>
            </a:r>
            <a:br/>
            <a:r>
              <a:rPr>
                <a:latin typeface="Courier"/>
              </a:rPr>
              <a:t>   </a:t>
            </a:r>
            <a:r>
              <a:rPr i="1">
                <a:solidFill>
                  <a:srgbClr val="60A0B0"/>
                </a:solidFill>
                <a:latin typeface="Courier"/>
              </a:rPr>
              <a:t>// A very simple FSM. If start is up, check whether this is a new command</a:t>
            </a:r>
            <a:br/>
            <a:r>
              <a:rPr>
                <a:latin typeface="Courier"/>
              </a:rPr>
              <a:t>   </a:t>
            </a:r>
            <a:r>
              <a:rPr i="1">
                <a:solidFill>
                  <a:srgbClr val="60A0B0"/>
                </a:solidFill>
                <a:latin typeface="Courier"/>
              </a:rPr>
              <a:t>// If it is, send it to the TB with commands_monitor.write_to_monitor()</a:t>
            </a: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clk) </a:t>
            </a:r>
            <a:r>
              <a:rPr b="1">
                <a:solidFill>
                  <a:srgbClr val="007020"/>
                </a:solidFill>
                <a:latin typeface="Courier"/>
              </a:rPr>
              <a:t>begin :</a:t>
            </a:r>
            <a:r>
              <a:rPr>
                <a:solidFill>
                  <a:srgbClr val="902000"/>
                </a:solidFill>
                <a:latin typeface="Courier"/>
              </a:rPr>
              <a:t> </a:t>
            </a:r>
            <a:r>
              <a:rPr b="1">
                <a:solidFill>
                  <a:srgbClr val="007020"/>
                </a:solidFill>
                <a:latin typeface="Courier"/>
              </a:rPr>
              <a:t>cmd_monitor</a:t>
            </a:r>
            <a:br/>
            <a:r>
              <a:rPr>
                <a:latin typeface="Courier"/>
              </a:rPr>
              <a:t>      </a:t>
            </a:r>
            <a:r>
              <a:rPr b="1">
                <a:solidFill>
                  <a:srgbClr val="007020"/>
                </a:solidFill>
                <a:latin typeface="Courier"/>
              </a:rPr>
              <a:t>bit</a:t>
            </a:r>
            <a:r>
              <a:rPr>
                <a:latin typeface="Courier"/>
              </a:rPr>
              <a:t> new_command;</a:t>
            </a:r>
            <a:br/>
            <a:r>
              <a:rPr>
                <a:latin typeface="Courier"/>
              </a:rPr>
              <a:t>      </a:t>
            </a:r>
            <a:r>
              <a:rPr b="1">
                <a:solidFill>
                  <a:srgbClr val="007020"/>
                </a:solidFill>
                <a:latin typeface="Courier"/>
              </a:rPr>
              <a:t>if</a:t>
            </a:r>
            <a:r>
              <a:rPr>
                <a:latin typeface="Courier"/>
              </a:rPr>
              <a:t> (!</a:t>
            </a:r>
            <a:r>
              <a:rPr>
                <a:solidFill>
                  <a:srgbClr val="007020"/>
                </a:solidFill>
                <a:latin typeface="Courier"/>
              </a:rPr>
              <a:t>start</a:t>
            </a:r>
            <a:r>
              <a:rPr>
                <a:latin typeface="Courier"/>
              </a:rPr>
              <a:t>) new_command = </a:t>
            </a:r>
            <a:r>
              <a:rPr>
                <a:solidFill>
                  <a:srgbClr val="40A070"/>
                </a:solidFill>
                <a:latin typeface="Courier"/>
              </a:rPr>
              <a:t>1</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(new_command) </a:t>
            </a:r>
            <a:r>
              <a:rPr b="1">
                <a:solidFill>
                  <a:srgbClr val="007020"/>
                </a:solidFill>
                <a:latin typeface="Courier"/>
              </a:rPr>
              <a:t>begin</a:t>
            </a:r>
            <a:br/>
            <a:r>
              <a:rPr>
                <a:latin typeface="Courier"/>
              </a:rPr>
              <a:t>         command_monitor_h.write_to_monitor(A, B, op_set);</a:t>
            </a:r>
            <a:br/>
            <a:r>
              <a:rPr>
                <a:latin typeface="Courier"/>
              </a:rPr>
              <a:t>         new_command = (op_set == </a:t>
            </a:r>
            <a:r>
              <a:rPr>
                <a:solidFill>
                  <a:srgbClr val="40A070"/>
                </a:solidFill>
                <a:latin typeface="Courier"/>
              </a:rPr>
              <a:t>3'b000</a:t>
            </a:r>
            <a:r>
              <a:rPr>
                <a:latin typeface="Courier"/>
              </a:rPr>
              <a:t>);  </a:t>
            </a:r>
            <a:r>
              <a:rPr i="1">
                <a:solidFill>
                  <a:srgbClr val="60A0B0"/>
                </a:solidFill>
                <a:latin typeface="Courier"/>
              </a:rPr>
              <a:t>// handle no_op</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a:t>
            </a:r>
            <a:r>
              <a:rPr>
                <a:latin typeface="Courier"/>
              </a:rPr>
              <a:t> : cmd_monitor</a:t>
            </a:r>
            <a:br/>
            <a:br/>
            <a:r>
              <a:rPr>
                <a:latin typeface="Courier"/>
              </a:rPr>
              <a:t>   </a:t>
            </a:r>
            <a:r>
              <a:rPr b="1">
                <a:solidFill>
                  <a:srgbClr val="007020"/>
                </a:solidFill>
                <a:latin typeface="Courier"/>
              </a:rPr>
              <a:t>always</a:t>
            </a:r>
            <a:r>
              <a:rPr>
                <a:latin typeface="Courier"/>
              </a:rPr>
              <a:t> @(</a:t>
            </a:r>
            <a:r>
              <a:rPr b="1">
                <a:solidFill>
                  <a:srgbClr val="007020"/>
                </a:solidFill>
                <a:latin typeface="Courier"/>
              </a:rPr>
              <a:t>negedge</a:t>
            </a:r>
            <a:r>
              <a:rPr>
                <a:latin typeface="Courier"/>
              </a:rPr>
              <a:t> reset_n) </a:t>
            </a:r>
            <a:r>
              <a:rPr b="1">
                <a:solidFill>
                  <a:srgbClr val="007020"/>
                </a:solidFill>
                <a:latin typeface="Courier"/>
              </a:rPr>
              <a:t>begin :</a:t>
            </a:r>
            <a:r>
              <a:rPr>
                <a:solidFill>
                  <a:srgbClr val="902000"/>
                </a:solidFill>
                <a:latin typeface="Courier"/>
              </a:rPr>
              <a:t> </a:t>
            </a:r>
            <a:r>
              <a:rPr b="1">
                <a:solidFill>
                  <a:srgbClr val="007020"/>
                </a:solidFill>
                <a:latin typeface="Courier"/>
              </a:rPr>
              <a:t>rst_monitor</a:t>
            </a:r>
            <a:br/>
            <a:r>
              <a:rPr>
                <a:latin typeface="Courier"/>
              </a:rPr>
              <a:t>      </a:t>
            </a:r>
            <a:r>
              <a:rPr b="1">
                <a:solidFill>
                  <a:srgbClr val="007020"/>
                </a:solidFill>
                <a:latin typeface="Courier"/>
              </a:rPr>
              <a:t>if</a:t>
            </a:r>
            <a:r>
              <a:rPr>
                <a:latin typeface="Courier"/>
              </a:rPr>
              <a:t> (command_monitor_h != </a:t>
            </a:r>
            <a:r>
              <a:rPr b="1">
                <a:solidFill>
                  <a:srgbClr val="007020"/>
                </a:solidFill>
                <a:latin typeface="Courier"/>
              </a:rPr>
              <a:t>null</a:t>
            </a:r>
            <a:r>
              <a:rPr>
                <a:latin typeface="Courier"/>
              </a:rPr>
              <a:t>)  </a:t>
            </a:r>
            <a:r>
              <a:rPr i="1">
                <a:solidFill>
                  <a:srgbClr val="60A0B0"/>
                </a:solidFill>
                <a:latin typeface="Courier"/>
              </a:rPr>
              <a:t>//guard against VCS time 0 negedge</a:t>
            </a:r>
            <a:br/>
            <a:r>
              <a:rPr>
                <a:latin typeface="Courier"/>
              </a:rPr>
              <a:t>         command_monitor_h.write_to_monitor(A, B, rst_op);</a:t>
            </a:r>
            <a:br/>
            <a:r>
              <a:rPr>
                <a:latin typeface="Courier"/>
              </a:rPr>
              <a:t>   </a:t>
            </a:r>
            <a:r>
              <a:rPr b="1">
                <a:solidFill>
                  <a:srgbClr val="007020"/>
                </a:solidFill>
                <a:latin typeface="Courier"/>
              </a:rPr>
              <a:t>end</a:t>
            </a:r>
            <a:r>
              <a:rPr>
                <a:latin typeface="Courier"/>
              </a:rPr>
              <a:t> : rst_monitor</a:t>
            </a:r>
            <a:br/>
            <a:br/>
            <a:r>
              <a:rPr>
                <a:latin typeface="Courier"/>
              </a:rPr>
              <a:t>   </a:t>
            </a:r>
            <a:r>
              <a:rPr b="1">
                <a:solidFill>
                  <a:srgbClr val="007020"/>
                </a:solidFill>
                <a:latin typeface="Courier"/>
              </a:rPr>
              <a:t>always</a:t>
            </a:r>
            <a:r>
              <a:rPr>
                <a:latin typeface="Courier"/>
              </a:rPr>
              <a:t> @(</a:t>
            </a:r>
            <a:r>
              <a:rPr b="1">
                <a:solidFill>
                  <a:srgbClr val="007020"/>
                </a:solidFill>
                <a:latin typeface="Courier"/>
              </a:rPr>
              <a:t>posedge</a:t>
            </a:r>
            <a:r>
              <a:rPr>
                <a:latin typeface="Courier"/>
              </a:rPr>
              <a:t> clk) </a:t>
            </a:r>
            <a:r>
              <a:rPr b="1">
                <a:solidFill>
                  <a:srgbClr val="007020"/>
                </a:solidFill>
                <a:latin typeface="Courier"/>
              </a:rPr>
              <a:t>begin :</a:t>
            </a:r>
            <a:r>
              <a:rPr>
                <a:solidFill>
                  <a:srgbClr val="902000"/>
                </a:solidFill>
                <a:latin typeface="Courier"/>
              </a:rPr>
              <a:t> </a:t>
            </a:r>
            <a:r>
              <a:rPr b="1">
                <a:solidFill>
                  <a:srgbClr val="007020"/>
                </a:solidFill>
                <a:latin typeface="Courier"/>
              </a:rPr>
              <a:t>rslt_monitor</a:t>
            </a:r>
            <a:br/>
            <a:r>
              <a:rPr>
                <a:latin typeface="Courier"/>
              </a:rPr>
              <a:t>      </a:t>
            </a:r>
            <a:r>
              <a:rPr b="1">
                <a:solidFill>
                  <a:srgbClr val="007020"/>
                </a:solidFill>
                <a:latin typeface="Courier"/>
              </a:rPr>
              <a:t>if</a:t>
            </a:r>
            <a:r>
              <a:rPr>
                <a:latin typeface="Courier"/>
              </a:rPr>
              <a:t> (done) result_monitor_h.write_to_monitor(result);</a:t>
            </a:r>
            <a:br/>
            <a:r>
              <a:rPr>
                <a:latin typeface="Courier"/>
              </a:rPr>
              <a:t>   </a:t>
            </a:r>
            <a:r>
              <a:rPr b="1">
                <a:solidFill>
                  <a:srgbClr val="007020"/>
                </a:solidFill>
                <a:latin typeface="Courier"/>
              </a:rPr>
              <a:t>end</a:t>
            </a:r>
            <a:r>
              <a:rPr>
                <a:latin typeface="Courier"/>
              </a:rPr>
              <a:t> : rslt_monitor</a:t>
            </a:r>
          </a:p>
          <a:p>
            <a:pPr lvl="0"/>
            <a:r>
              <a:rPr/>
              <a:t>And on the other side, the method they give notice to: it packs the </a:t>
            </a:r>
            <a:r>
              <a:rPr>
                <a:latin typeface="Courier"/>
              </a:rPr>
              <a:t>command_s</a:t>
            </a:r>
            <a:r>
              <a:rPr/>
              <a:t> up and publishes it on the analysis port</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write_to_monitor(</a:t>
            </a:r>
            <a:r>
              <a:rPr b="1">
                <a:solidFill>
                  <a:srgbClr val="007020"/>
                </a:solidFill>
                <a:latin typeface="Courier"/>
              </a:rPr>
              <a:t>byte</a:t>
            </a:r>
            <a:r>
              <a:rPr>
                <a:latin typeface="Courier"/>
              </a:rPr>
              <a:t> A, </a:t>
            </a:r>
            <a:r>
              <a:rPr b="1">
                <a:solidFill>
                  <a:srgbClr val="007020"/>
                </a:solidFill>
                <a:latin typeface="Courier"/>
              </a:rPr>
              <a:t>byte</a:t>
            </a:r>
            <a:r>
              <a:rPr>
                <a:latin typeface="Courier"/>
              </a:rPr>
              <a:t> B, </a:t>
            </a:r>
            <a:r>
              <a:rPr b="1">
                <a:solidFill>
                  <a:srgbClr val="007020"/>
                </a:solidFill>
                <a:latin typeface="Courier"/>
              </a:rPr>
              <a:t>bit</a:t>
            </a:r>
            <a:r>
              <a:rPr>
                <a:latin typeface="Courier"/>
              </a:rPr>
              <a:t> [</a:t>
            </a:r>
            <a:r>
              <a:rPr>
                <a:solidFill>
                  <a:srgbClr val="40A070"/>
                </a:solidFill>
                <a:latin typeface="Courier"/>
              </a:rPr>
              <a:t>2</a:t>
            </a:r>
            <a:r>
              <a:rPr>
                <a:latin typeface="Courier"/>
              </a:rPr>
              <a:t>:</a:t>
            </a:r>
            <a:r>
              <a:rPr>
                <a:solidFill>
                  <a:srgbClr val="40A070"/>
                </a:solidFill>
                <a:latin typeface="Courier"/>
              </a:rPr>
              <a:t>0</a:t>
            </a:r>
            <a:r>
              <a:rPr>
                <a:latin typeface="Courier"/>
              </a:rPr>
              <a:t>] op);</a:t>
            </a:r>
            <a:br/>
            <a:r>
              <a:rPr>
                <a:latin typeface="Courier"/>
              </a:rPr>
              <a:t>      command_s cmd;</a:t>
            </a:r>
            <a:br/>
            <a:r>
              <a:rPr>
                <a:latin typeface="Courier"/>
              </a:rPr>
              <a:t>      cmd.A = A;</a:t>
            </a:r>
            <a:br/>
            <a:r>
              <a:rPr>
                <a:latin typeface="Courier"/>
              </a:rPr>
              <a:t>      cmd.B = B;</a:t>
            </a:r>
            <a:br/>
            <a:r>
              <a:rPr>
                <a:latin typeface="Courier"/>
              </a:rPr>
              <a:t>      cmd.op = op2enum(op);</a:t>
            </a:r>
            <a:br/>
            <a:r>
              <a:rPr>
                <a:latin typeface="Courier"/>
              </a:rPr>
              <a:t>      </a:t>
            </a:r>
            <a:r>
              <a:rPr>
                <a:solidFill>
                  <a:srgbClr val="007020"/>
                </a:solidFill>
                <a:latin typeface="Courier"/>
              </a:rPr>
              <a:t>`uvm_info</a:t>
            </a:r>
            <a:r>
              <a:rPr>
                <a:latin typeface="Courier"/>
              </a:rPr>
              <a:t>(</a:t>
            </a:r>
            <a:r>
              <a:rPr>
                <a:solidFill>
                  <a:srgbClr val="4070A0"/>
                </a:solidFill>
                <a:latin typeface="Courier"/>
              </a:rPr>
              <a:t>"COMMAND MONITOR"</a:t>
            </a:r>
            <a:r>
              <a:rPr>
                <a:latin typeface="Courier"/>
              </a:rPr>
              <a:t>, </a:t>
            </a:r>
            <a:r>
              <a:rPr b="1">
                <a:solidFill>
                  <a:srgbClr val="007020"/>
                </a:solidFill>
                <a:latin typeface="Courier"/>
              </a:rPr>
              <a:t>$sformatf</a:t>
            </a:r>
            <a:r>
              <a:rPr>
                <a:latin typeface="Courier"/>
              </a:rPr>
              <a:t>(</a:t>
            </a:r>
            <a:r>
              <a:rPr>
                <a:solidFill>
                  <a:srgbClr val="4070A0"/>
                </a:solidFill>
                <a:latin typeface="Courier"/>
              </a:rPr>
              <a:t>"A:0x%2h B:0x%2h op: %s"</a:t>
            </a:r>
            <a:r>
              <a:rPr>
                <a:latin typeface="Courier"/>
              </a:rPr>
              <a:t>, A, B, cmd.op.name()</a:t>
            </a:r>
            <a:br/>
            <a:r>
              <a:rPr>
                <a:latin typeface="Courier"/>
              </a:rPr>
              <a:t>                ), UVM_HIGH)</a:t>
            </a:r>
            <a:br/>
            <a:r>
              <a:rPr>
                <a:latin typeface="Courier"/>
              </a:rPr>
              <a:t>      ap.write(cmd);</a:t>
            </a:r>
            <a:br/>
            <a:r>
              <a:rPr>
                <a:latin typeface="Courier"/>
              </a:rPr>
              <a:t>   </a:t>
            </a:r>
            <a:r>
              <a:rPr b="1">
                <a:solidFill>
                  <a:srgbClr val="007020"/>
                </a:solidFill>
                <a:latin typeface="Courier"/>
              </a:rPr>
              <a:t>endfunction</a:t>
            </a:r>
            <a:r>
              <a:rPr>
                <a:latin typeface="Courier"/>
              </a:rPr>
              <a:t> : write_to_monitor</a:t>
            </a:r>
          </a:p>
        </p:txBody>
      </p:sp>
    </p:spTree>
  </p:cSld>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The VTALU Coverage Class as a Subscriber</a:t>
            </a:r>
          </a:p>
          <a:p>
            <a:pPr lvl="0"/>
            <a:r>
              <a:rPr/>
              <a:t>With the </a:t>
            </a:r>
            <a:r>
              <a:rPr>
                <a:latin typeface="Courier"/>
              </a:rPr>
              <a:t>command_monitor</a:t>
            </a:r>
            <a:r>
              <a:rPr/>
              <a:t> there is </a:t>
            </a:r>
            <a:r>
              <a:rPr b="1"/>
              <a:t>a single place</a:t>
            </a:r>
            <a:r>
              <a:rPr/>
              <a:t> in the whole testbench that knows what a command looks like on the wire</a:t>
            </a:r>
          </a:p>
          <a:p>
            <a:pPr lvl="0"/>
            <a:r>
              <a:rPr/>
              <a:t>Whoever needs to know which operation ran subscribes to its analysis port and implements </a:t>
            </a:r>
            <a:r>
              <a:rPr>
                <a:latin typeface="Courier"/>
              </a:rPr>
              <a:t>write()</a:t>
            </a:r>
            <a:r>
              <a:rPr/>
              <a:t>. They never look at a signal again</a:t>
            </a:r>
          </a:p>
          <a:p>
            <a:pPr lvl="0" indent="0">
              <a:buNone/>
            </a:pPr>
            <a:r>
              <a:rPr>
                <a:latin typeface="Courier"/>
              </a:rPr>
              <a:t>   </a:t>
            </a:r>
            <a:r>
              <a:rPr i="1">
                <a:solidFill>
                  <a:srgbClr val="60A0B0"/>
                </a:solidFill>
                <a:latin typeface="Courier"/>
              </a:rPr>
              <a:t>// With the analysis port this is far simpler,</a:t>
            </a:r>
            <a:br/>
            <a:r>
              <a:rPr>
                <a:latin typeface="Courier"/>
              </a:rPr>
              <a:t>   </a:t>
            </a:r>
            <a:r>
              <a:rPr i="1">
                <a:solidFill>
                  <a:srgbClr val="60A0B0"/>
                </a:solidFill>
                <a:latin typeface="Courier"/>
              </a:rPr>
              <a:t>// because nothing here has to know about the ALU signals:</a:t>
            </a:r>
            <a:br/>
            <a:r>
              <a:rPr>
                <a:latin typeface="Courier"/>
              </a:rPr>
              <a:t>   </a:t>
            </a:r>
            <a:r>
              <a:rPr i="1">
                <a:solidFill>
                  <a:srgbClr val="60A0B0"/>
                </a:solidFill>
                <a:latin typeface="Courier"/>
              </a:rPr>
              <a:t>// what arrives is a command_s struct that wraps the command</a:t>
            </a:r>
            <a:br/>
            <a:r>
              <a:rPr>
                <a:latin typeface="Courier"/>
              </a:rPr>
              <a:t>   </a:t>
            </a:r>
            <a:r>
              <a:rPr i="1">
                <a:solidFill>
                  <a:srgbClr val="60A0B0"/>
                </a:solidFill>
                <a:latin typeface="Courier"/>
              </a:rPr>
              <a: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write(command_s t);</a:t>
            </a:r>
            <a:br/>
            <a:r>
              <a:rPr>
                <a:latin typeface="Courier"/>
              </a:rPr>
              <a:t>         A = t.A;</a:t>
            </a:r>
            <a:br/>
            <a:r>
              <a:rPr>
                <a:latin typeface="Courier"/>
              </a:rPr>
              <a:t>         B = t.B;</a:t>
            </a:r>
            <a:br/>
            <a:r>
              <a:rPr>
                <a:latin typeface="Courier"/>
              </a:rPr>
              <a:t>         op_set = t.op;</a:t>
            </a:r>
            <a:br/>
            <a:r>
              <a:rPr>
                <a:latin typeface="Courier"/>
              </a:rPr>
              <a:t>         op_cov.sample();</a:t>
            </a:r>
            <a:br/>
            <a:r>
              <a:rPr>
                <a:latin typeface="Courier"/>
              </a:rPr>
              <a:t>         zeros_or_ones_on_ops.sample();</a:t>
            </a:r>
            <a:br/>
            <a:r>
              <a:rPr>
                <a:latin typeface="Courier"/>
              </a:rPr>
              <a:t>   </a:t>
            </a:r>
            <a:r>
              <a:rPr b="1">
                <a:solidFill>
                  <a:srgbClr val="007020"/>
                </a:solidFill>
                <a:latin typeface="Courier"/>
              </a:rPr>
              <a:t>endfunction</a:t>
            </a:r>
            <a:r>
              <a:rPr>
                <a:latin typeface="Courier"/>
              </a:rPr>
              <a:t> : write</a:t>
            </a:r>
          </a:p>
        </p:txBody>
      </p:sp>
    </p:spTree>
  </p:cSld>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Subscribing to multiple analysis ports</a:t>
            </a:r>
          </a:p>
          <a:p>
            <a:pPr lvl="0"/>
            <a:r>
              <a:rPr/>
              <a:t>The basic UVM analysis port mechanism lets a uvm_subscriber grab a single analysis_port</a:t>
            </a:r>
          </a:p>
          <a:p>
            <a:pPr lvl="0"/>
            <a:r>
              <a:rPr/>
              <a:t>However, in cases like a scoreboard, we need one and the same component to receive data from 2 analysis ports</a:t>
            </a:r>
          </a:p>
          <a:p>
            <a:pPr lvl="0"/>
            <a:r>
              <a:rPr/>
              <a:t>The reason for the limit: </a:t>
            </a:r>
            <a:r>
              <a:rPr>
                <a:latin typeface="Courier"/>
              </a:rPr>
              <a:t>uvm_subscriber</a:t>
            </a:r>
            <a:r>
              <a:rPr/>
              <a:t> gives you </a:t>
            </a:r>
            <a:r>
              <a:rPr b="1"/>
              <a:t>a single</a:t>
            </a:r>
            <a:r>
              <a:rPr/>
              <a:t> </a:t>
            </a:r>
            <a:r>
              <a:rPr>
                <a:latin typeface="Courier"/>
              </a:rPr>
              <a:t>write()</a:t>
            </a:r>
            <a:r>
              <a:rPr/>
              <a:t>, and that is the method the port calls. Two ports have nowhere to come in</a:t>
            </a:r>
          </a:p>
          <a:p>
            <a:pPr lvl="0"/>
            <a:r>
              <a:rPr/>
              <a:t>UVM solves it without splitting the component, with the </a:t>
            </a:r>
            <a:r>
              <a:rPr i="1"/>
              <a:t>uvm_tlm_analysis_fifo</a:t>
            </a:r>
            <a:r>
              <a:rPr/>
              <a:t> class, which is </a:t>
            </a:r>
            <a:r>
              <a:rPr b="1"/>
              <a:t>unbounded by construction</a:t>
            </a:r>
            <a:r>
              <a:rPr/>
              <a:t>: its constructor passes </a:t>
            </a:r>
            <a:r>
              <a:rPr>
                <a:latin typeface="Courier"/>
              </a:rPr>
              <a:t>size = 0</a:t>
            </a:r>
            <a:r>
              <a:rPr/>
              <a:t> (</a:t>
            </a:r>
            <a:r>
              <a:rPr>
                <a:latin typeface="Courier"/>
              </a:rPr>
              <a:t>tlm1/uvm_tlm_fifos.svh:281</a:t>
            </a:r>
            <a:r>
              <a:rPr/>
              <a:t>, with the comment “analysis fifo must be unbounded”)</a:t>
            </a:r>
          </a:p>
          <a:p>
            <a:pPr lvl="0"/>
            <a:r>
              <a:rPr/>
              <a:t>And </a:t>
            </a:r>
            <a:r>
              <a:rPr>
                <a:latin typeface="Courier"/>
              </a:rPr>
              <a:t>write()</a:t>
            </a:r>
            <a:r>
              <a:rPr/>
              <a:t> is a </a:t>
            </a:r>
            <a:r>
              <a:rPr>
                <a:latin typeface="Courier"/>
              </a:rPr>
              <a:t>function</a:t>
            </a:r>
            <a:r>
              <a:rPr/>
              <a:t> that does </a:t>
            </a:r>
            <a:r>
              <a:rPr>
                <a:latin typeface="Courier"/>
              </a:rPr>
              <a:t>void'(this.try_put(t))</a:t>
            </a:r>
            <a:r>
              <a:rPr/>
              <a:t>: it throws the return value away. A bounded FIFO would drop </a:t>
            </a:r>
            <a:r>
              <a:rPr b="1"/>
              <a:t>without warning</a:t>
            </a:r>
            <a:r>
              <a:rPr/>
              <a:t> — which is why this one is built with no cap</a:t>
            </a:r>
          </a:p>
          <a:p>
            <a:pPr lvl="0"/>
            <a:r>
              <a:rPr/>
              <a:t>It is parameterized and it has two faces: an </a:t>
            </a:r>
            <a:r>
              <a:rPr i="1"/>
              <a:t>analysis_export</a:t>
            </a:r>
            <a:r>
              <a:rPr/>
              <a:t> on one side —which gets connected like any subscriber— and a </a:t>
            </a:r>
            <a:r>
              <a:rPr>
                <a:latin typeface="Courier"/>
              </a:rPr>
              <a:t>try_get()</a:t>
            </a:r>
            <a:r>
              <a:rPr/>
              <a:t> on the other</a:t>
            </a:r>
          </a:p>
          <a:p>
            <a:pPr lvl="0"/>
            <a:r>
              <a:rPr>
                <a:latin typeface="Courier"/>
              </a:rPr>
              <a:t>try_get()</a:t>
            </a:r>
            <a:r>
              <a:rPr/>
              <a:t> takes an element out and returns 0 if the FIFO is empty, without blocking</a:t>
            </a:r>
          </a:p>
          <a:p>
            <a:pPr lvl="0"/>
            <a:r>
              <a:rPr/>
              <a:t>Which means: it turns </a:t>
            </a:r>
            <a:r>
              <a:rPr i="1"/>
              <a:t>“they tell me when it arrives”</a:t>
            </a:r>
            <a:r>
              <a:rPr/>
              <a:t> into </a:t>
            </a:r>
            <a:r>
              <a:rPr i="1"/>
              <a:t>“I go and get it when I need it”</a:t>
            </a:r>
          </a:p>
        </p:txBody>
      </p:sp>
    </p:spTree>
  </p:cSld>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Subscribing to multiple analysis ports</a:t>
            </a:r>
          </a:p>
          <a:p>
            <a:pPr lvl="0"/>
            <a:r>
              <a:rPr/>
              <a:t>Scoreboard class:</a:t>
            </a:r>
          </a:p>
          <a:p>
            <a:pPr lvl="0" indent="0">
              <a:buNone/>
            </a:pPr>
            <a:r>
              <a:rPr>
                <a:latin typeface="Courier"/>
              </a:rPr>
              <a:t>   uvm_tlm_analysis_fifo #(command_s) cmd_f;</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cmd_f = </a:t>
            </a:r>
            <a:r>
              <a:rPr b="1">
                <a:solidFill>
                  <a:srgbClr val="007020"/>
                </a:solidFill>
                <a:latin typeface="Courier"/>
              </a:rPr>
              <a:t>new</a:t>
            </a:r>
            <a:r>
              <a:rPr>
                <a:latin typeface="Courier"/>
              </a:rPr>
              <a:t>(</a:t>
            </a:r>
            <a:r>
              <a:rPr>
                <a:solidFill>
                  <a:srgbClr val="4070A0"/>
                </a:solidFill>
                <a:latin typeface="Courier"/>
              </a:rPr>
              <a:t>"cmd_f"</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Every time the DUT hands a result to the analysis port, this method</a:t>
            </a:r>
            <a:br/>
            <a:r>
              <a:rPr>
                <a:latin typeface="Courier"/>
              </a:rPr>
              <a:t>   </a:t>
            </a:r>
            <a:r>
              <a:rPr i="1">
                <a:solidFill>
                  <a:srgbClr val="60A0B0"/>
                </a:solidFill>
                <a:latin typeface="Courier"/>
              </a:rPr>
              <a:t>// gets triggered</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a:t>
            </a:r>
            <a:r>
              <a:rPr b="1">
                <a:solidFill>
                  <a:srgbClr val="007020"/>
                </a:solidFill>
                <a:latin typeface="Courier"/>
              </a:rPr>
              <a:t>shortint</a:t>
            </a:r>
            <a:r>
              <a:rPr>
                <a:latin typeface="Courier"/>
              </a:rPr>
              <a:t> t);</a:t>
            </a:r>
            <a:br/>
            <a:r>
              <a:rPr>
                <a:latin typeface="Courier"/>
              </a:rPr>
              <a:t>      </a:t>
            </a:r>
            <a:r>
              <a:rPr b="1">
                <a:solidFill>
                  <a:srgbClr val="007020"/>
                </a:solidFill>
                <a:latin typeface="Courier"/>
              </a:rPr>
              <a:t>shortint</a:t>
            </a:r>
            <a:r>
              <a:rPr>
                <a:latin typeface="Courier"/>
              </a:rPr>
              <a:t>  predicted_result;</a:t>
            </a:r>
            <a:br/>
            <a:r>
              <a:rPr>
                <a:latin typeface="Courier"/>
              </a:rPr>
              <a:t>      command_s cmd;</a:t>
            </a:r>
            <a:br/>
            <a:r>
              <a:rPr>
                <a:latin typeface="Courier"/>
              </a:rPr>
              <a:t>      cmd.op = no_op;</a:t>
            </a:r>
            <a:br/>
            <a:br/>
            <a:r>
              <a:rPr>
                <a:latin typeface="Courier"/>
              </a:rPr>
              <a:t>      </a:t>
            </a:r>
            <a:r>
              <a:rPr i="1">
                <a:solidFill>
                  <a:srgbClr val="60A0B0"/>
                </a:solidFill>
                <a:latin typeface="Courier"/>
              </a:rPr>
              <a:t>// Here is where the prediction happens: look in our FIFO for the command</a:t>
            </a:r>
            <a:br/>
            <a:r>
              <a:rPr>
                <a:latin typeface="Courier"/>
              </a:rPr>
              <a:t>      </a:t>
            </a:r>
            <a:r>
              <a:rPr i="1">
                <a:solidFill>
                  <a:srgbClr val="60A0B0"/>
                </a:solidFill>
                <a:latin typeface="Courier"/>
              </a:rPr>
              <a:t>// that was sent, skipping the resets and the no_ops with the</a:t>
            </a:r>
            <a:br/>
            <a:r>
              <a:rPr>
                <a:latin typeface="Courier"/>
              </a:rPr>
              <a:t>      </a:t>
            </a:r>
            <a:r>
              <a:rPr i="1">
                <a:solidFill>
                  <a:srgbClr val="60A0B0"/>
                </a:solidFill>
                <a:latin typeface="Courier"/>
              </a:rPr>
              <a:t>// do....while</a:t>
            </a:r>
            <a:br/>
            <a:r>
              <a:rPr>
                <a:latin typeface="Courier"/>
              </a:rPr>
              <a:t>      </a:t>
            </a:r>
            <a:r>
              <a:rPr i="1">
                <a:solidFill>
                  <a:srgbClr val="60A0B0"/>
                </a:solidFill>
                <a:latin typeface="Courier"/>
              </a:rPr>
              <a:t>// since whenever there is a result there must be an operation,</a:t>
            </a:r>
            <a:br/>
            <a:r>
              <a:rPr>
                <a:latin typeface="Courier"/>
              </a:rPr>
              <a:t>      </a:t>
            </a:r>
            <a:r>
              <a:rPr i="1">
                <a:solidFill>
                  <a:srgbClr val="60A0B0"/>
                </a:solidFill>
                <a:latin typeface="Courier"/>
              </a:rPr>
              <a:t>// a result with no operation behind it is an error</a:t>
            </a:r>
            <a:br/>
            <a:r>
              <a:rPr>
                <a:latin typeface="Courier"/>
              </a:rPr>
              <a:t>      </a:t>
            </a:r>
            <a:r>
              <a:rPr b="1">
                <a:solidFill>
                  <a:srgbClr val="007020"/>
                </a:solidFill>
                <a:latin typeface="Courier"/>
              </a:rPr>
              <a:t>do</a:t>
            </a:r>
            <a:br/>
            <a:r>
              <a:rPr>
                <a:latin typeface="Courier"/>
              </a:rPr>
              <a:t>      </a:t>
            </a:r>
            <a:r>
              <a:rPr b="1">
                <a:solidFill>
                  <a:srgbClr val="007020"/>
                </a:solidFill>
                <a:latin typeface="Courier"/>
              </a:rPr>
              <a:t>if</a:t>
            </a:r>
            <a:r>
              <a:rPr>
                <a:latin typeface="Courier"/>
              </a:rPr>
              <a:t> (!cmd_f.</a:t>
            </a:r>
            <a:r>
              <a:rPr>
                <a:solidFill>
                  <a:srgbClr val="007020"/>
                </a:solidFill>
                <a:latin typeface="Courier"/>
              </a:rPr>
              <a:t>try_get</a:t>
            </a:r>
            <a:r>
              <a:rPr>
                <a:latin typeface="Courier"/>
              </a:rPr>
              <a:t>(cmd)) </a:t>
            </a:r>
            <a:r>
              <a:rPr>
                <a:solidFill>
                  <a:srgbClr val="007020"/>
                </a:solidFill>
                <a:latin typeface="Courier"/>
              </a:rPr>
              <a:t>`uvm_fatal</a:t>
            </a:r>
            <a:r>
              <a:rPr>
                <a:latin typeface="Courier"/>
              </a:rPr>
              <a:t>(</a:t>
            </a:r>
            <a:r>
              <a:rPr>
                <a:solidFill>
                  <a:srgbClr val="4070A0"/>
                </a:solidFill>
                <a:latin typeface="Courier"/>
              </a:rPr>
              <a:t>"SCOREBOARD"</a:t>
            </a:r>
            <a:r>
              <a:rPr>
                <a:latin typeface="Courier"/>
              </a:rPr>
              <a:t>, </a:t>
            </a:r>
            <a:r>
              <a:rPr>
                <a:solidFill>
                  <a:srgbClr val="4070A0"/>
                </a:solidFill>
                <a:latin typeface="Courier"/>
              </a:rPr>
              <a:t>"No command in self checker"</a:t>
            </a:r>
            <a:r>
              <a:rPr>
                <a:latin typeface="Courier"/>
              </a:rPr>
              <a:t>)</a:t>
            </a:r>
            <a:br/>
            <a:r>
              <a:rPr>
                <a:latin typeface="Courier"/>
              </a:rPr>
              <a:t>      </a:t>
            </a:r>
            <a:r>
              <a:rPr b="1">
                <a:solidFill>
                  <a:srgbClr val="007020"/>
                </a:solidFill>
                <a:latin typeface="Courier"/>
              </a:rPr>
              <a:t>while</a:t>
            </a:r>
            <a:r>
              <a:rPr>
                <a:latin typeface="Courier"/>
              </a:rPr>
              <a:t> ((cmd.op == no_op) || (cmd.op == rst_op));</a:t>
            </a:r>
            <a:br/>
            <a:br/>
            <a:r>
              <a:rPr>
                <a:latin typeface="Courier"/>
              </a:rPr>
              <a:t>      </a:t>
            </a:r>
            <a:r>
              <a:rPr b="1">
                <a:solidFill>
                  <a:srgbClr val="007020"/>
                </a:solidFill>
                <a:latin typeface="Courier"/>
              </a:rPr>
              <a:t>case</a:t>
            </a:r>
            <a:r>
              <a:rPr>
                <a:latin typeface="Courier"/>
              </a:rPr>
              <a:t> (cmd.op)</a:t>
            </a:r>
            <a:br/>
            <a:r>
              <a:rPr>
                <a:latin typeface="Courier"/>
              </a:rPr>
              <a:t>         add_op: predicted_result = cmd.A + cmd.B;</a:t>
            </a:r>
            <a:br/>
            <a:r>
              <a:rPr>
                <a:latin typeface="Courier"/>
              </a:rPr>
              <a:t>         sub_op: predicted_result = cmd.A - cmd.B;</a:t>
            </a:r>
            <a:br/>
            <a:r>
              <a:rPr>
                <a:latin typeface="Courier"/>
              </a:rPr>
              <a:t>         and_op: predicted_result = cmd.A &amp; cmd.B;</a:t>
            </a:r>
            <a:br/>
            <a:r>
              <a:rPr>
                <a:latin typeface="Courier"/>
              </a:rPr>
              <a:t>         xor_op: predicted_result = cmd.A ^ cmd.B;</a:t>
            </a:r>
            <a:br/>
            <a:r>
              <a:rPr>
                <a:latin typeface="Courier"/>
              </a:rPr>
              <a:t>         mul_op: predicted_result = cmd.A * cmd.B;</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(op_set)</a:t>
            </a:r>
            <a:br/>
            <a:br/>
            <a:r>
              <a:rPr>
                <a:latin typeface="Courier"/>
              </a:rPr>
              <a:t>      </a:t>
            </a:r>
            <a:r>
              <a:rPr b="1">
                <a:solidFill>
                  <a:srgbClr val="007020"/>
                </a:solidFill>
                <a:latin typeface="Courier"/>
              </a:rPr>
              <a:t>if</a:t>
            </a:r>
            <a:r>
              <a:rPr>
                <a:latin typeface="Courier"/>
              </a:rPr>
              <a:t> (predicted_result != t)</a:t>
            </a:r>
            <a:br/>
            <a:r>
              <a:rPr>
                <a:latin typeface="Courier"/>
              </a:rPr>
              <a:t>         </a:t>
            </a:r>
            <a:r>
              <a:rPr>
                <a:solidFill>
                  <a:srgbClr val="007020"/>
                </a:solidFill>
                <a:latin typeface="Courier"/>
              </a:rPr>
              <a:t>`uvm_error</a:t>
            </a:r>
            <a:r>
              <a:rPr>
                <a:latin typeface="Courier"/>
              </a:rPr>
              <a:t>(</a:t>
            </a:r>
            <a:r>
              <a:rPr>
                <a:solidFill>
                  <a:srgbClr val="4070A0"/>
                </a:solidFill>
                <a:latin typeface="Courier"/>
              </a:rPr>
              <a:t>"SCOREBOARD"</a:t>
            </a: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"FAILED: A: %2h  B: %2h  op: %s actual result: %4h   expected: %4h"</a:t>
            </a:r>
            <a:r>
              <a:rPr>
                <a:latin typeface="Courier"/>
              </a:rPr>
              <a:t>,</a:t>
            </a:r>
            <a:br/>
            <a:r>
              <a:rPr>
                <a:latin typeface="Courier"/>
              </a:rPr>
              <a:t>                    cmd.A,</a:t>
            </a:r>
            <a:br/>
            <a:r>
              <a:rPr>
                <a:latin typeface="Courier"/>
              </a:rPr>
              <a:t>                    cmd.B,</a:t>
            </a:r>
            <a:br/>
            <a:r>
              <a:rPr>
                <a:latin typeface="Courier"/>
              </a:rPr>
              <a:t>                    cmd.op.name(),</a:t>
            </a:r>
            <a:br/>
            <a:r>
              <a:rPr>
                <a:latin typeface="Courier"/>
              </a:rPr>
              <a:t>                    t,</a:t>
            </a:r>
            <a:br/>
            <a:r>
              <a:rPr>
                <a:latin typeface="Courier"/>
              </a:rPr>
              <a:t>                    predicted_result</a:t>
            </a:r>
            <a:br/>
            <a:r>
              <a:rPr>
                <a:latin typeface="Courier"/>
              </a:rPr>
              <a:t>                    ))</a:t>
            </a:r>
            <a:br/>
            <a:r>
              <a:rPr>
                <a:latin typeface="Courier"/>
              </a:rPr>
              <a:t>   </a:t>
            </a:r>
            <a:r>
              <a:rPr b="1">
                <a:solidFill>
                  <a:srgbClr val="007020"/>
                </a:solidFill>
                <a:latin typeface="Courier"/>
              </a:rPr>
              <a:t>endfunction</a:t>
            </a:r>
            <a:r>
              <a:rPr>
                <a:latin typeface="Courier"/>
              </a:rPr>
              <a:t> : write</a:t>
            </a:r>
          </a:p>
        </p:txBody>
      </p:sp>
    </p:spTree>
  </p:cSld>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The other way: </a:t>
            </a:r>
            <a:r>
              <a:rPr b="1" i="1">
                <a:latin typeface="Courier"/>
              </a:rPr>
              <a:t>`uvm_analysis_imp_decl</a:t>
            </a:r>
          </a:p>
          <a:p>
            <a:pPr lvl="0" indent="0">
              <a:buNone/>
            </a:pPr>
            <a:r>
              <a:rPr>
                <a:solidFill>
                  <a:srgbClr val="007020"/>
                </a:solidFill>
                <a:latin typeface="Courier"/>
              </a:rPr>
              <a:t>`uvm_analysis_imp_decl(_cmd)        </a:t>
            </a:r>
            <a:r>
              <a:rPr i="1">
                <a:solidFill>
                  <a:srgbClr val="60A0B0"/>
                </a:solidFill>
                <a:latin typeface="Courier"/>
              </a:rPr>
              <a:t>// makes the class uvm_analysis_imp_cmd</a:t>
            </a:r>
            <a:br/>
            <a:r>
              <a:rPr>
                <a:solidFill>
                  <a:srgbClr val="007020"/>
                </a:solidFill>
                <a:latin typeface="Courier"/>
              </a:rPr>
              <a:t>`uvm_analysis_imp_decl(_result)</a:t>
            </a:r>
            <a:br/>
            <a:br/>
            <a:r>
              <a:rPr b="1">
                <a:solidFill>
                  <a:srgbClr val="007020"/>
                </a:solidFill>
                <a:latin typeface="Courier"/>
              </a:rPr>
              <a:t>class</a:t>
            </a:r>
            <a:r>
              <a:rPr>
                <a:latin typeface="Courier"/>
              </a:rPr>
              <a:t> scoreboard </a:t>
            </a:r>
            <a:r>
              <a:rPr b="1">
                <a:solidFill>
                  <a:srgbClr val="007020"/>
                </a:solidFill>
                <a:latin typeface="Courier"/>
              </a:rPr>
              <a:t>extends</a:t>
            </a:r>
            <a:r>
              <a:rPr>
                <a:latin typeface="Courier"/>
              </a:rPr>
              <a:t> uvm_component;</a:t>
            </a:r>
            <a:br/>
            <a:r>
              <a:rPr>
                <a:latin typeface="Courier"/>
              </a:rPr>
              <a:t>   uvm_analysis_imp_cmd    #(command_s, scoreboard) cmd_imp;</a:t>
            </a:r>
            <a:br/>
            <a:r>
              <a:rPr>
                <a:latin typeface="Courier"/>
              </a:rPr>
              <a:t>   uvm_analysis_imp_result #(</a:t>
            </a:r>
            <a:r>
              <a:rPr b="1">
                <a:solidFill>
                  <a:srgbClr val="007020"/>
                </a:solidFill>
                <a:latin typeface="Courier"/>
              </a:rPr>
              <a:t>shortint</a:t>
            </a:r>
            <a:r>
              <a:rPr>
                <a:latin typeface="Courier"/>
              </a:rPr>
              <a:t>,  scoreboard) result_imp;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write_cmd(command_s t);    ... </a:t>
            </a:r>
            <a:r>
              <a:rPr b="1">
                <a:solidFill>
                  <a:srgbClr val="007020"/>
                </a:solidFill>
                <a:latin typeface="Courier"/>
              </a:rPr>
              <a:t>endfunction</a:t>
            </a:r>
            <a:r>
              <a:rPr>
                <a:latin typeface="Courier"/>
              </a:rPr>
              <a:t>   </a:t>
            </a:r>
            <a:r>
              <a:rPr i="1">
                <a:solidFill>
                  <a:srgbClr val="60A0B0"/>
                </a:solidFill>
                <a:latin typeface="Courier"/>
              </a:rPr>
              <a:t>// one write per port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write_result(</a:t>
            </a:r>
            <a:r>
              <a:rPr b="1">
                <a:solidFill>
                  <a:srgbClr val="007020"/>
                </a:solidFill>
                <a:latin typeface="Courier"/>
              </a:rPr>
              <a:t>shortint</a:t>
            </a:r>
            <a:r>
              <a:rPr>
                <a:latin typeface="Courier"/>
              </a:rPr>
              <a:t> t);  ... </a:t>
            </a:r>
            <a:r>
              <a:rPr b="1">
                <a:solidFill>
                  <a:srgbClr val="007020"/>
                </a:solidFill>
                <a:latin typeface="Courier"/>
              </a:rPr>
              <a:t>endfunction</a:t>
            </a:r>
            <a:br/>
            <a:r>
              <a:rPr b="1">
                <a:solidFill>
                  <a:srgbClr val="007020"/>
                </a:solidFill>
                <a:latin typeface="Courier"/>
              </a:rPr>
              <a:t>endclass</a:t>
            </a:r>
          </a:p>
          <a:p>
            <a:pPr lvl="0"/>
            <a:r>
              <a:rPr/>
              <a:t>The macro </a:t>
            </a:r>
            <a:r>
              <a:rPr b="1"/>
              <a:t>generates a class</a:t>
            </a:r>
            <a:r>
              <a:rPr/>
              <a:t> for each suffix, and each one calls a different </a:t>
            </a:r>
            <a:r>
              <a:rPr>
                <a:latin typeface="Courier"/>
              </a:rPr>
              <a:t>write_</a:t>
            </a:r>
            <a:r>
              <a:rPr/>
              <a:t>: that way a component receives from two ports without a FIFO</a:t>
            </a:r>
          </a:p>
          <a:p>
            <a:pPr lvl="0"/>
            <a:r>
              <a:rPr/>
              <a:t>It is what you are going to see in most production code, so </a:t>
            </a:r>
            <a:r>
              <a:rPr b="1"/>
              <a:t>you have to be able to read it</a:t>
            </a:r>
          </a:p>
          <a:p>
            <a:pPr lvl="0"/>
            <a:r>
              <a:rPr/>
              <a:t>The course uses the FIFO anyway, for an underlying reason: </a:t>
            </a:r>
            <a:r>
              <a:rPr>
                <a:latin typeface="Courier"/>
              </a:rPr>
              <a:t>write_cmd()</a:t>
            </a:r>
            <a:r>
              <a:rPr/>
              <a:t> runs </a:t>
            </a:r>
            <a:r>
              <a:rPr b="1"/>
              <a:t>when the command arrives</a:t>
            </a:r>
            <a:r>
              <a:rPr/>
              <a:t>, and the scoreboard needs it </a:t>
            </a:r>
            <a:r>
              <a:rPr b="1"/>
              <a:t>when the result arrives</a:t>
            </a:r>
            <a:r>
              <a:rPr/>
              <a:t>. The FIFO gives it that control; the macro forces it to keep the data by hand</a:t>
            </a:r>
          </a:p>
        </p:txBody>
      </p:sp>
    </p:spTree>
  </p:cSld>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Subscribing to the monitors</a:t>
            </a:r>
          </a:p>
          <a:p>
            <a:pPr lvl="0"/>
            <a:r>
              <a:rPr/>
              <a:t>We connect the analysis ports to the monitors using the connect_phase() method in the env class:</a:t>
            </a:r>
          </a:p>
          <a:p>
            <a:pPr lvl="0" indent="0">
              <a:buNone/>
            </a:pPr>
            <a:r>
              <a:rPr b="1">
                <a:solidFill>
                  <a:srgbClr val="007020"/>
                </a:solidFill>
                <a:latin typeface="Courier"/>
              </a:rPr>
              <a:t>class</a:t>
            </a:r>
            <a:r>
              <a:rPr>
                <a:latin typeface="Courier"/>
              </a:rPr>
              <a:t> env </a:t>
            </a:r>
            <a:r>
              <a:rPr b="1">
                <a:solidFill>
                  <a:srgbClr val="007020"/>
                </a:solidFill>
                <a:latin typeface="Courier"/>
              </a:rPr>
              <a:t>extends</a:t>
            </a:r>
            <a:r>
              <a:rPr>
                <a:latin typeface="Courier"/>
              </a:rPr>
              <a:t> uvm_env;</a:t>
            </a:r>
            <a:br/>
            <a:r>
              <a:rPr>
                <a:latin typeface="Courier"/>
              </a:rPr>
              <a:t>   </a:t>
            </a:r>
            <a:r>
              <a:rPr>
                <a:solidFill>
                  <a:srgbClr val="007020"/>
                </a:solidFill>
                <a:latin typeface="Courier"/>
              </a:rPr>
              <a:t>`uvm_component_utils</a:t>
            </a:r>
            <a:r>
              <a:rPr>
                <a:latin typeface="Courier"/>
              </a:rPr>
              <a:t>(env);</a:t>
            </a:r>
            <a:br/>
            <a:br/>
            <a:r>
              <a:rPr>
                <a:latin typeface="Courier"/>
              </a:rPr>
              <a:t>   random_tester   random_tester_h;</a:t>
            </a:r>
            <a:br/>
            <a:r>
              <a:rPr>
                <a:latin typeface="Courier"/>
              </a:rPr>
              <a:t>   coverage        coverage_h;</a:t>
            </a:r>
            <a:br/>
            <a:r>
              <a:rPr>
                <a:latin typeface="Courier"/>
              </a:rPr>
              <a:t>   scoreboard      scoreboard_h;</a:t>
            </a:r>
            <a:br/>
            <a:r>
              <a:rPr>
                <a:latin typeface="Courier"/>
              </a:rPr>
              <a:t>   command_monitor command_monitor_h;</a:t>
            </a:r>
            <a:br/>
            <a:r>
              <a:rPr>
                <a:latin typeface="Courier"/>
              </a:rPr>
              <a:t>   result_monitor  result_monitor_h;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random_tester_h = random_tester::type_id::create(</a:t>
            </a:r>
            <a:r>
              <a:rPr>
                <a:solidFill>
                  <a:srgbClr val="4070A0"/>
                </a:solidFill>
                <a:latin typeface="Courier"/>
              </a:rPr>
              <a:t>"random_tester_h"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command_monitor_h = command_monitor::type_id::create(</a:t>
            </a:r>
            <a:r>
              <a:rPr>
                <a:solidFill>
                  <a:srgbClr val="4070A0"/>
                </a:solidFill>
                <a:latin typeface="Courier"/>
              </a:rPr>
              <a:t>"command_monitor_h"</a:t>
            </a:r>
            <a:r>
              <a:rPr>
                <a:latin typeface="Courier"/>
              </a:rPr>
              <a:t>, </a:t>
            </a:r>
            <a:r>
              <a:rPr b="1">
                <a:solidFill>
                  <a:srgbClr val="007020"/>
                </a:solidFill>
                <a:latin typeface="Courier"/>
              </a:rPr>
              <a:t>this</a:t>
            </a:r>
            <a:r>
              <a:rPr>
                <a:latin typeface="Courier"/>
              </a:rPr>
              <a:t>);</a:t>
            </a:r>
            <a:br/>
            <a:r>
              <a:rPr>
                <a:latin typeface="Courier"/>
              </a:rPr>
              <a:t>      result_monitor_h = result_monitor::type_id::create(</a:t>
            </a:r>
            <a:r>
              <a:rPr>
                <a:solidFill>
                  <a:srgbClr val="4070A0"/>
                </a:solidFill>
                <a:latin typeface="Courier"/>
              </a:rPr>
              <a:t>"result_monitor_h"</a:t>
            </a:r>
            <a:r>
              <a:rPr>
                <a:latin typeface="Courier"/>
              </a:rPr>
              <a:t>, </a:t>
            </a:r>
            <a:r>
              <a:rPr b="1">
                <a:solidFill>
                  <a:srgbClr val="007020"/>
                </a:solidFill>
                <a:latin typeface="Courier"/>
              </a:rPr>
              <a:t>this</a:t>
            </a:r>
            <a:r>
              <a:rPr>
                <a:latin typeface="Courier"/>
              </a:rPr>
              <a:t>);</a:t>
            </a:r>
            <a:b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br/>
            <a:r>
              <a:rPr>
                <a:latin typeface="Courier"/>
              </a:rPr>
              <a:t>      result_monitor_h.ap.connect(scoreboard_h.analysis_export);</a:t>
            </a:r>
            <a:br/>
            <a:r>
              <a:rPr>
                <a:latin typeface="Courier"/>
              </a:rPr>
              <a:t>      command_monitor_h.ap.connect(scoreboard_h.cmd_f.analysis_export);</a:t>
            </a:r>
            <a:br/>
            <a:r>
              <a:rPr>
                <a:latin typeface="Courier"/>
              </a:rPr>
              <a:t>      command_monitor_h.ap.connect(coverage_h.analysis_export);</a:t>
            </a:r>
            <a:br/>
            <a:br/>
            <a:r>
              <a:rPr>
                <a:latin typeface="Courier"/>
              </a:rPr>
              <a:t>   </a:t>
            </a:r>
            <a:r>
              <a:rPr b="1">
                <a:solidFill>
                  <a:srgbClr val="007020"/>
                </a:solidFill>
                <a:latin typeface="Courier"/>
              </a:rPr>
              <a:t>endfunction</a:t>
            </a:r>
            <a:r>
              <a:rPr>
                <a:latin typeface="Courier"/>
              </a:rPr>
              <a:t> : connect_phase</a:t>
            </a:r>
            <a:br/>
            <a:br/>
            <a:r>
              <a:rPr b="1">
                <a:solidFill>
                  <a:srgbClr val="007020"/>
                </a:solidFill>
                <a:latin typeface="Courier"/>
              </a:rPr>
              <a:t>endclass</a:t>
            </a:r>
          </a:p>
        </p:txBody>
      </p:sp>
    </p:spTree>
  </p:cSld>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When the DUT does not answer in order</a:t>
            </a:r>
          </a:p>
          <a:p>
            <a:pPr lvl="0"/>
            <a:r>
              <a:rPr/>
              <a:t>The scoreboard of this section does a </a:t>
            </a:r>
            <a:r>
              <a:rPr>
                <a:latin typeface="Courier"/>
              </a:rPr>
              <a:t>try_get()</a:t>
            </a:r>
            <a:r>
              <a:rPr/>
              <a:t> from a FIFO: the first command that went in is the one that matches the first result that came out. That holds because </a:t>
            </a:r>
            <a:r>
              <a:rPr b="1"/>
              <a:t>the VTALU answers in order</a:t>
            </a:r>
            <a:r>
              <a:rPr/>
              <a:t>, one operation at a time</a:t>
            </a:r>
          </a:p>
          <a:p>
            <a:pPr lvl="0"/>
            <a:r>
              <a:rPr/>
              <a:t>A real bus does not. In AXI every transfer carries an </a:t>
            </a:r>
            <a:r>
              <a:rPr b="1"/>
              <a:t>ID</a:t>
            </a:r>
            <a:r>
              <a:rPr/>
              <a:t> and the responses can come back crossed over: the FIFO starts comparing the response of one with the request of another, and screams on every one</a:t>
            </a:r>
          </a:p>
          <a:p>
            <a:pPr lvl="0" indent="0">
              <a:buNone/>
            </a:pPr>
            <a:r>
              <a:rPr>
                <a:latin typeface="Courier"/>
              </a:rPr>
              <a:t>transaccion esperado [</a:t>
            </a:r>
            <a:r>
              <a:rPr b="1">
                <a:solidFill>
                  <a:srgbClr val="007020"/>
                </a:solidFill>
                <a:latin typeface="Courier"/>
              </a:rPr>
              <a:t>int</a:t>
            </a:r>
            <a:r>
              <a:rPr>
                <a:latin typeface="Courier"/>
              </a:rPr>
              <a:t>];              </a:t>
            </a:r>
            <a:r>
              <a:rPr i="1">
                <a:solidFill>
                  <a:srgbClr val="60A0B0"/>
                </a:solidFill>
                <a:latin typeface="Courier"/>
              </a:rPr>
              <a:t>// associative, indexed by whatever pairs them up</a:t>
            </a:r>
            <a:br/>
            <a:b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write_cmd(transaccion c);  esperado[c.id] = c;  </a:t>
            </a:r>
            <a:r>
              <a:rPr b="1">
                <a:solidFill>
                  <a:srgbClr val="007020"/>
                </a:solidFill>
                <a:latin typeface="Courier"/>
              </a:rPr>
              <a:t>endfunction</a:t>
            </a:r>
            <a:br/>
            <a:br/>
            <a:r>
              <a:rPr b="1">
                <a:solidFill>
                  <a:srgbClr val="007020"/>
                </a:solidFill>
                <a:latin typeface="Courier"/>
              </a:rPr>
              <a:t>function</a:t>
            </a:r>
            <a:r>
              <a:rPr>
                <a:latin typeface="Courier"/>
              </a:rPr>
              <a:t> </a:t>
            </a:r>
            <a:r>
              <a:rPr b="1">
                <a:solidFill>
                  <a:srgbClr val="007020"/>
                </a:solidFill>
                <a:latin typeface="Courier"/>
              </a:rPr>
              <a:t>void</a:t>
            </a:r>
            <a:r>
              <a:rPr>
                <a:latin typeface="Courier"/>
              </a:rPr>
              <a:t> write_result(respuesta r);</a:t>
            </a:r>
            <a:br/>
            <a:r>
              <a:rPr>
                <a:latin typeface="Courier"/>
              </a:rPr>
              <a:t>   </a:t>
            </a:r>
            <a:r>
              <a:rPr b="1">
                <a:solidFill>
                  <a:srgbClr val="007020"/>
                </a:solidFill>
                <a:latin typeface="Courier"/>
              </a:rPr>
              <a:t>if</a:t>
            </a:r>
            <a:r>
              <a:rPr>
                <a:latin typeface="Courier"/>
              </a:rPr>
              <a:t> (!esperado.exists(r.id)) </a:t>
            </a:r>
            <a:r>
              <a:rPr>
                <a:solidFill>
                  <a:srgbClr val="007020"/>
                </a:solidFill>
                <a:latin typeface="Courier"/>
              </a:rPr>
              <a:t>`uvm_error</a:t>
            </a:r>
            <a:r>
              <a:rPr>
                <a:latin typeface="Courier"/>
              </a:rPr>
              <a:t>(</a:t>
            </a:r>
            <a:r>
              <a:rPr>
                <a:solidFill>
                  <a:srgbClr val="4070A0"/>
                </a:solidFill>
                <a:latin typeface="Courier"/>
              </a:rPr>
              <a:t>"SB"</a:t>
            </a:r>
            <a:r>
              <a:rPr>
                <a:latin typeface="Courier"/>
              </a:rPr>
              <a:t>, </a:t>
            </a:r>
            <a:r>
              <a:rPr>
                <a:solidFill>
                  <a:srgbClr val="4070A0"/>
                </a:solidFill>
                <a:latin typeface="Courier"/>
              </a:rPr>
              <a:t>"a response nobody asked for"</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begin</a:t>
            </a:r>
            <a:r>
              <a:rPr>
                <a:latin typeface="Courier"/>
              </a:rPr>
              <a:t> comparar(esperado[r.id], r); esperado.</a:t>
            </a:r>
            <a:r>
              <a:rPr>
                <a:solidFill>
                  <a:srgbClr val="007020"/>
                </a:solidFill>
                <a:latin typeface="Courier"/>
              </a:rPr>
              <a:t>delete</a:t>
            </a:r>
            <a:r>
              <a:rPr>
                <a:latin typeface="Courier"/>
              </a:rPr>
              <a:t>(r.id); </a:t>
            </a:r>
            <a:r>
              <a:rPr b="1">
                <a:solidFill>
                  <a:srgbClr val="007020"/>
                </a:solidFill>
                <a:latin typeface="Courier"/>
              </a:rPr>
              <a:t>end</a:t>
            </a:r>
            <a:br/>
            <a:r>
              <a:rPr b="1">
                <a:solidFill>
                  <a:srgbClr val="007020"/>
                </a:solidFill>
                <a:latin typeface="Courier"/>
              </a:rPr>
              <a:t>endfunction</a:t>
            </a:r>
          </a:p>
          <a:p>
            <a:pPr lvl="0"/>
            <a:r>
              <a:rPr/>
              <a:t>The pattern is always the same: </a:t>
            </a:r>
            <a:r>
              <a:rPr b="1"/>
              <a:t>a table indexed by whatever pairs them up</a:t>
            </a:r>
            <a:r>
              <a:rPr/>
              <a:t>, a </a:t>
            </a:r>
            <a:r>
              <a:rPr>
                <a:latin typeface="Courier"/>
              </a:rPr>
              <a:t>delete</a:t>
            </a:r>
            <a:r>
              <a:rPr/>
              <a:t> once it has been compared, and at the end of the run the table </a:t>
            </a:r>
            <a:r>
              <a:rPr b="1"/>
              <a:t>has to be left empty</a:t>
            </a:r>
          </a:p>
          <a:p>
            <a:pPr lvl="0"/>
            <a:r>
              <a:rPr/>
              <a:t>That check at the end is half the value: what stayed inside are the requests the DUT never answered</a:t>
            </a:r>
          </a:p>
        </p:txBody>
      </p:sp>
    </p:spTree>
  </p:cSld>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On one side of the monitor you speak in signals, on the other in transactions</a:t>
            </a:r>
          </a:p>
          <a:p>
            <a:pPr lvl="0"/>
            <a:r>
              <a:rPr/>
              <a:t>The </a:t>
            </a:r>
            <a:r>
              <a:rPr b="1"/>
              <a:t>monitor</a:t>
            </a:r>
            <a:r>
              <a:rPr/>
              <a:t> is the only class that knows a </a:t>
            </a:r>
            <a:r>
              <a:rPr>
                <a:latin typeface="Courier"/>
              </a:rPr>
              <a:t>clk</a:t>
            </a:r>
            <a:r>
              <a:rPr/>
              <a:t> exists. Coverage and scoreboard receive data and have no idea where it came from</a:t>
            </a:r>
          </a:p>
          <a:p>
            <a:pPr lvl="0"/>
            <a:r>
              <a:rPr/>
              <a:t>The Observer of talking to several objects, applied to the DUT: the monitor publishes and does not keep the list. Adding an observer is one line in the </a:t>
            </a:r>
            <a:r>
              <a:rPr>
                <a:latin typeface="Courier"/>
              </a:rPr>
              <a:t>connect_phase</a:t>
            </a:r>
          </a:p>
          <a:p>
            <a:pPr lvl="0"/>
            <a:r>
              <a:rPr/>
              <a:t>And the limit, which is the section that follows: all of this happens in </a:t>
            </a:r>
            <a:r>
              <a:rPr b="1"/>
              <a:t>a single thread</a:t>
            </a:r>
            <a:r>
              <a:rPr/>
              <a:t>. The </a:t>
            </a:r>
            <a:r>
              <a:rPr>
                <a:latin typeface="Courier"/>
              </a:rPr>
              <a:t>always</a:t>
            </a:r>
            <a:r>
              <a:rPr/>
              <a:t> of the BFM calls </a:t>
            </a:r>
            <a:r>
              <a:rPr>
                <a:latin typeface="Courier"/>
              </a:rPr>
              <a:t>write_to_monitor()</a:t>
            </a:r>
            <a:r>
              <a:rPr/>
              <a:t>, which calls </a:t>
            </a:r>
            <a:r>
              <a:rPr>
                <a:latin typeface="Courier"/>
              </a:rPr>
              <a:t>ap.write()</a:t>
            </a:r>
            <a:r>
              <a:rPr/>
              <a:t>, which calls the </a:t>
            </a:r>
            <a:r>
              <a:rPr>
                <a:latin typeface="Courier"/>
              </a:rPr>
              <a:t>write()</a:t>
            </a:r>
            <a:r>
              <a:rPr/>
              <a:t>s of the subscribers — a chain of functions, without time moving</a:t>
            </a:r>
          </a:p>
        </p:txBody>
      </p:sp>
    </p:spTree>
  </p:cSld>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single place that watches the wire</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Up to yesterday the scoreboard and the coverage each watched </a:t>
            </a:r>
            <a:r>
              <a:rPr b="1"/>
              <a:t>the signals</a:t>
            </a:r>
            <a:r>
              <a:rPr/>
              <a:t> on their own: the same protocol code written twice</a:t>
            </a:r>
          </a:p>
          <a:p>
            <a:pPr lvl="0"/>
            <a:r>
              <a:rPr/>
              <a:t>The piece that was missing has a name in the industry: the </a:t>
            </a:r>
            <a:r>
              <a:rPr b="1"/>
              <a:t>monitor</a:t>
            </a:r>
            <a:r>
              <a:rPr/>
              <a:t>. A single one watches the wire and </a:t>
            </a:r>
            <a:r>
              <a:rPr b="1"/>
              <a:t>publishes</a:t>
            </a:r>
            <a:r>
              <a:rPr/>
              <a:t> what it saw</a:t>
            </a:r>
          </a:p>
          <a:p>
            <a:pPr lvl="0"/>
            <a:r>
              <a:rPr/>
              <a:t>There are two: </a:t>
            </a:r>
            <a:r>
              <a:rPr b="1">
                <a:latin typeface="Courier"/>
              </a:rPr>
              <a:t>command_monitor</a:t>
            </a:r>
            <a:r>
              <a:rPr/>
              <a:t> publishes what was asked for, </a:t>
            </a:r>
            <a:r>
              <a:rPr b="1">
                <a:latin typeface="Courier"/>
              </a:rPr>
              <a:t>result_monitor</a:t>
            </a:r>
            <a:r>
              <a:rPr/>
              <a:t> publishes what the DUT answered</a:t>
            </a:r>
          </a:p>
          <a:p>
            <a:pPr lvl="0"/>
            <a:r>
              <a:rPr/>
              <a:t>The scoreboard and the coverage become </a:t>
            </a:r>
            <a:r>
              <a:rPr b="1"/>
              <a:t>subscribers</a:t>
            </a:r>
            <a:r>
              <a:rPr/>
              <a:t>: they stop waiting for edges and only implement </a:t>
            </a:r>
            <a:r>
              <a:rPr>
                <a:latin typeface="Courier"/>
              </a:rPr>
              <a:t>write()</a:t>
            </a:r>
          </a:p>
          <a:p>
            <a:pPr lvl="0"/>
            <a:r>
              <a:rPr/>
              <a:t>That pair —monitors that publish, subscribers that analyse— is the </a:t>
            </a:r>
            <a:r>
              <a:rPr b="1"/>
              <a:t>analysis layer</a:t>
            </a:r>
            <a:r>
              <a:rPr/>
              <a:t>, and that is where the name of the port comes from</a:t>
            </a:r>
          </a:p>
          <a:p>
            <a:pPr lvl="0"/>
            <a:r>
              <a:rPr/>
              <a:t>The </a:t>
            </a:r>
            <a:r>
              <a:rPr>
                <a:latin typeface="Courier"/>
              </a:rPr>
              <a:t>tester</a:t>
            </a:r>
            <a:r>
              <a:rPr/>
              <a:t> </a:t>
            </a:r>
            <a:r>
              <a:rPr b="1"/>
              <a:t>never finds out about any of it</a:t>
            </a:r>
            <a:r>
              <a:rPr/>
              <a:t>. That is the proof the split came out right: changing the analysis does not touch the stimulus</a:t>
            </a:r>
          </a:p>
          <a:p>
            <a:pPr lvl="0"/>
            <a:r>
              <a:rPr/>
              <a:t>And the scoreboard with a FIFO holds </a:t>
            </a:r>
            <a:r>
              <a:rPr b="1"/>
              <a:t>as long as the DUT answers in order</a:t>
            </a:r>
            <a:r>
              <a:rPr/>
              <a:t>. When it does not, the pattern is a table by ID that has to be left empty at the end</a:t>
            </a:r>
          </a:p>
        </p:txBody>
      </p:sp>
    </p:spTree>
  </p:cSld>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When somebody has to wait</a:t>
            </a:r>
          </a:p>
          <a:p>
            <a:pPr lvl="0" indent="0" marL="0">
              <a:spcBef>
                <a:spcPts val="3000"/>
              </a:spcBef>
              <a:buNone/>
            </a:pPr>
            <a:r>
              <a:rPr b="1" i="1"/>
              <a:t>You were already doing this, with modules</a:t>
            </a:r>
          </a:p>
          <a:p>
            <a:pPr lvl="0"/>
            <a:r>
              <a:rPr/>
              <a:t>The name is scary and you have been using the mechanism forever: two modules with ports, each one with its </a:t>
            </a:r>
            <a:r>
              <a:rPr>
                <a:latin typeface="Courier"/>
              </a:rPr>
              <a:t>always</a:t>
            </a:r>
            <a:r>
              <a:rPr/>
              <a:t>, passing data to each other</a:t>
            </a:r>
          </a:p>
          <a:p>
            <a:pPr lvl="0" indent="0">
              <a:buNone/>
            </a:pPr>
            <a:r>
              <a:rPr i="1">
                <a:solidFill>
                  <a:srgbClr val="60A0B0"/>
                </a:solidFill>
                <a:latin typeface="Courier"/>
              </a:rPr>
              <a:t>// Sends the data through the shared variable and signals it by toggling get_it</a:t>
            </a:r>
            <a:br/>
            <a:r>
              <a:rPr i="1">
                <a:solidFill>
                  <a:srgbClr val="60A0B0"/>
                </a:solidFill>
                <a:latin typeface="Courier"/>
              </a:rPr>
              <a:t>// Then the producer blocks on the put_it signal</a:t>
            </a:r>
            <a:br/>
            <a:r>
              <a:rPr b="1">
                <a:solidFill>
                  <a:srgbClr val="007020"/>
                </a:solidFill>
                <a:latin typeface="Courier"/>
              </a:rPr>
              <a:t>module</a:t>
            </a:r>
            <a:r>
              <a:rPr>
                <a:latin typeface="Courier"/>
              </a:rPr>
              <a:t> producer (</a:t>
            </a:r>
            <a:br/>
            <a:r>
              <a:rPr>
                <a:latin typeface="Courier"/>
              </a:rPr>
              <a:t>    </a:t>
            </a:r>
            <a:r>
              <a:rPr b="1">
                <a:solidFill>
                  <a:srgbClr val="007020"/>
                </a:solidFill>
                <a:latin typeface="Courier"/>
              </a:rPr>
              <a:t>output</a:t>
            </a:r>
            <a:r>
              <a:rPr>
                <a:latin typeface="Courier"/>
              </a:rPr>
              <a:t> </a:t>
            </a:r>
            <a:r>
              <a:rPr b="1">
                <a:solidFill>
                  <a:srgbClr val="007020"/>
                </a:solidFill>
                <a:latin typeface="Courier"/>
              </a:rPr>
              <a:t>byte</a:t>
            </a:r>
            <a:r>
              <a:rPr>
                <a:latin typeface="Courier"/>
              </a:rPr>
              <a:t> shared,</a:t>
            </a:r>
            <a:br/>
            <a:r>
              <a:rPr>
                <a:latin typeface="Courier"/>
              </a:rPr>
              <a:t>    </a:t>
            </a:r>
            <a:r>
              <a:rPr b="1">
                <a:solidFill>
                  <a:srgbClr val="007020"/>
                </a:solidFill>
                <a:latin typeface="Courier"/>
              </a:rPr>
              <a:t>input</a:t>
            </a:r>
            <a:r>
              <a:rPr>
                <a:latin typeface="Courier"/>
              </a:rPr>
              <a:t>  </a:t>
            </a:r>
            <a:r>
              <a:rPr b="1">
                <a:solidFill>
                  <a:srgbClr val="007020"/>
                </a:solidFill>
                <a:latin typeface="Courier"/>
              </a:rPr>
              <a:t>bit</a:t>
            </a:r>
            <a:r>
              <a:rPr>
                <a:latin typeface="Courier"/>
              </a:rPr>
              <a:t>  put_it,</a:t>
            </a:r>
            <a:br/>
            <a:r>
              <a:rPr>
                <a:latin typeface="Courier"/>
              </a:rPr>
              <a:t>    </a:t>
            </a:r>
            <a:r>
              <a:rPr b="1">
                <a:solidFill>
                  <a:srgbClr val="007020"/>
                </a:solidFill>
                <a:latin typeface="Courier"/>
              </a:rPr>
              <a:t>output</a:t>
            </a:r>
            <a:r>
              <a:rPr>
                <a:latin typeface="Courier"/>
              </a:rPr>
              <a:t> </a:t>
            </a:r>
            <a:r>
              <a:rPr b="1">
                <a:solidFill>
                  <a:srgbClr val="007020"/>
                </a:solidFill>
                <a:latin typeface="Courier"/>
              </a:rPr>
              <a:t>bit</a:t>
            </a:r>
            <a:r>
              <a:rPr>
                <a:latin typeface="Courier"/>
              </a:rPr>
              <a:t>  get_it</a:t>
            </a:r>
            <a:br/>
            <a:r>
              <a:rPr>
                <a:latin typeface="Courier"/>
              </a:rPr>
              <a:t>);</a:t>
            </a:r>
            <a:br/>
            <a:r>
              <a:rPr>
                <a:latin typeface="Courier"/>
              </a:rPr>
              <a:t>   </a:t>
            </a:r>
            <a:r>
              <a:rPr b="1">
                <a:solidFill>
                  <a:srgbClr val="007020"/>
                </a:solidFill>
                <a:latin typeface="Courier"/>
              </a:rPr>
              <a:t>initial</a:t>
            </a:r>
            <a:br/>
            <a:r>
              <a:rPr>
                <a:latin typeface="Courier"/>
              </a:rPr>
              <a:t>      </a:t>
            </a:r>
            <a:r>
              <a:rPr b="1">
                <a:solidFill>
                  <a:srgbClr val="007020"/>
                </a:solidFill>
                <a:latin typeface="Courier"/>
              </a:rPr>
              <a:t>repeat</a:t>
            </a:r>
            <a:r>
              <a:rPr>
                <a:latin typeface="Courier"/>
              </a:rPr>
              <a:t> (</a:t>
            </a:r>
            <a:r>
              <a:rPr>
                <a:solidFill>
                  <a:srgbClr val="40A070"/>
                </a:solidFill>
                <a:latin typeface="Courier"/>
              </a:rPr>
              <a:t>3</a:t>
            </a:r>
            <a:r>
              <a:rPr>
                <a:latin typeface="Courier"/>
              </a:rPr>
              <a:t>) </a:t>
            </a:r>
            <a:r>
              <a:rPr b="1">
                <a:solidFill>
                  <a:srgbClr val="007020"/>
                </a:solidFill>
                <a:latin typeface="Courier"/>
              </a:rPr>
              <a:t>begin</a:t>
            </a:r>
            <a:br/>
            <a:r>
              <a:rPr>
                <a:latin typeface="Courier"/>
              </a:rPr>
              <a:t>         </a:t>
            </a:r>
            <a:r>
              <a:rPr b="1">
                <a:solidFill>
                  <a:srgbClr val="007020"/>
                </a:solidFill>
                <a:latin typeface="Courier"/>
              </a:rPr>
              <a:t>$display</a:t>
            </a:r>
            <a:r>
              <a:rPr>
                <a:latin typeface="Courier"/>
              </a:rPr>
              <a:t>(</a:t>
            </a:r>
            <a:r>
              <a:rPr>
                <a:solidFill>
                  <a:srgbClr val="4070A0"/>
                </a:solidFill>
                <a:latin typeface="Courier"/>
              </a:rPr>
              <a:t>"Sent %0d"</a:t>
            </a:r>
            <a:r>
              <a:rPr>
                <a:latin typeface="Courier"/>
              </a:rPr>
              <a:t>, ++shared);</a:t>
            </a:r>
            <a:br/>
            <a:r>
              <a:rPr>
                <a:latin typeface="Courier"/>
              </a:rPr>
              <a:t>         get_it = ~get_it;</a:t>
            </a:r>
            <a:br/>
            <a:r>
              <a:rPr>
                <a:latin typeface="Courier"/>
              </a:rPr>
              <a:t>         @(put_it);</a:t>
            </a: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producer</a:t>
            </a:r>
            <a:br/>
            <a:br/>
            <a:r>
              <a:rPr i="1">
                <a:solidFill>
                  <a:srgbClr val="60A0B0"/>
                </a:solidFill>
                <a:latin typeface="Courier"/>
              </a:rPr>
              <a:t>// The consumer blocks on the get_it signal, waiting for data from the producer</a:t>
            </a:r>
            <a:br/>
            <a:r>
              <a:rPr i="1">
                <a:solidFill>
                  <a:srgbClr val="60A0B0"/>
                </a:solidFill>
                <a:latin typeface="Courier"/>
              </a:rPr>
              <a:t>// when the producer toggles that signal, it processes the data and toggles put_it</a:t>
            </a:r>
            <a:br/>
            <a:r>
              <a:rPr i="1">
                <a:solidFill>
                  <a:srgbClr val="60A0B0"/>
                </a:solidFill>
                <a:latin typeface="Courier"/>
              </a:rPr>
              <a:t>// when done, to unblock the producer</a:t>
            </a:r>
            <a:br/>
            <a:r>
              <a:rPr b="1">
                <a:solidFill>
                  <a:srgbClr val="007020"/>
                </a:solidFill>
                <a:latin typeface="Courier"/>
              </a:rPr>
              <a:t>module</a:t>
            </a:r>
            <a:r>
              <a:rPr>
                <a:latin typeface="Courier"/>
              </a:rPr>
              <a:t> consumer (</a:t>
            </a:r>
            <a:br/>
            <a:r>
              <a:rPr>
                <a:latin typeface="Courier"/>
              </a:rPr>
              <a:t>    </a:t>
            </a:r>
            <a:r>
              <a:rPr b="1">
                <a:solidFill>
                  <a:srgbClr val="007020"/>
                </a:solidFill>
                <a:latin typeface="Courier"/>
              </a:rPr>
              <a:t>input</a:t>
            </a:r>
            <a:r>
              <a:rPr>
                <a:latin typeface="Courier"/>
              </a:rPr>
              <a:t>  </a:t>
            </a:r>
            <a:r>
              <a:rPr b="1">
                <a:solidFill>
                  <a:srgbClr val="007020"/>
                </a:solidFill>
                <a:latin typeface="Courier"/>
              </a:rPr>
              <a:t>byte</a:t>
            </a:r>
            <a:r>
              <a:rPr>
                <a:latin typeface="Courier"/>
              </a:rPr>
              <a:t> shared,</a:t>
            </a:r>
            <a:br/>
            <a:r>
              <a:rPr>
                <a:latin typeface="Courier"/>
              </a:rPr>
              <a:t>    </a:t>
            </a:r>
            <a:r>
              <a:rPr b="1">
                <a:solidFill>
                  <a:srgbClr val="007020"/>
                </a:solidFill>
                <a:latin typeface="Courier"/>
              </a:rPr>
              <a:t>output</a:t>
            </a:r>
            <a:r>
              <a:rPr>
                <a:latin typeface="Courier"/>
              </a:rPr>
              <a:t> </a:t>
            </a:r>
            <a:r>
              <a:rPr b="1">
                <a:solidFill>
                  <a:srgbClr val="007020"/>
                </a:solidFill>
                <a:latin typeface="Courier"/>
              </a:rPr>
              <a:t>bit</a:t>
            </a:r>
            <a:r>
              <a:rPr>
                <a:latin typeface="Courier"/>
              </a:rPr>
              <a:t>  put_it,</a:t>
            </a:r>
            <a:br/>
            <a:r>
              <a:rPr>
                <a:latin typeface="Courier"/>
              </a:rPr>
              <a:t>    </a:t>
            </a:r>
            <a:r>
              <a:rPr b="1">
                <a:solidFill>
                  <a:srgbClr val="007020"/>
                </a:solidFill>
                <a:latin typeface="Courier"/>
              </a:rPr>
              <a:t>input</a:t>
            </a:r>
            <a:r>
              <a:rPr>
                <a:latin typeface="Courier"/>
              </a:rPr>
              <a:t>  </a:t>
            </a:r>
            <a:r>
              <a:rPr b="1">
                <a:solidFill>
                  <a:srgbClr val="007020"/>
                </a:solidFill>
                <a:latin typeface="Courier"/>
              </a:rPr>
              <a:t>bit</a:t>
            </a:r>
            <a:r>
              <a:rPr>
                <a:latin typeface="Courier"/>
              </a:rPr>
              <a:t>  get_it</a:t>
            </a:r>
            <a:br/>
            <a:r>
              <a:rPr>
                <a:latin typeface="Courier"/>
              </a:rPr>
              <a:t>);</a:t>
            </a:r>
            <a:br/>
            <a:r>
              <a:rPr>
                <a:latin typeface="Courier"/>
              </a:rPr>
              <a:t>   </a:t>
            </a:r>
            <a:r>
              <a:rPr b="1">
                <a:solidFill>
                  <a:srgbClr val="007020"/>
                </a:solidFill>
                <a:latin typeface="Courier"/>
              </a:rPr>
              <a:t>initial</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@(get_it);</a:t>
            </a:r>
            <a:br/>
            <a:r>
              <a:rPr>
                <a:latin typeface="Courier"/>
              </a:rPr>
              <a:t>         </a:t>
            </a:r>
            <a:r>
              <a:rPr b="1">
                <a:solidFill>
                  <a:srgbClr val="007020"/>
                </a:solidFill>
                <a:latin typeface="Courier"/>
              </a:rPr>
              <a:t>$display</a:t>
            </a:r>
            <a:r>
              <a:rPr>
                <a:latin typeface="Courier"/>
              </a:rPr>
              <a:t>(</a:t>
            </a:r>
            <a:r>
              <a:rPr>
                <a:solidFill>
                  <a:srgbClr val="4070A0"/>
                </a:solidFill>
                <a:latin typeface="Courier"/>
              </a:rPr>
              <a:t>"Received: %0d"</a:t>
            </a:r>
            <a:r>
              <a:rPr>
                <a:latin typeface="Courier"/>
              </a:rPr>
              <a:t>, shared);</a:t>
            </a:r>
            <a:br/>
            <a:r>
              <a:rPr>
                <a:latin typeface="Courier"/>
              </a:rPr>
              <a:t>         put_it = ~put_it;</a:t>
            </a:r>
            <a:br/>
            <a:r>
              <a:rPr>
                <a:latin typeface="Courier"/>
              </a:rPr>
              <a:t>      </a:t>
            </a:r>
            <a:r>
              <a:rPr b="1">
                <a:solidFill>
                  <a:srgbClr val="007020"/>
                </a:solidFill>
                <a:latin typeface="Courier"/>
              </a:rPr>
              <a:t>end</a:t>
            </a:r>
            <a:br/>
            <a:r>
              <a:rPr b="1">
                <a:solidFill>
                  <a:srgbClr val="007020"/>
                </a:solidFill>
                <a:latin typeface="Courier"/>
              </a:rPr>
              <a:t>endmodule</a:t>
            </a:r>
            <a:r>
              <a:rPr>
                <a:latin typeface="Courier"/>
              </a:rPr>
              <a:t> : consumer</a:t>
            </a:r>
          </a:p>
          <a:p>
            <a:pPr lvl="0"/>
            <a:r>
              <a:rPr/>
              <a:t>That </a:t>
            </a:r>
            <a:r>
              <a:rPr b="1"/>
              <a:t>is</a:t>
            </a:r>
            <a:r>
              <a:rPr/>
              <a:t> communication between threads. The only thing missing is doing it between objects, which have no ports</a:t>
            </a:r>
          </a:p>
        </p:txBody>
      </p:sp>
    </p:spTree>
  </p:cSld>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An object has no port list</a:t>
            </a:r>
          </a:p>
          <a:p>
            <a:pPr lvl="0"/>
            <a:r>
              <a:rPr/>
              <a:t>What SystemVerilog does have is shared handles, semaphores and mailboxes</a:t>
            </a:r>
          </a:p>
          <a:p>
            <a:pPr lvl="0"/>
            <a:r>
              <a:rPr/>
              <a:t>That is enough to solve it, and that is the problem: </a:t>
            </a:r>
            <a:r>
              <a:rPr b="1"/>
              <a:t>everybody solves it differently</a:t>
            </a:r>
            <a:r>
              <a:rPr/>
              <a:t>, and afterwards nobody can read the testbench of the person next to them</a:t>
            </a:r>
          </a:p>
          <a:p>
            <a:pPr lvl="0"/>
            <a:r>
              <a:rPr/>
              <a:t>UVM standardizes a single way, in two pieces:</a:t>
            </a:r>
          </a:p>
          <a:p>
            <a:pPr lvl="1"/>
            <a:r>
              <a:rPr i="1"/>
              <a:t>Ports</a:t>
            </a:r>
            <a:r>
              <a:rPr/>
              <a:t>: they get instantiated in a </a:t>
            </a:r>
            <a:r>
              <a:rPr>
                <a:latin typeface="Courier"/>
              </a:rPr>
              <a:t>uvm_component</a:t>
            </a:r>
            <a:r>
              <a:rPr/>
              <a:t> so that its </a:t>
            </a:r>
            <a:r>
              <a:rPr>
                <a:latin typeface="Courier"/>
              </a:rPr>
              <a:t>run_phase()</a:t>
            </a:r>
            <a:r>
              <a:rPr/>
              <a:t> can talk to another thread. </a:t>
            </a:r>
            <a:r>
              <a:rPr i="1"/>
              <a:t>Put port</a:t>
            </a:r>
            <a:r>
              <a:rPr/>
              <a:t> to send, </a:t>
            </a:r>
            <a:r>
              <a:rPr i="1"/>
              <a:t>get port</a:t>
            </a:r>
            <a:r>
              <a:rPr/>
              <a:t> to receive</a:t>
            </a:r>
          </a:p>
          <a:p>
            <a:pPr lvl="1"/>
            <a:r>
              <a:rPr i="1"/>
              <a:t>TLM FIFO</a:t>
            </a:r>
            <a:r>
              <a:rPr/>
              <a:t>: the object that joins a put port to a get port. </a:t>
            </a:r>
            <a:r>
              <a:rPr>
                <a:latin typeface="Courier"/>
              </a:rPr>
              <a:t>new()</a:t>
            </a:r>
            <a:r>
              <a:rPr/>
              <a:t> creates it with </a:t>
            </a:r>
            <a:r>
              <a:rPr b="1"/>
              <a:t>size 1</a:t>
            </a:r>
            <a:r>
              <a:rPr/>
              <a:t> by default —</a:t>
            </a:r>
            <a:r>
              <a:rPr>
                <a:latin typeface="Courier"/>
              </a:rPr>
              <a:t>new(name, parent, size = 1)</a:t>
            </a:r>
            <a:r>
              <a:rPr/>
              <a:t>—, and with </a:t>
            </a:r>
            <a:r>
              <a:rPr>
                <a:latin typeface="Courier"/>
              </a:rPr>
              <a:t>0</a:t>
            </a:r>
            <a:r>
              <a:rPr/>
              <a:t> it would be unbounded. The one in the example uses the default</a:t>
            </a:r>
          </a:p>
          <a:p>
            <a:pPr lvl="0"/>
            <a:r>
              <a:rPr/>
              <a:t>With size 1 the FIFO is not a buffer, it is a </a:t>
            </a:r>
            <a:r>
              <a:rPr b="1"/>
              <a:t>meeting point</a:t>
            </a:r>
            <a:r>
              <a:rPr/>
              <a:t>: the one putting waits for the other one to take out</a:t>
            </a:r>
          </a:p>
        </p:txBody>
      </p:sp>
    </p:spTree>
  </p:cSld>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The producer as an object</a:t>
            </a:r>
          </a:p>
          <a:p>
            <a:pPr lvl="0"/>
            <a:r>
              <a:rPr/>
              <a:t>The producer declares a </a:t>
            </a:r>
            <a:r>
              <a:rPr>
                <a:latin typeface="Courier"/>
              </a:rPr>
              <a:t>uvm_put_port</a:t>
            </a:r>
            <a:r>
              <a:rPr/>
              <a:t> and calls </a:t>
            </a:r>
            <a:r>
              <a:rPr>
                <a:latin typeface="Courier"/>
              </a:rPr>
              <a:t>put()</a:t>
            </a:r>
            <a:r>
              <a:rPr/>
              <a:t>. That is all: no signal handshake, no shared flag, no semaphore</a:t>
            </a:r>
          </a:p>
          <a:p>
            <a:pPr lvl="0" indent="0">
              <a:buNone/>
            </a:pPr>
            <a:r>
              <a:rPr i="1">
                <a:solidFill>
                  <a:srgbClr val="60A0B0"/>
                </a:solidFill>
                <a:latin typeface="Courier"/>
              </a:rPr>
              <a:t>// UVM solution to interthread communication</a:t>
            </a:r>
            <a:br/>
            <a:r>
              <a:rPr i="1">
                <a:solidFill>
                  <a:srgbClr val="60A0B0"/>
                </a:solidFill>
                <a:latin typeface="Courier"/>
              </a:rPr>
              <a:t>//  It has 2 parts:</a:t>
            </a:r>
            <a:br/>
            <a:r>
              <a:rPr i="1">
                <a:solidFill>
                  <a:srgbClr val="60A0B0"/>
                </a:solidFill>
                <a:latin typeface="Courier"/>
              </a:rPr>
              <a:t>//      *   Ports-Objects: instantiated in our uvm_components so that</a:t>
            </a:r>
            <a:br/>
            <a:r>
              <a:rPr i="1">
                <a:solidFill>
                  <a:srgbClr val="60A0B0"/>
                </a:solidFill>
                <a:latin typeface="Courier"/>
              </a:rPr>
              <a:t>//              run_phase can talk to other threads</a:t>
            </a:r>
            <a:br/>
            <a:r>
              <a:rPr i="1">
                <a:solidFill>
                  <a:srgbClr val="60A0B0"/>
                </a:solidFill>
                <a:latin typeface="Courier"/>
              </a:rPr>
              <a:t>//      *   TLM Fifos (they hold only 1 element)</a:t>
            </a:r>
            <a:br/>
            <a:br/>
            <a:r>
              <a:rPr b="1">
                <a:solidFill>
                  <a:srgbClr val="007020"/>
                </a:solidFill>
                <a:latin typeface="Courier"/>
              </a:rPr>
              <a:t>class</a:t>
            </a:r>
            <a:r>
              <a:rPr>
                <a:latin typeface="Courier"/>
              </a:rPr>
              <a:t> producer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(producer);</a:t>
            </a:r>
            <a:br/>
            <a:br/>
            <a:r>
              <a:rPr>
                <a:latin typeface="Courier"/>
              </a:rPr>
              <a:t>   </a:t>
            </a:r>
            <a:r>
              <a:rPr b="1">
                <a:solidFill>
                  <a:srgbClr val="007020"/>
                </a:solidFill>
                <a:latin typeface="Courier"/>
              </a:rPr>
              <a:t>int</a:t>
            </a:r>
            <a:r>
              <a:rPr>
                <a:latin typeface="Courier"/>
              </a:rPr>
              <a:t> shared;</a:t>
            </a:r>
            <a:br/>
            <a:r>
              <a:rPr>
                <a:latin typeface="Courier"/>
              </a:rPr>
              <a:t>   </a:t>
            </a:r>
            <a:r>
              <a:rPr i="1">
                <a:solidFill>
                  <a:srgbClr val="60A0B0"/>
                </a:solidFill>
                <a:latin typeface="Courier"/>
              </a:rPr>
              <a:t>// uvm_put_port is a parameterized class</a:t>
            </a:r>
            <a:br/>
            <a:r>
              <a:rPr>
                <a:latin typeface="Courier"/>
              </a:rPr>
              <a:t>   </a:t>
            </a:r>
            <a:r>
              <a:rPr i="1">
                <a:solidFill>
                  <a:srgbClr val="60A0B0"/>
                </a:solidFill>
                <a:latin typeface="Courier"/>
              </a:rPr>
              <a:t>// this class takes care of the whole synchronization mess around</a:t>
            </a:r>
            <a:br/>
            <a:r>
              <a:rPr>
                <a:latin typeface="Courier"/>
              </a:rPr>
              <a:t>   </a:t>
            </a:r>
            <a:r>
              <a:rPr i="1">
                <a:solidFill>
                  <a:srgbClr val="60A0B0"/>
                </a:solidFill>
                <a:latin typeface="Courier"/>
              </a:rPr>
              <a:t>// get_it and put_it</a:t>
            </a:r>
            <a:br/>
            <a:r>
              <a:rPr>
                <a:latin typeface="Courier"/>
              </a:rPr>
              <a:t>   uvm_put_port #(</a:t>
            </a:r>
            <a:r>
              <a:rPr b="1">
                <a:solidFill>
                  <a:srgbClr val="007020"/>
                </a:solidFill>
                <a:latin typeface="Courier"/>
              </a:rPr>
              <a:t>int</a:t>
            </a:r>
            <a:r>
              <a:rPr>
                <a:latin typeface="Courier"/>
              </a:rPr>
              <a:t>) put_port_h;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put_port_h = </a:t>
            </a:r>
            <a:r>
              <a:rPr b="1">
                <a:solidFill>
                  <a:srgbClr val="007020"/>
                </a:solidFill>
                <a:latin typeface="Courier"/>
              </a:rPr>
              <a:t>new</a:t>
            </a:r>
            <a:r>
              <a:rPr>
                <a:latin typeface="Courier"/>
              </a:rPr>
              <a:t>(</a:t>
            </a:r>
            <a:r>
              <a:rPr>
                <a:solidFill>
                  <a:srgbClr val="4070A0"/>
                </a:solidFill>
                <a:latin typeface="Courier"/>
              </a:rPr>
              <a:t>"put_port_h"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run_phase(uvm_phase phase);</a:t>
            </a:r>
            <a:br/>
            <a:r>
              <a:rPr>
                <a:latin typeface="Courier"/>
              </a:rPr>
              <a:t>      phase.raise_objection(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repeat</a:t>
            </a:r>
            <a:r>
              <a:rPr>
                <a:latin typeface="Courier"/>
              </a:rPr>
              <a:t> (</a:t>
            </a:r>
            <a:r>
              <a:rPr>
                <a:solidFill>
                  <a:srgbClr val="40A070"/>
                </a:solidFill>
                <a:latin typeface="Courier"/>
              </a:rPr>
              <a:t>3</a:t>
            </a:r>
            <a:r>
              <a:rPr>
                <a:latin typeface="Courier"/>
              </a:rPr>
              <a:t>) </a:t>
            </a:r>
            <a:r>
              <a:rPr b="1">
                <a:solidFill>
                  <a:srgbClr val="007020"/>
                </a:solidFill>
                <a:latin typeface="Courier"/>
              </a:rPr>
              <a:t>begin</a:t>
            </a:r>
            <a:br/>
            <a:r>
              <a:rPr>
                <a:latin typeface="Courier"/>
              </a:rPr>
              <a:t>         put_port_h.</a:t>
            </a:r>
            <a:r>
              <a:rPr>
                <a:solidFill>
                  <a:srgbClr val="007020"/>
                </a:solidFill>
                <a:latin typeface="Courier"/>
              </a:rPr>
              <a:t>put</a:t>
            </a:r>
            <a:r>
              <a:rPr>
                <a:latin typeface="Courier"/>
              </a:rPr>
              <a:t>(++shared);</a:t>
            </a:r>
            <a:br/>
            <a:r>
              <a:rPr>
                <a:latin typeface="Courier"/>
              </a:rPr>
              <a:t>         </a:t>
            </a:r>
            <a:r>
              <a:rPr>
                <a:solidFill>
                  <a:srgbClr val="007020"/>
                </a:solidFill>
                <a:latin typeface="Courier"/>
              </a:rPr>
              <a:t>`uvm_info</a:t>
            </a:r>
            <a:r>
              <a:rPr>
                <a:latin typeface="Courier"/>
              </a:rPr>
              <a:t>(</a:t>
            </a:r>
            <a:r>
              <a:rPr>
                <a:solidFill>
                  <a:srgbClr val="4070A0"/>
                </a:solidFill>
                <a:latin typeface="Courier"/>
              </a:rPr>
              <a:t>"PRODUCER"</a:t>
            </a:r>
            <a:r>
              <a:rPr>
                <a:latin typeface="Courier"/>
              </a:rPr>
              <a:t>, </a:t>
            </a:r>
            <a:r>
              <a:rPr b="1">
                <a:solidFill>
                  <a:srgbClr val="007020"/>
                </a:solidFill>
                <a:latin typeface="Courier"/>
              </a:rPr>
              <a:t>$sformatf</a:t>
            </a:r>
            <a:r>
              <a:rPr>
                <a:latin typeface="Courier"/>
              </a:rPr>
              <a:t>(</a:t>
            </a:r>
            <a:r>
              <a:rPr>
                <a:solidFill>
                  <a:srgbClr val="4070A0"/>
                </a:solidFill>
                <a:latin typeface="Courier"/>
              </a:rPr>
              <a:t>"Sent %0d"</a:t>
            </a:r>
            <a:r>
              <a:rPr>
                <a:latin typeface="Courier"/>
              </a:rPr>
              <a:t>, shared), UVM_MEDIUM)</a:t>
            </a:r>
            <a:br/>
            <a:r>
              <a:rPr>
                <a:latin typeface="Courier"/>
              </a:rPr>
              <a:t>      </a:t>
            </a:r>
            <a:r>
              <a:rPr b="1">
                <a:solidFill>
                  <a:srgbClr val="007020"/>
                </a:solidFill>
                <a:latin typeface="Courier"/>
              </a:rPr>
              <a:t>end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br/>
            <a:r>
              <a:rPr b="1">
                <a:solidFill>
                  <a:srgbClr val="007020"/>
                </a:solidFill>
                <a:latin typeface="Courier"/>
              </a:rPr>
              <a:t>endclass</a:t>
            </a:r>
            <a:r>
              <a:rPr>
                <a:latin typeface="Courier"/>
              </a:rPr>
              <a:t> : producer</a:t>
            </a:r>
          </a:p>
        </p:txBody>
      </p:sp>
    </p:spTree>
  </p:cSld>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The consumer as an object</a:t>
            </a:r>
          </a:p>
          <a:p>
            <a:pPr lvl="0"/>
            <a:r>
              <a:rPr/>
              <a:t>On the other side, </a:t>
            </a:r>
            <a:r>
              <a:rPr>
                <a:latin typeface="Courier"/>
              </a:rPr>
              <a:t>uvm_get_port</a:t>
            </a:r>
            <a:r>
              <a:rPr/>
              <a:t> and a </a:t>
            </a:r>
            <a:r>
              <a:rPr>
                <a:latin typeface="Courier"/>
              </a:rPr>
              <a:t>get()</a:t>
            </a:r>
            <a:r>
              <a:rPr/>
              <a:t>. With the FIFO empty, </a:t>
            </a:r>
            <a:r>
              <a:rPr>
                <a:latin typeface="Courier"/>
              </a:rPr>
              <a:t>get()</a:t>
            </a:r>
            <a:r>
              <a:rPr/>
              <a:t> </a:t>
            </a:r>
            <a:r>
              <a:rPr b="1"/>
              <a:t>blocks</a:t>
            </a:r>
            <a:r>
              <a:rPr/>
              <a:t> and the thread stays there</a:t>
            </a:r>
          </a:p>
          <a:p>
            <a:pPr lvl="0"/>
            <a:r>
              <a:rPr/>
              <a:t>When the producer puts a piece of data in, the </a:t>
            </a:r>
            <a:r>
              <a:rPr>
                <a:latin typeface="Courier"/>
              </a:rPr>
              <a:t>get()</a:t>
            </a:r>
            <a:r>
              <a:rPr/>
              <a:t> unblocks and carries on with the data already read. Nobody wrote the synchronization: the FIFO gives it</a:t>
            </a:r>
          </a:p>
          <a:p>
            <a:pPr lvl="0" indent="0">
              <a:buNone/>
            </a:pPr>
            <a:r>
              <a:rPr b="1">
                <a:solidFill>
                  <a:srgbClr val="007020"/>
                </a:solidFill>
                <a:latin typeface="Courier"/>
              </a:rPr>
              <a:t>class</a:t>
            </a:r>
            <a:r>
              <a:rPr>
                <a:latin typeface="Courier"/>
              </a:rPr>
              <a:t> consumer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(consumer);</a:t>
            </a:r>
            <a:br/>
            <a:br/>
            <a:r>
              <a:rPr>
                <a:latin typeface="Courier"/>
              </a:rPr>
              <a:t>   </a:t>
            </a:r>
            <a:r>
              <a:rPr i="1">
                <a:solidFill>
                  <a:srgbClr val="60A0B0"/>
                </a:solidFill>
                <a:latin typeface="Courier"/>
              </a:rPr>
              <a:t>// uvm_get_port handles all the interthread coordination</a:t>
            </a:r>
            <a:br/>
            <a:r>
              <a:rPr>
                <a:latin typeface="Courier"/>
              </a:rPr>
              <a:t>   uvm_get_port #(</a:t>
            </a:r>
            <a:r>
              <a:rPr b="1">
                <a:solidFill>
                  <a:srgbClr val="007020"/>
                </a:solidFill>
                <a:latin typeface="Courier"/>
              </a:rPr>
              <a:t>int</a:t>
            </a:r>
            <a:r>
              <a:rPr>
                <a:latin typeface="Courier"/>
              </a:rPr>
              <a:t>) get_port_h;</a:t>
            </a:r>
            <a:br/>
            <a:r>
              <a:rPr>
                <a:latin typeface="Courier"/>
              </a:rPr>
              <a:t>   </a:t>
            </a:r>
            <a:r>
              <a:rPr b="1">
                <a:solidFill>
                  <a:srgbClr val="007020"/>
                </a:solidFill>
                <a:latin typeface="Courier"/>
              </a:rPr>
              <a:t>int</a:t>
            </a:r>
            <a:r>
              <a:rPr>
                <a:latin typeface="Courier"/>
              </a:rPr>
              <a:t> shared;</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get_port_h = </a:t>
            </a:r>
            <a:r>
              <a:rPr b="1">
                <a:solidFill>
                  <a:srgbClr val="007020"/>
                </a:solidFill>
                <a:latin typeface="Courier"/>
              </a:rPr>
              <a:t>new</a:t>
            </a:r>
            <a:r>
              <a:rPr>
                <a:latin typeface="Courier"/>
              </a:rPr>
              <a:t>(</a:t>
            </a:r>
            <a:r>
              <a:rPr>
                <a:solidFill>
                  <a:srgbClr val="4070A0"/>
                </a:solidFill>
                <a:latin typeface="Courier"/>
              </a:rPr>
              <a:t>"get_port_h"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get_port_h.</a:t>
            </a:r>
            <a:r>
              <a:rPr>
                <a:solidFill>
                  <a:srgbClr val="007020"/>
                </a:solidFill>
                <a:latin typeface="Courier"/>
              </a:rPr>
              <a:t>get</a:t>
            </a:r>
            <a:r>
              <a:rPr>
                <a:latin typeface="Courier"/>
              </a:rPr>
              <a:t>(shared);</a:t>
            </a:r>
            <a:br/>
            <a:r>
              <a:rPr>
                <a:latin typeface="Courier"/>
              </a:rPr>
              <a:t>         </a:t>
            </a:r>
            <a:r>
              <a:rPr>
                <a:solidFill>
                  <a:srgbClr val="007020"/>
                </a:solidFill>
                <a:latin typeface="Courier"/>
              </a:rPr>
              <a:t>`uvm_info</a:t>
            </a:r>
            <a:r>
              <a:rPr>
                <a:latin typeface="Courier"/>
              </a:rPr>
              <a:t>(</a:t>
            </a:r>
            <a:r>
              <a:rPr>
                <a:solidFill>
                  <a:srgbClr val="4070A0"/>
                </a:solidFill>
                <a:latin typeface="Courier"/>
              </a:rPr>
              <a:t>"CONSUMER"</a:t>
            </a:r>
            <a:r>
              <a:rPr>
                <a:latin typeface="Courier"/>
              </a:rPr>
              <a:t>, </a:t>
            </a:r>
            <a:r>
              <a:rPr b="1">
                <a:solidFill>
                  <a:srgbClr val="007020"/>
                </a:solidFill>
                <a:latin typeface="Courier"/>
              </a:rPr>
              <a:t>$sformatf</a:t>
            </a:r>
            <a:r>
              <a:rPr>
                <a:latin typeface="Courier"/>
              </a:rPr>
              <a:t>(</a:t>
            </a:r>
            <a:r>
              <a:rPr>
                <a:solidFill>
                  <a:srgbClr val="4070A0"/>
                </a:solidFill>
                <a:latin typeface="Courier"/>
              </a:rPr>
              <a:t>"Received: %0d"</a:t>
            </a:r>
            <a:r>
              <a:rPr>
                <a:latin typeface="Courier"/>
              </a:rPr>
              <a:t>, shared), UVM_MEDIUM)</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endtask</a:t>
            </a:r>
            <a:r>
              <a:rPr>
                <a:latin typeface="Courier"/>
              </a:rPr>
              <a:t> : run_phase</a:t>
            </a:r>
            <a:br/>
            <a:r>
              <a:rPr b="1">
                <a:solidFill>
                  <a:srgbClr val="007020"/>
                </a:solidFill>
                <a:latin typeface="Courier"/>
              </a:rPr>
              <a:t>endclass</a:t>
            </a:r>
            <a:r>
              <a:rPr>
                <a:latin typeface="Courier"/>
              </a:rPr>
              <a:t> : consumer</a:t>
            </a:r>
          </a:p>
        </p:txBody>
      </p:sp>
    </p:spTree>
  </p:cSld>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Instantiating the three: two components and a FIFO</a:t>
            </a:r>
          </a:p>
          <a:p>
            <a:pPr lvl="0"/>
            <a:r>
              <a:rPr/>
              <a:t>The </a:t>
            </a:r>
            <a:r>
              <a:rPr>
                <a:latin typeface="Courier"/>
              </a:rPr>
              <a:t>uvm_tlm_fifo</a:t>
            </a:r>
            <a:r>
              <a:rPr/>
              <a:t> takes </a:t>
            </a:r>
            <a:r>
              <a:rPr b="1"/>
              <a:t>the same parameter</a:t>
            </a:r>
            <a:r>
              <a:rPr/>
              <a:t> as the two ports: if they do not match, it does not compile</a:t>
            </a:r>
          </a:p>
          <a:p>
            <a:pPr lvl="0"/>
            <a:r>
              <a:rPr/>
              <a:t>The three get instantiated in the </a:t>
            </a:r>
            <a:r>
              <a:rPr>
                <a:latin typeface="Courier"/>
              </a:rPr>
              <a:t>build_phase</a:t>
            </a:r>
            <a:r>
              <a:rPr/>
              <a:t> of the test, like any component. The FIFO is a </a:t>
            </a:r>
            <a:r>
              <a:rPr>
                <a:latin typeface="Courier"/>
              </a:rPr>
              <a:t>uvm_component</a:t>
            </a:r>
            <a:r>
              <a:rPr/>
              <a:t> too</a:t>
            </a:r>
          </a:p>
          <a:p>
            <a:pPr lvl="0"/>
            <a:r>
              <a:rPr/>
              <a:t>And the order is the usual one: UVM calls every </a:t>
            </a:r>
            <a:r>
              <a:rPr>
                <a:latin typeface="Courier"/>
              </a:rPr>
              <a:t>build_phase</a:t>
            </a:r>
            <a:r>
              <a:rPr/>
              <a:t> from the top down, and only once it has finished does it start the </a:t>
            </a:r>
            <a:r>
              <a:rPr>
                <a:latin typeface="Courier"/>
              </a:rPr>
              <a:t>connect_phase</a:t>
            </a:r>
            <a:r>
              <a:rPr/>
              <a:t> from the bottom up</a:t>
            </a:r>
          </a:p>
          <a:p>
            <a:pPr lvl="0" indent="0">
              <a:buNone/>
            </a:pPr>
            <a:r>
              <a:rPr b="1">
                <a:solidFill>
                  <a:srgbClr val="007020"/>
                </a:solidFill>
                <a:latin typeface="Courier"/>
              </a:rPr>
              <a:t>class</a:t>
            </a:r>
            <a:r>
              <a:rPr>
                <a:latin typeface="Courier"/>
              </a:rPr>
              <a:t> communication_test </a:t>
            </a:r>
            <a:r>
              <a:rPr b="1">
                <a:solidFill>
                  <a:srgbClr val="007020"/>
                </a:solidFill>
                <a:latin typeface="Courier"/>
              </a:rPr>
              <a:t>extends</a:t>
            </a:r>
            <a:r>
              <a:rPr>
                <a:latin typeface="Courier"/>
              </a:rPr>
              <a:t> uvm_test;</a:t>
            </a:r>
            <a:br/>
            <a:r>
              <a:rPr>
                <a:latin typeface="Courier"/>
              </a:rPr>
              <a:t>   </a:t>
            </a:r>
            <a:r>
              <a:rPr>
                <a:solidFill>
                  <a:srgbClr val="007020"/>
                </a:solidFill>
                <a:latin typeface="Courier"/>
              </a:rPr>
              <a:t>`uvm_component_utils</a:t>
            </a:r>
            <a:r>
              <a:rPr>
                <a:latin typeface="Courier"/>
              </a:rPr>
              <a:t>(communication_test)</a:t>
            </a:r>
            <a:br/>
            <a:br/>
            <a:r>
              <a:rPr>
                <a:latin typeface="Courier"/>
              </a:rPr>
              <a:t>   producer producer_h;</a:t>
            </a:r>
            <a:br/>
            <a:r>
              <a:rPr>
                <a:latin typeface="Courier"/>
              </a:rPr>
              <a:t>   consumer consumer_h;</a:t>
            </a:r>
            <a:br/>
            <a:r>
              <a:rPr>
                <a:latin typeface="Courier"/>
              </a:rPr>
              <a:t>   uvm_tlm_fifo #(</a:t>
            </a:r>
            <a:r>
              <a:rPr b="1">
                <a:solidFill>
                  <a:srgbClr val="007020"/>
                </a:solidFill>
                <a:latin typeface="Courier"/>
              </a:rPr>
              <a:t>int</a:t>
            </a:r>
            <a:r>
              <a:rPr>
                <a:latin typeface="Courier"/>
              </a:rPr>
              <a:t>) fifo_h;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producer_h = </a:t>
            </a:r>
            <a:r>
              <a:rPr b="1">
                <a:solidFill>
                  <a:srgbClr val="007020"/>
                </a:solidFill>
                <a:latin typeface="Courier"/>
              </a:rPr>
              <a:t>new</a:t>
            </a:r>
            <a:r>
              <a:rPr>
                <a:latin typeface="Courier"/>
              </a:rPr>
              <a:t>(</a:t>
            </a:r>
            <a:r>
              <a:rPr>
                <a:solidFill>
                  <a:srgbClr val="4070A0"/>
                </a:solidFill>
                <a:latin typeface="Courier"/>
              </a:rPr>
              <a:t>"producer_h"</a:t>
            </a:r>
            <a:r>
              <a:rPr>
                <a:latin typeface="Courier"/>
              </a:rPr>
              <a:t>, </a:t>
            </a:r>
            <a:r>
              <a:rPr b="1">
                <a:solidFill>
                  <a:srgbClr val="007020"/>
                </a:solidFill>
                <a:latin typeface="Courier"/>
              </a:rPr>
              <a:t>this</a:t>
            </a:r>
            <a:r>
              <a:rPr>
                <a:latin typeface="Courier"/>
              </a:rPr>
              <a:t>);</a:t>
            </a:r>
            <a:br/>
            <a:r>
              <a:rPr>
                <a:latin typeface="Courier"/>
              </a:rPr>
              <a:t>      consumer_h = </a:t>
            </a:r>
            <a:r>
              <a:rPr b="1">
                <a:solidFill>
                  <a:srgbClr val="007020"/>
                </a:solidFill>
                <a:latin typeface="Courier"/>
              </a:rPr>
              <a:t>new</a:t>
            </a:r>
            <a:r>
              <a:rPr>
                <a:latin typeface="Courier"/>
              </a:rPr>
              <a:t>(</a:t>
            </a:r>
            <a:r>
              <a:rPr>
                <a:solidFill>
                  <a:srgbClr val="4070A0"/>
                </a:solidFill>
                <a:latin typeface="Courier"/>
              </a:rPr>
              <a:t>"consumer_h"</a:t>
            </a:r>
            <a:r>
              <a:rPr>
                <a:latin typeface="Courier"/>
              </a:rPr>
              <a:t>, </a:t>
            </a:r>
            <a:r>
              <a:rPr b="1">
                <a:solidFill>
                  <a:srgbClr val="007020"/>
                </a:solidFill>
                <a:latin typeface="Courier"/>
              </a:rPr>
              <a:t>this</a:t>
            </a:r>
            <a:r>
              <a:rPr>
                <a:latin typeface="Courier"/>
              </a:rPr>
              <a:t>);</a:t>
            </a:r>
            <a:br/>
            <a:r>
              <a:rPr>
                <a:latin typeface="Courier"/>
              </a:rPr>
              <a:t>      fifo_h = </a:t>
            </a:r>
            <a:r>
              <a:rPr b="1">
                <a:solidFill>
                  <a:srgbClr val="007020"/>
                </a:solidFill>
                <a:latin typeface="Courier"/>
              </a:rPr>
              <a:t>new</a:t>
            </a:r>
            <a:r>
              <a:rPr>
                <a:latin typeface="Courier"/>
              </a:rPr>
              <a:t>(</a:t>
            </a:r>
            <a:r>
              <a:rPr>
                <a:solidFill>
                  <a:srgbClr val="4070A0"/>
                </a:solidFill>
                <a:latin typeface="Courier"/>
              </a:rPr>
              <a:t>"fifo_h"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Connect phase: the two ports and the fifo already exist -- build_phase</a:t>
            </a:r>
            <a:br/>
            <a:r>
              <a:rPr>
                <a:latin typeface="Courier"/>
              </a:rPr>
              <a:t>   </a:t>
            </a:r>
            <a:r>
              <a:rPr i="1">
                <a:solidFill>
                  <a:srgbClr val="60A0B0"/>
                </a:solidFill>
                <a:latin typeface="Courier"/>
              </a:rPr>
              <a:t>// runs first, top-down -- so this is where they get wired together.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producer_h.put_port_h.connect(fifo_h.put_export);</a:t>
            </a:r>
            <a:br/>
            <a:r>
              <a:rPr>
                <a:latin typeface="Courier"/>
              </a:rPr>
              <a:t>      consumer_h.get_port_h.connect(fifo_h.get_export);</a:t>
            </a:r>
            <a:br/>
            <a:r>
              <a:rPr>
                <a:latin typeface="Courier"/>
              </a:rPr>
              <a:t>   </a:t>
            </a:r>
            <a:r>
              <a:rPr b="1">
                <a:solidFill>
                  <a:srgbClr val="007020"/>
                </a:solidFill>
                <a:latin typeface="Courier"/>
              </a:rPr>
              <a:t>endfunction</a:t>
            </a:r>
            <a:r>
              <a:rPr>
                <a:latin typeface="Courier"/>
              </a:rPr>
              <a:t> : connect_phase</a:t>
            </a:r>
            <a:br/>
            <a:br/>
            <a:r>
              <a:rPr b="1">
                <a:solidFill>
                  <a:srgbClr val="007020"/>
                </a:solidFill>
                <a:latin typeface="Courier"/>
              </a:rPr>
              <a:t>endclass</a:t>
            </a:r>
            <a:r>
              <a:rPr>
                <a:latin typeface="Courier"/>
              </a:rPr>
              <a:t> : communication_test</a:t>
            </a:r>
          </a:p>
        </p:txBody>
      </p:sp>
    </p:spTree>
  </p:cSld>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Connecting them: </a:t>
            </a:r>
            <a:r>
              <a:rPr b="1" i="1">
                <a:latin typeface="Courier"/>
              </a:rPr>
              <a:t>put_export</a:t>
            </a:r>
            <a:r>
              <a:rPr b="1" i="1"/>
              <a:t> and </a:t>
            </a:r>
            <a:r>
              <a:rPr b="1" i="1">
                <a:latin typeface="Courier"/>
              </a:rPr>
              <a:t>get_export</a:t>
            </a:r>
          </a:p>
          <a:p>
            <a:pPr lvl="0"/>
            <a:r>
              <a:rPr/>
              <a:t>It is the same </a:t>
            </a:r>
            <a:r>
              <a:rPr>
                <a:latin typeface="Courier"/>
              </a:rPr>
              <a:t>connect()</a:t>
            </a:r>
            <a:r>
              <a:rPr/>
              <a:t> as the analysis ports: on one side the </a:t>
            </a:r>
            <a:r>
              <a:rPr b="1"/>
              <a:t>port</a:t>
            </a:r>
            <a:r>
              <a:rPr/>
              <a:t>, on the other the </a:t>
            </a:r>
            <a:r>
              <a:rPr b="1"/>
              <a:t>export</a:t>
            </a:r>
            <a:r>
              <a:rPr/>
              <a:t> the FIFO provides</a:t>
            </a:r>
          </a:p>
          <a:p>
            <a:pPr lvl="0"/>
            <a:r>
              <a:rPr>
                <a:latin typeface="Courier"/>
              </a:rPr>
              <a:t>uvm_tlm_fifo</a:t>
            </a:r>
            <a:r>
              <a:rPr/>
              <a:t> exposes twelve handles; the two that get used are </a:t>
            </a:r>
            <a:r>
              <a:rPr>
                <a:latin typeface="Courier"/>
              </a:rPr>
              <a:t>put_export</a:t>
            </a:r>
            <a:r>
              <a:rPr/>
              <a:t> for the one that puts and </a:t>
            </a:r>
            <a:r>
              <a:rPr>
                <a:latin typeface="Courier"/>
              </a:rPr>
              <a:t>get_export</a:t>
            </a:r>
            <a:r>
              <a:rPr/>
              <a:t> for the one that takes out —which is an alias of </a:t>
            </a:r>
            <a:r>
              <a:rPr>
                <a:latin typeface="Courier"/>
              </a:rPr>
              <a:t>get_peek_export</a:t>
            </a:r>
            <a:r>
              <a:rPr/>
              <a:t>, and that is the name you are going to see in </a:t>
            </a:r>
            <a:r>
              <a:rPr>
                <a:latin typeface="Courier"/>
              </a:rPr>
              <a:t>print_topology()</a:t>
            </a:r>
            <a:r>
              <a:rPr/>
              <a:t>—</a:t>
            </a:r>
          </a:p>
          <a:p>
            <a:pPr lvl="0"/>
            <a:r>
              <a:rPr/>
              <a:t>The rule that holds for all of TLM: </a:t>
            </a:r>
            <a:r>
              <a:rPr b="1"/>
              <a:t>the port connects to the export</a:t>
            </a:r>
            <a:r>
              <a:rPr/>
              <a:t>, never two ports to each other</a:t>
            </a:r>
          </a:p>
          <a:p>
            <a:pPr lvl="0" indent="0">
              <a:buNone/>
            </a:pPr>
            <a:r>
              <a:rPr>
                <a:latin typeface="Courier"/>
              </a:rPr>
              <a:t>   </a:t>
            </a:r>
            <a:r>
              <a:rPr i="1">
                <a:solidFill>
                  <a:srgbClr val="60A0B0"/>
                </a:solidFill>
                <a:latin typeface="Courier"/>
              </a:rPr>
              <a:t>// Connect phase: the two ports and the fifo already exist -- build_phase</a:t>
            </a:r>
            <a:br/>
            <a:r>
              <a:rPr>
                <a:latin typeface="Courier"/>
              </a:rPr>
              <a:t>   </a:t>
            </a:r>
            <a:r>
              <a:rPr i="1">
                <a:solidFill>
                  <a:srgbClr val="60A0B0"/>
                </a:solidFill>
                <a:latin typeface="Courier"/>
              </a:rPr>
              <a:t>// runs first, top-down -- so this is where they get wired together.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producer_h.put_port_h.connect(fifo_h.put_export);</a:t>
            </a:r>
            <a:br/>
            <a:r>
              <a:rPr>
                <a:latin typeface="Courier"/>
              </a:rPr>
              <a:t>      consumer_h.get_port_h.connect(fifo_h.get_export);</a:t>
            </a:r>
            <a:br/>
            <a:r>
              <a:rPr>
                <a:latin typeface="Courier"/>
              </a:rPr>
              <a:t>   </a:t>
            </a:r>
            <a:r>
              <a:rPr b="1">
                <a:solidFill>
                  <a:srgbClr val="007020"/>
                </a:solidFill>
                <a:latin typeface="Courier"/>
              </a:rPr>
              <a:t>endfunction</a:t>
            </a:r>
            <a:r>
              <a:rPr>
                <a:latin typeface="Courier"/>
              </a:rPr>
              <a:t> : connect_phase</a:t>
            </a:r>
          </a:p>
          <a:p>
            <a:pPr lvl="0" indent="0">
              <a:buNone/>
            </a:pPr>
            <a:r>
              <a:rPr>
                <a:latin typeface="Courier"/>
              </a:rPr>
              <a:t>UVM_INFO @ 0: reporter [RNTST] Running test communication_test...
UVM_INFO producer.svh(28) @ 0: uvm_test_top.producer_h [PRODUCER] Sent 1
UVM_INFO consumer.svh(19) @ 0: uvm_test_top.consumer_h [CONSUMER] Received: 1
UVM_INFO producer.svh(28) @ 0: uvm_test_top.producer_h [PRODUCER] Sent 2
UVM_INFO consumer.svh(19) @ 0: uvm_test_top.consumer_h [CONSUMER] Received: 2
UVM_INFO producer.svh(28) @ 0: uvm_test_top.producer_h [PRODUCER] Sent 3
UVM_INFO consumer.svh(19) @ 0: uvm_test_top.consumer_h [CONSUMER] Received: 3
UVM_INFO $UVM_HOME/src/base/uvm_report_server.svh(1009) @ 0: reporter [UVM/REPORT/SERVER] 
--- UVM Report Summary ---
** Report counts by severity
UVM_INFO :    7
UVM_WARNING :    0
UVM_ERROR :    0
UVM_FATAL :    0
** Report counts by id
[CONSUMER]     3
[PRODUCER]     3
[RNTST]     1
- $UVM_HOME/src/base/uvm_root.svh:633: Verilog $finish
- S i m u l a t i o n   R e p o r t: Verilator 5.052 2026-09-05
- Verilator: $finish at 0s</a:t>
            </a:r>
          </a:p>
        </p:txBody>
      </p:sp>
    </p:spTree>
  </p:cSld>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NON-blocking communication</a:t>
            </a:r>
          </a:p>
          <a:p>
            <a:pPr lvl="0"/>
            <a:r>
              <a:rPr/>
              <a:t>Blocking is fine as long as the one waiting has nothing better to do. With a clock in the middle, standing there waiting means losing an edge</a:t>
            </a:r>
          </a:p>
          <a:p>
            <a:pPr lvl="0"/>
            <a:r>
              <a:rPr/>
              <a:t>That is what the non-blocking versions are for: </a:t>
            </a:r>
            <a:r>
              <a:rPr>
                <a:latin typeface="Courier"/>
              </a:rPr>
              <a:t>try_put()</a:t>
            </a:r>
            <a:r>
              <a:rPr/>
              <a:t> and </a:t>
            </a:r>
            <a:r>
              <a:rPr>
                <a:latin typeface="Courier"/>
              </a:rPr>
              <a:t>try_get()</a:t>
            </a:r>
          </a:p>
          <a:p>
            <a:pPr lvl="0"/>
            <a:r>
              <a:rPr/>
              <a:t>They return 1 if they could and </a:t>
            </a:r>
            <a:r>
              <a:rPr b="1"/>
              <a:t>0 if they could not</a:t>
            </a:r>
            <a:r>
              <a:rPr/>
              <a:t>, and carry on. That is why they are </a:t>
            </a:r>
            <a:r>
              <a:rPr>
                <a:latin typeface="Courier"/>
              </a:rPr>
              <a:t>function</a:t>
            </a:r>
            <a:r>
              <a:rPr/>
              <a:t> and not </a:t>
            </a:r>
            <a:r>
              <a:rPr>
                <a:latin typeface="Courier"/>
              </a:rPr>
              <a:t>task</a:t>
            </a:r>
            <a:r>
              <a:rPr/>
              <a:t>: they consume no time</a:t>
            </a:r>
          </a:p>
          <a:p>
            <a:pPr lvl="0" indent="0">
              <a:buNone/>
            </a:pPr>
            <a:r>
              <a:rPr b="1">
                <a:solidFill>
                  <a:srgbClr val="007020"/>
                </a:solidFill>
                <a:latin typeface="Courier"/>
              </a:rPr>
              <a:t>class</a:t>
            </a:r>
            <a:r>
              <a:rPr>
                <a:latin typeface="Courier"/>
              </a:rPr>
              <a:t> consumer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(consumer);</a:t>
            </a:r>
            <a:br/>
            <a:br/>
            <a:r>
              <a:rPr>
                <a:latin typeface="Courier"/>
              </a:rPr>
              <a:t>   uvm_get_port #(</a:t>
            </a:r>
            <a:r>
              <a:rPr b="1">
                <a:solidFill>
                  <a:srgbClr val="007020"/>
                </a:solidFill>
                <a:latin typeface="Courier"/>
              </a:rPr>
              <a:t>int</a:t>
            </a:r>
            <a:r>
              <a:rPr>
                <a:latin typeface="Courier"/>
              </a:rPr>
              <a:t>) get_port_h;</a:t>
            </a:r>
            <a:br/>
            <a:r>
              <a:rPr>
                <a:latin typeface="Courier"/>
              </a:rPr>
              <a:t>   </a:t>
            </a:r>
            <a:r>
              <a:rPr b="1">
                <a:solidFill>
                  <a:srgbClr val="007020"/>
                </a:solidFill>
                <a:latin typeface="Courier"/>
              </a:rPr>
              <a:t>virtual</a:t>
            </a:r>
            <a:r>
              <a:rPr>
                <a:latin typeface="Courier"/>
              </a:rPr>
              <a:t> clk_bfm clk_bfm_i;</a:t>
            </a:r>
            <a:br/>
            <a:r>
              <a:rPr>
                <a:latin typeface="Courier"/>
              </a:rPr>
              <a:t>   </a:t>
            </a:r>
            <a:r>
              <a:rPr b="1">
                <a:solidFill>
                  <a:srgbClr val="007020"/>
                </a:solidFill>
                <a:latin typeface="Courier"/>
              </a:rPr>
              <a:t>int</a:t>
            </a:r>
            <a:r>
              <a:rPr>
                <a:latin typeface="Courier"/>
              </a:rPr>
              <a:t> shared;</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get_port_h = </a:t>
            </a:r>
            <a:r>
              <a:rPr b="1">
                <a:solidFill>
                  <a:srgbClr val="007020"/>
                </a:solidFill>
                <a:latin typeface="Courier"/>
              </a:rPr>
              <a:t>new</a:t>
            </a:r>
            <a:r>
              <a:rPr>
                <a:latin typeface="Courier"/>
              </a:rPr>
              <a:t>(</a:t>
            </a:r>
            <a:r>
              <a:rPr>
                <a:solidFill>
                  <a:srgbClr val="4070A0"/>
                </a:solidFill>
                <a:latin typeface="Courier"/>
              </a:rPr>
              <a:t>"get_port_h"</a:t>
            </a:r>
            <a:r>
              <a:rPr>
                <a:latin typeface="Courier"/>
              </a:rPr>
              <a:t>, </a:t>
            </a:r>
            <a:r>
              <a:rPr b="1">
                <a:solidFill>
                  <a:srgbClr val="007020"/>
                </a:solidFill>
                <a:latin typeface="Courier"/>
              </a:rPr>
              <a:t>this</a:t>
            </a:r>
            <a:r>
              <a:rPr>
                <a:latin typeface="Courier"/>
              </a:rPr>
              <a:t>);</a:t>
            </a:r>
            <a:br/>
            <a:r>
              <a:rPr>
                <a:latin typeface="Courier"/>
              </a:rPr>
              <a:t>      clk_bfm_i = example_pkg::clk_bfm_i;</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Consumer and producer run on different clocks</a:t>
            </a:r>
            <a:br/>
            <a:r>
              <a:rPr>
                <a:latin typeface="Courier"/>
              </a:rPr>
              <a:t>   </a:t>
            </a:r>
            <a:r>
              <a:rPr i="1">
                <a:solidFill>
                  <a:srgbClr val="60A0B0"/>
                </a:solidFill>
                <a:latin typeface="Courier"/>
              </a:rPr>
              <a:t>// The consumer has its first positive edge at 7ns</a:t>
            </a:r>
            <a:br/>
            <a:r>
              <a:rPr>
                <a:latin typeface="Courier"/>
              </a:rPr>
              <a:t>   </a:t>
            </a:r>
            <a:r>
              <a:rPr i="1">
                <a:solidFill>
                  <a:srgbClr val="60A0B0"/>
                </a:solidFill>
                <a:latin typeface="Courier"/>
              </a:rPr>
              <a:t>//    and then checks the data every 14ns, because it uses bfm.clk (= 14ns)</a:t>
            </a:r>
            <a:br/>
            <a:r>
              <a:rPr>
                <a:latin typeface="Courier"/>
              </a:rPr>
              <a:t>   </a:t>
            </a:r>
            <a:r>
              <a:rPr i="1">
                <a:solidFill>
                  <a:srgbClr val="60A0B0"/>
                </a:solidFill>
                <a:latin typeface="Courier"/>
              </a:rPr>
              <a:t>// The producer produces one datum every 17ns</a:t>
            </a: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a:t>
            </a:r>
            <a:br/>
            <a:r>
              <a:rPr>
                <a:latin typeface="Courier"/>
              </a:rPr>
              <a:t>         @(</a:t>
            </a:r>
            <a:r>
              <a:rPr b="1">
                <a:solidFill>
                  <a:srgbClr val="007020"/>
                </a:solidFill>
                <a:latin typeface="Courier"/>
              </a:rPr>
              <a:t>posedge</a:t>
            </a:r>
            <a:r>
              <a:rPr>
                <a:latin typeface="Courier"/>
              </a:rPr>
              <a:t> clk_bfm_i.clk);</a:t>
            </a:r>
            <a:br/>
            <a:r>
              <a:rPr>
                <a:latin typeface="Courier"/>
              </a:rPr>
              <a:t>         </a:t>
            </a:r>
            <a:r>
              <a:rPr b="1">
                <a:solidFill>
                  <a:srgbClr val="007020"/>
                </a:solidFill>
                <a:latin typeface="Courier"/>
              </a:rPr>
              <a:t>if</a:t>
            </a:r>
            <a:r>
              <a:rPr>
                <a:latin typeface="Courier"/>
              </a:rPr>
              <a:t> (get_port_h.</a:t>
            </a:r>
            <a:r>
              <a:rPr>
                <a:solidFill>
                  <a:srgbClr val="007020"/>
                </a:solidFill>
                <a:latin typeface="Courier"/>
              </a:rPr>
              <a:t>try_get</a:t>
            </a:r>
            <a:r>
              <a:rPr>
                <a:latin typeface="Courier"/>
              </a:rPr>
              <a:t>(shared))</a:t>
            </a:r>
            <a:br/>
            <a:r>
              <a:rPr>
                <a:latin typeface="Courier"/>
              </a:rPr>
              <a:t>            </a:t>
            </a:r>
            <a:r>
              <a:rPr>
                <a:solidFill>
                  <a:srgbClr val="007020"/>
                </a:solidFill>
                <a:latin typeface="Courier"/>
              </a:rPr>
              <a:t>`uvm_info</a:t>
            </a:r>
            <a:r>
              <a:rPr>
                <a:latin typeface="Courier"/>
              </a:rPr>
              <a:t>(</a:t>
            </a:r>
            <a:r>
              <a:rPr>
                <a:solidFill>
                  <a:srgbClr val="4070A0"/>
                </a:solidFill>
                <a:latin typeface="Courier"/>
              </a:rPr>
              <a:t>"CONSUMER"</a:t>
            </a:r>
            <a:r>
              <a:rPr>
                <a:latin typeface="Courier"/>
              </a:rPr>
              <a:t>, </a:t>
            </a:r>
            <a:r>
              <a:rPr b="1">
                <a:solidFill>
                  <a:srgbClr val="007020"/>
                </a:solidFill>
                <a:latin typeface="Courier"/>
              </a:rPr>
              <a:t>$sformatf</a:t>
            </a:r>
            <a:r>
              <a:rPr>
                <a:latin typeface="Courier"/>
              </a:rPr>
              <a:t>(</a:t>
            </a:r>
            <a:r>
              <a:rPr>
                <a:solidFill>
                  <a:srgbClr val="4070A0"/>
                </a:solidFill>
                <a:latin typeface="Courier"/>
              </a:rPr>
              <a:t>"Received: %0d"</a:t>
            </a:r>
            <a:r>
              <a:rPr>
                <a:latin typeface="Courier"/>
              </a:rPr>
              <a:t>, shared), UVM_MEDIUM)</a:t>
            </a:r>
            <a:br/>
            <a:r>
              <a:rPr>
                <a:latin typeface="Courier"/>
              </a:rPr>
              <a:t>      </a:t>
            </a:r>
            <a:r>
              <a:rPr b="1">
                <a:solidFill>
                  <a:srgbClr val="007020"/>
                </a:solidFill>
                <a:latin typeface="Courier"/>
              </a:rPr>
              <a:t>end</a:t>
            </a:r>
            <a:br/>
            <a:r>
              <a:rPr>
                <a:latin typeface="Courier"/>
              </a:rPr>
              <a:t>   </a:t>
            </a:r>
            <a:r>
              <a:rPr b="1">
                <a:solidFill>
                  <a:srgbClr val="007020"/>
                </a:solidFill>
                <a:latin typeface="Courier"/>
              </a:rPr>
              <a:t>endtask</a:t>
            </a:r>
            <a:r>
              <a:rPr>
                <a:latin typeface="Courier"/>
              </a:rPr>
              <a:t> : run_phase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consumer</a:t>
            </a:r>
          </a:p>
          <a:p>
            <a:pPr lvl="0" indent="0">
              <a:buNone/>
            </a:pPr>
            <a:r>
              <a:rPr>
                <a:latin typeface="Courier"/>
              </a:rPr>
              <a:t>UVM_INFO @ 0: reporter [RNTST] Running test communication_test...
UVM_INFO producer.svh(18) @ 17: uvm_test_top.producer_h [PRODUCER] Sent 1
UVM_INFO consumer.svh(21) @ 21: uvm_test_top.consumer_h [CONSUMER] Received: 1
UVM_INFO producer.svh(18) @ 34: uvm_test_top.producer_h [PRODUCER] Sent 2
UVM_INFO consumer.svh(21) @ 35: uvm_test_top.consumer_h [CONSUMER] Received: 2
UVM_INFO producer.svh(18) @ 51: uvm_test_top.producer_h [PRODUCER] Sent 3
UVM_INFO consumer.svh(21) @ 63: uvm_test_top.consumer_h [CONSUMER] Received: 3
UVM_INFO $UVM_HOME/src/base/uvm_report_server.svh(1009) @ 68: reporter [UVM/REPORT/SERVER] 
--- UVM Report Summary ---
** Report counts by severity
UVM_INFO :    7
UVM_WARNING :    0
UVM_ERROR :    0
UVM_FATAL :    0
** Report counts by id
[CONSUMER]     3
[PRODUCER]     3
[RNTST]     1
- $UVM_HOME/src/base/uvm_root.svh:633: Verilog $finish
- S i m u l a t i o n   R e p o r t: Verilator 5.052 2026-09-05
- Verilator: $finish at 68ns</a:t>
            </a:r>
          </a:p>
        </p:txBody>
      </p:sp>
    </p:spTree>
  </p:cSld>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When somebody has to wait</a:t>
            </a:r>
          </a:p>
        </p:txBody>
      </p:sp>
      <p:sp>
        <p:nvSpPr>
          <p:cNvPr id="4" name="Text Placeholder 3"/>
          <p:cNvSpPr>
            <a:spLocks noGrp="1"/>
          </p:cNvSpPr>
          <p:nvPr>
            <p:ph idx="2" sz="half" type="body"/>
          </p:nvPr>
        </p:nvSpPr>
        <p:spPr/>
        <p:txBody>
          <a:bodyPr/>
          <a:lstStyle/>
          <a:p>
            <a:pPr lvl="0" indent="0" marL="0">
              <a:spcBef>
                <a:spcPts val="3000"/>
              </a:spcBef>
              <a:buNone/>
            </a:pPr>
            <a:r>
              <a:rPr b="1" i="1"/>
              <a:t>NON-blocking communication: the timeline</a:t>
            </a:r>
          </a:p>
        </p:txBody>
      </p:sp>
      <p:pic>
        <p:nvPicPr>
          <p:cNvPr descr="res/diagrams/en/threads_nonblocking.svg" id="0" name="Picture 1"/>
          <p:cNvPicPr>
            <a:picLocks noGrp="1" noChangeAspect="1"/>
          </p:cNvPicPr>
          <p:nvPr/>
        </p:nvPicPr>
        <p:blipFill>
          <a:blip r:embed="rId2"/>
          <a:stretch>
            <a:fillRect/>
          </a:stretch>
        </p:blipFill>
        <p:spPr bwMode="auto">
          <a:xfrm>
            <a:off x="3568700" y="1193800"/>
            <a:ext cx="5105400" cy="1892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Timeline of the non-blocking example: at 7 ns and 49 ns the FIFO is empty and try_get() returns 0</a:t>
            </a:r>
          </a:p>
        </p:txBody>
      </p:sp>
    </p:spTree>
  </p:cSld>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producer puts a piece of data in every 17 ns and the consumer looks every 14 ns: the clocks run differently, and on two edges the FIFO is empty</a:t>
            </a:r>
          </a:p>
          <a:p>
            <a:pPr lvl="0"/>
            <a:r>
              <a:rPr/>
              <a:t>There </a:t>
            </a:r>
            <a:r>
              <a:rPr>
                <a:latin typeface="Courier"/>
              </a:rPr>
              <a:t>try_get()</a:t>
            </a:r>
            <a:r>
              <a:rPr/>
              <a:t> returns 0 and the consumer carries on. With </a:t>
            </a:r>
            <a:r>
              <a:rPr>
                <a:latin typeface="Courier"/>
              </a:rPr>
              <a:t>get()</a:t>
            </a:r>
            <a:r>
              <a:rPr/>
              <a:t> it stayed waiting</a:t>
            </a:r>
          </a:p>
        </p:txBody>
      </p:sp>
    </p:spTree>
  </p:cSld>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When somebody has to wait</a:t>
            </a:r>
          </a:p>
        </p:txBody>
      </p:sp>
      <p:sp>
        <p:nvSpPr>
          <p:cNvPr id="4" name="Text Placeholder 3"/>
          <p:cNvSpPr>
            <a:spLocks noGrp="1"/>
          </p:cNvSpPr>
          <p:nvPr>
            <p:ph idx="2" sz="half" type="body"/>
          </p:nvPr>
        </p:nvSpPr>
        <p:spPr/>
        <p:txBody>
          <a:bodyPr/>
          <a:lstStyle/>
          <a:p>
            <a:pPr lvl="0" indent="0" marL="0">
              <a:spcBef>
                <a:spcPts val="3000"/>
              </a:spcBef>
              <a:buNone/>
            </a:pPr>
            <a:r>
              <a:rPr b="1" i="1"/>
              <a:t>How TLM diagrams are read</a:t>
            </a:r>
          </a:p>
        </p:txBody>
      </p:sp>
      <p:pic>
        <p:nvPicPr>
          <p:cNvPr descr="res/diagrams/en/threads_fig124.svg" id="0" name="Picture 1"/>
          <p:cNvPicPr>
            <a:picLocks noGrp="1" noChangeAspect="1"/>
          </p:cNvPicPr>
          <p:nvPr/>
        </p:nvPicPr>
        <p:blipFill>
          <a:blip r:embed="rId2"/>
          <a:stretch>
            <a:fillRect/>
          </a:stretch>
        </p:blipFill>
        <p:spPr bwMode="auto">
          <a:xfrm>
            <a:off x="3568700" y="1003300"/>
            <a:ext cx="5105400" cy="2273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Interthread communication with put port, get port and uvm_tlm_fifo</a:t>
            </a:r>
          </a:p>
        </p:txBody>
      </p:sp>
    </p:spTree>
  </p:cSld>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convention holds for all the UVM material you are going to read afterwards:</a:t>
            </a:r>
          </a:p>
          <a:p>
            <a:pPr lvl="1"/>
            <a:r>
              <a:rPr i="1"/>
              <a:t>Square:</a:t>
            </a:r>
            <a:r>
              <a:rPr/>
              <a:t> put port / get port — the one that </a:t>
            </a:r>
            <a:r>
              <a:rPr b="1"/>
              <a:t>starts</a:t>
            </a:r>
            <a:r>
              <a:rPr/>
              <a:t> the call</a:t>
            </a:r>
          </a:p>
          <a:p>
            <a:pPr lvl="1"/>
            <a:r>
              <a:rPr i="1"/>
              <a:t>Circle:</a:t>
            </a:r>
            <a:r>
              <a:rPr/>
              <a:t> export — the one that </a:t>
            </a:r>
            <a:r>
              <a:rPr b="1"/>
              <a:t>receives</a:t>
            </a:r>
            <a:r>
              <a:rPr/>
              <a:t> it and implements it</a:t>
            </a:r>
          </a:p>
          <a:p>
            <a:pPr lvl="1"/>
            <a:r>
              <a:rPr i="1"/>
              <a:t>Diamond:</a:t>
            </a:r>
            <a:r>
              <a:rPr/>
              <a:t> analysis port — the one from the two previous sections</a:t>
            </a:r>
          </a:p>
        </p:txBody>
      </p:sp>
    </p:spTree>
  </p:cSld>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a:xfrm>
            <a:off x="457200" y="1193800"/>
            <a:ext cx="8229600" cy="838200"/>
          </a:xfrm>
        </p:spPr>
        <p:txBody>
          <a:bodyPr/>
          <a:lstStyle/>
          <a:p>
            <a:pPr lvl="0" indent="0" marL="0">
              <a:spcBef>
                <a:spcPts val="3000"/>
              </a:spcBef>
              <a:buNone/>
            </a:pPr>
            <a:r>
              <a:rPr b="1" i="1">
                <a:latin typeface="Courier"/>
              </a:rPr>
              <a:t>fork</a:t>
            </a:r>
            <a:r>
              <a:rPr b="1" i="1"/>
              <a:t>: the three ways of starting in parallel</a:t>
            </a:r>
          </a:p>
          <a:p>
            <a:pPr lvl="0" indent="0">
              <a:buNone/>
            </a:pPr>
            <a:r>
              <a:rPr b="1">
                <a:solidFill>
                  <a:srgbClr val="007020"/>
                </a:solidFill>
                <a:latin typeface="Courier"/>
              </a:rPr>
              <a:t>fork</a:t>
            </a:r>
            <a:r>
              <a:rPr>
                <a:latin typeface="Courier"/>
              </a:rPr>
              <a:t>  wait_done();  count_cycles();  </a:t>
            </a:r>
            <a:r>
              <a:rPr b="1">
                <a:solidFill>
                  <a:srgbClr val="007020"/>
                </a:solidFill>
                <a:latin typeface="Courier"/>
              </a:rPr>
              <a:t>join</a:t>
            </a:r>
            <a:r>
              <a:rPr>
                <a:latin typeface="Courier"/>
              </a:rPr>
              <a:t>        </a:t>
            </a:r>
            <a:r>
              <a:rPr i="1">
                <a:solidFill>
                  <a:srgbClr val="60A0B0"/>
                </a:solidFill>
                <a:latin typeface="Courier"/>
              </a:rPr>
              <a:t>// goes on when BOTH have finished</a:t>
            </a:r>
            <a:br/>
            <a:r>
              <a:rPr b="1">
                <a:solidFill>
                  <a:srgbClr val="007020"/>
                </a:solidFill>
                <a:latin typeface="Courier"/>
              </a:rPr>
              <a:t>fork</a:t>
            </a:r>
            <a:r>
              <a:rPr>
                <a:latin typeface="Courier"/>
              </a:rPr>
              <a:t>  wait_done();  count_cycles();  </a:t>
            </a:r>
            <a:r>
              <a:rPr b="1">
                <a:solidFill>
                  <a:srgbClr val="007020"/>
                </a:solidFill>
                <a:latin typeface="Courier"/>
              </a:rPr>
              <a:t>join_any</a:t>
            </a:r>
            <a:r>
              <a:rPr>
                <a:latin typeface="Courier"/>
              </a:rPr>
              <a:t>    </a:t>
            </a:r>
            <a:r>
              <a:rPr i="1">
                <a:solidFill>
                  <a:srgbClr val="60A0B0"/>
                </a:solidFill>
                <a:latin typeface="Courier"/>
              </a:rPr>
              <a:t>// goes on with THE FIRST; the other stays alive</a:t>
            </a:r>
            <a:br/>
            <a:r>
              <a:rPr b="1">
                <a:solidFill>
                  <a:srgbClr val="007020"/>
                </a:solidFill>
                <a:latin typeface="Courier"/>
              </a:rPr>
              <a:t>fork</a:t>
            </a:r>
            <a:r>
              <a:rPr>
                <a:latin typeface="Courier"/>
              </a:rPr>
              <a:t>  wait_done();  count_cycles();  </a:t>
            </a:r>
            <a:r>
              <a:rPr b="1">
                <a:solidFill>
                  <a:srgbClr val="007020"/>
                </a:solidFill>
                <a:latin typeface="Courier"/>
              </a:rPr>
              <a:t>join_none</a:t>
            </a:r>
            <a:r>
              <a:rPr>
                <a:latin typeface="Courier"/>
              </a:rPr>
              <a:t>   </a:t>
            </a:r>
            <a:r>
              <a:rPr i="1">
                <a:solidFill>
                  <a:srgbClr val="60A0B0"/>
                </a:solidFill>
                <a:latin typeface="Courier"/>
              </a:rPr>
              <a:t>// goes on NOW; both stay running</a:t>
            </a:r>
          </a:p>
        </p:txBody>
      </p:sp>
      <p:graphicFrame>
        <p:nvGraphicFramePr>
          <p:cNvPr id="6" name="Content Placeholder 5"/>
          <p:cNvGraphicFramePr>
            <a:graphicFrameLocks noGrp="1"/>
          </p:cNvGraphicFramePr>
          <p:nvPr>
            <p:ph idx="1"/>
          </p:nvPr>
        </p:nvGraphicFramePr>
        <p:xfrm>
          <a:off x="457200" y="2159000"/>
          <a:ext cx="8229600" cy="8382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Variant</a:t>
                      </a:r>
                    </a:p>
                  </a:txBody>
                  <a:tcPr/>
                </a:tc>
                <a:tc>
                  <a:txBody>
                    <a:bodyPr/>
                    <a:lstStyle/>
                    <a:p>
                      <a:pPr lvl="0" indent="0" marL="0">
                        <a:buNone/>
                      </a:pPr>
                      <a:r>
                        <a:rPr/>
                        <a:t>The parent goes on…</a:t>
                      </a:r>
                    </a:p>
                  </a:txBody>
                  <a:tcPr/>
                </a:tc>
                <a:tc>
                  <a:txBody>
                    <a:bodyPr/>
                    <a:lstStyle/>
                    <a:p>
                      <a:pPr lvl="0" indent="0" marL="0">
                        <a:buNone/>
                      </a:pPr>
                      <a:r>
                        <a:rPr/>
                        <a:t>What it is used for</a:t>
                      </a:r>
                    </a:p>
                  </a:txBody>
                  <a:tcPr/>
                </a:tc>
              </a:tr>
              <a:tr h="0">
                <a:tc>
                  <a:txBody>
                    <a:bodyPr/>
                    <a:lstStyle/>
                    <a:p>
                      <a:pPr lvl="0" indent="0" marL="0">
                        <a:buNone/>
                      </a:pPr>
                      <a:r>
                        <a:rPr>
                          <a:latin typeface="Courier"/>
                        </a:rPr>
                        <a:t>join</a:t>
                      </a:r>
                    </a:p>
                  </a:txBody>
                </a:tc>
                <a:tc>
                  <a:txBody>
                    <a:bodyPr/>
                    <a:lstStyle/>
                    <a:p>
                      <a:pPr lvl="0" indent="0" marL="0">
                        <a:buNone/>
                      </a:pPr>
                      <a:r>
                        <a:rPr/>
                        <a:t>when </a:t>
                      </a:r>
                      <a:r>
                        <a:rPr b="1"/>
                        <a:t>all</a:t>
                      </a:r>
                      <a:r>
                        <a:rPr/>
                        <a:t> of them finish</a:t>
                      </a:r>
                    </a:p>
                  </a:txBody>
                </a:tc>
                <a:tc>
                  <a:txBody>
                    <a:bodyPr/>
                    <a:lstStyle/>
                    <a:p>
                      <a:pPr lvl="0" indent="0" marL="0">
                        <a:buNone/>
                      </a:pPr>
                      <a:r>
                        <a:rPr/>
                        <a:t>two checks that both have to close</a:t>
                      </a:r>
                    </a:p>
                  </a:txBody>
                </a:tc>
              </a:tr>
              <a:tr h="0">
                <a:tc>
                  <a:txBody>
                    <a:bodyPr/>
                    <a:lstStyle/>
                    <a:p>
                      <a:pPr lvl="0" indent="0" marL="0">
                        <a:buNone/>
                      </a:pPr>
                      <a:r>
                        <a:rPr>
                          <a:latin typeface="Courier"/>
                        </a:rPr>
                        <a:t>join_any</a:t>
                      </a:r>
                    </a:p>
                  </a:txBody>
                </a:tc>
                <a:tc>
                  <a:txBody>
                    <a:bodyPr/>
                    <a:lstStyle/>
                    <a:p>
                      <a:pPr lvl="0" indent="0" marL="0">
                        <a:buNone/>
                      </a:pPr>
                      <a:r>
                        <a:rPr/>
                        <a:t>when </a:t>
                      </a:r>
                      <a:r>
                        <a:rPr b="1"/>
                        <a:t>the first</a:t>
                      </a:r>
                      <a:r>
                        <a:rPr/>
                        <a:t> one finishes</a:t>
                      </a:r>
                    </a:p>
                  </a:txBody>
                </a:tc>
                <a:tc>
                  <a:txBody>
                    <a:bodyPr/>
                    <a:lstStyle/>
                    <a:p>
                      <a:pPr lvl="0" indent="0" marL="0">
                        <a:buNone/>
                      </a:pPr>
                      <a:r>
                        <a:rPr/>
                        <a:t>response against a timeout</a:t>
                      </a:r>
                    </a:p>
                  </a:txBody>
                </a:tc>
              </a:tr>
              <a:tr h="0">
                <a:tc>
                  <a:txBody>
                    <a:bodyPr/>
                    <a:lstStyle/>
                    <a:p>
                      <a:pPr lvl="0" indent="0" marL="0">
                        <a:buNone/>
                      </a:pPr>
                      <a:r>
                        <a:rPr>
                          <a:latin typeface="Courier"/>
                        </a:rPr>
                        <a:t>join_none</a:t>
                      </a:r>
                    </a:p>
                  </a:txBody>
                </a:tc>
                <a:tc>
                  <a:txBody>
                    <a:bodyPr/>
                    <a:lstStyle/>
                    <a:p>
                      <a:pPr lvl="0" indent="0" marL="0">
                        <a:buNone/>
                      </a:pPr>
                      <a:r>
                        <a:rPr b="1"/>
                        <a:t>right away</a:t>
                      </a:r>
                    </a:p>
                  </a:txBody>
                </a:tc>
                <a:tc>
                  <a:txBody>
                    <a:bodyPr/>
                    <a:lstStyle/>
                    <a:p>
                      <a:pPr lvl="0" indent="0" marL="0">
                        <a:buNone/>
                      </a:pPr>
                      <a:r>
                        <a:rPr/>
                        <a:t>launching threads that live for the whole test</a:t>
                      </a:r>
                    </a:p>
                  </a:txBody>
                </a:tc>
              </a:tr>
            </a:tbl>
          </a:graphicData>
        </a:graphic>
      </p:graphicFrame>
      <p:sp>
        <p:nvSpPr>
          <p:cNvPr id="3" name="Content Placeholder 2"/>
          <p:cNvSpPr>
            <a:spLocks noGrp="1"/>
          </p:cNvSpPr>
          <p:nvPr>
            <p:ph idx="1"/>
          </p:nvPr>
        </p:nvSpPr>
        <p:spPr>
          <a:xfrm>
            <a:off x="457200" y="3124200"/>
            <a:ext cx="8229600" cy="1320800"/>
          </a:xfrm>
        </p:spPr>
        <p:txBody>
          <a:bodyPr/>
          <a:lstStyle/>
          <a:p>
            <a:pPr lvl="0"/>
            <a:r>
              <a:rPr/>
              <a:t>The difference between the three is not how they start —all three start everything at once— but </a:t>
            </a:r>
            <a:r>
              <a:rPr b="1"/>
              <a:t>when the one that started them goes on</a:t>
            </a:r>
          </a:p>
          <a:p>
            <a:pPr lvl="0"/>
            <a:r>
              <a:rPr/>
              <a:t>You have used </a:t>
            </a:r>
            <a:r>
              <a:rPr>
                <a:latin typeface="Courier"/>
              </a:rPr>
              <a:t>join_none</a:t>
            </a:r>
            <a:r>
              <a:rPr/>
              <a:t> already: it is the </a:t>
            </a:r>
            <a:r>
              <a:rPr>
                <a:latin typeface="Courier"/>
              </a:rPr>
              <a:t>fork</a:t>
            </a:r>
            <a:r>
              <a:rPr/>
              <a:t> of the day 2 </a:t>
            </a:r>
            <a:r>
              <a:rPr>
                <a:latin typeface="Courier"/>
              </a:rPr>
              <a:t>testbench</a:t>
            </a:r>
            <a:r>
              <a:rPr/>
              <a:t> class, and it is what UVM does on its own with one </a:t>
            </a:r>
            <a:r>
              <a:rPr>
                <a:latin typeface="Courier"/>
              </a:rPr>
              <a:t>run_phase()</a:t>
            </a:r>
            <a:r>
              <a:rPr/>
              <a:t> per component</a:t>
            </a:r>
          </a:p>
          <a:p>
            <a:pPr lvl="0"/>
            <a:r>
              <a:rPr/>
              <a:t>The branch left alive after a </a:t>
            </a:r>
            <a:r>
              <a:rPr>
                <a:latin typeface="Courier"/>
              </a:rPr>
              <a:t>join_any</a:t>
            </a:r>
            <a:r>
              <a:rPr/>
              <a:t> </a:t>
            </a:r>
            <a:r>
              <a:rPr b="1"/>
              <a:t>does not die on its own</a:t>
            </a:r>
            <a:r>
              <a:rPr/>
              <a:t>. It goes on until it finishes — or until somebody kills it, which is the next slide</a:t>
            </a:r>
          </a:p>
        </p:txBody>
      </p:sp>
    </p:spTree>
  </p:cSld>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disable fork</a:t>
            </a:r>
            <a:r>
              <a:rPr b="1" i="1"/>
              <a:t> and </a:t>
            </a:r>
            <a:r>
              <a:rPr b="1" i="1">
                <a:latin typeface="Courier"/>
              </a:rPr>
              <a:t>wait fork</a:t>
            </a:r>
            <a:r>
              <a:rPr b="1" i="1"/>
              <a:t>: turning off what stayed on</a:t>
            </a:r>
          </a:p>
          <a:p>
            <a:pPr lvl="0" indent="0">
              <a:buNone/>
            </a:pPr>
            <a:r>
              <a:rPr i="1">
                <a:solidFill>
                  <a:srgbClr val="60A0B0"/>
                </a:solidFill>
                <a:latin typeface="Courier"/>
              </a:rPr>
              <a:t>// The response-against-timeout idiom. The outer fork ISOLATES</a:t>
            </a:r>
            <a:br/>
            <a:r>
              <a:rPr b="1">
                <a:solidFill>
                  <a:srgbClr val="007020"/>
                </a:solidFill>
                <a:latin typeface="Courier"/>
              </a:rPr>
              <a:t>fork</a:t>
            </a:r>
            <a:r>
              <a:rPr>
                <a:latin typeface="Courier"/>
              </a:rPr>
              <a:t> </a:t>
            </a:r>
            <a:r>
              <a:rPr b="1">
                <a:solidFill>
                  <a:srgbClr val="007020"/>
                </a:solidFill>
                <a:latin typeface="Courier"/>
              </a:rPr>
              <a:t>begin</a:t>
            </a:r>
            <a:br/>
            <a:r>
              <a:rPr>
                <a:latin typeface="Courier"/>
              </a:rPr>
              <a:t>   </a:t>
            </a:r>
            <a:r>
              <a:rPr b="1">
                <a:solidFill>
                  <a:srgbClr val="007020"/>
                </a:solidFill>
                <a:latin typeface="Courier"/>
              </a:rPr>
              <a:t>fork</a:t>
            </a:r>
            <a:br/>
            <a:r>
              <a:rPr>
                <a:latin typeface="Courier"/>
              </a:rPr>
              <a:t>      </a:t>
            </a:r>
            <a:r>
              <a:rPr b="1">
                <a:solidFill>
                  <a:srgbClr val="007020"/>
                </a:solidFill>
                <a:latin typeface="Courier"/>
              </a:rPr>
              <a:t>begin</a:t>
            </a:r>
            <a:r>
              <a:rPr>
                <a:latin typeface="Courier"/>
              </a:rPr>
              <a:t>  wait_done();          </a:t>
            </a:r>
            <a:r>
              <a:rPr>
                <a:solidFill>
                  <a:srgbClr val="007020"/>
                </a:solidFill>
                <a:latin typeface="Courier"/>
              </a:rPr>
              <a:t>`uvm_info</a:t>
            </a:r>
            <a:r>
              <a:rPr>
                <a:latin typeface="Courier"/>
              </a:rPr>
              <a:t>(</a:t>
            </a:r>
            <a:r>
              <a:rPr>
                <a:solidFill>
                  <a:srgbClr val="4070A0"/>
                </a:solidFill>
                <a:latin typeface="Courier"/>
              </a:rPr>
              <a:t>"BFM"</a:t>
            </a:r>
            <a:r>
              <a:rPr>
                <a:latin typeface="Courier"/>
              </a:rPr>
              <a:t>, </a:t>
            </a:r>
            <a:r>
              <a:rPr>
                <a:solidFill>
                  <a:srgbClr val="4070A0"/>
                </a:solidFill>
                <a:latin typeface="Courier"/>
              </a:rPr>
              <a:t>"it arrived"</a:t>
            </a:r>
            <a:r>
              <a:rPr>
                <a:latin typeface="Courier"/>
              </a:rPr>
              <a:t>, UVM_LOW)  </a:t>
            </a:r>
            <a:r>
              <a:rPr b="1">
                <a:solidFill>
                  <a:srgbClr val="007020"/>
                </a:solidFill>
                <a:latin typeface="Courier"/>
              </a:rPr>
              <a:t>end</a:t>
            </a:r>
            <a:br/>
            <a:r>
              <a:rPr>
                <a:latin typeface="Courier"/>
              </a:rPr>
              <a:t>      </a:t>
            </a:r>
            <a:r>
              <a:rPr b="1">
                <a:solidFill>
                  <a:srgbClr val="007020"/>
                </a:solidFill>
                <a:latin typeface="Courier"/>
              </a:rPr>
              <a:t>begin</a:t>
            </a:r>
            <a:r>
              <a:rPr>
                <a:latin typeface="Courier"/>
              </a:rPr>
              <a:t>  </a:t>
            </a:r>
            <a:r>
              <a:rPr b="1">
                <a:solidFill>
                  <a:srgbClr val="007020"/>
                </a:solidFill>
                <a:latin typeface="Courier"/>
              </a:rPr>
              <a:t>repeat</a:t>
            </a:r>
            <a:r>
              <a:rPr>
                <a:latin typeface="Courier"/>
              </a:rPr>
              <a:t> (</a:t>
            </a:r>
            <a:r>
              <a:rPr>
                <a:solidFill>
                  <a:srgbClr val="40A070"/>
                </a:solidFill>
                <a:latin typeface="Courier"/>
              </a:rPr>
              <a:t>100</a:t>
            </a:r>
            <a:r>
              <a:rPr>
                <a:latin typeface="Courier"/>
              </a:rPr>
              <a:t>) @(</a:t>
            </a:r>
            <a:r>
              <a:rPr b="1">
                <a:solidFill>
                  <a:srgbClr val="007020"/>
                </a:solidFill>
                <a:latin typeface="Courier"/>
              </a:rPr>
              <a:t>posedge</a:t>
            </a:r>
            <a:r>
              <a:rPr>
                <a:latin typeface="Courier"/>
              </a:rPr>
              <a:t> clk);  </a:t>
            </a:r>
            <a:r>
              <a:rPr>
                <a:solidFill>
                  <a:srgbClr val="007020"/>
                </a:solidFill>
                <a:latin typeface="Courier"/>
              </a:rPr>
              <a:t>`uvm_error</a:t>
            </a:r>
            <a:r>
              <a:rPr>
                <a:latin typeface="Courier"/>
              </a:rPr>
              <a:t>(</a:t>
            </a:r>
            <a:r>
              <a:rPr>
                <a:solidFill>
                  <a:srgbClr val="4070A0"/>
                </a:solidFill>
                <a:latin typeface="Courier"/>
              </a:rPr>
              <a:t>"BFM"</a:t>
            </a:r>
            <a:r>
              <a:rPr>
                <a:latin typeface="Courier"/>
              </a:rPr>
              <a:t>, </a:t>
            </a:r>
            <a:r>
              <a:rPr>
                <a:solidFill>
                  <a:srgbClr val="4070A0"/>
                </a:solidFill>
                <a:latin typeface="Courier"/>
              </a:rPr>
              <a:t>"timeout"</a:t>
            </a:r>
            <a:r>
              <a:rPr>
                <a:latin typeface="Courier"/>
              </a:rPr>
              <a:t>)        </a:t>
            </a:r>
            <a:r>
              <a:rPr b="1">
                <a:solidFill>
                  <a:srgbClr val="007020"/>
                </a:solidFill>
                <a:latin typeface="Courier"/>
              </a:rPr>
              <a:t>end</a:t>
            </a:r>
            <a:br/>
            <a:r>
              <a:rPr>
                <a:latin typeface="Courier"/>
              </a:rPr>
              <a:t>   </a:t>
            </a:r>
            <a:r>
              <a:rPr b="1">
                <a:solidFill>
                  <a:srgbClr val="007020"/>
                </a:solidFill>
                <a:latin typeface="Courier"/>
              </a:rPr>
              <a:t>join_any</a:t>
            </a:r>
            <a:br/>
            <a:r>
              <a:rPr>
                <a:latin typeface="Courier"/>
              </a:rPr>
              <a:t>   </a:t>
            </a:r>
            <a:r>
              <a:rPr b="1">
                <a:solidFill>
                  <a:srgbClr val="007020"/>
                </a:solidFill>
                <a:latin typeface="Courier"/>
              </a:rPr>
              <a:t>disable</a:t>
            </a:r>
            <a:r>
              <a:rPr>
                <a:latin typeface="Courier"/>
              </a:rPr>
              <a:t> </a:t>
            </a:r>
            <a:r>
              <a:rPr b="1">
                <a:solidFill>
                  <a:srgbClr val="007020"/>
                </a:solidFill>
                <a:latin typeface="Courier"/>
              </a:rPr>
              <a:t>fork</a:t>
            </a:r>
            <a:r>
              <a:rPr>
                <a:latin typeface="Courier"/>
              </a:rPr>
              <a:t>;      </a:t>
            </a:r>
            <a:r>
              <a:rPr i="1">
                <a:solidFill>
                  <a:srgbClr val="60A0B0"/>
                </a:solidFill>
                <a:latin typeface="Courier"/>
              </a:rPr>
              <a:t>// kills the sister that lost, and nobody else</a:t>
            </a:r>
            <a:br/>
            <a:r>
              <a:rPr b="1">
                <a:solidFill>
                  <a:srgbClr val="007020"/>
                </a:solidFill>
                <a:latin typeface="Courier"/>
              </a:rPr>
              <a:t>end</a:t>
            </a:r>
            <a:r>
              <a:rPr>
                <a:latin typeface="Courier"/>
              </a:rPr>
              <a:t> </a:t>
            </a:r>
            <a:r>
              <a:rPr b="1">
                <a:solidFill>
                  <a:srgbClr val="007020"/>
                </a:solidFill>
                <a:latin typeface="Courier"/>
              </a:rPr>
              <a:t>join</a:t>
            </a:r>
            <a:br/>
            <a:br/>
            <a:r>
              <a:rPr b="1">
                <a:solidFill>
                  <a:srgbClr val="007020"/>
                </a:solidFill>
                <a:latin typeface="Courier"/>
              </a:rPr>
              <a:t>wait</a:t>
            </a:r>
            <a:r>
              <a:rPr>
                <a:latin typeface="Courier"/>
              </a:rPr>
              <a:t> </a:t>
            </a:r>
            <a:r>
              <a:rPr b="1">
                <a:solidFill>
                  <a:srgbClr val="007020"/>
                </a:solidFill>
                <a:latin typeface="Courier"/>
              </a:rPr>
              <a:t>fork</a:t>
            </a:r>
            <a:r>
              <a:rPr>
                <a:latin typeface="Courier"/>
              </a:rPr>
              <a:t>;            </a:t>
            </a:r>
            <a:r>
              <a:rPr i="1">
                <a:solidFill>
                  <a:srgbClr val="60A0B0"/>
                </a:solidFill>
                <a:latin typeface="Courier"/>
              </a:rPr>
              <a:t>// kills nobody: it waits for ALL the children of this thread</a:t>
            </a:r>
          </a:p>
          <a:p>
            <a:pPr lvl="0"/>
            <a:r>
              <a:rPr>
                <a:latin typeface="Courier"/>
              </a:rPr>
              <a:t>disable fork</a:t>
            </a:r>
            <a:r>
              <a:rPr/>
              <a:t> kills </a:t>
            </a:r>
            <a:r>
              <a:rPr b="1"/>
              <a:t>every child process of the thread that executes it</a:t>
            </a:r>
            <a:r>
              <a:rPr/>
              <a:t>. That is why the outer </a:t>
            </a:r>
            <a:r>
              <a:rPr>
                <a:latin typeface="Courier"/>
              </a:rPr>
              <a:t>fork begin ... end join</a:t>
            </a:r>
            <a:r>
              <a:rPr/>
              <a:t>: without it, it also takes down whatever was already running</a:t>
            </a:r>
          </a:p>
          <a:p>
            <a:pPr lvl="0"/>
            <a:r>
              <a:rPr>
                <a:latin typeface="Courier"/>
              </a:rPr>
              <a:t>wait fork</a:t>
            </a:r>
            <a:r>
              <a:rPr/>
              <a:t> is the opposite: it kills nothing, it </a:t>
            </a:r>
            <a:r>
              <a:rPr b="1"/>
              <a:t>waits</a:t>
            </a:r>
            <a:r>
              <a:rPr/>
              <a:t> for the children to finish. It is what a test uses so as not to close with transactions in flight</a:t>
            </a:r>
          </a:p>
          <a:p>
            <a:pPr lvl="0"/>
            <a:r>
              <a:rPr/>
              <a:t>The </a:t>
            </a:r>
            <a:r>
              <a:rPr>
                <a:latin typeface="Courier"/>
              </a:rPr>
              <a:t>join_any</a:t>
            </a:r>
            <a:r>
              <a:rPr/>
              <a:t> + </a:t>
            </a:r>
            <a:r>
              <a:rPr>
                <a:latin typeface="Courier"/>
              </a:rPr>
              <a:t>disable fork</a:t>
            </a:r>
            <a:r>
              <a:rPr/>
              <a:t> pair is the timeout of every production BFM. It gets written once and copied forever</a:t>
            </a:r>
          </a:p>
          <a:p>
            <a:pPr lvl="0"/>
            <a:r>
              <a:rPr/>
              <a:t>Whichever finishes first wins: if </a:t>
            </a:r>
            <a:r>
              <a:rPr>
                <a:latin typeface="Courier"/>
              </a:rPr>
              <a:t>done</a:t>
            </a:r>
            <a:r>
              <a:rPr/>
              <a:t> arrives before the 100 edges, the timeout </a:t>
            </a:r>
            <a:r>
              <a:rPr>
                <a:latin typeface="Courier"/>
              </a:rPr>
              <a:t>uvm_error</a:t>
            </a:r>
            <a:r>
              <a:rPr/>
              <a:t> is not printed; if it does not, the </a:t>
            </a:r>
            <a:r>
              <a:rPr>
                <a:latin typeface="Courier"/>
              </a:rPr>
              <a:t>uvm_info</a:t>
            </a:r>
            <a:r>
              <a:rPr/>
              <a:t> of </a:t>
            </a:r>
            <a:r>
              <a:rPr>
                <a:latin typeface="Courier"/>
              </a:rPr>
              <a:t>"it arrived"</a:t>
            </a:r>
            <a:r>
              <a:rPr/>
              <a:t> is not printed. The </a:t>
            </a:r>
            <a:r>
              <a:rPr>
                <a:latin typeface="Courier"/>
              </a:rPr>
              <a:t>disable fork</a:t>
            </a:r>
            <a:r>
              <a:rPr/>
              <a:t> kills the loser</a:t>
            </a:r>
          </a:p>
        </p:txBody>
      </p:sp>
    </p:spTree>
  </p:cSld>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 The trap: the </a:t>
            </a:r>
            <a:r>
              <a:rPr b="1" i="1">
                <a:latin typeface="Courier"/>
              </a:rPr>
              <a:t>for</a:t>
            </a:r>
            <a:r>
              <a:rPr b="1" i="1"/>
              <a:t> index inside the </a:t>
            </a:r>
            <a:r>
              <a:rPr b="1" i="1">
                <a:latin typeface="Courier"/>
              </a:rPr>
              <a:t>fork</a:t>
            </a:r>
          </a:p>
          <a:p>
            <a:pPr lvl="0" indent="0">
              <a:buNone/>
            </a:pPr>
            <a:r>
              <a:rPr>
                <a:latin typeface="Courier"/>
              </a:rPr>
              <a:t>    </a:t>
            </a:r>
            <a:r>
              <a:rPr i="1">
                <a:solidFill>
                  <a:srgbClr val="60A0B0"/>
                </a:solidFill>
                <a:latin typeface="Courier"/>
              </a:rPr>
              <a:t>// A -- a single variable, shared by the three threads. A join_none runs</a:t>
            </a:r>
            <a:br/>
            <a:r>
              <a:rPr>
                <a:latin typeface="Courier"/>
              </a:rPr>
              <a:t>    </a:t>
            </a:r>
            <a:r>
              <a:rPr i="1">
                <a:solidFill>
                  <a:srgbClr val="60A0B0"/>
                </a:solidFill>
                <a:latin typeface="Courier"/>
              </a:rPr>
              <a:t>// nothing: it schedules. By the time the three run, the for is over.</a:t>
            </a:r>
            <a:br/>
            <a:r>
              <a:rPr>
                <a:latin typeface="Courier"/>
              </a:rPr>
              <a:t>    </a:t>
            </a:r>
            <a:r>
              <a:rPr b="1">
                <a:solidFill>
                  <a:srgbClr val="007020"/>
                </a:solidFill>
                <a:latin typeface="Courier"/>
              </a:rPr>
              <a:t>for</a:t>
            </a:r>
            <a:r>
              <a:rPr>
                <a:latin typeface="Courier"/>
              </a:rPr>
              <a:t> (i = </a:t>
            </a:r>
            <a:r>
              <a:rPr>
                <a:solidFill>
                  <a:srgbClr val="40A070"/>
                </a:solidFill>
                <a:latin typeface="Courier"/>
              </a:rPr>
              <a:t>0</a:t>
            </a:r>
            <a:r>
              <a:rPr>
                <a:latin typeface="Courier"/>
              </a:rPr>
              <a:t>; i &lt; </a:t>
            </a:r>
            <a:r>
              <a:rPr>
                <a:solidFill>
                  <a:srgbClr val="40A070"/>
                </a:solidFill>
                <a:latin typeface="Courier"/>
              </a:rPr>
              <a:t>3</a:t>
            </a:r>
            <a:r>
              <a:rPr>
                <a:latin typeface="Courier"/>
              </a:rPr>
              <a:t>; i++)</a:t>
            </a:r>
            <a:br/>
            <a:r>
              <a:rPr>
                <a:latin typeface="Courier"/>
              </a:rPr>
              <a:t>      </a:t>
            </a:r>
            <a:r>
              <a:rPr b="1">
                <a:solidFill>
                  <a:srgbClr val="007020"/>
                </a:solidFill>
                <a:latin typeface="Courier"/>
              </a:rPr>
              <a:t>fork</a:t>
            </a: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i)};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"int i outside the for, no copy"</a:t>
            </a:r>
            <a:r>
              <a:rPr>
                <a:latin typeface="Courier"/>
              </a:rPr>
              <a:t>, </a:t>
            </a:r>
            <a:r>
              <a:rPr>
                <a:solidFill>
                  <a:srgbClr val="4070A0"/>
                </a:solidFill>
                <a:latin typeface="Courier"/>
              </a:rPr>
              <a:t>"333"</a:t>
            </a:r>
            <a:r>
              <a:rPr>
                <a:latin typeface="Courier"/>
              </a:rPr>
              <a:t>);</a:t>
            </a:r>
            <a:br/>
            <a:br/>
            <a:r>
              <a:rPr>
                <a:latin typeface="Courier"/>
              </a:rPr>
              <a:t>    </a:t>
            </a:r>
            <a:r>
              <a:rPr i="1">
                <a:solidFill>
                  <a:srgbClr val="60A0B0"/>
                </a:solidFill>
                <a:latin typeface="Courier"/>
              </a:rPr>
              <a:t>// B -- declared inside the for: one per pass, and nothing to copy.</a:t>
            </a:r>
            <a:br/>
            <a:r>
              <a:rPr>
                <a:latin typeface="Courier"/>
              </a:rPr>
              <a:t>    </a:t>
            </a:r>
            <a:r>
              <a:rPr b="1">
                <a:solidFill>
                  <a:srgbClr val="007020"/>
                </a:solidFill>
                <a:latin typeface="Courier"/>
              </a:rPr>
              <a:t>for</a:t>
            </a:r>
            <a:r>
              <a:rPr>
                <a:latin typeface="Courier"/>
              </a:rPr>
              <a:t> (</a:t>
            </a:r>
            <a:r>
              <a:rPr b="1">
                <a:solidFill>
                  <a:srgbClr val="007020"/>
                </a:solidFill>
                <a:latin typeface="Courier"/>
              </a:rPr>
              <a:t>int</a:t>
            </a:r>
            <a:r>
              <a:rPr>
                <a:latin typeface="Courier"/>
              </a:rPr>
              <a:t> j = </a:t>
            </a:r>
            <a:r>
              <a:rPr>
                <a:solidFill>
                  <a:srgbClr val="40A070"/>
                </a:solidFill>
                <a:latin typeface="Courier"/>
              </a:rPr>
              <a:t>0</a:t>
            </a:r>
            <a:r>
              <a:rPr>
                <a:latin typeface="Courier"/>
              </a:rPr>
              <a:t>; j &lt; </a:t>
            </a:r>
            <a:r>
              <a:rPr>
                <a:solidFill>
                  <a:srgbClr val="40A070"/>
                </a:solidFill>
                <a:latin typeface="Courier"/>
              </a:rPr>
              <a:t>3</a:t>
            </a:r>
            <a:r>
              <a:rPr>
                <a:latin typeface="Courier"/>
              </a:rPr>
              <a:t>; j++)</a:t>
            </a:r>
            <a:br/>
            <a:r>
              <a:rPr>
                <a:latin typeface="Courier"/>
              </a:rPr>
              <a:t>      </a:t>
            </a:r>
            <a:r>
              <a:rPr b="1">
                <a:solidFill>
                  <a:srgbClr val="007020"/>
                </a:solidFill>
                <a:latin typeface="Courier"/>
              </a:rPr>
              <a:t>fork</a:t>
            </a: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j)};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"int j declared in the for"</a:t>
            </a:r>
            <a:r>
              <a:rPr>
                <a:latin typeface="Courier"/>
              </a:rPr>
              <a:t>, </a:t>
            </a:r>
            <a:r>
              <a:rPr>
                <a:solidFill>
                  <a:srgbClr val="4070A0"/>
                </a:solidFill>
                <a:latin typeface="Courier"/>
              </a:rPr>
              <a:t>"012"</a:t>
            </a:r>
            <a:r>
              <a:rPr>
                <a:latin typeface="Courier"/>
              </a:rPr>
              <a:t>);</a:t>
            </a:r>
            <a:br/>
            <a:br/>
            <a:r>
              <a:rPr>
                <a:latin typeface="Courier"/>
              </a:rPr>
              <a:t>    </a:t>
            </a:r>
            <a:r>
              <a:rPr i="1">
                <a:solidFill>
                  <a:srgbClr val="60A0B0"/>
                </a:solidFill>
                <a:latin typeface="Courier"/>
              </a:rPr>
              <a:t>// C -- the slide's one: the automatic as the first line of a begin/end.</a:t>
            </a:r>
            <a:br/>
            <a:r>
              <a:rPr>
                <a:latin typeface="Courier"/>
              </a:rPr>
              <a:t>    </a:t>
            </a:r>
            <a:r>
              <a:rPr i="1">
                <a:solidFill>
                  <a:srgbClr val="60A0B0"/>
                </a:solidFill>
                <a:latin typeface="Courier"/>
              </a:rPr>
              <a:t>// Here the copy is NOT made when the fork is scheduled, so k reads the same</a:t>
            </a:r>
            <a:br/>
            <a:r>
              <a:rPr>
                <a:latin typeface="Courier"/>
              </a:rPr>
              <a:t>    </a:t>
            </a:r>
            <a:r>
              <a:rPr i="1">
                <a:solidFill>
                  <a:srgbClr val="60A0B0"/>
                </a:solidFill>
                <a:latin typeface="Courier"/>
              </a:rPr>
              <a:t>// i that A does and gives the same answer as A. This is the finding.</a:t>
            </a:r>
            <a:br/>
            <a:r>
              <a:rPr>
                <a:latin typeface="Courier"/>
              </a:rPr>
              <a:t>    </a:t>
            </a:r>
            <a:r>
              <a:rPr b="1">
                <a:solidFill>
                  <a:srgbClr val="007020"/>
                </a:solidFill>
                <a:latin typeface="Courier"/>
              </a:rPr>
              <a:t>for</a:t>
            </a:r>
            <a:r>
              <a:rPr>
                <a:latin typeface="Courier"/>
              </a:rPr>
              <a:t> (i = </a:t>
            </a:r>
            <a:r>
              <a:rPr>
                <a:solidFill>
                  <a:srgbClr val="40A070"/>
                </a:solidFill>
                <a:latin typeface="Courier"/>
              </a:rPr>
              <a:t>0</a:t>
            </a:r>
            <a:r>
              <a:rPr>
                <a:latin typeface="Courier"/>
              </a:rPr>
              <a:t>; i &lt; </a:t>
            </a:r>
            <a:r>
              <a:rPr>
                <a:solidFill>
                  <a:srgbClr val="40A070"/>
                </a:solidFill>
                <a:latin typeface="Courier"/>
              </a:rPr>
              <a:t>3</a:t>
            </a:r>
            <a:r>
              <a:rPr>
                <a:latin typeface="Courier"/>
              </a:rPr>
              <a:t>; i++)</a:t>
            </a:r>
            <a:br/>
            <a:r>
              <a:rPr>
                <a:latin typeface="Courier"/>
              </a:rPr>
              <a:t>      </a:t>
            </a:r>
            <a:r>
              <a:rPr b="1">
                <a:solidFill>
                  <a:srgbClr val="007020"/>
                </a:solidFill>
                <a:latin typeface="Courier"/>
              </a:rPr>
              <a:t>fork</a:t>
            </a:r>
            <a:r>
              <a:rPr>
                <a:latin typeface="Courier"/>
              </a:rPr>
              <a:t> </a:t>
            </a:r>
            <a:r>
              <a:rPr b="1">
                <a:solidFill>
                  <a:srgbClr val="007020"/>
                </a:solidFill>
                <a:latin typeface="Courier"/>
              </a:rPr>
              <a:t>begin</a:t>
            </a:r>
            <a:br/>
            <a:r>
              <a:rPr>
                <a:latin typeface="Courier"/>
              </a:rPr>
              <a:t>        </a:t>
            </a:r>
            <a:r>
              <a:rPr b="1">
                <a:solidFill>
                  <a:srgbClr val="007020"/>
                </a:solidFill>
                <a:latin typeface="Courier"/>
              </a:rPr>
              <a:t>automatic</a:t>
            </a:r>
            <a:r>
              <a:rPr>
                <a:latin typeface="Courier"/>
              </a:rPr>
              <a:t> </a:t>
            </a:r>
            <a:r>
              <a:rPr b="1">
                <a:solidFill>
                  <a:srgbClr val="007020"/>
                </a:solidFill>
                <a:latin typeface="Courier"/>
              </a:rPr>
              <a:t>int</a:t>
            </a:r>
            <a:r>
              <a:rPr>
                <a:latin typeface="Courier"/>
              </a:rPr>
              <a:t> k = i;</a:t>
            </a:r>
            <a:b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k)};</a:t>
            </a:r>
            <a:br/>
            <a:r>
              <a:rPr>
                <a:latin typeface="Courier"/>
              </a:rPr>
              <a:t>      </a:t>
            </a:r>
            <a:r>
              <a:rPr b="1">
                <a:solidFill>
                  <a:srgbClr val="007020"/>
                </a:solidFill>
                <a:latin typeface="Courier"/>
              </a:rPr>
              <a:t>end</a:t>
            </a:r>
            <a:r>
              <a:rPr>
                <a:latin typeface="Courier"/>
              </a:rPr>
              <a:t>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"fork begin automatic k = i; end  (the slide's)"</a:t>
            </a:r>
            <a:r>
              <a:rPr>
                <a:latin typeface="Courier"/>
              </a:rPr>
              <a:t>, </a:t>
            </a:r>
            <a:r>
              <a:rPr>
                <a:solidFill>
                  <a:srgbClr val="4070A0"/>
                </a:solidFill>
                <a:latin typeface="Courier"/>
              </a:rPr>
              <a:t>"333"</a:t>
            </a:r>
            <a:r>
              <a:rPr>
                <a:latin typeface="Courier"/>
              </a:rPr>
              <a:t>);</a:t>
            </a:r>
            <a:br/>
            <a:br/>
            <a:r>
              <a:rPr>
                <a:latin typeface="Courier"/>
              </a:rPr>
              <a:t>    </a:t>
            </a:r>
            <a:r>
              <a:rPr i="1">
                <a:solidFill>
                  <a:srgbClr val="60A0B0"/>
                </a:solidFill>
                <a:latin typeface="Courier"/>
              </a:rPr>
              <a:t>// D -- the LRM 9.3.2 one: the automatic declared in the fork, no begin/end.</a:t>
            </a:r>
            <a:br/>
            <a:r>
              <a:rPr>
                <a:latin typeface="Courier"/>
              </a:rPr>
              <a:t>    </a:t>
            </a:r>
            <a:r>
              <a:rPr i="1">
                <a:solidFill>
                  <a:srgbClr val="60A0B0"/>
                </a:solidFill>
                <a:latin typeface="Courier"/>
              </a:rPr>
              <a:t>// Same workaround, written where the LRM puts it, and this one does copy.</a:t>
            </a:r>
            <a:br/>
            <a:r>
              <a:rPr>
                <a:latin typeface="Courier"/>
              </a:rPr>
              <a:t>    </a:t>
            </a:r>
            <a:r>
              <a:rPr b="1">
                <a:solidFill>
                  <a:srgbClr val="007020"/>
                </a:solidFill>
                <a:latin typeface="Courier"/>
              </a:rPr>
              <a:t>for</a:t>
            </a:r>
            <a:r>
              <a:rPr>
                <a:latin typeface="Courier"/>
              </a:rPr>
              <a:t> (i = </a:t>
            </a:r>
            <a:r>
              <a:rPr>
                <a:solidFill>
                  <a:srgbClr val="40A070"/>
                </a:solidFill>
                <a:latin typeface="Courier"/>
              </a:rPr>
              <a:t>0</a:t>
            </a:r>
            <a:r>
              <a:rPr>
                <a:latin typeface="Courier"/>
              </a:rPr>
              <a:t>; i &lt; </a:t>
            </a:r>
            <a:r>
              <a:rPr>
                <a:solidFill>
                  <a:srgbClr val="40A070"/>
                </a:solidFill>
                <a:latin typeface="Courier"/>
              </a:rPr>
              <a:t>3</a:t>
            </a:r>
            <a:r>
              <a:rPr>
                <a:latin typeface="Courier"/>
              </a:rPr>
              <a:t>; i++)</a:t>
            </a:r>
            <a:br/>
            <a:r>
              <a:rPr>
                <a:latin typeface="Courier"/>
              </a:rPr>
              <a:t>      </a:t>
            </a:r>
            <a:r>
              <a:rPr b="1">
                <a:solidFill>
                  <a:srgbClr val="007020"/>
                </a:solidFill>
                <a:latin typeface="Courier"/>
              </a:rPr>
              <a:t>fork</a:t>
            </a:r>
            <a:br/>
            <a:r>
              <a:rPr>
                <a:latin typeface="Courier"/>
              </a:rPr>
              <a:t>        </a:t>
            </a:r>
            <a:r>
              <a:rPr b="1">
                <a:solidFill>
                  <a:srgbClr val="007020"/>
                </a:solidFill>
                <a:latin typeface="Courier"/>
              </a:rPr>
              <a:t>automatic</a:t>
            </a:r>
            <a:r>
              <a:rPr>
                <a:latin typeface="Courier"/>
              </a:rPr>
              <a:t> </a:t>
            </a:r>
            <a:r>
              <a:rPr b="1">
                <a:solidFill>
                  <a:srgbClr val="007020"/>
                </a:solidFill>
                <a:latin typeface="Courier"/>
              </a:rPr>
              <a:t>int</a:t>
            </a:r>
            <a:r>
              <a:rPr>
                <a:latin typeface="Courier"/>
              </a:rPr>
              <a:t> k = i;</a:t>
            </a:r>
            <a:br/>
            <a:r>
              <a:rPr>
                <a:latin typeface="Courier"/>
              </a:rPr>
              <a:t>        got = {got, </a:t>
            </a:r>
            <a:r>
              <a:rPr b="1">
                <a:solidFill>
                  <a:srgbClr val="007020"/>
                </a:solidFill>
                <a:latin typeface="Courier"/>
              </a:rPr>
              <a:t>$sformatf</a:t>
            </a:r>
            <a:r>
              <a:rPr>
                <a:latin typeface="Courier"/>
              </a:rPr>
              <a:t>(</a:t>
            </a:r>
            <a:r>
              <a:rPr>
                <a:solidFill>
                  <a:srgbClr val="4070A0"/>
                </a:solidFill>
                <a:latin typeface="Courier"/>
              </a:rPr>
              <a:t>"%0d"</a:t>
            </a:r>
            <a:r>
              <a:rPr>
                <a:latin typeface="Courier"/>
              </a:rPr>
              <a:t>, k)};</a:t>
            </a:r>
            <a:br/>
            <a:r>
              <a:rPr>
                <a:latin typeface="Courier"/>
              </a:rPr>
              <a:t>      </a:t>
            </a:r>
            <a:r>
              <a:rPr b="1">
                <a:solidFill>
                  <a:srgbClr val="007020"/>
                </a:solidFill>
                <a:latin typeface="Courier"/>
              </a:rPr>
              <a:t>join_none</a:t>
            </a:r>
            <a:br/>
            <a:r>
              <a:rPr>
                <a:latin typeface="Courier"/>
              </a:rPr>
              <a:t>    </a:t>
            </a:r>
            <a:r>
              <a:rPr b="1">
                <a:solidFill>
                  <a:srgbClr val="007020"/>
                </a:solidFill>
                <a:latin typeface="Courier"/>
              </a:rPr>
              <a:t>wait</a:t>
            </a:r>
            <a:r>
              <a:rPr>
                <a:latin typeface="Courier"/>
              </a:rPr>
              <a:t> </a:t>
            </a:r>
            <a:r>
              <a:rPr b="1">
                <a:solidFill>
                  <a:srgbClr val="007020"/>
                </a:solidFill>
                <a:latin typeface="Courier"/>
              </a:rPr>
              <a:t>fork</a:t>
            </a:r>
            <a:r>
              <a:rPr>
                <a:latin typeface="Courier"/>
              </a:rPr>
              <a:t>;</a:t>
            </a:r>
            <a:br/>
            <a:r>
              <a:rPr>
                <a:latin typeface="Courier"/>
              </a:rPr>
              <a:t>    check(</a:t>
            </a:r>
            <a:r>
              <a:rPr>
                <a:solidFill>
                  <a:srgbClr val="4070A0"/>
                </a:solidFill>
                <a:latin typeface="Courier"/>
              </a:rPr>
              <a:t>"fork automatic k = i;  no begin/end (LRM 9.3.2)"</a:t>
            </a:r>
            <a:r>
              <a:rPr>
                <a:latin typeface="Courier"/>
              </a:rPr>
              <a:t>, </a:t>
            </a:r>
            <a:r>
              <a:rPr>
                <a:solidFill>
                  <a:srgbClr val="4070A0"/>
                </a:solidFill>
                <a:latin typeface="Courier"/>
              </a:rPr>
              <a:t>"012"</a:t>
            </a:r>
            <a:r>
              <a:rPr>
                <a:latin typeface="Courier"/>
              </a:rPr>
              <a:t>);</a:t>
            </a:r>
          </a:p>
          <a:p>
            <a:pPr lvl="0"/>
            <a:r>
              <a:rPr/>
              <a:t>A </a:t>
            </a:r>
            <a:r>
              <a:rPr>
                <a:latin typeface="Courier"/>
              </a:rPr>
              <a:t>join_none</a:t>
            </a:r>
            <a:r>
              <a:rPr/>
              <a:t> </a:t>
            </a:r>
            <a:r>
              <a:rPr b="1"/>
              <a:t>does not execute anything yet</a:t>
            </a:r>
            <a:r>
              <a:rPr/>
              <a:t>: it leaves the thread ready and goes on. By the time the thread runs, the </a:t>
            </a:r>
            <a:r>
              <a:rPr>
                <a:latin typeface="Courier"/>
              </a:rPr>
              <a:t>for</a:t>
            </a:r>
            <a:r>
              <a:rPr/>
              <a:t> has already finished and the variable holds the last value</a:t>
            </a:r>
          </a:p>
          <a:p>
            <a:pPr lvl="0"/>
            <a:r>
              <a:rPr/>
              <a:t>If the variable is declared </a:t>
            </a:r>
            <a:r>
              <a:rPr b="1"/>
              <a:t>inside</a:t>
            </a:r>
            <a:r>
              <a:rPr/>
              <a:t> the </a:t>
            </a:r>
            <a:r>
              <a:rPr>
                <a:latin typeface="Courier"/>
              </a:rPr>
              <a:t>for</a:t>
            </a:r>
            <a:r>
              <a:rPr/>
              <a:t>, each pass has its own and there is no problem. It is what the LRM says and what Verilator does</a:t>
            </a:r>
          </a:p>
          <a:p>
            <a:pPr lvl="0"/>
            <a:r>
              <a:rPr/>
              <a:t>If it comes from outside —an </a:t>
            </a:r>
            <a:r>
              <a:rPr>
                <a:latin typeface="Courier"/>
              </a:rPr>
              <a:t>int</a:t>
            </a:r>
            <a:r>
              <a:rPr/>
              <a:t> of the </a:t>
            </a:r>
            <a:r>
              <a:rPr>
                <a:latin typeface="Courier"/>
              </a:rPr>
              <a:t>run_phase</a:t>
            </a:r>
            <a:r>
              <a:rPr/>
              <a:t>, a field of the class— it has to be </a:t>
            </a:r>
            <a:r>
              <a:rPr b="1"/>
              <a:t>copied</a:t>
            </a:r>
            <a:r>
              <a:rPr/>
              <a:t> with an </a:t>
            </a:r>
            <a:r>
              <a:rPr>
                <a:latin typeface="Courier"/>
              </a:rPr>
              <a:t>automatic</a:t>
            </a:r>
            <a:r>
              <a:rPr/>
              <a:t>, and </a:t>
            </a:r>
            <a:r>
              <a:rPr b="1"/>
              <a:t>where</a:t>
            </a:r>
            <a:r>
              <a:rPr/>
              <a:t> the copy is written changes the result: inside a </a:t>
            </a:r>
            <a:r>
              <a:rPr>
                <a:latin typeface="Courier"/>
              </a:rPr>
              <a:t>fork begin ... end</a:t>
            </a:r>
            <a:r>
              <a:rPr/>
              <a:t> it </a:t>
            </a:r>
            <a:r>
              <a:rPr b="1"/>
              <a:t>does not copy</a:t>
            </a:r>
            <a:r>
              <a:rPr/>
              <a:t>; declared in the </a:t>
            </a:r>
            <a:r>
              <a:rPr>
                <a:latin typeface="Courier"/>
              </a:rPr>
              <a:t>fork</a:t>
            </a:r>
            <a:r>
              <a:rPr/>
              <a:t> itself, with no </a:t>
            </a:r>
            <a:r>
              <a:rPr>
                <a:latin typeface="Courier"/>
              </a:rPr>
              <a:t>begin</a:t>
            </a:r>
            <a:r>
              <a:rPr/>
              <a:t>/</a:t>
            </a:r>
            <a:r>
              <a:rPr>
                <a:latin typeface="Courier"/>
              </a:rPr>
              <a:t>end</a:t>
            </a:r>
            <a:r>
              <a:rPr/>
              <a:t> —which is the LRM 1800-2017 §9.3.2 form— it does</a:t>
            </a:r>
          </a:p>
          <a:p>
            <a:pPr lvl="0"/>
            <a:r>
              <a:rPr/>
              <a:t>Measured on Verilator 5.052, and the file ends in </a:t>
            </a:r>
            <a:r>
              <a:rPr>
                <a:latin typeface="Courier"/>
              </a:rPr>
              <a:t>$fatal</a:t>
            </a:r>
            <a:r>
              <a:rPr/>
              <a:t> the day any of it changes (</a:t>
            </a:r>
            <a:r>
              <a:rPr>
                <a:latin typeface="Courier"/>
              </a:rPr>
              <a:t>make repros</a:t>
            </a:r>
            <a:r>
              <a:rPr/>
              <a:t>): the four variants print </a:t>
            </a:r>
            <a:r>
              <a:rPr>
                <a:latin typeface="Courier"/>
              </a:rPr>
              <a:t>3 3 3</a:t>
            </a:r>
            <a:r>
              <a:rPr/>
              <a:t>, </a:t>
            </a:r>
            <a:r>
              <a:rPr>
                <a:latin typeface="Courier"/>
              </a:rPr>
              <a:t>0 1 2</a:t>
            </a:r>
            <a:r>
              <a:rPr/>
              <a:t>, </a:t>
            </a:r>
            <a:r>
              <a:rPr b="1">
                <a:latin typeface="Courier"/>
              </a:rPr>
              <a:t>3 3 3</a:t>
            </a:r>
            <a:r>
              <a:rPr/>
              <a:t> and </a:t>
            </a:r>
            <a:r>
              <a:rPr>
                <a:latin typeface="Courier"/>
              </a:rPr>
              <a:t>0 1 2</a:t>
            </a:r>
          </a:p>
        </p:txBody>
      </p:sp>
    </p:spTree>
  </p:cSld>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somebody has to wait</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b="1"/>
              <a:t>Inter</a:t>
            </a:r>
            <a:r>
              <a:rPr/>
              <a:t>-thread communication between objects is the equivalent of what ports do between modules: passing data from one thread to another</a:t>
            </a:r>
          </a:p>
          <a:p>
            <a:pPr lvl="0"/>
            <a:r>
              <a:rPr/>
              <a:t>UVM provides it with </a:t>
            </a:r>
            <a:r>
              <a:rPr i="1"/>
              <a:t>uvm_put_port</a:t>
            </a:r>
            <a:r>
              <a:rPr/>
              <a:t>, </a:t>
            </a:r>
            <a:r>
              <a:rPr i="1"/>
              <a:t>uvm_get_port</a:t>
            </a:r>
            <a:r>
              <a:rPr/>
              <a:t> and </a:t>
            </a:r>
            <a:r>
              <a:rPr i="1"/>
              <a:t>uvm_tlm_fifo</a:t>
            </a:r>
          </a:p>
          <a:p>
            <a:pPr lvl="0"/>
            <a:r>
              <a:rPr/>
              <a:t>Any object that wants to communicate with another thread has to instantiate a port and connect it to a FIFO</a:t>
            </a:r>
          </a:p>
          <a:p>
            <a:pPr lvl="0"/>
            <a:r>
              <a:rPr/>
              <a:t>Careful with the pair of names: the </a:t>
            </a:r>
            <a:r>
              <a:rPr i="1"/>
              <a:t>analysis ports</a:t>
            </a:r>
            <a:r>
              <a:rPr/>
              <a:t> of the two previous sections are </a:t>
            </a:r>
            <a:r>
              <a:rPr b="1"/>
              <a:t>intra</a:t>
            </a:r>
            <a:r>
              <a:rPr/>
              <a:t>-thread —</a:t>
            </a:r>
            <a:r>
              <a:rPr>
                <a:latin typeface="Courier"/>
              </a:rPr>
              <a:t>write()</a:t>
            </a:r>
            <a:r>
              <a:rPr/>
              <a:t> is a </a:t>
            </a:r>
            <a:r>
              <a:rPr>
                <a:latin typeface="Courier"/>
              </a:rPr>
              <a:t>function</a:t>
            </a:r>
            <a:r>
              <a:rPr/>
              <a:t> and runs in the thread of the one publishing—; this is </a:t>
            </a:r>
            <a:r>
              <a:rPr b="1"/>
              <a:t>inter</a:t>
            </a:r>
            <a:r>
              <a:rPr/>
              <a:t>-thread, and that is why </a:t>
            </a:r>
            <a:r>
              <a:rPr>
                <a:latin typeface="Courier"/>
              </a:rPr>
              <a:t>put()</a:t>
            </a:r>
            <a:r>
              <a:rPr/>
              <a:t> and </a:t>
            </a:r>
            <a:r>
              <a:rPr>
                <a:latin typeface="Courier"/>
              </a:rPr>
              <a:t>get()</a:t>
            </a:r>
            <a:r>
              <a:rPr/>
              <a:t> are </a:t>
            </a:r>
            <a:r>
              <a:rPr>
                <a:latin typeface="Courier"/>
              </a:rPr>
              <a:t>task</a:t>
            </a:r>
          </a:p>
          <a:p>
            <a:pPr lvl="0"/>
            <a:r>
              <a:rPr/>
              <a:t>And underneath it all there is </a:t>
            </a:r>
            <a:r>
              <a:rPr>
                <a:latin typeface="Courier"/>
              </a:rPr>
              <a:t>fork</a:t>
            </a:r>
            <a:r>
              <a:rPr/>
              <a:t>: </a:t>
            </a:r>
            <a:r>
              <a:rPr>
                <a:latin typeface="Courier"/>
              </a:rPr>
              <a:t>join</a:t>
            </a:r>
            <a:r>
              <a:rPr/>
              <a:t> waits for all, </a:t>
            </a:r>
            <a:r>
              <a:rPr>
                <a:latin typeface="Courier"/>
              </a:rPr>
              <a:t>join_any</a:t>
            </a:r>
            <a:r>
              <a:rPr/>
              <a:t> for the first, </a:t>
            </a:r>
            <a:r>
              <a:rPr>
                <a:latin typeface="Courier"/>
              </a:rPr>
              <a:t>join_none</a:t>
            </a:r>
            <a:r>
              <a:rPr/>
              <a:t> for none. </a:t>
            </a:r>
            <a:r>
              <a:rPr>
                <a:latin typeface="Courier"/>
              </a:rPr>
              <a:t>disable fork</a:t>
            </a:r>
            <a:r>
              <a:rPr/>
              <a:t> kills the children and </a:t>
            </a:r>
            <a:r>
              <a:rPr>
                <a:latin typeface="Courier"/>
              </a:rPr>
              <a:t>wait fork</a:t>
            </a:r>
            <a:r>
              <a:rPr/>
              <a:t> waits for them</a:t>
            </a:r>
          </a:p>
          <a:p>
            <a:pPr lvl="0"/>
            <a:r>
              <a:rPr/>
              <a:t>Now we have to use this to wire our TB: we are going to separate the stimulus generation from the driver of the DUT</a:t>
            </a:r>
          </a:p>
        </p:txBody>
      </p:sp>
    </p:spTree>
  </p:cSld>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Who waits for whom</a:t>
            </a:r>
          </a:p>
          <a:p>
            <a:pPr lvl="0" indent="0" marL="0">
              <a:spcBef>
                <a:spcPts val="3000"/>
              </a:spcBef>
              <a:buNone/>
            </a:pPr>
            <a:r>
              <a:rPr b="1" i="1"/>
              <a:t>What to send and how to send it</a:t>
            </a:r>
          </a:p>
          <a:p>
            <a:pPr lvl="0"/>
            <a:r>
              <a:rPr/>
              <a:t>The analysis ports split the analysis: the monitor watches, the subscribers interpret. The same is still missing on the stimulus side</a:t>
            </a:r>
          </a:p>
          <a:p>
            <a:pPr lvl="0"/>
            <a:r>
              <a:rPr/>
              <a:t>Today the </a:t>
            </a:r>
            <a:r>
              <a:rPr>
                <a:latin typeface="Courier"/>
              </a:rPr>
              <a:t>base_tester</a:t>
            </a:r>
            <a:r>
              <a:rPr/>
              <a:t> does </a:t>
            </a:r>
            <a:r>
              <a:rPr b="1"/>
              <a:t>two</a:t>
            </a:r>
            <a:r>
              <a:rPr/>
              <a:t> things: it picks the operation </a:t>
            </a:r>
            <a:r>
              <a:rPr i="1"/>
              <a:t>and</a:t>
            </a:r>
            <a:r>
              <a:rPr/>
              <a:t> it applies it on the BFM cycle by cycle. They are two jobs that change for different reasons</a:t>
            </a:r>
          </a:p>
          <a:p>
            <a:pPr lvl="0"/>
            <a:r>
              <a:rPr/>
              <a:t>The </a:t>
            </a:r>
            <a:r>
              <a:rPr b="1"/>
              <a:t>what</a:t>
            </a:r>
            <a:r>
              <a:rPr/>
              <a:t> changes with every test. The </a:t>
            </a:r>
            <a:r>
              <a:rPr b="1"/>
              <a:t>how</a:t>
            </a:r>
            <a:r>
              <a:rPr/>
              <a:t> changes only if the protocol of the DUT changes — which means, almost never</a:t>
            </a:r>
          </a:p>
          <a:p>
            <a:pPr lvl="0"/>
            <a:r>
              <a:rPr/>
              <a:t>Separating them leaves the protocol written in a single place: the </a:t>
            </a:r>
            <a:r>
              <a:rPr b="1"/>
              <a:t>driver</a:t>
            </a:r>
            <a:r>
              <a:rPr/>
              <a:t>. Every new test writes what to send and never looks at an </a:t>
            </a:r>
            <a:r>
              <a:rPr>
                <a:latin typeface="Courier"/>
              </a:rPr>
              <a:t>@(negedge clk)</a:t>
            </a:r>
            <a:r>
              <a:rPr/>
              <a:t> again</a:t>
            </a:r>
          </a:p>
          <a:p>
            <a:pPr lvl="0"/>
            <a:r>
              <a:rPr/>
              <a:t>And since the two run in different threads, the joint is the one from inter-thread communication: </a:t>
            </a:r>
            <a:r>
              <a:rPr>
                <a:latin typeface="Courier"/>
              </a:rPr>
              <a:t>uvm_put_port</a:t>
            </a:r>
            <a:r>
              <a:rPr/>
              <a:t>, </a:t>
            </a:r>
            <a:r>
              <a:rPr>
                <a:latin typeface="Courier"/>
              </a:rPr>
              <a:t>uvm_get_port</a:t>
            </a:r>
            <a:r>
              <a:rPr/>
              <a:t> and a </a:t>
            </a:r>
            <a:r>
              <a:rPr>
                <a:latin typeface="Courier"/>
              </a:rPr>
              <a:t>uvm_tlm_fifo</a:t>
            </a:r>
            <a:r>
              <a:rPr/>
              <a:t> in the middle</a:t>
            </a:r>
          </a:p>
        </p:txBody>
      </p:sp>
    </p:spTree>
  </p:cSld>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waits for whom</a:t>
            </a:r>
          </a:p>
        </p:txBody>
      </p:sp>
      <p:sp>
        <p:nvSpPr>
          <p:cNvPr id="3" name="Content Placeholder 2"/>
          <p:cNvSpPr>
            <a:spLocks noGrp="1"/>
          </p:cNvSpPr>
          <p:nvPr>
            <p:ph idx="1"/>
          </p:nvPr>
        </p:nvSpPr>
        <p:spPr/>
        <p:txBody>
          <a:bodyPr/>
          <a:lstStyle/>
          <a:p>
            <a:pPr lvl="0" indent="0" marL="0">
              <a:spcBef>
                <a:spcPts val="3000"/>
              </a:spcBef>
              <a:buNone/>
            </a:pPr>
            <a:r>
              <a:rPr b="1" i="1"/>
              <a:t>The tester does two jobs, and one of them is not its own</a:t>
            </a:r>
          </a:p>
          <a:p>
            <a:pPr lvl="0"/>
            <a:r>
              <a:rPr/>
              <a:t>This is how the </a:t>
            </a:r>
            <a:r>
              <a:rPr>
                <a:latin typeface="Courier"/>
              </a:rPr>
              <a:t>base_tester</a:t>
            </a:r>
            <a:r>
              <a:rPr/>
              <a:t> of the analysis ports was left, and it does </a:t>
            </a:r>
            <a:r>
              <a:rPr b="1"/>
              <a:t>two</a:t>
            </a:r>
            <a:r>
              <a:rPr/>
              <a:t> jobs:</a:t>
            </a:r>
          </a:p>
          <a:p>
            <a:pPr lvl="1"/>
            <a:r>
              <a:rPr/>
              <a:t>it picks which operation to send</a:t>
            </a:r>
          </a:p>
          <a:p>
            <a:pPr lvl="1"/>
            <a:r>
              <a:rPr/>
              <a:t>and it applies it on the BFM, cycle by cycle</a:t>
            </a:r>
          </a:p>
          <a:p>
            <a:pPr lvl="0"/>
            <a:r>
              <a:rPr/>
              <a:t>The second one is the one that should not be there: it is protocol, and the protocol does not change when the test changes</a:t>
            </a:r>
          </a:p>
          <a:p>
            <a:pPr lvl="0"/>
            <a:r>
              <a:rPr/>
              <a:t>The class that takes that job away is called a </a:t>
            </a:r>
            <a:r>
              <a:rPr b="1"/>
              <a:t>driver</a:t>
            </a:r>
            <a:r>
              <a:rPr/>
              <a:t>: it takes a piece of data from the testbench and turns it into signals</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operation_t   op_set;</a:t>
            </a:r>
            <a:br/>
            <a:br/>
            <a:r>
              <a:rPr>
                <a:latin typeface="Courier"/>
              </a:rPr>
              <a:t>      phase.raise_objection(</a:t>
            </a:r>
            <a:r>
              <a:rPr b="1">
                <a:solidFill>
                  <a:srgbClr val="007020"/>
                </a:solidFill>
                <a:latin typeface="Courier"/>
              </a:rPr>
              <a:t>this</a:t>
            </a:r>
            <a:r>
              <a:rPr>
                <a:latin typeface="Courier"/>
              </a:rPr>
              <a:t>);</a:t>
            </a:r>
            <a:br/>
            <a:r>
              <a:rPr>
                <a:latin typeface="Courier"/>
              </a:rPr>
              <a:t>      bfm.reset_alu();</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op_set = get_op();</a:t>
            </a:r>
            <a:br/>
            <a:r>
              <a:rPr>
                <a:latin typeface="Courier"/>
              </a:rPr>
              <a:t>         iA = get_data();</a:t>
            </a:r>
            <a:br/>
            <a:r>
              <a:rPr>
                <a:latin typeface="Courier"/>
              </a:rPr>
              <a:t>         iB = get_data();</a:t>
            </a:r>
            <a:br/>
            <a:r>
              <a:rPr>
                <a:latin typeface="Courier"/>
              </a:rPr>
              <a:t>         bfm.send_op(iA, iB, op_set);</a:t>
            </a:r>
            <a:br/>
            <a:r>
              <a:rPr>
                <a:latin typeface="Courier"/>
              </a:rPr>
              <a:t>      </a:t>
            </a:r>
            <a:r>
              <a:rPr b="1">
                <a:solidFill>
                  <a:srgbClr val="007020"/>
                </a:solidFill>
                <a:latin typeface="Courier"/>
              </a:rPr>
              <a:t>end</a:t>
            </a:r>
            <a:r>
              <a:rPr>
                <a:latin typeface="Courier"/>
              </a:rPr>
              <a:t> : random_loop</a:t>
            </a: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Who waits for whom</a:t>
            </a:r>
          </a:p>
        </p:txBody>
      </p:sp>
      <p:sp>
        <p:nvSpPr>
          <p:cNvPr id="4" name="Text Placeholder 3"/>
          <p:cNvSpPr>
            <a:spLocks noGrp="1"/>
          </p:cNvSpPr>
          <p:nvPr>
            <p:ph idx="2" sz="half" type="body"/>
          </p:nvPr>
        </p:nvSpPr>
        <p:spPr/>
        <p:txBody>
          <a:bodyPr/>
          <a:lstStyle/>
          <a:p>
            <a:pPr lvl="0" indent="0" marL="0">
              <a:spcBef>
                <a:spcPts val="3000"/>
              </a:spcBef>
              <a:buNone/>
            </a:pPr>
            <a:r>
              <a:rPr b="1" i="1"/>
              <a:t>How it ends up split</a:t>
            </a:r>
          </a:p>
          <a:p>
            <a:pPr lvl="0"/>
            <a:r>
              <a:rPr/>
              <a:t>The result: one class decides </a:t>
            </a:r>
            <a:r>
              <a:rPr b="1"/>
              <a:t>what</a:t>
            </a:r>
            <a:r>
              <a:rPr/>
              <a:t> to send and another one knows </a:t>
            </a:r>
            <a:r>
              <a:rPr b="1"/>
              <a:t>how</a:t>
            </a:r>
            <a:r>
              <a:rPr/>
              <a:t> to send it, and between the two there is a FIFO instead of a method call</a:t>
            </a:r>
          </a:p>
        </p:txBody>
      </p:sp>
      <p:pic>
        <p:nvPicPr>
          <p:cNvPr descr="res/diagrams/en/put-get_fig125.svg" id="0" name="Picture 1"/>
          <p:cNvPicPr>
            <a:picLocks noGrp="1" noChangeAspect="1"/>
          </p:cNvPicPr>
          <p:nvPr/>
        </p:nvPicPr>
        <p:blipFill>
          <a:blip r:embed="rId2"/>
          <a:stretch>
            <a:fillRect/>
          </a:stretch>
        </p:blipFill>
        <p:spPr bwMode="auto">
          <a:xfrm>
            <a:off x="3568700" y="914400"/>
            <a:ext cx="5105400" cy="2438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VTALU tester and driver separated by a uvm_tlm_fifo</a:t>
            </a:r>
          </a:p>
        </p:txBody>
      </p:sp>
    </p:spTree>
  </p:cSld>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waits for whom</a:t>
            </a:r>
          </a:p>
        </p:txBody>
      </p:sp>
      <p:sp>
        <p:nvSpPr>
          <p:cNvPr id="3" name="Content Placeholder 2"/>
          <p:cNvSpPr>
            <a:spLocks noGrp="1"/>
          </p:cNvSpPr>
          <p:nvPr>
            <p:ph idx="1"/>
          </p:nvPr>
        </p:nvSpPr>
        <p:spPr/>
        <p:txBody>
          <a:bodyPr/>
          <a:lstStyle/>
          <a:p>
            <a:pPr lvl="0" indent="0" marL="0">
              <a:spcBef>
                <a:spcPts val="3000"/>
              </a:spcBef>
              <a:buNone/>
            </a:pPr>
            <a:r>
              <a:rPr b="1" i="1"/>
              <a:t>The </a:t>
            </a:r>
            <a:r>
              <a:rPr b="1" i="1">
                <a:latin typeface="Courier"/>
              </a:rPr>
              <a:t>env</a:t>
            </a:r>
            <a:r>
              <a:rPr b="1" i="1"/>
              <a:t>: seven objects and five </a:t>
            </a:r>
            <a:r>
              <a:rPr b="1" i="1">
                <a:latin typeface="Courier"/>
              </a:rPr>
              <a:t>connect()</a:t>
            </a:r>
          </a:p>
          <a:p>
            <a:pPr lvl="0"/>
            <a:r>
              <a:rPr/>
              <a:t>Mantra: “Ports connect to exports”</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command_f = </a:t>
            </a:r>
            <a:r>
              <a:rPr b="1">
                <a:solidFill>
                  <a:srgbClr val="007020"/>
                </a:solidFill>
                <a:latin typeface="Courier"/>
              </a:rPr>
              <a:t>new</a:t>
            </a:r>
            <a:r>
              <a:rPr>
                <a:latin typeface="Courier"/>
              </a:rPr>
              <a:t>(</a:t>
            </a:r>
            <a:r>
              <a:rPr>
                <a:solidFill>
                  <a:srgbClr val="4070A0"/>
                </a:solidFill>
                <a:latin typeface="Courier"/>
              </a:rPr>
              <a:t>"command_f"</a:t>
            </a:r>
            <a:r>
              <a:rPr>
                <a:latin typeface="Courier"/>
              </a:rPr>
              <a:t>, </a:t>
            </a:r>
            <a:r>
              <a:rPr b="1">
                <a:solidFill>
                  <a:srgbClr val="007020"/>
                </a:solidFill>
                <a:latin typeface="Courier"/>
              </a:rPr>
              <a:t>this</a:t>
            </a:r>
            <a:r>
              <a:rPr>
                <a:latin typeface="Courier"/>
              </a:rPr>
              <a:t>);</a:t>
            </a:r>
            <a:br/>
            <a:r>
              <a:rPr>
                <a:latin typeface="Courier"/>
              </a:rPr>
              <a:t>      random_tester_h = random_tester::type_id::create(</a:t>
            </a:r>
            <a:r>
              <a:rPr>
                <a:solidFill>
                  <a:srgbClr val="4070A0"/>
                </a:solidFill>
                <a:latin typeface="Courier"/>
              </a:rPr>
              <a:t>"random_tester_h"</a:t>
            </a:r>
            <a:r>
              <a:rPr>
                <a:latin typeface="Courier"/>
              </a:rPr>
              <a:t>, </a:t>
            </a:r>
            <a:r>
              <a:rPr b="1">
                <a:solidFill>
                  <a:srgbClr val="007020"/>
                </a:solidFill>
                <a:latin typeface="Courier"/>
              </a:rPr>
              <a:t>this</a:t>
            </a:r>
            <a:r>
              <a:rPr>
                <a:latin typeface="Courier"/>
              </a:rPr>
              <a:t>);</a:t>
            </a:r>
            <a:br/>
            <a:r>
              <a:rPr>
                <a:latin typeface="Courier"/>
              </a:rPr>
              <a:t>      driver_h = driver::type_id::create(</a:t>
            </a:r>
            <a:r>
              <a:rPr>
                <a:solidFill>
                  <a:srgbClr val="4070A0"/>
                </a:solidFill>
                <a:latin typeface="Courier"/>
              </a:rPr>
              <a:t>"driver_h"</a:t>
            </a:r>
            <a:r>
              <a:rPr>
                <a:latin typeface="Courier"/>
              </a:rPr>
              <a:t>, </a:t>
            </a:r>
            <a:r>
              <a:rPr b="1">
                <a:solidFill>
                  <a:srgbClr val="007020"/>
                </a:solidFill>
                <a:latin typeface="Courier"/>
              </a:rPr>
              <a:t>this</a:t>
            </a:r>
            <a:r>
              <a:rPr>
                <a:latin typeface="Courier"/>
              </a:rPr>
              <a:t>);</a:t>
            </a:r>
            <a:b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command_monitor_h = command_monitor::type_id::create(</a:t>
            </a:r>
            <a:r>
              <a:rPr>
                <a:solidFill>
                  <a:srgbClr val="4070A0"/>
                </a:solidFill>
                <a:latin typeface="Courier"/>
              </a:rPr>
              <a:t>"command_monitor_h"</a:t>
            </a:r>
            <a:r>
              <a:rPr>
                <a:latin typeface="Courier"/>
              </a:rPr>
              <a:t>, </a:t>
            </a:r>
            <a:r>
              <a:rPr b="1">
                <a:solidFill>
                  <a:srgbClr val="007020"/>
                </a:solidFill>
                <a:latin typeface="Courier"/>
              </a:rPr>
              <a:t>this</a:t>
            </a:r>
            <a:r>
              <a:rPr>
                <a:latin typeface="Courier"/>
              </a:rPr>
              <a:t>);</a:t>
            </a:r>
            <a:br/>
            <a:r>
              <a:rPr>
                <a:latin typeface="Courier"/>
              </a:rPr>
              <a:t>      result_monitor_h = result_monitor::type_id::create(</a:t>
            </a:r>
            <a:r>
              <a:rPr>
                <a:solidFill>
                  <a:srgbClr val="4070A0"/>
                </a:solidFill>
                <a:latin typeface="Courier"/>
              </a:rPr>
              <a:t>"result_monitor_h"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a:t>
            </a:r>
            <a:r>
              <a:rPr i="1">
                <a:solidFill>
                  <a:srgbClr val="60A0B0"/>
                </a:solidFill>
                <a:latin typeface="Courier"/>
              </a:rPr>
              <a:t>// PORTS CONNECT TO EXPORTS!</a:t>
            </a:r>
            <a:br/>
            <a:r>
              <a:rPr>
                <a:latin typeface="Courier"/>
              </a:rPr>
              <a:t>      driver_h.command_port.connect(command_f.get_export);</a:t>
            </a:r>
            <a:br/>
            <a:r>
              <a:rPr>
                <a:latin typeface="Courier"/>
              </a:rPr>
              <a:t>      random_tester_h.command_port.connect(command_f.put_export);</a:t>
            </a:r>
            <a:br/>
            <a:br/>
            <a:r>
              <a:rPr>
                <a:latin typeface="Courier"/>
              </a:rPr>
              <a:t>      result_monitor_h.ap.connect(scoreboard_h.analysis_export);</a:t>
            </a:r>
            <a:br/>
            <a:br/>
            <a:r>
              <a:rPr>
                <a:latin typeface="Courier"/>
              </a:rPr>
              <a:t>      command_monitor_h.ap.connect(scoreboard_h.cmd_f.analysis_export);</a:t>
            </a:r>
            <a:br/>
            <a:r>
              <a:rPr>
                <a:latin typeface="Courier"/>
              </a:rPr>
              <a:t>      command_monitor_h.ap.connect(coverage_h.analysis_export);</a:t>
            </a:r>
            <a:br/>
            <a:r>
              <a:rPr>
                <a:latin typeface="Courier"/>
              </a:rPr>
              <a:t>   </a:t>
            </a:r>
            <a:r>
              <a:rPr b="1">
                <a:solidFill>
                  <a:srgbClr val="007020"/>
                </a:solidFill>
                <a:latin typeface="Courier"/>
              </a:rPr>
              <a:t>endfunction</a:t>
            </a:r>
            <a:r>
              <a:rPr>
                <a:latin typeface="Courier"/>
              </a:rPr>
              <a:t> : connect_phase</a:t>
            </a:r>
          </a:p>
        </p:txBody>
      </p:sp>
    </p:spTree>
  </p:cSld>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waits for whom</a:t>
            </a:r>
          </a:p>
        </p:txBody>
      </p:sp>
      <p:sp>
        <p:nvSpPr>
          <p:cNvPr id="3" name="Content Placeholder 2"/>
          <p:cNvSpPr>
            <a:spLocks noGrp="1"/>
          </p:cNvSpPr>
          <p:nvPr>
            <p:ph idx="1"/>
          </p:nvPr>
        </p:nvSpPr>
        <p:spPr/>
        <p:txBody>
          <a:bodyPr/>
          <a:lstStyle/>
          <a:p>
            <a:pPr lvl="0" indent="0" marL="0">
              <a:spcBef>
                <a:spcPts val="3000"/>
              </a:spcBef>
              <a:buNone/>
            </a:pPr>
            <a:r>
              <a:rPr b="1" i="1"/>
              <a:t>The </a:t>
            </a:r>
            <a:r>
              <a:rPr b="1" i="1">
                <a:latin typeface="Courier"/>
              </a:rPr>
              <a:t>base_tester</a:t>
            </a:r>
            <a:r>
              <a:rPr b="1" i="1"/>
              <a:t>, without a single signal</a:t>
            </a:r>
          </a:p>
          <a:p>
            <a:pPr lvl="0"/>
            <a:r>
              <a:rPr/>
              <a:t>Only one thing changes: where there was a handle to the BFM there is now a </a:t>
            </a:r>
            <a:r>
              <a:rPr>
                <a:latin typeface="Courier"/>
              </a:rPr>
              <a:t>uvm_put_port #(command_s)</a:t>
            </a:r>
            <a:r>
              <a:rPr/>
              <a:t> called </a:t>
            </a:r>
            <a:r>
              <a:rPr>
                <a:latin typeface="Courier"/>
              </a:rPr>
              <a:t>command_port</a:t>
            </a:r>
          </a:p>
          <a:p>
            <a:pPr lvl="0"/>
            <a:r>
              <a:rPr>
                <a:latin typeface="Courier"/>
              </a:rPr>
              <a:t>random_tester</a:t>
            </a:r>
            <a:r>
              <a:rPr/>
              <a:t> and </a:t>
            </a:r>
            <a:r>
              <a:rPr>
                <a:latin typeface="Courier"/>
              </a:rPr>
              <a:t>add_tester</a:t>
            </a:r>
            <a:r>
              <a:rPr/>
              <a:t> </a:t>
            </a:r>
            <a:r>
              <a:rPr b="1"/>
              <a:t>do not get touched</a:t>
            </a:r>
            <a:r>
              <a:rPr/>
              <a:t>. They only define </a:t>
            </a:r>
            <a:r>
              <a:rPr>
                <a:latin typeface="Courier"/>
              </a:rPr>
              <a:t>get_op()</a:t>
            </a:r>
            <a:r>
              <a:rPr/>
              <a:t> and </a:t>
            </a:r>
            <a:r>
              <a:rPr>
                <a:latin typeface="Courier"/>
              </a:rPr>
              <a:t>get_data()</a:t>
            </a:r>
            <a:r>
              <a:rPr/>
              <a:t>, and neither of the two knew how the stimulus was applied</a:t>
            </a:r>
          </a:p>
          <a:p>
            <a:pPr lvl="0"/>
            <a:r>
              <a:rPr/>
              <a:t>That is the return on having separated things properly in the env: the change stopped at the base class</a:t>
            </a:r>
          </a:p>
          <a:p>
            <a:pPr lvl="0" indent="0">
              <a:buNone/>
            </a:pPr>
            <a:r>
              <a:rPr b="1">
                <a:solidFill>
                  <a:srgbClr val="007020"/>
                </a:solidFill>
                <a:latin typeface="Courier"/>
              </a:rPr>
              <a:t>virtual</a:t>
            </a:r>
            <a:r>
              <a:rPr>
                <a:latin typeface="Courier"/>
              </a:rPr>
              <a:t> </a:t>
            </a:r>
            <a:r>
              <a:rPr b="1">
                <a:solidFill>
                  <a:srgbClr val="007020"/>
                </a:solidFill>
                <a:latin typeface="Courier"/>
              </a:rPr>
              <a:t>class</a:t>
            </a:r>
            <a:r>
              <a:rPr>
                <a:latin typeface="Courier"/>
              </a:rPr>
              <a:t> base_tester </a:t>
            </a:r>
            <a:r>
              <a:rPr b="1">
                <a:solidFill>
                  <a:srgbClr val="007020"/>
                </a:solidFill>
                <a:latin typeface="Courier"/>
              </a:rPr>
              <a:t>extends</a:t>
            </a:r>
            <a:r>
              <a:rPr>
                <a:latin typeface="Courier"/>
              </a:rPr>
              <a:t> uvm_component;</a:t>
            </a:r>
            <a:br/>
            <a:br/>
            <a:r>
              <a:rPr>
                <a:latin typeface="Courier"/>
              </a:rPr>
              <a:t>   </a:t>
            </a:r>
            <a:r>
              <a:rPr>
                <a:solidFill>
                  <a:srgbClr val="007020"/>
                </a:solidFill>
                <a:latin typeface="Courier"/>
              </a:rPr>
              <a:t>`uvm_component_utils</a:t>
            </a:r>
            <a:r>
              <a:rPr>
                <a:latin typeface="Courier"/>
              </a:rPr>
              <a:t>(base_tester)</a:t>
            </a:r>
            <a:br/>
            <a:br/>
            <a:r>
              <a:rPr>
                <a:latin typeface="Courier"/>
              </a:rPr>
              <a:t>   </a:t>
            </a:r>
            <a:r>
              <a:rPr i="1">
                <a:solidFill>
                  <a:srgbClr val="60A0B0"/>
                </a:solidFill>
                <a:latin typeface="Courier"/>
              </a:rPr>
              <a:t>// the handle to the BFM is replaced by a uvm_put_port</a:t>
            </a:r>
            <a:br/>
            <a:r>
              <a:rPr>
                <a:latin typeface="Courier"/>
              </a:rPr>
              <a:t>   uvm_put_port #(command_s) command_port;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command_port = </a:t>
            </a:r>
            <a:r>
              <a:rPr b="1">
                <a:solidFill>
                  <a:srgbClr val="007020"/>
                </a:solidFill>
                <a:latin typeface="Courier"/>
              </a:rPr>
              <a:t>new</a:t>
            </a:r>
            <a:r>
              <a:rPr>
                <a:latin typeface="Courier"/>
              </a:rPr>
              <a:t>(</a:t>
            </a:r>
            <a:r>
              <a:rPr>
                <a:solidFill>
                  <a:srgbClr val="4070A0"/>
                </a:solidFill>
                <a:latin typeface="Courier"/>
              </a:rPr>
              <a:t>"command_port"</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pure</a:t>
            </a: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operation_t get_op();</a:t>
            </a:r>
            <a:br/>
            <a:br/>
            <a:r>
              <a:rPr>
                <a:latin typeface="Courier"/>
              </a:rPr>
              <a:t>   </a:t>
            </a:r>
            <a:r>
              <a:rPr b="1">
                <a:solidFill>
                  <a:srgbClr val="007020"/>
                </a:solidFill>
                <a:latin typeface="Courier"/>
              </a:rPr>
              <a:t>pure</a:t>
            </a: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byte</a:t>
            </a:r>
            <a:r>
              <a:rPr>
                <a:latin typeface="Courier"/>
              </a:rPr>
              <a:t> get_data();</a:t>
            </a:r>
            <a:br/>
            <a:br/>
            <a:r>
              <a:rPr>
                <a:latin typeface="Courier"/>
              </a:rPr>
              <a:t>   </a:t>
            </a:r>
            <a:r>
              <a:rPr b="1">
                <a:solidFill>
                  <a:srgbClr val="007020"/>
                </a:solidFill>
                <a:latin typeface="Courier"/>
              </a:rPr>
              <a:t>task</a:t>
            </a:r>
            <a:r>
              <a:rPr>
                <a:latin typeface="Courier"/>
              </a:rPr>
              <a:t> run_phase(uvm_phase phase);</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iB;</a:t>
            </a:r>
            <a:br/>
            <a:r>
              <a:rPr>
                <a:latin typeface="Courier"/>
              </a:rPr>
              <a:t>      operation_t   op_set;</a:t>
            </a:r>
            <a:br/>
            <a:r>
              <a:rPr>
                <a:latin typeface="Courier"/>
              </a:rPr>
              <a:t>      command_s     command;</a:t>
            </a:r>
            <a:br/>
            <a:br/>
            <a:r>
              <a:rPr>
                <a:latin typeface="Courier"/>
              </a:rPr>
              <a:t>      phase.raise_objection(</a:t>
            </a:r>
            <a:r>
              <a:rPr b="1">
                <a:solidFill>
                  <a:srgbClr val="007020"/>
                </a:solidFill>
                <a:latin typeface="Courier"/>
              </a:rPr>
              <a:t>this</a:t>
            </a:r>
            <a:r>
              <a:rPr>
                <a:latin typeface="Courier"/>
              </a:rPr>
              <a:t>);</a:t>
            </a:r>
            <a:br/>
            <a:r>
              <a:rPr>
                <a:latin typeface="Courier"/>
              </a:rPr>
              <a:t>      command.op = rst_op;</a:t>
            </a:r>
            <a:br/>
            <a:r>
              <a:rPr>
                <a:latin typeface="Courier"/>
              </a:rPr>
              <a:t>      command_port.</a:t>
            </a:r>
            <a:r>
              <a:rPr>
                <a:solidFill>
                  <a:srgbClr val="007020"/>
                </a:solidFill>
                <a:latin typeface="Courier"/>
              </a:rPr>
              <a:t>put</a:t>
            </a:r>
            <a:r>
              <a:rPr>
                <a:latin typeface="Courier"/>
              </a:rPr>
              <a:t>(command);</a:t>
            </a: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command.op = get_op();</a:t>
            </a:r>
            <a:br/>
            <a:r>
              <a:rPr>
                <a:latin typeface="Courier"/>
              </a:rPr>
              <a:t>         command.A = get_data();</a:t>
            </a:r>
            <a:br/>
            <a:r>
              <a:rPr>
                <a:latin typeface="Courier"/>
              </a:rPr>
              <a:t>         command.B = get_data();</a:t>
            </a:r>
            <a:br/>
            <a:r>
              <a:rPr>
                <a:latin typeface="Courier"/>
              </a:rPr>
              <a:t>         command_port.</a:t>
            </a:r>
            <a:r>
              <a:rPr>
                <a:solidFill>
                  <a:srgbClr val="007020"/>
                </a:solidFill>
                <a:latin typeface="Courier"/>
              </a:rPr>
              <a:t>put</a:t>
            </a:r>
            <a:r>
              <a:rPr>
                <a:latin typeface="Courier"/>
              </a:rPr>
              <a:t>(command);</a:t>
            </a:r>
            <a:br/>
            <a:r>
              <a:rPr>
                <a:latin typeface="Courier"/>
              </a:rPr>
              <a:t>      </a:t>
            </a:r>
            <a:r>
              <a:rPr b="1">
                <a:solidFill>
                  <a:srgbClr val="007020"/>
                </a:solidFill>
                <a:latin typeface="Courier"/>
              </a:rPr>
              <a:t>end</a:t>
            </a:r>
            <a:r>
              <a:rPr>
                <a:latin typeface="Courier"/>
              </a:rPr>
              <a:t> : random_loop</a:t>
            </a: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waits for whom</a:t>
            </a:r>
          </a:p>
        </p:txBody>
      </p:sp>
      <p:sp>
        <p:nvSpPr>
          <p:cNvPr id="3" name="Content Placeholder 2"/>
          <p:cNvSpPr>
            <a:spLocks noGrp="1"/>
          </p:cNvSpPr>
          <p:nvPr>
            <p:ph idx="1"/>
          </p:nvPr>
        </p:nvSpPr>
        <p:spPr/>
        <p:txBody>
          <a:bodyPr/>
          <a:lstStyle/>
          <a:p>
            <a:pPr lvl="0" indent="0" marL="0">
              <a:spcBef>
                <a:spcPts val="3000"/>
              </a:spcBef>
              <a:buNone/>
            </a:pPr>
            <a:r>
              <a:rPr b="1" i="1"/>
              <a:t>The driver: the only one that touches the wire</a:t>
            </a:r>
          </a:p>
          <a:p>
            <a:pPr lvl="0"/>
            <a:r>
              <a:rPr/>
              <a:t>A </a:t>
            </a:r>
            <a:r>
              <a:rPr>
                <a:latin typeface="Courier"/>
              </a:rPr>
              <a:t>forever</a:t>
            </a:r>
            <a:r>
              <a:rPr/>
              <a:t> with two lines: </a:t>
            </a:r>
            <a:r>
              <a:rPr>
                <a:latin typeface="Courier"/>
              </a:rPr>
              <a:t>get()</a:t>
            </a:r>
            <a:r>
              <a:rPr/>
              <a:t> a command —which blocks until there is one— and apply it with </a:t>
            </a:r>
            <a:r>
              <a:rPr>
                <a:latin typeface="Courier"/>
              </a:rPr>
              <a:t>send_op()</a:t>
            </a:r>
            <a:r>
              <a:rPr/>
              <a:t>. The whole protocol lives here</a:t>
            </a:r>
          </a:p>
          <a:p>
            <a:pPr lvl="0" indent="0">
              <a:buNone/>
            </a:pPr>
            <a:r>
              <a:rPr b="1">
                <a:solidFill>
                  <a:srgbClr val="007020"/>
                </a:solidFill>
                <a:latin typeface="Courier"/>
              </a:rPr>
              <a:t>class</a:t>
            </a:r>
            <a:r>
              <a:rPr>
                <a:latin typeface="Courier"/>
              </a:rPr>
              <a:t> driver </a:t>
            </a:r>
            <a:r>
              <a:rPr b="1">
                <a:solidFill>
                  <a:srgbClr val="007020"/>
                </a:solidFill>
                <a:latin typeface="Courier"/>
              </a:rPr>
              <a:t>extends</a:t>
            </a:r>
            <a:r>
              <a:rPr>
                <a:latin typeface="Courier"/>
              </a:rPr>
              <a:t> uvm_component;</a:t>
            </a:r>
            <a:br/>
            <a:r>
              <a:rPr>
                <a:latin typeface="Courier"/>
              </a:rPr>
              <a:t>   </a:t>
            </a:r>
            <a:r>
              <a:rPr>
                <a:solidFill>
                  <a:srgbClr val="007020"/>
                </a:solidFill>
                <a:latin typeface="Courier"/>
              </a:rPr>
              <a:t>`uvm_component_utils</a:t>
            </a:r>
            <a:r>
              <a:rPr>
                <a:latin typeface="Courier"/>
              </a:rPr>
              <a:t>(driver)</a:t>
            </a:r>
            <a:br/>
            <a:br/>
            <a:r>
              <a:rPr>
                <a:latin typeface="Courier"/>
              </a:rPr>
              <a:t>   </a:t>
            </a:r>
            <a:r>
              <a:rPr b="1">
                <a:solidFill>
                  <a:srgbClr val="007020"/>
                </a:solidFill>
                <a:latin typeface="Courier"/>
              </a:rPr>
              <a:t>virtual</a:t>
            </a:r>
            <a:r>
              <a:rPr>
                <a:latin typeface="Courier"/>
              </a:rPr>
              <a:t> vtalu_bfm bfm;</a:t>
            </a:r>
            <a:br/>
            <a:br/>
            <a:r>
              <a:rPr>
                <a:latin typeface="Courier"/>
              </a:rPr>
              <a:t>   uvm_get_port #(command_s) command_port;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"DRIVER"</a:t>
            </a:r>
            <a:r>
              <a:rPr>
                <a:latin typeface="Courier"/>
              </a:rPr>
              <a:t>, </a:t>
            </a:r>
            <a:r>
              <a:rPr>
                <a:solidFill>
                  <a:srgbClr val="4070A0"/>
                </a:solidFill>
                <a:latin typeface="Courier"/>
              </a:rPr>
              <a:t>"Failed to get BFM"</a:t>
            </a:r>
            <a:r>
              <a:rPr>
                <a:latin typeface="Courier"/>
              </a:rPr>
              <a:t>)</a:t>
            </a:r>
            <a:br/>
            <a:r>
              <a:rPr>
                <a:latin typeface="Courier"/>
              </a:rPr>
              <a:t>      command_port = </a:t>
            </a:r>
            <a:r>
              <a:rPr b="1">
                <a:solidFill>
                  <a:srgbClr val="007020"/>
                </a:solidFill>
                <a:latin typeface="Courier"/>
              </a:rPr>
              <a:t>new</a:t>
            </a:r>
            <a:r>
              <a:rPr>
                <a:latin typeface="Courier"/>
              </a:rPr>
              <a:t>(</a:t>
            </a:r>
            <a:r>
              <a:rPr>
                <a:solidFill>
                  <a:srgbClr val="4070A0"/>
                </a:solidFill>
                <a:latin typeface="Courier"/>
              </a:rPr>
              <a:t>"command_port"</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command_s command;</a:t>
            </a:r>
            <a:b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a:t>
            </a:r>
            <a:r>
              <a:rPr i="1">
                <a:solidFill>
                  <a:srgbClr val="60A0B0"/>
                </a:solidFill>
                <a:latin typeface="Courier"/>
              </a:rPr>
              <a:t>// Blocking: if there are no commands to send, it waits</a:t>
            </a:r>
            <a:br/>
            <a:r>
              <a:rPr>
                <a:latin typeface="Courier"/>
              </a:rPr>
              <a:t>         command_port.</a:t>
            </a:r>
            <a:r>
              <a:rPr>
                <a:solidFill>
                  <a:srgbClr val="007020"/>
                </a:solidFill>
                <a:latin typeface="Courier"/>
              </a:rPr>
              <a:t>get</a:t>
            </a:r>
            <a:r>
              <a:rPr>
                <a:latin typeface="Courier"/>
              </a:rPr>
              <a:t>(command);</a:t>
            </a:r>
            <a:br/>
            <a:r>
              <a:rPr>
                <a:latin typeface="Courier"/>
              </a:rPr>
              <a:t>         bfm.send_op(command.A, command.B, command.op);</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p:txBody>
      </p:sp>
    </p:spTree>
  </p:cSld>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waits for whom</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The testbench ended up split into three layers that change for different reasons: the </a:t>
            </a:r>
            <a:r>
              <a:rPr b="1"/>
              <a:t>stimulus</a:t>
            </a:r>
            <a:r>
              <a:rPr/>
              <a:t> (tester), the </a:t>
            </a:r>
            <a:r>
              <a:rPr b="1"/>
              <a:t>protocol</a:t>
            </a:r>
            <a:r>
              <a:rPr/>
              <a:t> (driver and monitors) and the </a:t>
            </a:r>
            <a:r>
              <a:rPr b="1"/>
              <a:t>analysis</a:t>
            </a:r>
            <a:r>
              <a:rPr/>
              <a:t> (scoreboard and coverage)</a:t>
            </a:r>
          </a:p>
          <a:p>
            <a:pPr lvl="0"/>
            <a:r>
              <a:rPr/>
              <a:t>None of them knows the insides of the others: between them only commands and results travel</a:t>
            </a:r>
          </a:p>
          <a:p>
            <a:pPr lvl="0"/>
            <a:r>
              <a:rPr/>
              <a:t>What is still missing is for the testbench to know how to </a:t>
            </a:r>
            <a:r>
              <a:rPr b="1"/>
              <a:t>tell what is going on</a:t>
            </a:r>
            <a:r>
              <a:rPr/>
              <a:t>, which is the unit that follows</a:t>
            </a:r>
          </a:p>
        </p:txBody>
      </p:sp>
    </p:spTree>
  </p:cSld>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4</a:t>
            </a:r>
          </a:p>
          <a:p>
            <a:pPr lvl="0" indent="0" marL="0">
              <a:spcBef>
                <a:spcPts val="3000"/>
              </a:spcBef>
              <a:buNone/>
            </a:pPr>
            <a:r>
              <a:rPr b="1" i="1"/>
              <a:t>1 of 5 · Observer Pattern</a:t>
            </a:r>
          </a:p>
          <a:p>
            <a:pPr lvl="0" indent="0" marL="0">
              <a:buNone/>
            </a:pPr>
            <a:r>
              <a:rPr b="1"/>
              <a:t>In the Observer pattern, what does the observed object know about its observers?</a:t>
            </a:r>
          </a:p>
          <a:p>
            <a:pPr lvl="0"/>
            <a:r>
              <a:rPr/>
              <a:t>☐ How many there are and of what type</a:t>
            </a:r>
          </a:p>
          <a:p>
            <a:pPr lvl="0"/>
            <a:r>
              <a:rPr/>
              <a:t>☐ Only the first one that subscribed</a:t>
            </a:r>
          </a:p>
          <a:p>
            <a:pPr lvl="0"/>
            <a:r>
              <a:rPr/>
              <a:t>☐ It knows them because they get handed to it in the constructor, one by one</a:t>
            </a:r>
          </a:p>
          <a:p>
            <a:pPr lvl="0"/>
            <a:r>
              <a:rPr/>
              <a:t>☒ Nothing: not how many there are, not who they are</a:t>
            </a:r>
          </a:p>
          <a:p>
            <a:pPr lvl="0" indent="0" marL="1270000">
              <a:buNone/>
            </a:pPr>
            <a:r>
              <a:rPr sz="2000" b="1"/>
              <a:t>It knows nothing</a:t>
            </a:r>
            <a:r>
              <a:rPr sz="2000"/>
              <a:t> — and that ignorance is the whole point. Adding a fourth subscriber does not force you to touch one line of the one publishing.</a:t>
            </a:r>
          </a:p>
        </p:txBody>
      </p:sp>
    </p:spTree>
  </p:cSld>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4</a:t>
            </a:r>
          </a:p>
          <a:p>
            <a:pPr lvl="0" indent="0" marL="0">
              <a:spcBef>
                <a:spcPts val="3000"/>
              </a:spcBef>
              <a:buNone/>
            </a:pPr>
            <a:r>
              <a:rPr b="1" i="1"/>
              <a:t>2 of 5 · Analysis Ports</a:t>
            </a:r>
          </a:p>
          <a:p>
            <a:pPr lvl="0" indent="0" marL="0">
              <a:buNone/>
            </a:pPr>
            <a:r>
              <a:rPr b="1"/>
              <a:t>A </a:t>
            </a:r>
            <a:r>
              <a:rPr b="1">
                <a:latin typeface="Courier"/>
              </a:rPr>
              <a:t>uvm_subscriber</a:t>
            </a:r>
            <a:r>
              <a:rPr b="1"/>
              <a:t> needs data from two different analysis ports. How does that get solved?</a:t>
            </a:r>
          </a:p>
          <a:p>
            <a:pPr lvl="0"/>
            <a:r>
              <a:rPr/>
              <a:t>☐ By implementing the </a:t>
            </a:r>
            <a:r>
              <a:rPr>
                <a:latin typeface="Courier"/>
              </a:rPr>
              <a:t>write()</a:t>
            </a:r>
            <a:r>
              <a:rPr/>
              <a:t> method twice</a:t>
            </a:r>
          </a:p>
          <a:p>
            <a:pPr lvl="0"/>
            <a:r>
              <a:rPr/>
              <a:t>☒ With a </a:t>
            </a:r>
            <a:r>
              <a:rPr>
                <a:latin typeface="Courier"/>
              </a:rPr>
              <a:t>uvm_tlm_analysis_fifo</a:t>
            </a:r>
            <a:r>
              <a:rPr/>
              <a:t> for the second port</a:t>
            </a:r>
          </a:p>
          <a:p>
            <a:pPr lvl="0"/>
            <a:r>
              <a:rPr/>
              <a:t>☐ By registering the component twice in the factory, once per port</a:t>
            </a:r>
          </a:p>
          <a:p>
            <a:pPr lvl="0"/>
            <a:r>
              <a:rPr/>
              <a:t>☐ By connecting both ports to the same </a:t>
            </a:r>
            <a:r>
              <a:rPr>
                <a:latin typeface="Courier"/>
              </a:rPr>
              <a:t>analysis_export</a:t>
            </a:r>
          </a:p>
          <a:p>
            <a:pPr lvl="0" indent="0" marL="1270000">
              <a:buNone/>
            </a:pPr>
            <a:r>
              <a:rPr sz="2000" b="1"/>
              <a:t>With a </a:t>
            </a:r>
            <a:r>
              <a:rPr sz="2000" b="1">
                <a:latin typeface="Courier"/>
              </a:rPr>
              <a:t>uvm_tlm_analysis_fifo</a:t>
            </a:r>
            <a:r>
              <a:rPr sz="2000"/>
              <a:t> — a </a:t>
            </a:r>
            <a:r>
              <a:rPr sz="2000">
                <a:latin typeface="Courier"/>
              </a:rPr>
              <a:t>uvm_subscriber</a:t>
            </a:r>
            <a:r>
              <a:rPr sz="2000"/>
              <a:t> has a single </a:t>
            </a:r>
            <a:r>
              <a:rPr sz="2000">
                <a:latin typeface="Courier"/>
              </a:rPr>
              <a:t>write()</a:t>
            </a:r>
            <a:r>
              <a:rPr sz="2000"/>
              <a:t>, so it can only listen to one port. The FIFO gives an </a:t>
            </a:r>
            <a:r>
              <a:rPr sz="2000">
                <a:latin typeface="Courier"/>
              </a:rPr>
              <a:t>analysis_export</a:t>
            </a:r>
            <a:r>
              <a:rPr sz="2000"/>
              <a:t> on one side and a </a:t>
            </a:r>
            <a:r>
              <a:rPr sz="2000">
                <a:latin typeface="Courier"/>
              </a:rPr>
              <a:t>try_get()</a:t>
            </a:r>
            <a:r>
              <a:rPr sz="2000"/>
              <a:t> on the other. It is what the VTALU scoreboard does. The other way is </a:t>
            </a:r>
            <a:r>
              <a:rPr sz="2000">
                <a:latin typeface="Courier"/>
              </a:rPr>
              <a:t>`uvm_analysis_imp_decl</a:t>
            </a:r>
            <a:r>
              <a:rPr sz="2000"/>
              <a:t>, which manufactures one </a:t>
            </a:r>
            <a:r>
              <a:rPr sz="2000">
                <a:latin typeface="Courier"/>
              </a:rPr>
              <a:t>write_</a:t>
            </a:r>
            <a:r>
              <a:rPr sz="2000"/>
              <a:t> per suffix: they are not two </a:t>
            </a:r>
            <a:r>
              <a:rPr sz="2000">
                <a:latin typeface="Courier"/>
              </a:rPr>
              <a:t>write()</a:t>
            </a:r>
            <a:r>
              <a:rPr sz="2000"/>
              <a:t> in the same class, which SystemVerilog does not allow.</a:t>
            </a:r>
          </a:p>
        </p:txBody>
      </p:sp>
    </p:spTree>
  </p:cSld>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4</a:t>
            </a:r>
          </a:p>
          <a:p>
            <a:pPr lvl="0" indent="0" marL="0">
              <a:spcBef>
                <a:spcPts val="3000"/>
              </a:spcBef>
              <a:buNone/>
            </a:pPr>
            <a:r>
              <a:rPr b="1" i="1"/>
              <a:t>3 of 5 · Intra vs. inter thread</a:t>
            </a:r>
          </a:p>
          <a:p>
            <a:pPr lvl="0" indent="0" marL="0">
              <a:buNone/>
            </a:pPr>
            <a:r>
              <a:rPr b="1"/>
              <a:t>When the monitor publishes and the </a:t>
            </a:r>
            <a:r>
              <a:rPr b="1">
                <a:latin typeface="Courier"/>
              </a:rPr>
              <a:t>write()</a:t>
            </a:r>
            <a:r>
              <a:rPr b="1"/>
              <a:t>s of the subscribers run, how many threads are involved?</a:t>
            </a:r>
          </a:p>
          <a:p>
            <a:pPr lvl="0"/>
            <a:r>
              <a:rPr/>
              <a:t>☐ One per subscriber</a:t>
            </a:r>
          </a:p>
          <a:p>
            <a:pPr lvl="0"/>
            <a:r>
              <a:rPr/>
              <a:t>☐ Two: the publisher’s and the subscriber’s</a:t>
            </a:r>
          </a:p>
          <a:p>
            <a:pPr lvl="0"/>
            <a:r>
              <a:rPr/>
              <a:t>☒ Only one: </a:t>
            </a:r>
            <a:r>
              <a:rPr>
                <a:latin typeface="Courier"/>
              </a:rPr>
              <a:t>write()</a:t>
            </a:r>
            <a:r>
              <a:rPr/>
              <a:t> is a function call</a:t>
            </a:r>
          </a:p>
          <a:p>
            <a:pPr lvl="0"/>
            <a:r>
              <a:rPr/>
              <a:t>☐ One per subscriber plus the monitor’s, and UVM syncs them at the end of the delta</a:t>
            </a:r>
          </a:p>
          <a:p>
            <a:pPr lvl="0" indent="0" marL="1270000">
              <a:buNone/>
            </a:pPr>
            <a:r>
              <a:rPr sz="2000" b="1"/>
              <a:t>Only one, and it is intra-thread communication</a:t>
            </a:r>
            <a:r>
              <a:rPr sz="2000"/>
              <a:t> — </a:t>
            </a:r>
            <a:r>
              <a:rPr sz="2000">
                <a:latin typeface="Courier"/>
              </a:rPr>
              <a:t>write()</a:t>
            </a:r>
            <a:r>
              <a:rPr sz="2000"/>
              <a:t> is a </a:t>
            </a:r>
            <a:r>
              <a:rPr sz="2000">
                <a:latin typeface="Courier"/>
              </a:rPr>
              <a:t>function</a:t>
            </a:r>
            <a:r>
              <a:rPr sz="2000"/>
              <a:t>, not a </a:t>
            </a:r>
            <a:r>
              <a:rPr sz="2000">
                <a:latin typeface="Courier"/>
              </a:rPr>
              <a:t>task</a:t>
            </a:r>
            <a:r>
              <a:rPr sz="2000"/>
              <a:t>: it consumes no time and runs in the thread of the one publishing. That is precisely why </a:t>
            </a:r>
            <a:r>
              <a:rPr sz="2000" b="1"/>
              <a:t>another</a:t>
            </a:r>
            <a:r>
              <a:rPr sz="2000"/>
              <a:t> mechanism (put/get + FIFO) is needed to talk between threads.</a:t>
            </a:r>
          </a:p>
        </p:txBody>
      </p:sp>
    </p:spTree>
  </p:cSld>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4</a:t>
            </a:r>
          </a:p>
          <a:p>
            <a:pPr lvl="0" indent="0" marL="0">
              <a:spcBef>
                <a:spcPts val="3000"/>
              </a:spcBef>
              <a:buNone/>
            </a:pPr>
            <a:r>
              <a:rPr b="1" i="1"/>
              <a:t>4 of 5 · Put and get ports</a:t>
            </a:r>
          </a:p>
          <a:p>
            <a:pPr lvl="0" indent="0" marL="0">
              <a:buNone/>
            </a:pPr>
            <a:r>
              <a:rPr b="1"/>
              <a:t>The consumer calls </a:t>
            </a:r>
            <a:r>
              <a:rPr b="1">
                <a:latin typeface="Courier"/>
              </a:rPr>
              <a:t>get()</a:t>
            </a:r>
            <a:r>
              <a:rPr b="1"/>
              <a:t> and the </a:t>
            </a:r>
            <a:r>
              <a:rPr b="1">
                <a:latin typeface="Courier"/>
              </a:rPr>
              <a:t>uvm_tlm_fifo</a:t>
            </a:r>
            <a:r>
              <a:rPr b="1"/>
              <a:t> is empty. What happens?</a:t>
            </a:r>
          </a:p>
          <a:p>
            <a:pPr lvl="0"/>
            <a:r>
              <a:rPr/>
              <a:t>☒ It blocks until the producer puts a piece of data in</a:t>
            </a:r>
          </a:p>
          <a:p>
            <a:pPr lvl="0"/>
            <a:r>
              <a:rPr/>
              <a:t>☐ It returns 0 and carries on</a:t>
            </a:r>
          </a:p>
          <a:p>
            <a:pPr lvl="0"/>
            <a:r>
              <a:rPr/>
              <a:t>☐ A UVM fatal error</a:t>
            </a:r>
          </a:p>
          <a:p>
            <a:pPr lvl="0"/>
            <a:r>
              <a:rPr/>
              <a:t>☐ It returns the last piece of data read, which stays in the FIFO until overwritten</a:t>
            </a:r>
          </a:p>
          <a:p>
            <a:pPr lvl="0" indent="0" marL="1270000">
              <a:buNone/>
            </a:pPr>
            <a:r>
              <a:rPr sz="2000" b="1"/>
              <a:t>It blocks</a:t>
            </a:r>
            <a:r>
              <a:rPr sz="2000"/>
              <a:t> — </a:t>
            </a:r>
            <a:r>
              <a:rPr sz="2000">
                <a:latin typeface="Courier"/>
              </a:rPr>
              <a:t>get()</a:t>
            </a:r>
            <a:r>
              <a:rPr sz="2000"/>
              <a:t> is blocking, and that is why it is declared </a:t>
            </a:r>
            <a:r>
              <a:rPr sz="2000">
                <a:latin typeface="Courier"/>
              </a:rPr>
              <a:t>task</a:t>
            </a:r>
            <a:r>
              <a:rPr sz="2000"/>
              <a:t> and not </a:t>
            </a:r>
            <a:r>
              <a:rPr sz="2000">
                <a:latin typeface="Courier"/>
              </a:rPr>
              <a:t>function</a:t>
            </a:r>
            <a:r>
              <a:rPr sz="2000"/>
              <a:t>. That is the whole synchronization: no hand-written signal handshake is needed.</a:t>
            </a:r>
          </a:p>
        </p:txBody>
      </p:sp>
    </p:spTree>
  </p:cSld>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4</a:t>
            </a:r>
          </a:p>
          <a:p>
            <a:pPr lvl="0" indent="0" marL="0">
              <a:spcBef>
                <a:spcPts val="3000"/>
              </a:spcBef>
              <a:buNone/>
            </a:pPr>
            <a:r>
              <a:rPr b="1" i="1"/>
              <a:t>5 of 5 · try_get()</a:t>
            </a:r>
          </a:p>
          <a:p>
            <a:pPr lvl="0" indent="0" marL="0">
              <a:buNone/>
            </a:pPr>
            <a:r>
              <a:rPr b="1"/>
              <a:t>And </a:t>
            </a:r>
            <a:r>
              <a:rPr b="1">
                <a:latin typeface="Courier"/>
              </a:rPr>
              <a:t>try_get()</a:t>
            </a:r>
            <a:r>
              <a:rPr b="1"/>
              <a:t> with the FIFO empty?</a:t>
            </a:r>
          </a:p>
          <a:p>
            <a:pPr lvl="0"/>
            <a:r>
              <a:rPr/>
              <a:t>☐ It blocks just like </a:t>
            </a:r>
            <a:r>
              <a:rPr>
                <a:latin typeface="Courier"/>
              </a:rPr>
              <a:t>get()</a:t>
            </a:r>
          </a:p>
          <a:p>
            <a:pPr lvl="0"/>
            <a:r>
              <a:rPr/>
              <a:t>☐ It returns 1 with a garbage value</a:t>
            </a:r>
          </a:p>
          <a:p>
            <a:pPr lvl="0"/>
            <a:r>
              <a:rPr/>
              <a:t>☐ It waits one clock cycle and tries again, up to the timeout of the phase</a:t>
            </a:r>
          </a:p>
          <a:p>
            <a:pPr lvl="0"/>
            <a:r>
              <a:rPr/>
              <a:t>☒ It returns 0 immediately, without blocking</a:t>
            </a:r>
          </a:p>
          <a:p>
            <a:pPr lvl="0" indent="0" marL="1270000">
              <a:buNone/>
            </a:pPr>
            <a:r>
              <a:rPr sz="2000" b="1"/>
              <a:t>It returns 0 and carries on</a:t>
            </a:r>
            <a:r>
              <a:rPr sz="2000"/>
              <a:t> — it is the non-blocking version, and that is why it can be a </a:t>
            </a:r>
            <a:r>
              <a:rPr sz="2000">
                <a:latin typeface="Courier"/>
              </a:rPr>
              <a:t>function</a:t>
            </a:r>
            <a:r>
              <a:rPr sz="2000"/>
              <a:t>. Notice that the scoreboard uses it in a </a:t>
            </a:r>
            <a:r>
              <a:rPr sz="2000">
                <a:latin typeface="Courier"/>
              </a:rPr>
              <a:t>do ... while</a:t>
            </a:r>
            <a:r>
              <a:rPr sz="2000"/>
              <a:t> to skip over the </a:t>
            </a:r>
            <a:r>
              <a:rPr sz="2000">
                <a:latin typeface="Courier"/>
              </a:rPr>
              <a:t>no_op</a:t>
            </a:r>
            <a:r>
              <a:rPr sz="2000"/>
              <a:t>s and the </a:t>
            </a:r>
            <a:r>
              <a:rPr sz="2000">
                <a:latin typeface="Courier"/>
              </a:rPr>
              <a:t>rst_op</a:t>
            </a:r>
            <a:r>
              <a:rPr sz="2000"/>
              <a:t>s.</a:t>
            </a:r>
          </a:p>
        </p:txBody>
      </p:sp>
    </p:spTree>
  </p:cSld>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4 · 1 of 2</a:t>
            </a:r>
          </a:p>
          <a:p>
            <a:pPr lvl="0" indent="0" marL="0">
              <a:spcBef>
                <a:spcPts val="3000"/>
              </a:spcBef>
              <a:buNone/>
            </a:pPr>
            <a:r>
              <a:rPr b="1" i="1"/>
              <a:t>One more observer, without touching the ones already watching</a:t>
            </a:r>
          </a:p>
          <a:p>
            <a:pPr lvl="0" indent="0" marL="0">
              <a:buNone/>
            </a:pPr>
            <a:r>
              <a:rPr>
                <a:latin typeface="Courier"/>
              </a:rPr>
              <a:t>cd code/ejercicios/d4 &amp;&amp; bash run.sh</a:t>
            </a:r>
            <a:r>
              <a:rPr/>
              <a:t> </a:t>
            </a:r>
          </a:p>
          <a:p>
            <a:pPr lvl="0"/>
            <a:r>
              <a:rPr/>
              <a:t>A </a:t>
            </a:r>
            <a:r>
              <a:rPr>
                <a:latin typeface="Courier"/>
              </a:rPr>
              <a:t>uvm_subscriber #(command_s)</a:t>
            </a:r>
            <a:r>
              <a:rPr/>
              <a:t> that counts the commands</a:t>
            </a:r>
          </a:p>
          <a:p>
            <a:pPr lvl="0"/>
            <a:r>
              <a:rPr/>
              <a:t>Instantiate it and connect it in the </a:t>
            </a:r>
            <a:r>
              <a:rPr>
                <a:latin typeface="Courier"/>
              </a:rPr>
              <a:t>env</a:t>
            </a:r>
            <a:r>
              <a:rPr/>
              <a:t>, without touching the connections that are already there</a:t>
            </a:r>
          </a:p>
          <a:p>
            <a:pPr lvl="0"/>
            <a:r>
              <a:rPr/>
              <a:t>It is marked by cross-checking: your count has to come out the same as the </a:t>
            </a:r>
            <a:r>
              <a:rPr>
                <a:latin typeface="Courier"/>
              </a:rPr>
              <a:t>command_monitor</a:t>
            </a:r>
            <a:r>
              <a:rPr/>
              <a:t>’s</a:t>
            </a:r>
          </a:p>
        </p:txBody>
      </p:sp>
    </p:spTree>
  </p:cSld>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4 · 2 of 2</a:t>
            </a:r>
          </a:p>
          <a:p>
            <a:pPr lvl="0" indent="0" marL="0">
              <a:spcBef>
                <a:spcPts val="3000"/>
              </a:spcBef>
              <a:buNone/>
            </a:pPr>
            <a:r>
              <a:rPr b="1" i="1"/>
              <a:t>The </a:t>
            </a:r>
            <a:r>
              <a:rPr b="1" i="1">
                <a:latin typeface="Courier"/>
              </a:rPr>
              <a:t>#500</a:t>
            </a:r>
            <a:r>
              <a:rPr b="1" i="1"/>
              <a:t> is a patch</a:t>
            </a:r>
          </a:p>
          <a:p>
            <a:pPr lvl="0" indent="0" marL="0">
              <a:buNone/>
            </a:pPr>
            <a:r>
              <a:rPr>
                <a:latin typeface="Courier"/>
              </a:rPr>
              <a:t>cd code/ejercicios/d4b &amp;&amp; bash run.sh</a:t>
            </a:r>
            <a:r>
              <a:rPr/>
              <a:t> </a:t>
            </a:r>
          </a:p>
          <a:p>
            <a:pPr lvl="0"/>
            <a:r>
              <a:rPr/>
              <a:t>The </a:t>
            </a:r>
            <a:r>
              <a:rPr i="1"/>
              <a:t>put and get</a:t>
            </a:r>
            <a:r>
              <a:rPr/>
              <a:t> testbench with </a:t>
            </a:r>
            <a:r>
              <a:rPr b="1"/>
              <a:t>one line changed</a:t>
            </a:r>
            <a:r>
              <a:rPr/>
              <a:t>: the </a:t>
            </a:r>
            <a:r>
              <a:rPr>
                <a:latin typeface="Courier"/>
              </a:rPr>
              <a:t>env</a:t>
            </a:r>
            <a:r>
              <a:rPr/>
              <a:t>’s FIFO comes unbounded</a:t>
            </a:r>
          </a:p>
          <a:p>
            <a:pPr lvl="0"/>
            <a:r>
              <a:rPr/>
              <a:t>The tester empties its thousand commands at </a:t>
            </a:r>
            <a:r>
              <a:rPr>
                <a:latin typeface="Courier"/>
              </a:rPr>
              <a:t>t = 0</a:t>
            </a:r>
            <a:r>
              <a:rPr/>
              <a:t>, waits the usual </a:t>
            </a:r>
            <a:r>
              <a:rPr>
                <a:latin typeface="Courier"/>
              </a:rPr>
              <a:t>#500</a:t>
            </a:r>
            <a:r>
              <a:rPr/>
              <a:t>, drops the objection — and the simulation ends </a:t>
            </a:r>
            <a:r>
              <a:rPr b="1"/>
              <a:t>in green with 13 commands on the bus</a:t>
            </a:r>
          </a:p>
          <a:p>
            <a:pPr lvl="0"/>
            <a:r>
              <a:rPr/>
              <a:t>It gets fixed in the driver: an objection </a:t>
            </a:r>
            <a:r>
              <a:rPr b="1"/>
              <a:t>while there is a command in flight</a:t>
            </a:r>
          </a:p>
          <a:p>
            <a:pPr lvl="0"/>
            <a:r>
              <a:rPr>
                <a:latin typeface="Courier"/>
              </a:rPr>
              <a:t>env.svh</a:t>
            </a:r>
            <a:r>
              <a:rPr/>
              <a:t> does not get touched: the unbounded FIFO is the DUT of this exercise</a:t>
            </a:r>
          </a:p>
        </p:txBody>
      </p:sp>
    </p:spTree>
  </p:cSld>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Yesterday we left…</a:t>
            </a:r>
          </a:p>
          <a:p>
            <a:pPr lvl="0" indent="0" marL="0">
              <a:spcBef>
                <a:spcPts val="3000"/>
              </a:spcBef>
              <a:buNone/>
            </a:pPr>
            <a:r>
              <a:rPr b="1" i="1"/>
              <a:t>Where the testbench stands</a:t>
            </a:r>
          </a:p>
          <a:p>
            <a:pPr lvl="0"/>
            <a:r>
              <a:rPr/>
              <a:t>The monitor </a:t>
            </a:r>
            <a:r>
              <a:rPr b="1"/>
              <a:t>publishes</a:t>
            </a:r>
            <a:r>
              <a:rPr/>
              <a:t> and knows nobody: the scoreboard and the coverage hang off it, and adding a third does not touch the one that publishes</a:t>
            </a:r>
          </a:p>
          <a:p>
            <a:pPr lvl="0"/>
            <a:r>
              <a:rPr/>
              <a:t>The TLM FIFOs settled who waits for whom, and </a:t>
            </a:r>
            <a:r>
              <a:rPr>
                <a:latin typeface="Courier"/>
              </a:rPr>
              <a:t>fork</a:t>
            </a:r>
            <a:r>
              <a:rPr/>
              <a:t>/</a:t>
            </a:r>
            <a:r>
              <a:rPr>
                <a:latin typeface="Courier"/>
              </a:rPr>
              <a:t>join</a:t>
            </a:r>
            <a:r>
              <a:rPr/>
              <a:t> who runs with whom</a:t>
            </a:r>
          </a:p>
          <a:p>
            <a:pPr lvl="0"/>
            <a:r>
              <a:rPr/>
              <a:t>But the data is still </a:t>
            </a:r>
            <a:r>
              <a:rPr b="1"/>
              <a:t>three loose fields</a:t>
            </a:r>
            <a:r>
              <a:rPr/>
              <a:t>: </a:t>
            </a:r>
            <a:r>
              <a:rPr>
                <a:latin typeface="Courier"/>
              </a:rPr>
              <a:t>A</a:t>
            </a:r>
            <a:r>
              <a:rPr/>
              <a:t>, </a:t>
            </a:r>
            <a:r>
              <a:rPr>
                <a:latin typeface="Courier"/>
              </a:rPr>
              <a:t>B</a:t>
            </a:r>
            <a:r>
              <a:rPr/>
              <a:t> and </a:t>
            </a:r>
            <a:r>
              <a:rPr>
                <a:latin typeface="Courier"/>
              </a:rPr>
              <a:t>op</a:t>
            </a:r>
            <a:r>
              <a:rPr/>
              <a:t> travel separately, they get copied by hand, and comparing them means writing the whole comparison</a:t>
            </a:r>
          </a:p>
        </p:txBody>
      </p:sp>
    </p:spTree>
  </p:cSld>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5 · ≈ 4 h 30 · unit 6 · the data</a:t>
            </a:r>
          </a:p>
          <a:p>
            <a:pPr lvl="0"/>
            <a:r>
              <a:rPr/>
              <a:t>Copying an object that contains another</a:t>
            </a:r>
          </a:p>
          <a:p>
            <a:pPr lvl="0"/>
            <a:r>
              <a:rPr/>
              <a:t>Transactions</a:t>
            </a:r>
          </a:p>
          <a:p>
            <a:pPr lvl="0"/>
            <a:r>
              <a:rPr/>
              <a:t>Constrained random</a:t>
            </a:r>
          </a:p>
          <a:p>
            <a:pPr lvl="0" indent="0" marL="0">
              <a:buNone/>
            </a:pPr>
            <a:r>
              <a:rPr b="1"/>
              <a:t>By the end of the day you can:</a:t>
            </a:r>
          </a:p>
          <a:p>
            <a:pPr lvl="0"/>
            <a:r>
              <a:rPr b="1"/>
              <a:t>Write</a:t>
            </a:r>
            <a:r>
              <a:rPr/>
              <a:t> a constraint that reaches a corner case, and </a:t>
            </a:r>
            <a:r>
              <a:rPr b="1"/>
              <a:t>measure</a:t>
            </a:r>
            <a:r>
              <a:rPr/>
              <a:t> whether the </a:t>
            </a:r>
            <a:r>
              <a:rPr>
                <a:latin typeface="Courier"/>
              </a:rPr>
              <a:t>dist</a:t>
            </a:r>
            <a:r>
              <a:rPr/>
              <a:t> does what it says</a:t>
            </a:r>
          </a:p>
          <a:p>
            <a:pPr lvl="0"/>
            <a:r>
              <a:rPr b="1"/>
              <a:t>Close</a:t>
            </a:r>
            <a:r>
              <a:rPr/>
              <a:t> a bin that was left open, with a directed case asked for through </a:t>
            </a:r>
            <a:r>
              <a:rPr>
                <a:latin typeface="Courier"/>
              </a:rPr>
              <a:t>randomize() with {}</a:t>
            </a:r>
          </a:p>
          <a:p>
            <a:pPr lvl="0"/>
            <a:r>
              <a:rPr b="1"/>
              <a:t>Explain</a:t>
            </a:r>
            <a:r>
              <a:rPr/>
              <a:t> the difference between copying the handle and copying the object, and what happens when the object contains another</a:t>
            </a:r>
          </a:p>
        </p:txBody>
      </p:sp>
    </p:spTree>
  </p:cSld>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Copying an object that contains another</a:t>
            </a:r>
          </a:p>
          <a:p>
            <a:pPr lvl="0" indent="0" marL="0">
              <a:spcBef>
                <a:spcPts val="3000"/>
              </a:spcBef>
              <a:buNone/>
            </a:pPr>
            <a:r>
              <a:rPr b="1" i="1"/>
              <a:t>The handle is not the object</a:t>
            </a:r>
          </a:p>
          <a:p>
            <a:pPr lvl="0"/>
            <a:r>
              <a:rPr/>
              <a:t>From the transactions on, the testbench data stops being a </a:t>
            </a:r>
            <a:r>
              <a:rPr>
                <a:latin typeface="Courier"/>
              </a:rPr>
              <a:t>struct</a:t>
            </a:r>
            <a:r>
              <a:rPr/>
              <a:t> and becomes </a:t>
            </a:r>
            <a:r>
              <a:rPr b="1"/>
              <a:t>objects that travel</a:t>
            </a:r>
            <a:r>
              <a:rPr/>
              <a:t>: the monitor creates them, the scoreboard compares them</a:t>
            </a:r>
          </a:p>
          <a:p>
            <a:pPr lvl="0"/>
            <a:r>
              <a:rPr/>
              <a:t>And there a problem appears that a </a:t>
            </a:r>
            <a:r>
              <a:rPr>
                <a:latin typeface="Courier"/>
              </a:rPr>
              <a:t>struct</a:t>
            </a:r>
            <a:r>
              <a:rPr/>
              <a:t> did not have. A </a:t>
            </a:r>
            <a:r>
              <a:rPr>
                <a:latin typeface="Courier"/>
              </a:rPr>
              <a:t>struct</a:t>
            </a:r>
            <a:r>
              <a:rPr/>
              <a:t> gets copied when you assign it; an object does </a:t>
            </a:r>
            <a:r>
              <a:rPr b="1"/>
              <a:t>not</a:t>
            </a:r>
            <a:r>
              <a:rPr/>
              <a:t>: </a:t>
            </a:r>
            <a:r>
              <a:rPr>
                <a:latin typeface="Courier"/>
              </a:rPr>
              <a:t>obj1_h = obj2_h</a:t>
            </a:r>
            <a:r>
              <a:rPr/>
              <a:t> copies the handle, not the data</a:t>
            </a:r>
          </a:p>
          <a:p>
            <a:pPr lvl="0"/>
            <a:r>
              <a:rPr/>
              <a:t>Which means two parts of the testbench can be looking at the same object without knowing it. If one modifies it, the other sees the change halfway through</a:t>
            </a:r>
          </a:p>
          <a:p>
            <a:pPr lvl="0"/>
            <a:r>
              <a:rPr/>
              <a:t>Copying it for real has to be written, and written </a:t>
            </a:r>
            <a:r>
              <a:rPr b="1"/>
              <a:t>at every level of the hierarchy</a:t>
            </a:r>
            <a:r>
              <a:rPr/>
              <a:t>, or the fields from above get lost in silence</a:t>
            </a:r>
          </a:p>
          <a:p>
            <a:pPr lvl="0"/>
            <a:r>
              <a:rPr/>
              <a:t>This section is the OOP that is missing so that the transactions can be copied, compared and printed without lying</a:t>
            </a:r>
          </a:p>
        </p:txBody>
      </p:sp>
    </p:spTree>
  </p:cSld>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Copying an object that contains another</a:t>
            </a:r>
          </a:p>
        </p:txBody>
      </p:sp>
      <p:sp>
        <p:nvSpPr>
          <p:cNvPr id="3" name="Content Placeholder 2"/>
          <p:cNvSpPr>
            <a:spLocks noGrp="1"/>
          </p:cNvSpPr>
          <p:nvPr>
            <p:ph idx="1"/>
          </p:nvPr>
        </p:nvSpPr>
        <p:spPr/>
        <p:txBody>
          <a:bodyPr/>
          <a:lstStyle/>
          <a:p>
            <a:pPr lvl="0" indent="0" marL="0">
              <a:spcBef>
                <a:spcPts val="3000"/>
              </a:spcBef>
              <a:buNone/>
            </a:pPr>
            <a:r>
              <a:rPr b="1" i="1"/>
              <a:t>Never duplicate code</a:t>
            </a:r>
          </a:p>
          <a:p>
            <a:pPr lvl="0" indent="0" marL="1270000">
              <a:buNone/>
            </a:pPr>
            <a:r>
              <a:rPr sz="2000"/>
              <a:t>“If we find ourselves copying code and making small modifications to it inside our program, we are doing things wrong. Code must never be duplicated.”</a:t>
            </a:r>
          </a:p>
          <a:p>
            <a:pPr lvl="0" indent="0" marL="0">
              <a:buNone/>
            </a:pPr>
            <a:r>
              <a:rPr/>
              <a:t>In OOP, instead of copying code… </a:t>
            </a:r>
          </a:p>
          <a:p>
            <a:pPr lvl="0" indent="0" marL="0">
              <a:buNone/>
            </a:pPr>
            <a:r>
              <a:rPr b="1" i="1"/>
              <a:t>we extend classes</a:t>
            </a:r>
            <a:r>
              <a:rPr/>
              <a:t> </a:t>
            </a:r>
          </a:p>
        </p:txBody>
      </p:sp>
    </p:spTree>
  </p:cSld>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Copying an object that contains another</a:t>
            </a:r>
          </a:p>
        </p:txBody>
      </p:sp>
      <p:sp>
        <p:nvSpPr>
          <p:cNvPr id="4" name="Text Placeholder 3"/>
          <p:cNvSpPr>
            <a:spLocks noGrp="1"/>
          </p:cNvSpPr>
          <p:nvPr>
            <p:ph idx="2" sz="half" type="body"/>
          </p:nvPr>
        </p:nvSpPr>
        <p:spPr/>
        <p:txBody>
          <a:bodyPr/>
          <a:lstStyle/>
          <a:p>
            <a:pPr lvl="0" indent="0" marL="0">
              <a:spcBef>
                <a:spcPts val="3000"/>
              </a:spcBef>
              <a:buNone/>
            </a:pPr>
            <a:r>
              <a:rPr b="1" i="1">
                <a:latin typeface="Courier"/>
              </a:rPr>
              <a:t>convert2string()</a:t>
            </a:r>
            <a:r>
              <a:rPr b="1" i="1"/>
              <a:t>: the problem</a:t>
            </a:r>
          </a:p>
        </p:txBody>
      </p:sp>
      <p:pic>
        <p:nvPicPr>
          <p:cNvPr descr="res/diagrams/en/jerarquias_convert2string.svg" id="0" name="Picture 1"/>
          <p:cNvPicPr>
            <a:picLocks noGrp="1" noChangeAspect="1"/>
          </p:cNvPicPr>
          <p:nvPr/>
        </p:nvPicPr>
        <p:blipFill>
          <a:blip r:embed="rId2"/>
          <a:stretch>
            <a:fillRect/>
          </a:stretch>
        </p:blipFill>
        <p:spPr bwMode="auto">
          <a:xfrm>
            <a:off x="3568700" y="762000"/>
            <a:ext cx="5105400" cy="2755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four levels of the hierarchy</a:t>
            </a:r>
          </a:p>
        </p:txBody>
      </p:sp>
    </p:spTree>
  </p:cSld>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hierarchy goes from the general to the particular, and each class adds fields of its own</a:t>
            </a:r>
          </a:p>
          <a:p>
            <a:pPr lvl="0"/>
            <a:r>
              <a:rPr/>
              <a:t>We want two things from it: to be able to </a:t>
            </a:r>
            <a:r>
              <a:rPr b="1"/>
              <a:t>copy</a:t>
            </a:r>
            <a:r>
              <a:rPr/>
              <a:t> a whole object and to </a:t>
            </a:r>
            <a:r>
              <a:rPr b="1"/>
              <a:t>print</a:t>
            </a:r>
            <a:r>
              <a:rPr/>
              <a:t> it whole, without anything from the levels above getting lost</a:t>
            </a:r>
          </a:p>
          <a:p>
            <a:pPr lvl="0"/>
            <a:r>
              <a:rPr/>
              <a:t>This first version works. Count how many times the name of a field of the base class shows up</a:t>
            </a:r>
          </a:p>
          <a:p>
            <a:pPr lvl="0" indent="0">
              <a:buNone/>
            </a:pPr>
            <a:r>
              <a:rPr i="1">
                <a:solidFill>
                  <a:srgbClr val="60A0B0"/>
                </a:solidFill>
                <a:latin typeface="Courier"/>
              </a:rPr>
              <a:t>// ILLUSTRATION -- not compiled. The WRONG way to write convert2string!</a:t>
            </a:r>
            <a:br/>
            <a:r>
              <a:rPr i="1">
                <a:solidFill>
                  <a:srgbClr val="60A0B0"/>
                </a:solidFill>
                <a:latin typeface="Courier"/>
              </a:rPr>
              <a:t>// The classes are drawn as comments: only the methods are on screen.</a:t>
            </a:r>
            <a:br/>
            <a:r>
              <a:rPr i="1">
                <a:solidFill>
                  <a:srgbClr val="60A0B0"/>
                </a:solidFill>
                <a:latin typeface="Courier"/>
              </a:rPr>
              <a:t>//class trago;</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a:t>
            </a:r>
            <a:r>
              <a:rPr>
                <a:latin typeface="Courier"/>
              </a:rPr>
              <a:t>, hielos);</a:t>
            </a:r>
            <a:br/>
            <a:r>
              <a:rPr>
                <a:latin typeface="Courier"/>
              </a:rPr>
              <a:t>   </a:t>
            </a:r>
            <a:r>
              <a:rPr b="1">
                <a:solidFill>
                  <a:srgbClr val="007020"/>
                </a:solidFill>
                <a:latin typeface="Courier"/>
              </a:rPr>
              <a:t>endfunction</a:t>
            </a:r>
            <a:r>
              <a:rPr>
                <a:latin typeface="Courier"/>
              </a:rPr>
              <a:t> : convert2string</a:t>
            </a:r>
            <a:br/>
            <a:r>
              <a:rPr i="1">
                <a:solidFill>
                  <a:srgbClr val="60A0B0"/>
                </a:solidFill>
                <a:latin typeface="Courier"/>
              </a:rPr>
              <a:t>//class fernet extends trago;</a:t>
            </a: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coca_s;</a:t>
            </a:r>
            <a:br/>
            <a:r>
              <a:rPr>
                <a:latin typeface="Courier"/>
              </a:rPr>
              <a:t>      coca_s = (con_coca) ? </a:t>
            </a:r>
            <a:r>
              <a:rPr>
                <a:solidFill>
                  <a:srgbClr val="4070A0"/>
                </a:solidFill>
                <a:latin typeface="Courier"/>
              </a:rPr>
              <a:t>"si"</a:t>
            </a:r>
            <a:r>
              <a:rPr>
                <a:latin typeface="Courier"/>
              </a:rPr>
              <a:t> : </a:t>
            </a:r>
            <a:r>
              <a:rPr>
                <a:solidFill>
                  <a:srgbClr val="4070A0"/>
                </a:solidFill>
                <a:latin typeface="Courier"/>
              </a:rPr>
              <a:t>"no"</a:t>
            </a:r>
            <a:r>
              <a:rPr>
                <a:latin typeface="Courier"/>
              </a:rPr>
              <a:t>;</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  Coca: %s"</a:t>
            </a:r>
            <a:r>
              <a:rPr>
                <a:latin typeface="Courier"/>
              </a:rPr>
              <a:t>, hielos, coca_s);</a:t>
            </a:r>
            <a:br/>
            <a:r>
              <a:rPr>
                <a:latin typeface="Courier"/>
              </a:rPr>
              <a:t>   </a:t>
            </a:r>
            <a:r>
              <a:rPr b="1">
                <a:solidFill>
                  <a:srgbClr val="007020"/>
                </a:solidFill>
                <a:latin typeface="Courier"/>
              </a:rPr>
              <a:t>endfunction</a:t>
            </a:r>
            <a:r>
              <a:rPr>
                <a:latin typeface="Courier"/>
              </a:rPr>
              <a:t> : convert2string</a:t>
            </a:r>
            <a:br/>
            <a:br/>
            <a:r>
              <a:rPr i="1">
                <a:solidFill>
                  <a:srgbClr val="60A0B0"/>
                </a:solidFill>
                <a:latin typeface="Courier"/>
              </a:rPr>
              <a:t>//class fernet_doble extends fernet;</a:t>
            </a: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  coca: %0b  mesa: %s"</a:t>
            </a:r>
            <a:r>
              <a:rPr>
                <a:latin typeface="Courier"/>
              </a:rPr>
              <a:t>,</a:t>
            </a:r>
            <a:br/>
            <a:r>
              <a:rPr>
                <a:latin typeface="Courier"/>
              </a:rPr>
              <a:t>               hielos, con_coca, mesa) };</a:t>
            </a:r>
            <a:br/>
            <a:r>
              <a:rPr>
                <a:latin typeface="Courier"/>
              </a:rPr>
              <a:t>   </a:t>
            </a:r>
            <a:r>
              <a:rPr b="1">
                <a:solidFill>
                  <a:srgbClr val="007020"/>
                </a:solidFill>
                <a:latin typeface="Courier"/>
              </a:rPr>
              <a:t>endfunction</a:t>
            </a:r>
            <a:r>
              <a:rPr>
                <a:latin typeface="Courier"/>
              </a:rPr>
              <a:t> : convert2string</a:t>
            </a:r>
          </a:p>
        </p:txBody>
      </p:sp>
    </p:spTree>
  </p:cSld>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Copying an object that contains another</a:t>
            </a:r>
          </a:p>
        </p:txBody>
      </p:sp>
      <p:sp>
        <p:nvSpPr>
          <p:cNvPr id="4" name="Text Placeholder 3"/>
          <p:cNvSpPr>
            <a:spLocks noGrp="1"/>
          </p:cNvSpPr>
          <p:nvPr>
            <p:ph idx="2" sz="half" type="body"/>
          </p:nvPr>
        </p:nvSpPr>
        <p:spPr/>
        <p:txBody>
          <a:bodyPr/>
          <a:lstStyle/>
          <a:p>
            <a:pPr lvl="0" indent="0" marL="0">
              <a:spcBef>
                <a:spcPts val="3000"/>
              </a:spcBef>
              <a:buNone/>
            </a:pPr>
            <a:r>
              <a:rPr b="1" i="1">
                <a:latin typeface="Courier"/>
              </a:rPr>
              <a:t>convert2string()</a:t>
            </a:r>
            <a:r>
              <a:rPr b="1" i="1"/>
              <a:t>: the deep version</a:t>
            </a:r>
          </a:p>
        </p:txBody>
      </p:sp>
      <p:pic>
        <p:nvPicPr>
          <p:cNvPr descr="res/diagrams/en/jerarquias_convert2string_deep.svg" id="0" name="Picture 1"/>
          <p:cNvPicPr>
            <a:picLocks noGrp="1" noChangeAspect="1"/>
          </p:cNvPicPr>
          <p:nvPr/>
        </p:nvPicPr>
        <p:blipFill>
          <a:blip r:embed="rId2"/>
          <a:stretch>
            <a:fillRect/>
          </a:stretch>
        </p:blipFill>
        <p:spPr bwMode="auto">
          <a:xfrm>
            <a:off x="3568700" y="762000"/>
            <a:ext cx="5105400" cy="27559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 new level in the hierarchy breaks convert2string(): graduacion does not appear in the string</a:t>
            </a:r>
          </a:p>
        </p:txBody>
      </p:sp>
    </p:spTree>
  </p:cSld>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day somebody puts a class </a:t>
            </a:r>
            <a:r>
              <a:rPr b="1"/>
              <a:t>in the middle</a:t>
            </a:r>
            <a:r>
              <a:rPr/>
              <a:t>, the ones below go on printing what they knew and the one in the middle does not show up. And there is no error: the method still returns a string</a:t>
            </a:r>
          </a:p>
          <a:p>
            <a:pPr lvl="0"/>
            <a:r>
              <a:rPr/>
              <a:t>The rule that fixes it: each class prints </a:t>
            </a:r>
            <a:r>
              <a:rPr b="1"/>
              <a:t>only what is its own</a:t>
            </a:r>
            <a:r>
              <a:rPr/>
              <a:t> and asks </a:t>
            </a:r>
            <a:r>
              <a:rPr>
                <a:latin typeface="Courier"/>
              </a:rPr>
              <a:t>super</a:t>
            </a:r>
            <a:r>
              <a:rPr/>
              <a:t> for the rest</a:t>
            </a:r>
          </a:p>
          <a:p>
            <a:pPr lvl="0"/>
            <a:r>
              <a:rPr/>
              <a:t>Nobody knows what is further up, so inserting a level breaks nothing</a:t>
            </a:r>
          </a:p>
          <a:p>
            <a:pPr lvl="0" indent="0">
              <a:buNone/>
            </a:pPr>
            <a:r>
              <a:rPr i="1">
                <a:solidFill>
                  <a:srgbClr val="60A0B0"/>
                </a:solidFill>
                <a:latin typeface="Courier"/>
              </a:rPr>
              <a:t>// ILLUSTRATION -- not compiled. The same three methods written deep, with the</a:t>
            </a:r>
            <a:br/>
            <a:r>
              <a:rPr i="1">
                <a:solidFill>
                  <a:srgbClr val="60A0B0"/>
                </a:solidFill>
                <a:latin typeface="Courier"/>
              </a:rPr>
              <a:t>// classes drawn as comments. The version that does compile is deep.sv.</a:t>
            </a:r>
            <a:br/>
            <a:r>
              <a:rPr i="1">
                <a:solidFill>
                  <a:srgbClr val="60A0B0"/>
                </a:solidFill>
                <a:latin typeface="Courier"/>
              </a:rPr>
              <a:t>//virtual class trago;</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$sformatf</a:t>
            </a:r>
            <a:r>
              <a:rPr>
                <a:latin typeface="Courier"/>
              </a:rPr>
              <a:t>(</a:t>
            </a:r>
            <a:r>
              <a:rPr>
                <a:solidFill>
                  <a:srgbClr val="4070A0"/>
                </a:solidFill>
                <a:latin typeface="Courier"/>
              </a:rPr>
              <a:t>"Hielos: %0d"</a:t>
            </a:r>
            <a:r>
              <a:rPr>
                <a:latin typeface="Courier"/>
              </a:rPr>
              <a:t>, hielos);</a:t>
            </a:r>
            <a:br/>
            <a:r>
              <a:rPr>
                <a:latin typeface="Courier"/>
              </a:rPr>
              <a:t>   </a:t>
            </a:r>
            <a:r>
              <a:rPr b="1">
                <a:solidFill>
                  <a:srgbClr val="007020"/>
                </a:solidFill>
                <a:latin typeface="Courier"/>
              </a:rPr>
              <a:t>endfunction</a:t>
            </a:r>
            <a:r>
              <a:rPr>
                <a:latin typeface="Courier"/>
              </a:rPr>
              <a:t> : convert2string</a:t>
            </a:r>
            <a:br/>
            <a:br/>
            <a:r>
              <a:rPr i="1">
                <a:solidFill>
                  <a:srgbClr val="60A0B0"/>
                </a:solidFill>
                <a:latin typeface="Courier"/>
              </a:rPr>
              <a:t>//class con_alcohol extends trago;</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a:t>
            </a:r>
            <a:br/>
            <a:r>
              <a:rPr>
                <a:latin typeface="Courier"/>
              </a:rPr>
              <a:t>              </a:t>
            </a:r>
            <a:r>
              <a:rPr b="1">
                <a:solidFill>
                  <a:srgbClr val="007020"/>
                </a:solidFill>
                <a:latin typeface="Courier"/>
              </a:rPr>
              <a:t>$sformatf</a:t>
            </a:r>
            <a:r>
              <a:rPr>
                <a:latin typeface="Courier"/>
              </a:rPr>
              <a:t>(</a:t>
            </a:r>
            <a:r>
              <a:rPr>
                <a:solidFill>
                  <a:srgbClr val="4070A0"/>
                </a:solidFill>
                <a:latin typeface="Courier"/>
              </a:rPr>
              <a:t>"\ngraduacion: %0d"</a:t>
            </a:r>
            <a:r>
              <a:rPr>
                <a:latin typeface="Courier"/>
              </a:rPr>
              <a:t>,graduacion)};</a:t>
            </a:r>
            <a:br/>
            <a:r>
              <a:rPr>
                <a:latin typeface="Courier"/>
              </a:rPr>
              <a:t>   </a:t>
            </a:r>
            <a:r>
              <a:rPr b="1">
                <a:solidFill>
                  <a:srgbClr val="007020"/>
                </a:solidFill>
                <a:latin typeface="Courier"/>
              </a:rPr>
              <a:t>endfunction</a:t>
            </a:r>
            <a:r>
              <a:rPr>
                <a:latin typeface="Courier"/>
              </a:rPr>
              <a:t> : convert2string</a:t>
            </a:r>
            <a:br/>
            <a:br/>
            <a:r>
              <a:rPr i="1">
                <a:solidFill>
                  <a:srgbClr val="60A0B0"/>
                </a:solidFill>
                <a:latin typeface="Courier"/>
              </a:rPr>
              <a:t>//class fernet extends con_alcohol;</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coca_s;</a:t>
            </a:r>
            <a:br/>
            <a:r>
              <a:rPr>
                <a:latin typeface="Courier"/>
              </a:rPr>
              <a:t>      coca_s = (con_coca) ? </a:t>
            </a:r>
            <a:r>
              <a:rPr>
                <a:solidFill>
                  <a:srgbClr val="4070A0"/>
                </a:solidFill>
                <a:latin typeface="Courier"/>
              </a:rPr>
              <a:t>"si"</a:t>
            </a:r>
            <a:r>
              <a:rPr>
                <a:latin typeface="Courier"/>
              </a:rPr>
              <a:t> : </a:t>
            </a:r>
            <a:r>
              <a:rPr>
                <a:solidFill>
                  <a:srgbClr val="4070A0"/>
                </a:solidFill>
                <a:latin typeface="Courier"/>
              </a:rPr>
              <a:t>"no"</a:t>
            </a:r>
            <a:r>
              <a:rPr>
                <a:latin typeface="Courier"/>
              </a:rPr>
              <a:t>;</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 </a:t>
            </a:r>
            <a:r>
              <a:rPr>
                <a:solidFill>
                  <a:srgbClr val="4070A0"/>
                </a:solidFill>
                <a:latin typeface="Courier"/>
              </a:rPr>
              <a:t>"\nCoca: "</a:t>
            </a:r>
            <a:r>
              <a:rPr>
                <a:latin typeface="Courier"/>
              </a:rPr>
              <a:t>,coca_s};</a:t>
            </a:r>
            <a:br/>
            <a:r>
              <a:rPr>
                <a:latin typeface="Courier"/>
              </a:rPr>
              <a:t>   </a:t>
            </a:r>
            <a:r>
              <a:rPr b="1">
                <a:solidFill>
                  <a:srgbClr val="007020"/>
                </a:solidFill>
                <a:latin typeface="Courier"/>
              </a:rPr>
              <a:t>endfunction</a:t>
            </a:r>
            <a:r>
              <a:rPr>
                <a:latin typeface="Courier"/>
              </a:rPr>
              <a:t> : convert2string</a:t>
            </a:r>
          </a:p>
        </p:txBody>
      </p:sp>
    </p:spTree>
  </p:cSld>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Copying an object that contains another</a:t>
            </a:r>
          </a:p>
        </p:txBody>
      </p:sp>
      <p:sp>
        <p:nvSpPr>
          <p:cNvPr id="3" name="Content Placeholder 2"/>
          <p:cNvSpPr>
            <a:spLocks noGrp="1"/>
          </p:cNvSpPr>
          <p:nvPr>
            <p:ph idx="1"/>
          </p:nvPr>
        </p:nvSpPr>
        <p:spPr/>
        <p:txBody>
          <a:bodyPr/>
          <a:lstStyle/>
          <a:p>
            <a:pPr lvl="0" indent="0" marL="0">
              <a:spcBef>
                <a:spcPts val="3000"/>
              </a:spcBef>
              <a:buNone/>
            </a:pPr>
            <a:r>
              <a:rPr b="1" i="1"/>
              <a:t>The equals sign copies nothing</a:t>
            </a:r>
          </a:p>
          <a:p>
            <a:pPr lvl="0"/>
            <a:r>
              <a:rPr>
                <a:latin typeface="Courier"/>
              </a:rPr>
              <a:t>obj1_h = obj2_h</a:t>
            </a:r>
            <a:r>
              <a:rPr/>
              <a:t> </a:t>
            </a:r>
            <a:r>
              <a:rPr b="1"/>
              <a:t>copies nothing</a:t>
            </a:r>
            <a:r>
              <a:rPr/>
              <a:t>: it leaves two handles pointing at the same object</a:t>
            </a:r>
          </a:p>
          <a:p>
            <a:pPr lvl="0"/>
            <a:r>
              <a:rPr/>
              <a:t>If you modify it through one, the other sees it. There is no notice, there is no warning</a:t>
            </a:r>
          </a:p>
          <a:p>
            <a:pPr lvl="0"/>
            <a:r>
              <a:rPr/>
              <a:t>With a </a:t>
            </a:r>
            <a:r>
              <a:rPr>
                <a:latin typeface="Courier"/>
              </a:rPr>
              <a:t>struct</a:t>
            </a:r>
            <a:r>
              <a:rPr/>
              <a:t> that did not happen: it gets copied when you assign it. It is the difference to keep in mind from here to the end of the course</a:t>
            </a:r>
          </a:p>
        </p:txBody>
      </p:sp>
    </p:spTree>
  </p:cSld>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Copying an object that contains another</a:t>
            </a:r>
          </a:p>
        </p:txBody>
      </p:sp>
      <p:sp>
        <p:nvSpPr>
          <p:cNvPr id="3" name="Content Placeholder 2"/>
          <p:cNvSpPr>
            <a:spLocks noGrp="1"/>
          </p:cNvSpPr>
          <p:nvPr>
            <p:ph idx="1"/>
          </p:nvPr>
        </p:nvSpPr>
        <p:spPr/>
        <p:txBody>
          <a:bodyPr/>
          <a:lstStyle/>
          <a:p>
            <a:pPr lvl="0" indent="0" marL="0">
              <a:spcBef>
                <a:spcPts val="3000"/>
              </a:spcBef>
              <a:buNone/>
            </a:pPr>
            <a:r>
              <a:rPr b="1" i="1"/>
              <a:t>Copying for real is two steps</a:t>
            </a:r>
          </a:p>
          <a:p>
            <a:pPr lvl="0" indent="0" marL="0">
              <a:buNone/>
            </a:pPr>
            <a:r>
              <a:rPr/>
              <a:t>Copying for real is two steps, and they have to be written: </a:t>
            </a:r>
            <a:r>
              <a:rPr b="1"/>
              <a:t>instantiate</a:t>
            </a:r>
            <a:r>
              <a:rPr/>
              <a:t> a new object and </a:t>
            </a:r>
            <a:r>
              <a:rPr b="1"/>
              <a:t>hand it the data</a:t>
            </a:r>
            <a:r>
              <a:rPr/>
              <a:t> field by field</a:t>
            </a:r>
          </a:p>
          <a:p>
            <a:pPr lvl="0" indent="0">
              <a:buNone/>
            </a:pPr>
            <a:r>
              <a:rPr i="1">
                <a:solidFill>
                  <a:srgbClr val="60A0B0"/>
                </a:solidFill>
                <a:latin typeface="Courier"/>
              </a:rPr>
              <a:t>// ILLUSTRATION -- not compiled. The initial block of deep.sv:110-118, on its own.</a:t>
            </a:r>
            <a:br/>
            <a:r>
              <a:rPr b="1">
                <a:solidFill>
                  <a:srgbClr val="007020"/>
                </a:solidFill>
                <a:latin typeface="Courier"/>
              </a:rPr>
              <a:t>initial</a:t>
            </a:r>
            <a:r>
              <a:rPr>
                <a:latin typeface="Courier"/>
              </a:rPr>
              <a:t> </a:t>
            </a:r>
            <a:r>
              <a:rPr b="1">
                <a:solidFill>
                  <a:srgbClr val="007020"/>
                </a:solidFill>
                <a:latin typeface="Courier"/>
              </a:rPr>
              <a:t>begin</a:t>
            </a:r>
            <a:br/>
            <a:r>
              <a:rPr>
                <a:latin typeface="Courier"/>
              </a:rPr>
              <a:t>   fernet_hielo1_h =</a:t>
            </a:r>
            <a:br/>
            <a:r>
              <a:rPr>
                <a:latin typeface="Courier"/>
              </a:rPr>
              <a:t>       </a:t>
            </a:r>
            <a:r>
              <a:rPr b="1">
                <a:solidFill>
                  <a:srgbClr val="007020"/>
                </a:solidFill>
                <a:latin typeface="Courier"/>
              </a:rPr>
              <a:t>new</a:t>
            </a:r>
            <a:r>
              <a:rPr>
                <a:solidFill>
                  <a:srgbClr val="902000"/>
                </a:solidFill>
                <a:latin typeface="Courier"/>
              </a:rPr>
              <a:t>(.hielos</a:t>
            </a:r>
            <a:r>
              <a:rPr>
                <a:latin typeface="Courier"/>
              </a:rPr>
              <a:t>(</a:t>
            </a:r>
            <a:r>
              <a:rPr>
                <a:solidFill>
                  <a:srgbClr val="40A070"/>
                </a:solidFill>
                <a:latin typeface="Courier"/>
              </a:rPr>
              <a:t>2</a:t>
            </a:r>
            <a:r>
              <a:rPr>
                <a:latin typeface="Courier"/>
              </a:rPr>
              <a:t>),</a:t>
            </a:r>
            <a:r>
              <a:rPr>
                <a:solidFill>
                  <a:srgbClr val="902000"/>
                </a:solidFill>
                <a:latin typeface="Courier"/>
              </a:rPr>
              <a:t> .con_coca</a:t>
            </a:r>
            <a:r>
              <a:rPr>
                <a:latin typeface="Courier"/>
              </a:rPr>
              <a:t>(</a:t>
            </a:r>
            <a:r>
              <a:rPr>
                <a:solidFill>
                  <a:srgbClr val="40A070"/>
                </a:solidFill>
                <a:latin typeface="Courier"/>
              </a:rPr>
              <a:t>1</a:t>
            </a:r>
            <a:r>
              <a:rPr>
                <a:latin typeface="Courier"/>
              </a:rPr>
              <a:t>),</a:t>
            </a:r>
            <a:r>
              <a:rPr>
                <a:solidFill>
                  <a:srgbClr val="902000"/>
                </a:solidFill>
                <a:latin typeface="Courier"/>
              </a:rPr>
              <a:t> .graduacion</a:t>
            </a:r>
            <a:r>
              <a:rPr>
                <a:latin typeface="Courier"/>
              </a:rPr>
              <a:t>(</a:t>
            </a:r>
            <a:r>
              <a:rPr>
                <a:solidFill>
                  <a:srgbClr val="40A070"/>
                </a:solidFill>
                <a:latin typeface="Courier"/>
              </a:rPr>
              <a:t>2</a:t>
            </a:r>
            <a:r>
              <a:rPr>
                <a:latin typeface="Courier"/>
              </a:rPr>
              <a:t>),</a:t>
            </a:r>
            <a:r>
              <a:rPr>
                <a:solidFill>
                  <a:srgbClr val="902000"/>
                </a:solidFill>
                <a:latin typeface="Courier"/>
              </a:rPr>
              <a:t> .mesa</a:t>
            </a:r>
            <a:r>
              <a:rPr>
                <a:latin typeface="Courier"/>
              </a:rPr>
              <a:t>(</a:t>
            </a:r>
            <a:r>
              <a:rPr>
                <a:solidFill>
                  <a:srgbClr val="4070A0"/>
                </a:solidFill>
                <a:latin typeface="Courier"/>
              </a:rPr>
              <a:t>"mesa 4"</a:t>
            </a:r>
            <a:r>
              <a:rPr>
                <a:latin typeface="Courier"/>
              </a:rPr>
              <a:t>),</a:t>
            </a:r>
            <a:r>
              <a:rPr>
                <a:solidFill>
                  <a:srgbClr val="902000"/>
                </a:solidFill>
                <a:latin typeface="Courier"/>
              </a:rPr>
              <a:t> .medidas</a:t>
            </a:r>
            <a:r>
              <a:rPr>
                <a:latin typeface="Courier"/>
              </a:rPr>
              <a:t>(</a:t>
            </a:r>
            <a:r>
              <a:rPr>
                <a:solidFill>
                  <a:srgbClr val="40A070"/>
                </a:solidFill>
                <a:latin typeface="Courier"/>
              </a:rPr>
              <a:t>2</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"\n--- Fernet 1 ---\n"</a:t>
            </a:r>
            <a:r>
              <a:rPr>
                <a:latin typeface="Courier"/>
              </a:rPr>
              <a:t>, fernet_hielo1_h.convert2string());</a:t>
            </a:r>
            <a:br/>
            <a:r>
              <a:rPr>
                <a:latin typeface="Courier"/>
              </a:rPr>
              <a:t>   fernet_hielo2_h = </a:t>
            </a:r>
            <a:r>
              <a:rPr b="1">
                <a:solidFill>
                  <a:srgbClr val="007020"/>
                </a:solidFill>
                <a:latin typeface="Courier"/>
              </a:rPr>
              <a:t>new</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"\n--- Fernet 2 before the copy ---\n"</a:t>
            </a:r>
            <a:r>
              <a:rPr>
                <a:latin typeface="Courier"/>
              </a:rPr>
              <a:t>, fernet_hielo2_h.convert2string());</a:t>
            </a:r>
            <a:br/>
            <a:r>
              <a:rPr>
                <a:latin typeface="Courier"/>
              </a:rPr>
              <a:t>   </a:t>
            </a:r>
            <a:r>
              <a:rPr i="1">
                <a:solidFill>
                  <a:srgbClr val="60A0B0"/>
                </a:solidFill>
                <a:latin typeface="Courier"/>
              </a:rPr>
              <a:t>// do_copy is a method that copies member by member</a:t>
            </a:r>
            <a:br/>
            <a:r>
              <a:rPr>
                <a:latin typeface="Courier"/>
              </a:rPr>
              <a:t>   </a:t>
            </a:r>
            <a:r>
              <a:rPr i="1">
                <a:solidFill>
                  <a:srgbClr val="60A0B0"/>
                </a:solidFill>
                <a:latin typeface="Courier"/>
              </a:rPr>
              <a:t>// it suffers from the same problem already seen with convert2string()</a:t>
            </a:r>
            <a:br/>
            <a:r>
              <a:rPr>
                <a:latin typeface="Courier"/>
              </a:rPr>
              <a:t>   </a:t>
            </a:r>
            <a:r>
              <a:rPr i="1">
                <a:solidFill>
                  <a:srgbClr val="60A0B0"/>
                </a:solidFill>
                <a:latin typeface="Courier"/>
              </a:rPr>
              <a:t>// Each class can copy the variables defined in that class</a:t>
            </a:r>
            <a:br/>
            <a:r>
              <a:rPr>
                <a:latin typeface="Courier"/>
              </a:rPr>
              <a:t>   </a:t>
            </a:r>
            <a:r>
              <a:rPr i="1">
                <a:solidFill>
                  <a:srgbClr val="60A0B0"/>
                </a:solidFill>
                <a:latin typeface="Courier"/>
              </a:rPr>
              <a:t>// super.do_copy() has to be used to copy the inherited ones</a:t>
            </a:r>
            <a:br/>
            <a:r>
              <a:rPr>
                <a:latin typeface="Courier"/>
              </a:rPr>
              <a:t>   fernet_hielo2_h.do_copy(fernet_hielo1_h);</a:t>
            </a:r>
            <a:br/>
            <a:r>
              <a:rPr>
                <a:latin typeface="Courier"/>
              </a:rPr>
              <a:t>   </a:t>
            </a:r>
            <a:r>
              <a:rPr b="1">
                <a:solidFill>
                  <a:srgbClr val="007020"/>
                </a:solidFill>
                <a:latin typeface="Courier"/>
              </a:rPr>
              <a:t>$display</a:t>
            </a:r>
            <a:r>
              <a:rPr>
                <a:latin typeface="Courier"/>
              </a:rPr>
              <a:t>(</a:t>
            </a:r>
            <a:r>
              <a:rPr>
                <a:solidFill>
                  <a:srgbClr val="4070A0"/>
                </a:solidFill>
                <a:latin typeface="Courier"/>
              </a:rPr>
              <a:t>"\n--- Fernet 2 after the copy ---\n"</a:t>
            </a:r>
            <a:r>
              <a:rPr>
                <a:latin typeface="Courier"/>
              </a:rPr>
              <a:t>, fernet_hielo2_h.convert2string());</a:t>
            </a:r>
            <a:br/>
            <a:r>
              <a:rPr b="1">
                <a:solidFill>
                  <a:srgbClr val="007020"/>
                </a:solidFill>
                <a:latin typeface="Courier"/>
              </a:rPr>
              <a:t>end</a:t>
            </a:r>
          </a:p>
          <a:p>
            <a:pPr lvl="0"/>
            <a:r>
              <a:rPr/>
              <a:t>The </a:t>
            </a:r>
            <a:r>
              <a:rPr>
                <a:latin typeface="Courier"/>
              </a:rPr>
              <a:t>new()</a:t>
            </a:r>
            <a:r>
              <a:rPr/>
              <a:t> is the first step and it is not optional: without a new object on the other side, there is nowhere to copy to</a:t>
            </a:r>
          </a:p>
          <a:p>
            <a:pPr lvl="0"/>
            <a:r>
              <a:rPr/>
              <a:t>The second step is by hand, field by field. SystemVerilog has no built-in deep copy</a:t>
            </a:r>
          </a:p>
          <a:p>
            <a:pPr lvl="0"/>
            <a:r>
              <a:rPr/>
              <a:t>And field by field means </a:t>
            </a:r>
            <a:r>
              <a:rPr b="1"/>
              <a:t>the fields of the classes above too</a:t>
            </a:r>
            <a:r>
              <a:rPr/>
              <a:t>, which is exactly what gets forgotten</a:t>
            </a:r>
          </a:p>
        </p:txBody>
      </p:sp>
    </p:spTree>
  </p:cSld>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Copying an object that contains another</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do_copy()</a:t>
            </a:r>
            <a:r>
              <a:rPr b="1" i="1"/>
              <a:t>: each class touches what is its own</a:t>
            </a:r>
          </a:p>
          <a:p>
            <a:pPr lvl="0" indent="0" marL="0">
              <a:buNone/>
            </a:pPr>
            <a:r>
              <a:rPr i="1"/>
              <a:t>do_copy():</a:t>
            </a:r>
            <a:r>
              <a:rPr/>
              <a:t> Every class in the hierarchy has to call its parent class, and therefore every do_copy() method needs the same type of argument. But we have different classes… We use </a:t>
            </a:r>
            <a:r>
              <a:rPr i="1"/>
              <a:t>polymorphism</a:t>
            </a:r>
          </a:p>
          <a:p>
            <a:pPr lvl="0" indent="0">
              <a:buNone/>
            </a:pPr>
            <a:r>
              <a:rPr b="1">
                <a:solidFill>
                  <a:srgbClr val="007020"/>
                </a:solidFill>
                <a:latin typeface="Courier"/>
              </a:rPr>
              <a:t>class</a:t>
            </a:r>
            <a:r>
              <a:rPr>
                <a:latin typeface="Courier"/>
              </a:rPr>
              <a:t> fernet_con_hielo </a:t>
            </a:r>
            <a:r>
              <a:rPr b="1">
                <a:solidFill>
                  <a:srgbClr val="007020"/>
                </a:solidFill>
                <a:latin typeface="Courier"/>
              </a:rPr>
              <a:t>extends</a:t>
            </a:r>
            <a:r>
              <a:rPr>
                <a:latin typeface="Courier"/>
              </a:rPr>
              <a:t> fernet_doble;</a:t>
            </a:r>
            <a:br/>
            <a:r>
              <a:rPr>
                <a:latin typeface="Courier"/>
              </a:rPr>
              <a:t>   </a:t>
            </a:r>
            <a:r>
              <a:rPr b="1">
                <a:solidFill>
                  <a:srgbClr val="007020"/>
                </a:solidFill>
                <a:latin typeface="Courier"/>
              </a:rPr>
              <a:t>byte</a:t>
            </a:r>
            <a:r>
              <a:rPr>
                <a:latin typeface="Courier"/>
              </a:rPr>
              <a:t> medidas;</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int</a:t>
            </a:r>
            <a:r>
              <a:rPr>
                <a:latin typeface="Courier"/>
              </a:rPr>
              <a:t> hielos = </a:t>
            </a:r>
            <a:r>
              <a:rPr>
                <a:solidFill>
                  <a:srgbClr val="40A070"/>
                </a:solidFill>
                <a:latin typeface="Courier"/>
              </a:rPr>
              <a:t>0</a:t>
            </a:r>
            <a:r>
              <a:rPr>
                <a:latin typeface="Courier"/>
              </a:rPr>
              <a:t>, </a:t>
            </a:r>
            <a:r>
              <a:rPr b="1">
                <a:solidFill>
                  <a:srgbClr val="007020"/>
                </a:solidFill>
                <a:latin typeface="Courier"/>
              </a:rPr>
              <a:t>bit</a:t>
            </a:r>
            <a:r>
              <a:rPr>
                <a:latin typeface="Courier"/>
              </a:rPr>
              <a:t> con_coca = </a:t>
            </a:r>
            <a:r>
              <a:rPr>
                <a:solidFill>
                  <a:srgbClr val="40A070"/>
                </a:solidFill>
                <a:latin typeface="Courier"/>
              </a:rPr>
              <a:t>0</a:t>
            </a:r>
            <a:r>
              <a:rPr>
                <a:latin typeface="Courier"/>
              </a:rPr>
              <a:t>, </a:t>
            </a:r>
            <a:r>
              <a:rPr b="1">
                <a:solidFill>
                  <a:srgbClr val="007020"/>
                </a:solidFill>
                <a:latin typeface="Courier"/>
              </a:rPr>
              <a:t>int</a:t>
            </a:r>
            <a:r>
              <a:rPr>
                <a:latin typeface="Courier"/>
              </a:rPr>
              <a:t> graduacion = </a:t>
            </a:r>
            <a:r>
              <a:rPr>
                <a:solidFill>
                  <a:srgbClr val="40A070"/>
                </a:solidFill>
                <a:latin typeface="Courier"/>
              </a:rPr>
              <a:t>0</a:t>
            </a:r>
            <a:r>
              <a:rPr>
                <a:latin typeface="Courier"/>
              </a:rPr>
              <a:t>,</a:t>
            </a:r>
            <a:br/>
            <a:r>
              <a:rPr>
                <a:latin typeface="Courier"/>
              </a:rPr>
              <a:t>                </a:t>
            </a:r>
            <a:r>
              <a:rPr b="1">
                <a:solidFill>
                  <a:srgbClr val="007020"/>
                </a:solidFill>
                <a:latin typeface="Courier"/>
              </a:rPr>
              <a:t>string</a:t>
            </a:r>
            <a:r>
              <a:rPr>
                <a:latin typeface="Courier"/>
              </a:rPr>
              <a:t> mesa = </a:t>
            </a:r>
            <a:r>
              <a:rPr>
                <a:solidFill>
                  <a:srgbClr val="4070A0"/>
                </a:solidFill>
                <a:latin typeface="Courier"/>
              </a:rPr>
              <a:t>""</a:t>
            </a:r>
            <a:r>
              <a:rPr>
                <a:latin typeface="Courier"/>
              </a:rPr>
              <a:t>, </a:t>
            </a:r>
            <a:r>
              <a:rPr b="1">
                <a:solidFill>
                  <a:srgbClr val="007020"/>
                </a:solidFill>
                <a:latin typeface="Courier"/>
              </a:rPr>
              <a:t>byte</a:t>
            </a:r>
            <a:r>
              <a:rPr>
                <a:latin typeface="Courier"/>
              </a:rPr>
              <a:t> medidas = </a:t>
            </a:r>
            <a:r>
              <a:rPr>
                <a:solidFill>
                  <a:srgbClr val="40A070"/>
                </a:solidFill>
                <a:latin typeface="Courier"/>
              </a:rPr>
              <a:t>0</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(hielos, graduacion, con_coca, mesa);</a:t>
            </a:r>
            <a:br/>
            <a:r>
              <a:rPr>
                <a:latin typeface="Courier"/>
              </a:rPr>
              <a:t>      </a:t>
            </a:r>
            <a:r>
              <a:rPr b="1">
                <a:solidFill>
                  <a:srgbClr val="007020"/>
                </a:solidFill>
                <a:latin typeface="Courier"/>
              </a:rPr>
              <a:t>this</a:t>
            </a:r>
            <a:r>
              <a:rPr>
                <a:latin typeface="Courier"/>
              </a:rPr>
              <a:t>.medidas = medidas;</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 </a:t>
            </a:r>
            <a:r>
              <a:rPr>
                <a:solidFill>
                  <a:srgbClr val="4070A0"/>
                </a:solidFill>
                <a:latin typeface="Courier"/>
              </a:rPr>
              <a:t>"\n"</a:t>
            </a:r>
            <a:r>
              <a:rPr>
                <a:latin typeface="Courier"/>
              </a:rPr>
              <a:t>, </a:t>
            </a:r>
            <a:r>
              <a:rPr b="1">
                <a:solidFill>
                  <a:srgbClr val="007020"/>
                </a:solidFill>
                <a:latin typeface="Courier"/>
              </a:rPr>
              <a:t>$sformatf</a:t>
            </a:r>
            <a:r>
              <a:rPr>
                <a:latin typeface="Courier"/>
              </a:rPr>
              <a:t>(</a:t>
            </a:r>
            <a:r>
              <a:rPr>
                <a:solidFill>
                  <a:srgbClr val="4070A0"/>
                </a:solidFill>
                <a:latin typeface="Courier"/>
              </a:rPr>
              <a:t>"medidas: %0d"</a:t>
            </a:r>
            <a:r>
              <a:rPr>
                <a:latin typeface="Courier"/>
              </a:rPr>
              <a:t>, medidas)};</a:t>
            </a:r>
            <a:br/>
            <a:r>
              <a:rPr>
                <a:latin typeface="Courier"/>
              </a:rPr>
              <a:t>   </a:t>
            </a:r>
            <a:r>
              <a:rPr b="1">
                <a:solidFill>
                  <a:srgbClr val="007020"/>
                </a:solidFill>
                <a:latin typeface="Courier"/>
              </a:rPr>
              <a:t>endfunction</a:t>
            </a:r>
            <a:r>
              <a:rPr>
                <a:latin typeface="Courier"/>
              </a:rPr>
              <a:t> : convert2string</a:t>
            </a:r>
            <a:br/>
            <a:br/>
            <a:r>
              <a:rPr>
                <a:latin typeface="Courier"/>
              </a:rPr>
              <a:t>   </a:t>
            </a:r>
            <a:r>
              <a:rPr i="1">
                <a:solidFill>
                  <a:srgbClr val="60A0B0"/>
                </a:solidFill>
                <a:latin typeface="Courier"/>
              </a:rPr>
              <a:t>//do_copy passes the argument up to its parent class</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do_copy(trago copia);</a:t>
            </a:r>
            <a:br/>
            <a:r>
              <a:rPr>
                <a:latin typeface="Courier"/>
              </a:rPr>
              <a:t>      fernet_con_hielo copia_fernet_con_hielo;</a:t>
            </a:r>
            <a:br/>
            <a:r>
              <a:rPr>
                <a:latin typeface="Courier"/>
              </a:rPr>
              <a:t>      </a:t>
            </a:r>
            <a:r>
              <a:rPr b="1">
                <a:solidFill>
                  <a:srgbClr val="007020"/>
                </a:solidFill>
                <a:latin typeface="Courier"/>
              </a:rPr>
              <a:t>super</a:t>
            </a:r>
            <a:r>
              <a:rPr>
                <a:latin typeface="Courier"/>
              </a:rPr>
              <a:t>.do_copy(copia);</a:t>
            </a:r>
            <a:br/>
            <a:r>
              <a:rPr>
                <a:latin typeface="Courier"/>
              </a:rPr>
              <a:t>      </a:t>
            </a:r>
            <a:r>
              <a:rPr i="1">
                <a:solidFill>
                  <a:srgbClr val="60A0B0"/>
                </a:solidFill>
                <a:latin typeface="Courier"/>
              </a:rPr>
              <a:t>// Then the copy gets cast to a variable of its own class type</a:t>
            </a:r>
            <a:br/>
            <a:r>
              <a:rPr>
                <a:latin typeface="Courier"/>
              </a:rPr>
              <a:t>      </a:t>
            </a:r>
            <a:r>
              <a:rPr b="1">
                <a:solidFill>
                  <a:srgbClr val="007020"/>
                </a:solidFill>
                <a:latin typeface="Courier"/>
              </a:rPr>
              <a:t>$cast</a:t>
            </a:r>
            <a:r>
              <a:rPr>
                <a:latin typeface="Courier"/>
              </a:rPr>
              <a:t>(copia_fernet_con_hielo, copia);</a:t>
            </a:r>
            <a:br/>
            <a:r>
              <a:rPr>
                <a:latin typeface="Courier"/>
              </a:rPr>
              <a:t>      </a:t>
            </a:r>
            <a:r>
              <a:rPr b="1">
                <a:solidFill>
                  <a:srgbClr val="007020"/>
                </a:solidFill>
                <a:latin typeface="Courier"/>
              </a:rPr>
              <a:t>this</a:t>
            </a:r>
            <a:r>
              <a:rPr>
                <a:latin typeface="Courier"/>
              </a:rPr>
              <a:t>.medidas = copia_fernet_con_hielo.medidas;</a:t>
            </a:r>
            <a:br/>
            <a:r>
              <a:rPr>
                <a:latin typeface="Courier"/>
              </a:rPr>
              <a:t>   </a:t>
            </a:r>
            <a:r>
              <a:rPr b="1">
                <a:solidFill>
                  <a:srgbClr val="007020"/>
                </a:solidFill>
                <a:latin typeface="Courier"/>
              </a:rPr>
              <a:t>endfunction</a:t>
            </a:r>
            <a:r>
              <a:rPr>
                <a:latin typeface="Courier"/>
              </a:rPr>
              <a:t> : do_copy</a:t>
            </a:r>
            <a:br/>
            <a:br/>
            <a:r>
              <a:rPr b="1">
                <a:solidFill>
                  <a:srgbClr val="007020"/>
                </a:solidFill>
                <a:latin typeface="Courier"/>
              </a:rPr>
              <a:t>endclass</a:t>
            </a:r>
            <a:r>
              <a:rPr>
                <a:latin typeface="Courier"/>
              </a:rPr>
              <a:t> : fernet_con_hielo</a:t>
            </a:r>
          </a:p>
        </p:txBody>
      </p:sp>
    </p:spTree>
  </p:cSld>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Copying an object that contains another</a:t>
            </a:r>
          </a:p>
        </p:txBody>
      </p:sp>
      <p:sp>
        <p:nvSpPr>
          <p:cNvPr id="3" name="Content Placeholder 2"/>
          <p:cNvSpPr>
            <a:spLocks noGrp="1"/>
          </p:cNvSpPr>
          <p:nvPr>
            <p:ph idx="1"/>
          </p:nvPr>
        </p:nvSpPr>
        <p:spPr/>
        <p:txBody>
          <a:bodyPr/>
          <a:lstStyle/>
          <a:p>
            <a:pPr lvl="0" indent="0" marL="0">
              <a:spcBef>
                <a:spcPts val="3000"/>
              </a:spcBef>
              <a:buNone/>
            </a:pPr>
            <a:r>
              <a:rPr b="1" i="1"/>
              <a:t>Summary: the terrible solution</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return</a:t>
            </a:r>
            <a:r>
              <a:rPr>
                <a:latin typeface="Courier"/>
              </a:rPr>
              <a:t> {</a:t>
            </a:r>
            <a:b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"hielos: %0d  coca: %0b  mesa: %s  medidas: %0d"</a:t>
            </a:r>
            <a:r>
              <a:rPr>
                <a:latin typeface="Courier"/>
              </a:rPr>
              <a:t>,</a:t>
            </a:r>
            <a:br/>
            <a:r>
              <a:rPr>
                <a:latin typeface="Courier"/>
              </a:rPr>
              <a:t>             hielos,</a:t>
            </a:r>
            <a:br/>
            <a:r>
              <a:rPr>
                <a:latin typeface="Courier"/>
              </a:rPr>
              <a:t>             con_coca,</a:t>
            </a:r>
            <a:br/>
            <a:r>
              <a:rPr>
                <a:latin typeface="Courier"/>
              </a:rPr>
              <a:t>             mesa,</a:t>
            </a:r>
            <a:br/>
            <a:r>
              <a:rPr>
                <a:latin typeface="Courier"/>
              </a:rPr>
              <a:t>             medidas</a:t>
            </a:r>
            <a:br/>
            <a:r>
              <a:rPr>
                <a:latin typeface="Courier"/>
              </a:rPr>
              <a:t>         )</a:t>
            </a:r>
            <a:br/>
            <a:r>
              <a:rPr>
                <a:latin typeface="Courier"/>
              </a:rPr>
              <a:t>      };</a:t>
            </a:r>
            <a:br/>
            <a:r>
              <a:rPr>
                <a:latin typeface="Courier"/>
              </a:rPr>
              <a:t>   </a:t>
            </a:r>
            <a:r>
              <a:rPr b="1">
                <a:solidFill>
                  <a:srgbClr val="007020"/>
                </a:solidFill>
                <a:latin typeface="Courier"/>
              </a:rPr>
              <a:t>endfunction</a:t>
            </a:r>
            <a:r>
              <a:rPr>
                <a:latin typeface="Courier"/>
              </a:rPr>
              <a:t> : convert2string</a:t>
            </a:r>
          </a:p>
          <a:p>
            <a:pPr lvl="0"/>
            <a:r>
              <a:rPr/>
              <a:t>It is the </a:t>
            </a:r>
            <a:r>
              <a:rPr>
                <a:latin typeface="Courier"/>
              </a:rPr>
              <a:t>convert2string()</a:t>
            </a:r>
            <a:r>
              <a:rPr/>
              <a:t> of </a:t>
            </a:r>
            <a:r>
              <a:rPr>
                <a:latin typeface="Courier"/>
              </a:rPr>
              <a:t>fernet_con_hielo</a:t>
            </a:r>
            <a:r>
              <a:rPr/>
              <a:t>, the bottom-most class: it prints </a:t>
            </a:r>
            <a:r>
              <a:rPr b="1"/>
              <a:t>all four fields by hand</a:t>
            </a:r>
            <a:r>
              <a:rPr/>
              <a:t>, including the three it inherited</a:t>
            </a:r>
          </a:p>
          <a:p>
            <a:pPr lvl="0"/>
            <a:r>
              <a:rPr/>
              <a:t>It works, and that is why it is dangerous. The day </a:t>
            </a:r>
            <a:r>
              <a:rPr>
                <a:latin typeface="Courier"/>
              </a:rPr>
              <a:t>fernet</a:t>
            </a:r>
            <a:r>
              <a:rPr/>
              <a:t> gains a field, this method goes on compiling and goes on printing — less than it should</a:t>
            </a:r>
          </a:p>
          <a:p>
            <a:pPr lvl="0"/>
            <a:r>
              <a:rPr/>
              <a:t>The whole file is in </a:t>
            </a:r>
            <a:r>
              <a:rPr>
                <a:latin typeface="Courier"/>
              </a:rPr>
              <a:t>code/u6/jerarquias/wrong.sv</a:t>
            </a:r>
            <a:r>
              <a:rPr/>
              <a:t>. The three </a:t>
            </a:r>
            <a:r>
              <a:rPr>
                <a:latin typeface="Courier"/>
              </a:rPr>
              <a:t>do_copy()</a:t>
            </a:r>
            <a:r>
              <a:rPr/>
              <a:t>s in there do call </a:t>
            </a:r>
            <a:r>
              <a:rPr>
                <a:latin typeface="Courier"/>
              </a:rPr>
              <a:t>super</a:t>
            </a:r>
            <a:r>
              <a:rPr/>
              <a:t>; the one with the vice is </a:t>
            </a:r>
            <a:r>
              <a:rPr>
                <a:latin typeface="Courier"/>
              </a:rPr>
              <a:t>bad_copy()</a:t>
            </a:r>
            <a:r>
              <a:rPr/>
              <a:t>, at the very bottom</a:t>
            </a:r>
          </a:p>
        </p:txBody>
      </p:sp>
    </p:spTree>
  </p:cSld>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Copying an object that contains another</a:t>
            </a:r>
          </a:p>
        </p:txBody>
      </p:sp>
      <p:sp>
        <p:nvSpPr>
          <p:cNvPr id="3" name="Content Placeholder 2"/>
          <p:cNvSpPr>
            <a:spLocks noGrp="1"/>
          </p:cNvSpPr>
          <p:nvPr>
            <p:ph idx="1"/>
          </p:nvPr>
        </p:nvSpPr>
        <p:spPr/>
        <p:txBody>
          <a:bodyPr/>
          <a:lstStyle/>
          <a:p>
            <a:pPr lvl="0" indent="0" marL="0">
              <a:spcBef>
                <a:spcPts val="3000"/>
              </a:spcBef>
              <a:buNone/>
            </a:pPr>
            <a:r>
              <a:rPr b="1" i="1"/>
              <a:t>Summary: the deep solution</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coca_s;</a:t>
            </a:r>
            <a:br/>
            <a:r>
              <a:rPr>
                <a:latin typeface="Courier"/>
              </a:rPr>
              <a:t>      coca_s = (con_coca) ? </a:t>
            </a:r>
            <a:r>
              <a:rPr>
                <a:solidFill>
                  <a:srgbClr val="4070A0"/>
                </a:solidFill>
                <a:latin typeface="Courier"/>
              </a:rPr>
              <a:t>"si"</a:t>
            </a:r>
            <a:r>
              <a:rPr>
                <a:latin typeface="Courier"/>
              </a:rPr>
              <a:t> : </a:t>
            </a:r>
            <a:r>
              <a:rPr>
                <a:solidFill>
                  <a:srgbClr val="4070A0"/>
                </a:solidFill>
                <a:latin typeface="Courier"/>
              </a:rPr>
              <a:t>"no"</a:t>
            </a:r>
            <a:r>
              <a:rPr>
                <a:latin typeface="Courier"/>
              </a:rPr>
              <a:t>;</a:t>
            </a:r>
            <a:br/>
            <a:r>
              <a:rPr>
                <a:latin typeface="Courier"/>
              </a:rPr>
              <a:t>      </a:t>
            </a:r>
            <a:r>
              <a:rPr b="1">
                <a:solidFill>
                  <a:srgbClr val="007020"/>
                </a:solidFill>
                <a:latin typeface="Courier"/>
              </a:rPr>
              <a:t>return</a:t>
            </a:r>
            <a:r>
              <a:rPr>
                <a:latin typeface="Courier"/>
              </a:rPr>
              <a:t> {</a:t>
            </a:r>
            <a:r>
              <a:rPr b="1">
                <a:solidFill>
                  <a:srgbClr val="007020"/>
                </a:solidFill>
                <a:latin typeface="Courier"/>
              </a:rPr>
              <a:t>super</a:t>
            </a:r>
            <a:r>
              <a:rPr>
                <a:latin typeface="Courier"/>
              </a:rPr>
              <a:t>.convert2string(), </a:t>
            </a:r>
            <a:r>
              <a:rPr>
                <a:solidFill>
                  <a:srgbClr val="4070A0"/>
                </a:solidFill>
                <a:latin typeface="Courier"/>
              </a:rPr>
              <a:t>"\nCoca: "</a:t>
            </a:r>
            <a:r>
              <a:rPr>
                <a:latin typeface="Courier"/>
              </a:rPr>
              <a:t>, coca_s};</a:t>
            </a:r>
            <a:br/>
            <a:r>
              <a:rPr>
                <a:latin typeface="Courier"/>
              </a:rPr>
              <a:t>   </a:t>
            </a:r>
            <a:r>
              <a:rPr b="1">
                <a:solidFill>
                  <a:srgbClr val="007020"/>
                </a:solidFill>
                <a:latin typeface="Courier"/>
              </a:rPr>
              <a:t>endfunction</a:t>
            </a:r>
            <a:r>
              <a:rPr>
                <a:latin typeface="Courier"/>
              </a:rPr>
              <a:t> : convert2string</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do_copy(trago copia);</a:t>
            </a:r>
            <a:br/>
            <a:r>
              <a:rPr>
                <a:latin typeface="Courier"/>
              </a:rPr>
              <a:t>      fernet copia_fernet;</a:t>
            </a:r>
            <a:br/>
            <a:r>
              <a:rPr>
                <a:latin typeface="Courier"/>
              </a:rPr>
              <a:t>      </a:t>
            </a:r>
            <a:r>
              <a:rPr b="1">
                <a:solidFill>
                  <a:srgbClr val="007020"/>
                </a:solidFill>
                <a:latin typeface="Courier"/>
              </a:rPr>
              <a:t>super</a:t>
            </a:r>
            <a:r>
              <a:rPr>
                <a:latin typeface="Courier"/>
              </a:rPr>
              <a:t>.do_copy(copia);</a:t>
            </a:r>
            <a:br/>
            <a:r>
              <a:rPr>
                <a:latin typeface="Courier"/>
              </a:rPr>
              <a:t>      </a:t>
            </a:r>
            <a:r>
              <a:rPr b="1">
                <a:solidFill>
                  <a:srgbClr val="007020"/>
                </a:solidFill>
                <a:latin typeface="Courier"/>
              </a:rPr>
              <a:t>$cast</a:t>
            </a:r>
            <a:r>
              <a:rPr>
                <a:latin typeface="Courier"/>
              </a:rPr>
              <a:t>(copia_fernet, copia);</a:t>
            </a:r>
            <a:br/>
            <a:r>
              <a:rPr>
                <a:latin typeface="Courier"/>
              </a:rPr>
              <a:t>      </a:t>
            </a:r>
            <a:r>
              <a:rPr b="1">
                <a:solidFill>
                  <a:srgbClr val="007020"/>
                </a:solidFill>
                <a:latin typeface="Courier"/>
              </a:rPr>
              <a:t>this</a:t>
            </a:r>
            <a:r>
              <a:rPr>
                <a:latin typeface="Courier"/>
              </a:rPr>
              <a:t>.con_coca = copia_fernet.con_coca;</a:t>
            </a:r>
            <a:br/>
            <a:r>
              <a:rPr>
                <a:latin typeface="Courier"/>
              </a:rPr>
              <a:t>   </a:t>
            </a:r>
            <a:r>
              <a:rPr b="1">
                <a:solidFill>
                  <a:srgbClr val="007020"/>
                </a:solidFill>
                <a:latin typeface="Courier"/>
              </a:rPr>
              <a:t>endfunction</a:t>
            </a:r>
            <a:r>
              <a:rPr>
                <a:latin typeface="Courier"/>
              </a:rPr>
              <a:t> : do_copy</a:t>
            </a:r>
          </a:p>
          <a:p>
            <a:pPr lvl="0"/>
            <a:r>
              <a:rPr/>
              <a:t>The same two methods, written the way they should be: each one calls </a:t>
            </a:r>
            <a:r>
              <a:rPr>
                <a:latin typeface="Courier"/>
              </a:rPr>
              <a:t>super</a:t>
            </a:r>
            <a:r>
              <a:rPr/>
              <a:t> and then touches </a:t>
            </a:r>
            <a:r>
              <a:rPr b="1"/>
              <a:t>a single field</a:t>
            </a:r>
            <a:r>
              <a:rPr/>
              <a:t>, its own</a:t>
            </a:r>
          </a:p>
          <a:p>
            <a:pPr lvl="0"/>
            <a:r>
              <a:rPr>
                <a:latin typeface="Courier"/>
              </a:rPr>
              <a:t>convert2string()</a:t>
            </a:r>
            <a:r>
              <a:rPr/>
              <a:t> </a:t>
            </a:r>
            <a:r>
              <a:rPr b="1"/>
              <a:t>concatenates</a:t>
            </a:r>
            <a:r>
              <a:rPr/>
              <a:t> what the one above returned; </a:t>
            </a:r>
            <a:r>
              <a:rPr>
                <a:latin typeface="Courier"/>
              </a:rPr>
              <a:t>do_copy()</a:t>
            </a:r>
            <a:r>
              <a:rPr/>
              <a:t> </a:t>
            </a:r>
            <a:r>
              <a:rPr b="1"/>
              <a:t>calls the one above first</a:t>
            </a:r>
            <a:r>
              <a:rPr/>
              <a:t> and then copies what is its own</a:t>
            </a:r>
          </a:p>
          <a:p>
            <a:pPr lvl="0"/>
            <a:r>
              <a:rPr/>
              <a:t>With that shape, putting a new class in the middle of the hierarchy works on its own: the chain of </a:t>
            </a:r>
            <a:r>
              <a:rPr>
                <a:latin typeface="Courier"/>
              </a:rPr>
              <a:t>super</a:t>
            </a:r>
            <a:r>
              <a:rPr/>
              <a:t> includes it without anybody editing anything</a:t>
            </a:r>
          </a:p>
        </p:txBody>
      </p:sp>
    </p:spTree>
  </p:cSld>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Copying an object that contains another</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latin typeface="Courier"/>
              </a:rPr>
              <a:t>obj1_h = obj2_h</a:t>
            </a:r>
            <a:r>
              <a:rPr/>
              <a:t> </a:t>
            </a:r>
            <a:r>
              <a:rPr b="1"/>
              <a:t>copies nothing</a:t>
            </a:r>
            <a:r>
              <a:rPr/>
              <a:t>: it leaves two handles pointing at the same object. If you touch it through one, the other sees it, and there is not even a warning</a:t>
            </a:r>
          </a:p>
          <a:p>
            <a:pPr lvl="0"/>
            <a:r>
              <a:rPr/>
              <a:t>With a </a:t>
            </a:r>
            <a:r>
              <a:rPr>
                <a:latin typeface="Courier"/>
              </a:rPr>
              <a:t>struct</a:t>
            </a:r>
            <a:r>
              <a:rPr/>
              <a:t> that did not happen —it gets copied when you assign it—, and that is the difference to keep in mind until the end of the course</a:t>
            </a:r>
          </a:p>
          <a:p>
            <a:pPr lvl="0"/>
            <a:r>
              <a:rPr b="1"/>
              <a:t>Copying for real is two steps</a:t>
            </a:r>
            <a:r>
              <a:rPr/>
              <a:t>: instantiate a new object and hand it the data. That is where the </a:t>
            </a:r>
            <a:r>
              <a:rPr>
                <a:latin typeface="Courier"/>
              </a:rPr>
              <a:t>clone()</a:t>
            </a:r>
            <a:r>
              <a:rPr/>
              <a:t> of the transactions comes from</a:t>
            </a:r>
          </a:p>
          <a:p>
            <a:pPr lvl="0"/>
            <a:r>
              <a:rPr/>
              <a:t>In a hierarchy, each class has to touch </a:t>
            </a:r>
            <a:r>
              <a:rPr b="1"/>
              <a:t>a single field, its own</a:t>
            </a:r>
            <a:r>
              <a:rPr/>
              <a:t>, and call </a:t>
            </a:r>
            <a:r>
              <a:rPr>
                <a:latin typeface="Courier"/>
              </a:rPr>
              <a:t>super</a:t>
            </a:r>
            <a:r>
              <a:rPr/>
              <a:t>. Writing the four fields by hand is the terrible solution</a:t>
            </a:r>
          </a:p>
          <a:p>
            <a:pPr lvl="0"/>
            <a:r>
              <a:rPr/>
              <a:t>For that to work, the </a:t>
            </a:r>
            <a:r>
              <a:rPr>
                <a:latin typeface="Courier"/>
              </a:rPr>
              <a:t>do_copy()</a:t>
            </a:r>
            <a:r>
              <a:rPr/>
              <a:t> / </a:t>
            </a:r>
            <a:r>
              <a:rPr>
                <a:latin typeface="Courier"/>
              </a:rPr>
              <a:t>do_compare()</a:t>
            </a:r>
            <a:r>
              <a:rPr/>
              <a:t> all take </a:t>
            </a:r>
            <a:r>
              <a:rPr b="1"/>
              <a:t>the same type of argument</a:t>
            </a:r>
            <a:r>
              <a:rPr/>
              <a:t>, the base class. It is polymorphism, once again</a:t>
            </a:r>
          </a:p>
          <a:p>
            <a:pPr lvl="0"/>
            <a:r>
              <a:rPr/>
              <a:t>The day somebody puts a class </a:t>
            </a:r>
            <a:r>
              <a:rPr b="1"/>
              <a:t>in the middle</a:t>
            </a:r>
            <a:r>
              <a:rPr/>
              <a:t> of the hierarchy, the deep version goes on working by itself. The other one you have to go out and fix</a:t>
            </a:r>
          </a:p>
        </p:txBody>
      </p:sp>
    </p:spTree>
  </p:cSld>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Transactions</a:t>
            </a:r>
          </a:p>
          <a:p>
            <a:pPr lvl="0" indent="0" marL="0">
              <a:spcBef>
                <a:spcPts val="3000"/>
              </a:spcBef>
              <a:buNone/>
            </a:pPr>
            <a:r>
              <a:rPr b="1" i="1"/>
              <a:t>The testbench is well divided up, and the data is not</a:t>
            </a:r>
          </a:p>
          <a:p>
            <a:pPr lvl="0"/>
            <a:r>
              <a:rPr/>
              <a:t>The testbench is already well divided up, but </a:t>
            </a:r>
            <a:r>
              <a:rPr b="1"/>
              <a:t>the data is still a </a:t>
            </a:r>
            <a:r>
              <a:rPr b="1">
                <a:latin typeface="Courier"/>
              </a:rPr>
              <a:t>struct</a:t>
            </a:r>
            <a:r>
              <a:rPr/>
              <a:t>: </a:t>
            </a:r>
            <a:r>
              <a:rPr>
                <a:latin typeface="Courier"/>
              </a:rPr>
              <a:t>command_s</a:t>
            </a:r>
            <a:r>
              <a:rPr/>
              <a:t> for the commands and a bare </a:t>
            </a:r>
            <a:r>
              <a:rPr>
                <a:latin typeface="Courier"/>
              </a:rPr>
              <a:t>shortint</a:t>
            </a:r>
            <a:r>
              <a:rPr/>
              <a:t> for the results</a:t>
            </a:r>
          </a:p>
          <a:p>
            <a:pPr lvl="0"/>
            <a:r>
              <a:rPr/>
              <a:t>A </a:t>
            </a:r>
            <a:r>
              <a:rPr>
                <a:latin typeface="Courier"/>
              </a:rPr>
              <a:t>struct</a:t>
            </a:r>
            <a:r>
              <a:rPr/>
              <a:t> does nothing by itself. Printing a command is a </a:t>
            </a:r>
            <a:r>
              <a:rPr>
                <a:latin typeface="Courier"/>
              </a:rPr>
              <a:t>$sformatf</a:t>
            </a:r>
            <a:r>
              <a:rPr/>
              <a:t> written by hand, and it is written </a:t>
            </a:r>
            <a:r>
              <a:rPr b="1"/>
              <a:t>three times</a:t>
            </a:r>
            <a:r>
              <a:rPr/>
              <a:t>: the two monitors and the scoreboard</a:t>
            </a:r>
          </a:p>
          <a:p>
            <a:pPr lvl="0"/>
            <a:r>
              <a:rPr/>
              <a:t>The same with randomizing and with comparing: every component builds its own, and the day the </a:t>
            </a:r>
            <a:r>
              <a:rPr>
                <a:latin typeface="Courier"/>
              </a:rPr>
              <a:t>struct</a:t>
            </a:r>
            <a:r>
              <a:rPr/>
              <a:t> gains a field you have to remember all three</a:t>
            </a:r>
          </a:p>
          <a:p>
            <a:pPr lvl="0"/>
            <a:r>
              <a:rPr/>
              <a:t>And the result is not even a </a:t>
            </a:r>
            <a:r>
              <a:rPr>
                <a:latin typeface="Courier"/>
              </a:rPr>
              <a:t>struct</a:t>
            </a:r>
            <a:r>
              <a:rPr/>
              <a:t>: it is a </a:t>
            </a:r>
            <a:r>
              <a:rPr b="1"/>
              <a:t>bare</a:t>
            </a:r>
            <a:r>
              <a:rPr/>
              <a:t> </a:t>
            </a:r>
            <a:r>
              <a:rPr>
                <a:latin typeface="Courier"/>
              </a:rPr>
              <a:t>shortint</a:t>
            </a:r>
            <a:r>
              <a:rPr/>
              <a:t>, so the </a:t>
            </a:r>
            <a:r>
              <a:rPr>
                <a:latin typeface="Courier"/>
              </a:rPr>
              <a:t>ovf</a:t>
            </a:r>
            <a:r>
              <a:rPr/>
              <a:t> of the VTALU —the second output— has nowhere to travel</a:t>
            </a:r>
          </a:p>
          <a:p>
            <a:pPr lvl="0"/>
            <a:r>
              <a:rPr/>
              <a:t>A class, on the other hand, has methods: the data and what gets done with it live together, and the rest of the testbench shrinks</a:t>
            </a:r>
          </a:p>
        </p:txBody>
      </p:sp>
    </p:spTree>
  </p:cSld>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A transaction is data with the methods that operate on that data</a:t>
            </a:r>
          </a:p>
          <a:p>
            <a:pPr lvl="0"/>
            <a:r>
              <a:rPr/>
              <a:t>It is the word the industry uses, and there is no magic class behind it: a </a:t>
            </a:r>
            <a:r>
              <a:rPr b="1"/>
              <a:t>transaction</a:t>
            </a:r>
            <a:r>
              <a:rPr/>
              <a:t> is that and nothing more</a:t>
            </a:r>
          </a:p>
          <a:p>
            <a:pPr lvl="0"/>
            <a:r>
              <a:rPr/>
              <a:t>The methods are four, and they are always the same:</a:t>
            </a:r>
          </a:p>
          <a:p>
            <a:pPr lvl="1"/>
            <a:r>
              <a:rPr>
                <a:latin typeface="Courier"/>
              </a:rPr>
              <a:t>randomize()</a:t>
            </a:r>
            <a:r>
              <a:rPr/>
              <a:t> — it fills itself in, respecting its </a:t>
            </a:r>
            <a:r>
              <a:rPr>
                <a:latin typeface="Courier"/>
              </a:rPr>
              <a:t>constraint</a:t>
            </a:r>
            <a:r>
              <a:rPr/>
              <a:t>s</a:t>
            </a:r>
          </a:p>
          <a:p>
            <a:pPr lvl="1"/>
            <a:r>
              <a:rPr>
                <a:latin typeface="Courier"/>
              </a:rPr>
              <a:t>convert2string()</a:t>
            </a:r>
            <a:r>
              <a:rPr/>
              <a:t> — it prints itself</a:t>
            </a:r>
          </a:p>
          <a:p>
            <a:pPr lvl="1"/>
            <a:r>
              <a:rPr>
                <a:latin typeface="Courier"/>
              </a:rPr>
              <a:t>do_copy()</a:t>
            </a:r>
            <a:r>
              <a:rPr/>
              <a:t> — it copies itself</a:t>
            </a:r>
          </a:p>
          <a:p>
            <a:pPr lvl="1"/>
            <a:r>
              <a:rPr>
                <a:latin typeface="Courier"/>
              </a:rPr>
              <a:t>do_compare()</a:t>
            </a:r>
            <a:r>
              <a:rPr/>
              <a:t> — it compares itself</a:t>
            </a:r>
          </a:p>
          <a:p>
            <a:pPr lvl="0"/>
            <a:r>
              <a:rPr/>
              <a:t>What changes is not the data: it is </a:t>
            </a:r>
            <a:r>
              <a:rPr b="1"/>
              <a:t>who knows things about it</a:t>
            </a:r>
            <a:r>
              <a:rPr/>
              <a:t>. The </a:t>
            </a:r>
            <a:r>
              <a:rPr>
                <a:latin typeface="Courier"/>
              </a:rPr>
              <a:t>tester</a:t>
            </a:r>
            <a:r>
              <a:rPr/>
              <a:t> used to know which values were legal; now it only says </a:t>
            </a:r>
            <a:r>
              <a:rPr i="1"/>
              <a:t>“randomize yourself”</a:t>
            </a:r>
          </a:p>
          <a:p>
            <a:pPr lvl="0"/>
            <a:r>
              <a:rPr/>
              <a:t>And the rest of the testbench shrinks: the three hand-written </a:t>
            </a:r>
            <a:r>
              <a:rPr>
                <a:latin typeface="Courier"/>
              </a:rPr>
              <a:t>$sformatf</a:t>
            </a:r>
            <a:r>
              <a:rPr/>
              <a:t> become one call to </a:t>
            </a:r>
            <a:r>
              <a:rPr>
                <a:latin typeface="Courier"/>
              </a:rPr>
              <a:t>convert2string()</a:t>
            </a:r>
          </a:p>
        </p:txBody>
      </p:sp>
    </p:spTree>
  </p:cSld>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Defining a transaction: which class it extends</a:t>
            </a:r>
          </a:p>
          <a:p>
            <a:pPr lvl="0"/>
            <a:r>
              <a:rPr/>
              <a:t>Transactions are defined by extending the </a:t>
            </a:r>
            <a:r>
              <a:rPr i="1"/>
              <a:t>uvm_sequence_item</a:t>
            </a:r>
            <a:r>
              <a:rPr/>
              <a:t> base class and writing the following methods:</a:t>
            </a:r>
          </a:p>
          <a:p>
            <a:pPr lvl="1"/>
            <a:r>
              <a:rPr/>
              <a:t>do_copy()</a:t>
            </a:r>
          </a:p>
          <a:p>
            <a:pPr lvl="1"/>
            <a:r>
              <a:rPr/>
              <a:t>do_compare()</a:t>
            </a:r>
          </a:p>
          <a:p>
            <a:pPr lvl="1"/>
            <a:r>
              <a:rPr/>
              <a:t>convert2string()</a:t>
            </a:r>
          </a:p>
          <a:p>
            <a:pPr lvl="0"/>
            <a:r>
              <a:rPr/>
              <a:t>What follows is turning the old </a:t>
            </a:r>
            <a:r>
              <a:rPr>
                <a:latin typeface="Courier"/>
              </a:rPr>
              <a:t>command_s</a:t>
            </a:r>
            <a:r>
              <a:rPr/>
              <a:t> structure into a class, </a:t>
            </a:r>
            <a:r>
              <a:rPr>
                <a:latin typeface="Courier"/>
              </a:rPr>
              <a:t>command_transaction</a:t>
            </a:r>
            <a:r>
              <a:rPr/>
              <a:t>, method by method</a:t>
            </a:r>
          </a:p>
          <a:p>
            <a:pPr lvl="0" indent="0">
              <a:buNone/>
            </a:pPr>
            <a:r>
              <a:rPr i="1">
                <a:solidFill>
                  <a:srgbClr val="60A0B0"/>
                </a:solidFill>
                <a:latin typeface="Courier"/>
              </a:rPr>
              <a:t>// ILLUSTRATION -- not compiled. The struct as it is in code/u5/put-get/vtalu_pkg.sv,</a:t>
            </a:r>
            <a:br/>
            <a:r>
              <a:rPr i="1">
                <a:solidFill>
                  <a:srgbClr val="60A0B0"/>
                </a:solidFill>
                <a:latin typeface="Courier"/>
              </a:rPr>
              <a:t>// the one this section turns into a class.</a:t>
            </a:r>
            <a:br/>
            <a:r>
              <a:rPr b="1">
                <a:solidFill>
                  <a:srgbClr val="007020"/>
                </a:solidFill>
                <a:latin typeface="Courier"/>
              </a:rPr>
              <a:t>typedef</a:t>
            </a:r>
            <a:r>
              <a:rPr>
                <a:latin typeface="Courier"/>
              </a:rPr>
              <a:t> </a:t>
            </a:r>
            <a:r>
              <a:rPr b="1">
                <a:solidFill>
                  <a:srgbClr val="007020"/>
                </a:solidFill>
                <a:latin typeface="Courier"/>
              </a:rPr>
              <a:t>struct</a:t>
            </a:r>
            <a:r>
              <a:rPr>
                <a:latin typeface="Courier"/>
              </a:rPr>
              <a:t> {</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operation_t   op;</a:t>
            </a:r>
            <a:br/>
            <a:r>
              <a:rPr>
                <a:latin typeface="Courier"/>
              </a:rPr>
              <a:t>} command_s;</a:t>
            </a:r>
          </a:p>
        </p:txBody>
      </p:sp>
    </p:spTree>
  </p:cSld>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The randomized fields: the “before”</a:t>
            </a:r>
          </a:p>
          <a:p>
            <a:pPr lvl="0"/>
            <a:r>
              <a:rPr/>
              <a:t>Today the stimulus gets built with two hand-written functions, </a:t>
            </a:r>
            <a:r>
              <a:rPr>
                <a:latin typeface="Courier"/>
              </a:rPr>
              <a:t>get_op()</a:t>
            </a:r>
            <a:r>
              <a:rPr/>
              <a:t> and </a:t>
            </a:r>
            <a:r>
              <a:rPr>
                <a:latin typeface="Courier"/>
              </a:rPr>
              <a:t>get_data()</a:t>
            </a:r>
            <a:r>
              <a:rPr/>
              <a:t>, which draw the values with </a:t>
            </a:r>
            <a:r>
              <a:rPr>
                <a:latin typeface="Courier"/>
              </a:rPr>
              <a:t>$random</a:t>
            </a:r>
            <a:r>
              <a:rPr/>
              <a:t> — the Verilog-95 one, with a global seed</a:t>
            </a:r>
          </a:p>
          <a:p>
            <a:pPr lvl="0"/>
            <a:r>
              <a:rPr/>
              <a:t>The legal range of </a:t>
            </a:r>
            <a:r>
              <a:rPr>
                <a:latin typeface="Courier"/>
              </a:rPr>
              <a:t>A</a:t>
            </a:r>
            <a:r>
              <a:rPr/>
              <a:t> and </a:t>
            </a:r>
            <a:r>
              <a:rPr>
                <a:latin typeface="Courier"/>
              </a:rPr>
              <a:t>B</a:t>
            </a:r>
            <a:r>
              <a:rPr/>
              <a:t> and the bias to the edges are properties </a:t>
            </a:r>
            <a:r>
              <a:rPr b="1"/>
              <a:t>of the data</a:t>
            </a:r>
            <a:r>
              <a:rPr/>
              <a:t>, not of the test — and yet they live in the tester</a:t>
            </a:r>
          </a:p>
          <a:p>
            <a:pPr lvl="0"/>
            <a:r>
              <a:rPr/>
              <a:t>SystemVerilog already brings this ready-made, and there is no need to write a single </a:t>
            </a:r>
            <a:r>
              <a:rPr>
                <a:latin typeface="Courier"/>
              </a:rPr>
              <a:t>$urandom</a:t>
            </a:r>
          </a:p>
          <a:p>
            <a:pPr lvl="0" indent="0">
              <a:buNone/>
            </a:pPr>
            <a:r>
              <a:rPr i="1">
                <a:solidFill>
                  <a:srgbClr val="60A0B0"/>
                </a:solidFill>
                <a:latin typeface="Courier"/>
              </a:rPr>
              <a:t>// ILLUSTRATION -- not compiled. The two functions as they are in</a:t>
            </a:r>
            <a:br/>
            <a:r>
              <a:rPr i="1">
                <a:solidFill>
                  <a:srgbClr val="60A0B0"/>
                </a:solidFill>
                <a:latin typeface="Courier"/>
              </a:rPr>
              <a:t>// code/u5/put-get/tb_classes/random_tester.svh, the section this one replaces.</a:t>
            </a:r>
            <a:br/>
            <a:r>
              <a:rPr i="1">
                <a:solidFill>
                  <a:srgbClr val="60A0B0"/>
                </a:solidFill>
                <a:latin typeface="Courier"/>
              </a:rPr>
              <a:t>//</a:t>
            </a:r>
            <a:br/>
            <a:r>
              <a:rPr i="1">
                <a:solidFill>
                  <a:srgbClr val="60A0B0"/>
                </a:solidFill>
                <a:latin typeface="Courier"/>
              </a:rPr>
              <a:t>// This function handles the fact that</a:t>
            </a:r>
            <a:br/>
            <a:r>
              <a:rPr i="1">
                <a:solidFill>
                  <a:srgbClr val="60A0B0"/>
                </a:solidFill>
                <a:latin typeface="Courier"/>
              </a:rPr>
              <a:t>// the operation bus has 8 possible values,</a:t>
            </a:r>
            <a:br/>
            <a:r>
              <a:rPr i="1">
                <a:solidFill>
                  <a:srgbClr val="60A0B0"/>
                </a:solidFill>
                <a:latin typeface="Courier"/>
              </a:rPr>
              <a:t>// but only 6 of them are valid operations</a:t>
            </a:r>
            <a:br/>
            <a:r>
              <a:rPr b="1">
                <a:solidFill>
                  <a:srgbClr val="007020"/>
                </a:solidFill>
                <a:latin typeface="Courier"/>
              </a:rPr>
              <a:t>virtual</a:t>
            </a:r>
            <a:r>
              <a:rPr>
                <a:latin typeface="Courier"/>
              </a:rPr>
              <a:t> </a:t>
            </a:r>
            <a:r>
              <a:rPr b="1">
                <a:solidFill>
                  <a:srgbClr val="007020"/>
                </a:solidFill>
                <a:latin typeface="Courier"/>
              </a:rPr>
              <a:t>function</a:t>
            </a:r>
            <a:r>
              <a:rPr>
                <a:latin typeface="Courier"/>
              </a:rPr>
              <a:t> operation_t get_op();</a:t>
            </a:r>
            <a:br/>
            <a:r>
              <a:rPr>
                <a:latin typeface="Courier"/>
              </a:rPr>
              <a:t>  </a:t>
            </a:r>
            <a:r>
              <a:rPr b="1">
                <a:solidFill>
                  <a:srgbClr val="007020"/>
                </a:solidFill>
                <a:latin typeface="Courier"/>
              </a:rPr>
              <a:t>bit</a:t>
            </a:r>
            <a:r>
              <a:rPr>
                <a:latin typeface="Courier"/>
              </a:rPr>
              <a:t> [</a:t>
            </a:r>
            <a:r>
              <a:rPr>
                <a:solidFill>
                  <a:srgbClr val="40A070"/>
                </a:solidFill>
                <a:latin typeface="Courier"/>
              </a:rPr>
              <a:t>2</a:t>
            </a:r>
            <a:r>
              <a:rPr>
                <a:latin typeface="Courier"/>
              </a:rPr>
              <a:t>:</a:t>
            </a:r>
            <a:r>
              <a:rPr>
                <a:solidFill>
                  <a:srgbClr val="40A070"/>
                </a:solidFill>
                <a:latin typeface="Courier"/>
              </a:rPr>
              <a:t>0</a:t>
            </a:r>
            <a:r>
              <a:rPr>
                <a:latin typeface="Courier"/>
              </a:rPr>
              <a:t>] op_choice;</a:t>
            </a:r>
            <a:br/>
            <a:r>
              <a:rPr>
                <a:latin typeface="Courier"/>
              </a:rPr>
              <a:t>  op_choice = </a:t>
            </a:r>
            <a:r>
              <a:rPr b="1">
                <a:solidFill>
                  <a:srgbClr val="007020"/>
                </a:solidFill>
                <a:latin typeface="Courier"/>
              </a:rPr>
              <a:t>$random</a:t>
            </a:r>
            <a:r>
              <a:rPr>
                <a:latin typeface="Courier"/>
              </a:rPr>
              <a:t>;</a:t>
            </a:r>
            <a:br/>
            <a:r>
              <a:rPr>
                <a:latin typeface="Courier"/>
              </a:rPr>
              <a:t>  </a:t>
            </a:r>
            <a:r>
              <a:rPr b="1">
                <a:solidFill>
                  <a:srgbClr val="007020"/>
                </a:solidFill>
                <a:latin typeface="Courier"/>
              </a:rPr>
              <a:t>case</a:t>
            </a:r>
            <a:r>
              <a:rPr>
                <a:latin typeface="Courier"/>
              </a:rPr>
              <a:t> (op_choice)</a:t>
            </a:r>
            <a:br/>
            <a:r>
              <a:rPr>
                <a:latin typeface="Courier"/>
              </a:rPr>
              <a:t>          </a:t>
            </a:r>
            <a:r>
              <a:rPr>
                <a:solidFill>
                  <a:srgbClr val="40A070"/>
                </a:solidFill>
                <a:latin typeface="Courier"/>
              </a:rPr>
              <a:t>3'b000</a:t>
            </a:r>
            <a:r>
              <a:rPr>
                <a:latin typeface="Courier"/>
              </a:rPr>
              <a:t> : </a:t>
            </a:r>
            <a:r>
              <a:rPr b="1">
                <a:solidFill>
                  <a:srgbClr val="007020"/>
                </a:solidFill>
                <a:latin typeface="Courier"/>
              </a:rPr>
              <a:t>return</a:t>
            </a:r>
            <a:r>
              <a:rPr>
                <a:latin typeface="Courier"/>
              </a:rPr>
              <a:t> no_op;</a:t>
            </a:r>
            <a:br/>
            <a:r>
              <a:rPr>
                <a:latin typeface="Courier"/>
              </a:rPr>
              <a:t>          </a:t>
            </a:r>
            <a:r>
              <a:rPr>
                <a:solidFill>
                  <a:srgbClr val="40A070"/>
                </a:solidFill>
                <a:latin typeface="Courier"/>
              </a:rPr>
              <a:t>3'b001</a:t>
            </a:r>
            <a:r>
              <a:rPr>
                <a:latin typeface="Courier"/>
              </a:rPr>
              <a:t> : </a:t>
            </a:r>
            <a:r>
              <a:rPr b="1">
                <a:solidFill>
                  <a:srgbClr val="007020"/>
                </a:solidFill>
                <a:latin typeface="Courier"/>
              </a:rPr>
              <a:t>return</a:t>
            </a:r>
            <a:r>
              <a:rPr>
                <a:latin typeface="Courier"/>
              </a:rPr>
              <a:t> add_op;</a:t>
            </a:r>
            <a:br/>
            <a:r>
              <a:rPr>
                <a:latin typeface="Courier"/>
              </a:rPr>
              <a:t>          </a:t>
            </a:r>
            <a:r>
              <a:rPr>
                <a:solidFill>
                  <a:srgbClr val="40A070"/>
                </a:solidFill>
                <a:latin typeface="Courier"/>
              </a:rPr>
              <a:t>3'b010</a:t>
            </a:r>
            <a:r>
              <a:rPr>
                <a:latin typeface="Courier"/>
              </a:rPr>
              <a:t> : </a:t>
            </a:r>
            <a:r>
              <a:rPr b="1">
                <a:solidFill>
                  <a:srgbClr val="007020"/>
                </a:solidFill>
                <a:latin typeface="Courier"/>
              </a:rPr>
              <a:t>return</a:t>
            </a:r>
            <a:r>
              <a:rPr>
                <a:latin typeface="Courier"/>
              </a:rPr>
              <a:t> sub_op;</a:t>
            </a:r>
            <a:br/>
            <a:r>
              <a:rPr>
                <a:latin typeface="Courier"/>
              </a:rPr>
              <a:t>          </a:t>
            </a:r>
            <a:r>
              <a:rPr>
                <a:solidFill>
                  <a:srgbClr val="40A070"/>
                </a:solidFill>
                <a:latin typeface="Courier"/>
              </a:rPr>
              <a:t>3'b011</a:t>
            </a:r>
            <a:r>
              <a:rPr>
                <a:latin typeface="Courier"/>
              </a:rPr>
              <a:t> : </a:t>
            </a:r>
            <a:r>
              <a:rPr b="1">
                <a:solidFill>
                  <a:srgbClr val="007020"/>
                </a:solidFill>
                <a:latin typeface="Courier"/>
              </a:rPr>
              <a:t>return</a:t>
            </a:r>
            <a:r>
              <a:rPr>
                <a:latin typeface="Courier"/>
              </a:rPr>
              <a:t> and_op;</a:t>
            </a:r>
            <a:br/>
            <a:r>
              <a:rPr>
                <a:latin typeface="Courier"/>
              </a:rPr>
              <a:t>          </a:t>
            </a:r>
            <a:r>
              <a:rPr>
                <a:solidFill>
                  <a:srgbClr val="40A070"/>
                </a:solidFill>
                <a:latin typeface="Courier"/>
              </a:rPr>
              <a:t>3'b100</a:t>
            </a:r>
            <a:r>
              <a:rPr>
                <a:latin typeface="Courier"/>
              </a:rPr>
              <a:t> : </a:t>
            </a:r>
            <a:r>
              <a:rPr b="1">
                <a:solidFill>
                  <a:srgbClr val="007020"/>
                </a:solidFill>
                <a:latin typeface="Courier"/>
              </a:rPr>
              <a:t>return</a:t>
            </a:r>
            <a:r>
              <a:rPr>
                <a:latin typeface="Courier"/>
              </a:rPr>
              <a:t> xor_op;</a:t>
            </a:r>
            <a:br/>
            <a:r>
              <a:rPr>
                <a:latin typeface="Courier"/>
              </a:rPr>
              <a:t>          </a:t>
            </a:r>
            <a:r>
              <a:rPr>
                <a:solidFill>
                  <a:srgbClr val="40A070"/>
                </a:solidFill>
                <a:latin typeface="Courier"/>
              </a:rPr>
              <a:t>3'b101</a:t>
            </a:r>
            <a:r>
              <a:rPr>
                <a:latin typeface="Courier"/>
              </a:rPr>
              <a:t> : </a:t>
            </a:r>
            <a:r>
              <a:rPr b="1">
                <a:solidFill>
                  <a:srgbClr val="007020"/>
                </a:solidFill>
                <a:latin typeface="Courier"/>
              </a:rPr>
              <a:t>return</a:t>
            </a:r>
            <a:r>
              <a:rPr>
                <a:latin typeface="Courier"/>
              </a:rPr>
              <a:t> mul_op;</a:t>
            </a:r>
            <a:br/>
            <a:r>
              <a:rPr>
                <a:latin typeface="Courier"/>
              </a:rPr>
              <a:t>          </a:t>
            </a:r>
            <a:r>
              <a:rPr>
                <a:solidFill>
                  <a:srgbClr val="40A070"/>
                </a:solidFill>
                <a:latin typeface="Courier"/>
              </a:rPr>
              <a:t>3'b110</a:t>
            </a:r>
            <a:r>
              <a:rPr>
                <a:latin typeface="Courier"/>
              </a:rPr>
              <a:t> : </a:t>
            </a:r>
            <a:r>
              <a:rPr b="1">
                <a:solidFill>
                  <a:srgbClr val="007020"/>
                </a:solidFill>
                <a:latin typeface="Courier"/>
              </a:rPr>
              <a:t>return</a:t>
            </a:r>
            <a:r>
              <a:rPr>
                <a:latin typeface="Courier"/>
              </a:rPr>
              <a:t> rst_op;</a:t>
            </a:r>
            <a:br/>
            <a:r>
              <a:rPr>
                <a:latin typeface="Courier"/>
              </a:rPr>
              <a:t>          </a:t>
            </a:r>
            <a:r>
              <a:rPr>
                <a:solidFill>
                  <a:srgbClr val="40A070"/>
                </a:solidFill>
                <a:latin typeface="Courier"/>
              </a:rPr>
              <a:t>3'b111</a:t>
            </a:r>
            <a:r>
              <a:rPr>
                <a:latin typeface="Courier"/>
              </a:rPr>
              <a:t> : </a:t>
            </a:r>
            <a:r>
              <a:rPr b="1">
                <a:solidFill>
                  <a:srgbClr val="007020"/>
                </a:solidFill>
                <a:latin typeface="Courier"/>
              </a:rPr>
              <a:t>return</a:t>
            </a:r>
            <a:r>
              <a:rPr>
                <a:latin typeface="Courier"/>
              </a:rPr>
              <a:t> rst_op;</a:t>
            </a:r>
            <a:br/>
            <a:r>
              <a:rPr>
                <a:latin typeface="Courier"/>
              </a:rPr>
              <a:t>  </a:t>
            </a:r>
            <a:r>
              <a:rPr b="1">
                <a:solidFill>
                  <a:srgbClr val="007020"/>
                </a:solidFill>
                <a:latin typeface="Courier"/>
              </a:rPr>
              <a:t>endcase</a:t>
            </a:r>
            <a:r>
              <a:rPr>
                <a:latin typeface="Courier"/>
              </a:rPr>
              <a:t> </a:t>
            </a:r>
            <a:r>
              <a:rPr i="1">
                <a:solidFill>
                  <a:srgbClr val="60A0B0"/>
                </a:solidFill>
                <a:latin typeface="Courier"/>
              </a:rPr>
              <a:t>// case (op_choice)</a:t>
            </a:r>
            <a:br/>
            <a:r>
              <a:rPr b="1">
                <a:solidFill>
                  <a:srgbClr val="007020"/>
                </a:solidFill>
                <a:latin typeface="Courier"/>
              </a:rPr>
              <a:t>endfunction</a:t>
            </a:r>
            <a:r>
              <a:rPr>
                <a:latin typeface="Courier"/>
              </a:rPr>
              <a:t> : get_op</a:t>
            </a:r>
            <a:br/>
            <a:br/>
            <a:r>
              <a:rPr i="1">
                <a:solidFill>
                  <a:srgbClr val="60A0B0"/>
                </a:solidFill>
                <a:latin typeface="Courier"/>
              </a:rPr>
              <a:t>// This function was meant to spread out</a:t>
            </a:r>
            <a:br/>
            <a:r>
              <a:rPr i="1">
                <a:solidFill>
                  <a:srgbClr val="60A0B0"/>
                </a:solidFill>
                <a:latin typeface="Courier"/>
              </a:rPr>
              <a:t>// the probability of getting all zeros (prob = 1/3),</a:t>
            </a:r>
            <a:br/>
            <a:r>
              <a:rPr i="1">
                <a:solidFill>
                  <a:srgbClr val="60A0B0"/>
                </a:solidFill>
                <a:latin typeface="Courier"/>
              </a:rPr>
              <a:t>// biasing the randomness a little so the prob is not 1/256,</a:t>
            </a:r>
            <a:br/>
            <a:r>
              <a:rPr i="1">
                <a:solidFill>
                  <a:srgbClr val="60A0B0"/>
                </a:solidFill>
                <a:latin typeface="Courier"/>
              </a:rPr>
              <a:t>// since that would make our coverage goal hard to reach</a:t>
            </a:r>
            <a:b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byte</a:t>
            </a:r>
            <a:r>
              <a:rPr>
                <a:latin typeface="Courier"/>
              </a:rPr>
              <a:t> get_data();</a:t>
            </a:r>
            <a:br/>
            <a:r>
              <a:rPr>
                <a:latin typeface="Courier"/>
              </a:rPr>
              <a:t>  </a:t>
            </a:r>
            <a:r>
              <a:rPr b="1">
                <a:solidFill>
                  <a:srgbClr val="007020"/>
                </a:solidFill>
                <a:latin typeface="Courier"/>
              </a:rPr>
              <a:t>bit</a:t>
            </a:r>
            <a:r>
              <a:rPr>
                <a:latin typeface="Courier"/>
              </a:rPr>
              <a:t> [</a:t>
            </a:r>
            <a:r>
              <a:rPr>
                <a:solidFill>
                  <a:srgbClr val="40A070"/>
                </a:solidFill>
                <a:latin typeface="Courier"/>
              </a:rPr>
              <a:t>1</a:t>
            </a:r>
            <a:r>
              <a:rPr>
                <a:latin typeface="Courier"/>
              </a:rPr>
              <a:t>:</a:t>
            </a:r>
            <a:r>
              <a:rPr>
                <a:solidFill>
                  <a:srgbClr val="40A070"/>
                </a:solidFill>
                <a:latin typeface="Courier"/>
              </a:rPr>
              <a:t>0</a:t>
            </a:r>
            <a:r>
              <a:rPr>
                <a:latin typeface="Courier"/>
              </a:rPr>
              <a:t>]   zero_ones;</a:t>
            </a:r>
            <a:br/>
            <a:r>
              <a:rPr>
                <a:latin typeface="Courier"/>
              </a:rPr>
              <a:t>  zero_ones = </a:t>
            </a:r>
            <a:r>
              <a:rPr b="1">
                <a:solidFill>
                  <a:srgbClr val="007020"/>
                </a:solidFill>
                <a:latin typeface="Courier"/>
              </a:rPr>
              <a:t>$random</a:t>
            </a:r>
            <a:r>
              <a:rPr>
                <a:latin typeface="Courier"/>
              </a:rPr>
              <a:t>;</a:t>
            </a:r>
            <a:br/>
            <a:r>
              <a:rPr>
                <a:latin typeface="Courier"/>
              </a:rPr>
              <a:t>  </a:t>
            </a:r>
            <a:r>
              <a:rPr b="1">
                <a:solidFill>
                  <a:srgbClr val="007020"/>
                </a:solidFill>
                <a:latin typeface="Courier"/>
              </a:rPr>
              <a:t>if</a:t>
            </a:r>
            <a:r>
              <a:rPr>
                <a:latin typeface="Courier"/>
              </a:rPr>
              <a:t> (zero_ones == </a:t>
            </a:r>
            <a:r>
              <a:rPr>
                <a:solidFill>
                  <a:srgbClr val="40A070"/>
                </a:solidFill>
                <a:latin typeface="Courier"/>
              </a:rPr>
              <a:t>2'b00</a:t>
            </a:r>
            <a:r>
              <a:rPr>
                <a:latin typeface="Courier"/>
              </a:rPr>
              <a:t>)</a:t>
            </a:r>
            <a:br/>
            <a:r>
              <a:rPr>
                <a:latin typeface="Courier"/>
              </a:rPr>
              <a:t>    </a:t>
            </a:r>
            <a:r>
              <a:rPr b="1">
                <a:solidFill>
                  <a:srgbClr val="007020"/>
                </a:solidFill>
                <a:latin typeface="Courier"/>
              </a:rPr>
              <a:t>return</a:t>
            </a:r>
            <a:r>
              <a:rPr>
                <a:latin typeface="Courier"/>
              </a:rPr>
              <a:t> </a:t>
            </a:r>
            <a:r>
              <a:rPr>
                <a:solidFill>
                  <a:srgbClr val="40A070"/>
                </a:solidFill>
                <a:latin typeface="Courier"/>
              </a:rPr>
              <a:t>8'h00</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(zero_ones == </a:t>
            </a:r>
            <a:r>
              <a:rPr>
                <a:solidFill>
                  <a:srgbClr val="40A070"/>
                </a:solidFill>
                <a:latin typeface="Courier"/>
              </a:rPr>
              <a:t>2'b11</a:t>
            </a:r>
            <a:r>
              <a:rPr>
                <a:latin typeface="Courier"/>
              </a:rPr>
              <a:t>)</a:t>
            </a:r>
            <a:br/>
            <a:r>
              <a:rPr>
                <a:latin typeface="Courier"/>
              </a:rPr>
              <a:t>    </a:t>
            </a:r>
            <a:r>
              <a:rPr b="1">
                <a:solidFill>
                  <a:srgbClr val="007020"/>
                </a:solidFill>
                <a:latin typeface="Courier"/>
              </a:rPr>
              <a:t>return</a:t>
            </a:r>
            <a:r>
              <a:rPr>
                <a:latin typeface="Courier"/>
              </a:rPr>
              <a:t> </a:t>
            </a:r>
            <a:r>
              <a:rPr>
                <a:solidFill>
                  <a:srgbClr val="40A070"/>
                </a:solidFill>
                <a:latin typeface="Courier"/>
              </a:rPr>
              <a:t>8'hFF</a:t>
            </a:r>
            <a:r>
              <a:rPr>
                <a:latin typeface="Courier"/>
              </a:rPr>
              <a:t>;</a:t>
            </a:r>
            <a:br/>
            <a:r>
              <a:rPr>
                <a:latin typeface="Courier"/>
              </a:rPr>
              <a:t>  </a:t>
            </a:r>
            <a:r>
              <a:rPr b="1">
                <a:solidFill>
                  <a:srgbClr val="007020"/>
                </a:solidFill>
                <a:latin typeface="Courier"/>
              </a:rPr>
              <a:t>else</a:t>
            </a:r>
            <a:br/>
            <a:r>
              <a:rPr>
                <a:latin typeface="Courier"/>
              </a:rPr>
              <a:t>    </a:t>
            </a:r>
            <a:r>
              <a:rPr b="1">
                <a:solidFill>
                  <a:srgbClr val="007020"/>
                </a:solidFill>
                <a:latin typeface="Courier"/>
              </a:rPr>
              <a:t>return</a:t>
            </a:r>
            <a:r>
              <a:rPr>
                <a:latin typeface="Courier"/>
              </a:rPr>
              <a:t> </a:t>
            </a:r>
            <a:r>
              <a:rPr b="1">
                <a:solidFill>
                  <a:srgbClr val="007020"/>
                </a:solidFill>
                <a:latin typeface="Courier"/>
              </a:rPr>
              <a:t>$random</a:t>
            </a:r>
            <a:r>
              <a:rPr>
                <a:latin typeface="Courier"/>
              </a:rPr>
              <a:t>;</a:t>
            </a:r>
            <a:br/>
            <a:r>
              <a:rPr b="1">
                <a:solidFill>
                  <a:srgbClr val="007020"/>
                </a:solidFill>
                <a:latin typeface="Courier"/>
              </a:rPr>
              <a:t>endfunction</a:t>
            </a:r>
            <a:r>
              <a:rPr>
                <a:latin typeface="Courier"/>
              </a:rPr>
              <a:t> : get_data</a:t>
            </a:r>
          </a:p>
        </p:txBody>
      </p:sp>
    </p:spTree>
  </p:cSld>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The randomized fields: the “after”</a:t>
            </a:r>
          </a:p>
          <a:p>
            <a:pPr lvl="0"/>
            <a:r>
              <a:rPr/>
              <a:t>Every SystemVerilog class brings an implicit </a:t>
            </a:r>
            <a:r>
              <a:rPr>
                <a:latin typeface="Courier"/>
              </a:rPr>
              <a:t>randomize()</a:t>
            </a:r>
            <a:r>
              <a:rPr/>
              <a:t>, which picks values for the fields marked </a:t>
            </a:r>
            <a:r>
              <a:rPr>
                <a:latin typeface="Courier"/>
              </a:rPr>
              <a:t>rand</a:t>
            </a:r>
          </a:p>
          <a:p>
            <a:pPr lvl="0"/>
            <a:r>
              <a:rPr>
                <a:latin typeface="Courier"/>
              </a:rPr>
              <a:t>get_op()</a:t>
            </a:r>
            <a:r>
              <a:rPr/>
              <a:t> disappears: an </a:t>
            </a:r>
            <a:r>
              <a:rPr>
                <a:latin typeface="Courier"/>
              </a:rPr>
              <a:t>enum</a:t>
            </a:r>
            <a:r>
              <a:rPr/>
              <a:t> randomizes itself over its legal values</a:t>
            </a:r>
          </a:p>
          <a:p>
            <a:pPr lvl="0"/>
            <a:r>
              <a:rPr>
                <a:latin typeface="Courier"/>
              </a:rPr>
              <a:t>get_data()</a:t>
            </a:r>
            <a:r>
              <a:rPr/>
              <a:t> too, and it gets replaced by a </a:t>
            </a:r>
            <a:r>
              <a:rPr>
                <a:latin typeface="Courier"/>
              </a:rPr>
              <a:t>constraint</a:t>
            </a:r>
            <a:r>
              <a:rPr/>
              <a:t> with </a:t>
            </a:r>
            <a:r>
              <a:rPr>
                <a:latin typeface="Courier"/>
              </a:rPr>
              <a:t>dist</a:t>
            </a:r>
            <a:r>
              <a:rPr/>
              <a:t>, which is where the bias to the edges gets declared</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a:solidFill>
                  <a:srgbClr val="007020"/>
                </a:solidFill>
                <a:latin typeface="Courier"/>
              </a:rPr>
              <a:t>`uvm_object_utils</a:t>
            </a:r>
            <a:r>
              <a:rPr>
                <a:latin typeface="Courier"/>
              </a:rPr>
              <a:t>(command_transaction)</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rand</a:t>
            </a:r>
            <a:r>
              <a:rPr>
                <a:latin typeface="Courier"/>
              </a:rPr>
              <a:t> operation_t   op;</a:t>
            </a:r>
            <a:br/>
            <a:br/>
            <a:r>
              <a:rPr>
                <a:latin typeface="Courier"/>
              </a:rPr>
              <a:t>   </a:t>
            </a:r>
            <a:r>
              <a:rPr i="1">
                <a:solidFill>
                  <a:srgbClr val="60A0B0"/>
                </a:solidFill>
                <a:latin typeface="Courier"/>
              </a:rPr>
              <a:t>// :/ and NOT :=  ---  this is the line that reproduces the bias towards the</a:t>
            </a:r>
            <a:br/>
            <a:r>
              <a:rPr>
                <a:latin typeface="Courier"/>
              </a:rPr>
              <a:t>   </a:t>
            </a:r>
            <a:r>
              <a:rPr i="1">
                <a:solidFill>
                  <a:srgbClr val="60A0B0"/>
                </a:solidFill>
                <a:latin typeface="Courier"/>
              </a:rPr>
              <a:t>// corner cases that get_data() of the Functional coverage section did by hand (1/4 at 00, 1/4 at FF,</a:t>
            </a:r>
            <a:br/>
            <a:r>
              <a:rPr>
                <a:latin typeface="Courier"/>
              </a:rPr>
              <a:t>   </a:t>
            </a:r>
            <a:r>
              <a:rPr i="1">
                <a:solidFill>
                  <a:srgbClr val="60A0B0"/>
                </a:solidFill>
                <a:latin typeface="Courier"/>
              </a:rPr>
              <a:t>// 1/2 in the middle). With ":=" the weight applies to EVERY value of the range, so the</a:t>
            </a:r>
            <a:br/>
            <a:r>
              <a:rPr>
                <a:latin typeface="Courier"/>
              </a:rPr>
              <a:t>   </a:t>
            </a:r>
            <a:r>
              <a:rPr i="1">
                <a:solidFill>
                  <a:srgbClr val="60A0B0"/>
                </a:solidFill>
                <a:latin typeface="Courier"/>
              </a:rPr>
              <a:t>// middle takes 254 out of 256 and 00 comes up once every 256: the distribution</a:t>
            </a:r>
            <a:br/>
            <a:r>
              <a:rPr>
                <a:latin typeface="Courier"/>
              </a:rPr>
              <a:t>   </a:t>
            </a:r>
            <a:r>
              <a:rPr i="1">
                <a:solidFill>
                  <a:srgbClr val="60A0B0"/>
                </a:solidFill>
                <a:latin typeface="Courier"/>
              </a:rPr>
              <a:t>// ends up almost uniform and the corner bins never fill.</a:t>
            </a:r>
            <a:br/>
            <a:r>
              <a:rPr>
                <a:latin typeface="Courier"/>
              </a:rPr>
              <a:t>   </a:t>
            </a:r>
            <a:r>
              <a:rPr i="1">
                <a:solidFill>
                  <a:srgbClr val="60A0B0"/>
                </a:solidFill>
                <a:latin typeface="Courier"/>
              </a:rPr>
              <a:t>// The Constrained Random unit has the experiment with the numbers.</a:t>
            </a: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t>
            </a:r>
            <a:br/>
            <a:r>
              <a:rPr>
                <a:latin typeface="Courier"/>
              </a:rPr>
              <a:t>      A </a:t>
            </a:r>
            <a:r>
              <a:rPr b="1">
                <a:solidFill>
                  <a:srgbClr val="007020"/>
                </a:solidFill>
                <a:latin typeface="Courier"/>
              </a:rPr>
              <a:t>dist</a:t>
            </a:r>
            <a:r>
              <a:rPr>
                <a:latin typeface="Courier"/>
              </a:rPr>
              <a:t> {</a:t>
            </a:r>
            <a:b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a:t>
            </a:r>
            <a:b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a:t>
            </a:r>
            <a:br/>
            <a:r>
              <a:rPr>
                <a:latin typeface="Courier"/>
              </a:rPr>
              <a:t>         </a:t>
            </a:r>
            <a:r>
              <a:rPr>
                <a:solidFill>
                  <a:srgbClr val="40A070"/>
                </a:solidFill>
                <a:latin typeface="Courier"/>
              </a:rPr>
              <a:t>8'hFF</a:t>
            </a:r>
            <a:r>
              <a:rPr>
                <a:latin typeface="Courier"/>
              </a:rPr>
              <a:t> :/ </a:t>
            </a:r>
            <a:r>
              <a:rPr>
                <a:solidFill>
                  <a:srgbClr val="40A070"/>
                </a:solidFill>
                <a:latin typeface="Courier"/>
              </a:rPr>
              <a:t>1</a:t>
            </a:r>
            <a:br/>
            <a:r>
              <a:rPr>
                <a:latin typeface="Courier"/>
              </a:rPr>
              <a:t>      };</a:t>
            </a:r>
            <a:br/>
            <a:r>
              <a:rPr>
                <a:latin typeface="Courier"/>
              </a:rPr>
              <a:t>      B </a:t>
            </a:r>
            <a:r>
              <a:rPr b="1">
                <a:solidFill>
                  <a:srgbClr val="007020"/>
                </a:solidFill>
                <a:latin typeface="Courier"/>
              </a:rPr>
              <a:t>dist</a:t>
            </a:r>
            <a:r>
              <a:rPr>
                <a:latin typeface="Courier"/>
              </a:rPr>
              <a:t> {</a:t>
            </a:r>
            <a:b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a:t>
            </a:r>
            <a:b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a:t>
            </a:r>
            <a:br/>
            <a:r>
              <a:rPr>
                <a:latin typeface="Courier"/>
              </a:rPr>
              <a:t>         </a:t>
            </a:r>
            <a:r>
              <a:rPr>
                <a:solidFill>
                  <a:srgbClr val="40A070"/>
                </a:solidFill>
                <a:latin typeface="Courier"/>
              </a:rPr>
              <a:t>8'hFF</a:t>
            </a:r>
            <a:r>
              <a:rPr>
                <a:latin typeface="Courier"/>
              </a:rPr>
              <a:t> :/ </a:t>
            </a:r>
            <a:r>
              <a:rPr>
                <a:solidFill>
                  <a:srgbClr val="40A070"/>
                </a:solidFill>
                <a:latin typeface="Courier"/>
              </a:rPr>
              <a:t>1</a:t>
            </a:r>
            <a:br/>
            <a:r>
              <a:rPr>
                <a:latin typeface="Courier"/>
              </a:rPr>
              <a:t>      };</a:t>
            </a:r>
            <a:br/>
            <a:r>
              <a:rPr>
                <a:latin typeface="Courier"/>
              </a:rPr>
              <a:t>   }</a:t>
            </a:r>
          </a:p>
        </p:txBody>
      </p:sp>
    </p:spTree>
  </p:cSld>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The constructor: a </a:t>
            </a:r>
            <a:r>
              <a:rPr b="1" i="1">
                <a:latin typeface="Courier"/>
              </a:rPr>
              <a:t>uvm_object</a:t>
            </a:r>
            <a:r>
              <a:rPr b="1" i="1"/>
              <a:t> has no parent</a:t>
            </a:r>
          </a:p>
          <a:p>
            <a:pPr lvl="0"/>
            <a:r>
              <a:rPr i="1"/>
              <a:t>uvm_sequence_item</a:t>
            </a:r>
            <a:r>
              <a:rPr/>
              <a:t> extends </a:t>
            </a:r>
            <a:r>
              <a:rPr i="1"/>
              <a:t>uvm_transaction</a:t>
            </a:r>
            <a:r>
              <a:rPr/>
              <a:t>, and that one </a:t>
            </a:r>
            <a:r>
              <a:rPr i="1"/>
              <a:t>uvm_object</a:t>
            </a:r>
            <a:r>
              <a:rPr/>
              <a:t> — which means a transaction is </a:t>
            </a:r>
            <a:r>
              <a:rPr b="1"/>
              <a:t>not</a:t>
            </a:r>
            <a:r>
              <a:rPr/>
              <a:t> a </a:t>
            </a:r>
            <a:r>
              <a:rPr i="1"/>
              <a:t>uvm_component</a:t>
            </a:r>
            <a:r>
              <a:rPr/>
              <a:t>. It therefore has a simpler constructor</a:t>
            </a:r>
          </a:p>
          <a:p>
            <a:pPr lvl="0"/>
            <a:r>
              <a:rPr/>
              <a:t>A transaction </a:t>
            </a:r>
            <a:r>
              <a:rPr b="1"/>
              <a:t>does not live in the tree of the testbench</a:t>
            </a:r>
            <a:r>
              <a:rPr/>
              <a:t>: that tree is made of </a:t>
            </a:r>
            <a:r>
              <a:rPr i="1"/>
              <a:t>uvm_components</a:t>
            </a:r>
            <a:r>
              <a:rPr/>
              <a:t>, and it is the one UVM walks in </a:t>
            </a:r>
            <a:r>
              <a:rPr>
                <a:latin typeface="Courier"/>
              </a:rPr>
              <a:t>build_phase</a:t>
            </a:r>
            <a:r>
              <a:rPr/>
              <a:t>. With no place in the tree there is no parent, and that is why the constructor only asks for a </a:t>
            </a:r>
            <a:r>
              <a:rPr>
                <a:latin typeface="Courier"/>
              </a:rPr>
              <a:t>name</a:t>
            </a:r>
          </a:p>
          <a:p>
            <a:pPr lvl="0"/>
            <a:r>
              <a:rPr/>
              <a:t>Objects get created and destroyed all the time while the simulation runs; components get built once, before it starts, and they stay</a:t>
            </a:r>
          </a:p>
          <a:p>
            <a:pPr lvl="0"/>
            <a:r>
              <a:rPr/>
              <a:t>It is still worth giving them a name: it is the one that shows up in the UVM messages</a:t>
            </a:r>
          </a:p>
          <a:p>
            <a:pPr lvl="0" indent="0">
              <a:buNone/>
            </a:pPr>
            <a:r>
              <a:rPr>
                <a:latin typeface="Courier"/>
              </a:rPr>
              <a:t>   </a:t>
            </a:r>
            <a:r>
              <a:rPr i="1">
                <a:solidFill>
                  <a:srgbClr val="60A0B0"/>
                </a:solidFill>
                <a:latin typeface="Courier"/>
              </a:rPr>
              <a:t>// Constructor of a uvm_object: dead simple, it only takes a name. A</a:t>
            </a:r>
            <a:br/>
            <a:r>
              <a:rPr>
                <a:latin typeface="Courier"/>
              </a:rPr>
              <a:t>   </a:t>
            </a:r>
            <a:r>
              <a:rPr i="1">
                <a:solidFill>
                  <a:srgbClr val="60A0B0"/>
                </a:solidFill>
                <a:latin typeface="Courier"/>
              </a:rPr>
              <a:t>// transaction has no parent because it does not live in the component tree.</a:t>
            </a: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p>
        </p:txBody>
      </p:sp>
    </p:spTree>
  </p:cSld>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do_copy()</a:t>
            </a:r>
            <a:r>
              <a:rPr b="1" i="1"/>
              <a:t>: copy the object, not the handle</a:t>
            </a:r>
          </a:p>
          <a:p>
            <a:pPr lvl="0"/>
            <a:r>
              <a:rPr>
                <a:latin typeface="Courier"/>
              </a:rPr>
              <a:t>uvm_object</a:t>
            </a:r>
            <a:r>
              <a:rPr/>
              <a:t> brings two ready-made methods: </a:t>
            </a:r>
            <a:r>
              <a:rPr>
                <a:latin typeface="Courier"/>
              </a:rPr>
              <a:t>copy()</a:t>
            </a:r>
            <a:r>
              <a:rPr/>
              <a:t>, which pours the data onto another object </a:t>
            </a:r>
            <a:r>
              <a:rPr b="1"/>
              <a:t>that already exists</a:t>
            </a:r>
            <a:r>
              <a:rPr/>
              <a:t>, and </a:t>
            </a:r>
            <a:r>
              <a:rPr>
                <a:latin typeface="Courier"/>
              </a:rPr>
              <a:t>clone()</a:t>
            </a:r>
            <a:r>
              <a:rPr/>
              <a:t>, which also creates the new object</a:t>
            </a:r>
          </a:p>
          <a:p>
            <a:pPr lvl="0"/>
            <a:r>
              <a:rPr/>
              <a:t>Both work only if the class implements </a:t>
            </a:r>
            <a:r>
              <a:rPr>
                <a:latin typeface="Courier"/>
              </a:rPr>
              <a:t>do_copy()</a:t>
            </a:r>
            <a:r>
              <a:rPr/>
              <a:t>: the library knows how to copy, but it does not know </a:t>
            </a:r>
            <a:r>
              <a:rPr b="1"/>
              <a:t>which fields</a:t>
            </a:r>
            <a:r>
              <a:rPr/>
              <a:t> your transaction has</a:t>
            </a:r>
          </a:p>
          <a:p>
            <a:pPr lvl="0"/>
            <a:r>
              <a:rPr/>
              <a:t>It is the same pattern as the rest of the section: </a:t>
            </a:r>
            <a:r>
              <a:rPr>
                <a:latin typeface="Courier"/>
              </a:rPr>
              <a:t>copy()</a:t>
            </a:r>
            <a:r>
              <a:rPr/>
              <a:t> is the one that gets called, </a:t>
            </a:r>
            <a:r>
              <a:rPr>
                <a:latin typeface="Courier"/>
              </a:rPr>
              <a:t>do_copy()</a:t>
            </a:r>
            <a:r>
              <a:rPr/>
              <a:t> is the one that gets written</a:t>
            </a:r>
          </a:p>
          <a:p>
            <a:pPr lvl="0"/>
            <a:r>
              <a:rPr/>
              <a:t>The only difference is the argument: it has to be a </a:t>
            </a:r>
            <a:r>
              <a:rPr>
                <a:latin typeface="Courier"/>
              </a:rPr>
              <a:t>uvm_object</a:t>
            </a:r>
            <a:r>
              <a:rPr/>
              <a:t> —hence the </a:t>
            </a:r>
            <a:r>
              <a:rPr>
                <a:latin typeface="Courier"/>
              </a:rPr>
              <a:t>$cast</a:t>
            </a:r>
            <a:r>
              <a:rPr/>
              <a:t>—. UVM calls it </a:t>
            </a:r>
            <a:r>
              <a:rPr i="1"/>
              <a:t>rhs</a:t>
            </a:r>
            <a:r>
              <a:rPr/>
              <a:t> (</a:t>
            </a:r>
            <a:r>
              <a:rPr i="1"/>
              <a:t>right hand side</a:t>
            </a:r>
            <a:r>
              <a:rPr/>
              <a:t>) by convention, not by requirement</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do_copy(uvm_object rhs);</a:t>
            </a:r>
            <a:br/>
            <a:r>
              <a:rPr>
                <a:latin typeface="Courier"/>
              </a:rPr>
              <a:t>      command_transaction copied_transaction_h;</a:t>
            </a:r>
            <a:br/>
            <a:br/>
            <a:r>
              <a:rPr>
                <a:latin typeface="Courier"/>
              </a:rPr>
              <a:t>      </a:t>
            </a:r>
            <a:r>
              <a:rPr i="1">
                <a:solidFill>
                  <a:srgbClr val="60A0B0"/>
                </a:solidFill>
                <a:latin typeface="Courier"/>
              </a:rPr>
              <a:t>// Checks that make DEBUG easier</a:t>
            </a:r>
            <a:br/>
            <a:r>
              <a:rPr>
                <a:latin typeface="Courier"/>
              </a:rPr>
              <a:t>      </a:t>
            </a:r>
            <a:r>
              <a:rPr b="1">
                <a:solidFill>
                  <a:srgbClr val="007020"/>
                </a:solidFill>
                <a:latin typeface="Courier"/>
              </a:rPr>
              <a:t>if</a:t>
            </a:r>
            <a:r>
              <a:rPr>
                <a:latin typeface="Courier"/>
              </a:rPr>
              <a:t> (rhs == </a:t>
            </a:r>
            <a:r>
              <a:rPr b="1">
                <a:solidFill>
                  <a:srgbClr val="007020"/>
                </a:solidFill>
                <a:latin typeface="Courier"/>
              </a:rPr>
              <a:t>null</a:t>
            </a:r>
            <a:r>
              <a:rPr>
                <a:latin typeface="Courier"/>
              </a:rPr>
              <a:t>)</a:t>
            </a:r>
            <a:br/>
            <a:r>
              <a:rPr>
                <a:latin typeface="Courier"/>
              </a:rPr>
              <a:t>         </a:t>
            </a:r>
            <a:r>
              <a:rPr>
                <a:solidFill>
                  <a:srgbClr val="007020"/>
                </a:solidFill>
                <a:latin typeface="Courier"/>
              </a:rPr>
              <a:t>`uvm_fatal</a:t>
            </a:r>
            <a:r>
              <a:rPr>
                <a:latin typeface="Courier"/>
              </a:rPr>
              <a:t>(</a:t>
            </a:r>
            <a:r>
              <a:rPr>
                <a:solidFill>
                  <a:srgbClr val="4070A0"/>
                </a:solidFill>
                <a:latin typeface="Courier"/>
              </a:rPr>
              <a:t>"COMMAND TRANSACTION"</a:t>
            </a:r>
            <a:r>
              <a:rPr>
                <a:latin typeface="Courier"/>
              </a:rPr>
              <a:t>, </a:t>
            </a:r>
            <a:r>
              <a:rPr>
                <a:solidFill>
                  <a:srgbClr val="4070A0"/>
                </a:solidFill>
                <a:latin typeface="Courier"/>
              </a:rPr>
              <a:t>"Tried to copy from a null pointer"</a:t>
            </a:r>
            <a:r>
              <a:rPr>
                <a:latin typeface="Courier"/>
              </a:rPr>
              <a:t>)</a:t>
            </a:r>
            <a:b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(copied_transaction_h, rhs))</a:t>
            </a:r>
            <a:br/>
            <a:r>
              <a:rPr>
                <a:latin typeface="Courier"/>
              </a:rPr>
              <a:t>         </a:t>
            </a:r>
            <a:r>
              <a:rPr>
                <a:solidFill>
                  <a:srgbClr val="007020"/>
                </a:solidFill>
                <a:latin typeface="Courier"/>
              </a:rPr>
              <a:t>`uvm_fatal</a:t>
            </a:r>
            <a:r>
              <a:rPr>
                <a:latin typeface="Courier"/>
              </a:rPr>
              <a:t>(</a:t>
            </a:r>
            <a:r>
              <a:rPr>
                <a:solidFill>
                  <a:srgbClr val="4070A0"/>
                </a:solidFill>
                <a:latin typeface="Courier"/>
              </a:rPr>
              <a:t>"COMMAND TRANSACTION"</a:t>
            </a:r>
            <a:r>
              <a:rPr>
                <a:latin typeface="Courier"/>
              </a:rPr>
              <a:t>, </a:t>
            </a:r>
            <a:r>
              <a:rPr>
                <a:solidFill>
                  <a:srgbClr val="4070A0"/>
                </a:solidFill>
                <a:latin typeface="Courier"/>
              </a:rPr>
              <a:t>"Tried to copy wrong type."</a:t>
            </a:r>
            <a:r>
              <a:rPr>
                <a:latin typeface="Courier"/>
              </a:rPr>
              <a:t>)</a:t>
            </a:r>
            <a:br/>
            <a:br/>
            <a:r>
              <a:rPr>
                <a:latin typeface="Courier"/>
              </a:rPr>
              <a:t>      </a:t>
            </a:r>
            <a:r>
              <a:rPr b="1">
                <a:solidFill>
                  <a:srgbClr val="007020"/>
                </a:solidFill>
                <a:latin typeface="Courier"/>
              </a:rPr>
              <a:t>super</a:t>
            </a:r>
            <a:r>
              <a:rPr>
                <a:latin typeface="Courier"/>
              </a:rPr>
              <a:t>.do_copy(rhs);  </a:t>
            </a:r>
            <a:r>
              <a:rPr i="1">
                <a:solidFill>
                  <a:srgbClr val="60A0B0"/>
                </a:solidFill>
                <a:latin typeface="Courier"/>
              </a:rPr>
              <a:t>// copy all parent class data</a:t>
            </a:r>
            <a:br/>
            <a:br/>
            <a:r>
              <a:rPr>
                <a:latin typeface="Courier"/>
              </a:rPr>
              <a:t>      A = copied_transaction_h.A;</a:t>
            </a:r>
            <a:br/>
            <a:r>
              <a:rPr>
                <a:latin typeface="Courier"/>
              </a:rPr>
              <a:t>      B = copied_transaction_h.B;</a:t>
            </a:r>
            <a:br/>
            <a:r>
              <a:rPr>
                <a:latin typeface="Courier"/>
              </a:rPr>
              <a:t>      op = copied_transaction_h.op;</a:t>
            </a:r>
            <a:br/>
            <a:br/>
            <a:r>
              <a:rPr>
                <a:latin typeface="Courier"/>
              </a:rPr>
              <a:t>   </a:t>
            </a:r>
            <a:r>
              <a:rPr b="1">
                <a:solidFill>
                  <a:srgbClr val="007020"/>
                </a:solidFill>
                <a:latin typeface="Courier"/>
              </a:rPr>
              <a:t>endfunction</a:t>
            </a:r>
            <a:r>
              <a:rPr>
                <a:latin typeface="Courier"/>
              </a:rPr>
              <a:t> : do_copy</a:t>
            </a:r>
          </a:p>
        </p:txBody>
      </p:sp>
    </p:spTree>
  </p:cSld>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The MOOCOW rule: sharing yes, modifying no</a:t>
            </a:r>
          </a:p>
          <a:p>
            <a:pPr lvl="0"/>
            <a:r>
              <a:rPr/>
              <a:t>Several components can see the same piece of data if they have handles to the same object. It is cheap and it works — as long as nobody modifies it</a:t>
            </a:r>
          </a:p>
          <a:p>
            <a:pPr lvl="0"/>
            <a:r>
              <a:rPr/>
              <a:t>The rule that holds it up is called </a:t>
            </a:r>
            <a:r>
              <a:rPr b="1"/>
              <a:t>MOOCOW</a:t>
            </a:r>
            <a:r>
              <a:rPr/>
              <a:t> —</a:t>
            </a:r>
            <a:r>
              <a:rPr i="1"/>
              <a:t>Manual Obligatory Object Copy On Write</a:t>
            </a:r>
            <a:r>
              <a:rPr/>
              <a:t>—, and that is how </a:t>
            </a:r>
            <a:r>
              <a:rPr i="1"/>
              <a:t>The UVM Primer</a:t>
            </a:r>
            <a:r>
              <a:rPr/>
              <a:t>, by Ray Salemi, christens it</a:t>
            </a:r>
          </a:p>
          <a:p>
            <a:pPr lvl="0"/>
            <a:r>
              <a:rPr/>
              <a:t>It says this: sharing a handle is fine </a:t>
            </a:r>
            <a:r>
              <a:rPr b="1"/>
              <a:t>as long as you do not touch the object</a:t>
            </a:r>
            <a:r>
              <a:rPr/>
              <a:t>. Whoever wants to modify, copies first</a:t>
            </a:r>
          </a:p>
          <a:p>
            <a:pPr lvl="0"/>
            <a:r>
              <a:rPr/>
              <a:t>It is a discipline of the team, not something the language enforces. UVM only puts up the tool: </a:t>
            </a:r>
            <a:r>
              <a:rPr>
                <a:latin typeface="Courier"/>
              </a:rPr>
              <a:t>clone()</a:t>
            </a:r>
            <a:r>
              <a:rPr/>
              <a:t>, which returns a </a:t>
            </a:r>
            <a:r>
              <a:rPr>
                <a:latin typeface="Courier"/>
              </a:rPr>
              <a:t>uvm_object</a:t>
            </a:r>
            <a:r>
              <a:rPr/>
              <a:t> and has to be cast</a:t>
            </a:r>
          </a:p>
        </p:txBody>
      </p:sp>
    </p:spTree>
  </p:cSld>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clone_me()</a:t>
            </a:r>
            <a:r>
              <a:rPr b="1" i="1"/>
              <a:t>: the </a:t>
            </a:r>
            <a:r>
              <a:rPr b="1" i="1">
                <a:latin typeface="Courier"/>
              </a:rPr>
              <a:t>$cast</a:t>
            </a:r>
            <a:r>
              <a:rPr b="1" i="1"/>
              <a:t> written a single time</a:t>
            </a:r>
          </a:p>
          <a:p>
            <a:pPr lvl="0"/>
            <a:r>
              <a:rPr/>
              <a:t>Since </a:t>
            </a:r>
            <a:r>
              <a:rPr>
                <a:latin typeface="Courier"/>
              </a:rPr>
              <a:t>clone()</a:t>
            </a:r>
            <a:r>
              <a:rPr/>
              <a:t> returns a </a:t>
            </a:r>
            <a:r>
              <a:rPr>
                <a:latin typeface="Courier"/>
              </a:rPr>
              <a:t>uvm_object</a:t>
            </a:r>
            <a:r>
              <a:rPr/>
              <a:t>, every component that uses it ends up writing its own </a:t>
            </a:r>
            <a:r>
              <a:rPr>
                <a:latin typeface="Courier"/>
              </a:rPr>
              <a:t>$cast</a:t>
            </a:r>
            <a:r>
              <a:rPr/>
              <a:t> — the same one, repeated</a:t>
            </a:r>
          </a:p>
          <a:p>
            <a:pPr lvl="0"/>
            <a:r>
              <a:rPr/>
              <a:t>The </a:t>
            </a:r>
            <a:r>
              <a:rPr i="1"/>
              <a:t>UVM Primer</a:t>
            </a:r>
            <a:r>
              <a:rPr/>
              <a:t> convention is to add a </a:t>
            </a:r>
            <a:r>
              <a:rPr>
                <a:latin typeface="Courier"/>
              </a:rPr>
              <a:t>clone_me()</a:t>
            </a:r>
            <a:r>
              <a:rPr/>
              <a:t> to the transaction that does both things and returns the right type already</a:t>
            </a:r>
          </a:p>
          <a:p>
            <a:pPr lvl="0"/>
            <a:r>
              <a:rPr/>
              <a:t>UVM does not bring it: it is four lines written once in the data, so that none of the ones who use it have to remember the cast</a:t>
            </a:r>
          </a:p>
          <a:p>
            <a:pPr lvl="0" indent="0">
              <a:buNone/>
            </a:pPr>
            <a:r>
              <a:rPr>
                <a:latin typeface="Courier"/>
              </a:rPr>
              <a:t>   </a:t>
            </a:r>
            <a:r>
              <a:rPr b="1">
                <a:solidFill>
                  <a:srgbClr val="007020"/>
                </a:solidFill>
                <a:latin typeface="Courier"/>
              </a:rPr>
              <a:t>function</a:t>
            </a:r>
            <a:r>
              <a:rPr>
                <a:latin typeface="Courier"/>
              </a:rPr>
              <a:t> command_transaction clone_me();</a:t>
            </a:r>
            <a:br/>
            <a:r>
              <a:rPr>
                <a:latin typeface="Courier"/>
              </a:rPr>
              <a:t>      command_transaction clone;</a:t>
            </a:r>
            <a:br/>
            <a:r>
              <a:rPr>
                <a:latin typeface="Courier"/>
              </a:rPr>
              <a:t>      uvm_object tmp;</a:t>
            </a:r>
            <a:br/>
            <a:br/>
            <a:r>
              <a:rPr>
                <a:latin typeface="Courier"/>
              </a:rPr>
              <a:t>      tmp = </a:t>
            </a:r>
            <a:r>
              <a:rPr b="1">
                <a:solidFill>
                  <a:srgbClr val="007020"/>
                </a:solidFill>
                <a:latin typeface="Courier"/>
              </a:rPr>
              <a:t>this</a:t>
            </a:r>
            <a:r>
              <a:rPr>
                <a:latin typeface="Courier"/>
              </a:rPr>
              <a:t>.clone();</a:t>
            </a:r>
            <a:br/>
            <a:r>
              <a:rPr>
                <a:latin typeface="Courier"/>
              </a:rPr>
              <a:t>      </a:t>
            </a:r>
            <a:r>
              <a:rPr b="1">
                <a:solidFill>
                  <a:srgbClr val="007020"/>
                </a:solidFill>
                <a:latin typeface="Courier"/>
              </a:rPr>
              <a:t>$cast</a:t>
            </a:r>
            <a:r>
              <a:rPr>
                <a:latin typeface="Courier"/>
              </a:rPr>
              <a:t>(clone, tmp);</a:t>
            </a:r>
            <a:br/>
            <a:r>
              <a:rPr>
                <a:latin typeface="Courier"/>
              </a:rPr>
              <a:t>      </a:t>
            </a:r>
            <a:r>
              <a:rPr b="1">
                <a:solidFill>
                  <a:srgbClr val="007020"/>
                </a:solidFill>
                <a:latin typeface="Courier"/>
              </a:rPr>
              <a:t>return</a:t>
            </a:r>
            <a:r>
              <a:rPr>
                <a:latin typeface="Courier"/>
              </a:rPr>
              <a:t> clone;</a:t>
            </a:r>
            <a:br/>
            <a:r>
              <a:rPr>
                <a:latin typeface="Courier"/>
              </a:rPr>
              <a:t>   </a:t>
            </a:r>
            <a:r>
              <a:rPr b="1">
                <a:solidFill>
                  <a:srgbClr val="007020"/>
                </a:solidFill>
                <a:latin typeface="Courier"/>
              </a:rPr>
              <a:t>endfunction</a:t>
            </a:r>
            <a:r>
              <a:rPr>
                <a:latin typeface="Courier"/>
              </a:rPr>
              <a:t> : clone_me</a:t>
            </a:r>
          </a:p>
        </p:txBody>
      </p:sp>
    </p:spTree>
  </p:cSld>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do_compare()</a:t>
            </a:r>
            <a:r>
              <a:rPr b="1" i="1"/>
              <a:t>: comparing two objects without writing an </a:t>
            </a:r>
            <a:r>
              <a:rPr b="1" i="1">
                <a:latin typeface="Courier"/>
              </a:rPr>
              <a:t>if</a:t>
            </a:r>
            <a:r>
              <a:rPr b="1" i="1"/>
              <a:t> per field</a:t>
            </a:r>
          </a:p>
          <a:p>
            <a:pPr lvl="0"/>
            <a:r>
              <a:rPr>
                <a:latin typeface="Courier"/>
              </a:rPr>
              <a:t>compare()</a:t>
            </a:r>
            <a:r>
              <a:rPr/>
              <a:t> comes with </a:t>
            </a:r>
            <a:r>
              <a:rPr>
                <a:latin typeface="Courier"/>
              </a:rPr>
              <a:t>uvm_object</a:t>
            </a:r>
            <a:r>
              <a:rPr/>
              <a:t> and returns 1 if the two objects are equal. It is the one that gets called; the one that gets </a:t>
            </a:r>
            <a:r>
              <a:rPr b="1"/>
              <a:t>written</a:t>
            </a:r>
            <a:r>
              <a:rPr/>
              <a:t> is </a:t>
            </a:r>
            <a:r>
              <a:rPr>
                <a:latin typeface="Courier"/>
              </a:rPr>
              <a:t>do_compare()</a:t>
            </a:r>
          </a:p>
          <a:p>
            <a:pPr lvl="0"/>
            <a:r>
              <a:rPr/>
              <a:t>It takes two arguments: the </a:t>
            </a:r>
            <a:r>
              <a:rPr>
                <a:latin typeface="Courier"/>
              </a:rPr>
              <a:t>rhs</a:t>
            </a:r>
            <a:r>
              <a:rPr/>
              <a:t> —the other object— and a </a:t>
            </a:r>
            <a:r>
              <a:rPr>
                <a:latin typeface="Courier"/>
              </a:rPr>
              <a:t>uvm_comparer</a:t>
            </a:r>
            <a:r>
              <a:rPr/>
              <a:t>, which is the comparison policy: how many differences to report and with what verbosity</a:t>
            </a:r>
          </a:p>
          <a:p>
            <a:pPr lvl="0"/>
            <a:r>
              <a:rPr/>
              <a:t>Almost nobody touches the comparer, but it has to be declared because the signature asks for it</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bit</a:t>
            </a:r>
            <a:r>
              <a:rPr>
                <a:latin typeface="Courier"/>
              </a:rPr>
              <a:t> do_compare(uvm_object rhs, uvm_comparer comparer);</a:t>
            </a:r>
            <a:br/>
            <a:r>
              <a:rPr>
                <a:latin typeface="Courier"/>
              </a:rPr>
              <a:t>      command_transaction compared_transaction_h;</a:t>
            </a:r>
            <a:br/>
            <a:r>
              <a:rPr>
                <a:latin typeface="Courier"/>
              </a:rPr>
              <a:t>      </a:t>
            </a:r>
            <a:r>
              <a:rPr b="1">
                <a:solidFill>
                  <a:srgbClr val="007020"/>
                </a:solidFill>
                <a:latin typeface="Courier"/>
              </a:rPr>
              <a:t>bit</a:t>
            </a:r>
            <a:r>
              <a:rPr>
                <a:latin typeface="Courier"/>
              </a:rPr>
              <a:t> same;</a:t>
            </a:r>
            <a:br/>
            <a:br/>
            <a:r>
              <a:rPr>
                <a:latin typeface="Courier"/>
              </a:rPr>
              <a:t>      </a:t>
            </a:r>
            <a:r>
              <a:rPr b="1">
                <a:solidFill>
                  <a:srgbClr val="007020"/>
                </a:solidFill>
                <a:latin typeface="Courier"/>
              </a:rPr>
              <a:t>if</a:t>
            </a:r>
            <a:r>
              <a:rPr>
                <a:latin typeface="Courier"/>
              </a:rPr>
              <a:t> (rhs == </a:t>
            </a:r>
            <a:r>
              <a:rPr b="1">
                <a:solidFill>
                  <a:srgbClr val="007020"/>
                </a:solidFill>
                <a:latin typeface="Courier"/>
              </a:rPr>
              <a:t>null</a:t>
            </a:r>
            <a:r>
              <a:rPr>
                <a:latin typeface="Courier"/>
              </a:rPr>
              <a:t>)</a:t>
            </a:r>
            <a:br/>
            <a:r>
              <a:rPr>
                <a:latin typeface="Courier"/>
              </a:rPr>
              <a:t>         </a:t>
            </a:r>
            <a:r>
              <a:rPr>
                <a:solidFill>
                  <a:srgbClr val="007020"/>
                </a:solidFill>
                <a:latin typeface="Courier"/>
              </a:rPr>
              <a:t>`uvm_fatal</a:t>
            </a:r>
            <a:r>
              <a:rPr>
                <a:latin typeface="Courier"/>
              </a:rPr>
              <a:t>(</a:t>
            </a:r>
            <a:r>
              <a:rPr>
                <a:solidFill>
                  <a:srgbClr val="4070A0"/>
                </a:solidFill>
                <a:latin typeface="Courier"/>
              </a:rPr>
              <a:t>"RANDOM TRANSACTION"</a:t>
            </a:r>
            <a:r>
              <a:rPr>
                <a:latin typeface="Courier"/>
              </a:rPr>
              <a:t>, </a:t>
            </a:r>
            <a:r>
              <a:rPr>
                <a:solidFill>
                  <a:srgbClr val="4070A0"/>
                </a:solidFill>
                <a:latin typeface="Courier"/>
              </a:rPr>
              <a:t>"Tried to do comparison to a null pointer"</a:t>
            </a:r>
            <a:r>
              <a:rPr>
                <a:latin typeface="Courier"/>
              </a:rPr>
              <a:t>);</a:t>
            </a:r>
            <a:br/>
            <a:br/>
            <a:r>
              <a:rPr>
                <a:latin typeface="Courier"/>
              </a:rPr>
              <a:t>      </a:t>
            </a:r>
            <a:r>
              <a:rPr i="1">
                <a:solidFill>
                  <a:srgbClr val="60A0B0"/>
                </a:solidFill>
                <a:latin typeface="Courier"/>
              </a:rPr>
              <a:t>// First check whether we are comparing the same type</a:t>
            </a: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(compared_transaction_h, rhs)) same = </a:t>
            </a:r>
            <a:r>
              <a:rPr>
                <a:solidFill>
                  <a:srgbClr val="40A070"/>
                </a:solidFill>
                <a:latin typeface="Courier"/>
              </a:rPr>
              <a:t>0</a:t>
            </a:r>
            <a:r>
              <a:rPr>
                <a:latin typeface="Courier"/>
              </a:rPr>
              <a:t>;</a:t>
            </a:r>
            <a:br/>
            <a:r>
              <a:rPr>
                <a:latin typeface="Courier"/>
              </a:rPr>
              <a:t>      </a:t>
            </a:r>
            <a:r>
              <a:rPr b="1">
                <a:solidFill>
                  <a:srgbClr val="007020"/>
                </a:solidFill>
                <a:latin typeface="Courier"/>
              </a:rPr>
              <a:t>else</a:t>
            </a:r>
            <a:br/>
            <a:r>
              <a:rPr>
                <a:latin typeface="Courier"/>
              </a:rPr>
              <a:t>         </a:t>
            </a:r>
            <a:r>
              <a:rPr i="1">
                <a:solidFill>
                  <a:srgbClr val="60A0B0"/>
                </a:solidFill>
                <a:latin typeface="Courier"/>
              </a:rPr>
              <a:t>// Deep comparison: what the parent compares, plus the three fields of</a:t>
            </a:r>
            <a:br/>
            <a:r>
              <a:rPr>
                <a:latin typeface="Courier"/>
              </a:rPr>
              <a:t>         </a:t>
            </a:r>
            <a:r>
              <a:rPr i="1">
                <a:solidFill>
                  <a:srgbClr val="60A0B0"/>
                </a:solidFill>
                <a:latin typeface="Courier"/>
              </a:rPr>
              <a:t>// this class</a:t>
            </a:r>
            <a:br/>
            <a:r>
              <a:rPr>
                <a:latin typeface="Courier"/>
              </a:rPr>
              <a:t>         same = </a:t>
            </a:r>
            <a:r>
              <a:rPr b="1">
                <a:solidFill>
                  <a:srgbClr val="007020"/>
                </a:solidFill>
                <a:latin typeface="Courier"/>
              </a:rPr>
              <a:t>super</a:t>
            </a:r>
            <a:r>
              <a:rPr>
                <a:latin typeface="Courier"/>
              </a:rPr>
              <a:t>.do_compare(</a:t>
            </a:r>
            <a:br/>
            <a:r>
              <a:rPr>
                <a:latin typeface="Courier"/>
              </a:rPr>
              <a:t>             rhs, comparer</a:t>
            </a:r>
            <a:br/>
            <a:r>
              <a:rPr>
                <a:latin typeface="Courier"/>
              </a:rPr>
              <a:t>         ) &amp;&amp; (compared_transaction_h.A == A) &amp;&amp; (compared_transaction_h.B == B) &amp;&amp;</a:t>
            </a:r>
            <a:br/>
            <a:r>
              <a:rPr>
                <a:latin typeface="Courier"/>
              </a:rPr>
              <a:t>             (compared_transaction_h.op == op);</a:t>
            </a:r>
            <a:br/>
            <a:br/>
            <a:r>
              <a:rPr>
                <a:latin typeface="Courier"/>
              </a:rPr>
              <a:t>      </a:t>
            </a:r>
            <a:r>
              <a:rPr b="1">
                <a:solidFill>
                  <a:srgbClr val="007020"/>
                </a:solidFill>
                <a:latin typeface="Courier"/>
              </a:rPr>
              <a:t>return</a:t>
            </a:r>
            <a:r>
              <a:rPr>
                <a:latin typeface="Courier"/>
              </a:rPr>
              <a:t> same;</a:t>
            </a:r>
            <a:br/>
            <a:r>
              <a:rPr>
                <a:latin typeface="Courier"/>
              </a:rPr>
              <a:t>   </a:t>
            </a:r>
            <a:r>
              <a:rPr b="1">
                <a:solidFill>
                  <a:srgbClr val="007020"/>
                </a:solidFill>
                <a:latin typeface="Courier"/>
              </a:rPr>
              <a:t>endfunction</a:t>
            </a:r>
            <a:r>
              <a:rPr>
                <a:latin typeface="Courier"/>
              </a:rPr>
              <a:t> : do_compare</a:t>
            </a:r>
          </a:p>
        </p:txBody>
      </p:sp>
    </p:spTree>
  </p:cSld>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convert2string()</a:t>
            </a:r>
            <a:r>
              <a:rPr b="1" i="1"/>
              <a:t>: the transaction prints itself</a:t>
            </a:r>
          </a:p>
          <a:p>
            <a:pPr lvl="0"/>
            <a:r>
              <a:rPr/>
              <a:t>It is the method that returns the object as text. It gets written </a:t>
            </a:r>
            <a:r>
              <a:rPr b="1"/>
              <a:t>once</a:t>
            </a:r>
            <a:r>
              <a:rPr/>
              <a:t>, and it is used by the scoreboard, the monitor and anybody who has to report</a:t>
            </a:r>
          </a:p>
          <a:p>
            <a:pPr lvl="0"/>
            <a:r>
              <a:rPr>
                <a:latin typeface="Courier"/>
              </a:rPr>
              <a:t>$sformatf()</a:t>
            </a:r>
            <a:r>
              <a:rPr/>
              <a:t> builds the string with the same format specifiers as always</a:t>
            </a:r>
          </a:p>
          <a:p>
            <a:pPr lvl="0"/>
            <a:r>
              <a:rPr/>
              <a:t>And the detail that makes a log readable: an </a:t>
            </a:r>
            <a:r>
              <a:rPr>
                <a:latin typeface="Courier"/>
              </a:rPr>
              <a:t>enum</a:t>
            </a:r>
            <a:r>
              <a:rPr/>
              <a:t> has </a:t>
            </a:r>
            <a:r>
              <a:rPr>
                <a:latin typeface="Courier"/>
              </a:rPr>
              <a:t>name()</a:t>
            </a:r>
            <a:r>
              <a:rPr/>
              <a:t>, which returns </a:t>
            </a:r>
            <a:r>
              <a:rPr>
                <a:latin typeface="Courier"/>
              </a:rPr>
              <a:t>add_op</a:t>
            </a:r>
            <a:r>
              <a:rPr/>
              <a:t> instead of </a:t>
            </a:r>
            <a:r>
              <a:rPr>
                <a:latin typeface="Courier"/>
              </a:rPr>
              <a:t>3'b001</a:t>
            </a:r>
            <a:r>
              <a:rPr/>
              <a:t>. Without that the error says a number and nobody reads it</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string</a:t>
            </a:r>
            <a:r>
              <a:rPr>
                <a:latin typeface="Courier"/>
              </a:rPr>
              <a:t> convert2string();</a:t>
            </a:r>
            <a:br/>
            <a:r>
              <a:rPr>
                <a:latin typeface="Courier"/>
              </a:rPr>
              <a:t>      </a:t>
            </a:r>
            <a:r>
              <a:rPr b="1">
                <a:solidFill>
                  <a:srgbClr val="007020"/>
                </a:solidFill>
                <a:latin typeface="Courier"/>
              </a:rPr>
              <a:t>string</a:t>
            </a:r>
            <a:r>
              <a:rPr>
                <a:latin typeface="Courier"/>
              </a:rPr>
              <a:t> </a:t>
            </a:r>
            <a:r>
              <a:rPr b="1">
                <a:solidFill>
                  <a:srgbClr val="007020"/>
                </a:solidFill>
                <a:latin typeface="Courier"/>
              </a:rPr>
              <a:t>s</a:t>
            </a:r>
            <a:r>
              <a:rPr>
                <a:latin typeface="Courier"/>
              </a:rPr>
              <a:t>;</a:t>
            </a:r>
            <a:br/>
            <a:r>
              <a:rPr>
                <a:latin typeface="Courier"/>
              </a:rPr>
              <a:t>      </a:t>
            </a:r>
            <a:r>
              <a:rPr i="1">
                <a:solidFill>
                  <a:srgbClr val="60A0B0"/>
                </a:solidFill>
                <a:latin typeface="Courier"/>
              </a:rPr>
              <a:t>// op.name() can be add_op, no_op ...</a:t>
            </a:r>
            <a:br/>
            <a:r>
              <a:rPr>
                <a:latin typeface="Courier"/>
              </a:rPr>
              <a:t>      </a:t>
            </a:r>
            <a:r>
              <a:rPr b="1">
                <a:solidFill>
                  <a:srgbClr val="007020"/>
                </a:solidFill>
                <a:latin typeface="Courier"/>
              </a:rPr>
              <a:t>s</a:t>
            </a:r>
            <a:r>
              <a:rPr>
                <a:latin typeface="Courier"/>
              </a:rPr>
              <a:t> = </a:t>
            </a:r>
            <a:r>
              <a:rPr b="1">
                <a:solidFill>
                  <a:srgbClr val="007020"/>
                </a:solidFill>
                <a:latin typeface="Courier"/>
              </a:rPr>
              <a:t>$sformatf</a:t>
            </a:r>
            <a:r>
              <a:rPr>
                <a:latin typeface="Courier"/>
              </a:rPr>
              <a:t>(</a:t>
            </a:r>
            <a:r>
              <a:rPr>
                <a:solidFill>
                  <a:srgbClr val="4070A0"/>
                </a:solidFill>
                <a:latin typeface="Courier"/>
              </a:rPr>
              <a:t>"A: %2h  B: %2h op: %s"</a:t>
            </a:r>
            <a:r>
              <a:rPr>
                <a:latin typeface="Courier"/>
              </a:rPr>
              <a:t>, A, B, op.name());</a:t>
            </a:r>
            <a:br/>
            <a:r>
              <a:rPr>
                <a:latin typeface="Courier"/>
              </a:rPr>
              <a:t>      </a:t>
            </a:r>
            <a:r>
              <a:rPr b="1">
                <a:solidFill>
                  <a:srgbClr val="007020"/>
                </a:solidFill>
                <a:latin typeface="Courier"/>
              </a:rPr>
              <a:t>return</a:t>
            </a:r>
            <a:r>
              <a:rPr>
                <a:latin typeface="Courier"/>
              </a:rPr>
              <a:t> </a:t>
            </a:r>
            <a:r>
              <a:rPr b="1">
                <a:solidFill>
                  <a:srgbClr val="007020"/>
                </a:solidFill>
                <a:latin typeface="Courier"/>
              </a:rPr>
              <a:t>s</a:t>
            </a:r>
            <a:r>
              <a:rPr>
                <a:latin typeface="Courier"/>
              </a:rPr>
              <a:t>;</a:t>
            </a:r>
            <a:br/>
            <a:r>
              <a:rPr>
                <a:latin typeface="Courier"/>
              </a:rPr>
              <a:t>   </a:t>
            </a:r>
            <a:r>
              <a:rPr b="1">
                <a:solidFill>
                  <a:srgbClr val="007020"/>
                </a:solidFill>
                <a:latin typeface="Courier"/>
              </a:rPr>
              <a:t>endfunction</a:t>
            </a:r>
            <a:r>
              <a:rPr>
                <a:latin typeface="Courier"/>
              </a:rPr>
              <a:t> : convert2string</a:t>
            </a:r>
          </a:p>
        </p:txBody>
      </p:sp>
    </p:spTree>
  </p:cSld>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The field macros: reading them even if you do not write them</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a:solidFill>
                  <a:srgbClr val="007020"/>
                </a:solidFill>
                <a:latin typeface="Courier"/>
              </a:rPr>
              <a:t>`uvm_object_utils_begin</a:t>
            </a:r>
            <a:r>
              <a:rPr>
                <a:latin typeface="Courier"/>
              </a:rPr>
              <a:t>(command_transaction)</a:t>
            </a:r>
            <a:br/>
            <a:r>
              <a:rPr>
                <a:latin typeface="Courier"/>
              </a:rPr>
              <a:t>      </a:t>
            </a:r>
            <a:r>
              <a:rPr>
                <a:solidFill>
                  <a:srgbClr val="007020"/>
                </a:solidFill>
                <a:latin typeface="Courier"/>
              </a:rPr>
              <a:t>`uvm_field_int</a:t>
            </a:r>
            <a:r>
              <a:rPr>
                <a:latin typeface="Courier"/>
              </a:rPr>
              <a:t> (A,  UVM_DEFAULT | UVM_HEX)   </a:t>
            </a:r>
            <a:r>
              <a:rPr i="1">
                <a:solidFill>
                  <a:srgbClr val="60A0B0"/>
                </a:solidFill>
                <a:latin typeface="Courier"/>
              </a:rPr>
              <a:t>// an integral field</a:t>
            </a:r>
            <a:br/>
            <a:r>
              <a:rPr>
                <a:latin typeface="Courier"/>
              </a:rPr>
              <a:t>      </a:t>
            </a:r>
            <a:r>
              <a:rPr>
                <a:solidFill>
                  <a:srgbClr val="007020"/>
                </a:solidFill>
                <a:latin typeface="Courier"/>
              </a:rPr>
              <a:t>`uvm_field_enum</a:t>
            </a:r>
            <a:r>
              <a:rPr>
                <a:latin typeface="Courier"/>
              </a:rPr>
              <a:t>(operation_t, op, UVM_DEFAULT)</a:t>
            </a:r>
            <a:br/>
            <a:r>
              <a:rPr>
                <a:latin typeface="Courier"/>
              </a:rPr>
              <a:t>      </a:t>
            </a:r>
            <a:r>
              <a:rPr>
                <a:solidFill>
                  <a:srgbClr val="007020"/>
                </a:solidFill>
                <a:latin typeface="Courier"/>
              </a:rPr>
              <a:t>`uvm_field_object</a:t>
            </a:r>
            <a:r>
              <a:rPr>
                <a:latin typeface="Courier"/>
              </a:rPr>
              <a:t>(payload, UVM_DEFAULT | UVM_REFERENCE)  </a:t>
            </a:r>
            <a:r>
              <a:rPr i="1">
                <a:solidFill>
                  <a:srgbClr val="60A0B0"/>
                </a:solidFill>
                <a:latin typeface="Courier"/>
              </a:rPr>
              <a:t>// handle, not a copy</a:t>
            </a:r>
            <a:br/>
            <a:r>
              <a:rPr>
                <a:latin typeface="Courier"/>
              </a:rPr>
              <a:t>   </a:t>
            </a:r>
            <a:r>
              <a:rPr>
                <a:solidFill>
                  <a:srgbClr val="007020"/>
                </a:solidFill>
                <a:latin typeface="Courier"/>
              </a:rPr>
              <a:t>`uvm_object_utils_end</a:t>
            </a:r>
            <a:br/>
            <a:r>
              <a:rPr b="1">
                <a:solidFill>
                  <a:srgbClr val="007020"/>
                </a:solidFill>
                <a:latin typeface="Courier"/>
              </a:rPr>
              <a:t>endclass</a:t>
            </a:r>
          </a:p>
          <a:p>
            <a:pPr lvl="0"/>
            <a:r>
              <a:rPr/>
              <a:t>It is what you will find in </a:t>
            </a:r>
            <a:r>
              <a:rPr b="1"/>
              <a:t>every VIP</a:t>
            </a:r>
            <a:r>
              <a:rPr/>
              <a:t> you open. They generate </a:t>
            </a:r>
            <a:r>
              <a:rPr>
                <a:latin typeface="Courier"/>
              </a:rPr>
              <a:t>do_copy</a:t>
            </a:r>
            <a:r>
              <a:rPr/>
              <a:t>, </a:t>
            </a:r>
            <a:r>
              <a:rPr>
                <a:latin typeface="Courier"/>
              </a:rPr>
              <a:t>do_compare</a:t>
            </a:r>
            <a:r>
              <a:rPr/>
              <a:t>, </a:t>
            </a:r>
            <a:r>
              <a:rPr>
                <a:latin typeface="Courier"/>
              </a:rPr>
              <a:t>do_print</a:t>
            </a:r>
            <a:r>
              <a:rPr/>
              <a:t>, </a:t>
            </a:r>
            <a:r>
              <a:rPr>
                <a:latin typeface="Courier"/>
              </a:rPr>
              <a:t>do_pack</a:t>
            </a:r>
            <a:r>
              <a:rPr/>
              <a:t> and the automatic configuration, out of one declaration per field</a:t>
            </a:r>
          </a:p>
          <a:p>
            <a:pPr lvl="0"/>
            <a:r>
              <a:rPr/>
              <a:t>The second argument is a mask: </a:t>
            </a:r>
            <a:r>
              <a:rPr>
                <a:latin typeface="Courier"/>
              </a:rPr>
              <a:t>UVM_DEFAULT</a:t>
            </a:r>
            <a:r>
              <a:rPr/>
              <a:t> turns on every operation, and </a:t>
            </a:r>
            <a:r>
              <a:rPr>
                <a:latin typeface="Courier"/>
              </a:rPr>
              <a:t>UVM_NOCOMPARE</a:t>
            </a:r>
            <a:r>
              <a:rPr/>
              <a:t> / </a:t>
            </a:r>
            <a:r>
              <a:rPr>
                <a:latin typeface="Courier"/>
              </a:rPr>
              <a:t>UVM_NOPRINT</a:t>
            </a:r>
            <a:r>
              <a:rPr/>
              <a:t> turn one off. The radix (</a:t>
            </a:r>
            <a:r>
              <a:rPr>
                <a:latin typeface="Courier"/>
              </a:rPr>
              <a:t>UVM_HEX</a:t>
            </a:r>
            <a:r>
              <a:rPr/>
              <a:t>, </a:t>
            </a:r>
            <a:r>
              <a:rPr>
                <a:latin typeface="Courier"/>
              </a:rPr>
              <a:t>UVM_DEC</a:t>
            </a:r>
            <a:r>
              <a:rPr/>
              <a:t>) is only for printing</a:t>
            </a:r>
          </a:p>
          <a:p>
            <a:pPr lvl="0"/>
            <a:r>
              <a:rPr>
                <a:latin typeface="Courier"/>
              </a:rPr>
              <a:t>UVM_REFERENCE</a:t>
            </a:r>
            <a:r>
              <a:rPr/>
              <a:t> on a </a:t>
            </a:r>
            <a:r>
              <a:rPr>
                <a:latin typeface="Courier"/>
              </a:rPr>
              <a:t>uvm_field_object</a:t>
            </a:r>
            <a:r>
              <a:rPr/>
              <a:t> copies </a:t>
            </a:r>
            <a:r>
              <a:rPr b="1"/>
              <a:t>the handle</a:t>
            </a:r>
            <a:r>
              <a:rPr/>
              <a:t>; without it, the copy is deep. It is the same decision as </a:t>
            </a:r>
            <a:r>
              <a:rPr>
                <a:latin typeface="Courier"/>
              </a:rPr>
              <a:t>do_copy()</a:t>
            </a:r>
            <a:r>
              <a:rPr/>
              <a:t>, taken in a constant</a:t>
            </a:r>
          </a:p>
          <a:p>
            <a:pPr lvl="0"/>
            <a:r>
              <a:rPr/>
              <a:t>The course writes them by hand for the reason already given: that gets debugged, this does not. But reading them you do have to know</a:t>
            </a:r>
          </a:p>
        </p:txBody>
      </p:sp>
    </p:spTree>
  </p:cSld>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a:xfrm>
            <a:off x="457200" y="1193800"/>
            <a:ext cx="8229600" cy="1003300"/>
          </a:xfrm>
        </p:spPr>
        <p:txBody>
          <a:bodyPr/>
          <a:lstStyle/>
          <a:p>
            <a:pPr lvl="0" indent="0" marL="0">
              <a:spcBef>
                <a:spcPts val="3000"/>
              </a:spcBef>
              <a:buNone/>
            </a:pPr>
            <a:r>
              <a:rPr b="1" i="1"/>
              <a:t>The seven steps, and why there are seven</a:t>
            </a:r>
          </a:p>
          <a:p>
            <a:pPr lvl="0" indent="0" marL="0">
              <a:buNone/>
            </a:pPr>
            <a:r>
              <a:rPr/>
              <a:t>What it costs to change the data type of a TB that already exists. We look at </a:t>
            </a:r>
            <a:r>
              <a:rPr b="1"/>
              <a:t>2, 3, 6 and 7</a:t>
            </a:r>
            <a:r>
              <a:rPr/>
              <a:t>; </a:t>
            </a:r>
            <a:r>
              <a:rPr b="1"/>
              <a:t>1, 4 and 5</a:t>
            </a:r>
            <a:r>
              <a:rPr/>
              <a:t> are a direct port and are in the repo:</a:t>
            </a:r>
          </a:p>
        </p:txBody>
      </p:sp>
      <p:graphicFrame>
        <p:nvGraphicFramePr>
          <p:cNvPr id="6" name="Content Placeholder 5"/>
          <p:cNvGraphicFramePr>
            <a:graphicFrameLocks noGrp="1"/>
          </p:cNvGraphicFramePr>
          <p:nvPr>
            <p:ph idx="1"/>
          </p:nvPr>
        </p:nvGraphicFramePr>
        <p:xfrm>
          <a:off x="457200" y="2324100"/>
          <a:ext cx="8229600" cy="21336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lgn="r">
                        <a:buNone/>
                      </a:pPr>
                      <a:r>
                        <a:rPr/>
                        <a:t>#</a:t>
                      </a:r>
                    </a:p>
                  </a:txBody>
                  <a:tcPr/>
                </a:tc>
                <a:tc>
                  <a:txBody>
                    <a:bodyPr/>
                    <a:lstStyle/>
                    <a:p>
                      <a:pPr lvl="0" indent="0" marL="0">
                        <a:buNone/>
                      </a:pPr>
                      <a:r>
                        <a:rPr/>
                        <a:t>What</a:t>
                      </a:r>
                    </a:p>
                  </a:txBody>
                  <a:tcPr/>
                </a:tc>
                <a:tc>
                  <a:txBody>
                    <a:bodyPr/>
                    <a:lstStyle/>
                    <a:p>
                      <a:pPr lvl="0" indent="0" marL="0">
                        <a:buNone/>
                      </a:pPr>
                      <a:r>
                        <a:rPr/>
                        <a:t>Where</a:t>
                      </a:r>
                    </a:p>
                  </a:txBody>
                  <a:tcPr/>
                </a:tc>
              </a:tr>
              <a:tr h="0">
                <a:tc>
                  <a:txBody>
                    <a:bodyPr/>
                    <a:lstStyle/>
                    <a:p>
                      <a:pPr lvl="0" indent="0" marL="0" algn="r">
                        <a:buNone/>
                      </a:pPr>
                      <a:r>
                        <a:rPr/>
                        <a:t>1</a:t>
                      </a:r>
                    </a:p>
                  </a:txBody>
                </a:tc>
                <a:tc>
                  <a:txBody>
                    <a:bodyPr/>
                    <a:lstStyle/>
                    <a:p>
                      <a:pPr lvl="0" indent="0" marL="0">
                        <a:buNone/>
                      </a:pPr>
                      <a:r>
                        <a:rPr/>
                        <a:t>a </a:t>
                      </a:r>
                      <a:r>
                        <a:rPr>
                          <a:latin typeface="Courier"/>
                        </a:rPr>
                        <a:t>result_transaction</a:t>
                      </a:r>
                      <a:r>
                        <a:rPr/>
                        <a:t> for the trip back</a:t>
                      </a:r>
                    </a:p>
                  </a:txBody>
                </a:tc>
                <a:tc>
                  <a:txBody>
                    <a:bodyPr/>
                    <a:lstStyle/>
                    <a:p>
                      <a:pPr lvl="0" indent="0" marL="0">
                        <a:buNone/>
                      </a:pPr>
                      <a:r>
                        <a:rPr>
                          <a:latin typeface="Courier"/>
                        </a:rPr>
                        <a:t>result_transaction.svh</a:t>
                      </a:r>
                    </a:p>
                  </a:txBody>
                </a:tc>
              </a:tr>
              <a:tr h="0">
                <a:tc>
                  <a:txBody>
                    <a:bodyPr/>
                    <a:lstStyle/>
                    <a:p>
                      <a:pPr lvl="0" indent="0" marL="0" algn="r">
                        <a:buNone/>
                      </a:pPr>
                      <a:r>
                        <a:rPr/>
                        <a:t>2</a:t>
                      </a:r>
                    </a:p>
                  </a:txBody>
                </a:tc>
                <a:tc>
                  <a:txBody>
                    <a:bodyPr/>
                    <a:lstStyle/>
                    <a:p>
                      <a:pPr lvl="0" indent="0" marL="0">
                        <a:buNone/>
                      </a:pPr>
                      <a:r>
                        <a:rPr/>
                        <a:t>an </a:t>
                      </a:r>
                      <a:r>
                        <a:rPr>
                          <a:latin typeface="Courier"/>
                        </a:rPr>
                        <a:t>add_transaction</a:t>
                      </a:r>
                      <a:r>
                        <a:rPr/>
                        <a:t>, additions only</a:t>
                      </a:r>
                    </a:p>
                  </a:txBody>
                </a:tc>
                <a:tc>
                  <a:txBody>
                    <a:bodyPr/>
                    <a:lstStyle/>
                    <a:p>
                      <a:pPr lvl="0" indent="0" marL="0">
                        <a:buNone/>
                      </a:pPr>
                      <a:r>
                        <a:rPr>
                          <a:latin typeface="Courier"/>
                        </a:rPr>
                        <a:t>add_transaction.svh</a:t>
                      </a:r>
                    </a:p>
                  </a:txBody>
                </a:tc>
              </a:tr>
              <a:tr h="0">
                <a:tc>
                  <a:txBody>
                    <a:bodyPr/>
                    <a:lstStyle/>
                    <a:p>
                      <a:pPr lvl="0" indent="0" marL="0" algn="r">
                        <a:buNone/>
                      </a:pPr>
                      <a:r>
                        <a:rPr/>
                        <a:t>3</a:t>
                      </a:r>
                    </a:p>
                  </a:txBody>
                </a:tc>
                <a:tc>
                  <a:txBody>
                    <a:bodyPr/>
                    <a:lstStyle/>
                    <a:p>
                      <a:pPr lvl="0" indent="0" marL="0">
                        <a:buNone/>
                      </a:pPr>
                      <a:r>
                        <a:rPr/>
                        <a:t>the two testers merge into one</a:t>
                      </a:r>
                    </a:p>
                  </a:txBody>
                </a:tc>
                <a:tc>
                  <a:txBody>
                    <a:bodyPr/>
                    <a:lstStyle/>
                    <a:p>
                      <a:pPr lvl="0" indent="0" marL="0">
                        <a:buNone/>
                      </a:pPr>
                      <a:r>
                        <a:rPr>
                          <a:latin typeface="Courier"/>
                        </a:rPr>
                        <a:t>tester.svh</a:t>
                      </a:r>
                    </a:p>
                  </a:txBody>
                </a:tc>
              </a:tr>
              <a:tr h="0">
                <a:tc>
                  <a:txBody>
                    <a:bodyPr/>
                    <a:lstStyle/>
                    <a:p>
                      <a:pPr lvl="0" indent="0" marL="0" algn="r">
                        <a:buNone/>
                      </a:pPr>
                      <a:r>
                        <a:rPr/>
                        <a:t>4</a:t>
                      </a:r>
                    </a:p>
                  </a:txBody>
                </a:tc>
                <a:tc>
                  <a:txBody>
                    <a:bodyPr/>
                    <a:lstStyle/>
                    <a:p>
                      <a:pPr lvl="0" indent="0" marL="0">
                        <a:buNone/>
                      </a:pPr>
                      <a:r>
                        <a:rPr/>
                        <a:t>the </a:t>
                      </a:r>
                      <a:r>
                        <a:rPr>
                          <a:latin typeface="Courier"/>
                        </a:rPr>
                        <a:t>command_monitor</a:t>
                      </a:r>
                      <a:r>
                        <a:rPr/>
                        <a:t> publishes objects</a:t>
                      </a:r>
                    </a:p>
                  </a:txBody>
                </a:tc>
                <a:tc>
                  <a:txBody>
                    <a:bodyPr/>
                    <a:lstStyle/>
                    <a:p>
                      <a:pPr lvl="0" indent="0" marL="0">
                        <a:buNone/>
                      </a:pPr>
                      <a:r>
                        <a:rPr>
                          <a:latin typeface="Courier"/>
                        </a:rPr>
                        <a:t>command_monitor.svh</a:t>
                      </a:r>
                    </a:p>
                  </a:txBody>
                </a:tc>
              </a:tr>
              <a:tr h="0">
                <a:tc>
                  <a:txBody>
                    <a:bodyPr/>
                    <a:lstStyle/>
                    <a:p>
                      <a:pPr lvl="0" indent="0" marL="0" algn="r">
                        <a:buNone/>
                      </a:pPr>
                      <a:r>
                        <a:rPr/>
                        <a:t>5</a:t>
                      </a:r>
                    </a:p>
                  </a:txBody>
                </a:tc>
                <a:tc>
                  <a:txBody>
                    <a:bodyPr/>
                    <a:lstStyle/>
                    <a:p>
                      <a:pPr lvl="0" indent="0" marL="0">
                        <a:buNone/>
                      </a:pPr>
                      <a:r>
                        <a:rPr/>
                        <a:t>the </a:t>
                      </a:r>
                      <a:r>
                        <a:rPr>
                          <a:latin typeface="Courier"/>
                        </a:rPr>
                        <a:t>result_monitor</a:t>
                      </a:r>
                      <a:r>
                        <a:rPr/>
                        <a:t>, the same</a:t>
                      </a:r>
                    </a:p>
                  </a:txBody>
                </a:tc>
                <a:tc>
                  <a:txBody>
                    <a:bodyPr/>
                    <a:lstStyle/>
                    <a:p>
                      <a:pPr lvl="0" indent="0" marL="0">
                        <a:buNone/>
                      </a:pPr>
                      <a:r>
                        <a:rPr>
                          <a:latin typeface="Courier"/>
                        </a:rPr>
                        <a:t>result_monitor.svh</a:t>
                      </a:r>
                    </a:p>
                  </a:txBody>
                </a:tc>
              </a:tr>
              <a:tr h="0">
                <a:tc>
                  <a:txBody>
                    <a:bodyPr/>
                    <a:lstStyle/>
                    <a:p>
                      <a:pPr lvl="0" indent="0" marL="0" algn="r">
                        <a:buNone/>
                      </a:pPr>
                      <a:r>
                        <a:rPr/>
                        <a:t>6</a:t>
                      </a:r>
                    </a:p>
                  </a:txBody>
                </a:tc>
                <a:tc>
                  <a:txBody>
                    <a:bodyPr/>
                    <a:lstStyle/>
                    <a:p>
                      <a:pPr lvl="0" indent="0" marL="0">
                        <a:buNone/>
                      </a:pPr>
                      <a:r>
                        <a:rPr/>
                        <a:t>the </a:t>
                      </a:r>
                      <a:r>
                        <a:rPr>
                          <a:latin typeface="Courier"/>
                        </a:rPr>
                        <a:t>scoreboard</a:t>
                      </a:r>
                      <a:r>
                        <a:rPr/>
                        <a:t> uses </a:t>
                      </a:r>
                      <a:r>
                        <a:rPr>
                          <a:latin typeface="Courier"/>
                        </a:rPr>
                        <a:t>compare()</a:t>
                      </a:r>
                    </a:p>
                  </a:txBody>
                </a:tc>
                <a:tc>
                  <a:txBody>
                    <a:bodyPr/>
                    <a:lstStyle/>
                    <a:p>
                      <a:pPr lvl="0" indent="0" marL="0">
                        <a:buNone/>
                      </a:pPr>
                      <a:r>
                        <a:rPr>
                          <a:latin typeface="Courier"/>
                        </a:rPr>
                        <a:t>scoreboard.svh</a:t>
                      </a:r>
                    </a:p>
                  </a:txBody>
                </a:tc>
              </a:tr>
              <a:tr h="0">
                <a:tc>
                  <a:txBody>
                    <a:bodyPr/>
                    <a:lstStyle/>
                    <a:p>
                      <a:pPr lvl="0" indent="0" marL="0" algn="r">
                        <a:buNone/>
                      </a:pPr>
                      <a:r>
                        <a:rPr/>
                        <a:t>7</a:t>
                      </a:r>
                    </a:p>
                  </a:txBody>
                </a:tc>
                <a:tc>
                  <a:txBody>
                    <a:bodyPr/>
                    <a:lstStyle/>
                    <a:p>
                      <a:pPr lvl="0" indent="0" marL="0">
                        <a:buNone/>
                      </a:pPr>
                      <a:r>
                        <a:rPr>
                          <a:latin typeface="Courier"/>
                        </a:rPr>
                        <a:t>add_test</a:t>
                      </a:r>
                      <a:r>
                        <a:rPr/>
                        <a:t> overrides the </a:t>
                      </a:r>
                      <a:r>
                        <a:rPr b="1"/>
                        <a:t>data</a:t>
                      </a:r>
                    </a:p>
                  </a:txBody>
                </a:tc>
                <a:tc>
                  <a:txBody>
                    <a:bodyPr/>
                    <a:lstStyle/>
                    <a:p>
                      <a:pPr lvl="0" indent="0" marL="0">
                        <a:buNone/>
                      </a:pPr>
                      <a:r>
                        <a:rPr>
                          <a:latin typeface="Courier"/>
                        </a:rPr>
                        <a:t>add_test.svh</a:t>
                      </a:r>
                    </a:p>
                  </a:txBody>
                </a:tc>
              </a:tr>
            </a:tbl>
          </a:graphicData>
        </a:graphic>
      </p:graphicFrame>
    </p:spTree>
  </p:cSld>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Step 2 · an </a:t>
            </a:r>
            <a:r>
              <a:rPr b="1" i="1">
                <a:latin typeface="Courier"/>
              </a:rPr>
              <a:t>add_transaction</a:t>
            </a:r>
            <a:r>
              <a:rPr b="1" i="1"/>
              <a:t> that only adds</a:t>
            </a:r>
          </a:p>
          <a:p>
            <a:pPr lvl="0"/>
            <a:r>
              <a:rPr>
                <a:latin typeface="Courier"/>
              </a:rPr>
              <a:t>add_transaction</a:t>
            </a:r>
            <a:r>
              <a:rPr/>
              <a:t> extends </a:t>
            </a:r>
            <a:r>
              <a:rPr>
                <a:latin typeface="Courier"/>
              </a:rPr>
              <a:t>command_transaction</a:t>
            </a:r>
            <a:r>
              <a:rPr/>
              <a:t> and adds </a:t>
            </a:r>
            <a:r>
              <a:rPr b="1"/>
              <a:t>a single</a:t>
            </a:r>
            <a:r>
              <a:rPr/>
              <a:t> constraint to it: </a:t>
            </a:r>
            <a:r>
              <a:rPr>
                <a:latin typeface="Courier"/>
              </a:rPr>
              <a:t>op == add_op</a:t>
            </a:r>
          </a:p>
          <a:p>
            <a:pPr lvl="0"/>
            <a:r>
              <a:rPr/>
              <a:t>That is enough to change the stimulus, and the </a:t>
            </a:r>
            <a:r>
              <a:rPr>
                <a:latin typeface="Courier"/>
              </a:rPr>
              <a:t>tester_h</a:t>
            </a:r>
            <a:r>
              <a:rPr/>
              <a:t> never finds out: it uses the child class exactly as it used the mother</a:t>
            </a:r>
          </a:p>
          <a:p>
            <a:pPr lvl="0"/>
            <a:r>
              <a:rPr/>
              <a:t>Constraints </a:t>
            </a:r>
            <a:r>
              <a:rPr b="1"/>
              <a:t>are inherited and they accumulate</a:t>
            </a:r>
            <a:r>
              <a:rPr/>
              <a:t>: the bias to the edges of </a:t>
            </a:r>
            <a:r>
              <a:rPr>
                <a:latin typeface="Courier"/>
              </a:rPr>
              <a:t>A</a:t>
            </a:r>
            <a:r>
              <a:rPr/>
              <a:t> and </a:t>
            </a:r>
            <a:r>
              <a:rPr>
                <a:latin typeface="Courier"/>
              </a:rPr>
              <a:t>B</a:t>
            </a:r>
            <a:r>
              <a:rPr/>
              <a:t> is still there, because the one in the base class does not go away</a:t>
            </a:r>
          </a:p>
          <a:p>
            <a:pPr lvl="0" indent="0">
              <a:buNone/>
            </a:pPr>
            <a:r>
              <a:rPr b="1">
                <a:solidFill>
                  <a:srgbClr val="007020"/>
                </a:solidFill>
                <a:latin typeface="Courier"/>
              </a:rPr>
              <a:t>class</a:t>
            </a:r>
            <a:r>
              <a:rPr>
                <a:latin typeface="Courier"/>
              </a:rPr>
              <a:t> add_transaction </a:t>
            </a:r>
            <a:r>
              <a:rPr b="1">
                <a:solidFill>
                  <a:srgbClr val="007020"/>
                </a:solidFill>
                <a:latin typeface="Courier"/>
              </a:rPr>
              <a:t>extends</a:t>
            </a:r>
            <a:r>
              <a:rPr>
                <a:latin typeface="Courier"/>
              </a:rPr>
              <a:t> command_transaction;</a:t>
            </a:r>
            <a:br/>
            <a:r>
              <a:rPr>
                <a:latin typeface="Courier"/>
              </a:rPr>
              <a:t>   </a:t>
            </a:r>
            <a:r>
              <a:rPr>
                <a:solidFill>
                  <a:srgbClr val="007020"/>
                </a:solidFill>
                <a:latin typeface="Courier"/>
              </a:rPr>
              <a:t>`uvm_object_utils</a:t>
            </a:r>
            <a:r>
              <a:rPr>
                <a:latin typeface="Courier"/>
              </a:rPr>
              <a:t>(add_transaction)</a:t>
            </a:r>
            <a:br/>
            <a:br/>
            <a:r>
              <a:rPr>
                <a:latin typeface="Courier"/>
              </a:rPr>
              <a:t>   </a:t>
            </a:r>
            <a:r>
              <a:rPr b="1">
                <a:solidFill>
                  <a:srgbClr val="007020"/>
                </a:solidFill>
                <a:latin typeface="Courier"/>
              </a:rPr>
              <a:t>constraint</a:t>
            </a:r>
            <a:r>
              <a:rPr>
                <a:latin typeface="Courier"/>
              </a:rPr>
              <a:t> add_only {op == add_op;}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br/>
            <a:r>
              <a:rPr b="1">
                <a:solidFill>
                  <a:srgbClr val="007020"/>
                </a:solidFill>
                <a:latin typeface="Courier"/>
              </a:rPr>
              <a:t>endclass</a:t>
            </a:r>
            <a:r>
              <a:rPr>
                <a:latin typeface="Courier"/>
              </a:rPr>
              <a:t> : add_transaction</a:t>
            </a:r>
          </a:p>
        </p:txBody>
      </p:sp>
    </p:spTree>
  </p:cSld>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Step 3 · two testers become one</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br/>
            <a:r>
              <a:rPr>
                <a:latin typeface="Courier"/>
              </a:rPr>
              <a:t>      phase.raise_objection(</a:t>
            </a:r>
            <a:r>
              <a:rPr b="1">
                <a:solidFill>
                  <a:srgbClr val="007020"/>
                </a:solidFill>
                <a:latin typeface="Courier"/>
              </a:rPr>
              <a:t>this</a:t>
            </a:r>
            <a:r>
              <a:rPr>
                <a:latin typeface="Courier"/>
              </a:rPr>
              <a:t>);</a:t>
            </a:r>
            <a:br/>
            <a:br/>
            <a:r>
              <a:rPr>
                <a:latin typeface="Courier"/>
              </a:rPr>
              <a:t>      </a:t>
            </a:r>
            <a:r>
              <a:rPr i="1">
                <a:solidFill>
                  <a:srgbClr val="60A0B0"/>
                </a:solidFill>
                <a:latin typeface="Courier"/>
              </a:rPr>
              <a:t>// ALL transactions come out of the factory, the directed ones too.</a:t>
            </a:r>
            <a:br/>
            <a:r>
              <a:rPr>
                <a:latin typeface="Courier"/>
              </a:rPr>
              <a:t>      </a:t>
            </a:r>
            <a:r>
              <a:rPr i="1">
                <a:solidFill>
                  <a:srgbClr val="60A0B0"/>
                </a:solidFill>
                <a:latin typeface="Courier"/>
              </a:rPr>
              <a:t>// A new() here would compile and work just the same, but it would skip</a:t>
            </a:r>
            <a:br/>
            <a:r>
              <a:rPr>
                <a:latin typeface="Courier"/>
              </a:rPr>
              <a:t>      </a:t>
            </a:r>
            <a:r>
              <a:rPr i="1">
                <a:solidFill>
                  <a:srgbClr val="60A0B0"/>
                </a:solidFill>
                <a:latin typeface="Courier"/>
              </a:rPr>
              <a:t>// add_test's set_type_override: the factory never hears about what you</a:t>
            </a:r>
            <a:br/>
            <a:r>
              <a:rPr>
                <a:latin typeface="Courier"/>
              </a:rPr>
              <a:t>      </a:t>
            </a:r>
            <a:r>
              <a:rPr i="1">
                <a:solidFill>
                  <a:srgbClr val="60A0B0"/>
                </a:solidFill>
                <a:latin typeface="Courier"/>
              </a:rPr>
              <a:t>// build by hand. See the slide "the new() that eats the override".</a:t>
            </a:r>
            <a:br/>
            <a:r>
              <a:rPr>
                <a:latin typeface="Courier"/>
              </a:rPr>
              <a:t>      command = command_transaction::type_id::create(</a:t>
            </a:r>
            <a:r>
              <a:rPr>
                <a:solidFill>
                  <a:srgbClr val="4070A0"/>
                </a:solidFill>
                <a:latin typeface="Courier"/>
              </a:rPr>
              <a:t>"command"</a:t>
            </a:r>
            <a:r>
              <a:rPr>
                <a:latin typeface="Courier"/>
              </a:rPr>
              <a:t>);</a:t>
            </a:r>
            <a:br/>
            <a:r>
              <a:rPr>
                <a:latin typeface="Courier"/>
              </a:rPr>
              <a:t>      command.op = rst_op;</a:t>
            </a:r>
            <a:br/>
            <a:r>
              <a:rPr>
                <a:latin typeface="Courier"/>
              </a:rPr>
              <a:t>      command_port.</a:t>
            </a:r>
            <a:r>
              <a:rPr>
                <a:solidFill>
                  <a:srgbClr val="007020"/>
                </a:solidFill>
                <a:latin typeface="Courier"/>
              </a:rPr>
              <a:t>put</a:t>
            </a:r>
            <a:r>
              <a:rPr>
                <a:latin typeface="Courier"/>
              </a:rPr>
              <a:t>(command);</a:t>
            </a:r>
            <a:b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command = command_transaction::type_id::create(</a:t>
            </a:r>
            <a:r>
              <a:rPr>
                <a:solidFill>
                  <a:srgbClr val="4070A0"/>
                </a:solidFill>
                <a:latin typeface="Courier"/>
              </a:rPr>
              <a:t>"command"</a:t>
            </a:r>
            <a:r>
              <a:rPr>
                <a:latin typeface="Courier"/>
              </a:rPr>
              <a:t>);</a:t>
            </a:r>
            <a:br/>
            <a:r>
              <a:rPr>
                <a:latin typeface="Courier"/>
              </a:rPr>
              <a:t>         </a:t>
            </a:r>
            <a:r>
              <a:rPr i="1">
                <a:solidFill>
                  <a:srgbClr val="60A0B0"/>
                </a:solidFill>
                <a:latin typeface="Courier"/>
              </a:rPr>
              <a:t>// randomize() returns 0 if the constraints have no solution, and aborts</a:t>
            </a:r>
            <a:br/>
            <a:r>
              <a:rPr>
                <a:latin typeface="Courier"/>
              </a:rPr>
              <a:t>         </a:t>
            </a:r>
            <a:r>
              <a:rPr i="1">
                <a:solidFill>
                  <a:srgbClr val="60A0B0"/>
                </a:solidFill>
                <a:latin typeface="Courier"/>
              </a:rPr>
              <a:t>// nothing. A bare assert() lets an unrandomized transaction through in</a:t>
            </a:r>
            <a:br/>
            <a:r>
              <a:rPr>
                <a:latin typeface="Courier"/>
              </a:rPr>
              <a:t>         </a:t>
            </a:r>
            <a:r>
              <a:rPr i="1">
                <a:solidFill>
                  <a:srgbClr val="60A0B0"/>
                </a:solidFill>
                <a:latin typeface="Courier"/>
              </a:rPr>
              <a:t>// silence: the TB carries on, sending garbage.</a:t>
            </a:r>
            <a:br/>
            <a:r>
              <a:rPr>
                <a:latin typeface="Courier"/>
              </a:rPr>
              <a:t>         </a:t>
            </a: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"TESTER"</a:t>
            </a:r>
            <a:r>
              <a:rPr>
                <a:latin typeface="Courier"/>
              </a:rPr>
              <a:t>, </a:t>
            </a:r>
            <a:r>
              <a:rPr>
                <a:solidFill>
                  <a:srgbClr val="4070A0"/>
                </a:solidFill>
                <a:latin typeface="Courier"/>
              </a:rPr>
              <a:t>"randomize() failed"</a:t>
            </a:r>
            <a:r>
              <a:rPr>
                <a:latin typeface="Courier"/>
              </a:rPr>
              <a:t>)</a:t>
            </a:r>
            <a:br/>
            <a:r>
              <a:rPr>
                <a:latin typeface="Courier"/>
              </a:rPr>
              <a:t>         command_port.</a:t>
            </a:r>
            <a:r>
              <a:rPr>
                <a:solidFill>
                  <a:srgbClr val="007020"/>
                </a:solidFill>
                <a:latin typeface="Courier"/>
              </a:rPr>
              <a:t>put</a:t>
            </a:r>
            <a:r>
              <a:rPr>
                <a:latin typeface="Courier"/>
              </a:rPr>
              <a:t>(command);</a:t>
            </a:r>
            <a:br/>
            <a:r>
              <a:rPr>
                <a:latin typeface="Courier"/>
              </a:rPr>
              <a:t>      </a:t>
            </a:r>
            <a:r>
              <a:rPr b="1">
                <a:solidFill>
                  <a:srgbClr val="007020"/>
                </a:solidFill>
                <a:latin typeface="Courier"/>
              </a:rPr>
              <a:t>end</a:t>
            </a:r>
            <a:r>
              <a:rPr>
                <a:latin typeface="Courier"/>
              </a:rPr>
              <a:t> : random_loop</a:t>
            </a:r>
            <a:br/>
            <a:br/>
            <a:r>
              <a:rPr>
                <a:latin typeface="Courier"/>
              </a:rPr>
              <a:t>      </a:t>
            </a:r>
            <a:r>
              <a:rPr i="1">
                <a:solidFill>
                  <a:srgbClr val="60A0B0"/>
                </a:solidFill>
                <a:latin typeface="Courier"/>
              </a:rPr>
              <a:t>// Directed: the multiplier overflow case, which 1000 random operations</a:t>
            </a:r>
            <a:br/>
            <a:r>
              <a:rPr>
                <a:latin typeface="Courier"/>
              </a:rPr>
              <a:t>      </a:t>
            </a:r>
            <a:r>
              <a:rPr i="1">
                <a:solidFill>
                  <a:srgbClr val="60A0B0"/>
                </a:solidFill>
                <a:latin typeface="Courier"/>
              </a:rPr>
              <a:t>// might never touch. It comes out of the factory like the others, but</a:t>
            </a:r>
            <a:br/>
            <a:r>
              <a:rPr>
                <a:latin typeface="Courier"/>
              </a:rPr>
              <a:t>      </a:t>
            </a:r>
            <a:r>
              <a:rPr i="1">
                <a:solidFill>
                  <a:srgbClr val="60A0B0"/>
                </a:solidFill>
                <a:latin typeface="Courier"/>
              </a:rPr>
              <a:t>// since it is not randomized, add_transaction's constraint does not run:</a:t>
            </a:r>
            <a:br/>
            <a:r>
              <a:rPr>
                <a:latin typeface="Courier"/>
              </a:rPr>
              <a:t>      </a:t>
            </a:r>
            <a:r>
              <a:rPr i="1">
                <a:solidFill>
                  <a:srgbClr val="60A0B0"/>
                </a:solidFill>
                <a:latin typeface="Courier"/>
              </a:rPr>
              <a:t>// the factory picks the TYPE, constraints only act inside randomize().</a:t>
            </a:r>
            <a:br/>
            <a:r>
              <a:rPr>
                <a:latin typeface="Courier"/>
              </a:rPr>
              <a:t>      command = command_transaction::type_id::create(</a:t>
            </a:r>
            <a:r>
              <a:rPr>
                <a:solidFill>
                  <a:srgbClr val="4070A0"/>
                </a:solidFill>
                <a:latin typeface="Courier"/>
              </a:rPr>
              <a:t>"command"</a:t>
            </a:r>
            <a:r>
              <a:rPr>
                <a:latin typeface="Courier"/>
              </a:rPr>
              <a:t>);</a:t>
            </a:r>
            <a:br/>
            <a:r>
              <a:rPr>
                <a:latin typeface="Courier"/>
              </a:rPr>
              <a:t>      command.op = mul_op;</a:t>
            </a:r>
            <a:br/>
            <a:r>
              <a:rPr>
                <a:latin typeface="Courier"/>
              </a:rPr>
              <a:t>      command.A = </a:t>
            </a:r>
            <a:r>
              <a:rPr>
                <a:solidFill>
                  <a:srgbClr val="40A070"/>
                </a:solidFill>
                <a:latin typeface="Courier"/>
              </a:rPr>
              <a:t>8'hFF</a:t>
            </a:r>
            <a:r>
              <a:rPr>
                <a:latin typeface="Courier"/>
              </a:rPr>
              <a:t>;</a:t>
            </a:r>
            <a:br/>
            <a:r>
              <a:rPr>
                <a:latin typeface="Courier"/>
              </a:rPr>
              <a:t>      command.B = </a:t>
            </a:r>
            <a:r>
              <a:rPr>
                <a:solidFill>
                  <a:srgbClr val="40A070"/>
                </a:solidFill>
                <a:latin typeface="Courier"/>
              </a:rPr>
              <a:t>8'hFF</a:t>
            </a:r>
            <a:r>
              <a:rPr>
                <a:latin typeface="Courier"/>
              </a:rPr>
              <a:t>;</a:t>
            </a:r>
            <a:br/>
            <a:r>
              <a:rPr>
                <a:latin typeface="Courier"/>
              </a:rPr>
              <a:t>      command_port.</a:t>
            </a:r>
            <a:r>
              <a:rPr>
                <a:solidFill>
                  <a:srgbClr val="007020"/>
                </a:solidFill>
                <a:latin typeface="Courier"/>
              </a:rPr>
              <a:t>put</a:t>
            </a:r>
            <a:r>
              <a:rPr>
                <a:latin typeface="Courier"/>
              </a:rPr>
              <a:t>(command);</a:t>
            </a:r>
            <a:b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t>The testbench of the env had </a:t>
            </a:r>
            <a:r>
              <a:rPr>
                <a:latin typeface="Courier"/>
              </a:rPr>
              <a:t>base_tester</a:t>
            </a:r>
            <a:r>
              <a:rPr/>
              <a:t> and </a:t>
            </a:r>
            <a:r>
              <a:rPr>
                <a:latin typeface="Courier"/>
              </a:rPr>
              <a:t>add_tester</a:t>
            </a:r>
            <a:r>
              <a:rPr/>
              <a:t>: two classes for two kinds of stimulus</a:t>
            </a:r>
          </a:p>
          <a:p>
            <a:pPr lvl="0"/>
            <a:r>
              <a:rPr/>
              <a:t>Now there is </a:t>
            </a:r>
            <a:r>
              <a:rPr b="1"/>
              <a:t>only one</a:t>
            </a:r>
            <a:r>
              <a:rPr/>
              <a:t>. The </a:t>
            </a:r>
            <a:r>
              <a:rPr>
                <a:latin typeface="Courier"/>
              </a:rPr>
              <a:t>repeat</a:t>
            </a:r>
            <a:r>
              <a:rPr/>
              <a:t> creates a transaction and tells it </a:t>
            </a:r>
            <a:r>
              <a:rPr>
                <a:latin typeface="Courier"/>
              </a:rPr>
              <a:t>randomize()</a:t>
            </a:r>
            <a:r>
              <a:rPr/>
              <a:t>; what comes out of that is decided by the </a:t>
            </a:r>
            <a:r>
              <a:rPr b="1"/>
              <a:t>data</a:t>
            </a:r>
            <a:r>
              <a:rPr/>
              <a:t>, not by the tester</a:t>
            </a:r>
          </a:p>
          <a:p>
            <a:pPr lvl="0"/>
            <a:r>
              <a:rPr/>
              <a:t>That is the line that deletes a class: the decision moved from the structure to the type of the transaction</a:t>
            </a:r>
          </a:p>
        </p:txBody>
      </p:sp>
    </p:spTree>
  </p:cSld>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Step 6 · the scoreboard compares objects, not numbers</a:t>
            </a:r>
          </a:p>
          <a:p>
            <a:pPr lvl="0"/>
            <a:r>
              <a:rPr/>
              <a:t>Both sides of the comparison are now </a:t>
            </a:r>
            <a:r>
              <a:rPr>
                <a:latin typeface="Courier"/>
              </a:rPr>
              <a:t>result_transaction</a:t>
            </a:r>
            <a:r>
              <a:rPr/>
              <a:t>: the one that arrives from the </a:t>
            </a:r>
            <a:r>
              <a:rPr>
                <a:latin typeface="Courier"/>
              </a:rPr>
              <a:t>result_monitor</a:t>
            </a:r>
            <a:r>
              <a:rPr/>
              <a:t> and the one the predictor builds</a:t>
            </a:r>
          </a:p>
          <a:p>
            <a:pPr lvl="0"/>
            <a:r>
              <a:rPr/>
              <a:t>The </a:t>
            </a:r>
            <a:r>
              <a:rPr>
                <a:latin typeface="Courier"/>
              </a:rPr>
              <a:t>write()</a:t>
            </a:r>
            <a:r>
              <a:rPr/>
              <a:t> takes the result </a:t>
            </a:r>
            <a:r>
              <a:rPr>
                <a:latin typeface="Courier"/>
              </a:rPr>
              <a:t>t</a:t>
            </a:r>
            <a:r>
              <a:rPr/>
              <a:t>, looks for the command that corresponds to it in the </a:t>
            </a:r>
            <a:r>
              <a:rPr>
                <a:latin typeface="Courier"/>
              </a:rPr>
              <a:t>command_monitor</a:t>
            </a:r>
            <a:r>
              <a:rPr/>
              <a:t> queue, and asks </a:t>
            </a:r>
            <a:r>
              <a:rPr>
                <a:latin typeface="Courier"/>
              </a:rPr>
              <a:t>predict_result()</a:t>
            </a:r>
            <a:r>
              <a:rPr/>
              <a:t> for the prediction</a:t>
            </a:r>
          </a:p>
          <a:p>
            <a:pPr lvl="0"/>
            <a:r>
              <a:rPr/>
              <a:t>The comparison comes down to one line —</a:t>
            </a:r>
            <a:r>
              <a:rPr>
                <a:latin typeface="Courier"/>
              </a:rPr>
              <a:t>predicted.compare(t)</a:t>
            </a:r>
            <a:r>
              <a:rPr/>
              <a:t>— and the error message builds itself out of the </a:t>
            </a:r>
            <a:r>
              <a:rPr>
                <a:latin typeface="Courier"/>
              </a:rPr>
              <a:t>convert2string()</a:t>
            </a:r>
            <a:r>
              <a:rPr/>
              <a:t> of the three transactions</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write(result_transaction t);</a:t>
            </a:r>
            <a:br/>
            <a:r>
              <a:rPr>
                <a:latin typeface="Courier"/>
              </a:rPr>
              <a:t>      </a:t>
            </a:r>
            <a:r>
              <a:rPr b="1">
                <a:solidFill>
                  <a:srgbClr val="007020"/>
                </a:solidFill>
                <a:latin typeface="Courier"/>
              </a:rPr>
              <a:t>string</a:t>
            </a:r>
            <a:r>
              <a:rPr>
                <a:latin typeface="Courier"/>
              </a:rPr>
              <a:t> data_str;</a:t>
            </a:r>
            <a:br/>
            <a:r>
              <a:rPr>
                <a:latin typeface="Courier"/>
              </a:rPr>
              <a:t>      command_transaction cmd;</a:t>
            </a:r>
            <a:br/>
            <a:r>
              <a:rPr>
                <a:latin typeface="Courier"/>
              </a:rPr>
              <a:t>      result_transaction predicted;</a:t>
            </a:r>
            <a:br/>
            <a:br/>
            <a:r>
              <a:rPr>
                <a:latin typeface="Courier"/>
              </a:rPr>
              <a:t>      </a:t>
            </a:r>
            <a:r>
              <a:rPr b="1">
                <a:solidFill>
                  <a:srgbClr val="007020"/>
                </a:solidFill>
                <a:latin typeface="Courier"/>
              </a:rPr>
              <a:t>do</a:t>
            </a:r>
            <a:br/>
            <a:r>
              <a:rPr>
                <a:latin typeface="Courier"/>
              </a:rPr>
              <a:t>      </a:t>
            </a:r>
            <a:r>
              <a:rPr b="1">
                <a:solidFill>
                  <a:srgbClr val="007020"/>
                </a:solidFill>
                <a:latin typeface="Courier"/>
              </a:rPr>
              <a:t>if</a:t>
            </a:r>
            <a:r>
              <a:rPr>
                <a:latin typeface="Courier"/>
              </a:rPr>
              <a:t> (!cmd_f.</a:t>
            </a:r>
            <a:r>
              <a:rPr>
                <a:solidFill>
                  <a:srgbClr val="007020"/>
                </a:solidFill>
                <a:latin typeface="Courier"/>
              </a:rPr>
              <a:t>try_get</a:t>
            </a:r>
            <a:r>
              <a:rPr>
                <a:latin typeface="Courier"/>
              </a:rPr>
              <a:t>(cmd))</a:t>
            </a:r>
            <a:br/>
            <a:r>
              <a:rPr>
                <a:latin typeface="Courier"/>
              </a:rPr>
              <a:t>         </a:t>
            </a:r>
            <a:r>
              <a:rPr>
                <a:solidFill>
                  <a:srgbClr val="007020"/>
                </a:solidFill>
                <a:latin typeface="Courier"/>
              </a:rPr>
              <a:t>`uvm_fatal</a:t>
            </a:r>
            <a:r>
              <a:rPr>
                <a:latin typeface="Courier"/>
              </a:rPr>
              <a:t>(</a:t>
            </a:r>
            <a:r>
              <a:rPr>
                <a:solidFill>
                  <a:srgbClr val="4070A0"/>
                </a:solidFill>
                <a:latin typeface="Courier"/>
              </a:rPr>
              <a:t>"SELF CHECKER"</a:t>
            </a:r>
            <a:r>
              <a:rPr>
                <a:latin typeface="Courier"/>
              </a:rPr>
              <a:t>, </a:t>
            </a:r>
            <a:r>
              <a:rPr>
                <a:solidFill>
                  <a:srgbClr val="4070A0"/>
                </a:solidFill>
                <a:latin typeface="Courier"/>
              </a:rPr>
              <a:t>"Missing command in self checker"</a:t>
            </a:r>
            <a:r>
              <a:rPr>
                <a:latin typeface="Courier"/>
              </a:rPr>
              <a:t>)</a:t>
            </a:r>
            <a:br/>
            <a:r>
              <a:rPr>
                <a:latin typeface="Courier"/>
              </a:rPr>
              <a:t>      </a:t>
            </a:r>
            <a:r>
              <a:rPr b="1">
                <a:solidFill>
                  <a:srgbClr val="007020"/>
                </a:solidFill>
                <a:latin typeface="Courier"/>
              </a:rPr>
              <a:t>while</a:t>
            </a:r>
            <a:r>
              <a:rPr>
                <a:latin typeface="Courier"/>
              </a:rPr>
              <a:t> ((cmd.op == no_op) || (cmd.op == rst_op));</a:t>
            </a:r>
            <a:br/>
            <a:br/>
            <a:r>
              <a:rPr>
                <a:latin typeface="Courier"/>
              </a:rPr>
              <a:t>      predicted = predict_result(cmd);</a:t>
            </a:r>
            <a:br/>
            <a:br/>
            <a:r>
              <a:rPr>
                <a:latin typeface="Courier"/>
              </a:rPr>
              <a:t>      data_str = {</a:t>
            </a:r>
            <a:br/>
            <a:r>
              <a:rPr>
                <a:latin typeface="Courier"/>
              </a:rPr>
              <a:t>         cmd.convert2string(),</a:t>
            </a:r>
            <a:br/>
            <a:r>
              <a:rPr>
                <a:latin typeface="Courier"/>
              </a:rPr>
              <a:t>         </a:t>
            </a:r>
            <a:r>
              <a:rPr>
                <a:solidFill>
                  <a:srgbClr val="4070A0"/>
                </a:solidFill>
                <a:latin typeface="Courier"/>
              </a:rPr>
              <a:t>" ==&gt;  Actual "</a:t>
            </a:r>
            <a:r>
              <a:rPr>
                <a:latin typeface="Courier"/>
              </a:rPr>
              <a:t>,</a:t>
            </a:r>
            <a:br/>
            <a:r>
              <a:rPr>
                <a:latin typeface="Courier"/>
              </a:rPr>
              <a:t>         t.convert2string(),</a:t>
            </a:r>
            <a:br/>
            <a:r>
              <a:rPr>
                <a:latin typeface="Courier"/>
              </a:rPr>
              <a:t>         </a:t>
            </a:r>
            <a:r>
              <a:rPr>
                <a:solidFill>
                  <a:srgbClr val="4070A0"/>
                </a:solidFill>
                <a:latin typeface="Courier"/>
              </a:rPr>
              <a:t>"/Predicted "</a:t>
            </a:r>
            <a:r>
              <a:rPr>
                <a:latin typeface="Courier"/>
              </a:rPr>
              <a:t>,</a:t>
            </a:r>
            <a:br/>
            <a:r>
              <a:rPr>
                <a:latin typeface="Courier"/>
              </a:rPr>
              <a:t>         predicted.convert2string()</a:t>
            </a:r>
            <a:br/>
            <a:r>
              <a:rPr>
                <a:latin typeface="Courier"/>
              </a:rPr>
              <a:t>      };</a:t>
            </a:r>
            <a:br/>
            <a:br/>
            <a:r>
              <a:rPr>
                <a:latin typeface="Courier"/>
              </a:rPr>
              <a:t>      </a:t>
            </a:r>
            <a:r>
              <a:rPr b="1">
                <a:solidFill>
                  <a:srgbClr val="007020"/>
                </a:solidFill>
                <a:latin typeface="Courier"/>
              </a:rPr>
              <a:t>if</a:t>
            </a:r>
            <a:r>
              <a:rPr>
                <a:latin typeface="Courier"/>
              </a:rPr>
              <a:t> (!predicted.compare(t)) </a:t>
            </a:r>
            <a:r>
              <a:rPr>
                <a:solidFill>
                  <a:srgbClr val="007020"/>
                </a:solidFill>
                <a:latin typeface="Courier"/>
              </a:rPr>
              <a:t>`uvm_error</a:t>
            </a:r>
            <a:r>
              <a:rPr>
                <a:latin typeface="Courier"/>
              </a:rPr>
              <a:t>(</a:t>
            </a:r>
            <a:r>
              <a:rPr>
                <a:solidFill>
                  <a:srgbClr val="4070A0"/>
                </a:solidFill>
                <a:latin typeface="Courier"/>
              </a:rPr>
              <a:t>"SELF CHECKER"</a:t>
            </a:r>
            <a:r>
              <a:rPr>
                <a:latin typeface="Courier"/>
              </a:rPr>
              <a:t>, {</a:t>
            </a:r>
            <a:r>
              <a:rPr>
                <a:solidFill>
                  <a:srgbClr val="4070A0"/>
                </a:solidFill>
                <a:latin typeface="Courier"/>
              </a:rPr>
              <a:t>"FAIL: "</a:t>
            </a:r>
            <a:r>
              <a:rPr>
                <a:latin typeface="Courier"/>
              </a:rPr>
              <a:t>, data_str})</a:t>
            </a:r>
            <a:br/>
            <a:r>
              <a:rPr>
                <a:latin typeface="Courier"/>
              </a:rPr>
              <a:t>      </a:t>
            </a:r>
            <a:r>
              <a:rPr b="1">
                <a:solidFill>
                  <a:srgbClr val="007020"/>
                </a:solidFill>
                <a:latin typeface="Courier"/>
              </a:rPr>
              <a:t>else</a:t>
            </a:r>
            <a:r>
              <a:rPr>
                <a:latin typeface="Courier"/>
              </a:rPr>
              <a:t> </a:t>
            </a:r>
            <a:r>
              <a:rPr>
                <a:solidFill>
                  <a:srgbClr val="007020"/>
                </a:solidFill>
                <a:latin typeface="Courier"/>
              </a:rPr>
              <a:t>`uvm_info</a:t>
            </a:r>
            <a:r>
              <a:rPr>
                <a:latin typeface="Courier"/>
              </a:rPr>
              <a:t>(</a:t>
            </a:r>
            <a:r>
              <a:rPr>
                <a:solidFill>
                  <a:srgbClr val="4070A0"/>
                </a:solidFill>
                <a:latin typeface="Courier"/>
              </a:rPr>
              <a:t>"SELF CHECKER"</a:t>
            </a:r>
            <a:r>
              <a:rPr>
                <a:latin typeface="Courier"/>
              </a:rPr>
              <a:t>, {</a:t>
            </a:r>
            <a:r>
              <a:rPr>
                <a:solidFill>
                  <a:srgbClr val="4070A0"/>
                </a:solidFill>
                <a:latin typeface="Courier"/>
              </a:rPr>
              <a:t>"PASS: "</a:t>
            </a:r>
            <a:r>
              <a:rPr>
                <a:latin typeface="Courier"/>
              </a:rPr>
              <a:t>, data_str}, UVM_HIGH)</a:t>
            </a:r>
            <a:br/>
            <a:br/>
            <a:r>
              <a:rPr>
                <a:latin typeface="Courier"/>
              </a:rPr>
              <a:t>   </a:t>
            </a:r>
            <a:r>
              <a:rPr b="1">
                <a:solidFill>
                  <a:srgbClr val="007020"/>
                </a:solidFill>
                <a:latin typeface="Courier"/>
              </a:rPr>
              <a:t>endfunction</a:t>
            </a:r>
            <a:r>
              <a:rPr>
                <a:latin typeface="Courier"/>
              </a:rPr>
              <a:t> : write</a:t>
            </a:r>
          </a:p>
        </p:txBody>
      </p:sp>
    </p:spTree>
  </p:cSld>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Step 7 · the override, now on the data</a:t>
            </a:r>
          </a:p>
          <a:p>
            <a:pPr lvl="0" indent="0">
              <a:buNone/>
            </a:pPr>
            <a:r>
              <a:rPr b="1">
                <a:solidFill>
                  <a:srgbClr val="007020"/>
                </a:solidFill>
                <a:latin typeface="Courier"/>
              </a:rPr>
              <a:t>class</a:t>
            </a:r>
            <a:r>
              <a:rPr>
                <a:latin typeface="Courier"/>
              </a:rPr>
              <a:t> add_test </a:t>
            </a:r>
            <a:r>
              <a:rPr b="1">
                <a:solidFill>
                  <a:srgbClr val="007020"/>
                </a:solidFill>
                <a:latin typeface="Courier"/>
              </a:rPr>
              <a:t>extends</a:t>
            </a:r>
            <a:r>
              <a:rPr>
                <a:latin typeface="Courier"/>
              </a:rPr>
              <a:t> random_test;</a:t>
            </a:r>
            <a:br/>
            <a:r>
              <a:rPr>
                <a:latin typeface="Courier"/>
              </a:rPr>
              <a:t>   </a:t>
            </a:r>
            <a:r>
              <a:rPr>
                <a:solidFill>
                  <a:srgbClr val="007020"/>
                </a:solidFill>
                <a:latin typeface="Courier"/>
              </a:rPr>
              <a:t>`uvm_component_utils</a:t>
            </a:r>
            <a:r>
              <a:rPr>
                <a:latin typeface="Courier"/>
              </a:rPr>
              <a:t>(add_test);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command_transaction::type_id::set_type_override(add_transaction::get_type());</a:t>
            </a:r>
            <a:br/>
            <a:r>
              <a:rPr>
                <a:latin typeface="Courier"/>
              </a:rPr>
              <a:t>      </a:t>
            </a:r>
            <a:r>
              <a:rPr b="1">
                <a:solidFill>
                  <a:srgbClr val="007020"/>
                </a:solidFill>
                <a:latin typeface="Courier"/>
              </a:rPr>
              <a:t>super</a:t>
            </a:r>
            <a:r>
              <a:rPr>
                <a:latin typeface="Courier"/>
              </a:rPr>
              <a:t>.build_phase(phase);</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p>
          <a:p>
            <a:pPr lvl="0"/>
            <a:r>
              <a:rPr/>
              <a:t>The whole test is </a:t>
            </a:r>
            <a:r>
              <a:rPr b="1"/>
              <a:t>two lines</a:t>
            </a:r>
            <a:r>
              <a:rPr/>
              <a:t>: the override and the </a:t>
            </a:r>
            <a:r>
              <a:rPr>
                <a:latin typeface="Courier"/>
              </a:rPr>
              <a:t>super.build_phase()</a:t>
            </a:r>
          </a:p>
          <a:p>
            <a:pPr lvl="0"/>
            <a:r>
              <a:rPr/>
              <a:t>And the override no longer changes a </a:t>
            </a:r>
            <a:r>
              <a:rPr b="1"/>
              <a:t>component</a:t>
            </a:r>
            <a:r>
              <a:rPr/>
              <a:t> —the tester— but a </a:t>
            </a:r>
            <a:r>
              <a:rPr b="1"/>
              <a:t>piece of data</a:t>
            </a:r>
            <a:r>
              <a:rPr/>
              <a:t> —the transaction—. The structure of the testbench stopped having an opinion about the test</a:t>
            </a:r>
          </a:p>
          <a:p>
            <a:pPr lvl="0"/>
            <a:r>
              <a:rPr>
                <a:latin typeface="Courier"/>
              </a:rPr>
              <a:t>super.build_phase(phase)</a:t>
            </a:r>
            <a:r>
              <a:rPr/>
              <a:t> goes </a:t>
            </a:r>
            <a:r>
              <a:rPr b="1"/>
              <a:t>after</a:t>
            </a:r>
            <a:r>
              <a:rPr/>
              <a:t> the override, and that order is not negotiable: the env gets built in there</a:t>
            </a:r>
          </a:p>
        </p:txBody>
      </p:sp>
    </p:spTree>
  </p:cSld>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The </a:t>
            </a:r>
            <a:r>
              <a:rPr b="1" i="1">
                <a:latin typeface="Courier"/>
              </a:rPr>
              <a:t>new()</a:t>
            </a:r>
            <a:r>
              <a:rPr b="1" i="1"/>
              <a:t> that eats the override</a:t>
            </a:r>
          </a:p>
          <a:p>
            <a:pPr lvl="0" indent="0">
              <a:buNone/>
            </a:pPr>
            <a:r>
              <a:rPr>
                <a:latin typeface="Courier"/>
              </a:rPr>
              <a:t>command = </a:t>
            </a:r>
            <a:r>
              <a:rPr b="1">
                <a:solidFill>
                  <a:srgbClr val="007020"/>
                </a:solidFill>
                <a:latin typeface="Courier"/>
              </a:rPr>
              <a:t>new</a:t>
            </a:r>
            <a:r>
              <a:rPr>
                <a:latin typeface="Courier"/>
              </a:rPr>
              <a:t>(</a:t>
            </a:r>
            <a:r>
              <a:rPr>
                <a:solidFill>
                  <a:srgbClr val="4070A0"/>
                </a:solidFill>
                <a:latin typeface="Courier"/>
              </a:rPr>
              <a:t>"command"</a:t>
            </a:r>
            <a:r>
              <a:rPr>
                <a:latin typeface="Courier"/>
              </a:rPr>
              <a:t>);                                   </a:t>
            </a:r>
            <a:r>
              <a:rPr i="1">
                <a:solidFill>
                  <a:srgbClr val="60A0B0"/>
                </a:solidFill>
                <a:latin typeface="Courier"/>
              </a:rPr>
              <a:t>// NO</a:t>
            </a:r>
            <a:br/>
            <a:r>
              <a:rPr>
                <a:latin typeface="Courier"/>
              </a:rPr>
              <a:t>command.op = rst_op;</a:t>
            </a:r>
            <a:br/>
            <a:br/>
            <a:r>
              <a:rPr>
                <a:latin typeface="Courier"/>
              </a:rPr>
              <a:t>command = command_transaction::type_id::create(</a:t>
            </a:r>
            <a:r>
              <a:rPr>
                <a:solidFill>
                  <a:srgbClr val="4070A0"/>
                </a:solidFill>
                <a:latin typeface="Courier"/>
              </a:rPr>
              <a:t>"command"</a:t>
            </a:r>
            <a:r>
              <a:rPr>
                <a:latin typeface="Courier"/>
              </a:rPr>
              <a:t>);  </a:t>
            </a:r>
            <a:r>
              <a:rPr i="1">
                <a:solidFill>
                  <a:srgbClr val="60A0B0"/>
                </a:solidFill>
                <a:latin typeface="Courier"/>
              </a:rPr>
              <a:t>// YES</a:t>
            </a:r>
            <a:br/>
            <a:r>
              <a:rPr>
                <a:latin typeface="Courier"/>
              </a:rPr>
              <a:t>command.op = rst_op;</a:t>
            </a:r>
          </a:p>
          <a:p>
            <a:pPr lvl="0"/>
            <a:r>
              <a:rPr>
                <a:latin typeface="Courier"/>
              </a:rPr>
              <a:t>set_type_override()</a:t>
            </a:r>
            <a:r>
              <a:rPr/>
              <a:t> talks </a:t>
            </a:r>
            <a:r>
              <a:rPr b="1"/>
              <a:t>to the factory</a:t>
            </a:r>
            <a:r>
              <a:rPr/>
              <a:t>, and the factory only finds out about what goes through </a:t>
            </a:r>
            <a:r>
              <a:rPr>
                <a:latin typeface="Courier"/>
              </a:rPr>
              <a:t>type_id::create()</a:t>
            </a:r>
          </a:p>
          <a:p>
            <a:pPr lvl="0"/>
            <a:r>
              <a:rPr/>
              <a:t>A </a:t>
            </a:r>
            <a:r>
              <a:rPr>
                <a:latin typeface="Courier"/>
              </a:rPr>
              <a:t>new()</a:t>
            </a:r>
            <a:r>
              <a:rPr/>
              <a:t> builds the type that line says and nothing else: the override </a:t>
            </a:r>
            <a:r>
              <a:rPr b="1"/>
              <a:t>does not reach it</a:t>
            </a:r>
            <a:r>
              <a:rPr/>
              <a:t>. It compiles, it runs, and it does not fail — that object simply got left out</a:t>
            </a:r>
          </a:p>
          <a:p>
            <a:pPr lvl="0"/>
            <a:r>
              <a:rPr/>
              <a:t>It is the worst kind of bug: it does not break, it </a:t>
            </a:r>
            <a:r>
              <a:rPr b="1"/>
              <a:t>lies</a:t>
            </a:r>
            <a:r>
              <a:rPr/>
              <a:t>. With one test and one transaction it never shows; the day the override really mattered, it is already too late</a:t>
            </a:r>
          </a:p>
          <a:p>
            <a:pPr lvl="0"/>
            <a:r>
              <a:rPr/>
              <a:t>The rule, short: </a:t>
            </a:r>
            <a:r>
              <a:rPr b="1"/>
              <a:t>every </a:t>
            </a:r>
            <a:r>
              <a:rPr b="1">
                <a:latin typeface="Courier"/>
              </a:rPr>
              <a:t>uvm_object</a:t>
            </a:r>
            <a:r>
              <a:rPr b="1"/>
              <a:t> that travels around the testbench comes out of </a:t>
            </a:r>
            <a:r>
              <a:rPr b="1">
                <a:latin typeface="Courier"/>
              </a:rPr>
              <a:t>type_id::create()</a:t>
            </a:r>
            <a:r>
              <a:rPr/>
              <a:t> — the transactions of the tester, and also the ones the monitors build and the </a:t>
            </a:r>
            <a:r>
              <a:rPr>
                <a:latin typeface="Courier"/>
              </a:rPr>
              <a:t>predicted</a:t>
            </a:r>
            <a:r>
              <a:rPr/>
              <a:t> of the scoreboard</a:t>
            </a:r>
          </a:p>
          <a:p>
            <a:pPr lvl="0"/>
            <a:r>
              <a:rPr/>
              <a:t>The </a:t>
            </a:r>
            <a:r>
              <a:rPr i="1"/>
              <a:t>ports</a:t>
            </a:r>
            <a:r>
              <a:rPr/>
              <a:t> and the </a:t>
            </a:r>
            <a:r>
              <a:rPr i="1"/>
              <a:t>exports</a:t>
            </a:r>
            <a:r>
              <a:rPr/>
              <a:t> are the exception: they are not in the factory and they get instantiated with </a:t>
            </a:r>
            <a:r>
              <a:rPr>
                <a:latin typeface="Courier"/>
              </a:rPr>
              <a:t>new()</a:t>
            </a:r>
            <a:r>
              <a:rPr/>
              <a:t>, as we saw in one producer, many listeners. The </a:t>
            </a:r>
            <a:r>
              <a:rPr i="1"/>
              <a:t>TLM FIFO</a:t>
            </a:r>
            <a:r>
              <a:rPr/>
              <a:t> is registered, but the course builds it with </a:t>
            </a:r>
            <a:r>
              <a:rPr>
                <a:latin typeface="Courier"/>
              </a:rPr>
              <a:t>new()</a:t>
            </a:r>
            <a:r>
              <a:rPr/>
              <a:t> anyway because the </a:t>
            </a:r>
            <a:r>
              <a:rPr>
                <a:latin typeface="Courier"/>
              </a:rPr>
              <a:t>size</a:t>
            </a:r>
            <a:r>
              <a:rPr/>
              <a:t> goes through the constructor and </a:t>
            </a:r>
            <a:r>
              <a:rPr>
                <a:latin typeface="Courier"/>
              </a:rPr>
              <a:t>create()</a:t>
            </a:r>
            <a:r>
              <a:rPr/>
              <a:t> cannot pass it</a:t>
            </a:r>
          </a:p>
        </p:txBody>
      </p:sp>
    </p:spTree>
  </p:cSld>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And </a:t>
            </a:r>
            <a:r>
              <a:rPr b="1" i="1">
                <a:latin typeface="Courier"/>
              </a:rPr>
              <a:t>randomize()</a:t>
            </a:r>
            <a:r>
              <a:rPr b="1" i="1"/>
              <a:t> never goes on its own</a:t>
            </a:r>
          </a:p>
          <a:p>
            <a:pPr lvl="0" indent="0">
              <a:buNone/>
            </a:pPr>
            <a:r>
              <a:rPr b="1">
                <a:solidFill>
                  <a:srgbClr val="007020"/>
                </a:solidFill>
                <a:latin typeface="Courier"/>
              </a:rPr>
              <a:t>assert</a:t>
            </a:r>
            <a:r>
              <a:rPr>
                <a:latin typeface="Courier"/>
              </a:rPr>
              <a:t> (command.</a:t>
            </a:r>
            <a:r>
              <a:rPr>
                <a:solidFill>
                  <a:srgbClr val="007020"/>
                </a:solidFill>
                <a:latin typeface="Courier"/>
              </a:rPr>
              <a:t>randomize</a:t>
            </a:r>
            <a:r>
              <a:rPr>
                <a:latin typeface="Courier"/>
              </a:rPr>
              <a:t>());                                  </a:t>
            </a:r>
            <a:r>
              <a:rPr i="1">
                <a:solidFill>
                  <a:srgbClr val="60A0B0"/>
                </a:solidFill>
                <a:latin typeface="Courier"/>
              </a:rPr>
              <a:t>// NO</a:t>
            </a:r>
            <a:b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"TESTER"</a:t>
            </a:r>
            <a:r>
              <a:rPr>
                <a:latin typeface="Courier"/>
              </a:rPr>
              <a:t>, </a:t>
            </a:r>
            <a:r>
              <a:rPr>
                <a:solidFill>
                  <a:srgbClr val="4070A0"/>
                </a:solidFill>
                <a:latin typeface="Courier"/>
              </a:rPr>
              <a:t>"randomize() failed"</a:t>
            </a:r>
            <a:r>
              <a:rPr>
                <a:latin typeface="Courier"/>
              </a:rPr>
              <a:t>)  </a:t>
            </a:r>
            <a:r>
              <a:rPr i="1">
                <a:solidFill>
                  <a:srgbClr val="60A0B0"/>
                </a:solidFill>
                <a:latin typeface="Courier"/>
              </a:rPr>
              <a:t>// YES</a:t>
            </a:r>
          </a:p>
          <a:p>
            <a:pPr lvl="0"/>
            <a:r>
              <a:rPr>
                <a:latin typeface="Courier"/>
              </a:rPr>
              <a:t>randomize()</a:t>
            </a:r>
            <a:r>
              <a:rPr/>
              <a:t> returns </a:t>
            </a:r>
            <a:r>
              <a:rPr b="1"/>
              <a:t>0</a:t>
            </a:r>
            <a:r>
              <a:rPr/>
              <a:t> when the constraints have no solution. It does not abort, it prints nothing on its own: it returns 0 and carries on</a:t>
            </a:r>
          </a:p>
          <a:p>
            <a:pPr lvl="0"/>
            <a:r>
              <a:rPr/>
              <a:t>A bare </a:t>
            </a:r>
            <a:r>
              <a:rPr>
                <a:latin typeface="Courier"/>
              </a:rPr>
              <a:t>assert()</a:t>
            </a:r>
            <a:r>
              <a:rPr/>
              <a:t> reports outside UVM: it does not go into the </a:t>
            </a:r>
            <a:r>
              <a:rPr i="1"/>
              <a:t>Report Summary</a:t>
            </a:r>
            <a:r>
              <a:rPr/>
              <a:t> —the same one we learned to read in reporting— and in many simulators execution carries on with the transaction </a:t>
            </a:r>
            <a:r>
              <a:rPr b="1"/>
              <a:t>unrandomized</a:t>
            </a:r>
          </a:p>
          <a:p>
            <a:pPr lvl="0"/>
            <a:r>
              <a:rPr/>
              <a:t>And if the project compiles with assertions turned off, there are simulators that do not even evaluate the expression: </a:t>
            </a:r>
            <a:r>
              <a:rPr>
                <a:latin typeface="Courier"/>
              </a:rPr>
              <a:t>randomize()</a:t>
            </a:r>
            <a:r>
              <a:rPr/>
              <a:t> simply </a:t>
            </a:r>
            <a:r>
              <a:rPr b="1"/>
              <a:t>never gets called</a:t>
            </a:r>
          </a:p>
          <a:p>
            <a:pPr lvl="0"/>
            <a:r>
              <a:rPr/>
              <a:t>With </a:t>
            </a:r>
            <a:r>
              <a:rPr>
                <a:latin typeface="Courier"/>
              </a:rPr>
              <a:t>`uvm_fatal</a:t>
            </a:r>
            <a:r>
              <a:rPr/>
              <a:t> the error brings component, time and file, and it stops the run right there</a:t>
            </a:r>
          </a:p>
        </p:txBody>
      </p:sp>
    </p:spTree>
  </p:cSld>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Transactions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We saw how to use </a:t>
            </a:r>
            <a:r>
              <a:rPr i="1"/>
              <a:t>transactions</a:t>
            </a:r>
            <a:r>
              <a:rPr/>
              <a:t> to move data around the TB</a:t>
            </a:r>
          </a:p>
          <a:p>
            <a:pPr lvl="0"/>
            <a:r>
              <a:rPr/>
              <a:t>That lets us simplify the components of the TB and even remove a class from our initial TB (add_tester)</a:t>
            </a:r>
          </a:p>
          <a:p>
            <a:pPr lvl="0"/>
            <a:r>
              <a:rPr/>
              <a:t>The unit that follows groups the classes that talk to one and the same interface into a single reusable block: the </a:t>
            </a:r>
            <a:r>
              <a:rPr>
                <a:latin typeface="Courier"/>
              </a:rPr>
              <a:t>uvm_agent</a:t>
            </a:r>
          </a:p>
        </p:txBody>
      </p:sp>
    </p:spTree>
  </p:cSld>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Constrained random</a:t>
            </a:r>
          </a:p>
          <a:p>
            <a:pPr lvl="0" indent="0" marL="0">
              <a:spcBef>
                <a:spcPts val="3000"/>
              </a:spcBef>
              <a:buNone/>
            </a:pPr>
            <a:r>
              <a:rPr b="1" i="1"/>
              <a:t>The other half of the pincer</a:t>
            </a:r>
          </a:p>
          <a:p>
            <a:pPr lvl="0"/>
            <a:r>
              <a:rPr/>
              <a:t>The functional coverage of the conventional testbench tells you </a:t>
            </a:r>
            <a:r>
              <a:rPr b="1"/>
              <a:t>what is missing</a:t>
            </a:r>
            <a:r>
              <a:rPr/>
              <a:t>. It does not tell you how to get there: that is the stimulus</a:t>
            </a:r>
          </a:p>
          <a:p>
            <a:pPr lvl="0"/>
            <a:r>
              <a:rPr/>
              <a:t>Writing a directed test per bin does not scale — there are 76 of them in the VTALU, and a real chip has thousands</a:t>
            </a:r>
          </a:p>
          <a:p>
            <a:pPr lvl="0"/>
            <a:r>
              <a:rPr/>
              <a:t>The industry recipe is the other way round: </a:t>
            </a:r>
            <a:r>
              <a:rPr b="1"/>
              <a:t>random for the bulk, directed for the holes</a:t>
            </a:r>
            <a:r>
              <a:rPr/>
              <a:t>. And the random has to be </a:t>
            </a:r>
            <a:r>
              <a:rPr i="1"/>
              <a:t>legal</a:t>
            </a:r>
            <a:r>
              <a:rPr/>
              <a:t>, or the DUT complains about things that are never going to happen in silicon</a:t>
            </a:r>
          </a:p>
          <a:p>
            <a:pPr lvl="0"/>
            <a:r>
              <a:rPr i="1"/>
              <a:t>Constrained random</a:t>
            </a:r>
            <a:r>
              <a:rPr/>
              <a:t> is writing the rules of the stimulus </a:t>
            </a:r>
            <a:r>
              <a:rPr b="1"/>
              <a:t>once, in the transaction</a:t>
            </a:r>
            <a:r>
              <a:rPr/>
              <a:t>, and letting the solver build the cases</a:t>
            </a:r>
          </a:p>
        </p:txBody>
      </p:sp>
    </p:spTree>
  </p:cSld>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rand</a:t>
            </a:r>
            <a:r>
              <a:rPr b="1" i="1"/>
              <a:t> and </a:t>
            </a:r>
            <a:r>
              <a:rPr b="1" i="1">
                <a:latin typeface="Courier"/>
              </a:rPr>
              <a:t>randomize()</a:t>
            </a:r>
            <a:r>
              <a:rPr b="1" i="1"/>
              <a:t>: what you have already seen</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      </a:t>
            </a:r>
            <a:r>
              <a:rPr i="1">
                <a:solidFill>
                  <a:srgbClr val="60A0B0"/>
                </a:solidFill>
                <a:latin typeface="Courier"/>
              </a:rPr>
              <a:t>// rand  -&gt; it enters the draw</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rand</a:t>
            </a:r>
            <a:r>
              <a:rPr>
                <a:latin typeface="Courier"/>
              </a:rPr>
              <a:t> operation_t   op;     </a:t>
            </a:r>
            <a:r>
              <a:rPr i="1">
                <a:solidFill>
                  <a:srgbClr val="60A0B0"/>
                </a:solidFill>
                <a:latin typeface="Courier"/>
              </a:rPr>
              <a:t>// an enum randomizes over its values</a:t>
            </a:r>
            <a:b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 ... }    </a:t>
            </a:r>
            <a:r>
              <a:rPr i="1">
                <a:solidFill>
                  <a:srgbClr val="60A0B0"/>
                </a:solidFill>
                <a:latin typeface="Courier"/>
              </a:rPr>
              <a:t>// the rules, in a block of their own</a:t>
            </a:r>
            <a:br/>
            <a:r>
              <a:rPr b="1">
                <a:solidFill>
                  <a:srgbClr val="007020"/>
                </a:solidFill>
                <a:latin typeface="Courier"/>
              </a:rPr>
              <a:t>endclass</a:t>
            </a:r>
          </a:p>
          <a:p>
            <a:pPr lvl="0"/>
            <a:r>
              <a:rPr>
                <a:latin typeface="Courier"/>
              </a:rPr>
              <a:t>randomize()</a:t>
            </a:r>
            <a:r>
              <a:rPr/>
              <a:t> comes from SystemVerilog, not from UVM: </a:t>
            </a:r>
            <a:r>
              <a:rPr b="1"/>
              <a:t>every</a:t>
            </a:r>
            <a:r>
              <a:rPr/>
              <a:t> class has it</a:t>
            </a:r>
          </a:p>
          <a:p>
            <a:pPr lvl="0"/>
            <a:r>
              <a:rPr/>
              <a:t>It picks values for the </a:t>
            </a:r>
            <a:r>
              <a:rPr>
                <a:latin typeface="Courier"/>
              </a:rPr>
              <a:t>rand</a:t>
            </a:r>
            <a:r>
              <a:rPr/>
              <a:t> fields that </a:t>
            </a:r>
            <a:r>
              <a:rPr b="1"/>
              <a:t>satisfy every active constraint at once</a:t>
            </a:r>
          </a:p>
          <a:p>
            <a:pPr lvl="0"/>
            <a:r>
              <a:rPr/>
              <a:t>A </a:t>
            </a:r>
            <a:r>
              <a:rPr>
                <a:latin typeface="Courier"/>
              </a:rPr>
              <a:t>constraint</a:t>
            </a:r>
            <a:r>
              <a:rPr/>
              <a:t> </a:t>
            </a:r>
            <a:r>
              <a:rPr b="1"/>
              <a:t>is not sequential code</a:t>
            </a:r>
            <a:r>
              <a:rPr/>
              <a:t>: it does not run from top to bottom, it has no order. It is a set of relations the solver satisfies together</a:t>
            </a:r>
          </a:p>
          <a:p>
            <a:pPr lvl="0"/>
            <a:r>
              <a:rPr/>
              <a:t>That is why two constraints that contradict each other do not give a compilation error: they give a </a:t>
            </a:r>
            <a:r>
              <a:rPr>
                <a:latin typeface="Courier"/>
              </a:rPr>
              <a:t>randomize()</a:t>
            </a:r>
            <a:r>
              <a:rPr/>
              <a:t> that returns 0</a:t>
            </a:r>
          </a:p>
        </p:txBody>
      </p:sp>
    </p:spTree>
  </p:cSld>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The other three words: </a:t>
            </a:r>
            <a:r>
              <a:rPr b="1" i="1">
                <a:latin typeface="Courier"/>
              </a:rPr>
              <a:t>randc</a:t>
            </a:r>
            <a:r>
              <a:rPr b="1" i="1"/>
              <a:t> and the two hooks</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       </a:t>
            </a:r>
            <a:r>
              <a:rPr i="1">
                <a:solidFill>
                  <a:srgbClr val="60A0B0"/>
                </a:solidFill>
                <a:latin typeface="Courier"/>
              </a:rPr>
              <a:t>// it can repeat: 3 3 6 1 3 4 6 2 ...</a:t>
            </a:r>
            <a:br/>
            <a:r>
              <a:rPr>
                <a:latin typeface="Courier"/>
              </a:rPr>
              <a:t>   </a:t>
            </a:r>
            <a:r>
              <a:rPr b="1">
                <a:solidFill>
                  <a:srgbClr val="007020"/>
                </a:solidFill>
                <a:latin typeface="Courier"/>
              </a:rPr>
              <a:t>randc</a:t>
            </a:r>
            <a:r>
              <a:rPr>
                <a:latin typeface="Courier"/>
              </a:rPr>
              <a:t> </a:t>
            </a:r>
            <a:r>
              <a:rPr b="1">
                <a:solidFill>
                  <a:srgbClr val="007020"/>
                </a:solidFill>
                <a:latin typeface="Courier"/>
              </a:rPr>
              <a:t>bit</a:t>
            </a:r>
            <a:r>
              <a:rPr>
                <a:latin typeface="Courier"/>
              </a:rPr>
              <a:t> [</a:t>
            </a:r>
            <a:r>
              <a:rPr>
                <a:solidFill>
                  <a:srgbClr val="40A070"/>
                </a:solidFill>
                <a:latin typeface="Courier"/>
              </a:rPr>
              <a:t>2</a:t>
            </a:r>
            <a:r>
              <a:rPr>
                <a:latin typeface="Courier"/>
              </a:rPr>
              <a:t>:</a:t>
            </a:r>
            <a:r>
              <a:rPr>
                <a:solidFill>
                  <a:srgbClr val="40A070"/>
                </a:solidFill>
                <a:latin typeface="Courier"/>
              </a:rPr>
              <a:t>0</a:t>
            </a:r>
            <a:r>
              <a:rPr>
                <a:latin typeface="Courier"/>
              </a:rPr>
              <a:t>]     indice;  </a:t>
            </a:r>
            <a:r>
              <a:rPr i="1">
                <a:solidFill>
                  <a:srgbClr val="60A0B0"/>
                </a:solidFill>
                <a:latin typeface="Courier"/>
              </a:rPr>
              <a:t>// it walks the 8 and only then repeats</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pre_randomize();   </a:t>
            </a:r>
            <a:r>
              <a:rPr i="1">
                <a:solidFill>
                  <a:srgbClr val="60A0B0"/>
                </a:solidFill>
                <a:latin typeface="Courier"/>
              </a:rPr>
              <a:t>// runs BEFORE the draw</a:t>
            </a:r>
            <a:br/>
            <a:r>
              <a:rPr>
                <a:latin typeface="Courier"/>
              </a:rPr>
              <a:t>      </a:t>
            </a:r>
            <a:r>
              <a:rPr b="1">
                <a:solidFill>
                  <a:srgbClr val="007020"/>
                </a:solidFill>
                <a:latin typeface="Courier"/>
              </a:rPr>
              <a:t>if</a:t>
            </a:r>
            <a:r>
              <a:rPr>
                <a:latin typeface="Courier"/>
              </a:rPr>
              <a:t> (!primera) A = A_anterior; </a:t>
            </a:r>
            <a:r>
              <a:rPr i="1">
                <a:solidFill>
                  <a:srgbClr val="60A0B0"/>
                </a:solidFill>
                <a:latin typeface="Courier"/>
              </a:rPr>
              <a:t>// …with the values still old</a:t>
            </a:r>
            <a:br/>
            <a:r>
              <a:rPr>
                <a:latin typeface="Courier"/>
              </a:rPr>
              <a:t>   </a:t>
            </a:r>
            <a:r>
              <a:rPr b="1">
                <a:solidFill>
                  <a:srgbClr val="007020"/>
                </a:solidFill>
                <a:latin typeface="Courier"/>
              </a:rPr>
              <a:t>endfunction</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post_randomize();  </a:t>
            </a:r>
            <a:r>
              <a:rPr i="1">
                <a:solidFill>
                  <a:srgbClr val="60A0B0"/>
                </a:solidFill>
                <a:latin typeface="Courier"/>
              </a:rPr>
              <a:t>// runs AFTER, with the new values</a:t>
            </a:r>
            <a:br/>
            <a:r>
              <a:rPr>
                <a:latin typeface="Courier"/>
              </a:rPr>
              <a:t>      checksum = A ^ B;             </a:t>
            </a:r>
            <a:r>
              <a:rPr i="1">
                <a:solidFill>
                  <a:srgbClr val="60A0B0"/>
                </a:solidFill>
                <a:latin typeface="Courier"/>
              </a:rPr>
              <a:t>// what is not drawn gets computed here</a:t>
            </a:r>
            <a:br/>
            <a:r>
              <a:rPr>
                <a:latin typeface="Courier"/>
              </a:rPr>
              <a:t>   </a:t>
            </a:r>
            <a:r>
              <a:rPr b="1">
                <a:solidFill>
                  <a:srgbClr val="007020"/>
                </a:solidFill>
                <a:latin typeface="Courier"/>
              </a:rPr>
              <a:t>endfunction</a:t>
            </a:r>
            <a:br/>
            <a:r>
              <a:rPr b="1">
                <a:solidFill>
                  <a:srgbClr val="007020"/>
                </a:solidFill>
                <a:latin typeface="Courier"/>
              </a:rPr>
              <a:t>endclass</a:t>
            </a:r>
          </a:p>
          <a:p>
            <a:pPr lvl="0"/>
            <a:r>
              <a:rPr>
                <a:latin typeface="Courier"/>
              </a:rPr>
              <a:t>randc</a:t>
            </a:r>
            <a:r>
              <a:rPr/>
              <a:t> is </a:t>
            </a:r>
            <a:r>
              <a:rPr b="1"/>
              <a:t>cyclic</a:t>
            </a:r>
            <a:r>
              <a:rPr/>
              <a:t>: it exhausts every value before repeating one. Measured on Verilator 5.052: </a:t>
            </a:r>
            <a:r>
              <a:rPr>
                <a:latin typeface="Courier"/>
              </a:rPr>
              <a:t>4 2 1 7 5 6 3 0</a:t>
            </a:r>
            <a:r>
              <a:rPr/>
              <a:t> and only then does it start over</a:t>
            </a:r>
          </a:p>
          <a:p>
            <a:pPr lvl="0"/>
            <a:r>
              <a:rPr/>
              <a:t>It is for walking a small space —an opcode, a register index— without waiting for chance to cover it. Only on </a:t>
            </a:r>
            <a:r>
              <a:rPr b="1"/>
              <a:t>small</a:t>
            </a:r>
            <a:r>
              <a:rPr/>
              <a:t> integral types: the LRM guarantees 8 bits and simulators usually stop at 16</a:t>
            </a:r>
          </a:p>
          <a:p>
            <a:pPr lvl="0"/>
            <a:r>
              <a:rPr>
                <a:latin typeface="Courier"/>
              </a:rPr>
              <a:t>pre_randomize()</a:t>
            </a:r>
            <a:r>
              <a:rPr/>
              <a:t> / </a:t>
            </a:r>
            <a:r>
              <a:rPr>
                <a:latin typeface="Courier"/>
              </a:rPr>
              <a:t>post_randomize()</a:t>
            </a:r>
            <a:r>
              <a:rPr/>
              <a:t> are the two hooks </a:t>
            </a:r>
            <a:r>
              <a:rPr>
                <a:latin typeface="Courier"/>
              </a:rPr>
              <a:t>randomize()</a:t>
            </a:r>
            <a:r>
              <a:rPr/>
              <a:t> calls on its own. The </a:t>
            </a:r>
            <a:r>
              <a:rPr b="1"/>
              <a:t>derived</a:t>
            </a:r>
            <a:r>
              <a:rPr/>
              <a:t> field —a checksum, a parity— gets computed in the second one, it does not get drawn</a:t>
            </a:r>
          </a:p>
          <a:p>
            <a:pPr lvl="0"/>
            <a:r>
              <a:rPr/>
              <a:t>And a warning: whatever gets computed in </a:t>
            </a:r>
            <a:r>
              <a:rPr>
                <a:latin typeface="Courier"/>
              </a:rPr>
              <a:t>post_randomize()</a:t>
            </a:r>
            <a:r>
              <a:rPr/>
              <a:t> does </a:t>
            </a:r>
            <a:r>
              <a:rPr b="1"/>
              <a:t>not</a:t>
            </a:r>
            <a:r>
              <a:rPr/>
              <a:t> take part in the solver. If it has to satisfy a constraint, it is a </a:t>
            </a:r>
            <a:r>
              <a:rPr>
                <a:latin typeface="Courier"/>
              </a:rPr>
              <a:t>rand</a:t>
            </a:r>
            <a:r>
              <a:rPr/>
              <a:t> field</a:t>
            </a:r>
          </a:p>
        </p:txBody>
      </p:sp>
    </p:spTree>
  </p:cSld>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dist</a:t>
            </a:r>
            <a:r>
              <a:rPr b="1" i="1"/>
              <a:t>: </a:t>
            </a:r>
            <a:r>
              <a:rPr b="1" i="1">
                <a:latin typeface="Courier"/>
              </a:rPr>
              <a:t>:=</a:t>
            </a:r>
            <a:r>
              <a:rPr b="1" i="1"/>
              <a:t> is not the same as </a:t>
            </a:r>
            <a:r>
              <a:rPr b="1" i="1">
                <a:latin typeface="Courier"/>
              </a:rPr>
              <a:t>:/</a:t>
            </a:r>
          </a:p>
          <a:p>
            <a:pPr lvl="0" indent="0">
              <a:buNone/>
            </a:pPr>
            <a:r>
              <a:rPr>
                <a:latin typeface="Courier"/>
              </a:rPr>
              <a:t>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1</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   </a:t>
            </a:r>
            <a:r>
              <a:rPr i="1">
                <a:solidFill>
                  <a:srgbClr val="60A0B0"/>
                </a:solidFill>
                <a:latin typeface="Courier"/>
              </a:rPr>
              <a:t>// the weight goes to EACH value</a:t>
            </a:r>
            <a:br/>
            <a:r>
              <a:rPr>
                <a:latin typeface="Courier"/>
              </a:rPr>
              <a:t>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   </a:t>
            </a:r>
            <a:r>
              <a:rPr i="1">
                <a:solidFill>
                  <a:srgbClr val="60A0B0"/>
                </a:solidFill>
                <a:latin typeface="Courier"/>
              </a:rPr>
              <a:t>// the weight gets SPLIT</a:t>
            </a:r>
          </a:p>
          <a:p>
            <a:pPr lvl="0"/>
            <a:r>
              <a:rPr>
                <a:latin typeface="Courier"/>
              </a:rPr>
              <a:t>dist</a:t>
            </a:r>
            <a:r>
              <a:rPr/>
              <a:t> sets </a:t>
            </a:r>
            <a:r>
              <a:rPr b="1"/>
              <a:t>weights</a:t>
            </a:r>
            <a:r>
              <a:rPr/>
              <a:t>: it does not change which values are legal, it changes how often they come up</a:t>
            </a:r>
          </a:p>
          <a:p>
            <a:pPr lvl="0"/>
            <a:r>
              <a:rPr/>
              <a:t>With </a:t>
            </a:r>
            <a:r>
              <a:rPr>
                <a:latin typeface="Courier"/>
              </a:rPr>
              <a:t>:=</a:t>
            </a:r>
            <a:r>
              <a:rPr/>
              <a:t> the weight is applied </a:t>
            </a:r>
            <a:r>
              <a:rPr b="1"/>
              <a:t>to each value of the range</a:t>
            </a:r>
            <a:r>
              <a:rPr/>
              <a:t>: the middle range weighs 254 and the edges 1 each. </a:t>
            </a:r>
            <a:r>
              <a:rPr>
                <a:latin typeface="Courier"/>
              </a:rPr>
              <a:t>A=00</a:t>
            </a:r>
            <a:r>
              <a:rPr/>
              <a:t> comes up </a:t>
            </a:r>
            <a:r>
              <a:rPr b="1"/>
              <a:t>1 time in 256</a:t>
            </a:r>
          </a:p>
          <a:p>
            <a:pPr lvl="0"/>
            <a:r>
              <a:rPr/>
              <a:t>With </a:t>
            </a:r>
            <a:r>
              <a:rPr>
                <a:latin typeface="Courier"/>
              </a:rPr>
              <a:t>:/</a:t>
            </a:r>
            <a:r>
              <a:rPr/>
              <a:t> the weight belongs to </a:t>
            </a:r>
            <a:r>
              <a:rPr b="1"/>
              <a:t>the whole range</a:t>
            </a:r>
            <a:r>
              <a:rPr/>
              <a:t>: 1 – 2 – 1 gives 25 % on </a:t>
            </a:r>
            <a:r>
              <a:rPr>
                <a:latin typeface="Courier"/>
              </a:rPr>
              <a:t>00</a:t>
            </a:r>
            <a:r>
              <a:rPr/>
              <a:t>, 50 % in the middle, 25 % on </a:t>
            </a:r>
            <a:r>
              <a:rPr>
                <a:latin typeface="Courier"/>
              </a:rPr>
              <a:t>FF</a:t>
            </a:r>
            <a:r>
              <a:rPr/>
              <a:t>. Which is exactly the bias the </a:t>
            </a:r>
            <a:r>
              <a:rPr>
                <a:latin typeface="Courier"/>
              </a:rPr>
              <a:t>get_data()</a:t>
            </a:r>
            <a:r>
              <a:rPr/>
              <a:t> of the conventional testbench did by hand</a:t>
            </a:r>
          </a:p>
          <a:p>
            <a:pPr lvl="0"/>
            <a:r>
              <a:rPr/>
              <a:t>Both lines compile, both run, and </a:t>
            </a:r>
            <a:r>
              <a:rPr b="1"/>
              <a:t>one of the two never fills the edge bins</a:t>
            </a:r>
          </a:p>
        </p:txBody>
      </p:sp>
    </p:spTree>
  </p:cSld>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Constrained random</a:t>
            </a:r>
          </a:p>
        </p:txBody>
      </p:sp>
      <p:sp>
        <p:nvSpPr>
          <p:cNvPr id="4" name="Text Placeholder 3"/>
          <p:cNvSpPr>
            <a:spLocks noGrp="1"/>
          </p:cNvSpPr>
          <p:nvPr>
            <p:ph idx="2" sz="half" type="body"/>
          </p:nvPr>
        </p:nvSpPr>
        <p:spPr/>
        <p:txBody>
          <a:bodyPr/>
          <a:lstStyle/>
          <a:p>
            <a:pPr lvl="0" indent="0" marL="0">
              <a:spcBef>
                <a:spcPts val="3000"/>
              </a:spcBef>
              <a:buNone/>
            </a:pPr>
            <a:r>
              <a:rPr b="1" i="1"/>
              <a:t>Do not assume it: measure it</a:t>
            </a:r>
          </a:p>
          <a:p>
            <a:pPr lvl="0" indent="0">
              <a:buNone/>
            </a:pPr>
            <a:r>
              <a:rPr>
                <a:latin typeface="Courier"/>
              </a:rPr>
              <a:t>   </a:t>
            </a:r>
            <a:r>
              <a:rPr i="1">
                <a:solidFill>
                  <a:srgbClr val="60A0B0"/>
                </a:solidFill>
                <a:latin typeface="Courier"/>
              </a:rPr>
              <a:t>// The weight goes to EVERY value of the range: the middle takes 254 of 256.</a:t>
            </a:r>
            <a:br/>
            <a:r>
              <a:rPr>
                <a:latin typeface="Courier"/>
              </a:rPr>
              <a:t>   </a:t>
            </a:r>
            <a:r>
              <a:rPr b="1">
                <a:solidFill>
                  <a:srgbClr val="007020"/>
                </a:solidFill>
                <a:latin typeface="Courier"/>
              </a:rPr>
              <a:t>class</a:t>
            </a:r>
            <a:r>
              <a:rPr>
                <a:latin typeface="Courier"/>
              </a:rPr>
              <a:t> por_valor;</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1</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a:t>
            </a:r>
            <a:r>
              <a:rPr b="1">
                <a:solidFill>
                  <a:srgbClr val="007020"/>
                </a:solidFill>
                <a:latin typeface="Courier"/>
              </a:rPr>
              <a:t>endclass</a:t>
            </a:r>
            <a:br/>
            <a:br/>
            <a:r>
              <a:rPr>
                <a:latin typeface="Courier"/>
              </a:rPr>
              <a:t>   </a:t>
            </a:r>
            <a:r>
              <a:rPr i="1">
                <a:solidFill>
                  <a:srgbClr val="60A0B0"/>
                </a:solidFill>
                <a:latin typeface="Courier"/>
              </a:rPr>
              <a:t>// The weight is SPLIT inside the range: 1/4 at 00, 1/2 in the middle, 1/4 at FF.</a:t>
            </a:r>
            <a:br/>
            <a:r>
              <a:rPr>
                <a:latin typeface="Courier"/>
              </a:rPr>
              <a:t>   </a:t>
            </a:r>
            <a:r>
              <a:rPr i="1">
                <a:solidFill>
                  <a:srgbClr val="60A0B0"/>
                </a:solidFill>
                <a:latin typeface="Courier"/>
              </a:rPr>
              <a:t>// It is the same bias get_data() of the Functional coverage section did by hand.</a:t>
            </a:r>
            <a:br/>
            <a:r>
              <a:rPr>
                <a:latin typeface="Courier"/>
              </a:rPr>
              <a:t>   </a:t>
            </a:r>
            <a:r>
              <a:rPr b="1">
                <a:solidFill>
                  <a:srgbClr val="007020"/>
                </a:solidFill>
                <a:latin typeface="Courier"/>
              </a:rPr>
              <a:t>class</a:t>
            </a:r>
            <a:r>
              <a:rPr>
                <a:latin typeface="Courier"/>
              </a:rPr>
              <a:t> por_rango;</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a:t>
            </a:r>
            <a:r>
              <a:rPr b="1">
                <a:solidFill>
                  <a:srgbClr val="007020"/>
                </a:solidFill>
                <a:latin typeface="Courier"/>
              </a:rPr>
              <a:t>endclass</a:t>
            </a:r>
          </a:p>
          <a:p>
            <a:pPr lvl="0" indent="0">
              <a:buNone/>
            </a:pPr>
            <a:r>
              <a:rPr>
                <a:latin typeface="Courier"/>
              </a:rPr>
              <a:t>$ cd code/u6/transactions/constraints </a:t>
            </a:r>
            <a:r>
              <a:rPr b="1">
                <a:solidFill>
                  <a:srgbClr val="007020"/>
                </a:solidFill>
                <a:latin typeface="Courier"/>
              </a:rPr>
              <a:t>&amp;&amp;</a:t>
            </a:r>
            <a:r>
              <a:rPr>
                <a:latin typeface="Courier"/>
              </a:rPr>
              <a:t> </a:t>
            </a:r>
            <a:r>
              <a:rPr>
                <a:solidFill>
                  <a:srgbClr val="06287E"/>
                </a:solidFill>
                <a:latin typeface="Courier"/>
              </a:rPr>
              <a:t>bash</a:t>
            </a:r>
            <a:r>
              <a:rPr>
                <a:latin typeface="Courier"/>
              </a:rPr>
              <a:t> run.sh</a:t>
            </a:r>
            <a:br/>
            <a:r>
              <a:rPr>
                <a:latin typeface="Courier"/>
              </a:rPr>
              <a:t>400 randomizations of each version</a:t>
            </a:r>
            <a:br/>
            <a:r>
              <a:rPr>
                <a:latin typeface="Courier"/>
              </a:rPr>
              <a:t>  </a:t>
            </a:r>
            <a:r>
              <a:rPr>
                <a:solidFill>
                  <a:srgbClr val="008000"/>
                </a:solidFill>
                <a:latin typeface="Courier"/>
              </a:rPr>
              <a:t>:</a:t>
            </a:r>
            <a:r>
              <a:rPr>
                <a:latin typeface="Courier"/>
              </a:rPr>
              <a:t>=   A=00   0.2%   A=FF   0.2%   the weight goes to each value</a:t>
            </a:r>
            <a:br/>
            <a:r>
              <a:rPr>
                <a:latin typeface="Courier"/>
              </a:rPr>
              <a:t>  :/   A=00  23.2%   A=FF  27.0%   the weight gets split</a:t>
            </a:r>
          </a:p>
        </p:txBody>
      </p:sp>
      <p:pic>
        <p:nvPicPr>
          <p:cNvPr descr="res/diagrams/en/constrained-random_dist.svg" id="0" name="Picture 1"/>
          <p:cNvPicPr>
            <a:picLocks noGrp="1" noChangeAspect="1"/>
          </p:cNvPicPr>
          <p:nvPr/>
        </p:nvPicPr>
        <p:blipFill>
          <a:blip r:embed="rId2"/>
          <a:stretch>
            <a:fillRect/>
          </a:stretch>
        </p:blipFill>
        <p:spPr bwMode="auto">
          <a:xfrm>
            <a:off x="3568700" y="749300"/>
            <a:ext cx="5105400" cy="27813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Measured histogram: with := the edge bins come out 0.2 %; with :/ they come out 23 % and 27 %</a:t>
            </a:r>
          </a:p>
        </p:txBody>
      </p:sp>
    </p:spTree>
  </p:cSld>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inside</a:t>
            </a:r>
            <a:r>
              <a:rPr b="1" i="1"/>
              <a:t> and </a:t>
            </a:r>
            <a:r>
              <a:rPr b="1" i="1">
                <a:latin typeface="Courier"/>
              </a:rPr>
              <a:t>randomize() with {}</a:t>
            </a:r>
          </a:p>
          <a:p>
            <a:pPr lvl="0" indent="0">
              <a:buNone/>
            </a:pPr>
            <a:r>
              <a:rPr>
                <a:latin typeface="Courier"/>
              </a:rPr>
              <a:t>   </a:t>
            </a:r>
            <a:r>
              <a:rPr b="1">
                <a:solidFill>
                  <a:srgbClr val="007020"/>
                </a:solidFill>
                <a:latin typeface="Courier"/>
              </a:rPr>
              <a:t>class</a:t>
            </a:r>
            <a:r>
              <a:rPr>
                <a:latin typeface="Courier"/>
              </a:rPr>
              <a:t> comando;</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B;</a:t>
            </a:r>
            <a:br/>
            <a:r>
              <a:rPr>
                <a:latin typeface="Courier"/>
              </a:rPr>
              <a:t>      </a:t>
            </a:r>
            <a:r>
              <a:rPr b="1">
                <a:solidFill>
                  <a:srgbClr val="007020"/>
                </a:solidFill>
                <a:latin typeface="Courier"/>
              </a:rPr>
              <a:t>rand</a:t>
            </a:r>
            <a:r>
              <a:rPr>
                <a:latin typeface="Courier"/>
              </a:rPr>
              <a:t> operation_t   op;</a:t>
            </a:r>
            <a:br/>
            <a:br/>
            <a:r>
              <a:rPr>
                <a:latin typeface="Courier"/>
              </a:rPr>
              <a:t>      </a:t>
            </a:r>
            <a:r>
              <a:rPr b="1">
                <a:solidFill>
                  <a:srgbClr val="007020"/>
                </a:solidFill>
                <a:latin typeface="Courier"/>
              </a:rPr>
              <a:t>constraint</a:t>
            </a:r>
            <a:r>
              <a:rPr>
                <a:latin typeface="Courier"/>
              </a:rPr>
              <a:t> </a:t>
            </a:r>
            <a:r>
              <a:rPr>
                <a:solidFill>
                  <a:srgbClr val="007020"/>
                </a:solidFill>
                <a:latin typeface="Courier"/>
              </a:rPr>
              <a:t>data</a:t>
            </a:r>
            <a:r>
              <a:rPr>
                <a:latin typeface="Courier"/>
              </a:rPr>
              <a:t> {</a:t>
            </a:r>
            <a:br/>
            <a:r>
              <a:rPr>
                <a:latin typeface="Courier"/>
              </a:rPr>
              <a:t>         A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B </a:t>
            </a:r>
            <a:r>
              <a:rPr b="1">
                <a:solidFill>
                  <a:srgbClr val="007020"/>
                </a:solidFill>
                <a:latin typeface="Courier"/>
              </a:rPr>
              <a:t>dist</a:t>
            </a:r>
            <a:r>
              <a:rPr>
                <a:latin typeface="Courier"/>
              </a:rPr>
              <a:t> {</a:t>
            </a:r>
            <a:r>
              <a:rPr>
                <a:solidFill>
                  <a:srgbClr val="40A070"/>
                </a:solidFill>
                <a:latin typeface="Courier"/>
              </a:rPr>
              <a:t>8'h00</a:t>
            </a:r>
            <a:r>
              <a:rPr>
                <a:latin typeface="Courier"/>
              </a:rPr>
              <a:t> :/ </a:t>
            </a:r>
            <a:r>
              <a:rPr>
                <a:solidFill>
                  <a:srgbClr val="40A070"/>
                </a:solidFill>
                <a:latin typeface="Courier"/>
              </a:rPr>
              <a:t>1</a:t>
            </a:r>
            <a:r>
              <a:rPr>
                <a:latin typeface="Courier"/>
              </a:rPr>
              <a:t>, [</a:t>
            </a:r>
            <a:r>
              <a:rPr>
                <a:solidFill>
                  <a:srgbClr val="40A070"/>
                </a:solidFill>
                <a:latin typeface="Courier"/>
              </a:rPr>
              <a:t>8'h01</a:t>
            </a:r>
            <a:r>
              <a:rPr>
                <a:latin typeface="Courier"/>
              </a:rPr>
              <a:t> : </a:t>
            </a:r>
            <a:r>
              <a:rPr>
                <a:solidFill>
                  <a:srgbClr val="40A070"/>
                </a:solidFill>
                <a:latin typeface="Courier"/>
              </a:rPr>
              <a:t>8'hFE</a:t>
            </a:r>
            <a:r>
              <a:rPr>
                <a:latin typeface="Courier"/>
              </a:rPr>
              <a:t>] :/ </a:t>
            </a:r>
            <a:r>
              <a:rPr>
                <a:solidFill>
                  <a:srgbClr val="40A070"/>
                </a:solidFill>
                <a:latin typeface="Courier"/>
              </a:rPr>
              <a:t>2</a:t>
            </a:r>
            <a:r>
              <a:rPr>
                <a:latin typeface="Courier"/>
              </a:rPr>
              <a:t>, </a:t>
            </a:r>
            <a:r>
              <a:rPr>
                <a:solidFill>
                  <a:srgbClr val="40A070"/>
                </a:solidFill>
                <a:latin typeface="Courier"/>
              </a:rPr>
              <a:t>8'hFF</a:t>
            </a:r>
            <a:r>
              <a:rPr>
                <a:latin typeface="Courier"/>
              </a:rPr>
              <a:t> :/ </a:t>
            </a:r>
            <a:r>
              <a:rPr>
                <a:solidFill>
                  <a:srgbClr val="40A070"/>
                </a:solidFill>
                <a:latin typeface="Courier"/>
              </a:rPr>
              <a:t>1</a:t>
            </a:r>
            <a:r>
              <a:rPr>
                <a:latin typeface="Courier"/>
              </a:rPr>
              <a:t>};</a:t>
            </a:r>
            <a:br/>
            <a:r>
              <a:rPr>
                <a:latin typeface="Courier"/>
              </a:rPr>
              <a:t>      }</a:t>
            </a:r>
            <a:br/>
            <a:br/>
            <a:r>
              <a:rPr>
                <a:latin typeface="Courier"/>
              </a:rPr>
              <a:t>      </a:t>
            </a:r>
            <a:r>
              <a:rPr i="1">
                <a:solidFill>
                  <a:srgbClr val="60A0B0"/>
                </a:solidFill>
                <a:latin typeface="Courier"/>
              </a:rPr>
              <a:t>// inside is a set of legal values. Without it the random also asks for</a:t>
            </a:r>
            <a:br/>
            <a:r>
              <a:rPr>
                <a:latin typeface="Courier"/>
              </a:rPr>
              <a:t>      </a:t>
            </a:r>
            <a:r>
              <a:rPr i="1">
                <a:solidFill>
                  <a:srgbClr val="60A0B0"/>
                </a:solidFill>
                <a:latin typeface="Courier"/>
              </a:rPr>
              <a:t>// no_op and rst_op, which compute nothing.</a:t>
            </a:r>
            <a:br/>
            <a:r>
              <a:rPr>
                <a:latin typeface="Courier"/>
              </a:rPr>
              <a:t>      </a:t>
            </a:r>
            <a:r>
              <a:rPr b="1">
                <a:solidFill>
                  <a:srgbClr val="007020"/>
                </a:solidFill>
                <a:latin typeface="Courier"/>
              </a:rPr>
              <a:t>constraint</a:t>
            </a:r>
            <a:r>
              <a:rPr>
                <a:latin typeface="Courier"/>
              </a:rPr>
              <a:t> utiles {op </a:t>
            </a:r>
            <a:r>
              <a:rPr b="1">
                <a:solidFill>
                  <a:srgbClr val="007020"/>
                </a:solidFill>
                <a:latin typeface="Courier"/>
              </a:rPr>
              <a:t>inside</a:t>
            </a:r>
            <a:r>
              <a:rPr>
                <a:latin typeface="Courier"/>
              </a:rPr>
              <a:t> {add_op, and_op, xor_op, mul_op};}</a:t>
            </a:r>
            <a:br/>
            <a:r>
              <a:rPr>
                <a:latin typeface="Courier"/>
              </a:rPr>
              <a:t>   </a:t>
            </a:r>
            <a:r>
              <a:rPr b="1">
                <a:solidFill>
                  <a:srgbClr val="007020"/>
                </a:solidFill>
                <a:latin typeface="Courier"/>
              </a:rPr>
              <a:t>endclass</a:t>
            </a:r>
          </a:p>
          <a:p>
            <a:pPr lvl="0" indent="0">
              <a:buNone/>
            </a:pPr>
            <a:r>
              <a:rPr>
                <a:latin typeface="Courier"/>
              </a:rPr>
              <a:t>      </a:t>
            </a:r>
            <a:r>
              <a:rPr i="1">
                <a:solidFill>
                  <a:srgbClr val="60A0B0"/>
                </a:solidFill>
                <a:latin typeface="Courier"/>
              </a:rPr>
              <a:t>// The portable workaround meanwhile: turn off the split, which for a</a:t>
            </a:r>
            <a:br/>
            <a:r>
              <a:rPr>
                <a:latin typeface="Courier"/>
              </a:rPr>
              <a:t>      </a:t>
            </a:r>
            <a:r>
              <a:rPr i="1">
                <a:solidFill>
                  <a:srgbClr val="60A0B0"/>
                </a:solidFill>
                <a:latin typeface="Courier"/>
              </a:rPr>
              <a:t>// directed case makes no sense anyway.</a:t>
            </a:r>
            <a:br/>
            <a:r>
              <a:rPr>
                <a:latin typeface="Courier"/>
              </a:rPr>
              <a:t>      c.</a:t>
            </a:r>
            <a:r>
              <a:rPr>
                <a:solidFill>
                  <a:srgbClr val="007020"/>
                </a:solidFill>
                <a:latin typeface="Courier"/>
              </a:rPr>
              <a:t>data</a:t>
            </a:r>
            <a:r>
              <a:rPr>
                <a:latin typeface="Courier"/>
              </a:rPr>
              <a:t>.constraint_mode(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with</a:t>
            </a:r>
            <a:r>
              <a:rPr>
                <a:latin typeface="Courier"/>
              </a:rPr>
              <a:t> {</a:t>
            </a:r>
            <a:br/>
            <a:r>
              <a:rPr>
                <a:latin typeface="Courier"/>
              </a:rPr>
              <a:t>            op == mul_op;</a:t>
            </a:r>
            <a:br/>
            <a:r>
              <a:rPr>
                <a:latin typeface="Courier"/>
              </a:rPr>
              <a:t>            A  == </a:t>
            </a:r>
            <a:r>
              <a:rPr>
                <a:solidFill>
                  <a:srgbClr val="40A070"/>
                </a:solidFill>
                <a:latin typeface="Courier"/>
              </a:rPr>
              <a:t>8'hFF</a:t>
            </a:r>
            <a:r>
              <a:rPr>
                <a:latin typeface="Courier"/>
              </a:rPr>
              <a:t>;</a:t>
            </a:r>
            <a:br/>
            <a:r>
              <a:rPr>
                <a:latin typeface="Courier"/>
              </a:rPr>
              <a:t>            B  == </a:t>
            </a:r>
            <a:r>
              <a:rPr>
                <a:solidFill>
                  <a:srgbClr val="40A070"/>
                </a:solidFill>
                <a:latin typeface="Courier"/>
              </a:rPr>
              <a:t>8'hFF</a:t>
            </a:r>
            <a:r>
              <a:rPr>
                <a:latin typeface="Courier"/>
              </a:rPr>
              <a:t>;</a:t>
            </a:r>
            <a:br/>
            <a:r>
              <a:rPr>
                <a:latin typeface="Courier"/>
              </a:rPr>
              <a:t>          })</a:t>
            </a:r>
            <a:br/>
            <a:r>
              <a:rPr>
                <a:latin typeface="Courier"/>
              </a:rPr>
              <a:t>         </a:t>
            </a:r>
            <a:r>
              <a:rPr b="1">
                <a:solidFill>
                  <a:srgbClr val="007020"/>
                </a:solidFill>
                <a:latin typeface="Courier"/>
              </a:rPr>
              <a:t>$fatal</a:t>
            </a:r>
            <a:r>
              <a:rPr>
                <a:latin typeface="Courier"/>
              </a:rPr>
              <a:t>(</a:t>
            </a:r>
            <a:r>
              <a:rPr>
                <a:solidFill>
                  <a:srgbClr val="40A070"/>
                </a:solidFill>
                <a:latin typeface="Courier"/>
              </a:rPr>
              <a:t>1</a:t>
            </a:r>
            <a:r>
              <a:rPr>
                <a:latin typeface="Courier"/>
              </a:rPr>
              <a:t>, </a:t>
            </a:r>
            <a:r>
              <a:rPr>
                <a:solidFill>
                  <a:srgbClr val="4070A0"/>
                </a:solidFill>
                <a:latin typeface="Courier"/>
              </a:rPr>
              <a:t>"randomize() with failed even with the constraint turned off"</a:t>
            </a:r>
            <a:r>
              <a:rPr>
                <a:latin typeface="Courier"/>
              </a:rPr>
              <a:t>);</a:t>
            </a:r>
            <a:br/>
            <a:r>
              <a:rPr>
                <a:latin typeface="Courier"/>
              </a:rPr>
              <a:t>      </a:t>
            </a:r>
            <a:r>
              <a:rPr b="1">
                <a:solidFill>
                  <a:srgbClr val="007020"/>
                </a:solidFill>
                <a:latin typeface="Courier"/>
              </a:rPr>
              <a:t>$display</a:t>
            </a:r>
            <a:r>
              <a:rPr>
                <a:latin typeface="Courier"/>
              </a:rPr>
              <a:t>(</a:t>
            </a:r>
            <a:r>
              <a:rPr>
                <a:solidFill>
                  <a:srgbClr val="4070A0"/>
                </a:solidFill>
                <a:latin typeface="Courier"/>
              </a:rPr>
              <a:t>"with with: 1 try,      A=%2h %s B=%2h"</a:t>
            </a:r>
            <a:r>
              <a:rPr>
                <a:latin typeface="Courier"/>
              </a:rPr>
              <a:t>, c.A, c.op.name(), c.B);</a:t>
            </a:r>
          </a:p>
          <a:p>
            <a:pPr lvl="0"/>
            <a:r>
              <a:rPr>
                <a:latin typeface="Courier"/>
              </a:rPr>
              <a:t>inside {a, b, c}</a:t>
            </a:r>
            <a:r>
              <a:rPr/>
              <a:t> is the set of legal values: without it, the random also asks for </a:t>
            </a:r>
            <a:r>
              <a:rPr>
                <a:latin typeface="Courier"/>
              </a:rPr>
              <a:t>no_op</a:t>
            </a:r>
            <a:r>
              <a:rPr/>
              <a:t> and </a:t>
            </a:r>
            <a:r>
              <a:rPr>
                <a:latin typeface="Courier"/>
              </a:rPr>
              <a:t>rst_op</a:t>
            </a:r>
            <a:r>
              <a:rPr/>
              <a:t>, which compute nothing. Here it also leaves out </a:t>
            </a:r>
            <a:r>
              <a:rPr>
                <a:latin typeface="Courier"/>
              </a:rPr>
              <a:t>sub_op</a:t>
            </a:r>
            <a:r>
              <a:rPr/>
              <a:t>, so that the draw comes out uniform among four</a:t>
            </a:r>
          </a:p>
          <a:p>
            <a:pPr lvl="0"/>
            <a:r>
              <a:rPr>
                <a:latin typeface="Courier"/>
              </a:rPr>
              <a:t>randomize() with { ... }</a:t>
            </a:r>
            <a:r>
              <a:rPr/>
              <a:t> adds constraints </a:t>
            </a:r>
            <a:r>
              <a:rPr b="1"/>
              <a:t>for that call only</a:t>
            </a:r>
            <a:r>
              <a:rPr/>
              <a:t>: the directed case gets asked for at the point of use, without touching the class and without writing a new tester. It is the tool of </a:t>
            </a:r>
            <a:r>
              <a:rPr i="1"/>
              <a:t>coverage closure</a:t>
            </a:r>
          </a:p>
        </p:txBody>
      </p:sp>
    </p:spTree>
  </p:cSld>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soft</a:t>
            </a:r>
            <a:r>
              <a:rPr b="1" i="1"/>
              <a:t>: the default a </a:t>
            </a:r>
            <a:r>
              <a:rPr b="1" i="1">
                <a:latin typeface="Courier"/>
              </a:rPr>
              <a:t>with {}</a:t>
            </a:r>
            <a:r>
              <a:rPr b="1" i="1"/>
              <a:t> can override</a:t>
            </a:r>
          </a:p>
          <a:p>
            <a:pPr lvl="0" indent="0">
              <a:buNone/>
            </a:pPr>
            <a:r>
              <a:rPr b="1">
                <a:solidFill>
                  <a:srgbClr val="007020"/>
                </a:solidFill>
                <a:latin typeface="Courier"/>
              </a:rPr>
              <a:t>class</a:t>
            </a:r>
            <a:r>
              <a:rPr>
                <a:latin typeface="Courier"/>
              </a:rPr>
              <a:t> command_transaction </a:t>
            </a:r>
            <a:r>
              <a:rPr b="1">
                <a:solidFill>
                  <a:srgbClr val="007020"/>
                </a:solidFill>
                <a:latin typeface="Courier"/>
              </a:rPr>
              <a:t>extends</a:t>
            </a:r>
            <a:r>
              <a:rPr>
                <a:latin typeface="Courier"/>
              </a:rPr>
              <a:t> uvm_sequence_item;</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por_defecto { soft A == </a:t>
            </a:r>
            <a:r>
              <a:rPr>
                <a:solidFill>
                  <a:srgbClr val="40A070"/>
                </a:solidFill>
                <a:latin typeface="Courier"/>
              </a:rPr>
              <a:t>8'h00</a:t>
            </a:r>
            <a:r>
              <a:rPr>
                <a:latin typeface="Courier"/>
              </a:rPr>
              <a:t>; }   </a:t>
            </a:r>
            <a:r>
              <a:rPr i="1">
                <a:solidFill>
                  <a:srgbClr val="60A0B0"/>
                </a:solidFill>
                <a:latin typeface="Courier"/>
              </a:rPr>
              <a:t>// "zero, unless somebody asks otherwise"</a:t>
            </a:r>
            <a:br/>
            <a:r>
              <a:rPr b="1">
                <a:solidFill>
                  <a:srgbClr val="007020"/>
                </a:solidFill>
                <a:latin typeface="Courier"/>
              </a:rPr>
              <a:t>endclass</a:t>
            </a:r>
            <a:br/>
            <a:br/>
            <a:r>
              <a:rPr>
                <a:latin typeface="Courier"/>
              </a:rPr>
              <a:t>t.</a:t>
            </a:r>
            <a:r>
              <a:rPr>
                <a:solidFill>
                  <a:srgbClr val="007020"/>
                </a:solidFill>
                <a:latin typeface="Courier"/>
              </a:rPr>
              <a:t>randomize</a:t>
            </a:r>
            <a:r>
              <a:rPr>
                <a:latin typeface="Courier"/>
              </a:rPr>
              <a:t>();                          </a:t>
            </a:r>
            <a:r>
              <a:rPr i="1">
                <a:solidFill>
                  <a:srgbClr val="60A0B0"/>
                </a:solidFill>
                <a:latin typeface="Courier"/>
              </a:rPr>
              <a:t>// A = 00</a:t>
            </a:r>
            <a:br/>
            <a:r>
              <a:rPr>
                <a:latin typeface="Courier"/>
              </a:rPr>
              <a:t>t.</a:t>
            </a:r>
            <a:r>
              <a:rPr>
                <a:solidFill>
                  <a:srgbClr val="007020"/>
                </a:solidFill>
                <a:latin typeface="Courier"/>
              </a:rPr>
              <a:t>randomize</a:t>
            </a:r>
            <a:r>
              <a:rPr>
                <a:latin typeface="Courier"/>
              </a:rPr>
              <a:t>() </a:t>
            </a:r>
            <a:r>
              <a:rPr b="1">
                <a:solidFill>
                  <a:srgbClr val="007020"/>
                </a:solidFill>
                <a:latin typeface="Courier"/>
              </a:rPr>
              <a:t>with</a:t>
            </a:r>
            <a:r>
              <a:rPr>
                <a:latin typeface="Courier"/>
              </a:rPr>
              <a:t> { A </a:t>
            </a:r>
            <a:r>
              <a:rPr b="1">
                <a:solidFill>
                  <a:srgbClr val="007020"/>
                </a:solidFill>
                <a:latin typeface="Courier"/>
              </a:rPr>
              <a:t>inside</a:t>
            </a:r>
            <a:r>
              <a:rPr>
                <a:latin typeface="Courier"/>
              </a:rPr>
              <a:t> {[</a:t>
            </a:r>
            <a:r>
              <a:rPr>
                <a:solidFill>
                  <a:srgbClr val="40A070"/>
                </a:solidFill>
                <a:latin typeface="Courier"/>
              </a:rPr>
              <a:t>1</a:t>
            </a:r>
            <a:r>
              <a:rPr>
                <a:latin typeface="Courier"/>
              </a:rPr>
              <a:t>:</a:t>
            </a:r>
            <a:r>
              <a:rPr>
                <a:solidFill>
                  <a:srgbClr val="40A070"/>
                </a:solidFill>
                <a:latin typeface="Courier"/>
              </a:rPr>
              <a:t>10</a:t>
            </a:r>
            <a:r>
              <a:rPr>
                <a:latin typeface="Courier"/>
              </a:rPr>
              <a:t>]}; };   </a:t>
            </a:r>
            <a:r>
              <a:rPr i="1">
                <a:solidFill>
                  <a:srgbClr val="60A0B0"/>
                </a:solidFill>
                <a:latin typeface="Courier"/>
              </a:rPr>
              <a:t>// A between 1 and 10: the soft drops on its own</a:t>
            </a:r>
          </a:p>
          <a:p>
            <a:pPr lvl="0"/>
            <a:r>
              <a:rPr/>
              <a:t>A </a:t>
            </a:r>
            <a:r>
              <a:rPr>
                <a:latin typeface="Courier"/>
              </a:rPr>
              <a:t>soft</a:t>
            </a:r>
            <a:r>
              <a:rPr/>
              <a:t> constraint is a </a:t>
            </a:r>
            <a:r>
              <a:rPr b="1"/>
              <a:t>wish</a:t>
            </a:r>
            <a:r>
              <a:rPr/>
              <a:t>, not a rule: if it clashes with another, the solver </a:t>
            </a:r>
            <a:r>
              <a:rPr b="1"/>
              <a:t>drops</a:t>
            </a:r>
            <a:r>
              <a:rPr/>
              <a:t> it instead of returning 0</a:t>
            </a:r>
          </a:p>
          <a:p>
            <a:pPr lvl="0"/>
            <a:r>
              <a:rPr/>
              <a:t>It is the modern way of writing a default value in the transaction without forcing anybody to call </a:t>
            </a:r>
            <a:r>
              <a:rPr>
                <a:latin typeface="Courier"/>
              </a:rPr>
              <a:t>constraint_mode(0)</a:t>
            </a:r>
            <a:r>
              <a:rPr/>
              <a:t> to override it</a:t>
            </a:r>
          </a:p>
          <a:p>
            <a:pPr lvl="0"/>
            <a:r>
              <a:rPr/>
              <a:t>The </a:t>
            </a:r>
            <a:r>
              <a:rPr b="1"/>
              <a:t>hard</a:t>
            </a:r>
            <a:r>
              <a:rPr/>
              <a:t> constraint wins, and between two clashing </a:t>
            </a:r>
            <a:r>
              <a:rPr>
                <a:latin typeface="Courier"/>
              </a:rPr>
              <a:t>soft</a:t>
            </a:r>
            <a:r>
              <a:rPr/>
              <a:t> ones the one declared </a:t>
            </a:r>
            <a:r>
              <a:rPr b="1"/>
              <a:t>later</a:t>
            </a:r>
            <a:r>
              <a:rPr/>
              <a:t> wins — the order does matter here, and only here</a:t>
            </a:r>
          </a:p>
          <a:p>
            <a:pPr lvl="0"/>
            <a:r>
              <a:rPr/>
              <a:t>Measured on Verilator 5.052: with the </a:t>
            </a:r>
            <a:r>
              <a:rPr>
                <a:latin typeface="Courier"/>
              </a:rPr>
              <a:t>with {}</a:t>
            </a:r>
            <a:r>
              <a:rPr/>
              <a:t> it comes out between 1 and 10; without it, </a:t>
            </a:r>
            <a:r>
              <a:rPr>
                <a:latin typeface="Courier"/>
              </a:rPr>
              <a:t>00</a:t>
            </a:r>
          </a:p>
        </p:txBody>
      </p:sp>
    </p:spTree>
  </p:cSld>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Constrained random</a:t>
            </a:r>
          </a:p>
        </p:txBody>
      </p:sp>
      <p:sp>
        <p:nvSpPr>
          <p:cNvPr id="4" name="Text Placeholder 3"/>
          <p:cNvSpPr>
            <a:spLocks noGrp="1"/>
          </p:cNvSpPr>
          <p:nvPr>
            <p:ph idx="2" sz="half" type="body"/>
          </p:nvPr>
        </p:nvSpPr>
        <p:spPr/>
        <p:txBody>
          <a:bodyPr/>
          <a:lstStyle/>
          <a:p>
            <a:pPr lvl="0" indent="0" marL="0">
              <a:spcBef>
                <a:spcPts val="3000"/>
              </a:spcBef>
              <a:buNone/>
            </a:pPr>
            <a:r>
              <a:rPr b="1" i="1"/>
              <a:t>The order of resolution biases without warning</a:t>
            </a:r>
          </a:p>
          <a:p>
            <a:pPr lvl="0" indent="0">
              <a:buNone/>
            </a:pPr>
            <a:r>
              <a:rPr b="1">
                <a:solidFill>
                  <a:srgbClr val="007020"/>
                </a:solidFill>
                <a:latin typeface="Courier"/>
              </a:rPr>
              <a:t>rand</a:t>
            </a:r>
            <a:r>
              <a:rPr>
                <a:latin typeface="Courier"/>
              </a:rPr>
              <a:t> </a:t>
            </a:r>
            <a:r>
              <a:rPr b="1">
                <a:solidFill>
                  <a:srgbClr val="007020"/>
                </a:solidFill>
                <a:latin typeface="Courier"/>
              </a:rPr>
              <a:t>bit</a:t>
            </a:r>
            <a:r>
              <a:rPr>
                <a:latin typeface="Courier"/>
              </a:rPr>
              <a:t>           es_reset;</a:t>
            </a:r>
            <a:b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b="1">
                <a:solidFill>
                  <a:srgbClr val="007020"/>
                </a:solidFill>
                <a:latin typeface="Courier"/>
              </a:rPr>
              <a:t>constraint</a:t>
            </a:r>
            <a:r>
              <a:rPr>
                <a:latin typeface="Courier"/>
              </a:rPr>
              <a:t> c {es_reset -&gt; A == </a:t>
            </a:r>
            <a:r>
              <a:rPr>
                <a:solidFill>
                  <a:srgbClr val="40A070"/>
                </a:solidFill>
                <a:latin typeface="Courier"/>
              </a:rPr>
              <a:t>8'h00</a:t>
            </a:r>
            <a:r>
              <a:rPr>
                <a:latin typeface="Courier"/>
              </a:rPr>
              <a:t>;}   </a:t>
            </a:r>
            <a:r>
              <a:rPr i="1">
                <a:solidFill>
                  <a:srgbClr val="60A0B0"/>
                </a:solidFill>
                <a:latin typeface="Courier"/>
              </a:rPr>
              <a:t>// "if I ask for a reset, the operands at zero"</a:t>
            </a:r>
          </a:p>
          <a:p>
            <a:pPr lvl="0"/>
            <a:r>
              <a:rPr/>
              <a:t>It looks harmless. </a:t>
            </a:r>
            <a:r>
              <a:rPr b="1"/>
              <a:t>It is not</a:t>
            </a:r>
            <a:r>
              <a:rPr/>
              <a:t>: the solver picks among the </a:t>
            </a:r>
            <a:r>
              <a:rPr i="1"/>
              <a:t>solutions</a:t>
            </a:r>
            <a:r>
              <a:rPr/>
              <a:t>, not among the values of each field</a:t>
            </a:r>
          </a:p>
          <a:p>
            <a:pPr lvl="0"/>
            <a:r>
              <a:rPr/>
              <a:t>With </a:t>
            </a:r>
            <a:r>
              <a:rPr>
                <a:latin typeface="Courier"/>
              </a:rPr>
              <a:t>es_reset = 1</a:t>
            </a:r>
            <a:r>
              <a:rPr/>
              <a:t> there is </a:t>
            </a:r>
            <a:r>
              <a:rPr b="1"/>
              <a:t>one</a:t>
            </a:r>
            <a:r>
              <a:rPr/>
              <a:t>; with </a:t>
            </a:r>
            <a:r>
              <a:rPr>
                <a:latin typeface="Courier"/>
              </a:rPr>
              <a:t>es_reset = 0</a:t>
            </a:r>
            <a:r>
              <a:rPr/>
              <a:t>, </a:t>
            </a:r>
            <a:r>
              <a:rPr b="1"/>
              <a:t>256</a:t>
            </a:r>
            <a:r>
              <a:rPr/>
              <a:t>. You asked for a reset half the time and you will see it </a:t>
            </a:r>
            <a:r>
              <a:rPr b="1"/>
              <a:t>1 time in 257</a:t>
            </a:r>
          </a:p>
          <a:p>
            <a:pPr lvl="0"/>
            <a:r>
              <a:rPr/>
              <a:t>The </a:t>
            </a:r>
            <a:r>
              <a:rPr i="1"/>
              <a:t>“any operation after a reset”</a:t>
            </a:r>
            <a:r>
              <a:rPr/>
              <a:t> bin of the plan does not get filled, and the report does not tell you why</a:t>
            </a:r>
          </a:p>
          <a:p>
            <a:pPr lvl="0"/>
            <a:r>
              <a:rPr/>
              <a:t>The answer from the language is </a:t>
            </a:r>
            <a:r>
              <a:rPr>
                <a:latin typeface="Courier"/>
              </a:rPr>
              <a:t>solve es_reset before A</a:t>
            </a:r>
            <a:r>
              <a:rPr/>
              <a:t>: pick the control field first</a:t>
            </a:r>
          </a:p>
        </p:txBody>
      </p:sp>
      <p:pic>
        <p:nvPicPr>
          <p:cNvPr descr="res/diagrams/en/constrained-random_solve.svg" id="0" name="Picture 1"/>
          <p:cNvPicPr>
            <a:picLocks noGrp="1" noChangeAspect="1"/>
          </p:cNvPicPr>
          <p:nvPr/>
        </p:nvPicPr>
        <p:blipFill>
          <a:blip r:embed="rId2"/>
          <a:stretch>
            <a:fillRect/>
          </a:stretch>
        </p:blipFill>
        <p:spPr bwMode="auto">
          <a:xfrm>
            <a:off x="3568700" y="774700"/>
            <a:ext cx="5105400" cy="27178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One cell against a 16 by 16 block: the 257 solutions, and only one has the reset</a:t>
            </a:r>
          </a:p>
        </p:txBody>
      </p:sp>
    </p:spTree>
  </p:cSld>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Measured, with the workaround that Verilator does honour</a:t>
            </a:r>
          </a:p>
          <a:p>
            <a:pPr lvl="0" indent="0">
              <a:buNone/>
            </a:pPr>
            <a:r>
              <a:rPr>
                <a:latin typeface="Courier"/>
              </a:rPr>
              <a:t>   </a:t>
            </a:r>
            <a:r>
              <a:rPr b="1">
                <a:solidFill>
                  <a:srgbClr val="007020"/>
                </a:solidFill>
                <a:latin typeface="Courier"/>
              </a:rPr>
              <a:t>class</a:t>
            </a:r>
            <a:r>
              <a:rPr>
                <a:latin typeface="Courier"/>
              </a:rPr>
              <a:t> sesgada;</a:t>
            </a:r>
            <a:br/>
            <a:r>
              <a:rPr>
                <a:latin typeface="Courier"/>
              </a:rPr>
              <a:t>      </a:t>
            </a:r>
            <a:r>
              <a:rPr b="1">
                <a:solidFill>
                  <a:srgbClr val="007020"/>
                </a:solidFill>
                <a:latin typeface="Courier"/>
              </a:rPr>
              <a:t>rand</a:t>
            </a:r>
            <a:r>
              <a:rPr>
                <a:latin typeface="Courier"/>
              </a:rPr>
              <a:t> </a:t>
            </a:r>
            <a:r>
              <a:rPr b="1">
                <a:solidFill>
                  <a:srgbClr val="007020"/>
                </a:solidFill>
                <a:latin typeface="Courier"/>
              </a:rPr>
              <a:t>bit</a:t>
            </a:r>
            <a:r>
              <a:rPr>
                <a:latin typeface="Courier"/>
              </a:rPr>
              <a:t>           es_reset;</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c {es_reset -&gt; A == </a:t>
            </a:r>
            <a:r>
              <a:rPr>
                <a:solidFill>
                  <a:srgbClr val="40A070"/>
                </a:solidFill>
                <a:latin typeface="Courier"/>
              </a:rPr>
              <a:t>8'h00</a:t>
            </a:r>
            <a:r>
              <a:rPr>
                <a:latin typeface="Courier"/>
              </a:rPr>
              <a:t>;}</a:t>
            </a:r>
            <a:br/>
            <a:r>
              <a:rPr>
                <a:latin typeface="Courier"/>
              </a:rPr>
              <a:t>   </a:t>
            </a:r>
            <a:r>
              <a:rPr b="1">
                <a:solidFill>
                  <a:srgbClr val="007020"/>
                </a:solidFill>
                <a:latin typeface="Courier"/>
              </a:rPr>
              <a:t>endclass</a:t>
            </a:r>
            <a:br/>
            <a:br/>
            <a:r>
              <a:rPr>
                <a:latin typeface="Courier"/>
              </a:rPr>
              <a:t>   </a:t>
            </a:r>
            <a:r>
              <a:rPr i="1">
                <a:solidFill>
                  <a:srgbClr val="60A0B0"/>
                </a:solidFill>
                <a:latin typeface="Courier"/>
              </a:rPr>
              <a:t>// The language's answer is "solve es_reset before A": pick the control field</a:t>
            </a:r>
            <a:br/>
            <a:r>
              <a:rPr>
                <a:latin typeface="Courier"/>
              </a:rPr>
              <a:t>   </a:t>
            </a:r>
            <a:r>
              <a:rPr i="1">
                <a:solidFill>
                  <a:srgbClr val="60A0B0"/>
                </a:solidFill>
                <a:latin typeface="Courier"/>
              </a:rPr>
              <a:t>// FIRST and then solve the rest. Verilator 5.052 accepts the syntax and does</a:t>
            </a:r>
            <a:br/>
            <a:r>
              <a:rPr>
                <a:latin typeface="Courier"/>
              </a:rPr>
              <a:t>   </a:t>
            </a:r>
            <a:r>
              <a:rPr i="1">
                <a:solidFill>
                  <a:srgbClr val="60A0B0"/>
                </a:solidFill>
                <a:latin typeface="Courier"/>
              </a:rPr>
              <a:t>// NOT honour it -- it leaves es_reset stuck at 0, which is worse than</a:t>
            </a:r>
            <a:br/>
            <a:r>
              <a:rPr>
                <a:latin typeface="Courier"/>
              </a:rPr>
              <a:t>   </a:t>
            </a:r>
            <a:r>
              <a:rPr i="1">
                <a:solidFill>
                  <a:srgbClr val="60A0B0"/>
                </a:solidFill>
                <a:latin typeface="Courier"/>
              </a:rPr>
              <a:t>// ignoring it. Repro in code/verilator/repro-solve-before.sv.</a:t>
            </a:r>
            <a:br/>
            <a:r>
              <a:rPr>
                <a:latin typeface="Courier"/>
              </a:rPr>
              <a:t>   </a:t>
            </a:r>
            <a:r>
              <a:rPr i="1">
                <a:solidFill>
                  <a:srgbClr val="60A0B0"/>
                </a:solidFill>
                <a:latin typeface="Courier"/>
              </a:rPr>
              <a:t>//</a:t>
            </a:r>
            <a:br/>
            <a:r>
              <a:rPr>
                <a:latin typeface="Courier"/>
              </a:rPr>
              <a:t>   </a:t>
            </a:r>
            <a:r>
              <a:rPr i="1">
                <a:solidFill>
                  <a:srgbClr val="60A0B0"/>
                </a:solidFill>
                <a:latin typeface="Courier"/>
              </a:rPr>
              <a:t>// The workaround that IS portable: ask explicitly for the split of the</a:t>
            </a:r>
            <a:br/>
            <a:r>
              <a:rPr>
                <a:latin typeface="Courier"/>
              </a:rPr>
              <a:t>   </a:t>
            </a:r>
            <a:r>
              <a:rPr i="1">
                <a:solidFill>
                  <a:srgbClr val="60A0B0"/>
                </a:solidFill>
                <a:latin typeface="Courier"/>
              </a:rPr>
              <a:t>// control field. It says the same and does not rely on the solver ordering well.</a:t>
            </a:r>
            <a:br/>
            <a:r>
              <a:rPr>
                <a:latin typeface="Courier"/>
              </a:rPr>
              <a:t>   </a:t>
            </a:r>
            <a:r>
              <a:rPr b="1">
                <a:solidFill>
                  <a:srgbClr val="007020"/>
                </a:solidFill>
                <a:latin typeface="Courier"/>
              </a:rPr>
              <a:t>class</a:t>
            </a:r>
            <a:r>
              <a:rPr>
                <a:latin typeface="Courier"/>
              </a:rPr>
              <a:t> pareja </a:t>
            </a:r>
            <a:r>
              <a:rPr b="1">
                <a:solidFill>
                  <a:srgbClr val="007020"/>
                </a:solidFill>
                <a:latin typeface="Courier"/>
              </a:rPr>
              <a:t>extends</a:t>
            </a:r>
            <a:r>
              <a:rPr>
                <a:latin typeface="Courier"/>
              </a:rPr>
              <a:t> sesgada;</a:t>
            </a:r>
            <a:br/>
            <a:r>
              <a:rPr>
                <a:latin typeface="Courier"/>
              </a:rPr>
              <a:t>      </a:t>
            </a:r>
            <a:r>
              <a:rPr b="1">
                <a:solidFill>
                  <a:srgbClr val="007020"/>
                </a:solidFill>
                <a:latin typeface="Courier"/>
              </a:rPr>
              <a:t>constraint</a:t>
            </a:r>
            <a:r>
              <a:rPr>
                <a:latin typeface="Courier"/>
              </a:rPr>
              <a:t> reparto {es_reset </a:t>
            </a:r>
            <a:r>
              <a:rPr b="1">
                <a:solidFill>
                  <a:srgbClr val="007020"/>
                </a:solidFill>
                <a:latin typeface="Courier"/>
              </a:rPr>
              <a:t>dist</a:t>
            </a:r>
            <a:r>
              <a:rPr>
                <a:latin typeface="Courier"/>
              </a:rPr>
              <a:t> {</a:t>
            </a:r>
            <a:r>
              <a:rPr>
                <a:solidFill>
                  <a:srgbClr val="40A070"/>
                </a:solidFill>
                <a:latin typeface="Courier"/>
              </a:rPr>
              <a:t>1'b0</a:t>
            </a:r>
            <a:r>
              <a:rPr>
                <a:latin typeface="Courier"/>
              </a:rPr>
              <a:t> :/ </a:t>
            </a:r>
            <a:r>
              <a:rPr>
                <a:solidFill>
                  <a:srgbClr val="40A070"/>
                </a:solidFill>
                <a:latin typeface="Courier"/>
              </a:rPr>
              <a:t>1</a:t>
            </a:r>
            <a:r>
              <a:rPr>
                <a:latin typeface="Courier"/>
              </a:rPr>
              <a:t>, </a:t>
            </a:r>
            <a:r>
              <a:rPr>
                <a:solidFill>
                  <a:srgbClr val="40A070"/>
                </a:solidFill>
                <a:latin typeface="Courier"/>
              </a:rPr>
              <a:t>1'b1</a:t>
            </a:r>
            <a:r>
              <a:rPr>
                <a:latin typeface="Courier"/>
              </a:rPr>
              <a:t> :/ </a:t>
            </a:r>
            <a:r>
              <a:rPr>
                <a:solidFill>
                  <a:srgbClr val="40A070"/>
                </a:solidFill>
                <a:latin typeface="Courier"/>
              </a:rPr>
              <a:t>1</a:t>
            </a:r>
            <a:r>
              <a:rPr>
                <a:latin typeface="Courier"/>
              </a:rPr>
              <a:t>};}</a:t>
            </a:r>
            <a:br/>
            <a:r>
              <a:rPr>
                <a:latin typeface="Courier"/>
              </a:rPr>
              <a:t>   </a:t>
            </a:r>
            <a:r>
              <a:rPr b="1">
                <a:solidFill>
                  <a:srgbClr val="007020"/>
                </a:solidFill>
                <a:latin typeface="Courier"/>
              </a:rPr>
              <a:t>endclass</a:t>
            </a:r>
          </a:p>
          <a:p>
            <a:pPr lvl="0" indent="0">
              <a:buNone/>
            </a:pPr>
            <a:r>
              <a:rPr>
                <a:latin typeface="Courier"/>
              </a:rPr>
              <a:t>2000 randomizations of each version</a:t>
            </a:r>
            <a:br/>
            <a:r>
              <a:rPr>
                <a:latin typeface="Courier"/>
              </a:rPr>
              <a:t>  </a:t>
            </a:r>
            <a:r>
              <a:rPr>
                <a:solidFill>
                  <a:srgbClr val="06287E"/>
                </a:solidFill>
                <a:latin typeface="Courier"/>
              </a:rPr>
              <a:t>as</a:t>
            </a:r>
            <a:r>
              <a:rPr>
                <a:latin typeface="Courier"/>
              </a:rPr>
              <a:t> written             es_reset=1 in   0.3%   </a:t>
            </a:r>
            <a:r>
              <a:rPr b="1">
                <a:solidFill>
                  <a:srgbClr val="FF0000"/>
                </a:solidFill>
                <a:latin typeface="Courier"/>
              </a:rPr>
              <a:t>(</a:t>
            </a:r>
            <a:r>
              <a:rPr>
                <a:latin typeface="Courier"/>
              </a:rPr>
              <a:t>1 in 257</a:t>
            </a:r>
            <a:r>
              <a:rPr b="1">
                <a:solidFill>
                  <a:srgbClr val="007020"/>
                </a:solidFill>
                <a:latin typeface="Courier"/>
              </a:rPr>
              <a:t>)</a:t>
            </a:r>
            <a:br/>
            <a:r>
              <a:rPr>
                <a:latin typeface="Courier"/>
              </a:rPr>
              <a:t>  with dist on es_reset  es_reset=1 in  51.7%</a:t>
            </a:r>
          </a:p>
          <a:p>
            <a:pPr lvl="0"/>
            <a:r>
              <a:rPr/>
              <a:t>Verilator 5.052 </a:t>
            </a:r>
            <a:r>
              <a:rPr b="1"/>
              <a:t>accepts </a:t>
            </a:r>
            <a:r>
              <a:rPr b="1">
                <a:latin typeface="Courier"/>
              </a:rPr>
              <a:t>solve ... before</a:t>
            </a:r>
            <a:r>
              <a:rPr b="1"/>
              <a:t> and does not honour it</a:t>
            </a:r>
            <a:r>
              <a:rPr/>
              <a:t>: it leaves the field pinned at 0, which is worse than ignoring it. Repro in </a:t>
            </a:r>
            <a:r>
              <a:rPr>
                <a:latin typeface="Courier"/>
              </a:rPr>
              <a:t>code/verilator/repro-solve-before.sv</a:t>
            </a:r>
          </a:p>
          <a:p>
            <a:pPr lvl="0"/>
            <a:r>
              <a:rPr/>
              <a:t>The portable workaround: ask for the spread of the control field with a </a:t>
            </a:r>
            <a:r>
              <a:rPr>
                <a:latin typeface="Courier"/>
              </a:rPr>
              <a:t>dist</a:t>
            </a:r>
            <a:r>
              <a:rPr/>
              <a:t>. It says the same thing and it does not depend on the solver getting the order right</a:t>
            </a:r>
          </a:p>
        </p:txBody>
      </p:sp>
    </p:spTree>
  </p:cSld>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When there is no solution</a:t>
            </a:r>
          </a:p>
          <a:p>
            <a:pPr lvl="0" indent="0">
              <a:buNone/>
            </a:pPr>
            <a:r>
              <a:rPr>
                <a:latin typeface="Courier"/>
              </a:rPr>
              <a:t>   </a:t>
            </a:r>
            <a:r>
              <a:rPr b="1">
                <a:solidFill>
                  <a:srgbClr val="007020"/>
                </a:solidFill>
                <a:latin typeface="Courier"/>
              </a:rPr>
              <a:t>class</a:t>
            </a:r>
            <a:r>
              <a:rPr>
                <a:latin typeface="Courier"/>
              </a:rPr>
              <a:t> comando;</a:t>
            </a:r>
            <a:br/>
            <a:r>
              <a:rPr>
                <a:latin typeface="Courier"/>
              </a:rPr>
              <a:t>      </a:t>
            </a:r>
            <a:r>
              <a:rPr b="1">
                <a:solidFill>
                  <a:srgbClr val="007020"/>
                </a:solidFill>
                <a:latin typeface="Courier"/>
              </a:rPr>
              <a:t>rand</a:t>
            </a: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A;</a:t>
            </a:r>
            <a:br/>
            <a:r>
              <a:rPr>
                <a:latin typeface="Courier"/>
              </a:rPr>
              <a:t>      </a:t>
            </a:r>
            <a:r>
              <a:rPr b="1">
                <a:solidFill>
                  <a:srgbClr val="007020"/>
                </a:solidFill>
                <a:latin typeface="Courier"/>
              </a:rPr>
              <a:t>constraint</a:t>
            </a:r>
            <a:r>
              <a:rPr>
                <a:latin typeface="Courier"/>
              </a:rPr>
              <a:t> chico {A &lt; </a:t>
            </a:r>
            <a:r>
              <a:rPr>
                <a:solidFill>
                  <a:srgbClr val="40A070"/>
                </a:solidFill>
                <a:latin typeface="Courier"/>
              </a:rPr>
              <a:t>8'h10</a:t>
            </a:r>
            <a:r>
              <a:rPr>
                <a:latin typeface="Courier"/>
              </a:rPr>
              <a:t>;}</a:t>
            </a:r>
            <a:br/>
            <a:r>
              <a:rPr>
                <a:latin typeface="Courier"/>
              </a:rPr>
              <a:t>      </a:t>
            </a:r>
            <a:r>
              <a:rPr b="1">
                <a:solidFill>
                  <a:srgbClr val="007020"/>
                </a:solidFill>
                <a:latin typeface="Courier"/>
              </a:rPr>
              <a:t>constraint</a:t>
            </a:r>
            <a:r>
              <a:rPr>
                <a:latin typeface="Courier"/>
              </a:rPr>
              <a:t> grande {A &gt; </a:t>
            </a:r>
            <a:r>
              <a:rPr>
                <a:solidFill>
                  <a:srgbClr val="40A070"/>
                </a:solidFill>
                <a:latin typeface="Courier"/>
              </a:rPr>
              <a:t>8'hF0</a:t>
            </a:r>
            <a:r>
              <a:rPr>
                <a:latin typeface="Courier"/>
              </a:rPr>
              <a:t>;}  </a:t>
            </a:r>
            <a:r>
              <a:rPr i="1">
                <a:solidFill>
                  <a:srgbClr val="60A0B0"/>
                </a:solidFill>
                <a:latin typeface="Courier"/>
              </a:rPr>
              <a:t>// contradicts the previous one: no solution</a:t>
            </a:r>
            <a:br/>
            <a:r>
              <a:rPr>
                <a:latin typeface="Courier"/>
              </a:rPr>
              <a:t>   </a:t>
            </a:r>
            <a:r>
              <a:rPr b="1">
                <a:solidFill>
                  <a:srgbClr val="007020"/>
                </a:solidFill>
                <a:latin typeface="Courier"/>
              </a:rPr>
              <a:t>endclass</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comando c;</a:t>
            </a:r>
            <a:br/>
            <a:r>
              <a:rPr>
                <a:latin typeface="Courier"/>
              </a:rPr>
              <a:t>      c = </a:t>
            </a:r>
            <a:r>
              <a:rPr b="1">
                <a:solidFill>
                  <a:srgbClr val="007020"/>
                </a:solidFill>
                <a:latin typeface="Courier"/>
              </a:rPr>
              <a:t>new</a:t>
            </a:r>
            <a:r>
              <a:rPr>
                <a:latin typeface="Courier"/>
              </a:rPr>
              <a:t>();</a:t>
            </a:r>
            <a:br/>
            <a:br/>
            <a:r>
              <a:rPr>
                <a:latin typeface="Courier"/>
              </a:rPr>
              <a:t>      </a:t>
            </a:r>
            <a:r>
              <a:rPr i="1">
                <a:solidFill>
                  <a:srgbClr val="60A0B0"/>
                </a:solidFill>
                <a:latin typeface="Courier"/>
              </a:rPr>
              <a:t>// 1. Both constraints active: there is no A that satisfies the two.</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$display</a:t>
            </a:r>
            <a:r>
              <a:rPr>
                <a:latin typeface="Courier"/>
              </a:rPr>
              <a:t>(</a:t>
            </a:r>
            <a:r>
              <a:rPr>
                <a:solidFill>
                  <a:srgbClr val="4070A0"/>
                </a:solidFill>
                <a:latin typeface="Courier"/>
              </a:rPr>
              <a:t>"1. randomize() returned 0: the constraints do not close"</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$display</a:t>
            </a:r>
            <a:r>
              <a:rPr>
                <a:latin typeface="Courier"/>
              </a:rPr>
              <a:t>(</a:t>
            </a:r>
            <a:r>
              <a:rPr>
                <a:solidFill>
                  <a:srgbClr val="4070A0"/>
                </a:solidFill>
                <a:latin typeface="Courier"/>
              </a:rPr>
              <a:t>"1. randomize() gave %2h  (should not get here)"</a:t>
            </a:r>
            <a:r>
              <a:rPr>
                <a:latin typeface="Courier"/>
              </a:rPr>
              <a:t>, c.A);</a:t>
            </a:r>
            <a:br/>
            <a:br/>
            <a:r>
              <a:rPr>
                <a:latin typeface="Courier"/>
              </a:rPr>
              <a:t>      </a:t>
            </a:r>
            <a:r>
              <a:rPr i="1">
                <a:solidFill>
                  <a:srgbClr val="60A0B0"/>
                </a:solidFill>
                <a:latin typeface="Courier"/>
              </a:rPr>
              <a:t>// 2. constraint_mode(0) turns a constraint off at run time.</a:t>
            </a:r>
            <a:br/>
            <a:r>
              <a:rPr>
                <a:latin typeface="Courier"/>
              </a:rPr>
              <a:t>      c.grande.constraint_mode(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$display</a:t>
            </a:r>
            <a:r>
              <a:rPr>
                <a:latin typeface="Courier"/>
              </a:rPr>
              <a:t>(</a:t>
            </a:r>
            <a:r>
              <a:rPr>
                <a:solidFill>
                  <a:srgbClr val="4070A0"/>
                </a:solidFill>
                <a:latin typeface="Courier"/>
              </a:rPr>
              <a:t>"2. randomize() returned 0  (should not get here)"</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$display</a:t>
            </a:r>
            <a:r>
              <a:rPr>
                <a:latin typeface="Courier"/>
              </a:rPr>
              <a:t>(</a:t>
            </a:r>
            <a:r>
              <a:rPr>
                <a:solidFill>
                  <a:srgbClr val="4070A0"/>
                </a:solidFill>
                <a:latin typeface="Courier"/>
              </a:rPr>
              <a:t>"2. with 'grande' turned off: A=%2h, and it honours 'chico'"</a:t>
            </a:r>
            <a:r>
              <a:rPr>
                <a:latin typeface="Courier"/>
              </a:rPr>
              <a:t>, c.A);</a:t>
            </a:r>
            <a:br/>
            <a:br/>
            <a:r>
              <a:rPr>
                <a:latin typeface="Courier"/>
              </a:rPr>
              <a:t>      </a:t>
            </a:r>
            <a:r>
              <a:rPr i="1">
                <a:solidFill>
                  <a:srgbClr val="60A0B0"/>
                </a:solidFill>
                <a:latin typeface="Courier"/>
              </a:rPr>
              <a:t>// 3. rand_mode(0) takes the field out of the draw: it keeps its current value.</a:t>
            </a:r>
            <a:br/>
            <a:r>
              <a:rPr>
                <a:latin typeface="Courier"/>
              </a:rPr>
              <a:t>      c.A.rand_mode(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(!c.</a:t>
            </a:r>
            <a:r>
              <a:rPr>
                <a:solidFill>
                  <a:srgbClr val="007020"/>
                </a:solidFill>
                <a:latin typeface="Courier"/>
              </a:rPr>
              <a:t>randomize</a:t>
            </a:r>
            <a:r>
              <a:rPr>
                <a:latin typeface="Courier"/>
              </a:rPr>
              <a:t>()) </a:t>
            </a:r>
            <a:r>
              <a:rPr b="1">
                <a:solidFill>
                  <a:srgbClr val="007020"/>
                </a:solidFill>
                <a:latin typeface="Courier"/>
              </a:rPr>
              <a:t>$display</a:t>
            </a:r>
            <a:r>
              <a:rPr>
                <a:latin typeface="Courier"/>
              </a:rPr>
              <a:t>(</a:t>
            </a:r>
            <a:r>
              <a:rPr>
                <a:solidFill>
                  <a:srgbClr val="4070A0"/>
                </a:solidFill>
                <a:latin typeface="Courier"/>
              </a:rPr>
              <a:t>"3. randomize() returned 0  (should not get here)"</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$display</a:t>
            </a:r>
            <a:r>
              <a:rPr>
                <a:latin typeface="Courier"/>
              </a:rPr>
              <a:t>(</a:t>
            </a:r>
            <a:r>
              <a:rPr>
                <a:solidFill>
                  <a:srgbClr val="4070A0"/>
                </a:solidFill>
                <a:latin typeface="Courier"/>
              </a:rPr>
              <a:t>"3. with A out of the draw: A=%2h, the same as before"</a:t>
            </a:r>
            <a:r>
              <a:rPr>
                <a:latin typeface="Courier"/>
              </a:rPr>
              <a:t>, c.A);</a:t>
            </a:r>
            <a:br/>
            <a:br/>
            <a:r>
              <a:rPr>
                <a:latin typeface="Courier"/>
              </a:rPr>
              <a:t>      </a:t>
            </a:r>
            <a:r>
              <a:rPr b="1">
                <a:solidFill>
                  <a:srgbClr val="007020"/>
                </a:solidFill>
                <a:latin typeface="Courier"/>
              </a:rPr>
              <a:t>$finish</a:t>
            </a:r>
            <a:r>
              <a:rPr>
                <a:latin typeface="Courier"/>
              </a:rPr>
              <a:t>;</a:t>
            </a:r>
          </a:p>
          <a:p>
            <a:pPr lvl="0" indent="0">
              <a:buNone/>
            </a:pPr>
            <a:r>
              <a:rPr>
                <a:latin typeface="Courier"/>
              </a:rPr>
              <a:t>1. randomize</a:t>
            </a:r>
            <a:r>
              <a:rPr b="1">
                <a:solidFill>
                  <a:srgbClr val="FF0000"/>
                </a:solidFill>
                <a:latin typeface="Courier"/>
              </a:rPr>
              <a:t>(</a:t>
            </a:r>
            <a:r>
              <a:rPr b="1">
                <a:solidFill>
                  <a:srgbClr val="007020"/>
                </a:solidFill>
                <a:latin typeface="Courier"/>
              </a:rPr>
              <a:t>)</a:t>
            </a:r>
            <a:r>
              <a:rPr>
                <a:latin typeface="Courier"/>
              </a:rPr>
              <a:t> returned 0: the constraints do not close</a:t>
            </a:r>
            <a:br/>
            <a:r>
              <a:rPr>
                <a:latin typeface="Courier"/>
              </a:rPr>
              <a:t>2. with </a:t>
            </a:r>
            <a:r>
              <a:rPr>
                <a:solidFill>
                  <a:srgbClr val="4070A0"/>
                </a:solidFill>
                <a:latin typeface="Courier"/>
              </a:rPr>
              <a:t>'grande'</a:t>
            </a:r>
            <a:r>
              <a:rPr>
                <a:latin typeface="Courier"/>
              </a:rPr>
              <a:t> turned off: A=06, and it honours </a:t>
            </a:r>
            <a:r>
              <a:rPr>
                <a:solidFill>
                  <a:srgbClr val="4070A0"/>
                </a:solidFill>
                <a:latin typeface="Courier"/>
              </a:rPr>
              <a:t>'chico'</a:t>
            </a:r>
            <a:br/>
            <a:r>
              <a:rPr>
                <a:latin typeface="Courier"/>
              </a:rPr>
              <a:t>3. with A out of the draw: A=06, the same as before</a:t>
            </a:r>
          </a:p>
          <a:p>
            <a:pPr lvl="0"/>
            <a:r>
              <a:rPr>
                <a:latin typeface="Courier"/>
              </a:rPr>
              <a:t>constraint_mode(0)</a:t>
            </a:r>
            <a:r>
              <a:rPr/>
              <a:t> turns </a:t>
            </a:r>
            <a:r>
              <a:rPr b="1"/>
              <a:t>one constraint</a:t>
            </a:r>
            <a:r>
              <a:rPr/>
              <a:t> off at run time; </a:t>
            </a:r>
            <a:r>
              <a:rPr>
                <a:latin typeface="Courier"/>
              </a:rPr>
              <a:t>rand_mode(0)</a:t>
            </a:r>
            <a:r>
              <a:rPr/>
              <a:t> takes </a:t>
            </a:r>
            <a:r>
              <a:rPr b="1"/>
              <a:t>one field</a:t>
            </a:r>
            <a:r>
              <a:rPr/>
              <a:t> out of the draw and leaves it with the value it had — and if that value does not satisfy the constraints that name it, </a:t>
            </a:r>
            <a:r>
              <a:rPr>
                <a:latin typeface="Courier"/>
              </a:rPr>
              <a:t>randomize()</a:t>
            </a:r>
            <a:r>
              <a:rPr/>
              <a:t> returns 0</a:t>
            </a:r>
          </a:p>
          <a:p>
            <a:pPr lvl="0"/>
            <a:r>
              <a:rPr/>
              <a:t>They are for the test that needs to break a rule on purpose — injecting an illegal opcode, for instance — without touching the class everybody else uses</a:t>
            </a:r>
          </a:p>
        </p:txBody>
      </p:sp>
    </p:spTree>
  </p:cSld>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How a constraint that does not close gets debugged</a:t>
            </a:r>
          </a:p>
          <a:p>
            <a:pPr lvl="0" indent="0">
              <a:buNone/>
            </a:pPr>
            <a:r>
              <a:rPr i="1">
                <a:solidFill>
                  <a:srgbClr val="60A0B0"/>
                </a:solidFill>
                <a:latin typeface="Courier"/>
              </a:rPr>
              <a:t>// 1. Make the testbench say so. Without this there is no bug: there is silence</a:t>
            </a:r>
            <a:br/>
            <a:r>
              <a:rPr b="1">
                <a:solidFill>
                  <a:srgbClr val="007020"/>
                </a:solidFill>
                <a:latin typeface="Courier"/>
              </a:rPr>
              <a:t>if</a:t>
            </a:r>
            <a:r>
              <a:rPr>
                <a:latin typeface="Courier"/>
              </a:rPr>
              <a:t> (!t.</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"RAND"</a:t>
            </a:r>
            <a:r>
              <a:rPr>
                <a:latin typeface="Courier"/>
              </a:rPr>
              <a:t>, </a:t>
            </a:r>
            <a:r>
              <a:rPr>
                <a:solidFill>
                  <a:srgbClr val="4070A0"/>
                </a:solidFill>
                <a:latin typeface="Courier"/>
              </a:rPr>
              <a:t>"the constraint did not close"</a:t>
            </a:r>
            <a:r>
              <a:rPr>
                <a:latin typeface="Courier"/>
              </a:rPr>
              <a:t>)</a:t>
            </a:r>
            <a:br/>
            <a:br/>
            <a:r>
              <a:rPr i="1">
                <a:solidFill>
                  <a:srgbClr val="60A0B0"/>
                </a:solidFill>
                <a:latin typeface="Courier"/>
              </a:rPr>
              <a:t>// 2. Bisection: turn them off one at a time until it closes. The last one you turned off is it</a:t>
            </a:r>
            <a:br/>
            <a:r>
              <a:rPr b="1">
                <a:solidFill>
                  <a:srgbClr val="007020"/>
                </a:solidFill>
                <a:latin typeface="Courier"/>
              </a:rPr>
              <a:t>foreach</a:t>
            </a:r>
            <a:r>
              <a:rPr>
                <a:latin typeface="Courier"/>
              </a:rPr>
              <a:t> (nombres[i]) </a:t>
            </a:r>
            <a:r>
              <a:rPr b="1">
                <a:solidFill>
                  <a:srgbClr val="007020"/>
                </a:solidFill>
                <a:latin typeface="Courier"/>
              </a:rPr>
              <a:t>begin</a:t>
            </a:r>
            <a:br/>
            <a:r>
              <a:rPr>
                <a:latin typeface="Courier"/>
              </a:rPr>
              <a:t>   t.chico.constraint_mode(</a:t>
            </a:r>
            <a:r>
              <a:rPr>
                <a:solidFill>
                  <a:srgbClr val="40A070"/>
                </a:solidFill>
                <a:latin typeface="Courier"/>
              </a:rPr>
              <a:t>0</a:t>
            </a:r>
            <a:r>
              <a:rPr>
                <a:latin typeface="Courier"/>
              </a:rPr>
              <a:t>);</a:t>
            </a:r>
            <a:br/>
            <a:r>
              <a:rPr>
                <a:latin typeface="Courier"/>
              </a:rPr>
              <a:t>   </a:t>
            </a:r>
            <a:r>
              <a:rPr b="1">
                <a:solidFill>
                  <a:srgbClr val="007020"/>
                </a:solidFill>
                <a:latin typeface="Courier"/>
              </a:rPr>
              <a:t>if</a:t>
            </a:r>
            <a:r>
              <a:rPr>
                <a:latin typeface="Courier"/>
              </a:rPr>
              <a:t> (t.</a:t>
            </a:r>
            <a:r>
              <a:rPr>
                <a:solidFill>
                  <a:srgbClr val="007020"/>
                </a:solidFill>
                <a:latin typeface="Courier"/>
              </a:rPr>
              <a:t>randomize</a:t>
            </a:r>
            <a:r>
              <a:rPr>
                <a:latin typeface="Courier"/>
              </a:rPr>
              <a:t>()) </a:t>
            </a:r>
            <a:r>
              <a:rPr>
                <a:solidFill>
                  <a:srgbClr val="007020"/>
                </a:solidFill>
                <a:latin typeface="Courier"/>
              </a:rPr>
              <a:t>`uvm_info</a:t>
            </a:r>
            <a:r>
              <a:rPr>
                <a:latin typeface="Courier"/>
              </a:rPr>
              <a:t>(</a:t>
            </a:r>
            <a:r>
              <a:rPr>
                <a:solidFill>
                  <a:srgbClr val="4070A0"/>
                </a:solidFill>
                <a:latin typeface="Courier"/>
              </a:rPr>
              <a:t>"RAND"</a:t>
            </a:r>
            <a:r>
              <a:rPr>
                <a:latin typeface="Courier"/>
              </a:rPr>
              <a:t>, </a:t>
            </a:r>
            <a:r>
              <a:rPr>
                <a:solidFill>
                  <a:srgbClr val="4070A0"/>
                </a:solidFill>
                <a:latin typeface="Courier"/>
              </a:rPr>
              <a:t>"it closes without 'chico'"</a:t>
            </a:r>
            <a:r>
              <a:rPr>
                <a:latin typeface="Courier"/>
              </a:rPr>
              <a:t>, UVM_LOW)</a:t>
            </a:r>
            <a:br/>
            <a:r>
              <a:rPr>
                <a:latin typeface="Courier"/>
              </a:rPr>
              <a:t>   t.chico.constraint_mode(</a:t>
            </a:r>
            <a:r>
              <a:rPr>
                <a:solidFill>
                  <a:srgbClr val="40A070"/>
                </a:solidFill>
                <a:latin typeface="Courier"/>
              </a:rPr>
              <a:t>1</a:t>
            </a:r>
            <a:r>
              <a:rPr>
                <a:latin typeface="Courier"/>
              </a:rPr>
              <a:t>);</a:t>
            </a:r>
            <a:br/>
            <a:r>
              <a:rPr b="1">
                <a:solidFill>
                  <a:srgbClr val="007020"/>
                </a:solidFill>
                <a:latin typeface="Courier"/>
              </a:rPr>
              <a:t>end</a:t>
            </a:r>
            <a:br/>
            <a:br/>
            <a:r>
              <a:rPr i="1">
                <a:solidFill>
                  <a:srgbClr val="60A0B0"/>
                </a:solidFill>
                <a:latin typeface="Courier"/>
              </a:rPr>
              <a:t>// 3. Take the field out of the draw and see which value was blocking it</a:t>
            </a:r>
            <a:br/>
            <a:r>
              <a:rPr>
                <a:latin typeface="Courier"/>
              </a:rPr>
              <a:t>t.A.rand_mode(</a:t>
            </a:r>
            <a:r>
              <a:rPr>
                <a:solidFill>
                  <a:srgbClr val="40A070"/>
                </a:solidFill>
                <a:latin typeface="Courier"/>
              </a:rPr>
              <a:t>0</a:t>
            </a:r>
            <a:r>
              <a:rPr>
                <a:latin typeface="Courier"/>
              </a:rPr>
              <a:t>);</a:t>
            </a:r>
          </a:p>
          <a:p>
            <a:pPr lvl="0"/>
            <a:r>
              <a:rPr/>
              <a:t>The symptom is never </a:t>
            </a:r>
            <a:r>
              <a:rPr i="1"/>
              <a:t>“it does not close”</a:t>
            </a:r>
            <a:r>
              <a:rPr/>
              <a:t>: it is a </a:t>
            </a:r>
            <a:r>
              <a:rPr>
                <a:latin typeface="Courier"/>
              </a:rPr>
              <a:t>randomize()</a:t>
            </a:r>
            <a:r>
              <a:rPr/>
              <a:t> that returns 0 and a transaction with </a:t>
            </a:r>
            <a:r>
              <a:rPr b="1"/>
              <a:t>the previous one’s values</a:t>
            </a:r>
            <a:r>
              <a:rPr/>
              <a:t>. First it has to be made noisy</a:t>
            </a:r>
          </a:p>
          <a:p>
            <a:pPr lvl="0"/>
            <a:r>
              <a:rPr/>
              <a:t>The method is </a:t>
            </a:r>
            <a:r>
              <a:rPr b="1"/>
              <a:t>bisection</a:t>
            </a:r>
            <a:r>
              <a:rPr/>
              <a:t>, just like with </a:t>
            </a:r>
            <a:r>
              <a:rPr>
                <a:latin typeface="Courier"/>
              </a:rPr>
              <a:t>git bisect</a:t>
            </a:r>
            <a:r>
              <a:rPr/>
              <a:t>: </a:t>
            </a:r>
            <a:r>
              <a:rPr>
                <a:latin typeface="Courier"/>
              </a:rPr>
              <a:t>constraint_mode(0)</a:t>
            </a:r>
            <a:r>
              <a:rPr/>
              <a:t> one at a time until it closes. The one you had not turned off yet is the culprit</a:t>
            </a:r>
          </a:p>
          <a:p>
            <a:pPr lvl="0"/>
            <a:r>
              <a:rPr/>
              <a:t>The other cut is by field: </a:t>
            </a:r>
            <a:r>
              <a:rPr>
                <a:latin typeface="Courier"/>
              </a:rPr>
              <a:t>rand_mode(0)</a:t>
            </a:r>
            <a:r>
              <a:rPr/>
              <a:t> leaves the value it had and shows whether the conflict was that one</a:t>
            </a:r>
          </a:p>
          <a:p>
            <a:pPr lvl="0"/>
            <a:r>
              <a:rPr/>
              <a:t>The cause is almost always the same: a constraint of the </a:t>
            </a:r>
            <a:r>
              <a:rPr b="1"/>
              <a:t>base</a:t>
            </a:r>
            <a:r>
              <a:rPr/>
              <a:t> class that the test’s </a:t>
            </a:r>
            <a:r>
              <a:rPr>
                <a:latin typeface="Courier"/>
              </a:rPr>
              <a:t>with {}</a:t>
            </a:r>
            <a:r>
              <a:rPr/>
              <a:t> contradicts. There the design answer is </a:t>
            </a:r>
            <a:r>
              <a:rPr>
                <a:latin typeface="Courier"/>
              </a:rPr>
              <a:t>soft</a:t>
            </a:r>
          </a:p>
        </p:txBody>
      </p:sp>
    </p:spTree>
  </p:cSld>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Constrained random</a:t>
            </a:r>
          </a:p>
        </p:txBody>
      </p:sp>
      <p:sp>
        <p:nvSpPr>
          <p:cNvPr id="4" name="Text Placeholder 3"/>
          <p:cNvSpPr>
            <a:spLocks noGrp="1"/>
          </p:cNvSpPr>
          <p:nvPr>
            <p:ph idx="2" sz="half" type="body"/>
          </p:nvPr>
        </p:nvSpPr>
        <p:spPr/>
        <p:txBody>
          <a:bodyPr/>
          <a:lstStyle/>
          <a:p>
            <a:pPr lvl="0" indent="0" marL="0">
              <a:spcBef>
                <a:spcPts val="3000"/>
              </a:spcBef>
              <a:buNone/>
            </a:pPr>
            <a:r>
              <a:rPr b="1" i="1"/>
              <a:t>This is how coverage gets closed</a:t>
            </a:r>
          </a:p>
        </p:txBody>
      </p:sp>
      <p:pic>
        <p:nvPicPr>
          <p:cNvPr descr="res/diagrams/en/constrained-random_closure.svg" id="0" name="Picture 1"/>
          <p:cNvPicPr>
            <a:picLocks noGrp="1" noChangeAspect="1"/>
          </p:cNvPicPr>
          <p:nvPr/>
        </p:nvPicPr>
        <p:blipFill>
          <a:blip r:embed="rId2"/>
          <a:stretch>
            <a:fillRect/>
          </a:stretch>
        </p:blipFill>
        <p:spPr bwMode="auto">
          <a:xfrm>
            <a:off x="3568700" y="812800"/>
            <a:ext cx="5105400" cy="2667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closure cycle: randomize, read the report, fill the missing bin, another seed</a:t>
            </a:r>
          </a:p>
        </p:txBody>
      </p:sp>
    </p:spTree>
  </p:cSld>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No step asks for a new class: </a:t>
            </a:r>
            <a:r>
              <a:rPr>
                <a:latin typeface="Courier"/>
              </a:rPr>
              <a:t>dist</a:t>
            </a:r>
            <a:r>
              <a:rPr/>
              <a:t> and </a:t>
            </a:r>
            <a:r>
              <a:rPr>
                <a:latin typeface="Courier"/>
              </a:rPr>
              <a:t>inside</a:t>
            </a:r>
            <a:r>
              <a:rPr/>
              <a:t> in the transaction, three lines of </a:t>
            </a:r>
            <a:r>
              <a:rPr>
                <a:latin typeface="Courier"/>
              </a:rPr>
              <a:t>with {}</a:t>
            </a:r>
            <a:r>
              <a:rPr/>
              <a:t>, and </a:t>
            </a:r>
            <a:r>
              <a:rPr>
                <a:latin typeface="Courier"/>
              </a:rPr>
              <a:t>rand_mode(0)</a:t>
            </a:r>
            <a:r>
              <a:rPr/>
              <a:t> or </a:t>
            </a:r>
            <a:r>
              <a:rPr>
                <a:latin typeface="Courier"/>
              </a:rPr>
              <a:t>constraint_mode(0)</a:t>
            </a:r>
            <a:r>
              <a:rPr/>
              <a:t> to break a rule</a:t>
            </a:r>
          </a:p>
          <a:p>
            <a:pPr lvl="0"/>
            <a:r>
              <a:rPr/>
              <a:t>That is </a:t>
            </a:r>
            <a:r>
              <a:rPr i="1"/>
              <a:t>coverage closure</a:t>
            </a:r>
            <a:r>
              <a:rPr/>
              <a:t>, and it is what a verification engineer spends the day on</a:t>
            </a:r>
          </a:p>
          <a:p>
            <a:pPr lvl="0"/>
            <a:r>
              <a:rPr/>
              <a:t>What it is </a:t>
            </a:r>
            <a:r>
              <a:rPr b="1"/>
              <a:t>not</a:t>
            </a:r>
            <a:r>
              <a:rPr/>
              <a:t>: writing one test per bin. Nor looking at the total percentage</a:t>
            </a:r>
          </a:p>
          <a:p>
            <a:pPr lvl="0"/>
            <a:r>
              <a:rPr/>
              <a:t>The stimulus still comes out of a </a:t>
            </a:r>
            <a:r>
              <a:rPr>
                <a:latin typeface="Courier"/>
              </a:rPr>
              <a:t>tester</a:t>
            </a:r>
            <a:r>
              <a:rPr/>
              <a:t> you wrote yourself. In modern UVM that is a </a:t>
            </a:r>
            <a:r>
              <a:rPr>
                <a:latin typeface="Courier"/>
              </a:rPr>
              <a:t>uvm_sequence</a:t>
            </a:r>
            <a:r>
              <a:rPr/>
              <a:t> — and that is day 6</a:t>
            </a:r>
          </a:p>
        </p:txBody>
      </p:sp>
    </p:spTree>
  </p:cSld>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“Another seed, and again”: what it moves and what it does not</a:t>
            </a:r>
          </a:p>
          <a:p>
            <a:pPr lvl="0" indent="0">
              <a:buNone/>
            </a:pPr>
            <a:r>
              <a:rPr>
                <a:latin typeface="Courier"/>
              </a:rPr>
              <a:t>$ SEED=7 bash run.sh    </a:t>
            </a:r>
            <a:r>
              <a:rPr i="1">
                <a:solidFill>
                  <a:srgbClr val="60A0B0"/>
                </a:solidFill>
                <a:latin typeface="Courier"/>
              </a:rPr>
              <a:t># u6/transactions/constraints, 400 randomizations</a:t>
            </a:r>
            <a:br/>
            <a:r>
              <a:rPr>
                <a:latin typeface="Courier"/>
              </a:rPr>
              <a:t>    seed: 7</a:t>
            </a:r>
            <a:br/>
            <a:r>
              <a:rPr>
                <a:latin typeface="Courier"/>
              </a:rPr>
              <a:t>  :/   A=00  25.0%   A=FF  22.0%   </a:t>
            </a:r>
            <a:r>
              <a:rPr i="1">
                <a:solidFill>
                  <a:srgbClr val="60A0B0"/>
                </a:solidFill>
                <a:latin typeface="Courier"/>
              </a:rPr>
              <a:t># with SEED=8: 20.8% and 27.0%</a:t>
            </a:r>
            <a:br/>
            <a:r>
              <a:rPr>
                <a:latin typeface="Courier"/>
              </a:rPr>
              <a:t>$ SEED=7 bash run.sh    </a:t>
            </a:r>
            <a:r>
              <a:rPr i="1">
                <a:solidFill>
                  <a:srgbClr val="60A0B0"/>
                </a:solidFill>
                <a:latin typeface="Courier"/>
              </a:rPr>
              <a:t># u2/convencional, and again with SEED=8</a:t>
            </a:r>
            <a:br/>
            <a:r>
              <a:rPr>
                <a:latin typeface="Courier"/>
              </a:rPr>
              <a:t>  covergroup : 86.8% </a:t>
            </a:r>
            <a:r>
              <a:rPr b="1">
                <a:solidFill>
                  <a:srgbClr val="FF0000"/>
                </a:solidFill>
                <a:latin typeface="Courier"/>
              </a:rPr>
              <a:t>(</a:t>
            </a:r>
            <a:r>
              <a:rPr>
                <a:latin typeface="Courier"/>
              </a:rPr>
              <a:t>66/76</a:t>
            </a:r>
            <a:r>
              <a:rPr b="1">
                <a:solidFill>
                  <a:srgbClr val="007020"/>
                </a:solidFill>
                <a:latin typeface="Courier"/>
              </a:rPr>
              <a:t>)</a:t>
            </a:r>
            <a:r>
              <a:rPr>
                <a:latin typeface="Courier"/>
              </a:rPr>
              <a:t>       </a:t>
            </a:r>
            <a:r>
              <a:rPr i="1">
                <a:solidFill>
                  <a:srgbClr val="60A0B0"/>
                </a:solidFill>
                <a:latin typeface="Courier"/>
              </a:rPr>
              <a:t># both times. And the merge, the same</a:t>
            </a:r>
          </a:p>
          <a:p>
            <a:pPr lvl="0"/>
            <a:r>
              <a:rPr>
                <a:latin typeface="Courier"/>
              </a:rPr>
              <a:t>SEED=N</a:t>
            </a:r>
            <a:r>
              <a:rPr/>
              <a:t> passes </a:t>
            </a:r>
            <a:r>
              <a:rPr>
                <a:latin typeface="Courier"/>
              </a:rPr>
              <a:t>+verilator+seed+N</a:t>
            </a:r>
            <a:r>
              <a:rPr/>
              <a:t>, and </a:t>
            </a:r>
            <a:r>
              <a:rPr>
                <a:latin typeface="Courier"/>
              </a:rPr>
              <a:t>run_sim</a:t>
            </a:r>
            <a:r>
              <a:rPr/>
              <a:t> </a:t>
            </a:r>
            <a:r>
              <a:rPr b="1"/>
              <a:t>prints the one it used</a:t>
            </a:r>
            <a:r>
              <a:rPr/>
              <a:t>: a failure that comes up once every ten runs does not get debugged, it gets repeated</a:t>
            </a:r>
          </a:p>
          <a:p>
            <a:pPr lvl="0"/>
            <a:r>
              <a:rPr/>
              <a:t>It </a:t>
            </a:r>
            <a:r>
              <a:rPr b="1"/>
              <a:t>does</a:t>
            </a:r>
            <a:r>
              <a:rPr/>
              <a:t> move the percentages of a </a:t>
            </a:r>
            <a:r>
              <a:rPr>
                <a:latin typeface="Courier"/>
              </a:rPr>
              <a:t>dist</a:t>
            </a:r>
            <a:r>
              <a:rPr/>
              <a:t> measured with few samples: 400 randomizations give 25 % or 21 % depending on the draw. It is a sample, not the distribution</a:t>
            </a:r>
          </a:p>
          <a:p>
            <a:pPr lvl="0"/>
            <a:r>
              <a:rPr/>
              <a:t>It does </a:t>
            </a:r>
            <a:r>
              <a:rPr b="1"/>
              <a:t>not</a:t>
            </a:r>
            <a:r>
              <a:rPr/>
              <a:t> move the 10 bins that are missing. With 1000 operations the random already got as far as it can, and another seed is tossing the coin expecting a different result</a:t>
            </a:r>
          </a:p>
          <a:p>
            <a:pPr lvl="0"/>
            <a:r>
              <a:rPr/>
              <a:t>That is why </a:t>
            </a:r>
            <a:r>
              <a:rPr i="1"/>
              <a:t>“another seed”</a:t>
            </a:r>
            <a:r>
              <a:rPr/>
              <a:t> is the </a:t>
            </a:r>
            <a:r>
              <a:rPr b="1"/>
              <a:t>last</a:t>
            </a:r>
            <a:r>
              <a:rPr/>
              <a:t> step of the previous cycle and not the first: the </a:t>
            </a:r>
            <a:r>
              <a:rPr>
                <a:latin typeface="Courier"/>
              </a:rPr>
              <a:t>with {}</a:t>
            </a:r>
            <a:r>
              <a:rPr/>
              <a:t> comes first</a:t>
            </a:r>
          </a:p>
        </p:txBody>
      </p:sp>
    </p:spTree>
  </p:cSld>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Constrained random</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The coverage tells you </a:t>
            </a:r>
            <a:r>
              <a:rPr b="1"/>
              <a:t>what is missing</a:t>
            </a:r>
            <a:r>
              <a:rPr/>
              <a:t>; constrained random is </a:t>
            </a:r>
            <a:r>
              <a:rPr b="1"/>
              <a:t>how to get there</a:t>
            </a:r>
            <a:r>
              <a:rPr/>
              <a:t>. They are the two halves of the same pincer</a:t>
            </a:r>
          </a:p>
          <a:p>
            <a:pPr lvl="0"/>
            <a:r>
              <a:rPr/>
              <a:t>Writing a directed test per bin does not scale: there are </a:t>
            </a:r>
            <a:r>
              <a:rPr b="1"/>
              <a:t>76 bins</a:t>
            </a:r>
            <a:r>
              <a:rPr/>
              <a:t> in the VTALU. The recipe is the other way round — </a:t>
            </a:r>
            <a:r>
              <a:rPr b="1"/>
              <a:t>random for the bulk, directed for what is left</a:t>
            </a:r>
          </a:p>
          <a:p>
            <a:pPr lvl="0"/>
            <a:r>
              <a:rPr/>
              <a:t>A </a:t>
            </a:r>
            <a:r>
              <a:rPr>
                <a:latin typeface="Courier"/>
              </a:rPr>
              <a:t>constraint</a:t>
            </a:r>
            <a:r>
              <a:rPr/>
              <a:t> </a:t>
            </a:r>
            <a:r>
              <a:rPr b="1"/>
              <a:t>is not sequential code</a:t>
            </a:r>
            <a:r>
              <a:rPr/>
              <a:t>: it does not run from top to bottom. It is a system of equations the solver resolves all together</a:t>
            </a:r>
          </a:p>
          <a:p>
            <a:pPr lvl="0"/>
            <a:r>
              <a:rPr/>
              <a:t>That is why two constraints that contradict each other </a:t>
            </a:r>
            <a:r>
              <a:rPr b="1"/>
              <a:t>do not give a compilation error</a:t>
            </a:r>
            <a:r>
              <a:rPr/>
              <a:t>: they give a </a:t>
            </a:r>
            <a:r>
              <a:rPr>
                <a:latin typeface="Courier"/>
              </a:rPr>
              <a:t>randomize()</a:t>
            </a:r>
            <a:r>
              <a:rPr/>
              <a:t> that returns 0</a:t>
            </a:r>
          </a:p>
          <a:p>
            <a:pPr lvl="0"/>
            <a:r>
              <a:rPr>
                <a:latin typeface="Courier"/>
              </a:rPr>
              <a:t>dist</a:t>
            </a:r>
            <a:r>
              <a:rPr/>
              <a:t> sets </a:t>
            </a:r>
            <a:r>
              <a:rPr b="1"/>
              <a:t>weights</a:t>
            </a:r>
            <a:r>
              <a:rPr/>
              <a:t>, not legality. And </a:t>
            </a:r>
            <a:r>
              <a:rPr>
                <a:latin typeface="Courier"/>
              </a:rPr>
              <a:t>:=</a:t>
            </a:r>
            <a:r>
              <a:rPr/>
              <a:t> is not </a:t>
            </a:r>
            <a:r>
              <a:rPr>
                <a:latin typeface="Courier"/>
              </a:rPr>
              <a:t>:/</a:t>
            </a:r>
            <a:r>
              <a:rPr/>
              <a:t>: the first weighs </a:t>
            </a:r>
            <a:r>
              <a:rPr b="1"/>
              <a:t>each value</a:t>
            </a:r>
            <a:r>
              <a:rPr/>
              <a:t> of the range, the second </a:t>
            </a:r>
            <a:r>
              <a:rPr b="1"/>
              <a:t>the whole range</a:t>
            </a:r>
          </a:p>
          <a:p>
            <a:pPr lvl="0"/>
            <a:r>
              <a:rPr>
                <a:latin typeface="Courier"/>
              </a:rPr>
              <a:t>randomize()</a:t>
            </a:r>
            <a:r>
              <a:rPr/>
              <a:t> returns 0 and carries on. That is why it </a:t>
            </a:r>
            <a:r>
              <a:rPr b="1"/>
              <a:t>always</a:t>
            </a:r>
            <a:r>
              <a:rPr/>
              <a:t> goes inside an </a:t>
            </a:r>
            <a:r>
              <a:rPr>
                <a:latin typeface="Courier"/>
              </a:rPr>
              <a:t>if</a:t>
            </a:r>
            <a:r>
              <a:rPr/>
              <a:t> with </a:t>
            </a:r>
            <a:r>
              <a:rPr>
                <a:latin typeface="Courier"/>
              </a:rPr>
              <a:t>`uvm_fatal</a:t>
            </a:r>
            <a:r>
              <a:rPr/>
              <a:t> — it is the most expensive silent trap of the course</a:t>
            </a:r>
          </a:p>
        </p:txBody>
      </p:sp>
    </p:spTree>
  </p:cSld>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1 of 8 · Deep copy</a:t>
            </a:r>
          </a:p>
          <a:p>
            <a:pPr lvl="0" indent="0" marL="0">
              <a:buNone/>
            </a:pPr>
            <a:r>
              <a:rPr b="1">
                <a:latin typeface="Courier"/>
              </a:rPr>
              <a:t>obj1_h = obj2_h</a:t>
            </a:r>
            <a:r>
              <a:rPr b="1"/>
              <a:t>. What did I copy?</a:t>
            </a:r>
          </a:p>
          <a:p>
            <a:pPr lvl="0"/>
            <a:r>
              <a:rPr/>
              <a:t>☒ Nothing: both handles point at the same object</a:t>
            </a:r>
          </a:p>
          <a:p>
            <a:pPr lvl="0"/>
            <a:r>
              <a:rPr/>
              <a:t>☐ Every field of </a:t>
            </a:r>
            <a:r>
              <a:rPr>
                <a:latin typeface="Courier"/>
              </a:rPr>
              <a:t>obj2_h</a:t>
            </a:r>
            <a:r>
              <a:rPr/>
              <a:t> into </a:t>
            </a:r>
            <a:r>
              <a:rPr>
                <a:latin typeface="Courier"/>
              </a:rPr>
              <a:t>obj1_h</a:t>
            </a:r>
          </a:p>
          <a:p>
            <a:pPr lvl="0"/>
            <a:r>
              <a:rPr/>
              <a:t>☐ Only the </a:t>
            </a:r>
            <a:r>
              <a:rPr>
                <a:latin typeface="Courier"/>
              </a:rPr>
              <a:t>rand</a:t>
            </a:r>
            <a:r>
              <a:rPr/>
              <a:t> fields</a:t>
            </a:r>
          </a:p>
          <a:p>
            <a:pPr lvl="0"/>
            <a:r>
              <a:rPr/>
              <a:t>☐ A shallow copy: the first level is copied and the handles inside get shared</a:t>
            </a:r>
          </a:p>
          <a:p>
            <a:pPr lvl="0" indent="0" marL="1270000">
              <a:buNone/>
            </a:pPr>
            <a:r>
              <a:rPr sz="2000" b="1"/>
              <a:t>Nothing</a:t>
            </a:r>
            <a:r>
              <a:rPr sz="2000"/>
              <a:t> — there is no copy, there is a second name for the same object. If you modify it through one handle, the other one sees it. Out of that comes the </a:t>
            </a:r>
            <a:r>
              <a:rPr sz="2000" i="1"/>
              <a:t>MOOCOW</a:t>
            </a:r>
            <a:r>
              <a:rPr sz="2000"/>
              <a:t> rule: if you are going to modify, copy first.</a:t>
            </a:r>
          </a:p>
        </p:txBody>
      </p:sp>
    </p:spTree>
  </p:cSld>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2 of 8 · super.do_copy()</a:t>
            </a:r>
          </a:p>
          <a:p>
            <a:pPr lvl="0" indent="0" marL="0">
              <a:buNone/>
            </a:pPr>
            <a:r>
              <a:rPr b="1"/>
              <a:t>Why does every </a:t>
            </a:r>
            <a:r>
              <a:rPr b="1">
                <a:latin typeface="Courier"/>
              </a:rPr>
              <a:t>do_copy()</a:t>
            </a:r>
            <a:r>
              <a:rPr b="1"/>
              <a:t> in the hierarchy have to call </a:t>
            </a:r>
            <a:r>
              <a:rPr b="1">
                <a:latin typeface="Courier"/>
              </a:rPr>
              <a:t>super.do_copy()</a:t>
            </a:r>
            <a:r>
              <a:rPr b="1"/>
              <a:t>?</a:t>
            </a:r>
          </a:p>
          <a:p>
            <a:pPr lvl="0"/>
            <a:r>
              <a:rPr/>
              <a:t>☐ Because UVM demands it in order to register the class</a:t>
            </a:r>
          </a:p>
          <a:p>
            <a:pPr lvl="0"/>
            <a:r>
              <a:rPr/>
              <a:t>☐ So that the object ends up registered in the factory</a:t>
            </a:r>
          </a:p>
          <a:p>
            <a:pPr lvl="0"/>
            <a:r>
              <a:rPr/>
              <a:t>☒ Because otherwise the fields of the classes above do not get copied</a:t>
            </a:r>
          </a:p>
          <a:p>
            <a:pPr lvl="0"/>
            <a:r>
              <a:rPr/>
              <a:t>☐ Because </a:t>
            </a:r>
            <a:r>
              <a:rPr>
                <a:latin typeface="Courier"/>
              </a:rPr>
              <a:t>do_copy()</a:t>
            </a:r>
            <a:r>
              <a:rPr/>
              <a:t> is </a:t>
            </a:r>
            <a:r>
              <a:rPr>
                <a:latin typeface="Courier"/>
              </a:rPr>
              <a:t>pure virtual</a:t>
            </a:r>
            <a:r>
              <a:rPr/>
              <a:t> and the base class has no implementation</a:t>
            </a:r>
          </a:p>
          <a:p>
            <a:pPr lvl="0" indent="0" marL="1270000">
              <a:buNone/>
            </a:pPr>
            <a:r>
              <a:rPr sz="2000" b="1"/>
              <a:t>Otherwise the fields above get lost</a:t>
            </a:r>
            <a:r>
              <a:rPr sz="2000"/>
              <a:t> — it is the same problem as </a:t>
            </a:r>
            <a:r>
              <a:rPr sz="2000">
                <a:latin typeface="Courier"/>
              </a:rPr>
              <a:t>convert2string()</a:t>
            </a:r>
            <a:r>
              <a:rPr sz="2000"/>
              <a:t>: the day somebody puts a new level in the middle, the method stops seeing half the data and nobody warns you.</a:t>
            </a:r>
          </a:p>
        </p:txBody>
      </p:sp>
    </p:spTree>
  </p:cSld>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3 of 8 · clone()</a:t>
            </a:r>
          </a:p>
          <a:p>
            <a:pPr lvl="0" indent="0" marL="0">
              <a:buNone/>
            </a:pPr>
            <a:r>
              <a:rPr b="1">
                <a:latin typeface="Courier"/>
              </a:rPr>
              <a:t>clone()</a:t>
            </a:r>
            <a:r>
              <a:rPr b="1"/>
              <a:t> returns a </a:t>
            </a:r>
            <a:r>
              <a:rPr b="1">
                <a:latin typeface="Courier"/>
              </a:rPr>
              <a:t>uvm_object</a:t>
            </a:r>
            <a:r>
              <a:rPr b="1"/>
              <a:t>. Why is it recommended to also write a </a:t>
            </a:r>
            <a:r>
              <a:rPr b="1">
                <a:latin typeface="Courier"/>
              </a:rPr>
              <a:t>clone_me()</a:t>
            </a:r>
            <a:r>
              <a:rPr b="1"/>
              <a:t>?</a:t>
            </a:r>
          </a:p>
          <a:p>
            <a:pPr lvl="0"/>
            <a:r>
              <a:rPr/>
              <a:t>☒ To wrap the </a:t>
            </a:r>
            <a:r>
              <a:rPr>
                <a:latin typeface="Courier"/>
              </a:rPr>
              <a:t>$cast</a:t>
            </a:r>
            <a:r>
              <a:rPr/>
              <a:t> in a single place</a:t>
            </a:r>
          </a:p>
          <a:p>
            <a:pPr lvl="0"/>
            <a:r>
              <a:rPr/>
              <a:t>☐ Because </a:t>
            </a:r>
            <a:r>
              <a:rPr>
                <a:latin typeface="Courier"/>
              </a:rPr>
              <a:t>clone()</a:t>
            </a:r>
            <a:r>
              <a:rPr/>
              <a:t> does not copy the data</a:t>
            </a:r>
          </a:p>
          <a:p>
            <a:pPr lvl="0"/>
            <a:r>
              <a:rPr/>
              <a:t>☐ Because </a:t>
            </a:r>
            <a:r>
              <a:rPr>
                <a:latin typeface="Courier"/>
              </a:rPr>
              <a:t>clone()</a:t>
            </a:r>
            <a:r>
              <a:rPr/>
              <a:t> is deprecated in IEEE 1800.2 and </a:t>
            </a:r>
            <a:r>
              <a:rPr>
                <a:latin typeface="Courier"/>
              </a:rPr>
              <a:t>copy()</a:t>
            </a:r>
            <a:r>
              <a:rPr/>
              <a:t> replaces it</a:t>
            </a:r>
          </a:p>
          <a:p>
            <a:pPr lvl="0"/>
            <a:r>
              <a:rPr/>
              <a:t>☐ To be able to clone components as well as transactions</a:t>
            </a:r>
          </a:p>
          <a:p>
            <a:pPr lvl="0" indent="0" marL="1270000">
              <a:buNone/>
            </a:pPr>
            <a:r>
              <a:rPr sz="2000" b="1"/>
              <a:t>So as not to repeat the </a:t>
            </a:r>
            <a:r>
              <a:rPr sz="2000" b="1">
                <a:latin typeface="Courier"/>
              </a:rPr>
              <a:t>$cast</a:t>
            </a:r>
            <a:r>
              <a:rPr sz="2000"/>
              <a:t> — without it, every place that clones ends up writing its own cast. It is the same idea as always: if you are going to repeat it, wrap it.</a:t>
            </a:r>
          </a:p>
        </p:txBody>
      </p:sp>
    </p:spTree>
  </p:cSld>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4 of 8 · </a:t>
            </a:r>
            <a:r>
              <a:rPr b="1" i="1">
                <a:latin typeface="Courier"/>
              </a:rPr>
              <a:t>dist</a:t>
            </a:r>
            <a:r>
              <a:rPr b="1" i="1"/>
              <a:t>: </a:t>
            </a:r>
            <a:r>
              <a:rPr b="1" i="1">
                <a:latin typeface="Courier"/>
              </a:rPr>
              <a:t>:=</a:t>
            </a:r>
            <a:r>
              <a:rPr b="1" i="1"/>
              <a:t> against </a:t>
            </a:r>
            <a:r>
              <a:rPr b="1" i="1">
                <a:latin typeface="Courier"/>
              </a:rPr>
              <a:t>:/</a:t>
            </a:r>
          </a:p>
          <a:p>
            <a:pPr lvl="0" indent="0" marL="0">
              <a:buNone/>
            </a:pPr>
            <a:r>
              <a:rPr b="1">
                <a:latin typeface="Courier"/>
              </a:rPr>
              <a:t>A dist {8'h00 := 1, [8'h01:8'hFE] := 1, 8'hFF := 1};</a:t>
            </a:r>
            <a:r>
              <a:rPr b="1"/>
              <a:t> — how often does </a:t>
            </a:r>
            <a:r>
              <a:rPr b="1">
                <a:latin typeface="Courier"/>
              </a:rPr>
              <a:t>A = 8'h00</a:t>
            </a:r>
            <a:r>
              <a:rPr b="1"/>
              <a:t> come out?</a:t>
            </a:r>
          </a:p>
          <a:p>
            <a:pPr lvl="0"/>
            <a:r>
              <a:rPr/>
              <a:t>☐ A third of the time: they are three entries with the same weight</a:t>
            </a:r>
          </a:p>
          <a:p>
            <a:pPr lvl="0"/>
            <a:r>
              <a:rPr/>
              <a:t>☐ Half: the edges share it between the two of them</a:t>
            </a:r>
          </a:p>
          <a:p>
            <a:pPr lvl="0"/>
            <a:r>
              <a:rPr/>
              <a:t>☐ Never: </a:t>
            </a:r>
            <a:r>
              <a:rPr>
                <a:latin typeface="Courier"/>
              </a:rPr>
              <a:t>:=</a:t>
            </a:r>
            <a:r>
              <a:rPr/>
              <a:t> only takes single values, not ranges, and the range is dropped</a:t>
            </a:r>
          </a:p>
          <a:p>
            <a:pPr lvl="0"/>
            <a:r>
              <a:rPr/>
              <a:t>☒ Once every 256: with </a:t>
            </a:r>
            <a:r>
              <a:rPr>
                <a:latin typeface="Courier"/>
              </a:rPr>
              <a:t>:=</a:t>
            </a:r>
            <a:r>
              <a:rPr/>
              <a:t> the weight goes to </a:t>
            </a:r>
            <a:r>
              <a:rPr b="1"/>
              <a:t>each value</a:t>
            </a:r>
          </a:p>
          <a:p>
            <a:pPr lvl="0" indent="0" marL="1270000">
              <a:buNone/>
            </a:pPr>
            <a:r>
              <a:rPr sz="2000" b="1"/>
              <a:t>1 in 256</a:t>
            </a:r>
            <a:r>
              <a:rPr sz="2000"/>
              <a:t> — </a:t>
            </a:r>
            <a:r>
              <a:rPr sz="2000">
                <a:latin typeface="Courier"/>
              </a:rPr>
              <a:t>:=</a:t>
            </a:r>
            <a:r>
              <a:rPr sz="2000"/>
              <a:t> gives weight 1 to </a:t>
            </a:r>
            <a:r>
              <a:rPr sz="2000" i="1"/>
              <a:t>each one</a:t>
            </a:r>
            <a:r>
              <a:rPr sz="2000"/>
              <a:t> of the 254 values in the middle, so the range weighs 254 against the 1 and 1 of the edges. To spread the weight </a:t>
            </a:r>
            <a:r>
              <a:rPr sz="2000" i="1"/>
              <a:t>inside</a:t>
            </a:r>
            <a:r>
              <a:rPr sz="2000"/>
              <a:t> the range you need </a:t>
            </a:r>
            <a:r>
              <a:rPr sz="2000">
                <a:latin typeface="Courier"/>
              </a:rPr>
              <a:t>:/</a:t>
            </a:r>
            <a:r>
              <a:rPr sz="2000"/>
              <a:t>. Both spellings compile and run: the difference only shows up in the coverage that does not go up.</a:t>
            </a:r>
          </a:p>
        </p:txBody>
      </p:sp>
    </p:spTree>
  </p:cSld>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5 of 8 · </a:t>
            </a:r>
            <a:r>
              <a:rPr b="1" i="1">
                <a:latin typeface="Courier"/>
              </a:rPr>
              <a:t>randomize() with {}</a:t>
            </a:r>
          </a:p>
          <a:p>
            <a:pPr lvl="0" indent="0" marL="0">
              <a:buNone/>
            </a:pPr>
            <a:r>
              <a:rPr b="1">
                <a:latin typeface="Courier"/>
              </a:rPr>
              <a:t>cmd.randomize() with { A == 8'hFF; }</a:t>
            </a:r>
            <a:r>
              <a:rPr b="1"/>
              <a:t> — what happens to the constraints the class already had?</a:t>
            </a:r>
          </a:p>
          <a:p>
            <a:pPr lvl="0"/>
            <a:r>
              <a:rPr/>
              <a:t>☐ They get replaced: for that call only what is inside the braces counts</a:t>
            </a:r>
          </a:p>
          <a:p>
            <a:pPr lvl="0"/>
            <a:r>
              <a:rPr/>
              <a:t>☒ They add up: both have to be satisfied</a:t>
            </a:r>
          </a:p>
          <a:p>
            <a:pPr lvl="0"/>
            <a:r>
              <a:rPr/>
              <a:t>☐ They stay switched off until the next </a:t>
            </a:r>
            <a:r>
              <a:rPr>
                <a:latin typeface="Courier"/>
              </a:rPr>
              <a:t>randomize()</a:t>
            </a:r>
            <a:r>
              <a:rPr/>
              <a:t> without a </a:t>
            </a:r>
            <a:r>
              <a:rPr>
                <a:latin typeface="Courier"/>
              </a:rPr>
              <a:t>with</a:t>
            </a:r>
          </a:p>
          <a:p>
            <a:pPr lvl="0"/>
            <a:r>
              <a:rPr/>
              <a:t>☐ It depends on the declaration order: the one lower in the file wins</a:t>
            </a:r>
          </a:p>
          <a:p>
            <a:pPr lvl="0" indent="0" marL="1270000">
              <a:buNone/>
            </a:pPr>
            <a:r>
              <a:rPr sz="2000" b="1"/>
              <a:t>They add up</a:t>
            </a:r>
            <a:r>
              <a:rPr sz="2000"/>
              <a:t> — the </a:t>
            </a:r>
            <a:r>
              <a:rPr sz="2000">
                <a:latin typeface="Courier"/>
              </a:rPr>
              <a:t>with {}</a:t>
            </a:r>
            <a:r>
              <a:rPr sz="2000"/>
              <a:t> adds constraints </a:t>
            </a:r>
            <a:r>
              <a:rPr sz="2000" b="1"/>
              <a:t>for that call only</a:t>
            </a:r>
            <a:r>
              <a:rPr sz="2000"/>
              <a:t>, and erases nothing. That is why it is the tool for closing a bin without writing a new class: three lines at the point of use, and the rest of the stimulus stays what it always was. And that is also why it clashes with a </a:t>
            </a:r>
            <a:r>
              <a:rPr sz="2000">
                <a:latin typeface="Courier"/>
              </a:rPr>
              <a:t>dist</a:t>
            </a:r>
            <a:r>
              <a:rPr sz="2000"/>
              <a:t> that already biases the same field: both have to hold at once.</a:t>
            </a:r>
          </a:p>
        </p:txBody>
      </p:sp>
    </p:spTree>
  </p:cSld>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6 of 8 · constraint_mode()</a:t>
            </a:r>
          </a:p>
          <a:p>
            <a:pPr lvl="0" indent="0" marL="0">
              <a:buNone/>
            </a:pPr>
            <a:r>
              <a:rPr b="1">
                <a:latin typeface="Courier"/>
              </a:rPr>
              <a:t>randomize() with { A == 8'hFF; }</a:t>
            </a:r>
            <a:r>
              <a:rPr b="1"/>
              <a:t> on a field the class spreads with a </a:t>
            </a:r>
            <a:r>
              <a:rPr b="1">
                <a:latin typeface="Courier"/>
              </a:rPr>
              <a:t>dist</a:t>
            </a:r>
            <a:r>
              <a:rPr b="1"/>
              <a:t> returns 0 three times out of four. What is the workaround?</a:t>
            </a:r>
          </a:p>
          <a:p>
            <a:pPr lvl="0"/>
            <a:r>
              <a:rPr/>
              <a:t>☐ Retry in a </a:t>
            </a:r>
            <a:r>
              <a:rPr>
                <a:latin typeface="Courier"/>
              </a:rPr>
              <a:t>do ... while</a:t>
            </a:r>
            <a:r>
              <a:rPr/>
              <a:t> until it returns 1</a:t>
            </a:r>
          </a:p>
          <a:p>
            <a:pPr lvl="0"/>
            <a:r>
              <a:rPr/>
              <a:t>☒ </a:t>
            </a:r>
            <a:r>
              <a:rPr>
                <a:latin typeface="Courier"/>
              </a:rPr>
              <a:t>constraint_mode(0)</a:t>
            </a:r>
            <a:r>
              <a:rPr/>
              <a:t> on the </a:t>
            </a:r>
            <a:r>
              <a:rPr>
                <a:latin typeface="Courier"/>
              </a:rPr>
              <a:t>dist</a:t>
            </a:r>
            <a:r>
              <a:rPr/>
              <a:t> constraint, for that object</a:t>
            </a:r>
          </a:p>
          <a:p>
            <a:pPr lvl="0"/>
            <a:r>
              <a:rPr/>
              <a:t>☐ Raise the weight of the </a:t>
            </a:r>
            <a:r>
              <a:rPr>
                <a:latin typeface="Courier"/>
              </a:rPr>
              <a:t>8'hFF</a:t>
            </a:r>
            <a:r>
              <a:rPr/>
              <a:t> bin in the </a:t>
            </a:r>
            <a:r>
              <a:rPr>
                <a:latin typeface="Courier"/>
              </a:rPr>
              <a:t>dist</a:t>
            </a:r>
            <a:r>
              <a:rPr/>
              <a:t> of the class</a:t>
            </a:r>
          </a:p>
          <a:p>
            <a:pPr lvl="0"/>
            <a:r>
              <a:rPr/>
              <a:t>☐ </a:t>
            </a:r>
            <a:r>
              <a:rPr>
                <a:latin typeface="Courier"/>
              </a:rPr>
              <a:t>rand_mode(0)</a:t>
            </a:r>
            <a:r>
              <a:rPr/>
              <a:t> on the field: it takes the </a:t>
            </a:r>
            <a:r>
              <a:rPr>
                <a:latin typeface="Courier"/>
              </a:rPr>
              <a:t>dist</a:t>
            </a:r>
            <a:r>
              <a:rPr/>
              <a:t> out and lets the </a:t>
            </a:r>
            <a:r>
              <a:rPr>
                <a:latin typeface="Courier"/>
              </a:rPr>
              <a:t>with</a:t>
            </a:r>
            <a:r>
              <a:rPr/>
              <a:t> rule</a:t>
            </a:r>
          </a:p>
          <a:p>
            <a:pPr lvl="0" indent="0" marL="1270000">
              <a:buNone/>
            </a:pPr>
            <a:r>
              <a:rPr sz="2000" b="1"/>
              <a:t>Switch off the constraint that gets in the way</a:t>
            </a:r>
            <a:r>
              <a:rPr sz="2000"/>
              <a:t> — Verilator solves the </a:t>
            </a:r>
            <a:r>
              <a:rPr sz="2000">
                <a:latin typeface="Courier"/>
              </a:rPr>
              <a:t>dist</a:t>
            </a:r>
            <a:r>
              <a:rPr sz="2000"/>
              <a:t> by </a:t>
            </a:r>
            <a:r>
              <a:rPr sz="2000" b="1"/>
              <a:t>picking a value first</a:t>
            </a:r>
            <a:r>
              <a:rPr sz="2000"/>
              <a:t> and only then checking the rest, so the probability of success is the probability of the bin: measured, </a:t>
            </a:r>
            <a:r>
              <a:rPr sz="2000">
                <a:latin typeface="Courier"/>
              </a:rPr>
              <a:t>with {A == 8'hFF}</a:t>
            </a:r>
            <a:r>
              <a:rPr sz="2000"/>
              <a:t> solves 25 % of the time. </a:t>
            </a:r>
            <a:r>
              <a:rPr sz="2000">
                <a:latin typeface="Courier"/>
              </a:rPr>
              <a:t>constraint_mode(0)</a:t>
            </a:r>
            <a:r>
              <a:rPr sz="2000"/>
              <a:t> switches it off for that object alone and touches nobody else. It is exactly the line the </a:t>
            </a:r>
            <a:r>
              <a:rPr sz="2000">
                <a:latin typeface="Courier"/>
              </a:rPr>
              <a:t>d5c</a:t>
            </a:r>
            <a:r>
              <a:rPr sz="2000"/>
              <a:t> exercise asks for.</a:t>
            </a:r>
          </a:p>
        </p:txBody>
      </p:sp>
    </p:spTree>
  </p:cSld>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7 of 8 · rand_mode()</a:t>
            </a:r>
          </a:p>
          <a:p>
            <a:pPr lvl="0" indent="0" marL="0">
              <a:buNone/>
            </a:pPr>
            <a:r>
              <a:rPr b="1"/>
              <a:t>What does </a:t>
            </a:r>
            <a:r>
              <a:rPr b="1">
                <a:latin typeface="Courier"/>
              </a:rPr>
              <a:t>cmd.A.rand_mode(0)</a:t>
            </a:r>
            <a:r>
              <a:rPr b="1"/>
              <a:t> do?</a:t>
            </a:r>
          </a:p>
          <a:p>
            <a:pPr lvl="0"/>
            <a:r>
              <a:rPr/>
              <a:t>☐ It switches off every constraint that mentions that field</a:t>
            </a:r>
          </a:p>
          <a:p>
            <a:pPr lvl="0"/>
            <a:r>
              <a:rPr/>
              <a:t>☐ It randomizes it once and freezes it afterwards</a:t>
            </a:r>
          </a:p>
          <a:p>
            <a:pPr lvl="0"/>
            <a:r>
              <a:rPr/>
              <a:t>☐ It makes the solver resolve it last, after all the other fields</a:t>
            </a:r>
          </a:p>
          <a:p>
            <a:pPr lvl="0"/>
            <a:r>
              <a:rPr/>
              <a:t>☒ It takes the field out of the draw and leaves it the value it had</a:t>
            </a:r>
          </a:p>
          <a:p>
            <a:pPr lvl="0" indent="0" marL="1270000">
              <a:buNone/>
            </a:pPr>
            <a:r>
              <a:rPr sz="2000" b="1"/>
              <a:t>It stops being </a:t>
            </a:r>
            <a:r>
              <a:rPr sz="2000" b="1">
                <a:latin typeface="Courier"/>
              </a:rPr>
              <a:t>rand</a:t>
            </a:r>
            <a:r>
              <a:rPr sz="2000"/>
              <a:t> — they are the two run-time knobs and they get mixed up often: </a:t>
            </a:r>
            <a:r>
              <a:rPr sz="2000">
                <a:latin typeface="Courier"/>
              </a:rPr>
              <a:t>rand_mode(0)</a:t>
            </a:r>
            <a:r>
              <a:rPr sz="2000"/>
              <a:t> takes </a:t>
            </a:r>
            <a:r>
              <a:rPr sz="2000" b="1"/>
              <a:t>a field</a:t>
            </a:r>
            <a:r>
              <a:rPr sz="2000"/>
              <a:t> out of the draw, </a:t>
            </a:r>
            <a:r>
              <a:rPr sz="2000">
                <a:latin typeface="Courier"/>
              </a:rPr>
              <a:t>constraint_mode(0)</a:t>
            </a:r>
            <a:r>
              <a:rPr sz="2000"/>
              <a:t> switches off </a:t>
            </a:r>
            <a:r>
              <a:rPr sz="2000" b="1"/>
              <a:t>a constraint</a:t>
            </a:r>
            <a:r>
              <a:rPr sz="2000"/>
              <a:t>. One picks </a:t>
            </a:r>
            <a:r>
              <a:rPr sz="2000" i="1"/>
              <a:t>what gets drawn</a:t>
            </a:r>
            <a:r>
              <a:rPr sz="2000"/>
              <a:t>, the other </a:t>
            </a:r>
            <a:r>
              <a:rPr sz="2000" i="1"/>
              <a:t>which rules hold</a:t>
            </a:r>
            <a:r>
              <a:rPr sz="2000"/>
              <a:t>. It is what you use to pin one operand by hand and go on randomizing the rest.</a:t>
            </a:r>
          </a:p>
        </p:txBody>
      </p:sp>
    </p:spTree>
  </p:cSld>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5</a:t>
            </a:r>
          </a:p>
          <a:p>
            <a:pPr lvl="0" indent="0" marL="0">
              <a:spcBef>
                <a:spcPts val="3000"/>
              </a:spcBef>
              <a:buNone/>
            </a:pPr>
            <a:r>
              <a:rPr b="1" i="1"/>
              <a:t>8 of 8 · The order of resolution</a:t>
            </a:r>
          </a:p>
          <a:p>
            <a:pPr lvl="0" indent="0" marL="0">
              <a:buNone/>
            </a:pPr>
            <a:r>
              <a:rPr b="1">
                <a:latin typeface="Courier"/>
              </a:rPr>
              <a:t>rand bit es_reset; rand byte unsigned A;</a:t>
            </a:r>
            <a:r>
              <a:rPr b="1"/>
              <a:t> with </a:t>
            </a:r>
            <a:r>
              <a:rPr b="1">
                <a:latin typeface="Courier"/>
              </a:rPr>
              <a:t>constraint c { es_reset -&gt; A == 8'h00; }</a:t>
            </a:r>
            <a:r>
              <a:rPr b="1"/>
              <a:t>. How often does </a:t>
            </a:r>
            <a:r>
              <a:rPr b="1">
                <a:latin typeface="Courier"/>
              </a:rPr>
              <a:t>es_reset = 1</a:t>
            </a:r>
            <a:r>
              <a:rPr b="1"/>
              <a:t> come out?</a:t>
            </a:r>
          </a:p>
          <a:p>
            <a:pPr lvl="0"/>
            <a:r>
              <a:rPr/>
              <a:t>☐ Half the time: it is a </a:t>
            </a:r>
            <a:r>
              <a:rPr>
                <a:latin typeface="Courier"/>
              </a:rPr>
              <a:t>rand</a:t>
            </a:r>
            <a:r>
              <a:rPr/>
              <a:t> bit and nothing forbids it</a:t>
            </a:r>
          </a:p>
          <a:p>
            <a:pPr lvl="0"/>
            <a:r>
              <a:rPr/>
              <a:t>☐ Never: the implication forces it to 0</a:t>
            </a:r>
          </a:p>
          <a:p>
            <a:pPr lvl="0"/>
            <a:r>
              <a:rPr/>
              <a:t>☒ 1 in 257: the solver draws among the </a:t>
            </a:r>
            <a:r>
              <a:rPr b="1"/>
              <a:t>solutions</a:t>
            </a:r>
          </a:p>
          <a:p>
            <a:pPr lvl="0"/>
            <a:r>
              <a:rPr/>
              <a:t>☐ It depends on the seed, and over enough runs it averages out to half</a:t>
            </a:r>
          </a:p>
          <a:p>
            <a:pPr lvl="0" indent="0" marL="1270000">
              <a:buNone/>
            </a:pPr>
            <a:r>
              <a:rPr sz="2000" b="1"/>
              <a:t>1 in 257</a:t>
            </a:r>
            <a:r>
              <a:rPr sz="2000"/>
              <a:t> — the solver picks uniformly among the </a:t>
            </a:r>
            <a:r>
              <a:rPr sz="2000" i="1"/>
              <a:t>solutions</a:t>
            </a:r>
            <a:r>
              <a:rPr sz="2000"/>
              <a:t>, not among the values of each field: </a:t>
            </a:r>
            <a:r>
              <a:rPr sz="2000">
                <a:latin typeface="Courier"/>
              </a:rPr>
              <a:t>es_reset=1</a:t>
            </a:r>
            <a:r>
              <a:rPr sz="2000"/>
              <a:t> leaves a single combination (</a:t>
            </a:r>
            <a:r>
              <a:rPr sz="2000">
                <a:latin typeface="Courier"/>
              </a:rPr>
              <a:t>A = 00</a:t>
            </a:r>
            <a:r>
              <a:rPr sz="2000"/>
              <a:t>) and </a:t>
            </a:r>
            <a:r>
              <a:rPr sz="2000">
                <a:latin typeface="Courier"/>
              </a:rPr>
              <a:t>es_reset=0</a:t>
            </a:r>
            <a:r>
              <a:rPr sz="2000"/>
              <a:t> leaves 256. The </a:t>
            </a:r>
            <a:r>
              <a:rPr sz="2000" i="1"/>
              <a:t>“any operation after a reset”</a:t>
            </a:r>
            <a:r>
              <a:rPr sz="2000"/>
              <a:t> bin of the plan does not get filled, and the report does not say why. The answer in the language is </a:t>
            </a:r>
            <a:r>
              <a:rPr sz="2000">
                <a:latin typeface="Courier"/>
              </a:rPr>
              <a:t>solve es_reset before A</a:t>
            </a:r>
            <a:r>
              <a:rPr sz="2000"/>
              <a:t>; Verilator accepts it and </a:t>
            </a:r>
            <a:r>
              <a:rPr sz="2000" b="1"/>
              <a:t>does not honour it</a:t>
            </a:r>
            <a:r>
              <a:rPr sz="2000"/>
              <a:t>, so the portable workaround is to ask for the spread of the control field with a </a:t>
            </a:r>
            <a:r>
              <a:rPr sz="2000">
                <a:latin typeface="Courier"/>
              </a:rPr>
              <a:t>dist</a:t>
            </a:r>
            <a:r>
              <a:rPr sz="2000"/>
              <a:t>.</a:t>
            </a:r>
          </a:p>
        </p:txBody>
      </p:sp>
    </p:spTree>
  </p:cSld>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5 · 1 of 3</a:t>
            </a:r>
          </a:p>
          <a:p>
            <a:pPr lvl="0" indent="0" marL="0">
              <a:spcBef>
                <a:spcPts val="3000"/>
              </a:spcBef>
              <a:buNone/>
            </a:pPr>
            <a:r>
              <a:rPr b="1" i="1"/>
              <a:t>The scoreboard screams and the DUT is healthy</a:t>
            </a:r>
          </a:p>
          <a:p>
            <a:pPr lvl="0" indent="0" marL="0">
              <a:buNone/>
            </a:pPr>
            <a:r>
              <a:rPr>
                <a:latin typeface="Courier"/>
              </a:rPr>
              <a:t>cd code/ejercicios/d5 &amp;&amp; bash run.sh</a:t>
            </a:r>
            <a:r>
              <a:rPr/>
              <a:t> </a:t>
            </a:r>
          </a:p>
          <a:p>
            <a:pPr lvl="0"/>
            <a:r>
              <a:rPr/>
              <a:t>The TB of the transactions reports </a:t>
            </a:r>
            <a:r>
              <a:rPr>
                <a:latin typeface="Courier"/>
              </a:rPr>
              <a:t>FAIL</a:t>
            </a:r>
            <a:r>
              <a:rPr/>
              <a:t> on almost every operation</a:t>
            </a:r>
          </a:p>
          <a:p>
            <a:pPr lvl="0"/>
            <a:r>
              <a:rPr/>
              <a:t>The DUT is the same one that has been passing since the spec. The bug belongs to the TB</a:t>
            </a:r>
          </a:p>
          <a:p>
            <a:pPr lvl="0"/>
            <a:r>
              <a:rPr/>
              <a:t>The messages that give it away are </a:t>
            </a:r>
            <a:r>
              <a:rPr>
                <a:latin typeface="Courier"/>
              </a:rPr>
              <a:t>UVM_HIGH</a:t>
            </a:r>
            <a:r>
              <a:rPr/>
              <a:t>: turn the verbosity up</a:t>
            </a:r>
          </a:p>
          <a:p>
            <a:pPr lvl="0"/>
            <a:r>
              <a:rPr/>
              <a:t>If you get stuck, the </a:t>
            </a:r>
            <a:r>
              <a:rPr b="1"/>
              <a:t>debug toolbox</a:t>
            </a:r>
            <a:r>
              <a:rPr/>
              <a:t> appendix has the row for this symptom; the </a:t>
            </a:r>
            <a:r>
              <a:rPr b="1"/>
              <a:t>silent traps</a:t>
            </a:r>
            <a:r>
              <a:rPr/>
              <a:t> one has the cause</a:t>
            </a:r>
          </a:p>
        </p:txBody>
      </p:sp>
    </p:spTree>
  </p:cSld>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5 · 2 of 3</a:t>
            </a:r>
          </a:p>
          <a:p>
            <a:pPr lvl="0" indent="0" marL="0">
              <a:spcBef>
                <a:spcPts val="3000"/>
              </a:spcBef>
              <a:buNone/>
            </a:pPr>
            <a:r>
              <a:rPr b="1" i="1"/>
              <a:t>Measure your </a:t>
            </a:r>
            <a:r>
              <a:rPr b="1" i="1">
                <a:latin typeface="Courier"/>
              </a:rPr>
              <a:t>dist</a:t>
            </a:r>
          </a:p>
          <a:p>
            <a:pPr lvl="0" indent="0" marL="0">
              <a:buNone/>
            </a:pPr>
            <a:r>
              <a:rPr>
                <a:latin typeface="Courier"/>
              </a:rPr>
              <a:t>cd code/ejercicios/d5b &amp;&amp; bash run.sh</a:t>
            </a:r>
            <a:r>
              <a:rPr/>
              <a:t> </a:t>
            </a:r>
          </a:p>
          <a:p>
            <a:pPr lvl="0"/>
            <a:r>
              <a:rPr/>
              <a:t>One class, one </a:t>
            </a:r>
            <a:r>
              <a:rPr>
                <a:latin typeface="Courier"/>
              </a:rPr>
              <a:t>dist</a:t>
            </a:r>
            <a:r>
              <a:rPr/>
              <a:t> and a histogram. No UVM, no DUT, no testbench</a:t>
            </a:r>
          </a:p>
          <a:p>
            <a:pPr lvl="0"/>
            <a:r>
              <a:rPr/>
              <a:t>The weights </a:t>
            </a:r>
            <a:r>
              <a:rPr b="1"/>
              <a:t>already say 10, 80 and 10</a:t>
            </a:r>
            <a:r>
              <a:rPr/>
              <a:t>. Run it first, and look at what comes out</a:t>
            </a:r>
          </a:p>
          <a:p>
            <a:pPr lvl="0"/>
            <a:r>
              <a:rPr/>
              <a:t>What is asked is that the three buckets give 10 / 80 / 10, with ±2 points of tolerance</a:t>
            </a:r>
          </a:p>
          <a:p>
            <a:pPr lvl="0"/>
            <a:r>
              <a:rPr/>
              <a:t>The difference between what is there and the solution is </a:t>
            </a:r>
            <a:r>
              <a:rPr b="1"/>
              <a:t>one character</a:t>
            </a:r>
          </a:p>
        </p:txBody>
      </p:sp>
    </p:spTree>
  </p:cSld>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5 · 3 of 3</a:t>
            </a:r>
          </a:p>
          <a:p>
            <a:pPr lvl="0" indent="0" marL="0">
              <a:spcBef>
                <a:spcPts val="3000"/>
              </a:spcBef>
              <a:buNone/>
            </a:pPr>
            <a:r>
              <a:rPr b="1" i="1"/>
              <a:t>Closing a bin</a:t>
            </a:r>
          </a:p>
          <a:p>
            <a:pPr lvl="0" indent="0" marL="0">
              <a:buNone/>
            </a:pPr>
            <a:r>
              <a:rPr>
                <a:latin typeface="Courier"/>
              </a:rPr>
              <a:t>cd code/ejercicios/d5c &amp;&amp; bash run.sh</a:t>
            </a:r>
            <a:r>
              <a:rPr/>
              <a:t> </a:t>
            </a:r>
          </a:p>
          <a:p>
            <a:pPr lvl="0"/>
            <a:r>
              <a:rPr/>
              <a:t>The test sends a reset and </a:t>
            </a:r>
            <a:r>
              <a:rPr b="1"/>
              <a:t>60 random operations</a:t>
            </a:r>
            <a:r>
              <a:rPr/>
              <a:t>, and the report shows the bin </a:t>
            </a:r>
            <a:r>
              <a:rPr i="1"/>
              <a:t>“both legs at </a:t>
            </a:r>
            <a:r>
              <a:rPr i="1">
                <a:latin typeface="Courier"/>
              </a:rPr>
              <a:t>FF</a:t>
            </a:r>
            <a:r>
              <a:rPr i="1"/>
              <a:t>, multiplying”</a:t>
            </a:r>
            <a:r>
              <a:rPr/>
              <a:t> empty</a:t>
            </a:r>
          </a:p>
          <a:p>
            <a:pPr lvl="0"/>
            <a:r>
              <a:rPr/>
              <a:t>Write the directed case that closes it. But </a:t>
            </a:r>
            <a:r>
              <a:rPr b="1"/>
              <a:t>ask for it with </a:t>
            </a:r>
            <a:r>
              <a:rPr b="1">
                <a:latin typeface="Courier"/>
              </a:rPr>
              <a:t>randomize() with {}</a:t>
            </a:r>
            <a:r>
              <a:rPr/>
              <a:t>, not by assigning the fields, which is what this section’s </a:t>
            </a:r>
            <a:r>
              <a:rPr>
                <a:latin typeface="Courier"/>
              </a:rPr>
              <a:t>tester</a:t>
            </a:r>
            <a:r>
              <a:rPr/>
              <a:t> does three lines above</a:t>
            </a:r>
          </a:p>
          <a:p>
            <a:pPr lvl="0"/>
            <a:r>
              <a:rPr/>
              <a:t>It is graded by comparing the coverage before and after: it has to go up</a:t>
            </a:r>
          </a:p>
          <a:p>
            <a:pPr lvl="0"/>
            <a:r>
              <a:rPr/>
              <a:t>It is </a:t>
            </a:r>
            <a:r>
              <a:rPr b="1"/>
              <a:t>row 3</a:t>
            </a:r>
            <a:r>
              <a:rPr/>
              <a:t> of the verification plan of day 1: the only one of the twelve whose stimulus column says </a:t>
            </a:r>
            <a:r>
              <a:rPr i="1"/>
              <a:t>directed case</a:t>
            </a:r>
          </a:p>
        </p:txBody>
      </p:sp>
    </p:spTree>
  </p:cSld>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Yesterday we left…</a:t>
            </a:r>
          </a:p>
          <a:p>
            <a:pPr lvl="0" indent="0" marL="0">
              <a:spcBef>
                <a:spcPts val="3000"/>
              </a:spcBef>
              <a:buNone/>
            </a:pPr>
            <a:r>
              <a:rPr b="1" i="1"/>
              <a:t>Where the testbench stands</a:t>
            </a:r>
          </a:p>
          <a:p>
            <a:pPr lvl="0"/>
            <a:r>
              <a:rPr/>
              <a:t>The data is an </a:t>
            </a:r>
            <a:r>
              <a:rPr b="1"/>
              <a:t>object</a:t>
            </a:r>
            <a:r>
              <a:rPr/>
              <a:t>: </a:t>
            </a:r>
            <a:r>
              <a:rPr>
                <a:latin typeface="Courier"/>
              </a:rPr>
              <a:t>command_transaction</a:t>
            </a:r>
            <a:r>
              <a:rPr/>
              <a:t> with </a:t>
            </a:r>
            <a:r>
              <a:rPr>
                <a:latin typeface="Courier"/>
              </a:rPr>
              <a:t>do_copy</a:t>
            </a:r>
            <a:r>
              <a:rPr/>
              <a:t>, </a:t>
            </a:r>
            <a:r>
              <a:rPr>
                <a:latin typeface="Courier"/>
              </a:rPr>
              <a:t>do_compare</a:t>
            </a:r>
            <a:r>
              <a:rPr/>
              <a:t> and </a:t>
            </a:r>
            <a:r>
              <a:rPr>
                <a:latin typeface="Courier"/>
              </a:rPr>
              <a:t>convert2string</a:t>
            </a:r>
            <a:r>
              <a:rPr/>
              <a:t>, and the scoreboard compares objects, not fields</a:t>
            </a:r>
          </a:p>
          <a:p>
            <a:pPr lvl="0"/>
            <a:r>
              <a:rPr/>
              <a:t>The stimulus is asked for instead of written: </a:t>
            </a:r>
            <a:r>
              <a:rPr>
                <a:latin typeface="Courier"/>
              </a:rPr>
              <a:t>randomize()</a:t>
            </a:r>
            <a:r>
              <a:rPr/>
              <a:t>, </a:t>
            </a:r>
            <a:r>
              <a:rPr>
                <a:latin typeface="Courier"/>
              </a:rPr>
              <a:t>constraint</a:t>
            </a:r>
            <a:r>
              <a:rPr/>
              <a:t>, </a:t>
            </a:r>
            <a:r>
              <a:rPr>
                <a:latin typeface="Courier"/>
              </a:rPr>
              <a:t>dist</a:t>
            </a:r>
            <a:r>
              <a:rPr/>
              <a:t>, and the histogram that says whether the distribution does what it promises</a:t>
            </a:r>
          </a:p>
          <a:p>
            <a:pPr lvl="0"/>
            <a:r>
              <a:rPr/>
              <a:t>And </a:t>
            </a:r>
            <a:r>
              <a:rPr b="1"/>
              <a:t>two</a:t>
            </a:r>
            <a:r>
              <a:rPr/>
              <a:t> things are left stuck together that do not belong together: the </a:t>
            </a:r>
            <a:r>
              <a:rPr>
                <a:latin typeface="Courier"/>
              </a:rPr>
              <a:t>tester</a:t>
            </a:r>
            <a:r>
              <a:rPr/>
              <a:t> is structure and stimulus at once, and the </a:t>
            </a:r>
            <a:r>
              <a:rPr>
                <a:latin typeface="Courier"/>
              </a:rPr>
              <a:t>env</a:t>
            </a:r>
            <a:r>
              <a:rPr/>
              <a:t> names the monitor and the driver one by one</a:t>
            </a:r>
          </a:p>
        </p:txBody>
      </p:sp>
    </p:spTree>
  </p:cSld>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6 · ≈ 4 h 45 · unit 7 · the reusable testbench</a:t>
            </a:r>
          </a:p>
          <a:p>
            <a:pPr lvl="0"/>
            <a:r>
              <a:rPr/>
              <a:t>Agents</a:t>
            </a:r>
          </a:p>
          <a:p>
            <a:pPr lvl="0"/>
            <a:r>
              <a:rPr/>
              <a:t>Callbacks</a:t>
            </a:r>
          </a:p>
          <a:p>
            <a:pPr lvl="0"/>
            <a:r>
              <a:rPr/>
              <a:t>Sequences</a:t>
            </a:r>
          </a:p>
          <a:p>
            <a:pPr lvl="0" indent="0" marL="0">
              <a:buNone/>
            </a:pPr>
            <a:r>
              <a:rPr b="1"/>
              <a:t>By the end of the day you can:</a:t>
            </a:r>
          </a:p>
          <a:p>
            <a:pPr lvl="0"/>
            <a:r>
              <a:rPr b="1"/>
              <a:t>Say</a:t>
            </a:r>
            <a:r>
              <a:rPr/>
              <a:t> what an agent with </a:t>
            </a:r>
            <a:r>
              <a:rPr>
                <a:latin typeface="Courier"/>
              </a:rPr>
              <a:t>is_active = UVM_PASSIVE</a:t>
            </a:r>
            <a:r>
              <a:rPr/>
              <a:t> builds and what it does </a:t>
            </a:r>
            <a:r>
              <a:rPr b="1"/>
              <a:t>not</a:t>
            </a:r>
          </a:p>
          <a:p>
            <a:pPr lvl="0"/>
            <a:r>
              <a:rPr b="1"/>
              <a:t>Explain</a:t>
            </a:r>
            <a:r>
              <a:rPr/>
              <a:t> why a </a:t>
            </a:r>
            <a:r>
              <a:rPr>
                <a:latin typeface="Courier"/>
              </a:rPr>
              <a:t>uvm_sequence</a:t>
            </a:r>
            <a:r>
              <a:rPr/>
              <a:t> does </a:t>
            </a:r>
            <a:r>
              <a:rPr b="1"/>
              <a:t>not</a:t>
            </a:r>
            <a:r>
              <a:rPr/>
              <a:t> show up in </a:t>
            </a:r>
            <a:r>
              <a:rPr>
                <a:latin typeface="Courier"/>
              </a:rPr>
              <a:t>print_topology()</a:t>
            </a:r>
          </a:p>
          <a:p>
            <a:pPr lvl="0"/>
            <a:r>
              <a:rPr b="1"/>
              <a:t>Remove</a:t>
            </a:r>
            <a:r>
              <a:rPr/>
              <a:t> the last hard-wired line of a test, with </a:t>
            </a:r>
            <a:r>
              <a:rPr>
                <a:latin typeface="Courier"/>
              </a:rPr>
              <a:t>default_sequence</a:t>
            </a:r>
            <a:r>
              <a:rPr/>
              <a:t> through </a:t>
            </a:r>
            <a:r>
              <a:rPr>
                <a:latin typeface="Courier"/>
              </a:rPr>
              <a:t>uvm_config_db</a:t>
            </a:r>
          </a:p>
        </p:txBody>
      </p:sp>
    </p:spTree>
  </p:cSld>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Agents</a:t>
            </a:r>
          </a:p>
          <a:p>
            <a:pPr lvl="0" indent="0" marL="0">
              <a:spcBef>
                <a:spcPts val="3000"/>
              </a:spcBef>
              <a:buNone/>
            </a:pPr>
            <a:r>
              <a:rPr b="1" i="1"/>
              <a:t>The problem: a testbench that cannot be copied</a:t>
            </a:r>
          </a:p>
          <a:p>
            <a:pPr lvl="0"/>
            <a:r>
              <a:rPr/>
              <a:t>The </a:t>
            </a:r>
            <a:r>
              <a:rPr>
                <a:latin typeface="Courier"/>
              </a:rPr>
              <a:t>env</a:t>
            </a:r>
            <a:r>
              <a:rPr/>
              <a:t> we left in the transactions works, but it is a </a:t>
            </a:r>
            <a:r>
              <a:rPr b="1"/>
              <a:t>welded block</a:t>
            </a:r>
            <a:r>
              <a:rPr/>
              <a:t>: seven components and five </a:t>
            </a:r>
            <a:r>
              <a:rPr>
                <a:latin typeface="Courier"/>
              </a:rPr>
              <a:t>connect()</a:t>
            </a:r>
            <a:r>
              <a:rPr/>
              <a:t> written by hand</a:t>
            </a:r>
          </a:p>
          <a:p>
            <a:pPr lvl="0"/>
            <a:r>
              <a:rPr/>
              <a:t>Every one of those components exists for a single reason: </a:t>
            </a:r>
            <a:r>
              <a:rPr b="1"/>
              <a:t>it drives or watches the same interface</a:t>
            </a:r>
            <a:r>
              <a:rPr/>
              <a:t>, the </a:t>
            </a:r>
            <a:r>
              <a:rPr>
                <a:latin typeface="Courier"/>
              </a:rPr>
              <a:t>vtalu_bfm</a:t>
            </a:r>
          </a:p>
          <a:p>
            <a:pPr lvl="0"/>
            <a:r>
              <a:rPr/>
              <a:t>Ask what happens if the design brings </a:t>
            </a:r>
            <a:r>
              <a:rPr i="1"/>
              <a:t>two</a:t>
            </a:r>
            <a:r>
              <a:rPr/>
              <a:t> VTALU: you have to copy the seven objects, the five connections, and rename everything</a:t>
            </a:r>
          </a:p>
          <a:p>
            <a:pPr lvl="0"/>
            <a:r>
              <a:rPr/>
              <a:t>Copying and pasting structure is exactly what we had been avoiding since the </a:t>
            </a:r>
            <a:r>
              <a:rPr>
                <a:latin typeface="Courier"/>
              </a:rPr>
              <a:t>env</a:t>
            </a:r>
          </a:p>
          <a:p>
            <a:pPr lvl="0"/>
            <a:r>
              <a:rPr/>
              <a:t>UVM puts a name on the solution: </a:t>
            </a:r>
            <a:r>
              <a:rPr b="1">
                <a:latin typeface="Courier"/>
              </a:rPr>
              <a:t>uvm_agent</a:t>
            </a:r>
          </a:p>
        </p:txBody>
      </p:sp>
      <p:pic>
        <p:nvPicPr>
          <p:cNvPr descr="res/diagrams/en/agents_env_antes_despues.svg" id="0" name="Picture 1"/>
          <p:cNvPicPr>
            <a:picLocks noGrp="1" noChangeAspect="1"/>
          </p:cNvPicPr>
          <p:nvPr/>
        </p:nvPicPr>
        <p:blipFill>
          <a:blip r:embed="rId2"/>
          <a:stretch>
            <a:fillRect/>
          </a:stretch>
        </p:blipFill>
        <p:spPr bwMode="auto">
          <a:xfrm>
            <a:off x="3568700" y="723900"/>
            <a:ext cx="5105400" cy="28321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env of transactions against the env with an agent</a:t>
            </a:r>
          </a:p>
        </p:txBody>
      </p:sp>
    </p:spTree>
  </p:cSld>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t>What is inside an agent</a:t>
            </a:r>
          </a:p>
          <a:p>
            <a:pPr lvl="0"/>
            <a:r>
              <a:rPr/>
              <a:t>A </a:t>
            </a:r>
            <a:r>
              <a:rPr>
                <a:latin typeface="Courier"/>
              </a:rPr>
              <a:t>uvm_agent</a:t>
            </a:r>
            <a:r>
              <a:rPr/>
              <a:t> is one more </a:t>
            </a:r>
            <a:r>
              <a:rPr>
                <a:latin typeface="Courier"/>
              </a:rPr>
              <a:t>uvm_component</a:t>
            </a:r>
            <a:r>
              <a:rPr/>
              <a:t>: same tree, same phases, same factory</a:t>
            </a:r>
          </a:p>
          <a:p>
            <a:pPr lvl="0"/>
            <a:r>
              <a:rPr/>
              <a:t>What changes is </a:t>
            </a:r>
            <a:r>
              <a:rPr b="1"/>
              <a:t>what it puts inside</a:t>
            </a:r>
            <a:r>
              <a:rPr/>
              <a:t>, always the same:</a:t>
            </a:r>
          </a:p>
          <a:p>
            <a:pPr lvl="1"/>
            <a:r>
              <a:rPr/>
              <a:t>a </a:t>
            </a:r>
            <a:r>
              <a:rPr i="1"/>
              <a:t>sequencer</a:t>
            </a:r>
            <a:r>
              <a:rPr/>
              <a:t>, which hands out stimulus</a:t>
            </a:r>
          </a:p>
          <a:p>
            <a:pPr lvl="1"/>
            <a:r>
              <a:rPr/>
              <a:t>a </a:t>
            </a:r>
            <a:r>
              <a:rPr i="1"/>
              <a:t>driver</a:t>
            </a:r>
            <a:r>
              <a:rPr/>
              <a:t>, which turns it into signals of the BFM</a:t>
            </a:r>
          </a:p>
          <a:p>
            <a:pPr lvl="1"/>
            <a:r>
              <a:rPr/>
              <a:t>the </a:t>
            </a:r>
            <a:r>
              <a:rPr i="1"/>
              <a:t>monitors</a:t>
            </a:r>
            <a:r>
              <a:rPr/>
              <a:t>, which watch the bus and publish transactions</a:t>
            </a:r>
          </a:p>
          <a:p>
            <a:pPr lvl="0"/>
            <a:r>
              <a:rPr/>
              <a:t>And it exposes outwards </a:t>
            </a:r>
            <a:r>
              <a:rPr b="1"/>
              <a:t>two </a:t>
            </a:r>
            <a:r>
              <a:rPr b="1">
                <a:latin typeface="Courier"/>
              </a:rPr>
              <a:t>uvm_analysis_port</a:t>
            </a:r>
            <a:r>
              <a:rPr/>
              <a:t>: the one that publishes commands and the one that publishes results</a:t>
            </a:r>
          </a:p>
          <a:p>
            <a:pPr lvl="0"/>
            <a:r>
              <a:rPr/>
              <a:t>The scoreboard and the coverage </a:t>
            </a:r>
            <a:r>
              <a:rPr b="1"/>
              <a:t>do not go inside</a:t>
            </a:r>
            <a:r>
              <a:rPr/>
              <a:t>: they are analysis, and they live in the </a:t>
            </a:r>
            <a:r>
              <a:rPr>
                <a:latin typeface="Courier"/>
              </a:rPr>
              <a:t>env</a:t>
            </a:r>
            <a:r>
              <a:rPr/>
              <a:t> hanging off those two ports</a:t>
            </a:r>
          </a:p>
          <a:p>
            <a:pPr lvl="0"/>
            <a:r>
              <a:rPr/>
              <a:t>From this section on every piece uses </a:t>
            </a:r>
            <a:r>
              <a:rPr b="1"/>
              <a:t>its</a:t>
            </a:r>
            <a:r>
              <a:rPr/>
              <a:t> base class: </a:t>
            </a:r>
            <a:r>
              <a:rPr>
                <a:latin typeface="Courier"/>
              </a:rPr>
              <a:t>uvm_driver #(T)</a:t>
            </a:r>
            <a:r>
              <a:rPr/>
              <a:t>, </a:t>
            </a:r>
            <a:r>
              <a:rPr>
                <a:latin typeface="Courier"/>
              </a:rPr>
              <a:t>uvm_sequencer #(T)</a:t>
            </a:r>
            <a:r>
              <a:rPr/>
              <a:t> and </a:t>
            </a:r>
            <a:r>
              <a:rPr>
                <a:latin typeface="Courier"/>
              </a:rPr>
              <a:t>uvm_monitor</a:t>
            </a:r>
            <a:r>
              <a:rPr/>
              <a:t> instead of a plain </a:t>
            </a:r>
            <a:r>
              <a:rPr>
                <a:latin typeface="Courier"/>
              </a:rPr>
              <a:t>uvm_component</a:t>
            </a:r>
          </a:p>
        </p:txBody>
      </p:sp>
      <p:pic>
        <p:nvPicPr>
          <p:cNvPr descr="res/diagrams/en/agents_agent.svg" id="0" name="Picture 1"/>
          <p:cNvPicPr>
            <a:picLocks noGrp="1" noChangeAspect="1"/>
          </p:cNvPicPr>
          <p:nvPr/>
        </p:nvPicPr>
        <p:blipFill>
          <a:blip r:embed="rId2"/>
          <a:stretch>
            <a:fillRect/>
          </a:stretch>
        </p:blipFill>
        <p:spPr bwMode="auto">
          <a:xfrm>
            <a:off x="3568700" y="228600"/>
            <a:ext cx="5105400" cy="3810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Internal structure of the agent</a:t>
            </a:r>
          </a:p>
        </p:txBody>
      </p:sp>
    </p:spTree>
  </p:cSld>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t>The jump: from the tester to the sequence</a:t>
            </a:r>
          </a:p>
          <a:p>
            <a:pPr lvl="0"/>
            <a:r>
              <a:rPr/>
              <a:t>In the put and get ports we split the stimulus in two: the </a:t>
            </a:r>
            <a:r>
              <a:rPr>
                <a:latin typeface="Courier"/>
              </a:rPr>
              <a:t>tester</a:t>
            </a:r>
            <a:r>
              <a:rPr/>
              <a:t> chose </a:t>
            </a:r>
            <a:r>
              <a:rPr b="1"/>
              <a:t>what</a:t>
            </a:r>
            <a:r>
              <a:rPr/>
              <a:t> to send, the </a:t>
            </a:r>
            <a:r>
              <a:rPr>
                <a:latin typeface="Courier"/>
              </a:rPr>
              <a:t>driver</a:t>
            </a:r>
            <a:r>
              <a:rPr/>
              <a:t> knew </a:t>
            </a:r>
            <a:r>
              <a:rPr b="1"/>
              <a:t>how</a:t>
            </a:r>
          </a:p>
          <a:p>
            <a:pPr lvl="0"/>
            <a:r>
              <a:rPr/>
              <a:t>We joined them with </a:t>
            </a:r>
            <a:r>
              <a:rPr>
                <a:latin typeface="Courier"/>
              </a:rPr>
              <a:t>uvm_put_port</a:t>
            </a:r>
            <a:r>
              <a:rPr/>
              <a:t> / </a:t>
            </a:r>
            <a:r>
              <a:rPr>
                <a:latin typeface="Courier"/>
              </a:rPr>
              <a:t>uvm_get_port</a:t>
            </a:r>
            <a:r>
              <a:rPr/>
              <a:t> and a </a:t>
            </a:r>
            <a:r>
              <a:rPr>
                <a:latin typeface="Courier"/>
              </a:rPr>
              <a:t>uvm_tlm_fifo</a:t>
            </a:r>
            <a:r>
              <a:rPr/>
              <a:t> in the middle: three components in the tree and two </a:t>
            </a:r>
            <a:r>
              <a:rPr>
                <a:latin typeface="Courier"/>
              </a:rPr>
              <a:t>connect()</a:t>
            </a:r>
          </a:p>
          <a:p>
            <a:pPr lvl="0"/>
            <a:r>
              <a:rPr/>
              <a:t>UVM already brings that done, and with a name: the </a:t>
            </a:r>
            <a:r>
              <a:rPr b="1">
                <a:latin typeface="Courier"/>
              </a:rPr>
              <a:t>uvm_sequencer</a:t>
            </a:r>
          </a:p>
          <a:p>
            <a:pPr lvl="0"/>
            <a:r>
              <a:rPr/>
              <a:t>The </a:t>
            </a:r>
            <a:r>
              <a:rPr>
                <a:latin typeface="Courier"/>
              </a:rPr>
              <a:t>driver</a:t>
            </a:r>
            <a:r>
              <a:rPr/>
              <a:t> stops being a generic </a:t>
            </a:r>
            <a:r>
              <a:rPr>
                <a:latin typeface="Courier"/>
              </a:rPr>
              <a:t>uvm_component</a:t>
            </a:r>
            <a:r>
              <a:rPr/>
              <a:t> and becomes </a:t>
            </a:r>
            <a:r>
              <a:rPr>
                <a:latin typeface="Courier"/>
              </a:rPr>
              <a:t>uvm_driver #(T)</a:t>
            </a:r>
            <a:r>
              <a:rPr/>
              <a:t>, which </a:t>
            </a:r>
            <a:r>
              <a:rPr b="1"/>
              <a:t>already comes with a </a:t>
            </a:r>
            <a:r>
              <a:rPr b="1">
                <a:latin typeface="Courier"/>
              </a:rPr>
              <a:t>seq_item_port</a:t>
            </a:r>
          </a:p>
          <a:p>
            <a:pPr lvl="0"/>
            <a:r>
              <a:rPr/>
              <a:t>And the </a:t>
            </a:r>
            <a:r>
              <a:rPr>
                <a:latin typeface="Courier"/>
              </a:rPr>
              <a:t>tester</a:t>
            </a:r>
            <a:r>
              <a:rPr/>
              <a:t> disappears: a </a:t>
            </a:r>
            <a:r>
              <a:rPr>
                <a:latin typeface="Courier"/>
              </a:rPr>
              <a:t>uvm_sequence</a:t>
            </a:r>
            <a:r>
              <a:rPr/>
              <a:t> replaces it, and that </a:t>
            </a:r>
            <a:r>
              <a:rPr b="1"/>
              <a:t>is not a component</a:t>
            </a:r>
            <a:r>
              <a:rPr/>
              <a:t> — it is an object, it is not in the tree and it does not get connected</a:t>
            </a:r>
          </a:p>
        </p:txBody>
      </p:sp>
      <p:pic>
        <p:nvPicPr>
          <p:cNvPr descr="res/diagrams/en/agents_seq_item_port.svg" id="0" name="Picture 1"/>
          <p:cNvPicPr>
            <a:picLocks noGrp="1" noChangeAspect="1"/>
          </p:cNvPicPr>
          <p:nvPr/>
        </p:nvPicPr>
        <p:blipFill>
          <a:blip r:embed="rId2"/>
          <a:stretch>
            <a:fillRect/>
          </a:stretch>
        </p:blipFill>
        <p:spPr bwMode="auto">
          <a:xfrm>
            <a:off x="3568700" y="825500"/>
            <a:ext cx="5105400" cy="26162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From the put/get to the seq_item_port</a:t>
            </a:r>
          </a:p>
        </p:txBody>
      </p:sp>
    </p:spTree>
  </p:cSld>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handshake: </a:t>
            </a:r>
            <a:r>
              <a:rPr b="1" i="1">
                <a:latin typeface="Courier"/>
              </a:rPr>
              <a:t>get_next_item()</a:t>
            </a:r>
            <a:r>
              <a:rPr b="1" i="1"/>
              <a:t> / </a:t>
            </a:r>
            <a:r>
              <a:rPr b="1" i="1">
                <a:latin typeface="Courier"/>
              </a:rPr>
              <a:t>item_done()</a:t>
            </a:r>
          </a:p>
          <a:p>
            <a:pPr lvl="0"/>
            <a:r>
              <a:rPr/>
              <a:t>The driver no longer does </a:t>
            </a:r>
            <a:r>
              <a:rPr>
                <a:latin typeface="Courier"/>
              </a:rPr>
              <a:t>get()</a:t>
            </a:r>
            <a:r>
              <a:rPr/>
              <a:t>: it does </a:t>
            </a:r>
            <a:r>
              <a:rPr>
                <a:latin typeface="Courier"/>
              </a:rPr>
              <a:t>get_next_item()</a:t>
            </a:r>
            <a:r>
              <a:rPr/>
              <a:t>, which </a:t>
            </a:r>
            <a:r>
              <a:rPr b="1"/>
              <a:t>blocks</a:t>
            </a:r>
            <a:r>
              <a:rPr/>
              <a:t> until the sequence has something</a:t>
            </a:r>
          </a:p>
          <a:p>
            <a:pPr lvl="0"/>
            <a:r>
              <a:rPr/>
              <a:t>When it has finished driving the signals, it calls </a:t>
            </a:r>
            <a:r>
              <a:rPr>
                <a:latin typeface="Courier"/>
              </a:rPr>
              <a:t>item_done()</a:t>
            </a:r>
          </a:p>
          <a:p>
            <a:pPr lvl="0"/>
            <a:r>
              <a:rPr/>
              <a:t>That second call is what the </a:t>
            </a:r>
            <a:r>
              <a:rPr>
                <a:latin typeface="Courier"/>
              </a:rPr>
              <a:t>put</a:t>
            </a:r>
            <a:r>
              <a:rPr/>
              <a:t>/</a:t>
            </a:r>
            <a:r>
              <a:rPr>
                <a:latin typeface="Courier"/>
              </a:rPr>
              <a:t>get</a:t>
            </a:r>
            <a:r>
              <a:rPr/>
              <a:t> pair </a:t>
            </a:r>
            <a:r>
              <a:rPr b="1"/>
              <a:t>did not have</a:t>
            </a:r>
            <a:r>
              <a:rPr/>
              <a:t>: it is the driver saying </a:t>
            </a:r>
            <a:r>
              <a:rPr i="1"/>
              <a:t>“that is it, send me the next one”</a:t>
            </a:r>
          </a:p>
          <a:p>
            <a:pPr lvl="0"/>
            <a:r>
              <a:rPr/>
              <a:t>Without </a:t>
            </a:r>
            <a:r>
              <a:rPr>
                <a:latin typeface="Courier"/>
              </a:rPr>
              <a:t>item_done()</a:t>
            </a:r>
            <a:r>
              <a:rPr/>
              <a:t> the sequence hangs forever in its </a:t>
            </a:r>
            <a:r>
              <a:rPr>
                <a:latin typeface="Courier"/>
              </a:rPr>
              <a:t>finish_item()</a:t>
            </a:r>
            <a:r>
              <a:rPr/>
              <a:t>, and the simulation stops advancing without a single error message</a:t>
            </a:r>
          </a:p>
          <a:p>
            <a:pPr lvl="0"/>
            <a:r>
              <a:rPr/>
              <a:t>The pair always goes complete, and in that order</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a:t>
            </a:r>
            <a:br/>
            <a:r>
              <a:rPr>
                <a:latin typeface="Courier"/>
              </a:rPr>
              <a:t>         bfm.send_op(command.A, command.B, command.op);</a:t>
            </a:r>
            <a:br/>
            <a:r>
              <a:rPr>
                <a:latin typeface="Courier"/>
              </a:rPr>
              <a:t>         seq_item_port.item_done();</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p:txBody>
      </p:sp>
    </p:spTree>
  </p:cSld>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driver, now a </a:t>
            </a:r>
            <a:r>
              <a:rPr b="1" i="1">
                <a:latin typeface="Courier"/>
              </a:rPr>
              <a:t>uvm_driver</a:t>
            </a:r>
          </a:p>
          <a:p>
            <a:pPr lvl="0"/>
            <a:r>
              <a:rPr>
                <a:latin typeface="Courier"/>
              </a:rPr>
              <a:t>uvm_driver #(command_transaction)</a:t>
            </a:r>
            <a:r>
              <a:rPr/>
              <a:t> brings the </a:t>
            </a:r>
            <a:r>
              <a:rPr>
                <a:latin typeface="Courier"/>
              </a:rPr>
              <a:t>seq_item_port</a:t>
            </a:r>
            <a:r>
              <a:rPr/>
              <a:t> for free: it is not declared nor instantiated with </a:t>
            </a:r>
            <a:r>
              <a:rPr>
                <a:latin typeface="Courier"/>
              </a:rPr>
              <a:t>new()</a:t>
            </a:r>
          </a:p>
          <a:p>
            <a:pPr lvl="0"/>
            <a:r>
              <a:rPr/>
              <a:t>The </a:t>
            </a:r>
            <a:r>
              <a:rPr>
                <a:latin typeface="Courier"/>
              </a:rPr>
              <a:t>build_phase</a:t>
            </a:r>
            <a:r>
              <a:rPr/>
              <a:t> no longer looks for the BFM straight in the </a:t>
            </a:r>
            <a:r>
              <a:rPr>
                <a:latin typeface="Courier"/>
              </a:rPr>
              <a:t>config_db</a:t>
            </a:r>
            <a:r>
              <a:rPr/>
              <a:t>: it asks the </a:t>
            </a:r>
            <a:r>
              <a:rPr b="1"/>
              <a:t>agent config</a:t>
            </a:r>
            <a:r>
              <a:rPr/>
              <a:t> for it</a:t>
            </a:r>
          </a:p>
          <a:p>
            <a:pPr lvl="0"/>
            <a:r>
              <a:rPr/>
              <a:t>The </a:t>
            </a:r>
            <a:r>
              <a:rPr>
                <a:latin typeface="Courier"/>
              </a:rPr>
              <a:t>run_phase</a:t>
            </a:r>
            <a:r>
              <a:rPr/>
              <a:t> is </a:t>
            </a:r>
            <a:r>
              <a:rPr b="1"/>
              <a:t>three lines</a:t>
            </a:r>
            <a:r>
              <a:rPr/>
              <a:t>: ask for the item, </a:t>
            </a:r>
            <a:r>
              <a:rPr>
                <a:latin typeface="Courier"/>
              </a:rPr>
              <a:t>bfm.send_op(...)</a:t>
            </a:r>
            <a:r>
              <a:rPr/>
              <a:t>, say it is done. The driver does not touch a wire</a:t>
            </a:r>
          </a:p>
          <a:p>
            <a:pPr lvl="0"/>
            <a:r>
              <a:rPr/>
              <a:t>The protocol stays where we left it in interfaces and BFM: </a:t>
            </a:r>
            <a:r>
              <a:rPr b="1"/>
              <a:t>inside the BFM</a:t>
            </a:r>
            <a:r>
              <a:rPr/>
              <a:t>. That is why the driver of an agent is so short, and why changing protocol does not touch it</a:t>
            </a:r>
          </a:p>
          <a:p>
            <a:pPr lvl="0" indent="0">
              <a:buNone/>
            </a:pPr>
            <a:r>
              <a:rPr b="1">
                <a:solidFill>
                  <a:srgbClr val="007020"/>
                </a:solidFill>
                <a:latin typeface="Courier"/>
              </a:rPr>
              <a:t>class</a:t>
            </a:r>
            <a:r>
              <a:rPr>
                <a:latin typeface="Courier"/>
              </a:rPr>
              <a:t> driver </a:t>
            </a:r>
            <a:r>
              <a:rPr b="1">
                <a:solidFill>
                  <a:srgbClr val="007020"/>
                </a:solidFill>
                <a:latin typeface="Courier"/>
              </a:rPr>
              <a:t>extends</a:t>
            </a:r>
            <a:r>
              <a:rPr>
                <a:latin typeface="Courier"/>
              </a:rPr>
              <a:t> uvm_driver #(command_transaction);</a:t>
            </a:r>
            <a:br/>
            <a:r>
              <a:rPr>
                <a:latin typeface="Courier"/>
              </a:rPr>
              <a:t>   </a:t>
            </a:r>
            <a:r>
              <a:rPr>
                <a:solidFill>
                  <a:srgbClr val="007020"/>
                </a:solidFill>
                <a:latin typeface="Courier"/>
              </a:rPr>
              <a:t>`uvm_component_utils</a:t>
            </a:r>
            <a:r>
              <a:rPr>
                <a:latin typeface="Courier"/>
              </a:rPr>
              <a:t>(driver)</a:t>
            </a:r>
            <a:b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vtalu_agent_config cfg;</a:t>
            </a:r>
            <a:br/>
            <a:r>
              <a:rPr>
                <a:latin typeface="Courier"/>
              </a:rPr>
              <a:t>      </a:t>
            </a:r>
            <a:r>
              <a:rPr i="1">
                <a:solidFill>
                  <a:srgbClr val="60A0B0"/>
                </a:solidFill>
                <a:latin typeface="Courier"/>
              </a:rPr>
              <a:t>// The BFM is not asked for on its own: ask for the agent config, and it comes from there.</a:t>
            </a:r>
            <a:br/>
            <a:r>
              <a:rPr>
                <a:latin typeface="Courier"/>
              </a:rPr>
              <a:t>      </a:t>
            </a:r>
            <a:r>
              <a:rPr b="1">
                <a:solidFill>
                  <a:srgbClr val="007020"/>
                </a:solidFill>
                <a:latin typeface="Courier"/>
              </a:rPr>
              <a:t>if</a:t>
            </a:r>
            <a:r>
              <a:rPr>
                <a:latin typeface="Courier"/>
              </a:rPr>
              <a:t> (!uvm_config_db#(vtalu_agent_config)::</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"config"</a:t>
            </a:r>
            <a:r>
              <a:rPr>
                <a:latin typeface="Courier"/>
              </a:rPr>
              <a:t>, cfg))</a:t>
            </a:r>
            <a:br/>
            <a:r>
              <a:rPr>
                <a:latin typeface="Courier"/>
              </a:rPr>
              <a:t>         </a:t>
            </a:r>
            <a:r>
              <a:rPr>
                <a:solidFill>
                  <a:srgbClr val="007020"/>
                </a:solidFill>
                <a:latin typeface="Courier"/>
              </a:rPr>
              <a:t>`uvm_fatal</a:t>
            </a:r>
            <a:r>
              <a:rPr>
                <a:latin typeface="Courier"/>
              </a:rPr>
              <a:t>(</a:t>
            </a:r>
            <a:r>
              <a:rPr>
                <a:solidFill>
                  <a:srgbClr val="4070A0"/>
                </a:solidFill>
                <a:latin typeface="Courier"/>
              </a:rPr>
              <a:t>"DRIVER"</a:t>
            </a:r>
            <a:r>
              <a:rPr>
                <a:latin typeface="Courier"/>
              </a:rPr>
              <a:t>, </a:t>
            </a:r>
            <a:r>
              <a:rPr>
                <a:solidFill>
                  <a:srgbClr val="4070A0"/>
                </a:solidFill>
                <a:latin typeface="Courier"/>
              </a:rPr>
              <a:t>"Failed to get agent config"</a:t>
            </a:r>
            <a:r>
              <a:rPr>
                <a:latin typeface="Courier"/>
              </a:rPr>
              <a:t>)</a:t>
            </a:r>
            <a:br/>
            <a:r>
              <a:rPr>
                <a:latin typeface="Courier"/>
              </a:rPr>
              <a:t>      bfm = cfg.bfm;</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a:t>
            </a:r>
            <a:br/>
            <a:r>
              <a:rPr>
                <a:latin typeface="Courier"/>
              </a:rPr>
              <a:t>         bfm.send_op(command.A, command.B, command.op);</a:t>
            </a:r>
            <a:br/>
            <a:r>
              <a:rPr>
                <a:latin typeface="Courier"/>
              </a:rPr>
              <a:t>         seq_item_port.item_done();</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br/>
            <a:br/>
            <a:r>
              <a:rPr b="1">
                <a:solidFill>
                  <a:srgbClr val="007020"/>
                </a:solidFill>
                <a:latin typeface="Courier"/>
              </a:rPr>
              <a:t>endclass</a:t>
            </a:r>
            <a:r>
              <a:rPr>
                <a:latin typeface="Courier"/>
              </a:rPr>
              <a:t> : driver</a:t>
            </a:r>
          </a:p>
        </p:txBody>
      </p:sp>
    </p:spTree>
  </p:cSld>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sequencer gets declared with a </a:t>
            </a:r>
            <a:r>
              <a:rPr b="1" i="1">
                <a:latin typeface="Courier"/>
              </a:rPr>
              <a:t>typedef</a:t>
            </a:r>
          </a:p>
          <a:p>
            <a:pPr lvl="0"/>
            <a:r>
              <a:rPr>
                <a:latin typeface="Courier"/>
              </a:rPr>
              <a:t>uvm_sequencer</a:t>
            </a:r>
            <a:r>
              <a:rPr/>
              <a:t> is a parameterized class: it is parameterized with the type of item it is going to hand out</a:t>
            </a:r>
          </a:p>
          <a:p>
            <a:pPr lvl="0"/>
            <a:r>
              <a:rPr/>
              <a:t>There is no need to extend it for anything: it is used as is</a:t>
            </a:r>
          </a:p>
          <a:p>
            <a:pPr lvl="0"/>
            <a:r>
              <a:rPr/>
              <a:t>A </a:t>
            </a:r>
            <a:r>
              <a:rPr>
                <a:latin typeface="Courier"/>
              </a:rPr>
              <a:t>typedef</a:t>
            </a:r>
            <a:r>
              <a:rPr/>
              <a:t> in the package gives it a short name, and that name is the one used by the agent and the </a:t>
            </a:r>
            <a:r>
              <a:rPr>
                <a:latin typeface="Courier"/>
              </a:rPr>
              <a:t>create()</a:t>
            </a:r>
          </a:p>
          <a:p>
            <a:pPr lvl="0" indent="0">
              <a:buNone/>
            </a:pPr>
            <a:r>
              <a:rPr b="1">
                <a:solidFill>
                  <a:srgbClr val="007020"/>
                </a:solidFill>
                <a:latin typeface="Courier"/>
              </a:rPr>
              <a:t>typedef</a:t>
            </a:r>
            <a:r>
              <a:rPr>
                <a:latin typeface="Courier"/>
              </a:rPr>
              <a:t> uvm_sequencer #(command_transaction) sequencer;</a:t>
            </a:r>
          </a:p>
          <a:p>
            <a:pPr lvl="0"/>
            <a:r>
              <a:rPr/>
              <a:t>The </a:t>
            </a:r>
            <a:r>
              <a:rPr>
                <a:latin typeface="Courier"/>
              </a:rPr>
              <a:t>command_transaction</a:t>
            </a:r>
            <a:r>
              <a:rPr/>
              <a:t> of the transactions already extends </a:t>
            </a:r>
            <a:r>
              <a:rPr>
                <a:latin typeface="Courier"/>
              </a:rPr>
              <a:t>uvm_sequence_item</a:t>
            </a:r>
            <a:r>
              <a:rPr/>
              <a:t>, so </a:t>
            </a:r>
            <a:r>
              <a:rPr b="1"/>
              <a:t>it does not have to be touched</a:t>
            </a:r>
            <a:r>
              <a:rPr/>
              <a:t>: that is why we chose that base class and not </a:t>
            </a:r>
            <a:r>
              <a:rPr>
                <a:latin typeface="Courier"/>
              </a:rPr>
              <a:t>uvm_transaction</a:t>
            </a:r>
          </a:p>
          <a:p>
            <a:pPr lvl="0"/>
            <a:r>
              <a:rPr/>
              <a:t>The </a:t>
            </a:r>
            <a:r>
              <a:rPr>
                <a:latin typeface="Courier"/>
              </a:rPr>
              <a:t>typedef</a:t>
            </a:r>
            <a:r>
              <a:rPr/>
              <a:t> goes </a:t>
            </a:r>
            <a:r>
              <a:rPr b="1"/>
              <a:t>after</a:t>
            </a:r>
            <a:r>
              <a:rPr/>
              <a:t> the </a:t>
            </a:r>
            <a:r>
              <a:rPr>
                <a:latin typeface="Courier"/>
              </a:rPr>
              <a:t>`include</a:t>
            </a:r>
            <a:r>
              <a:rPr/>
              <a:t> of the transaction and </a:t>
            </a:r>
            <a:r>
              <a:rPr b="1"/>
              <a:t>before</a:t>
            </a:r>
            <a:r>
              <a:rPr/>
              <a:t> the driver and the agent</a:t>
            </a:r>
          </a:p>
        </p:txBody>
      </p:sp>
    </p:spTree>
  </p:cSld>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minimal sequence</a:t>
            </a:r>
          </a:p>
          <a:p>
            <a:pPr lvl="0"/>
            <a:r>
              <a:rPr/>
              <a:t>A </a:t>
            </a:r>
            <a:r>
              <a:rPr>
                <a:latin typeface="Courier"/>
              </a:rPr>
              <a:t>uvm_sequence #(T)</a:t>
            </a:r>
            <a:r>
              <a:rPr/>
              <a:t> has a task </a:t>
            </a:r>
            <a:r>
              <a:rPr>
                <a:latin typeface="Courier"/>
              </a:rPr>
              <a:t>body()</a:t>
            </a:r>
            <a:r>
              <a:rPr/>
              <a:t>: that is all there is to write</a:t>
            </a:r>
          </a:p>
          <a:p>
            <a:pPr lvl="0"/>
            <a:r>
              <a:rPr/>
              <a:t>Every item goes between </a:t>
            </a:r>
            <a:r>
              <a:rPr>
                <a:latin typeface="Courier"/>
              </a:rPr>
              <a:t>start_item()</a:t>
            </a:r>
            <a:r>
              <a:rPr/>
              <a:t> and </a:t>
            </a:r>
            <a:r>
              <a:rPr>
                <a:latin typeface="Courier"/>
              </a:rPr>
              <a:t>finish_item()</a:t>
            </a:r>
          </a:p>
          <a:p>
            <a:pPr lvl="0"/>
            <a:r>
              <a:rPr>
                <a:latin typeface="Courier"/>
              </a:rPr>
              <a:t>start_item()</a:t>
            </a:r>
            <a:r>
              <a:rPr/>
              <a:t> blocks until the sequencer gives us the turn; </a:t>
            </a:r>
            <a:r>
              <a:rPr>
                <a:latin typeface="Courier"/>
              </a:rPr>
              <a:t>finish_item()</a:t>
            </a:r>
            <a:r>
              <a:rPr/>
              <a:t> blocks until the driver called </a:t>
            </a:r>
            <a:r>
              <a:rPr>
                <a:latin typeface="Courier"/>
              </a:rPr>
              <a:t>item_done()</a:t>
            </a:r>
          </a:p>
          <a:p>
            <a:pPr lvl="0"/>
            <a:r>
              <a:rPr/>
              <a:t>The </a:t>
            </a:r>
            <a:r>
              <a:rPr>
                <a:latin typeface="Courier"/>
              </a:rPr>
              <a:t>randomize()</a:t>
            </a:r>
            <a:r>
              <a:rPr/>
              <a:t> goes </a:t>
            </a:r>
            <a:r>
              <a:rPr b="1"/>
              <a:t>between the two</a:t>
            </a:r>
            <a:r>
              <a:rPr/>
              <a:t>: that way the constraints get resolved at the moment the item is about to be handed over, not before</a:t>
            </a:r>
          </a:p>
          <a:p>
            <a:pPr lvl="0"/>
            <a:r>
              <a:rPr/>
              <a:t>This is the direct translation of the </a:t>
            </a:r>
            <a:r>
              <a:rPr>
                <a:latin typeface="Courier"/>
              </a:rPr>
              <a:t>tester</a:t>
            </a:r>
            <a:r>
              <a:rPr/>
              <a:t> of the transactions, and nothing more than that — the sequences section is about what can be done in here</a:t>
            </a:r>
          </a:p>
          <a:p>
            <a:pPr lvl="0" indent="0">
              <a:buNone/>
            </a:pPr>
            <a:r>
              <a:rPr b="1">
                <a:solidFill>
                  <a:srgbClr val="007020"/>
                </a:solidFill>
                <a:latin typeface="Courier"/>
              </a:rPr>
              <a:t>class</a:t>
            </a:r>
            <a:r>
              <a:rPr>
                <a:latin typeface="Courier"/>
              </a:rPr>
              <a:t> command_sequence </a:t>
            </a:r>
            <a:r>
              <a:rPr b="1">
                <a:solidFill>
                  <a:srgbClr val="007020"/>
                </a:solidFill>
                <a:latin typeface="Courier"/>
              </a:rPr>
              <a:t>extends</a:t>
            </a:r>
            <a:r>
              <a:rPr>
                <a:latin typeface="Courier"/>
              </a:rPr>
              <a:t> uvm_sequence #(command_transaction);</a:t>
            </a:r>
            <a:br/>
            <a:r>
              <a:rPr>
                <a:latin typeface="Courier"/>
              </a:rPr>
              <a:t>   </a:t>
            </a:r>
            <a:r>
              <a:rPr>
                <a:solidFill>
                  <a:srgbClr val="007020"/>
                </a:solidFill>
                <a:latin typeface="Courier"/>
              </a:rPr>
              <a:t>`uvm_object_utils</a:t>
            </a:r>
            <a:r>
              <a:rPr>
                <a:latin typeface="Courier"/>
              </a:rPr>
              <a:t>(command_sequence)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"command_sequence"</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task</a:t>
            </a:r>
            <a:r>
              <a:rPr>
                <a:latin typeface="Courier"/>
              </a:rPr>
              <a:t> body();</a:t>
            </a:r>
            <a:br/>
            <a:r>
              <a:rPr>
                <a:latin typeface="Courier"/>
              </a:rPr>
              <a:t>      command_transaction command;</a:t>
            </a:r>
            <a:br/>
            <a:br/>
            <a:r>
              <a:rPr>
                <a:latin typeface="Courier"/>
              </a:rPr>
              <a:t>      </a:t>
            </a:r>
            <a:r>
              <a:rPr i="1">
                <a:solidFill>
                  <a:srgbClr val="60A0B0"/>
                </a:solidFill>
                <a:latin typeface="Courier"/>
              </a:rPr>
              <a:t>// All transactions come out of the factory, the directed ones too:</a:t>
            </a:r>
            <a:br/>
            <a:r>
              <a:rPr>
                <a:latin typeface="Courier"/>
              </a:rPr>
              <a:t>      </a:t>
            </a:r>
            <a:r>
              <a:rPr i="1">
                <a:solidFill>
                  <a:srgbClr val="60A0B0"/>
                </a:solidFill>
                <a:latin typeface="Courier"/>
              </a:rPr>
              <a:t>// a new() would skip add_test's set_type_override.</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command.op = rst_op;</a:t>
            </a:r>
            <a:br/>
            <a:r>
              <a:rPr>
                <a:latin typeface="Courier"/>
              </a:rPr>
              <a:t>      finish_item(command);</a:t>
            </a:r>
            <a:br/>
            <a:br/>
            <a:r>
              <a:rPr>
                <a:latin typeface="Courier"/>
              </a:rPr>
              <a:t>      </a:t>
            </a:r>
            <a:r>
              <a:rPr b="1">
                <a:solidFill>
                  <a:srgbClr val="007020"/>
                </a:solidFill>
                <a:latin typeface="Courier"/>
              </a:rPr>
              <a:t>repeat</a:t>
            </a:r>
            <a:r>
              <a:rPr>
                <a:latin typeface="Courier"/>
              </a:rPr>
              <a:t> (</a:t>
            </a:r>
            <a:r>
              <a:rPr>
                <a:solidFill>
                  <a:srgbClr val="40A070"/>
                </a:solidFill>
                <a:latin typeface="Courier"/>
              </a:rPr>
              <a:t>1000</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a:t>
            </a:r>
            <a:r>
              <a:rPr i="1">
                <a:solidFill>
                  <a:srgbClr val="60A0B0"/>
                </a:solidFill>
                <a:latin typeface="Courier"/>
              </a:rPr>
              <a:t>// The randomize() goes BETWEEN start_item and finish_item: that way the</a:t>
            </a:r>
            <a:br/>
            <a:r>
              <a:rPr>
                <a:latin typeface="Courier"/>
              </a:rPr>
              <a:t>         </a:t>
            </a:r>
            <a:r>
              <a:rPr i="1">
                <a:solidFill>
                  <a:srgbClr val="60A0B0"/>
                </a:solidFill>
                <a:latin typeface="Courier"/>
              </a:rPr>
              <a:t>// constraints are solved when the item is about to be handed over, and</a:t>
            </a:r>
            <a:br/>
            <a:r>
              <a:rPr>
                <a:latin typeface="Courier"/>
              </a:rPr>
              <a:t>         </a:t>
            </a:r>
            <a:r>
              <a:rPr i="1">
                <a:solidFill>
                  <a:srgbClr val="60A0B0"/>
                </a:solidFill>
                <a:latin typeface="Courier"/>
              </a:rPr>
              <a:t>// not before. Today it makes no difference; the day a constraint</a:t>
            </a:r>
            <a:br/>
            <a:r>
              <a:rPr>
                <a:latin typeface="Courier"/>
              </a:rPr>
              <a:t>         </a:t>
            </a:r>
            <a:r>
              <a:rPr i="1">
                <a:solidFill>
                  <a:srgbClr val="60A0B0"/>
                </a:solidFill>
                <a:latin typeface="Courier"/>
              </a:rPr>
              <a:t>// depends on the DUT state, it will.</a:t>
            </a:r>
            <a:br/>
            <a:r>
              <a:rPr>
                <a:latin typeface="Courier"/>
              </a:rPr>
              <a:t>         </a:t>
            </a: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"COMMAND SEQ"</a:t>
            </a:r>
            <a:r>
              <a:rPr>
                <a:latin typeface="Courier"/>
              </a:rPr>
              <a:t>, </a:t>
            </a:r>
            <a:r>
              <a:rPr>
                <a:solidFill>
                  <a:srgbClr val="4070A0"/>
                </a:solidFill>
                <a:latin typeface="Courier"/>
              </a:rPr>
              <a:t>"randomize() failed"</a:t>
            </a:r>
            <a:r>
              <a:rPr>
                <a:latin typeface="Courier"/>
              </a:rPr>
              <a:t>)</a:t>
            </a:r>
            <a:br/>
            <a:r>
              <a:rPr>
                <a:latin typeface="Courier"/>
              </a:rPr>
              <a:t>         finish_item(command);</a:t>
            </a:r>
            <a:br/>
            <a:r>
              <a:rPr>
                <a:latin typeface="Courier"/>
              </a:rPr>
              <a:t>      </a:t>
            </a:r>
            <a:r>
              <a:rPr b="1">
                <a:solidFill>
                  <a:srgbClr val="007020"/>
                </a:solidFill>
                <a:latin typeface="Courier"/>
              </a:rPr>
              <a:t>end</a:t>
            </a:r>
            <a:r>
              <a:rPr>
                <a:latin typeface="Courier"/>
              </a:rPr>
              <a:t> : random_loop</a:t>
            </a:r>
            <a:br/>
            <a:br/>
            <a:r>
              <a:rPr>
                <a:latin typeface="Courier"/>
              </a:rPr>
              <a:t>      </a:t>
            </a:r>
            <a:r>
              <a:rPr i="1">
                <a:solidFill>
                  <a:srgbClr val="60A0B0"/>
                </a:solidFill>
                <a:latin typeface="Courier"/>
              </a:rPr>
              <a:t>// Directed: the multiplier overflow, which 1000 random operations might</a:t>
            </a:r>
            <a:br/>
            <a:r>
              <a:rPr>
                <a:latin typeface="Courier"/>
              </a:rPr>
              <a:t>      </a:t>
            </a:r>
            <a:r>
              <a:rPr i="1">
                <a:solidFill>
                  <a:srgbClr val="60A0B0"/>
                </a:solidFill>
                <a:latin typeface="Courier"/>
              </a:rPr>
              <a:t>// never touch. It comes out of the factory like the others, but since it</a:t>
            </a:r>
            <a:br/>
            <a:r>
              <a:rPr>
                <a:latin typeface="Courier"/>
              </a:rPr>
              <a:t>      </a:t>
            </a:r>
            <a:r>
              <a:rPr i="1">
                <a:solidFill>
                  <a:srgbClr val="60A0B0"/>
                </a:solidFill>
                <a:latin typeface="Courier"/>
              </a:rPr>
              <a:t>// is not randomized, add_transaction's constraint does not run.</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command.op = mul_op;</a:t>
            </a:r>
            <a:br/>
            <a:r>
              <a:rPr>
                <a:latin typeface="Courier"/>
              </a:rPr>
              <a:t>      command.A  = </a:t>
            </a:r>
            <a:r>
              <a:rPr>
                <a:solidFill>
                  <a:srgbClr val="40A070"/>
                </a:solidFill>
                <a:latin typeface="Courier"/>
              </a:rPr>
              <a:t>8'hFF</a:t>
            </a:r>
            <a:r>
              <a:rPr>
                <a:latin typeface="Courier"/>
              </a:rPr>
              <a:t>;</a:t>
            </a:r>
            <a:br/>
            <a:r>
              <a:rPr>
                <a:latin typeface="Courier"/>
              </a:rPr>
              <a:t>      command.B  = </a:t>
            </a:r>
            <a:r>
              <a:rPr>
                <a:solidFill>
                  <a:srgbClr val="40A070"/>
                </a:solidFill>
                <a:latin typeface="Courier"/>
              </a:rPr>
              <a:t>8'hFF</a:t>
            </a:r>
            <a:r>
              <a:rPr>
                <a:latin typeface="Courier"/>
              </a:rPr>
              <a:t>;</a:t>
            </a:r>
            <a:br/>
            <a:r>
              <a:rPr>
                <a:latin typeface="Courier"/>
              </a:rPr>
              <a:t>      finish_item(command);</a:t>
            </a:r>
            <a:br/>
            <a:r>
              <a:rPr>
                <a:latin typeface="Courier"/>
              </a:rPr>
              <a:t>   </a:t>
            </a:r>
            <a:r>
              <a:rPr b="1">
                <a:solidFill>
                  <a:srgbClr val="007020"/>
                </a:solidFill>
                <a:latin typeface="Courier"/>
              </a:rPr>
              <a:t>endtask</a:t>
            </a:r>
            <a:r>
              <a:rPr>
                <a:latin typeface="Courier"/>
              </a:rPr>
              <a:t> : body</a:t>
            </a:r>
          </a:p>
        </p:txBody>
      </p:sp>
    </p:spTree>
  </p:cSld>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latin typeface="Courier"/>
              </a:rPr>
              <a:t>is_active</a:t>
            </a:r>
            <a:r>
              <a:rPr b="1" i="1"/>
              <a:t>: active and passive</a:t>
            </a:r>
          </a:p>
          <a:p>
            <a:pPr lvl="0"/>
            <a:r>
              <a:rPr>
                <a:latin typeface="Courier"/>
              </a:rPr>
              <a:t>uvm_agent</a:t>
            </a:r>
            <a:r>
              <a:rPr/>
              <a:t> brings a field </a:t>
            </a:r>
            <a:r>
              <a:rPr>
                <a:latin typeface="Courier"/>
              </a:rPr>
              <a:t>is_active</a:t>
            </a:r>
            <a:r>
              <a:rPr/>
              <a:t> of type </a:t>
            </a:r>
            <a:r>
              <a:rPr>
                <a:latin typeface="Courier"/>
              </a:rPr>
              <a:t>uvm_active_passive_enum</a:t>
            </a:r>
            <a:r>
              <a:rPr/>
              <a:t>, with two values: </a:t>
            </a:r>
            <a:r>
              <a:rPr>
                <a:latin typeface="Courier"/>
              </a:rPr>
              <a:t>UVM_ACTIVE</a:t>
            </a:r>
            <a:r>
              <a:rPr/>
              <a:t> and </a:t>
            </a:r>
            <a:r>
              <a:rPr>
                <a:latin typeface="Courier"/>
              </a:rPr>
              <a:t>UVM_PASSIVE</a:t>
            </a:r>
          </a:p>
          <a:p>
            <a:pPr lvl="0"/>
            <a:r>
              <a:rPr b="1"/>
              <a:t>Active</a:t>
            </a:r>
            <a:r>
              <a:rPr/>
              <a:t>: the sequencer and the driver get built. The agent drives the interface</a:t>
            </a:r>
          </a:p>
          <a:p>
            <a:pPr lvl="0"/>
            <a:r>
              <a:rPr b="1"/>
              <a:t>Passive</a:t>
            </a:r>
            <a:r>
              <a:rPr/>
              <a:t>: they do not get built. The agent </a:t>
            </a:r>
            <a:r>
              <a:rPr b="1"/>
              <a:t>only watches</a:t>
            </a:r>
            <a:r>
              <a:rPr/>
              <a:t> an interface that somebody else drives</a:t>
            </a:r>
          </a:p>
          <a:p>
            <a:pPr lvl="0"/>
            <a:r>
              <a:rPr/>
              <a:t>The monitors and the two analysis ports get built </a:t>
            </a:r>
            <a:r>
              <a:rPr b="1"/>
              <a:t>always</a:t>
            </a:r>
            <a:r>
              <a:rPr/>
              <a:t>: a passive agent keeps feeding scoreboard and coverage</a:t>
            </a:r>
          </a:p>
          <a:p>
            <a:pPr lvl="0"/>
            <a:r>
              <a:rPr/>
              <a:t>It is read with </a:t>
            </a:r>
            <a:r>
              <a:rPr>
                <a:latin typeface="Courier"/>
              </a:rPr>
              <a:t>get_is_active()</a:t>
            </a:r>
            <a:r>
              <a:rPr/>
              <a:t> and decided in the </a:t>
            </a:r>
            <a:r>
              <a:rPr>
                <a:latin typeface="Courier"/>
              </a:rPr>
              <a:t>build_phase</a:t>
            </a:r>
            <a:r>
              <a:rPr/>
              <a:t>, with an </a:t>
            </a:r>
            <a:r>
              <a:rPr>
                <a:latin typeface="Courier"/>
              </a:rPr>
              <a:t>if</a:t>
            </a:r>
          </a:p>
        </p:txBody>
      </p:sp>
      <p:pic>
        <p:nvPicPr>
          <p:cNvPr descr="res/diagrams/en/agents_active_passive.svg" id="0" name="Picture 1"/>
          <p:cNvPicPr>
            <a:picLocks noGrp="1" noChangeAspect="1"/>
          </p:cNvPicPr>
          <p:nvPr/>
        </p:nvPicPr>
        <p:blipFill>
          <a:blip r:embed="rId2"/>
          <a:stretch>
            <a:fillRect/>
          </a:stretch>
        </p:blipFill>
        <p:spPr bwMode="auto">
          <a:xfrm>
            <a:off x="3568700" y="736600"/>
            <a:ext cx="5105400" cy="28067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Active against passive</a:t>
            </a:r>
          </a:p>
        </p:txBody>
      </p:sp>
    </p:spTree>
  </p:cSld>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And it can be seen</a:t>
            </a:r>
          </a:p>
          <a:p>
            <a:pPr lvl="0"/>
            <a:r>
              <a:rPr>
                <a:latin typeface="Courier"/>
              </a:rPr>
              <a:t>bash run.sh +TOPOLOGY</a:t>
            </a:r>
            <a:r>
              <a:rPr/>
              <a:t> prints the tree of components UVM built</a:t>
            </a:r>
          </a:p>
          <a:p>
            <a:pPr lvl="0" indent="0">
              <a:buNone/>
            </a:pPr>
            <a:r>
              <a:rPr>
                <a:latin typeface="Courier"/>
              </a:rPr>
              <a:t>      clase_agent_h          vtalu_agent
        command_ap           uvm_analysis_port
        command_monitor_h    command_monitor
        driver_h             driver
          seq_item_port      uvm_seq_item_pull_port
        result_ap            uvm_analysis_port
        result_monitor_h     result_monitor
        sequencer_h          uvm_sequencer
          seq_item_export    uvm_seq_item_pull_imp
      modulo_agent_h         vtalu_agent
        command_ap           uvm_analysis_port
        command_monitor_h    command_monitor
        result_ap            uvm_analysis_port
        result_monitor_h     result_monitor</a:t>
            </a:r>
          </a:p>
          <a:p>
            <a:pPr lvl="0"/>
            <a:r>
              <a:rPr/>
              <a:t>Same class, two instances, and one has four components fewer</a:t>
            </a:r>
          </a:p>
          <a:p>
            <a:pPr lvl="0"/>
            <a:r>
              <a:rPr/>
              <a:t>There too are the </a:t>
            </a:r>
            <a:r>
              <a:rPr>
                <a:latin typeface="Courier"/>
              </a:rPr>
              <a:t>seq_item_port</a:t>
            </a:r>
            <a:r>
              <a:rPr/>
              <a:t> and the </a:t>
            </a:r>
            <a:r>
              <a:rPr>
                <a:latin typeface="Courier"/>
              </a:rPr>
              <a:t>seq_item_export</a:t>
            </a:r>
            <a:r>
              <a:rPr/>
              <a:t> that the driver and the sequencer bring already fitted, without anybody declaring them — against the put and get ports, where the </a:t>
            </a:r>
            <a:r>
              <a:rPr>
                <a:latin typeface="Courier"/>
              </a:rPr>
              <a:t>uvm_put_port</a:t>
            </a:r>
            <a:r>
              <a:rPr/>
              <a:t> had to be declared and </a:t>
            </a:r>
            <a:r>
              <a:rPr>
                <a:latin typeface="Courier"/>
              </a:rPr>
              <a:t>new()</a:t>
            </a:r>
            <a:r>
              <a:rPr/>
              <a:t>ed</a:t>
            </a:r>
          </a:p>
          <a:p>
            <a:pPr lvl="0"/>
            <a:r>
              <a:rPr>
                <a:latin typeface="Courier"/>
              </a:rPr>
              <a:t>print_topology()</a:t>
            </a:r>
            <a:r>
              <a:rPr/>
              <a:t> is besides the debug tool for when a </a:t>
            </a:r>
            <a:r>
              <a:rPr>
                <a:latin typeface="Courier"/>
              </a:rPr>
              <a:t>connect()</a:t>
            </a:r>
            <a:r>
              <a:rPr/>
              <a:t> points at a component that does not exist</a:t>
            </a:r>
          </a:p>
        </p:txBody>
      </p:sp>
    </p:spTree>
  </p:cSld>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config object of the agent</a:t>
            </a:r>
          </a:p>
          <a:p>
            <a:pPr lvl="0"/>
            <a:r>
              <a:rPr/>
              <a:t>The agent needs two pieces of data from outside: </a:t>
            </a:r>
            <a:r>
              <a:rPr b="1"/>
              <a:t>which BFM</a:t>
            </a:r>
            <a:r>
              <a:rPr/>
              <a:t> and </a:t>
            </a:r>
            <a:r>
              <a:rPr b="1"/>
              <a:t>whether it is active</a:t>
            </a:r>
          </a:p>
          <a:p>
            <a:pPr lvl="0"/>
            <a:r>
              <a:rPr/>
              <a:t>Both travel together in a configuration object, which is the public interface of the agent</a:t>
            </a:r>
          </a:p>
          <a:p>
            <a:pPr lvl="0"/>
            <a:r>
              <a:rPr/>
              <a:t>It is a </a:t>
            </a:r>
            <a:r>
              <a:rPr b="1"/>
              <a:t>bare class</a:t>
            </a:r>
            <a:r>
              <a:rPr/>
              <a:t>, not a </a:t>
            </a:r>
            <a:r>
              <a:rPr>
                <a:latin typeface="Courier"/>
              </a:rPr>
              <a:t>uvm_object</a:t>
            </a:r>
            <a:r>
              <a:rPr/>
              <a:t>: that is why the constructor can </a:t>
            </a:r>
            <a:r>
              <a:rPr b="1"/>
              <a:t>demand</a:t>
            </a:r>
            <a:r>
              <a:rPr/>
              <a:t> both pieces of data, and whoever forgets one does not compile</a:t>
            </a:r>
          </a:p>
          <a:p>
            <a:pPr lvl="0"/>
            <a:r>
              <a:rPr/>
              <a:t>A </a:t>
            </a:r>
            <a:r>
              <a:rPr>
                <a:latin typeface="Courier"/>
              </a:rPr>
              <a:t>uvm_object</a:t>
            </a:r>
            <a:r>
              <a:rPr/>
              <a:t> is created with </a:t>
            </a:r>
            <a:r>
              <a:rPr>
                <a:latin typeface="Courier"/>
              </a:rPr>
              <a:t>type_id::create()</a:t>
            </a:r>
            <a:r>
              <a:rPr/>
              <a:t>, which only takes a </a:t>
            </a:r>
            <a:r>
              <a:rPr>
                <a:latin typeface="Courier"/>
              </a:rPr>
              <a:t>name</a:t>
            </a:r>
            <a:r>
              <a:rPr/>
              <a:t>: the guarantee of the constructor is lost</a:t>
            </a:r>
          </a:p>
          <a:p>
            <a:pPr lvl="0"/>
            <a:r>
              <a:rPr/>
              <a:t>The field </a:t>
            </a:r>
            <a:r>
              <a:rPr>
                <a:latin typeface="Courier"/>
              </a:rPr>
              <a:t>is_active</a:t>
            </a:r>
            <a:r>
              <a:rPr/>
              <a:t> goes </a:t>
            </a:r>
            <a:r>
              <a:rPr>
                <a:latin typeface="Courier"/>
              </a:rPr>
              <a:t>protected</a:t>
            </a:r>
            <a:r>
              <a:rPr/>
              <a:t> with a getter: nobody changes it after the agent has been built</a:t>
            </a:r>
          </a:p>
          <a:p>
            <a:pPr lvl="0" indent="0">
              <a:buNone/>
            </a:pPr>
            <a:r>
              <a:rPr i="1">
                <a:solidFill>
                  <a:srgbClr val="60A0B0"/>
                </a:solidFill>
                <a:latin typeface="Courier"/>
              </a:rPr>
              <a:t>// The agent config is NOT a uvm_object: it is a plain class. That is why the</a:t>
            </a:r>
            <a:br/>
            <a:r>
              <a:rPr i="1">
                <a:solidFill>
                  <a:srgbClr val="60A0B0"/>
                </a:solidFill>
                <a:latin typeface="Courier"/>
              </a:rPr>
              <a:t>// constructor can DEMAND both values, and whoever forgets one does not compile.</a:t>
            </a:r>
            <a:br/>
            <a:r>
              <a:rPr i="1">
                <a:solidFill>
                  <a:srgbClr val="60A0B0"/>
                </a:solidFill>
                <a:latin typeface="Courier"/>
              </a:rPr>
              <a:t>// A uvm_object is built with type_id::create(), which only takes a name, and</a:t>
            </a:r>
            <a:br/>
            <a:r>
              <a:rPr i="1">
                <a:solidFill>
                  <a:srgbClr val="60A0B0"/>
                </a:solidFill>
                <a:latin typeface="Courier"/>
              </a:rPr>
              <a:t>// that guarantee is lost.</a:t>
            </a:r>
            <a:br/>
            <a:r>
              <a:rPr b="1">
                <a:solidFill>
                  <a:srgbClr val="007020"/>
                </a:solidFill>
                <a:latin typeface="Courier"/>
              </a:rPr>
              <a:t>class</a:t>
            </a:r>
            <a:r>
              <a:rPr>
                <a:latin typeface="Courier"/>
              </a:rPr>
              <a:t> vtalu_agent_config;</a:t>
            </a:r>
            <a:br/>
            <a:br/>
            <a:r>
              <a:rPr>
                <a:latin typeface="Courier"/>
              </a:rPr>
              <a:t>   </a:t>
            </a:r>
            <a:r>
              <a:rPr b="1">
                <a:solidFill>
                  <a:srgbClr val="007020"/>
                </a:solidFill>
                <a:latin typeface="Courier"/>
              </a:rPr>
              <a:t>virtual</a:t>
            </a:r>
            <a:r>
              <a:rPr>
                <a:latin typeface="Courier"/>
              </a:rPr>
              <a:t> vtalu_bfm bfm;</a:t>
            </a:r>
            <a:br/>
            <a:br/>
            <a:r>
              <a:rPr>
                <a:latin typeface="Courier"/>
              </a:rPr>
              <a:t>   </a:t>
            </a:r>
            <a:r>
              <a:rPr i="1">
                <a:solidFill>
                  <a:srgbClr val="60A0B0"/>
                </a:solidFill>
                <a:latin typeface="Courier"/>
              </a:rPr>
              <a:t>// protected + getter: nobody changes it after the agent was built.</a:t>
            </a:r>
            <a:br/>
            <a:r>
              <a:rPr>
                <a:latin typeface="Courier"/>
              </a:rPr>
              <a:t>   </a:t>
            </a:r>
            <a:r>
              <a:rPr b="1">
                <a:solidFill>
                  <a:srgbClr val="007020"/>
                </a:solidFill>
                <a:latin typeface="Courier"/>
              </a:rPr>
              <a:t>protected</a:t>
            </a:r>
            <a:r>
              <a:rPr>
                <a:latin typeface="Courier"/>
              </a:rPr>
              <a:t> uvm_active_passive_enum is_active;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virtual</a:t>
            </a:r>
            <a:r>
              <a:rPr>
                <a:latin typeface="Courier"/>
              </a:rPr>
              <a:t> vtalu_bfm bfm, uvm_active_passive_enum is_active);</a:t>
            </a:r>
            <a:br/>
            <a:r>
              <a:rPr>
                <a:latin typeface="Courier"/>
              </a:rPr>
              <a:t>      </a:t>
            </a:r>
            <a:r>
              <a:rPr b="1">
                <a:solidFill>
                  <a:srgbClr val="007020"/>
                </a:solidFill>
                <a:latin typeface="Courier"/>
              </a:rPr>
              <a:t>this</a:t>
            </a:r>
            <a:r>
              <a:rPr>
                <a:latin typeface="Courier"/>
              </a:rPr>
              <a:t>.bfm = bfm;</a:t>
            </a:r>
            <a:br/>
            <a:r>
              <a:rPr>
                <a:latin typeface="Courier"/>
              </a:rPr>
              <a:t>      </a:t>
            </a:r>
            <a:r>
              <a:rPr b="1">
                <a:solidFill>
                  <a:srgbClr val="007020"/>
                </a:solidFill>
                <a:latin typeface="Courier"/>
              </a:rPr>
              <a:t>this</a:t>
            </a:r>
            <a:r>
              <a:rPr>
                <a:latin typeface="Courier"/>
              </a:rPr>
              <a:t>.is_active = is_active;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uvm_active_passive_enum get_is_active();</a:t>
            </a:r>
            <a:br/>
            <a:r>
              <a:rPr>
                <a:latin typeface="Courier"/>
              </a:rPr>
              <a:t>      </a:t>
            </a:r>
            <a:r>
              <a:rPr b="1">
                <a:solidFill>
                  <a:srgbClr val="007020"/>
                </a:solidFill>
                <a:latin typeface="Courier"/>
              </a:rPr>
              <a:t>return</a:t>
            </a:r>
            <a:r>
              <a:rPr>
                <a:latin typeface="Courier"/>
              </a:rPr>
              <a:t> is_active;</a:t>
            </a:r>
            <a:br/>
            <a:r>
              <a:rPr>
                <a:latin typeface="Courier"/>
              </a:rPr>
              <a:t>   </a:t>
            </a:r>
            <a:r>
              <a:rPr b="1">
                <a:solidFill>
                  <a:srgbClr val="007020"/>
                </a:solidFill>
                <a:latin typeface="Courier"/>
              </a:rPr>
              <a:t>endfunction</a:t>
            </a:r>
            <a:r>
              <a:rPr>
                <a:latin typeface="Courier"/>
              </a:rPr>
              <a:t> : get_is_active</a:t>
            </a:r>
            <a:br/>
            <a:br/>
            <a:r>
              <a:rPr b="1">
                <a:solidFill>
                  <a:srgbClr val="007020"/>
                </a:solidFill>
                <a:latin typeface="Courier"/>
              </a:rPr>
              <a:t>endclass</a:t>
            </a:r>
            <a:r>
              <a:rPr>
                <a:latin typeface="Courier"/>
              </a:rPr>
              <a:t> : vtalu_agent_config</a:t>
            </a:r>
          </a:p>
        </p:txBody>
      </p:sp>
    </p:spTree>
  </p:cSld>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agent class: </a:t>
            </a:r>
            <a:r>
              <a:rPr b="1" i="1">
                <a:latin typeface="Courier"/>
              </a:rPr>
              <a:t>build_phase</a:t>
            </a:r>
          </a:p>
          <a:p>
            <a:pPr lvl="0"/>
            <a:r>
              <a:rPr/>
              <a:t>It asks the </a:t>
            </a:r>
            <a:r>
              <a:rPr>
                <a:latin typeface="Courier"/>
              </a:rPr>
              <a:t>uvm_config_db</a:t>
            </a:r>
            <a:r>
              <a:rPr/>
              <a:t> for its config and copies the </a:t>
            </a:r>
            <a:r>
              <a:rPr>
                <a:latin typeface="Courier"/>
              </a:rPr>
              <a:t>is_active</a:t>
            </a:r>
            <a:r>
              <a:rPr/>
              <a:t> </a:t>
            </a:r>
            <a:r>
              <a:rPr b="1"/>
              <a:t>by hand</a:t>
            </a:r>
            <a:r>
              <a:rPr/>
              <a:t>: without </a:t>
            </a:r>
            <a:r>
              <a:rPr>
                <a:latin typeface="Courier"/>
              </a:rPr>
              <a:t>super.build_phase()</a:t>
            </a:r>
            <a:r>
              <a:rPr/>
              <a:t>, </a:t>
            </a:r>
            <a:r>
              <a:rPr>
                <a:latin typeface="Courier"/>
              </a:rPr>
              <a:t>uvm_agent</a:t>
            </a:r>
            <a:r>
              <a:rPr/>
              <a:t>’s, the one that would read it, never runs</a:t>
            </a:r>
          </a:p>
          <a:p>
            <a:pPr lvl="0"/>
            <a:r>
              <a:rPr/>
              <a:t>It builds sequencer and driver </a:t>
            </a:r>
            <a:r>
              <a:rPr b="1"/>
              <a:t>only if it is active</a:t>
            </a:r>
            <a:r>
              <a:rPr/>
              <a:t>; the monitors and the two analysis ports, always</a:t>
            </a:r>
          </a:p>
          <a:p>
            <a:pPr lvl="0"/>
            <a:r>
              <a:rPr/>
              <a:t>The analysis ports are ports: they get instantiated with </a:t>
            </a:r>
            <a:r>
              <a:rPr>
                <a:latin typeface="Courier"/>
              </a:rPr>
              <a:t>new()</a:t>
            </a:r>
            <a:r>
              <a:rPr/>
              <a:t>, not with the factory</a:t>
            </a:r>
          </a:p>
          <a:p>
            <a:pPr lvl="0" indent="0">
              <a:buNone/>
            </a:pPr>
            <a:r>
              <a:rPr b="1">
                <a:solidFill>
                  <a:srgbClr val="007020"/>
                </a:solidFill>
                <a:latin typeface="Courier"/>
              </a:rPr>
              <a:t>class</a:t>
            </a:r>
            <a:r>
              <a:rPr>
                <a:latin typeface="Courier"/>
              </a:rPr>
              <a:t> vtalu_agent </a:t>
            </a:r>
            <a:r>
              <a:rPr b="1">
                <a:solidFill>
                  <a:srgbClr val="007020"/>
                </a:solidFill>
                <a:latin typeface="Courier"/>
              </a:rPr>
              <a:t>extends</a:t>
            </a:r>
            <a:r>
              <a:rPr>
                <a:latin typeface="Courier"/>
              </a:rPr>
              <a:t> uvm_agent;</a:t>
            </a:r>
            <a:br/>
            <a:r>
              <a:rPr>
                <a:latin typeface="Courier"/>
              </a:rPr>
              <a:t>   </a:t>
            </a:r>
            <a:r>
              <a:rPr>
                <a:solidFill>
                  <a:srgbClr val="007020"/>
                </a:solidFill>
                <a:latin typeface="Courier"/>
              </a:rPr>
              <a:t>`uvm_component_utils</a:t>
            </a:r>
            <a:r>
              <a:rPr>
                <a:latin typeface="Courier"/>
              </a:rPr>
              <a:t>(vtalu_agent)</a:t>
            </a:r>
            <a:br/>
            <a:br/>
            <a:r>
              <a:rPr>
                <a:latin typeface="Courier"/>
              </a:rPr>
              <a:t>   vtalu_agent_config cfg;</a:t>
            </a:r>
            <a:br/>
            <a:br/>
            <a:r>
              <a:rPr>
                <a:latin typeface="Courier"/>
              </a:rPr>
              <a:t>   sequencer       sequencer_h;</a:t>
            </a:r>
            <a:br/>
            <a:r>
              <a:rPr>
                <a:latin typeface="Courier"/>
              </a:rPr>
              <a:t>   driver          driver_h;</a:t>
            </a:r>
            <a:br/>
            <a:r>
              <a:rPr>
                <a:latin typeface="Courier"/>
              </a:rPr>
              <a:t>   command_monitor command_monitor_h;</a:t>
            </a:r>
            <a:br/>
            <a:r>
              <a:rPr>
                <a:latin typeface="Courier"/>
              </a:rPr>
              <a:t>   result_monitor  result_monitor_h;</a:t>
            </a:r>
            <a:br/>
            <a:br/>
            <a:r>
              <a:rPr>
                <a:latin typeface="Courier"/>
              </a:rPr>
              <a:t>   uvm_analysis_port #(command_transaction) command_ap;</a:t>
            </a:r>
            <a:br/>
            <a:r>
              <a:rPr>
                <a:latin typeface="Courier"/>
              </a:rPr>
              <a:t>   uvm_analysis_port #(result_transaction)  result_ap;</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if</a:t>
            </a:r>
            <a:r>
              <a:rPr>
                <a:latin typeface="Courier"/>
              </a:rPr>
              <a:t> (!uvm_config_db#(vtalu_agent_config)::</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"config"</a:t>
            </a:r>
            <a:r>
              <a:rPr>
                <a:latin typeface="Courier"/>
              </a:rPr>
              <a:t>, cfg))</a:t>
            </a:r>
            <a:br/>
            <a:r>
              <a:rPr>
                <a:latin typeface="Courier"/>
              </a:rPr>
              <a:t>         </a:t>
            </a:r>
            <a:r>
              <a:rPr>
                <a:solidFill>
                  <a:srgbClr val="007020"/>
                </a:solidFill>
                <a:latin typeface="Courier"/>
              </a:rPr>
              <a:t>`uvm_fatal</a:t>
            </a:r>
            <a:r>
              <a:rPr>
                <a:latin typeface="Courier"/>
              </a:rPr>
              <a:t>(</a:t>
            </a:r>
            <a:r>
              <a:rPr>
                <a:solidFill>
                  <a:srgbClr val="4070A0"/>
                </a:solidFill>
                <a:latin typeface="Courier"/>
              </a:rPr>
              <a:t>"AGENT"</a:t>
            </a:r>
            <a:r>
              <a:rPr>
                <a:latin typeface="Courier"/>
              </a:rPr>
              <a:t>, </a:t>
            </a:r>
            <a:r>
              <a:rPr>
                <a:solidFill>
                  <a:srgbClr val="4070A0"/>
                </a:solidFill>
                <a:latin typeface="Courier"/>
              </a:rPr>
              <a:t>"Failed to get agent config"</a:t>
            </a:r>
            <a:r>
              <a:rPr>
                <a:latin typeface="Courier"/>
              </a:rPr>
              <a:t>)</a:t>
            </a:r>
            <a:br/>
            <a:r>
              <a:rPr>
                <a:latin typeface="Courier"/>
              </a:rPr>
              <a:t>      is_active = cfg.get_is_active();</a:t>
            </a:r>
            <a:br/>
            <a:br/>
            <a:r>
              <a:rPr>
                <a:latin typeface="Courier"/>
              </a:rPr>
              <a:t>      </a:t>
            </a:r>
            <a:r>
              <a:rPr b="1">
                <a:solidFill>
                  <a:srgbClr val="007020"/>
                </a:solidFill>
                <a:latin typeface="Courier"/>
              </a:rPr>
              <a:t>if</a:t>
            </a:r>
            <a:r>
              <a:rPr>
                <a:latin typeface="Courier"/>
              </a:rPr>
              <a:t> (get_is_active() == UVM_ACTIVE) </a:t>
            </a:r>
            <a:r>
              <a:rPr b="1">
                <a:solidFill>
                  <a:srgbClr val="007020"/>
                </a:solidFill>
                <a:latin typeface="Courier"/>
              </a:rPr>
              <a:t>begin :</a:t>
            </a:r>
            <a:r>
              <a:rPr>
                <a:solidFill>
                  <a:srgbClr val="902000"/>
                </a:solidFill>
                <a:latin typeface="Courier"/>
              </a:rPr>
              <a:t> </a:t>
            </a:r>
            <a:r>
              <a:rPr b="1">
                <a:solidFill>
                  <a:srgbClr val="007020"/>
                </a:solidFill>
                <a:latin typeface="Courier"/>
              </a:rPr>
              <a:t>estimulo</a:t>
            </a:r>
            <a:br/>
            <a:r>
              <a:rPr>
                <a:latin typeface="Courier"/>
              </a:rPr>
              <a:t>         sequencer_h = sequencer::type_id::create(</a:t>
            </a:r>
            <a:r>
              <a:rPr>
                <a:solidFill>
                  <a:srgbClr val="4070A0"/>
                </a:solidFill>
                <a:latin typeface="Courier"/>
              </a:rPr>
              <a:t>"sequencer_h"</a:t>
            </a:r>
            <a:r>
              <a:rPr>
                <a:latin typeface="Courier"/>
              </a:rPr>
              <a:t>, </a:t>
            </a:r>
            <a:r>
              <a:rPr b="1">
                <a:solidFill>
                  <a:srgbClr val="007020"/>
                </a:solidFill>
                <a:latin typeface="Courier"/>
              </a:rPr>
              <a:t>this</a:t>
            </a:r>
            <a:r>
              <a:rPr>
                <a:latin typeface="Courier"/>
              </a:rPr>
              <a:t>);</a:t>
            </a:r>
            <a:br/>
            <a:r>
              <a:rPr>
                <a:latin typeface="Courier"/>
              </a:rPr>
              <a:t>         driver_h    = driver::type_id::create(</a:t>
            </a:r>
            <a:r>
              <a:rPr>
                <a:solidFill>
                  <a:srgbClr val="4070A0"/>
                </a:solidFill>
                <a:latin typeface="Courier"/>
              </a:rPr>
              <a:t>"driver_h"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a:t>
            </a:r>
            <a:r>
              <a:rPr>
                <a:latin typeface="Courier"/>
              </a:rPr>
              <a:t> : estimulo</a:t>
            </a:r>
            <a:br/>
            <a:br/>
            <a:r>
              <a:rPr>
                <a:latin typeface="Courier"/>
              </a:rPr>
              <a:t>      command_monitor_h = command_monitor::type_id::create(</a:t>
            </a:r>
            <a:r>
              <a:rPr>
                <a:solidFill>
                  <a:srgbClr val="4070A0"/>
                </a:solidFill>
                <a:latin typeface="Courier"/>
              </a:rPr>
              <a:t>"command_monitor_h"</a:t>
            </a:r>
            <a:r>
              <a:rPr>
                <a:latin typeface="Courier"/>
              </a:rPr>
              <a:t>, </a:t>
            </a:r>
            <a:r>
              <a:rPr b="1">
                <a:solidFill>
                  <a:srgbClr val="007020"/>
                </a:solidFill>
                <a:latin typeface="Courier"/>
              </a:rPr>
              <a:t>this</a:t>
            </a:r>
            <a:r>
              <a:rPr>
                <a:latin typeface="Courier"/>
              </a:rPr>
              <a:t>);</a:t>
            </a:r>
            <a:br/>
            <a:r>
              <a:rPr>
                <a:latin typeface="Courier"/>
              </a:rPr>
              <a:t>      result_monitor_h  = result_monitor::type_id::create(</a:t>
            </a:r>
            <a:r>
              <a:rPr>
                <a:solidFill>
                  <a:srgbClr val="4070A0"/>
                </a:solidFill>
                <a:latin typeface="Courier"/>
              </a:rPr>
              <a:t>"result_monitor_h"</a:t>
            </a:r>
            <a:r>
              <a:rPr>
                <a:latin typeface="Courier"/>
              </a:rPr>
              <a:t>, </a:t>
            </a:r>
            <a:r>
              <a:rPr b="1">
                <a:solidFill>
                  <a:srgbClr val="007020"/>
                </a:solidFill>
                <a:latin typeface="Courier"/>
              </a:rPr>
              <a:t>this</a:t>
            </a:r>
            <a:r>
              <a:rPr>
                <a:latin typeface="Courier"/>
              </a:rPr>
              <a:t>);</a:t>
            </a:r>
            <a:br/>
            <a:br/>
            <a:r>
              <a:rPr>
                <a:latin typeface="Courier"/>
              </a:rPr>
              <a:t>      command_ap = </a:t>
            </a:r>
            <a:r>
              <a:rPr b="1">
                <a:solidFill>
                  <a:srgbClr val="007020"/>
                </a:solidFill>
                <a:latin typeface="Courier"/>
              </a:rPr>
              <a:t>new</a:t>
            </a:r>
            <a:r>
              <a:rPr>
                <a:latin typeface="Courier"/>
              </a:rPr>
              <a:t>(</a:t>
            </a:r>
            <a:r>
              <a:rPr>
                <a:solidFill>
                  <a:srgbClr val="4070A0"/>
                </a:solidFill>
                <a:latin typeface="Courier"/>
              </a:rPr>
              <a:t>"command_ap"</a:t>
            </a:r>
            <a:r>
              <a:rPr>
                <a:latin typeface="Courier"/>
              </a:rPr>
              <a:t>, </a:t>
            </a:r>
            <a:r>
              <a:rPr b="1">
                <a:solidFill>
                  <a:srgbClr val="007020"/>
                </a:solidFill>
                <a:latin typeface="Courier"/>
              </a:rPr>
              <a:t>this</a:t>
            </a:r>
            <a:r>
              <a:rPr>
                <a:latin typeface="Courier"/>
              </a:rPr>
              <a:t>);</a:t>
            </a:r>
            <a:br/>
            <a:r>
              <a:rPr>
                <a:latin typeface="Courier"/>
              </a:rPr>
              <a:t>      result_ap  = </a:t>
            </a:r>
            <a:r>
              <a:rPr b="1">
                <a:solidFill>
                  <a:srgbClr val="007020"/>
                </a:solidFill>
                <a:latin typeface="Courier"/>
              </a:rPr>
              <a:t>new</a:t>
            </a:r>
            <a:r>
              <a:rPr>
                <a:latin typeface="Courier"/>
              </a:rPr>
              <a:t>(</a:t>
            </a:r>
            <a:r>
              <a:rPr>
                <a:solidFill>
                  <a:srgbClr val="4070A0"/>
                </a:solidFill>
                <a:latin typeface="Courier"/>
              </a:rPr>
              <a:t>"result_ap"</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p>
        </p:txBody>
      </p:sp>
    </p:spTree>
  </p:cSld>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agent class: </a:t>
            </a:r>
            <a:r>
              <a:rPr b="1" i="1">
                <a:latin typeface="Courier"/>
              </a:rPr>
              <a:t>connect_phase</a:t>
            </a:r>
          </a:p>
          <a:p>
            <a:pPr lvl="0"/>
            <a:r>
              <a:rPr/>
              <a:t>Inside: the </a:t>
            </a:r>
            <a:r>
              <a:rPr>
                <a:latin typeface="Courier"/>
              </a:rPr>
              <a:t>seq_item_port</a:t>
            </a:r>
            <a:r>
              <a:rPr/>
              <a:t> of the driver against the </a:t>
            </a:r>
            <a:r>
              <a:rPr>
                <a:latin typeface="Courier"/>
              </a:rPr>
              <a:t>seq_item_export</a:t>
            </a:r>
            <a:r>
              <a:rPr/>
              <a:t> of the sequencer — </a:t>
            </a:r>
            <a:r>
              <a:rPr b="1"/>
              <a:t>a single line</a:t>
            </a:r>
            <a:r>
              <a:rPr/>
              <a:t>, and only if it is active</a:t>
            </a:r>
          </a:p>
          <a:p>
            <a:pPr lvl="0"/>
            <a:r>
              <a:rPr/>
              <a:t>Outwards: the </a:t>
            </a:r>
            <a:r>
              <a:rPr>
                <a:latin typeface="Courier"/>
              </a:rPr>
              <a:t>ap</a:t>
            </a:r>
            <a:r>
              <a:rPr/>
              <a:t> of each monitor gets connected to the analysis port </a:t>
            </a:r>
            <a:r>
              <a:rPr b="1"/>
              <a:t>of the agent</a:t>
            </a:r>
          </a:p>
          <a:p>
            <a:pPr lvl="0"/>
            <a:r>
              <a:rPr/>
              <a:t>That second </a:t>
            </a:r>
            <a:r>
              <a:rPr>
                <a:latin typeface="Courier"/>
              </a:rPr>
              <a:t>connect()</a:t>
            </a:r>
            <a:r>
              <a:rPr/>
              <a:t> is the one that makes the agent a closed box: the </a:t>
            </a:r>
            <a:r>
              <a:rPr>
                <a:latin typeface="Courier"/>
              </a:rPr>
              <a:t>env</a:t>
            </a:r>
            <a:r>
              <a:rPr/>
              <a:t> never touches </a:t>
            </a:r>
            <a:r>
              <a:rPr>
                <a:latin typeface="Courier"/>
              </a:rPr>
              <a:t>command_monitor_h</a:t>
            </a:r>
            <a:r>
              <a:rPr/>
              <a:t>, it talks to </a:t>
            </a:r>
            <a:r>
              <a:rPr>
                <a:latin typeface="Courier"/>
              </a:rPr>
              <a:t>command_ap</a:t>
            </a:r>
          </a:p>
          <a:p>
            <a:pPr lvl="0"/>
            <a:r>
              <a:rPr/>
              <a:t>The mantra </a:t>
            </a:r>
            <a:r>
              <a:rPr i="1"/>
              <a:t>ports connect to exports</a:t>
            </a:r>
            <a:r>
              <a:rPr/>
              <a:t> still holds, with one more twist: a port also connects </a:t>
            </a:r>
            <a:r>
              <a:rPr b="1"/>
              <a:t>to another port of the same type, outwards</a:t>
            </a:r>
            <a:r>
              <a:rPr/>
              <a:t>. That is </a:t>
            </a:r>
            <a:r>
              <a:rPr>
                <a:latin typeface="Courier"/>
              </a:rPr>
              <a:t>command_monitor_h.ap.connect(command_ap)</a:t>
            </a:r>
            <a:r>
              <a:rPr/>
              <a:t>, and it is called </a:t>
            </a:r>
            <a:r>
              <a:rPr i="1"/>
              <a:t>port forwarding</a:t>
            </a:r>
          </a:p>
        </p:txBody>
      </p:sp>
    </p:spTree>
  </p:cSld>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How the </a:t>
            </a:r>
            <a:r>
              <a:rPr b="1" i="1">
                <a:latin typeface="Courier"/>
              </a:rPr>
              <a:t>env</a:t>
            </a:r>
            <a:r>
              <a:rPr b="1" i="1"/>
              <a:t> ends up</a:t>
            </a:r>
          </a:p>
          <a:p>
            <a:pPr lvl="0"/>
            <a:r>
              <a:rPr/>
              <a:t>Four lines of structure instead of seven objects and five connections</a:t>
            </a:r>
          </a:p>
          <a:p>
            <a:pPr lvl="0"/>
            <a:r>
              <a:rPr/>
              <a:t>The </a:t>
            </a:r>
            <a:r>
              <a:rPr>
                <a:latin typeface="Courier"/>
              </a:rPr>
              <a:t>env</a:t>
            </a:r>
            <a:r>
              <a:rPr/>
              <a:t> no longer knows there is a driver, or a sequencer, or a FIFO: it knows there is an agent and that it has two analysis ports</a:t>
            </a:r>
          </a:p>
          <a:p>
            <a:pPr lvl="0"/>
            <a:r>
              <a:rPr/>
              <a:t>The scoreboard and the coverage stay just as in the analysis ports: they are subscribers, and they find out about nothing</a:t>
            </a:r>
          </a:p>
          <a:p>
            <a:pPr lvl="0" indent="0">
              <a:buNone/>
            </a:pPr>
            <a:r>
              <a:rPr b="1">
                <a:solidFill>
                  <a:srgbClr val="007020"/>
                </a:solidFill>
                <a:latin typeface="Courier"/>
              </a:rPr>
              <a:t>class</a:t>
            </a:r>
            <a:r>
              <a:rPr>
                <a:latin typeface="Courier"/>
              </a:rPr>
              <a:t> env </a:t>
            </a:r>
            <a:r>
              <a:rPr b="1">
                <a:solidFill>
                  <a:srgbClr val="007020"/>
                </a:solidFill>
                <a:latin typeface="Courier"/>
              </a:rPr>
              <a:t>extends</a:t>
            </a:r>
            <a:r>
              <a:rPr>
                <a:latin typeface="Courier"/>
              </a:rPr>
              <a:t> uvm_env;</a:t>
            </a:r>
            <a:br/>
            <a:r>
              <a:rPr>
                <a:latin typeface="Courier"/>
              </a:rPr>
              <a:t>   </a:t>
            </a:r>
            <a:r>
              <a:rPr>
                <a:solidFill>
                  <a:srgbClr val="007020"/>
                </a:solidFill>
                <a:latin typeface="Courier"/>
              </a:rPr>
              <a:t>`uvm_component_utils</a:t>
            </a:r>
            <a:r>
              <a:rPr>
                <a:latin typeface="Courier"/>
              </a:rPr>
              <a:t>(env)</a:t>
            </a:r>
            <a:br/>
            <a:br/>
            <a:r>
              <a:rPr>
                <a:latin typeface="Courier"/>
              </a:rPr>
              <a:t>   vtalu_agent        agent_h;</a:t>
            </a:r>
            <a:br/>
            <a:r>
              <a:rPr>
                <a:latin typeface="Courier"/>
              </a:rPr>
              <a:t>   vtalu_agent_config agent_cfg_h;</a:t>
            </a:r>
            <a:br/>
            <a:br/>
            <a:r>
              <a:rPr>
                <a:latin typeface="Courier"/>
              </a:rPr>
              <a:t>   scoreboard scoreboard_h;</a:t>
            </a:r>
            <a:br/>
            <a:r>
              <a:rPr>
                <a:latin typeface="Courier"/>
              </a:rPr>
              <a:t>   coverage   coverage_h;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virtual</a:t>
            </a:r>
            <a:r>
              <a:rPr>
                <a:latin typeface="Courier"/>
              </a:rPr>
              <a:t> vtalu_bfm bfm;</a:t>
            </a:r>
            <a:b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"bfm"</a:t>
            </a:r>
            <a:r>
              <a:rPr>
                <a:latin typeface="Courier"/>
              </a:rPr>
              <a:t>, bfm))</a:t>
            </a:r>
            <a:br/>
            <a:r>
              <a:rPr>
                <a:latin typeface="Courier"/>
              </a:rPr>
              <a:t>         </a:t>
            </a:r>
            <a:r>
              <a:rPr>
                <a:solidFill>
                  <a:srgbClr val="007020"/>
                </a:solidFill>
                <a:latin typeface="Courier"/>
              </a:rPr>
              <a:t>`uvm_fatal</a:t>
            </a:r>
            <a:r>
              <a:rPr>
                <a:latin typeface="Courier"/>
              </a:rPr>
              <a:t>(</a:t>
            </a:r>
            <a:r>
              <a:rPr>
                <a:solidFill>
                  <a:srgbClr val="4070A0"/>
                </a:solidFill>
                <a:latin typeface="Courier"/>
              </a:rPr>
              <a:t>"ENV"</a:t>
            </a:r>
            <a:r>
              <a:rPr>
                <a:latin typeface="Courier"/>
              </a:rPr>
              <a:t>, </a:t>
            </a:r>
            <a:r>
              <a:rPr>
                <a:solidFill>
                  <a:srgbClr val="4070A0"/>
                </a:solidFill>
                <a:latin typeface="Courier"/>
              </a:rPr>
              <a:t>"Failed to get BFM"</a:t>
            </a:r>
            <a:r>
              <a:rPr>
                <a:latin typeface="Courier"/>
              </a:rPr>
              <a:t>)</a:t>
            </a:r>
            <a:br/>
            <a:br/>
            <a:r>
              <a:rPr>
                <a:latin typeface="Courier"/>
              </a:rPr>
              <a:t>      agent_cfg_h = </a:t>
            </a:r>
            <a:r>
              <a:rPr b="1">
                <a:solidFill>
                  <a:srgbClr val="007020"/>
                </a:solidFill>
                <a:latin typeface="Courier"/>
              </a:rPr>
              <a:t>new</a:t>
            </a:r>
            <a:r>
              <a:rPr>
                <a:solidFill>
                  <a:srgbClr val="902000"/>
                </a:solidFill>
                <a:latin typeface="Courier"/>
              </a:rPr>
              <a:t>(.bfm</a:t>
            </a:r>
            <a:r>
              <a:rPr>
                <a:latin typeface="Courier"/>
              </a:rPr>
              <a:t>(bfm),</a:t>
            </a:r>
            <a:r>
              <a:rPr>
                <a:solidFill>
                  <a:srgbClr val="902000"/>
                </a:solidFill>
                <a:latin typeface="Courier"/>
              </a:rPr>
              <a:t> .is_active</a:t>
            </a:r>
            <a:r>
              <a:rPr>
                <a:latin typeface="Courier"/>
              </a:rPr>
              <a:t>(UVM_ACTIVE));</a:t>
            </a:r>
            <a:br/>
            <a:r>
              <a:rPr>
                <a:latin typeface="Courier"/>
              </a:rPr>
              <a:t>      uvm_config_db#(vtalu_agent_config)::</a:t>
            </a:r>
            <a:r>
              <a:rPr>
                <a:solidFill>
                  <a:srgbClr val="007020"/>
                </a:solidFill>
                <a:latin typeface="Courier"/>
              </a:rPr>
              <a:t>set</a:t>
            </a:r>
            <a:r>
              <a:rPr>
                <a:latin typeface="Courier"/>
              </a:rPr>
              <a:t>(</a:t>
            </a:r>
            <a:r>
              <a:rPr b="1">
                <a:solidFill>
                  <a:srgbClr val="007020"/>
                </a:solidFill>
                <a:latin typeface="Courier"/>
              </a:rPr>
              <a:t>this</a:t>
            </a:r>
            <a:r>
              <a:rPr>
                <a:latin typeface="Courier"/>
              </a:rPr>
              <a:t>, </a:t>
            </a:r>
            <a:r>
              <a:rPr>
                <a:solidFill>
                  <a:srgbClr val="4070A0"/>
                </a:solidFill>
                <a:latin typeface="Courier"/>
              </a:rPr>
              <a:t>"agent_h*"</a:t>
            </a:r>
            <a:r>
              <a:rPr>
                <a:latin typeface="Courier"/>
              </a:rPr>
              <a:t>, </a:t>
            </a:r>
            <a:r>
              <a:rPr>
                <a:solidFill>
                  <a:srgbClr val="4070A0"/>
                </a:solidFill>
                <a:latin typeface="Courier"/>
              </a:rPr>
              <a:t>"config"</a:t>
            </a:r>
            <a:r>
              <a:rPr>
                <a:latin typeface="Courier"/>
              </a:rPr>
              <a:t>, agent_cfg_h);</a:t>
            </a:r>
            <a:br/>
            <a:br/>
            <a:r>
              <a:rPr>
                <a:latin typeface="Courier"/>
              </a:rPr>
              <a:t>      agent_h      = vtalu_agent::type_id::create(</a:t>
            </a:r>
            <a:r>
              <a:rPr>
                <a:solidFill>
                  <a:srgbClr val="4070A0"/>
                </a:solidFill>
                <a:latin typeface="Courier"/>
              </a:rPr>
              <a:t>"agent_h"</a:t>
            </a:r>
            <a:r>
              <a:rPr>
                <a:latin typeface="Courier"/>
              </a:rPr>
              <a:t>, </a:t>
            </a:r>
            <a:r>
              <a:rPr b="1">
                <a:solidFill>
                  <a:srgbClr val="007020"/>
                </a:solidFill>
                <a:latin typeface="Courier"/>
              </a:rPr>
              <a:t>this</a:t>
            </a:r>
            <a:r>
              <a:rPr>
                <a:latin typeface="Courier"/>
              </a:rPr>
              <a:t>);</a:t>
            </a:r>
            <a:br/>
            <a:r>
              <a:rPr>
                <a:latin typeface="Courier"/>
              </a:rPr>
              <a:t>      scoreboard_h = scoreboard::type_id::create(</a:t>
            </a:r>
            <a:r>
              <a:rPr>
                <a:solidFill>
                  <a:srgbClr val="4070A0"/>
                </a:solidFill>
                <a:latin typeface="Courier"/>
              </a:rPr>
              <a:t>"scoreboard_h"</a:t>
            </a:r>
            <a:r>
              <a:rPr>
                <a:latin typeface="Courier"/>
              </a:rPr>
              <a:t>, </a:t>
            </a:r>
            <a:r>
              <a:rPr b="1">
                <a:solidFill>
                  <a:srgbClr val="007020"/>
                </a:solidFill>
                <a:latin typeface="Courier"/>
              </a:rPr>
              <a:t>this</a:t>
            </a:r>
            <a:r>
              <a:rPr>
                <a:latin typeface="Courier"/>
              </a:rPr>
              <a:t>);</a:t>
            </a:r>
            <a:br/>
            <a:r>
              <a:rPr>
                <a:latin typeface="Courier"/>
              </a:rPr>
              <a:t>      coverage_h   = coverage::type_id::create(</a:t>
            </a:r>
            <a:r>
              <a:rPr>
                <a:solidFill>
                  <a:srgbClr val="4070A0"/>
                </a:solidFill>
                <a:latin typeface="Courier"/>
              </a:rPr>
              <a:t>"coverage_h"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agent_h.command_ap.connect(scoreboard_h.cmd_f.analysis_export);</a:t>
            </a:r>
            <a:br/>
            <a:r>
              <a:rPr>
                <a:latin typeface="Courier"/>
              </a:rPr>
              <a:t>      agent_h.command_ap.connect(coverage_h.analysis_export);</a:t>
            </a:r>
            <a:br/>
            <a:r>
              <a:rPr>
                <a:latin typeface="Courier"/>
              </a:rPr>
              <a:t>      agent_h.result_ap.connect(scoreboard_h.analysis_export);</a:t>
            </a:r>
            <a:br/>
            <a:r>
              <a:rPr>
                <a:latin typeface="Courier"/>
              </a:rPr>
              <a:t>   </a:t>
            </a:r>
            <a:r>
              <a:rPr b="1">
                <a:solidFill>
                  <a:srgbClr val="007020"/>
                </a:solidFill>
                <a:latin typeface="Courier"/>
              </a:rPr>
              <a:t>endfunction</a:t>
            </a:r>
            <a:r>
              <a:rPr>
                <a:latin typeface="Courier"/>
              </a:rPr>
              <a:t> : connect_phase</a:t>
            </a:r>
          </a:p>
          <a:p>
            <a:pPr lvl="0"/>
            <a:r>
              <a:rPr/>
              <a:t>That is the </a:t>
            </a:r>
            <a:r>
              <a:rPr>
                <a:latin typeface="Courier"/>
              </a:rPr>
              <a:t>env</a:t>
            </a:r>
            <a:r>
              <a:rPr/>
              <a:t> of a single VTALU. With two, it changes less than it looks</a:t>
            </a:r>
          </a:p>
        </p:txBody>
      </p:sp>
    </p:spTree>
  </p:cSld>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Agents</a:t>
            </a:r>
          </a:p>
        </p:txBody>
      </p:sp>
      <p:sp>
        <p:nvSpPr>
          <p:cNvPr id="4" name="Text Placeholder 3"/>
          <p:cNvSpPr>
            <a:spLocks noGrp="1"/>
          </p:cNvSpPr>
          <p:nvPr>
            <p:ph idx="2" sz="half" type="body"/>
          </p:nvPr>
        </p:nvSpPr>
        <p:spPr/>
        <p:txBody>
          <a:bodyPr/>
          <a:lstStyle/>
          <a:p>
            <a:pPr lvl="0" indent="0" marL="0">
              <a:spcBef>
                <a:spcPts val="3000"/>
              </a:spcBef>
              <a:buNone/>
            </a:pPr>
            <a:r>
              <a:rPr b="1" i="1"/>
              <a:t>Two agents, one single string</a:t>
            </a:r>
          </a:p>
          <a:p>
            <a:pPr lvl="0"/>
            <a:r>
              <a:rPr/>
              <a:t>The two agents execute </a:t>
            </a:r>
            <a:r>
              <a:rPr b="1"/>
              <a:t>the same line</a:t>
            </a:r>
            <a:r>
              <a:rPr/>
              <a:t>: </a:t>
            </a:r>
            <a:r>
              <a:rPr>
                <a:latin typeface="Courier"/>
              </a:rPr>
              <a:t>uvm_config_db#(vtalu_agent_config)::get(this, "", "config", cfg)</a:t>
            </a:r>
          </a:p>
          <a:p>
            <a:pPr lvl="0"/>
            <a:r>
              <a:rPr/>
              <a:t>And yet they have to receive </a:t>
            </a:r>
            <a:r>
              <a:rPr b="1"/>
              <a:t>different objects</a:t>
            </a:r>
          </a:p>
          <a:p>
            <a:pPr lvl="0"/>
            <a:r>
              <a:rPr/>
              <a:t>The second argument of the </a:t>
            </a:r>
            <a:r>
              <a:rPr>
                <a:latin typeface="Courier"/>
              </a:rPr>
              <a:t>set()</a:t>
            </a:r>
            <a:r>
              <a:rPr/>
              <a:t> resolves it: the </a:t>
            </a:r>
            <a:r>
              <a:rPr b="1"/>
              <a:t>scope</a:t>
            </a:r>
            <a:r>
              <a:rPr/>
              <a:t>, which is the path of the component that is going to read</a:t>
            </a:r>
          </a:p>
          <a:p>
            <a:pPr lvl="0"/>
            <a:r>
              <a:rPr>
                <a:latin typeface="Courier"/>
              </a:rPr>
              <a:t>"clase_agent_h*"</a:t>
            </a:r>
            <a:r>
              <a:rPr/>
              <a:t> reaches that agent and everything hanging off it — that is why the driver and the monitors find the same config without anybody passing it to them</a:t>
            </a:r>
          </a:p>
          <a:p>
            <a:pPr lvl="0"/>
            <a:r>
              <a:rPr/>
              <a:t>The </a:t>
            </a:r>
            <a:r>
              <a:rPr>
                <a:latin typeface="Courier"/>
              </a:rPr>
              <a:t>this</a:t>
            </a:r>
            <a:r>
              <a:rPr/>
              <a:t> of the </a:t>
            </a:r>
            <a:r>
              <a:rPr>
                <a:latin typeface="Courier"/>
              </a:rPr>
              <a:t>set()</a:t>
            </a:r>
            <a:r>
              <a:rPr/>
              <a:t> is the starting point of that path: the </a:t>
            </a:r>
            <a:r>
              <a:rPr>
                <a:latin typeface="Courier"/>
              </a:rPr>
              <a:t>env</a:t>
            </a:r>
          </a:p>
        </p:txBody>
      </p:sp>
      <p:pic>
        <p:nvPicPr>
          <p:cNvPr descr="res/diagrams/en/agents_config_scope.svg" id="0" name="Picture 1"/>
          <p:cNvPicPr>
            <a:picLocks noGrp="1" noChangeAspect="1"/>
          </p:cNvPicPr>
          <p:nvPr/>
        </p:nvPicPr>
        <p:blipFill>
          <a:blip r:embed="rId2"/>
          <a:stretch>
            <a:fillRect/>
          </a:stretch>
        </p:blipFill>
        <p:spPr bwMode="auto">
          <a:xfrm>
            <a:off x="3568700" y="660400"/>
            <a:ext cx="5105400" cy="29464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hierarchical scope of the config_db</a:t>
            </a:r>
          </a:p>
        </p:txBody>
      </p:sp>
    </p:spTree>
  </p:cSld>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p:txBody>
      </p:sp>
    </p:spTree>
  </p:cSld>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When the </a:t>
            </a:r>
            <a:r>
              <a:rPr b="1" i="1">
                <a:latin typeface="Courier"/>
              </a:rPr>
              <a:t>config_db</a:t>
            </a:r>
            <a:r>
              <a:rPr b="1" i="1"/>
              <a:t> does not find: </a:t>
            </a:r>
            <a:r>
              <a:rPr b="1" i="1">
                <a:latin typeface="Courier"/>
              </a:rPr>
              <a:t>+UVM_CONFIG_DB_TRACE</a:t>
            </a:r>
          </a:p>
          <a:p>
            <a:pPr lvl="0" indent="0">
              <a:buNone/>
            </a:pPr>
            <a:r>
              <a:rPr>
                <a:latin typeface="Courier"/>
              </a:rPr>
              <a:t>$ bash run.sh +UVM_CONFIG_DB_TRACE</a:t>
            </a:r>
            <a:br/>
            <a:r>
              <a:rPr>
                <a:latin typeface="Courier"/>
              </a:rPr>
              <a:t>UVM_INFO ... Configuration </a:t>
            </a:r>
            <a:r>
              <a:rPr>
                <a:solidFill>
                  <a:srgbClr val="4070A0"/>
                </a:solidFill>
                <a:latin typeface="Courier"/>
              </a:rPr>
              <a:t>'config'</a:t>
            </a:r>
            <a:r>
              <a:rPr>
                <a:latin typeface="Courier"/>
              </a:rPr>
              <a:t> </a:t>
            </a:r>
            <a:r>
              <a:rPr b="1">
                <a:solidFill>
                  <a:srgbClr val="FF0000"/>
                </a:solidFill>
                <a:latin typeface="Courier"/>
              </a:rPr>
              <a:t>(</a:t>
            </a:r>
            <a:r>
              <a:rPr>
                <a:solidFill>
                  <a:srgbClr val="008000"/>
                </a:solidFill>
                <a:latin typeface="Courier"/>
              </a:rPr>
              <a:t>type</a:t>
            </a:r>
            <a:r>
              <a:rPr>
                <a:latin typeface="Courier"/>
              </a:rPr>
              <a:t> vtalu_agent_config</a:t>
            </a:r>
            <a:r>
              <a:rPr b="1">
                <a:solidFill>
                  <a:srgbClr val="007020"/>
                </a:solidFill>
                <a:latin typeface="Courier"/>
              </a:rPr>
              <a:t>)</a:t>
            </a:r>
            <a:r>
              <a:rPr>
                <a:latin typeface="Courier"/>
              </a:rPr>
              <a:t> </a:t>
            </a:r>
            <a:r>
              <a:rPr>
                <a:solidFill>
                  <a:srgbClr val="008000"/>
                </a:solidFill>
                <a:latin typeface="Courier"/>
              </a:rPr>
              <a:t>set</a:t>
            </a:r>
            <a:r>
              <a:rPr>
                <a:latin typeface="Courier"/>
              </a:rPr>
              <a:t> by env_h</a:t>
            </a:r>
            <a:br/>
            <a:r>
              <a:rPr>
                <a:latin typeface="Courier"/>
              </a:rPr>
              <a:t>UVM_INFO ... Configuration </a:t>
            </a:r>
            <a:r>
              <a:rPr>
                <a:solidFill>
                  <a:srgbClr val="4070A0"/>
                </a:solidFill>
                <a:latin typeface="Courier"/>
              </a:rPr>
              <a:t>'config'</a:t>
            </a:r>
            <a:r>
              <a:rPr>
                <a:latin typeface="Courier"/>
              </a:rPr>
              <a:t> read by</a:t>
            </a:r>
            <a:br/>
            <a:r>
              <a:rPr>
                <a:latin typeface="Courier"/>
              </a:rPr>
              <a:t>             </a:t>
            </a:r>
            <a:r>
              <a:rPr>
                <a:solidFill>
                  <a:srgbClr val="19177C"/>
                </a:solidFill>
                <a:latin typeface="Courier"/>
              </a:rPr>
              <a:t>accessor</a:t>
            </a:r>
            <a:r>
              <a:rPr>
                <a:solidFill>
                  <a:srgbClr val="666666"/>
                </a:solidFill>
                <a:latin typeface="Courier"/>
              </a:rPr>
              <a:t>=</a:t>
            </a:r>
            <a:r>
              <a:rPr>
                <a:latin typeface="Courier"/>
              </a:rPr>
              <a:t>uvm_test_top.env_h.clase_agent_h.driver_h</a:t>
            </a:r>
            <a:br/>
            <a:r>
              <a:rPr>
                <a:latin typeface="Courier"/>
              </a:rPr>
              <a:t>UVM_INFO ... Configuration </a:t>
            </a:r>
            <a:r>
              <a:rPr>
                <a:solidFill>
                  <a:srgbClr val="4070A0"/>
                </a:solidFill>
                <a:latin typeface="Courier"/>
              </a:rPr>
              <a:t>'config'</a:t>
            </a:r>
            <a:r>
              <a:rPr>
                <a:latin typeface="Courier"/>
              </a:rPr>
              <a:t> read by</a:t>
            </a:r>
            <a:br/>
            <a:r>
              <a:rPr>
                <a:latin typeface="Courier"/>
              </a:rPr>
              <a:t>             </a:t>
            </a:r>
            <a:r>
              <a:rPr>
                <a:solidFill>
                  <a:srgbClr val="19177C"/>
                </a:solidFill>
                <a:latin typeface="Courier"/>
              </a:rPr>
              <a:t>accessor</a:t>
            </a:r>
            <a:r>
              <a:rPr>
                <a:solidFill>
                  <a:srgbClr val="666666"/>
                </a:solidFill>
                <a:latin typeface="Courier"/>
              </a:rPr>
              <a:t>=</a:t>
            </a:r>
            <a:r>
              <a:rPr>
                <a:latin typeface="Courier"/>
              </a:rPr>
              <a:t>uvm_test_top.env_h.modulo_agent_h.command_monitor_h</a:t>
            </a:r>
          </a:p>
          <a:p>
            <a:pPr lvl="0"/>
            <a:r>
              <a:rPr/>
              <a:t>The </a:t>
            </a:r>
            <a:r>
              <a:rPr>
                <a:latin typeface="Courier"/>
              </a:rPr>
              <a:t>config_db</a:t>
            </a:r>
            <a:r>
              <a:rPr/>
              <a:t> is a database by strings: when it fails, </a:t>
            </a:r>
            <a:r>
              <a:rPr b="1"/>
              <a:t>it fails in silence</a:t>
            </a:r>
            <a:r>
              <a:rPr/>
              <a:t> or with a </a:t>
            </a:r>
            <a:r>
              <a:rPr>
                <a:latin typeface="Courier"/>
              </a:rPr>
              <a:t>uvm_fatal</a:t>
            </a:r>
            <a:r>
              <a:rPr/>
              <a:t> that does not say why</a:t>
            </a:r>
          </a:p>
          <a:p>
            <a:pPr lvl="0"/>
            <a:r>
              <a:rPr>
                <a:latin typeface="Courier"/>
              </a:rPr>
              <a:t>+UVM_CONFIG_DB_TRACE</a:t>
            </a:r>
            <a:r>
              <a:rPr/>
              <a:t> makes UVM print </a:t>
            </a:r>
            <a:r>
              <a:rPr b="1"/>
              <a:t>every </a:t>
            </a:r>
            <a:r>
              <a:rPr b="1">
                <a:latin typeface="Courier"/>
              </a:rPr>
              <a:t>set()</a:t>
            </a:r>
            <a:r>
              <a:rPr b="1"/>
              <a:t> and every </a:t>
            </a:r>
            <a:r>
              <a:rPr b="1">
                <a:latin typeface="Courier"/>
              </a:rPr>
              <a:t>get()</a:t>
            </a:r>
            <a:r>
              <a:rPr/>
              <a:t>, with the complete hierarchical path of the component that asked for it</a:t>
            </a:r>
          </a:p>
          <a:p>
            <a:pPr lvl="0"/>
            <a:r>
              <a:rPr/>
              <a:t>It works for the two questions one asks: </a:t>
            </a:r>
            <a:r>
              <a:rPr i="1"/>
              <a:t>did the </a:t>
            </a:r>
            <a:r>
              <a:rPr i="1">
                <a:latin typeface="Courier"/>
              </a:rPr>
              <a:t>set()</a:t>
            </a:r>
            <a:r>
              <a:rPr i="1"/>
              <a:t> reach this component?</a:t>
            </a:r>
            <a:r>
              <a:rPr/>
              <a:t> and </a:t>
            </a:r>
            <a:r>
              <a:rPr i="1"/>
              <a:t>which components actually exist?</a:t>
            </a:r>
          </a:p>
          <a:p>
            <a:pPr lvl="0"/>
            <a:r>
              <a:rPr/>
              <a:t>It is a plusarg, not code: nothing has to be touched or recompiled</a:t>
            </a:r>
          </a:p>
        </p:txBody>
      </p:sp>
    </p:spTree>
  </p:cSld>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example: two VTALU and the legacy module</a:t>
            </a:r>
          </a:p>
          <a:p>
            <a:pPr lvl="0"/>
            <a:r>
              <a:rPr/>
              <a:t>The case that justifies all of this: two </a:t>
            </a:r>
            <a:r>
              <a:rPr b="1"/>
              <a:t>sources of stimulus</a:t>
            </a:r>
            <a:r>
              <a:rPr/>
              <a:t> have to be compared on the same design</a:t>
            </a:r>
          </a:p>
          <a:p>
            <a:pPr lvl="0"/>
            <a:r>
              <a:rPr/>
              <a:t>The </a:t>
            </a:r>
            <a:r>
              <a:rPr>
                <a:latin typeface="Courier"/>
              </a:rPr>
              <a:t>top</a:t>
            </a:r>
            <a:r>
              <a:rPr/>
              <a:t> instantiates two VTALU and two </a:t>
            </a:r>
            <a:r>
              <a:rPr>
                <a:latin typeface="Courier"/>
              </a:rPr>
              <a:t>vtalu_bfm</a:t>
            </a:r>
          </a:p>
          <a:p>
            <a:pPr lvl="0"/>
            <a:r>
              <a:rPr/>
              <a:t>The first one is driven by our agent, in </a:t>
            </a:r>
            <a:r>
              <a:rPr>
                <a:latin typeface="Courier"/>
              </a:rPr>
              <a:t>UVM_ACTIVE</a:t>
            </a:r>
          </a:p>
          <a:p>
            <a:pPr lvl="0"/>
            <a:r>
              <a:rPr/>
              <a:t>The second one is driven by </a:t>
            </a:r>
            <a:r>
              <a:rPr>
                <a:latin typeface="Courier"/>
              </a:rPr>
              <a:t>vtalu_tester_module</a:t>
            </a:r>
            <a:r>
              <a:rPr/>
              <a:t>, an ordinary module without one line of UVM, and we hang an agent on it in </a:t>
            </a:r>
            <a:r>
              <a:rPr>
                <a:latin typeface="Courier"/>
              </a:rPr>
              <a:t>UVM_PASSIVE</a:t>
            </a:r>
            <a:r>
              <a:rPr/>
              <a:t> to watch it</a:t>
            </a:r>
          </a:p>
          <a:p>
            <a:pPr lvl="0"/>
            <a:r>
              <a:rPr/>
              <a:t>Two scoreboards and </a:t>
            </a:r>
            <a:r>
              <a:rPr b="1"/>
              <a:t>two coverages</a:t>
            </a:r>
            <a:r>
              <a:rPr/>
              <a:t>: that is what answers which of the two stimuli covers more</a:t>
            </a:r>
          </a:p>
          <a:p>
            <a:pPr lvl="0" indent="0">
              <a:buNone/>
            </a:pPr>
            <a:r>
              <a:rPr b="1">
                <a:solidFill>
                  <a:srgbClr val="007020"/>
                </a:solidFill>
                <a:latin typeface="Courier"/>
              </a:rPr>
              <a:t>module</a:t>
            </a:r>
            <a:r>
              <a:rPr>
                <a:latin typeface="Courier"/>
              </a:rPr>
              <a:t> top;</a:t>
            </a:r>
            <a:br/>
            <a:r>
              <a:rPr>
                <a:latin typeface="Courier"/>
              </a:rPr>
              <a:t>   </a:t>
            </a:r>
            <a:r>
              <a:rPr b="1">
                <a:solidFill>
                  <a:srgbClr val="007020"/>
                </a:solidFill>
                <a:latin typeface="Courier"/>
              </a:rPr>
              <a:t>import</a:t>
            </a:r>
            <a:r>
              <a:rPr>
                <a:latin typeface="Courier"/>
              </a:rPr>
              <a:t> uvm_pkg::*;</a:t>
            </a:r>
            <a:br/>
            <a:r>
              <a:rPr>
                <a:latin typeface="Courier"/>
              </a:rPr>
              <a:t>   </a:t>
            </a:r>
            <a:r>
              <a:rPr b="1">
                <a:solidFill>
                  <a:srgbClr val="007020"/>
                </a:solidFill>
                <a:latin typeface="Courier"/>
              </a:rPr>
              <a:t>import</a:t>
            </a:r>
            <a:r>
              <a:rPr>
                <a:latin typeface="Courier"/>
              </a:rPr>
              <a:t> vtalu_pkg::*;</a:t>
            </a:r>
            <a:br/>
            <a:r>
              <a:rPr>
                <a:latin typeface="Courier"/>
              </a:rPr>
              <a:t>   </a:t>
            </a:r>
            <a:r>
              <a:rPr>
                <a:solidFill>
                  <a:srgbClr val="007020"/>
                </a:solidFill>
                <a:latin typeface="Courier"/>
              </a:rPr>
              <a:t>`include</a:t>
            </a:r>
            <a:r>
              <a:rPr>
                <a:latin typeface="Courier"/>
              </a:rPr>
              <a:t> </a:t>
            </a:r>
            <a:r>
              <a:rPr>
                <a:solidFill>
                  <a:srgbClr val="4070A0"/>
                </a:solidFill>
                <a:latin typeface="Courier"/>
              </a:rPr>
              <a:t>"vtalu_macros.svh"</a:t>
            </a:r>
            <a:br/>
            <a:r>
              <a:rPr>
                <a:latin typeface="Courier"/>
              </a:rPr>
              <a:t>   </a:t>
            </a:r>
            <a:r>
              <a:rPr>
                <a:solidFill>
                  <a:srgbClr val="007020"/>
                </a:solidFill>
                <a:latin typeface="Courier"/>
              </a:rPr>
              <a:t>`include</a:t>
            </a:r>
            <a:r>
              <a:rPr>
                <a:latin typeface="Courier"/>
              </a:rPr>
              <a:t> </a:t>
            </a:r>
            <a:r>
              <a:rPr>
                <a:solidFill>
                  <a:srgbClr val="4070A0"/>
                </a:solidFill>
                <a:latin typeface="Courier"/>
              </a:rPr>
              <a:t>"uvm_macros.svh"</a:t>
            </a:r>
            <a:br/>
            <a:br/>
            <a:r>
              <a:rPr>
                <a:latin typeface="Courier"/>
              </a:rPr>
              <a:t>   </a:t>
            </a:r>
            <a:r>
              <a:rPr i="1">
                <a:solidFill>
                  <a:srgbClr val="60A0B0"/>
                </a:solidFill>
                <a:latin typeface="Courier"/>
              </a:rPr>
              <a:t>// The VTALU driven by the class testbench</a:t>
            </a:r>
            <a:br/>
            <a:r>
              <a:rPr>
                <a:latin typeface="Courier"/>
              </a:rPr>
              <a:t>   vtalu_bfm clase_bfm ();</a:t>
            </a:r>
            <a:br/>
            <a:r>
              <a:rPr>
                <a:latin typeface="Courier"/>
              </a:rPr>
              <a:t>   vtalu clase_dut (</a:t>
            </a:r>
            <a:br/>
            <a:r>
              <a:rPr>
                <a:latin typeface="Courier"/>
              </a:rPr>
              <a:t>       .A(clase_bfm.A),</a:t>
            </a:r>
            <a:r>
              <a:rPr>
                <a:solidFill>
                  <a:srgbClr val="902000"/>
                </a:solidFill>
                <a:latin typeface="Courier"/>
              </a:rPr>
              <a:t> .B</a:t>
            </a:r>
            <a:r>
              <a:rPr>
                <a:latin typeface="Courier"/>
              </a:rPr>
              <a:t>(clase_bfm.B),</a:t>
            </a:r>
            <a:r>
              <a:rPr>
                <a:solidFill>
                  <a:srgbClr val="902000"/>
                </a:solidFill>
                <a:latin typeface="Courier"/>
              </a:rPr>
              <a:t> .op</a:t>
            </a:r>
            <a:r>
              <a:rPr>
                <a:latin typeface="Courier"/>
              </a:rPr>
              <a:t>(clase_bfm.op_set),</a:t>
            </a:r>
            <a:br/>
            <a:r>
              <a:rPr>
                <a:latin typeface="Courier"/>
              </a:rPr>
              <a:t>       .clk(clase_bfm.clk),</a:t>
            </a:r>
            <a:r>
              <a:rPr>
                <a:solidFill>
                  <a:srgbClr val="902000"/>
                </a:solidFill>
                <a:latin typeface="Courier"/>
              </a:rPr>
              <a:t> .reset_n</a:t>
            </a:r>
            <a:r>
              <a:rPr>
                <a:latin typeface="Courier"/>
              </a:rPr>
              <a:t>(clase_bfm.reset_n),</a:t>
            </a:r>
            <a:r>
              <a:rPr>
                <a:solidFill>
                  <a:srgbClr val="902000"/>
                </a:solidFill>
                <a:latin typeface="Courier"/>
              </a:rPr>
              <a:t> .start</a:t>
            </a:r>
            <a:r>
              <a:rPr>
                <a:latin typeface="Courier"/>
              </a:rPr>
              <a:t>(clase_bfm.</a:t>
            </a:r>
            <a:r>
              <a:rPr>
                <a:solidFill>
                  <a:srgbClr val="007020"/>
                </a:solidFill>
                <a:latin typeface="Courier"/>
              </a:rPr>
              <a:t>start</a:t>
            </a:r>
            <a:r>
              <a:rPr>
                <a:latin typeface="Courier"/>
              </a:rPr>
              <a:t>),</a:t>
            </a:r>
            <a:br/>
            <a:r>
              <a:rPr>
                <a:latin typeface="Courier"/>
              </a:rPr>
              <a:t>       .done(clase_bfm.done),</a:t>
            </a:r>
            <a:br/>
            <a:r>
              <a:rPr>
                <a:latin typeface="Courier"/>
              </a:rPr>
              <a:t>       .ovf(clase_bfm.ovf),</a:t>
            </a:r>
            <a:r>
              <a:rPr>
                <a:solidFill>
                  <a:srgbClr val="902000"/>
                </a:solidFill>
                <a:latin typeface="Courier"/>
              </a:rPr>
              <a:t> .result</a:t>
            </a:r>
            <a:r>
              <a:rPr>
                <a:latin typeface="Courier"/>
              </a:rPr>
              <a:t>(clase_bfm.result)</a:t>
            </a:r>
            <a:br/>
            <a:r>
              <a:rPr>
                <a:latin typeface="Courier"/>
              </a:rPr>
              <a:t>   );</a:t>
            </a:r>
            <a:br/>
            <a:br/>
            <a:r>
              <a:rPr>
                <a:latin typeface="Courier"/>
              </a:rPr>
              <a:t>   </a:t>
            </a:r>
            <a:r>
              <a:rPr i="1">
                <a:solidFill>
                  <a:srgbClr val="60A0B0"/>
                </a:solidFill>
                <a:latin typeface="Courier"/>
              </a:rPr>
              <a:t>// The VTALU driven by the legacy module</a:t>
            </a:r>
            <a:br/>
            <a:r>
              <a:rPr>
                <a:latin typeface="Courier"/>
              </a:rPr>
              <a:t>   vtalu_bfm modulo_bfm ();</a:t>
            </a:r>
            <a:br/>
            <a:r>
              <a:rPr>
                <a:latin typeface="Courier"/>
              </a:rPr>
              <a:t>   vtalu modulo_dut (</a:t>
            </a:r>
            <a:br/>
            <a:r>
              <a:rPr>
                <a:latin typeface="Courier"/>
              </a:rPr>
              <a:t>       .A(modulo_bfm.A),</a:t>
            </a:r>
            <a:r>
              <a:rPr>
                <a:solidFill>
                  <a:srgbClr val="902000"/>
                </a:solidFill>
                <a:latin typeface="Courier"/>
              </a:rPr>
              <a:t> .B</a:t>
            </a:r>
            <a:r>
              <a:rPr>
                <a:latin typeface="Courier"/>
              </a:rPr>
              <a:t>(modulo_bfm.B),</a:t>
            </a:r>
            <a:r>
              <a:rPr>
                <a:solidFill>
                  <a:srgbClr val="902000"/>
                </a:solidFill>
                <a:latin typeface="Courier"/>
              </a:rPr>
              <a:t> .op</a:t>
            </a:r>
            <a:r>
              <a:rPr>
                <a:latin typeface="Courier"/>
              </a:rPr>
              <a:t>(modulo_bfm.op_set),</a:t>
            </a:r>
            <a:br/>
            <a:r>
              <a:rPr>
                <a:latin typeface="Courier"/>
              </a:rPr>
              <a:t>       .clk(modulo_bfm.clk),</a:t>
            </a:r>
            <a:r>
              <a:rPr>
                <a:solidFill>
                  <a:srgbClr val="902000"/>
                </a:solidFill>
                <a:latin typeface="Courier"/>
              </a:rPr>
              <a:t> .reset_n</a:t>
            </a:r>
            <a:r>
              <a:rPr>
                <a:latin typeface="Courier"/>
              </a:rPr>
              <a:t>(modulo_bfm.reset_n),</a:t>
            </a:r>
            <a:r>
              <a:rPr>
                <a:solidFill>
                  <a:srgbClr val="902000"/>
                </a:solidFill>
                <a:latin typeface="Courier"/>
              </a:rPr>
              <a:t> .start</a:t>
            </a:r>
            <a:r>
              <a:rPr>
                <a:latin typeface="Courier"/>
              </a:rPr>
              <a:t>(modulo_bfm.</a:t>
            </a:r>
            <a:r>
              <a:rPr>
                <a:solidFill>
                  <a:srgbClr val="007020"/>
                </a:solidFill>
                <a:latin typeface="Courier"/>
              </a:rPr>
              <a:t>start</a:t>
            </a:r>
            <a:r>
              <a:rPr>
                <a:latin typeface="Courier"/>
              </a:rPr>
              <a:t>),</a:t>
            </a:r>
            <a:br/>
            <a:r>
              <a:rPr>
                <a:latin typeface="Courier"/>
              </a:rPr>
              <a:t>       .done(modulo_bfm.done),</a:t>
            </a:r>
            <a:br/>
            <a:r>
              <a:rPr>
                <a:latin typeface="Courier"/>
              </a:rPr>
              <a:t>       .ovf(modulo_bfm.ovf),</a:t>
            </a:r>
            <a:r>
              <a:rPr>
                <a:solidFill>
                  <a:srgbClr val="902000"/>
                </a:solidFill>
                <a:latin typeface="Courier"/>
              </a:rPr>
              <a:t> .result</a:t>
            </a:r>
            <a:r>
              <a:rPr>
                <a:latin typeface="Courier"/>
              </a:rPr>
              <a:t>(modulo_bfm.result)</a:t>
            </a:r>
            <a:br/>
            <a:r>
              <a:rPr>
                <a:latin typeface="Courier"/>
              </a:rPr>
              <a:t>   );</a:t>
            </a:r>
            <a:br/>
            <a:br/>
            <a:r>
              <a:rPr>
                <a:latin typeface="Courier"/>
              </a:rPr>
              <a:t>   vtalu_tester_module stim_module (modulo_bfm);</a:t>
            </a:r>
            <a:br/>
            <a:br/>
            <a:r>
              <a:rPr>
                <a:latin typeface="Courier"/>
              </a:rPr>
              <a:t>   </a:t>
            </a:r>
            <a:r>
              <a:rPr b="1">
                <a:solidFill>
                  <a:srgbClr val="007020"/>
                </a:solidFill>
                <a:latin typeface="Courier"/>
              </a:rPr>
              <a:t>initial</a:t>
            </a:r>
            <a:r>
              <a:rPr>
                <a:latin typeface="Courier"/>
              </a:rPr>
              <a:t> </a:t>
            </a:r>
            <a:r>
              <a:rPr b="1">
                <a:solidFill>
                  <a:srgbClr val="007020"/>
                </a:solidFill>
                <a:latin typeface="Courier"/>
              </a:rPr>
              <a:t>begin</a:t>
            </a:r>
            <a:br/>
            <a:r>
              <a:rPr>
                <a:latin typeface="Courier"/>
              </a:rPr>
              <a:t>      </a:t>
            </a:r>
            <a:r>
              <a:rPr i="1">
                <a:solidFill>
                  <a:srgbClr val="60A0B0"/>
                </a:solidFill>
                <a:latin typeface="Courier"/>
              </a:rPr>
              <a:t>// The top knows nothing about agents: it leaves the two interfaces with a</a:t>
            </a:r>
            <a:br/>
            <a:r>
              <a:rPr>
                <a:latin typeface="Courier"/>
              </a:rPr>
              <a:t>      </a:t>
            </a:r>
            <a:r>
              <a:rPr i="1">
                <a:solidFill>
                  <a:srgbClr val="60A0B0"/>
                </a:solidFill>
                <a:latin typeface="Courier"/>
              </a:rPr>
              <a:t>// name and walks away. Handing them out is the test's job.</a:t>
            </a:r>
            <a:b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"clase_bfm"</a:t>
            </a:r>
            <a:r>
              <a:rPr>
                <a:latin typeface="Courier"/>
              </a:rPr>
              <a:t>, clase_bfm);</a:t>
            </a:r>
            <a:b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set</a:t>
            </a:r>
            <a:r>
              <a:rPr>
                <a:latin typeface="Courier"/>
              </a:rPr>
              <a:t>(</a:t>
            </a:r>
            <a:r>
              <a:rPr b="1">
                <a:solidFill>
                  <a:srgbClr val="007020"/>
                </a:solidFill>
                <a:latin typeface="Courier"/>
              </a:rPr>
              <a:t>null</a:t>
            </a:r>
            <a:r>
              <a:rPr>
                <a:latin typeface="Courier"/>
              </a:rPr>
              <a:t>, </a:t>
            </a:r>
            <a:r>
              <a:rPr>
                <a:solidFill>
                  <a:srgbClr val="4070A0"/>
                </a:solidFill>
                <a:latin typeface="Courier"/>
              </a:rPr>
              <a:t>"*"</a:t>
            </a:r>
            <a:r>
              <a:rPr>
                <a:latin typeface="Courier"/>
              </a:rPr>
              <a:t>, </a:t>
            </a:r>
            <a:r>
              <a:rPr>
                <a:solidFill>
                  <a:srgbClr val="4070A0"/>
                </a:solidFill>
                <a:latin typeface="Courier"/>
              </a:rPr>
              <a:t>"modulo_bfm"</a:t>
            </a:r>
            <a:r>
              <a:rPr>
                <a:latin typeface="Courier"/>
              </a:rPr>
              <a:t>, modulo_bfm);</a:t>
            </a:r>
            <a:br/>
            <a:r>
              <a:rPr>
                <a:latin typeface="Courier"/>
              </a:rPr>
              <a:t>      run_test();</a:t>
            </a:r>
            <a:br/>
            <a:r>
              <a:rPr>
                <a:latin typeface="Courier"/>
              </a:rPr>
              <a:t>   </a:t>
            </a:r>
            <a:r>
              <a:rPr b="1">
                <a:solidFill>
                  <a:srgbClr val="007020"/>
                </a:solidFill>
                <a:latin typeface="Courier"/>
              </a:rPr>
              <a:t>end</a:t>
            </a:r>
            <a:br/>
            <a:br/>
            <a:r>
              <a:rPr b="1">
                <a:solidFill>
                  <a:srgbClr val="007020"/>
                </a:solidFill>
                <a:latin typeface="Courier"/>
              </a:rPr>
              <a:t>endmodule</a:t>
            </a:r>
            <a:r>
              <a:rPr>
                <a:latin typeface="Courier"/>
              </a:rPr>
              <a:t> : top</a:t>
            </a:r>
          </a:p>
          <a:p>
            <a:pPr lvl="0"/>
            <a:r>
              <a:rPr/>
              <a:t>The module calls </a:t>
            </a:r>
            <a:r>
              <a:rPr b="1"/>
              <a:t>the very same </a:t>
            </a:r>
            <a:r>
              <a:rPr b="1">
                <a:latin typeface="Courier"/>
              </a:rPr>
              <a:t>bfm.send_op()</a:t>
            </a:r>
            <a:r>
              <a:rPr/>
              <a:t> as the driver: it receives the interface through its </a:t>
            </a:r>
            <a:r>
              <a:rPr b="1"/>
              <a:t>port</a:t>
            </a:r>
            <a:r>
              <a:rPr/>
              <a:t> instead of through a virtual interface, but the protocol it executes is exactly the same code</a:t>
            </a:r>
          </a:p>
          <a:p>
            <a:pPr lvl="0"/>
            <a:r>
              <a:rPr/>
              <a:t>That is what makes the comparison fair: both stimuli speak identically to the DUT. The only thing being compared is </a:t>
            </a:r>
            <a:r>
              <a:rPr b="1"/>
              <a:t>what</a:t>
            </a:r>
            <a:r>
              <a:rPr/>
              <a:t> each one sends, not how</a:t>
            </a:r>
          </a:p>
        </p:txBody>
      </p:sp>
    </p:spTree>
  </p:cSld>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The test, and what is still missing</a:t>
            </a:r>
          </a:p>
          <a:p>
            <a:pPr lvl="0"/>
            <a:r>
              <a:rPr/>
              <a:t>The </a:t>
            </a:r>
            <a:r>
              <a:rPr>
                <a:latin typeface="Courier"/>
              </a:rPr>
              <a:t>test</a:t>
            </a:r>
            <a:r>
              <a:rPr/>
              <a:t> takes the two BFM out of the </a:t>
            </a:r>
            <a:r>
              <a:rPr>
                <a:latin typeface="Courier"/>
              </a:rPr>
              <a:t>config_db</a:t>
            </a:r>
            <a:r>
              <a:rPr/>
              <a:t>, builds the </a:t>
            </a:r>
            <a:r>
              <a:rPr>
                <a:latin typeface="Courier"/>
              </a:rPr>
              <a:t>env_config</a:t>
            </a:r>
            <a:r>
              <a:rPr/>
              <a:t> and passes it down</a:t>
            </a:r>
          </a:p>
          <a:p>
            <a:pPr lvl="0"/>
            <a:r>
              <a:rPr/>
              <a:t>Then it starts the sequence </a:t>
            </a:r>
            <a:r>
              <a:rPr b="1"/>
              <a:t>by hand</a:t>
            </a:r>
            <a:r>
              <a:rPr/>
              <a:t>, on the sequencer of the active agent:</a:t>
            </a:r>
          </a:p>
          <a:p>
            <a:pPr lvl="0" indent="0">
              <a:buNone/>
            </a:pPr>
            <a:r>
              <a:rPr>
                <a:latin typeface="Courier"/>
              </a:rPr>
              <a:t>seq = command_sequence::type_id::create(</a:t>
            </a:r>
            <a:r>
              <a:rPr>
                <a:solidFill>
                  <a:srgbClr val="4070A0"/>
                </a:solidFill>
                <a:latin typeface="Courier"/>
              </a:rPr>
              <a:t>"seq"</a:t>
            </a:r>
            <a:r>
              <a:rPr>
                <a:latin typeface="Courier"/>
              </a:rPr>
              <a:t>);</a:t>
            </a:r>
            <a:br/>
            <a:r>
              <a:rPr>
                <a:latin typeface="Courier"/>
              </a:rPr>
              <a:t>seq.</a:t>
            </a:r>
            <a:r>
              <a:rPr>
                <a:solidFill>
                  <a:srgbClr val="007020"/>
                </a:solidFill>
                <a:latin typeface="Courier"/>
              </a:rPr>
              <a:t>start</a:t>
            </a:r>
            <a:r>
              <a:rPr>
                <a:latin typeface="Courier"/>
              </a:rPr>
              <a:t>(env_h.clase_agent_h.sequencer_h);</a:t>
            </a:r>
          </a:p>
          <a:p>
            <a:pPr lvl="0"/>
            <a:r>
              <a:rPr/>
              <a:t>It works, but look at what that line does: the test </a:t>
            </a:r>
            <a:r>
              <a:rPr b="1"/>
              <a:t>goes across the hierarchy</a:t>
            </a:r>
            <a:r>
              <a:rPr/>
              <a:t> to reach the sequencer, and with that it knows the inside of the env again</a:t>
            </a:r>
          </a:p>
          <a:p>
            <a:pPr lvl="0"/>
            <a:r>
              <a:rPr/>
              <a:t>Everything we have just encapsulated leaks out in one line</a:t>
            </a:r>
          </a:p>
          <a:p>
            <a:pPr lvl="0"/>
            <a:r>
              <a:rPr/>
              <a:t>The sequences section fixes it: the sequence is handed to the sequencer </a:t>
            </a:r>
            <a:r>
              <a:rPr b="1"/>
              <a:t>through the </a:t>
            </a:r>
            <a:r>
              <a:rPr b="1">
                <a:latin typeface="Courier"/>
              </a:rPr>
              <a:t>config_db</a:t>
            </a:r>
            <a:r>
              <a:rPr/>
              <a:t>, and the test stops knowing where it is</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b="1">
                <a:solidFill>
                  <a:srgbClr val="007020"/>
                </a:solidFill>
                <a:latin typeface="Courier"/>
              </a:rPr>
              <a:t>virtual</a:t>
            </a:r>
            <a:r>
              <a:rPr>
                <a:latin typeface="Courier"/>
              </a:rPr>
              <a:t> vtalu_bfm clase_bfm, modulo_bfm;</a:t>
            </a:r>
            <a:br/>
            <a:r>
              <a:rPr>
                <a:latin typeface="Courier"/>
              </a:rPr>
              <a:t>      env_config env_config_h;</a:t>
            </a:r>
            <a:br/>
            <a:br/>
            <a:r>
              <a:rPr>
                <a:latin typeface="Courier"/>
              </a:rPr>
              <a:t>      </a:t>
            </a:r>
            <a:r>
              <a:rPr i="1">
                <a:solidFill>
                  <a:srgbClr val="60A0B0"/>
                </a:solidFill>
                <a:latin typeface="Courier"/>
              </a:rPr>
              <a:t>// The top left the two interfaces loose; the test packs them up.</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"clase_bfm"</a:t>
            </a:r>
            <a:r>
              <a:rPr>
                <a:latin typeface="Courier"/>
              </a:rPr>
              <a:t>, clase_bfm))</a:t>
            </a:r>
            <a:br/>
            <a:r>
              <a:rPr>
                <a:latin typeface="Courier"/>
              </a:rPr>
              <a:t>         </a:t>
            </a:r>
            <a:r>
              <a:rPr>
                <a:solidFill>
                  <a:srgbClr val="007020"/>
                </a:solidFill>
                <a:latin typeface="Courier"/>
              </a:rPr>
              <a:t>`uvm_fatal</a:t>
            </a:r>
            <a:r>
              <a:rPr>
                <a:latin typeface="Courier"/>
              </a:rPr>
              <a:t>(</a:t>
            </a:r>
            <a:r>
              <a:rPr>
                <a:solidFill>
                  <a:srgbClr val="4070A0"/>
                </a:solidFill>
                <a:latin typeface="Courier"/>
              </a:rPr>
              <a:t>"DUAL TEST"</a:t>
            </a:r>
            <a:r>
              <a:rPr>
                <a:latin typeface="Courier"/>
              </a:rPr>
              <a:t>, </a:t>
            </a:r>
            <a:r>
              <a:rPr>
                <a:solidFill>
                  <a:srgbClr val="4070A0"/>
                </a:solidFill>
                <a:latin typeface="Courier"/>
              </a:rPr>
              <a:t>"Failed to get clase_bfm"</a:t>
            </a:r>
            <a:r>
              <a:rPr>
                <a:latin typeface="Courier"/>
              </a:rPr>
              <a:t>)</a:t>
            </a:r>
            <a:br/>
            <a:r>
              <a:rPr>
                <a:latin typeface="Courier"/>
              </a:rPr>
              <a:t>      </a:t>
            </a:r>
            <a:r>
              <a:rPr b="1">
                <a:solidFill>
                  <a:srgbClr val="007020"/>
                </a:solidFill>
                <a:latin typeface="Courier"/>
              </a:rPr>
              <a:t>if</a:t>
            </a:r>
            <a:r>
              <a:rPr>
                <a:latin typeface="Courier"/>
              </a:rPr>
              <a:t> (!uvm_config_db#(</a:t>
            </a:r>
            <a:r>
              <a:rPr b="1">
                <a:solidFill>
                  <a:srgbClr val="007020"/>
                </a:solidFill>
                <a:latin typeface="Courier"/>
              </a:rPr>
              <a:t>virtual</a:t>
            </a:r>
            <a:r>
              <a:rPr>
                <a:latin typeface="Courier"/>
              </a:rPr>
              <a:t> vtalu_bfm)::</a:t>
            </a:r>
            <a:r>
              <a:rPr>
                <a:solidFill>
                  <a:srgbClr val="007020"/>
                </a:solidFill>
                <a:latin typeface="Courier"/>
              </a:rPr>
              <a:t>get</a:t>
            </a:r>
            <a:r>
              <a:rPr>
                <a:latin typeface="Courier"/>
              </a:rPr>
              <a:t>(</a:t>
            </a:r>
            <a:r>
              <a:rPr b="1">
                <a:solidFill>
                  <a:srgbClr val="007020"/>
                </a:solidFill>
                <a:latin typeface="Courier"/>
              </a:rPr>
              <a:t>this</a:t>
            </a:r>
            <a:r>
              <a:rPr>
                <a:latin typeface="Courier"/>
              </a:rPr>
              <a:t>, </a:t>
            </a:r>
            <a:r>
              <a:rPr>
                <a:solidFill>
                  <a:srgbClr val="4070A0"/>
                </a:solidFill>
                <a:latin typeface="Courier"/>
              </a:rPr>
              <a:t>""</a:t>
            </a:r>
            <a:r>
              <a:rPr>
                <a:latin typeface="Courier"/>
              </a:rPr>
              <a:t>, </a:t>
            </a:r>
            <a:r>
              <a:rPr>
                <a:solidFill>
                  <a:srgbClr val="4070A0"/>
                </a:solidFill>
                <a:latin typeface="Courier"/>
              </a:rPr>
              <a:t>"modulo_bfm"</a:t>
            </a:r>
            <a:r>
              <a:rPr>
                <a:latin typeface="Courier"/>
              </a:rPr>
              <a:t>, modulo_bfm))</a:t>
            </a:r>
            <a:br/>
            <a:r>
              <a:rPr>
                <a:latin typeface="Courier"/>
              </a:rPr>
              <a:t>         </a:t>
            </a:r>
            <a:r>
              <a:rPr>
                <a:solidFill>
                  <a:srgbClr val="007020"/>
                </a:solidFill>
                <a:latin typeface="Courier"/>
              </a:rPr>
              <a:t>`uvm_fatal</a:t>
            </a:r>
            <a:r>
              <a:rPr>
                <a:latin typeface="Courier"/>
              </a:rPr>
              <a:t>(</a:t>
            </a:r>
            <a:r>
              <a:rPr>
                <a:solidFill>
                  <a:srgbClr val="4070A0"/>
                </a:solidFill>
                <a:latin typeface="Courier"/>
              </a:rPr>
              <a:t>"DUAL TEST"</a:t>
            </a:r>
            <a:r>
              <a:rPr>
                <a:latin typeface="Courier"/>
              </a:rPr>
              <a:t>, </a:t>
            </a:r>
            <a:r>
              <a:rPr>
                <a:solidFill>
                  <a:srgbClr val="4070A0"/>
                </a:solidFill>
                <a:latin typeface="Courier"/>
              </a:rPr>
              <a:t>"Failed to get modulo_bfm"</a:t>
            </a:r>
            <a:r>
              <a:rPr>
                <a:latin typeface="Courier"/>
              </a:rPr>
              <a:t>)</a:t>
            </a:r>
            <a:br/>
            <a:br/>
            <a:r>
              <a:rPr>
                <a:latin typeface="Courier"/>
              </a:rPr>
              <a:t>      env_config_h = </a:t>
            </a:r>
            <a:r>
              <a:rPr b="1">
                <a:solidFill>
                  <a:srgbClr val="007020"/>
                </a:solidFill>
                <a:latin typeface="Courier"/>
              </a:rPr>
              <a:t>new</a:t>
            </a:r>
            <a:r>
              <a:rPr>
                <a:solidFill>
                  <a:srgbClr val="902000"/>
                </a:solidFill>
                <a:latin typeface="Courier"/>
              </a:rPr>
              <a:t>(.clase_bfm</a:t>
            </a:r>
            <a:r>
              <a:rPr>
                <a:latin typeface="Courier"/>
              </a:rPr>
              <a:t>(clase_bfm),</a:t>
            </a:r>
            <a:r>
              <a:rPr>
                <a:solidFill>
                  <a:srgbClr val="902000"/>
                </a:solidFill>
                <a:latin typeface="Courier"/>
              </a:rPr>
              <a:t> .modulo_bfm</a:t>
            </a:r>
            <a:r>
              <a:rPr>
                <a:latin typeface="Courier"/>
              </a:rPr>
              <a:t>(modulo_bfm));</a:t>
            </a:r>
            <a:br/>
            <a:r>
              <a:rPr>
                <a:latin typeface="Courier"/>
              </a:rPr>
              <a:t>      uvm_config_db#(env_config)::</a:t>
            </a:r>
            <a:r>
              <a:rPr>
                <a:solidFill>
                  <a:srgbClr val="007020"/>
                </a:solidFill>
                <a:latin typeface="Courier"/>
              </a:rPr>
              <a:t>set</a:t>
            </a:r>
            <a:r>
              <a:rPr>
                <a:latin typeface="Courier"/>
              </a:rPr>
              <a:t>(</a:t>
            </a:r>
            <a:r>
              <a:rPr b="1">
                <a:solidFill>
                  <a:srgbClr val="007020"/>
                </a:solidFill>
                <a:latin typeface="Courier"/>
              </a:rPr>
              <a:t>this</a:t>
            </a:r>
            <a:r>
              <a:rPr>
                <a:latin typeface="Courier"/>
              </a:rPr>
              <a:t>, </a:t>
            </a:r>
            <a:r>
              <a:rPr>
                <a:solidFill>
                  <a:srgbClr val="4070A0"/>
                </a:solidFill>
                <a:latin typeface="Courier"/>
              </a:rPr>
              <a:t>"env_h*"</a:t>
            </a:r>
            <a:r>
              <a:rPr>
                <a:latin typeface="Courier"/>
              </a:rPr>
              <a:t>, </a:t>
            </a:r>
            <a:r>
              <a:rPr>
                <a:solidFill>
                  <a:srgbClr val="4070A0"/>
                </a:solidFill>
                <a:latin typeface="Courier"/>
              </a:rPr>
              <a:t>"config"</a:t>
            </a:r>
            <a:r>
              <a:rPr>
                <a:latin typeface="Courier"/>
              </a:rPr>
              <a:t>, env_config_h);</a:t>
            </a:r>
            <a:br/>
            <a:br/>
            <a:r>
              <a:rPr>
                <a:latin typeface="Courier"/>
              </a:rPr>
              <a:t>      env_h = env::type_id::create(</a:t>
            </a:r>
            <a:r>
              <a:rPr>
                <a:solidFill>
                  <a:srgbClr val="4070A0"/>
                </a:solidFill>
                <a:latin typeface="Courier"/>
              </a:rPr>
              <a:t>"env_h"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r>
              <a:rPr>
                <a:latin typeface="Courier"/>
              </a:rPr>
              <a:t> : build_phase</a:t>
            </a:r>
            <a:br/>
            <a:br/>
            <a:r>
              <a:rPr>
                <a:latin typeface="Courier"/>
              </a:rPr>
              <a:t>   </a:t>
            </a:r>
            <a:r>
              <a:rPr i="1">
                <a:solidFill>
                  <a:srgbClr val="60A0B0"/>
                </a:solidFill>
                <a:latin typeface="Courier"/>
              </a:rPr>
              <a:t>// +TOPOLOGY prints the component tree. It is how to SEE that the passive</a:t>
            </a:r>
            <a:br/>
            <a:r>
              <a:rPr>
                <a:latin typeface="Courier"/>
              </a:rPr>
              <a:t>   </a:t>
            </a:r>
            <a:r>
              <a:rPr i="1">
                <a:solidFill>
                  <a:srgbClr val="60A0B0"/>
                </a:solidFill>
                <a:latin typeface="Courier"/>
              </a:rPr>
              <a:t>// agent built neither a sequencer nor a driver.</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b="1">
                <a:solidFill>
                  <a:srgbClr val="007020"/>
                </a:solidFill>
                <a:latin typeface="Courier"/>
              </a:rPr>
              <a:t>if</a:t>
            </a:r>
            <a:r>
              <a:rPr>
                <a:latin typeface="Courier"/>
              </a:rPr>
              <a:t> (</a:t>
            </a:r>
            <a:r>
              <a:rPr b="1">
                <a:solidFill>
                  <a:srgbClr val="007020"/>
                </a:solidFill>
                <a:latin typeface="Courier"/>
              </a:rPr>
              <a:t>$test$plusargs</a:t>
            </a:r>
            <a:r>
              <a:rPr>
                <a:latin typeface="Courier"/>
              </a:rPr>
              <a:t>(</a:t>
            </a:r>
            <a:r>
              <a:rPr>
                <a:solidFill>
                  <a:srgbClr val="4070A0"/>
                </a:solidFill>
                <a:latin typeface="Courier"/>
              </a:rPr>
              <a:t>"TOPOLOGY"</a:t>
            </a:r>
            <a:r>
              <a:rPr>
                <a:latin typeface="Courier"/>
              </a:rPr>
              <a:t>)) uvm_root::</a:t>
            </a:r>
            <a:r>
              <a:rPr>
                <a:solidFill>
                  <a:srgbClr val="007020"/>
                </a:solidFill>
                <a:latin typeface="Courier"/>
              </a:rPr>
              <a:t>get</a:t>
            </a:r>
            <a:r>
              <a:rPr>
                <a:latin typeface="Courier"/>
              </a:rPr>
              <a:t>(</a:t>
            </a:r>
            <a:r>
              <a:rPr>
                <a:solidFill>
                  <a:srgbClr val="902000"/>
                </a:solidFill>
                <a:latin typeface="Courier"/>
              </a:rPr>
              <a:t>).print_topology</a:t>
            </a:r>
            <a:r>
              <a:rPr>
                <a:latin typeface="Courier"/>
              </a:rPr>
              <a:t>();</a:t>
            </a:r>
            <a:br/>
            <a:r>
              <a:rPr>
                <a:latin typeface="Courier"/>
              </a:rPr>
              <a:t>   </a:t>
            </a:r>
            <a:r>
              <a:rPr b="1">
                <a:solidFill>
                  <a:srgbClr val="007020"/>
                </a:solidFill>
                <a:latin typeface="Courier"/>
              </a:rPr>
              <a:t>endfunction</a:t>
            </a:r>
            <a:r>
              <a:rPr>
                <a:latin typeface="Courier"/>
              </a:rPr>
              <a:t> : end_of_elaboration_phase</a:t>
            </a:r>
            <a:br/>
            <a:br/>
            <a:r>
              <a:rPr>
                <a:latin typeface="Courier"/>
              </a:rPr>
              <a:t>   </a:t>
            </a:r>
            <a:r>
              <a:rPr b="1">
                <a:solidFill>
                  <a:srgbClr val="007020"/>
                </a:solidFill>
                <a:latin typeface="Courier"/>
              </a:rPr>
              <a:t>task</a:t>
            </a:r>
            <a:r>
              <a:rPr>
                <a:latin typeface="Courier"/>
              </a:rPr>
              <a:t> run_phase(uvm_phase phase);</a:t>
            </a:r>
            <a:br/>
            <a:r>
              <a:rPr>
                <a:latin typeface="Courier"/>
              </a:rPr>
              <a:t>      command_sequence seq;</a:t>
            </a:r>
            <a:br/>
            <a:br/>
            <a:r>
              <a:rPr>
                <a:latin typeface="Courier"/>
              </a:rPr>
              <a:t>      phase.raise_objection(</a:t>
            </a:r>
            <a:r>
              <a:rPr b="1">
                <a:solidFill>
                  <a:srgbClr val="007020"/>
                </a:solidFill>
                <a:latin typeface="Courier"/>
              </a:rPr>
              <a:t>this</a:t>
            </a:r>
            <a:r>
              <a:rPr>
                <a:latin typeface="Courier"/>
              </a:rPr>
              <a:t>);</a:t>
            </a:r>
            <a:br/>
            <a:br/>
            <a:r>
              <a:rPr>
                <a:latin typeface="Courier"/>
              </a:rPr>
              <a:t>      </a:t>
            </a:r>
            <a:r>
              <a:rPr i="1">
                <a:solidFill>
                  <a:srgbClr val="60A0B0"/>
                </a:solidFill>
                <a:latin typeface="Courier"/>
              </a:rPr>
              <a:t>// The only thing left wired by hand: the test reaches across the</a:t>
            </a:r>
            <a:br/>
            <a:r>
              <a:rPr>
                <a:latin typeface="Courier"/>
              </a:rPr>
              <a:t>      </a:t>
            </a:r>
            <a:r>
              <a:rPr i="1">
                <a:solidFill>
                  <a:srgbClr val="60A0B0"/>
                </a:solidFill>
                <a:latin typeface="Courier"/>
              </a:rPr>
              <a:t>// hierarchy to get to the sequencer. The sequences section takes it out of here.</a:t>
            </a:r>
            <a:br/>
            <a:r>
              <a:rPr>
                <a:latin typeface="Courier"/>
              </a:rPr>
              <a:t>      seq = command_sequence::type_id::create(</a:t>
            </a:r>
            <a:r>
              <a:rPr>
                <a:solidFill>
                  <a:srgbClr val="4070A0"/>
                </a:solidFill>
                <a:latin typeface="Courier"/>
              </a:rPr>
              <a:t>"seq"</a:t>
            </a:r>
            <a:r>
              <a:rPr>
                <a:latin typeface="Courier"/>
              </a:rPr>
              <a:t>);</a:t>
            </a:r>
            <a:br/>
            <a:r>
              <a:rPr>
                <a:latin typeface="Courier"/>
              </a:rPr>
              <a:t>      seq.</a:t>
            </a:r>
            <a:r>
              <a:rPr>
                <a:solidFill>
                  <a:srgbClr val="007020"/>
                </a:solidFill>
                <a:latin typeface="Courier"/>
              </a:rPr>
              <a:t>start</a:t>
            </a:r>
            <a:r>
              <a:rPr>
                <a:latin typeface="Courier"/>
              </a:rPr>
              <a:t>(env_h.clase_agent_h.sequencer_h);</a:t>
            </a:r>
            <a:br/>
            <a:br/>
            <a:r>
              <a:rPr>
                <a:latin typeface="Courier"/>
              </a:rPr>
              <a:t>      </a:t>
            </a:r>
            <a:r>
              <a:rPr>
                <a:solidFill>
                  <a:srgbClr val="40A070"/>
                </a:solidFill>
                <a:latin typeface="Courier"/>
              </a:rPr>
              <a:t>#500</a:t>
            </a:r>
            <a:r>
              <a:rPr>
                <a:latin typeface="Courier"/>
              </a:rPr>
              <a:t>;</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p:txBody>
      </p:sp>
    </p:spTree>
  </p:cSld>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What this section does differently</a:t>
            </a:r>
          </a:p>
          <a:p>
            <a:pPr lvl="0"/>
            <a:r>
              <a:rPr b="1"/>
              <a:t>The book does not use a sequencer here.</a:t>
            </a:r>
            <a:r>
              <a:rPr/>
              <a:t> In </a:t>
            </a:r>
            <a:r>
              <a:rPr i="1"/>
              <a:t>The UVM Primer</a:t>
            </a:r>
            <a:r>
              <a:rPr/>
              <a:t> the agent of this section still has the </a:t>
            </a:r>
            <a:r>
              <a:rPr>
                <a:latin typeface="Courier"/>
              </a:rPr>
              <a:t>tester</a:t>
            </a:r>
            <a:r>
              <a:rPr/>
              <a:t> and the </a:t>
            </a:r>
            <a:r>
              <a:rPr>
                <a:latin typeface="Courier"/>
              </a:rPr>
              <a:t>uvm_tlm_fifo</a:t>
            </a:r>
            <a:r>
              <a:rPr/>
              <a:t> inside, and the sequencer only shows up with sequences — where besides the </a:t>
            </a:r>
            <a:r>
              <a:rPr>
                <a:latin typeface="Courier"/>
              </a:rPr>
              <a:t>tester</a:t>
            </a:r>
            <a:r>
              <a:rPr/>
              <a:t> disappears</a:t>
            </a:r>
          </a:p>
          <a:p>
            <a:pPr lvl="0"/>
            <a:r>
              <a:rPr/>
              <a:t>We build the agent </a:t>
            </a:r>
            <a:r>
              <a:rPr b="1"/>
              <a:t>complete in one go</a:t>
            </a:r>
            <a:r>
              <a:rPr/>
              <a:t>: it is the way it is written today, and it makes the sequences section be only about sequences</a:t>
            </a:r>
          </a:p>
          <a:p>
            <a:pPr lvl="0"/>
            <a:r>
              <a:rPr b="1"/>
              <a:t>The scoreboard and the coverage stay outside the agent</a:t>
            </a:r>
            <a:r>
              <a:rPr/>
              <a:t>, against what the </a:t>
            </a:r>
            <a:r>
              <a:rPr i="1"/>
              <a:t>UVM Primer</a:t>
            </a:r>
            <a:r>
              <a:rPr/>
              <a:t> does. A passive agent should not drag a scoreboard along</a:t>
            </a:r>
          </a:p>
          <a:p>
            <a:pPr lvl="0"/>
            <a:r>
              <a:rPr b="1"/>
              <a:t>The config of the agent is not a </a:t>
            </a:r>
            <a:r>
              <a:rPr b="1">
                <a:latin typeface="Courier"/>
              </a:rPr>
              <a:t>uvm_object</a:t>
            </a:r>
            <a:r>
              <a:rPr/>
              <a:t>: it is a bare class, so that the constructor forces you. The industry usually makes it a </a:t>
            </a:r>
            <a:r>
              <a:rPr>
                <a:latin typeface="Courier"/>
              </a:rPr>
              <a:t>uvm_object</a:t>
            </a:r>
          </a:p>
          <a:p>
            <a:pPr lvl="0"/>
            <a:r>
              <a:rPr/>
              <a:t>The protocol lives in the BFM, the same as in the </a:t>
            </a:r>
            <a:r>
              <a:rPr i="1"/>
              <a:t>UVM Primer</a:t>
            </a:r>
            <a:r>
              <a:rPr/>
              <a:t>. Up to Verilator 5.051 this could not be done: an interface task called through a virtual interface did not propagate. It was fixed in 5.052 — </a:t>
            </a:r>
            <a:r>
              <a:rPr>
                <a:latin typeface="Courier"/>
              </a:rPr>
              <a:t>docs/en/verilator.md</a:t>
            </a:r>
          </a:p>
        </p:txBody>
      </p:sp>
    </p:spTree>
  </p:cSld>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Agents</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An </a:t>
            </a:r>
            <a:r>
              <a:rPr b="1"/>
              <a:t>agent</a:t>
            </a:r>
            <a:r>
              <a:rPr/>
              <a:t> packs everything that knows how to speak one interface: sequencer, driver and monitors, wired inside a single time</a:t>
            </a:r>
          </a:p>
          <a:p>
            <a:pPr lvl="0"/>
            <a:r>
              <a:rPr/>
              <a:t>It gets instantiated </a:t>
            </a:r>
            <a:r>
              <a:rPr b="1"/>
              <a:t>once per interface</a:t>
            </a:r>
            <a:r>
              <a:rPr/>
              <a:t>, and it is configured with a </a:t>
            </a:r>
            <a:r>
              <a:rPr b="1"/>
              <a:t>configuration object</a:t>
            </a:r>
            <a:r>
              <a:rPr/>
              <a:t>, not with loose handles</a:t>
            </a:r>
          </a:p>
          <a:p>
            <a:pPr lvl="0"/>
            <a:r>
              <a:rPr b="1">
                <a:latin typeface="Courier"/>
              </a:rPr>
              <a:t>is_active</a:t>
            </a:r>
            <a:r>
              <a:rPr/>
              <a:t> decides whether, besides watching, it drives</a:t>
            </a:r>
          </a:p>
          <a:p>
            <a:pPr lvl="0"/>
            <a:r>
              <a:rPr/>
              <a:t>The </a:t>
            </a:r>
            <a:r>
              <a:rPr>
                <a:latin typeface="Courier"/>
              </a:rPr>
              <a:t>env</a:t>
            </a:r>
            <a:r>
              <a:rPr/>
              <a:t> went from seven components wired by hand to </a:t>
            </a:r>
            <a:r>
              <a:rPr b="1"/>
              <a:t>one agent and two subscribers</a:t>
            </a:r>
          </a:p>
          <a:p>
            <a:pPr lvl="0"/>
            <a:r>
              <a:rPr/>
              <a:t>The </a:t>
            </a:r>
            <a:r>
              <a:rPr>
                <a:latin typeface="Courier"/>
              </a:rPr>
              <a:t>uvm_config_db</a:t>
            </a:r>
            <a:r>
              <a:rPr/>
              <a:t> stops being a global mailbox: the </a:t>
            </a:r>
            <a:r>
              <a:rPr b="1"/>
              <a:t>scope</a:t>
            </a:r>
            <a:r>
              <a:rPr/>
              <a:t> is a path in the tree, and with more than one agent it is what makes each one receive its own</a:t>
            </a:r>
          </a:p>
          <a:p>
            <a:pPr lvl="0"/>
            <a:r>
              <a:rPr/>
              <a:t>One single thing was left hard-wired: the test still looks for the sequencer by hand to start the sequence. </a:t>
            </a:r>
            <a:r>
              <a:rPr b="1"/>
              <a:t>That is the sequences section</a:t>
            </a:r>
          </a:p>
        </p:txBody>
      </p:sp>
    </p:spTree>
  </p:cSld>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Callbacks</a:t>
            </a:r>
          </a:p>
          <a:p>
            <a:pPr lvl="0" indent="0" marL="0">
              <a:spcBef>
                <a:spcPts val="3000"/>
              </a:spcBef>
              <a:buNone/>
            </a:pPr>
            <a:r>
              <a:rPr b="1" i="1"/>
              <a:t>The third hook</a:t>
            </a:r>
          </a:p>
          <a:p>
            <a:pPr lvl="0"/>
            <a:r>
              <a:rPr/>
              <a:t>On day 1 we promised </a:t>
            </a:r>
            <a:r>
              <a:rPr b="1"/>
              <a:t>three</a:t>
            </a:r>
            <a:r>
              <a:rPr/>
              <a:t> ways of writing a new test without touching the env: </a:t>
            </a:r>
            <a:r>
              <a:rPr b="1"/>
              <a:t>constraints</a:t>
            </a:r>
            <a:r>
              <a:rPr/>
              <a:t>, </a:t>
            </a:r>
            <a:r>
              <a:rPr b="1"/>
              <a:t>factory override</a:t>
            </a:r>
            <a:r>
              <a:rPr/>
              <a:t> and </a:t>
            </a:r>
            <a:r>
              <a:rPr b="1"/>
              <a:t>callbacks</a:t>
            </a:r>
            <a:r>
              <a:rPr/>
              <a:t>. Two are done</a:t>
            </a:r>
          </a:p>
          <a:p>
            <a:pPr lvl="0"/>
            <a:r>
              <a:rPr/>
              <a:t>The three are the same idea at different heights: the constraint changes </a:t>
            </a:r>
            <a:r>
              <a:rPr b="1"/>
              <a:t>values</a:t>
            </a:r>
            <a:r>
              <a:rPr/>
              <a:t>, the override changes </a:t>
            </a:r>
            <a:r>
              <a:rPr b="1"/>
              <a:t>a whole class</a:t>
            </a:r>
            <a:r>
              <a:rPr/>
              <a:t>, the callback changes </a:t>
            </a:r>
            <a:r>
              <a:rPr b="1"/>
              <a:t>what a class does at one point</a:t>
            </a:r>
          </a:p>
          <a:p>
            <a:pPr lvl="0"/>
            <a:r>
              <a:rPr/>
              <a:t>The case that separates them: you are handed a VIP agent —from another team, or bought— and you need the driver to send a broken piece of data </a:t>
            </a:r>
            <a:r>
              <a:rPr b="1"/>
              <a:t>once in a while</a:t>
            </a:r>
          </a:p>
          <a:p>
            <a:pPr lvl="0"/>
            <a:r>
              <a:rPr/>
              <a:t>With an override you have to rewrite the whole driver to change one line. With a callback you hook that line and nothing else</a:t>
            </a:r>
          </a:p>
          <a:p>
            <a:pPr lvl="0"/>
            <a:r>
              <a:rPr/>
              <a:t>And there is a difference that is not a matter of style: </a:t>
            </a:r>
            <a:r>
              <a:rPr b="1"/>
              <a:t>callbacks stack</a:t>
            </a:r>
            <a:r>
              <a:rPr/>
              <a:t>. The override picks </a:t>
            </a:r>
            <a:r>
              <a:rPr i="1"/>
              <a:t>one</a:t>
            </a:r>
            <a:r>
              <a:rPr/>
              <a:t> class; the callbacks all run, </a:t>
            </a:r>
            <a:r>
              <a:rPr b="1"/>
              <a:t>every one of them</a:t>
            </a:r>
            <a:r>
              <a:rPr/>
              <a:t>, in order</a:t>
            </a:r>
          </a:p>
        </p:txBody>
      </p:sp>
    </p:spTree>
  </p:cSld>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p:txBody>
          <a:bodyPr/>
          <a:lstStyle/>
          <a:p>
            <a:pPr lvl="0" indent="0" marL="0">
              <a:spcBef>
                <a:spcPts val="3000"/>
              </a:spcBef>
              <a:buNone/>
            </a:pPr>
            <a:r>
              <a:rPr b="1" i="1"/>
              <a:t>The hook: one class, one empty virtual method</a:t>
            </a:r>
          </a:p>
          <a:p>
            <a:pPr lvl="0" indent="0">
              <a:buNone/>
            </a:pPr>
            <a:r>
              <a:rPr b="1">
                <a:solidFill>
                  <a:srgbClr val="007020"/>
                </a:solidFill>
                <a:latin typeface="Courier"/>
              </a:rPr>
              <a:t>class</a:t>
            </a:r>
            <a:r>
              <a:rPr>
                <a:latin typeface="Courier"/>
              </a:rPr>
              <a:t> driver_callback </a:t>
            </a:r>
            <a:r>
              <a:rPr b="1">
                <a:solidFill>
                  <a:srgbClr val="007020"/>
                </a:solidFill>
                <a:latin typeface="Courier"/>
              </a:rPr>
              <a:t>extends</a:t>
            </a:r>
            <a:r>
              <a:rPr>
                <a:latin typeface="Courier"/>
              </a:rPr>
              <a:t> uvm_callback;</a:t>
            </a:r>
            <a:br/>
            <a:r>
              <a:rPr>
                <a:latin typeface="Courier"/>
              </a:rPr>
              <a:t>   </a:t>
            </a:r>
            <a:r>
              <a:rPr>
                <a:solidFill>
                  <a:srgbClr val="007020"/>
                </a:solidFill>
                <a:latin typeface="Courier"/>
              </a:rPr>
              <a:t>`uvm_object_utils</a:t>
            </a:r>
            <a:r>
              <a:rPr>
                <a:latin typeface="Courier"/>
              </a:rPr>
              <a:t>(driver_callback)</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"driver_callback"</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A task, not a function: a callback that only edits the transaction could</a:t>
            </a:r>
            <a:br/>
            <a:r>
              <a:rPr>
                <a:latin typeface="Courier"/>
              </a:rPr>
              <a:t>   </a:t>
            </a:r>
            <a:r>
              <a:rPr i="1">
                <a:solidFill>
                  <a:srgbClr val="60A0B0"/>
                </a:solidFill>
                <a:latin typeface="Courier"/>
              </a:rPr>
              <a:t>// be a function, but one that adds delay needs to consume time. Making the</a:t>
            </a:r>
            <a:br/>
            <a:r>
              <a:rPr>
                <a:latin typeface="Courier"/>
              </a:rPr>
              <a:t>   </a:t>
            </a:r>
            <a:r>
              <a:rPr i="1">
                <a:solidFill>
                  <a:srgbClr val="60A0B0"/>
                </a:solidFill>
                <a:latin typeface="Courier"/>
              </a:rPr>
              <a:t>// hook a task costs nothing and leaves both open.</a:t>
            </a:r>
            <a:br/>
            <a:r>
              <a:rPr>
                <a:latin typeface="Courier"/>
              </a:rPr>
              <a:t>   </a:t>
            </a:r>
            <a:r>
              <a:rPr b="1">
                <a:solidFill>
                  <a:srgbClr val="007020"/>
                </a:solidFill>
                <a:latin typeface="Courier"/>
              </a:rPr>
              <a:t>virtual</a:t>
            </a:r>
            <a:r>
              <a:rPr>
                <a:latin typeface="Courier"/>
              </a:rPr>
              <a:t> </a:t>
            </a:r>
            <a:r>
              <a:rPr b="1">
                <a:solidFill>
                  <a:srgbClr val="007020"/>
                </a:solidFill>
                <a:latin typeface="Courier"/>
              </a:rPr>
              <a:t>task</a:t>
            </a:r>
            <a:r>
              <a:rPr>
                <a:latin typeface="Courier"/>
              </a:rPr>
              <a:t> pre_send(driver drv, command_transaction cmd);</a:t>
            </a:r>
            <a:br/>
            <a:r>
              <a:rPr>
                <a:latin typeface="Courier"/>
              </a:rPr>
              <a:t>   </a:t>
            </a:r>
            <a:r>
              <a:rPr b="1">
                <a:solidFill>
                  <a:srgbClr val="007020"/>
                </a:solidFill>
                <a:latin typeface="Courier"/>
              </a:rPr>
              <a:t>endtask</a:t>
            </a:r>
            <a:r>
              <a:rPr>
                <a:latin typeface="Courier"/>
              </a:rPr>
              <a:t> : pre_send</a:t>
            </a:r>
            <a:br/>
            <a:br/>
            <a:r>
              <a:rPr b="1">
                <a:solidFill>
                  <a:srgbClr val="007020"/>
                </a:solidFill>
                <a:latin typeface="Courier"/>
              </a:rPr>
              <a:t>endclass</a:t>
            </a:r>
            <a:r>
              <a:rPr>
                <a:latin typeface="Courier"/>
              </a:rPr>
              <a:t> : driver_callback</a:t>
            </a:r>
          </a:p>
          <a:p>
            <a:pPr lvl="0"/>
            <a:r>
              <a:rPr/>
              <a:t>A </a:t>
            </a:r>
            <a:r>
              <a:rPr>
                <a:latin typeface="Courier"/>
              </a:rPr>
              <a:t>uvm_callback</a:t>
            </a:r>
            <a:r>
              <a:rPr/>
              <a:t> </a:t>
            </a:r>
            <a:r>
              <a:rPr b="1"/>
              <a:t>is not a component</a:t>
            </a:r>
            <a:r>
              <a:rPr/>
              <a:t>: it is not in the tree, it has no phases and it does not show up in </a:t>
            </a:r>
            <a:r>
              <a:rPr>
                <a:latin typeface="Courier"/>
              </a:rPr>
              <a:t>print_topology()</a:t>
            </a:r>
            <a:r>
              <a:rPr/>
              <a:t> — just like a sequence</a:t>
            </a:r>
          </a:p>
          <a:p>
            <a:pPr lvl="0"/>
            <a:r>
              <a:rPr/>
              <a:t>The base method is </a:t>
            </a:r>
            <a:r>
              <a:rPr b="1"/>
              <a:t>empty on purpose</a:t>
            </a:r>
            <a:r>
              <a:rPr/>
              <a:t>: with nobody registered, the testbench runs exactly as before</a:t>
            </a:r>
          </a:p>
          <a:p>
            <a:pPr lvl="0"/>
            <a:r>
              <a:rPr/>
              <a:t>It is a </a:t>
            </a:r>
            <a:r>
              <a:rPr>
                <a:latin typeface="Courier"/>
              </a:rPr>
              <a:t>task</a:t>
            </a:r>
            <a:r>
              <a:rPr/>
              <a:t> and not a </a:t>
            </a:r>
            <a:r>
              <a:rPr>
                <a:latin typeface="Courier"/>
              </a:rPr>
              <a:t>function</a:t>
            </a:r>
            <a:r>
              <a:rPr/>
              <a:t> because a </a:t>
            </a:r>
            <a:r>
              <a:rPr i="1"/>
              <a:t>delay</a:t>
            </a:r>
            <a:r>
              <a:rPr/>
              <a:t> callback has to be able to consume time. One that only edits the transaction could be a function</a:t>
            </a:r>
          </a:p>
        </p:txBody>
      </p:sp>
    </p:spTree>
  </p:cSld>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p:txBody>
          <a:bodyPr/>
          <a:lstStyle/>
          <a:p>
            <a:pPr lvl="0" indent="0" marL="0">
              <a:spcBef>
                <a:spcPts val="3000"/>
              </a:spcBef>
              <a:buNone/>
            </a:pPr>
            <a:r>
              <a:rPr b="1" i="1"/>
              <a:t>Two lines in the driver, and not one more</a:t>
            </a:r>
          </a:p>
          <a:p>
            <a:pPr lvl="0" indent="0">
              <a:buNone/>
            </a:pPr>
            <a:r>
              <a:rPr b="1">
                <a:solidFill>
                  <a:srgbClr val="007020"/>
                </a:solidFill>
                <a:latin typeface="Courier"/>
              </a:rPr>
              <a:t>class</a:t>
            </a:r>
            <a:r>
              <a:rPr>
                <a:latin typeface="Courier"/>
              </a:rPr>
              <a:t> driver </a:t>
            </a:r>
            <a:r>
              <a:rPr b="1">
                <a:solidFill>
                  <a:srgbClr val="007020"/>
                </a:solidFill>
                <a:latin typeface="Courier"/>
              </a:rPr>
              <a:t>extends</a:t>
            </a:r>
            <a:r>
              <a:rPr>
                <a:latin typeface="Courier"/>
              </a:rPr>
              <a:t> uvm_driver #(command_transaction);</a:t>
            </a:r>
            <a:br/>
            <a:r>
              <a:rPr>
                <a:latin typeface="Courier"/>
              </a:rPr>
              <a:t>   </a:t>
            </a:r>
            <a:r>
              <a:rPr>
                <a:solidFill>
                  <a:srgbClr val="007020"/>
                </a:solidFill>
                <a:latin typeface="Courier"/>
              </a:rPr>
              <a:t>`uvm_component_utils</a:t>
            </a:r>
            <a:r>
              <a:rPr>
                <a:latin typeface="Courier"/>
              </a:rPr>
              <a:t>(driver)</a:t>
            </a:r>
            <a:br/>
            <a:r>
              <a:rPr>
                <a:latin typeface="Courier"/>
              </a:rPr>
              <a:t>   </a:t>
            </a:r>
            <a:r>
              <a:rPr i="1">
                <a:solidFill>
                  <a:srgbClr val="60A0B0"/>
                </a:solidFill>
                <a:latin typeface="Courier"/>
              </a:rPr>
              <a:t>// Declares "this component accepts callbacks of this type". Without it the</a:t>
            </a:r>
            <a:br/>
            <a:r>
              <a:rPr>
                <a:latin typeface="Courier"/>
              </a:rPr>
              <a:t>   </a:t>
            </a:r>
            <a:r>
              <a:rPr i="1">
                <a:solidFill>
                  <a:srgbClr val="60A0B0"/>
                </a:solidFill>
                <a:latin typeface="Courier"/>
              </a:rPr>
              <a:t>// add() below still hooks up and the callback still runs, but with a CBUNREG</a:t>
            </a:r>
            <a:br/>
            <a:r>
              <a:rPr>
                <a:latin typeface="Courier"/>
              </a:rPr>
              <a:t>   </a:t>
            </a:r>
            <a:r>
              <a:rPr i="1">
                <a:solidFill>
                  <a:srgbClr val="60A0B0"/>
                </a:solidFill>
                <a:latin typeface="Courier"/>
              </a:rPr>
              <a:t>// warning and without the type check: outside the contract, and nearly silent.</a:t>
            </a:r>
            <a:br/>
            <a:r>
              <a:rPr>
                <a:latin typeface="Courier"/>
              </a:rPr>
              <a:t>   </a:t>
            </a:r>
            <a:r>
              <a:rPr>
                <a:solidFill>
                  <a:srgbClr val="007020"/>
                </a:solidFill>
                <a:latin typeface="Courier"/>
              </a:rPr>
              <a:t>`uvm_register_cb</a:t>
            </a:r>
            <a:r>
              <a:rPr>
                <a:latin typeface="Courier"/>
              </a:rPr>
              <a:t>(driver, driver_callback)</a:t>
            </a:r>
            <a:br/>
            <a:br/>
            <a:r>
              <a:rPr>
                <a:latin typeface="Courier"/>
              </a:rPr>
              <a:t>   </a:t>
            </a:r>
            <a:r>
              <a:rPr b="1">
                <a:solidFill>
                  <a:srgbClr val="007020"/>
                </a:solidFill>
                <a:latin typeface="Courier"/>
              </a:rPr>
              <a:t>virtual</a:t>
            </a:r>
            <a:r>
              <a:rPr>
                <a:latin typeface="Courier"/>
              </a:rPr>
              <a:t> vtalu_bfm bfm;</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a:t>
            </a:r>
            <a:br/>
            <a:r>
              <a:rPr>
                <a:latin typeface="Courier"/>
              </a:rPr>
              <a:t>         </a:t>
            </a:r>
            <a:r>
              <a:rPr i="1">
                <a:solidFill>
                  <a:srgbClr val="60A0B0"/>
                </a:solidFill>
                <a:latin typeface="Courier"/>
              </a:rPr>
              <a:t>// Every callback registered on this driver, in the order they were</a:t>
            </a:r>
            <a:br/>
            <a:r>
              <a:rPr>
                <a:latin typeface="Courier"/>
              </a:rPr>
              <a:t>         </a:t>
            </a:r>
            <a:r>
              <a:rPr i="1">
                <a:solidFill>
                  <a:srgbClr val="60A0B0"/>
                </a:solidFill>
                <a:latin typeface="Courier"/>
              </a:rPr>
              <a:t>// added. With none registered this is a loop over an empty queue.</a:t>
            </a:r>
            <a:br/>
            <a:r>
              <a:rPr>
                <a:latin typeface="Courier"/>
              </a:rPr>
              <a:t>         </a:t>
            </a:r>
            <a:r>
              <a:rPr>
                <a:solidFill>
                  <a:srgbClr val="007020"/>
                </a:solidFill>
                <a:latin typeface="Courier"/>
              </a:rPr>
              <a:t>`uvm_do_callbacks</a:t>
            </a:r>
            <a:r>
              <a:rPr>
                <a:latin typeface="Courier"/>
              </a:rPr>
              <a:t>(driver, driver_callback, pre_send(</a:t>
            </a:r>
            <a:r>
              <a:rPr b="1">
                <a:solidFill>
                  <a:srgbClr val="007020"/>
                </a:solidFill>
                <a:latin typeface="Courier"/>
              </a:rPr>
              <a:t>this</a:t>
            </a:r>
            <a:r>
              <a:rPr>
                <a:latin typeface="Courier"/>
              </a:rPr>
              <a:t>, command))</a:t>
            </a:r>
            <a:br/>
            <a:r>
              <a:rPr>
                <a:latin typeface="Courier"/>
              </a:rPr>
              <a:t>         bfm.send_op(command.A, command.B, command.op);</a:t>
            </a:r>
            <a:br/>
            <a:r>
              <a:rPr>
                <a:latin typeface="Courier"/>
              </a:rPr>
              <a:t>         seq_item_port.item_done();</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a:p>
            <a:pPr lvl="0"/>
            <a:r>
              <a:rPr>
                <a:latin typeface="Courier"/>
              </a:rPr>
              <a:t>`uvm_register_cb</a:t>
            </a:r>
            <a:r>
              <a:rPr/>
              <a:t> declares the type/callback pair. Without it the </a:t>
            </a:r>
            <a:r>
              <a:rPr>
                <a:latin typeface="Courier"/>
              </a:rPr>
              <a:t>add()</a:t>
            </a:r>
            <a:r>
              <a:rPr/>
              <a:t> hooks up all the same and the callback </a:t>
            </a:r>
            <a:r>
              <a:rPr b="1"/>
              <a:t>runs</a:t>
            </a:r>
            <a:r>
              <a:rPr/>
              <a:t> — with a </a:t>
            </a:r>
            <a:r>
              <a:rPr>
                <a:latin typeface="Courier"/>
              </a:rPr>
              <a:t>UVM_WARNING CBUNREG</a:t>
            </a:r>
            <a:r>
              <a:rPr/>
              <a:t> lost in the log, and without the type check or </a:t>
            </a:r>
            <a:r>
              <a:rPr>
                <a:latin typeface="Courier"/>
              </a:rPr>
              <a:t>add_by_name</a:t>
            </a:r>
          </a:p>
          <a:p>
            <a:pPr lvl="0"/>
            <a:r>
              <a:rPr>
                <a:latin typeface="Courier"/>
              </a:rPr>
              <a:t>`uvm_do_callbacks</a:t>
            </a:r>
            <a:r>
              <a:rPr/>
              <a:t> is the extension point: it walks the queue of </a:t>
            </a:r>
            <a:r>
              <a:rPr b="1"/>
              <a:t>that instance</a:t>
            </a:r>
            <a:r>
              <a:rPr/>
              <a:t> of driver, in order</a:t>
            </a:r>
          </a:p>
        </p:txBody>
      </p:sp>
    </p:spTree>
  </p:cSld>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p:txBody>
          <a:bodyPr/>
          <a:lstStyle/>
          <a:p>
            <a:pPr lvl="0" indent="0" marL="0">
              <a:spcBef>
                <a:spcPts val="3000"/>
              </a:spcBef>
              <a:buNone/>
            </a:pPr>
            <a:r>
              <a:rPr b="1" i="1"/>
              <a:t>Putting them in: the test, and nothing but the test</a:t>
            </a:r>
          </a:p>
          <a:p>
            <a:pPr lvl="0" indent="0">
              <a:buNone/>
            </a:pPr>
            <a:r>
              <a:rPr>
                <a:latin typeface="Courier"/>
              </a:rPr>
              <a:t>   </a:t>
            </a:r>
            <a:r>
              <a:rPr i="1">
                <a:solidFill>
                  <a:srgbClr val="60A0B0"/>
                </a:solidFill>
                <a:latin typeface="Courier"/>
              </a:rPr>
              <a:t>// end_of_elaboration and not build: the driver is a grandchild of the env,</a:t>
            </a:r>
            <a:br/>
            <a:r>
              <a:rPr>
                <a:latin typeface="Courier"/>
              </a:rPr>
              <a:t>   </a:t>
            </a:r>
            <a:r>
              <a:rPr i="1">
                <a:solidFill>
                  <a:srgbClr val="60A0B0"/>
                </a:solidFill>
                <a:latin typeface="Courier"/>
              </a:rPr>
              <a:t>// and build_phase runs top-down -- when this test's build_phase returns, the</a:t>
            </a:r>
            <a:br/>
            <a:r>
              <a:rPr>
                <a:latin typeface="Courier"/>
              </a:rPr>
              <a:t>   </a:t>
            </a:r>
            <a:r>
              <a:rPr i="1">
                <a:solidFill>
                  <a:srgbClr val="60A0B0"/>
                </a:solidFill>
                <a:latin typeface="Courier"/>
              </a:rPr>
              <a:t>// driver does not exist yet.</a:t>
            </a: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end_of_elaboration_phase(uvm_phase phase);</a:t>
            </a:r>
            <a:br/>
            <a:r>
              <a:rPr>
                <a:latin typeface="Courier"/>
              </a:rPr>
              <a:t>      </a:t>
            </a:r>
            <a:r>
              <a:rPr b="1">
                <a:solidFill>
                  <a:srgbClr val="007020"/>
                </a:solidFill>
                <a:latin typeface="Courier"/>
              </a:rPr>
              <a:t>super</a:t>
            </a:r>
            <a:r>
              <a:rPr>
                <a:latin typeface="Courier"/>
              </a:rPr>
              <a:t>.end_of_elaboration_phase(phase);</a:t>
            </a:r>
            <a:br/>
            <a:br/>
            <a:r>
              <a:rPr>
                <a:latin typeface="Courier"/>
              </a:rPr>
              <a:t>      flip_h   = flip_bit_cb::type_id::create(</a:t>
            </a:r>
            <a:r>
              <a:rPr>
                <a:solidFill>
                  <a:srgbClr val="4070A0"/>
                </a:solidFill>
                <a:latin typeface="Courier"/>
              </a:rPr>
              <a:t>"flip_h"</a:t>
            </a:r>
            <a:r>
              <a:rPr>
                <a:latin typeface="Courier"/>
              </a:rPr>
              <a:t>);</a:t>
            </a:r>
            <a:br/>
            <a:r>
              <a:rPr>
                <a:latin typeface="Courier"/>
              </a:rPr>
              <a:t>      jitter_h = jitter_cb::type_id::create(</a:t>
            </a:r>
            <a:r>
              <a:rPr>
                <a:solidFill>
                  <a:srgbClr val="4070A0"/>
                </a:solidFill>
                <a:latin typeface="Courier"/>
              </a:rPr>
              <a:t>"jitter_h"</a:t>
            </a:r>
            <a:r>
              <a:rPr>
                <a:latin typeface="Courier"/>
              </a:rPr>
              <a:t>);</a:t>
            </a:r>
            <a:br/>
            <a:br/>
            <a:r>
              <a:rPr>
                <a:latin typeface="Courier"/>
              </a:rPr>
              <a:t>      </a:t>
            </a:r>
            <a:r>
              <a:rPr i="1">
                <a:solidFill>
                  <a:srgbClr val="60A0B0"/>
                </a:solidFill>
                <a:latin typeface="Courier"/>
              </a:rPr>
              <a:t>// Both on the same driver, and both run: the queue is per component</a:t>
            </a:r>
            <a:br/>
            <a:r>
              <a:rPr>
                <a:latin typeface="Courier"/>
              </a:rPr>
              <a:t>      </a:t>
            </a:r>
            <a:r>
              <a:rPr i="1">
                <a:solidFill>
                  <a:srgbClr val="60A0B0"/>
                </a:solidFill>
                <a:latin typeface="Courier"/>
              </a:rPr>
              <a:t>// instance, in insertion order. The passive agent has no driver, so there</a:t>
            </a:r>
            <a:br/>
            <a:r>
              <a:rPr>
                <a:latin typeface="Courier"/>
              </a:rPr>
              <a:t>      </a:t>
            </a:r>
            <a:r>
              <a:rPr i="1">
                <a:solidFill>
                  <a:srgbClr val="60A0B0"/>
                </a:solidFill>
                <a:latin typeface="Courier"/>
              </a:rPr>
              <a:t>// is nothing to hook there.</a:t>
            </a:r>
            <a:br/>
            <a:r>
              <a:rPr>
                <a:latin typeface="Courier"/>
              </a:rPr>
              <a:t>      uvm_callbacks #(driver, driver_callback)::add(env_h.clase_agent_h.driver_h, jitter_h);</a:t>
            </a:r>
            <a:br/>
            <a:r>
              <a:rPr>
                <a:latin typeface="Courier"/>
              </a:rPr>
              <a:t>      uvm_callbacks #(driver, driver_callback)::add(env_h.clase_agent_h.driver_h, flip_h);</a:t>
            </a:r>
            <a:br/>
            <a:br/>
            <a:r>
              <a:rPr>
                <a:latin typeface="Courier"/>
              </a:rPr>
              <a:t>      </a:t>
            </a:r>
            <a:r>
              <a:rPr b="1">
                <a:solidFill>
                  <a:srgbClr val="007020"/>
                </a:solidFill>
                <a:latin typeface="Courier"/>
              </a:rPr>
              <a:t>if</a:t>
            </a:r>
            <a:r>
              <a:rPr>
                <a:latin typeface="Courier"/>
              </a:rPr>
              <a:t> (</a:t>
            </a:r>
            <a:r>
              <a:rPr b="1">
                <a:solidFill>
                  <a:srgbClr val="007020"/>
                </a:solidFill>
                <a:latin typeface="Courier"/>
              </a:rPr>
              <a:t>$test$plusargs</a:t>
            </a:r>
            <a:r>
              <a:rPr>
                <a:latin typeface="Courier"/>
              </a:rPr>
              <a:t>(</a:t>
            </a:r>
            <a:r>
              <a:rPr>
                <a:solidFill>
                  <a:srgbClr val="4070A0"/>
                </a:solidFill>
                <a:latin typeface="Courier"/>
              </a:rPr>
              <a:t>"CALLBACK_TRACE"</a:t>
            </a:r>
            <a:r>
              <a:rPr>
                <a:latin typeface="Courier"/>
              </a:rPr>
              <a:t>))</a:t>
            </a:r>
            <a:br/>
            <a:r>
              <a:rPr>
                <a:latin typeface="Courier"/>
              </a:rPr>
              <a:t>         uvm_callbacks #(driver, driver_callback)::display(env_h.clase_agent_h.driver_h);</a:t>
            </a:r>
            <a:br/>
            <a:r>
              <a:rPr>
                <a:latin typeface="Courier"/>
              </a:rPr>
              <a:t>   </a:t>
            </a:r>
            <a:r>
              <a:rPr b="1">
                <a:solidFill>
                  <a:srgbClr val="007020"/>
                </a:solidFill>
                <a:latin typeface="Courier"/>
              </a:rPr>
              <a:t>endfunction</a:t>
            </a:r>
            <a:r>
              <a:rPr>
                <a:latin typeface="Courier"/>
              </a:rPr>
              <a:t> : end_of_elaboration_phase</a:t>
            </a:r>
          </a:p>
          <a:p>
            <a:pPr lvl="0"/>
            <a:r>
              <a:rPr/>
              <a:t>The test </a:t>
            </a:r>
            <a:r>
              <a:rPr b="1"/>
              <a:t>does not touch</a:t>
            </a:r>
            <a:r>
              <a:rPr/>
              <a:t> the env, nor the agent, nor the driver, nor the sequence. Just like the override, one level further down</a:t>
            </a:r>
          </a:p>
          <a:p>
            <a:pPr lvl="0"/>
            <a:r>
              <a:rPr>
                <a:latin typeface="Courier"/>
              </a:rPr>
              <a:t>end_of_elaboration_phase</a:t>
            </a:r>
            <a:r>
              <a:rPr/>
              <a:t> and not </a:t>
            </a:r>
            <a:r>
              <a:rPr>
                <a:latin typeface="Courier"/>
              </a:rPr>
              <a:t>build_phase</a:t>
            </a:r>
            <a:r>
              <a:rPr/>
              <a:t>: the driver is a grandchild of the env, and when the </a:t>
            </a:r>
            <a:r>
              <a:rPr>
                <a:latin typeface="Courier"/>
              </a:rPr>
              <a:t>build_phase</a:t>
            </a:r>
            <a:r>
              <a:rPr/>
              <a:t> of the test finishes </a:t>
            </a:r>
            <a:r>
              <a:rPr b="1"/>
              <a:t>it does not exist yet</a:t>
            </a:r>
          </a:p>
          <a:p>
            <a:pPr lvl="0"/>
            <a:r>
              <a:rPr/>
              <a:t>The two callbacks go on the </a:t>
            </a:r>
            <a:r>
              <a:rPr b="1"/>
              <a:t>same</a:t>
            </a:r>
            <a:r>
              <a:rPr/>
              <a:t> instance and </a:t>
            </a:r>
            <a:r>
              <a:rPr b="1"/>
              <a:t>both</a:t>
            </a:r>
            <a:r>
              <a:rPr/>
              <a:t> run, in the order in which they were added</a:t>
            </a:r>
          </a:p>
          <a:p>
            <a:pPr lvl="0" indent="0" marL="0">
              <a:buNone/>
            </a:pPr>
            <a:r>
              <a:rPr>
                <a:latin typeface="Courier"/>
              </a:rPr>
              <a:t>bash run.sh +CALLBACK_TRACE</a:t>
            </a:r>
            <a:r>
              <a:rPr/>
              <a:t> prints the queue of the driver </a:t>
            </a:r>
          </a:p>
        </p:txBody>
      </p:sp>
    </p:spTree>
  </p:cSld>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Callbacks</a:t>
            </a:r>
          </a:p>
        </p:txBody>
      </p:sp>
      <p:sp>
        <p:nvSpPr>
          <p:cNvPr id="3" name="Content Placeholder 2"/>
          <p:cNvSpPr>
            <a:spLocks noGrp="1"/>
          </p:cNvSpPr>
          <p:nvPr>
            <p:ph idx="1"/>
          </p:nvPr>
        </p:nvSpPr>
        <p:spPr>
          <a:xfrm>
            <a:off x="457200" y="1193800"/>
            <a:ext cx="8229600" cy="2413000"/>
          </a:xfrm>
        </p:spPr>
        <p:txBody>
          <a:bodyPr/>
          <a:lstStyle/>
          <a:p>
            <a:pPr lvl="0" indent="0" marL="0">
              <a:spcBef>
                <a:spcPts val="3000"/>
              </a:spcBef>
              <a:buNone/>
            </a:pPr>
            <a:r>
              <a:rPr b="1" i="1"/>
              <a:t>The flipped bit the scoreboard does not see</a:t>
            </a:r>
          </a:p>
          <a:p>
            <a:pPr lvl="0" indent="0" marL="0">
              <a:buNone/>
            </a:pPr>
            <a:r>
              <a:rPr>
                <a:latin typeface="Courier"/>
              </a:rPr>
              <a:t>cd code/u7/callbacks &amp;&amp; bash run.sh</a:t>
            </a:r>
            <a:r>
              <a:rPr/>
              <a:t> </a:t>
            </a:r>
          </a:p>
          <a:p>
            <a:pPr lvl="0"/>
            <a:r>
              <a:rPr/>
              <a:t>The </a:t>
            </a:r>
            <a:r>
              <a:rPr>
                <a:latin typeface="Courier"/>
              </a:rPr>
              <a:t>flip_bit_cb</a:t>
            </a:r>
            <a:r>
              <a:rPr/>
              <a:t> flips a bit of </a:t>
            </a:r>
            <a:r>
              <a:rPr>
                <a:latin typeface="Courier"/>
              </a:rPr>
              <a:t>A</a:t>
            </a:r>
            <a:r>
              <a:rPr/>
              <a:t> in one out of every eight transactions. The scoreboard </a:t>
            </a:r>
            <a:r>
              <a:rPr b="1"/>
              <a:t>says nothing</a:t>
            </a:r>
            <a:r>
              <a:rPr/>
              <a:t>, and both runs close at 0 </a:t>
            </a:r>
            <a:r>
              <a:rPr>
                <a:latin typeface="Courier"/>
              </a:rPr>
              <a:t>UVM_ERROR</a:t>
            </a:r>
          </a:p>
          <a:p>
            <a:pPr lvl="0"/>
            <a:r>
              <a:rPr/>
              <a:t>It is not a hole in the checker: it is the proof that </a:t>
            </a:r>
            <a:r>
              <a:rPr b="1"/>
              <a:t>the monitor watches the wire</a:t>
            </a:r>
            <a:r>
              <a:rPr/>
              <a:t>, not what the driver thought it was going to send</a:t>
            </a:r>
          </a:p>
          <a:p>
            <a:pPr lvl="0"/>
            <a:r>
              <a:rPr/>
              <a:t>A monitor that rebuilt the transaction from the driver —or that copied it from the sequencer— would have given </a:t>
            </a:r>
            <a:r>
              <a:rPr i="1"/>
              <a:t>PASS</a:t>
            </a:r>
            <a:r>
              <a:rPr/>
              <a:t> on data the DUT never saw</a:t>
            </a:r>
          </a:p>
          <a:p>
            <a:pPr lvl="0"/>
            <a:r>
              <a:rPr/>
              <a:t>What can be seen of the </a:t>
            </a:r>
            <a:r>
              <a:rPr>
                <a:latin typeface="Courier"/>
              </a:rPr>
              <a:t>jitter_cb</a:t>
            </a:r>
            <a:r>
              <a:rPr/>
              <a:t> is the </a:t>
            </a:r>
            <a:r>
              <a:rPr b="1"/>
              <a:t>time</a:t>
            </a:r>
            <a:r>
              <a:rPr/>
              <a:t>: same stimulus, more cycles</a:t>
            </a:r>
          </a:p>
        </p:txBody>
      </p:sp>
      <p:graphicFrame>
        <p:nvGraphicFramePr>
          <p:cNvPr id="6" name="Content Placeholder 5"/>
          <p:cNvGraphicFramePr>
            <a:graphicFrameLocks noGrp="1"/>
          </p:cNvGraphicFramePr>
          <p:nvPr>
            <p:ph idx="1"/>
          </p:nvPr>
        </p:nvGraphicFramePr>
        <p:xfrm>
          <a:off x="457200" y="3733800"/>
          <a:ext cx="8229600" cy="723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The hook</a:t>
                      </a:r>
                    </a:p>
                  </a:txBody>
                  <a:tcPr/>
                </a:tc>
                <a:tc>
                  <a:txBody>
                    <a:bodyPr/>
                    <a:lstStyle/>
                    <a:p>
                      <a:pPr lvl="0" indent="0" marL="0">
                        <a:buNone/>
                      </a:pPr>
                      <a:r>
                        <a:rPr/>
                        <a:t>Changes</a:t>
                      </a:r>
                    </a:p>
                  </a:txBody>
                  <a:tcPr/>
                </a:tc>
                <a:tc>
                  <a:txBody>
                    <a:bodyPr/>
                    <a:lstStyle/>
                    <a:p>
                      <a:pPr lvl="0" indent="0" marL="0" algn="ctr">
                        <a:buNone/>
                      </a:pPr>
                      <a:r>
                        <a:rPr/>
                        <a:t>How many at a time</a:t>
                      </a:r>
                    </a:p>
                  </a:txBody>
                  <a:tcPr/>
                </a:tc>
              </a:tr>
              <a:tr h="0">
                <a:tc>
                  <a:txBody>
                    <a:bodyPr/>
                    <a:lstStyle/>
                    <a:p>
                      <a:pPr lvl="0" indent="0" marL="0">
                        <a:buNone/>
                      </a:pPr>
                      <a:r>
                        <a:rPr b="1"/>
                        <a:t>Constraint</a:t>
                      </a:r>
                    </a:p>
                  </a:txBody>
                </a:tc>
                <a:tc>
                  <a:txBody>
                    <a:bodyPr/>
                    <a:lstStyle/>
                    <a:p>
                      <a:pPr lvl="0" indent="0" marL="0">
                        <a:buNone/>
                      </a:pPr>
                      <a:r>
                        <a:rPr/>
                        <a:t>the values</a:t>
                      </a:r>
                    </a:p>
                  </a:txBody>
                </a:tc>
                <a:tc>
                  <a:txBody>
                    <a:bodyPr/>
                    <a:lstStyle/>
                    <a:p>
                      <a:pPr lvl="0" indent="0" marL="0" algn="ctr">
                        <a:buNone/>
                      </a:pPr>
                      <a:r>
                        <a:rPr/>
                        <a:t>as many as you like</a:t>
                      </a:r>
                    </a:p>
                  </a:txBody>
                </a:tc>
              </a:tr>
              <a:tr h="0">
                <a:tc>
                  <a:txBody>
                    <a:bodyPr/>
                    <a:lstStyle/>
                    <a:p>
                      <a:pPr lvl="0" indent="0" marL="0">
                        <a:buNone/>
                      </a:pPr>
                      <a:r>
                        <a:rPr b="1"/>
                        <a:t>Factory override</a:t>
                      </a:r>
                    </a:p>
                  </a:txBody>
                </a:tc>
                <a:tc>
                  <a:txBody>
                    <a:bodyPr/>
                    <a:lstStyle/>
                    <a:p>
                      <a:pPr lvl="0" indent="0" marL="0">
                        <a:buNone/>
                      </a:pPr>
                      <a:r>
                        <a:rPr/>
                        <a:t>the whole class</a:t>
                      </a:r>
                    </a:p>
                  </a:txBody>
                </a:tc>
                <a:tc>
                  <a:txBody>
                    <a:bodyPr/>
                    <a:lstStyle/>
                    <a:p>
                      <a:pPr lvl="0" indent="0" marL="0" algn="ctr">
                        <a:buNone/>
                      </a:pPr>
                      <a:r>
                        <a:rPr b="1"/>
                        <a:t>one</a:t>
                      </a:r>
                    </a:p>
                  </a:txBody>
                </a:tc>
              </a:tr>
              <a:tr h="0">
                <a:tc>
                  <a:txBody>
                    <a:bodyPr/>
                    <a:lstStyle/>
                    <a:p>
                      <a:pPr lvl="0" indent="0" marL="0">
                        <a:buNone/>
                      </a:pPr>
                      <a:r>
                        <a:rPr b="1"/>
                        <a:t>Callback</a:t>
                      </a:r>
                    </a:p>
                  </a:txBody>
                </a:tc>
                <a:tc>
                  <a:txBody>
                    <a:bodyPr/>
                    <a:lstStyle/>
                    <a:p>
                      <a:pPr lvl="0" indent="0" marL="0">
                        <a:buNone/>
                      </a:pPr>
                      <a:r>
                        <a:rPr/>
                        <a:t>what a class does at one point</a:t>
                      </a:r>
                    </a:p>
                  </a:txBody>
                </a:tc>
                <a:tc>
                  <a:txBody>
                    <a:bodyPr/>
                    <a:lstStyle/>
                    <a:p>
                      <a:pPr lvl="0" indent="0" marL="0" algn="ctr">
                        <a:buNone/>
                      </a:pPr>
                      <a:r>
                        <a:rPr/>
                        <a:t>as many as you like</a:t>
                      </a:r>
                    </a:p>
                  </a:txBody>
                </a:tc>
              </a:tr>
            </a:tbl>
          </a:graphicData>
        </a:graphic>
      </p:graphicFrame>
    </p:spTree>
  </p:cSld>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Sequences</a:t>
            </a:r>
          </a:p>
          <a:p>
            <a:pPr lvl="0" indent="0" marL="0">
              <a:spcBef>
                <a:spcPts val="3000"/>
              </a:spcBef>
              <a:buNone/>
            </a:pPr>
            <a:r>
              <a:rPr b="1" i="1"/>
              <a:t>The only thing left hard-wired</a:t>
            </a:r>
          </a:p>
          <a:p>
            <a:pPr lvl="0"/>
            <a:r>
              <a:rPr/>
              <a:t>The agents left the testbench encapsulated: one </a:t>
            </a:r>
            <a:r>
              <a:rPr>
                <a:latin typeface="Courier"/>
              </a:rPr>
              <a:t>agent</a:t>
            </a:r>
            <a:r>
              <a:rPr/>
              <a:t> per interface, the analysis in the </a:t>
            </a:r>
            <a:r>
              <a:rPr>
                <a:latin typeface="Courier"/>
              </a:rPr>
              <a:t>env</a:t>
            </a:r>
            <a:r>
              <a:rPr/>
              <a:t>, and nobody naming somebody else’s components</a:t>
            </a:r>
          </a:p>
          <a:p>
            <a:pPr lvl="0"/>
            <a:r>
              <a:rPr/>
              <a:t>Except for one line, the one in the </a:t>
            </a:r>
            <a:r>
              <a:rPr>
                <a:latin typeface="Courier"/>
              </a:rPr>
              <a:t>run_phase</a:t>
            </a:r>
            <a:r>
              <a:rPr/>
              <a:t> of the test:</a:t>
            </a:r>
          </a:p>
          <a:p>
            <a:pPr lvl="0" indent="0">
              <a:buNone/>
            </a:pPr>
            <a:r>
              <a:rPr>
                <a:latin typeface="Courier"/>
              </a:rPr>
              <a:t>seq.</a:t>
            </a:r>
            <a:r>
              <a:rPr>
                <a:solidFill>
                  <a:srgbClr val="007020"/>
                </a:solidFill>
                <a:latin typeface="Courier"/>
              </a:rPr>
              <a:t>start</a:t>
            </a:r>
            <a:r>
              <a:rPr>
                <a:latin typeface="Courier"/>
              </a:rPr>
              <a:t>(env_h.clase_agent_h.sequencer_h);</a:t>
            </a:r>
          </a:p>
          <a:p>
            <a:pPr lvl="0"/>
            <a:r>
              <a:rPr/>
              <a:t>The test </a:t>
            </a:r>
            <a:r>
              <a:rPr b="1"/>
              <a:t>goes across the hierarchy</a:t>
            </a:r>
            <a:r>
              <a:rPr/>
              <a:t> to reach the sequencer, and along the way it gets to know the inside of the </a:t>
            </a:r>
            <a:r>
              <a:rPr>
                <a:latin typeface="Courier"/>
              </a:rPr>
              <a:t>env</a:t>
            </a:r>
            <a:r>
              <a:rPr/>
              <a:t> we have just closed</a:t>
            </a:r>
          </a:p>
          <a:p>
            <a:pPr lvl="0"/>
            <a:r>
              <a:rPr/>
              <a:t>And there is something bigger behind it: that </a:t>
            </a:r>
            <a:r>
              <a:rPr>
                <a:latin typeface="Courier"/>
              </a:rPr>
              <a:t>command_sequence</a:t>
            </a:r>
            <a:r>
              <a:rPr/>
              <a:t> is </a:t>
            </a:r>
            <a:r>
              <a:rPr b="1"/>
              <a:t>one</a:t>
            </a:r>
            <a:r>
              <a:rPr/>
              <a:t> class doing </a:t>
            </a:r>
            <a:r>
              <a:rPr b="1"/>
              <a:t>three</a:t>
            </a:r>
            <a:r>
              <a:rPr/>
              <a:t> things — resetting, sending a thousand random operations and one directed</a:t>
            </a:r>
          </a:p>
          <a:p>
            <a:pPr lvl="0"/>
            <a:r>
              <a:rPr/>
              <a:t>This section is about what happens inside </a:t>
            </a:r>
            <a:r>
              <a:rPr>
                <a:latin typeface="Courier"/>
              </a:rPr>
              <a:t>body()</a:t>
            </a:r>
            <a:r>
              <a:rPr/>
              <a:t>, and about how a sequence gets started without wiring it</a:t>
            </a:r>
          </a:p>
        </p:txBody>
      </p:sp>
    </p:spTree>
  </p:cSld>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An object, not a component</a:t>
            </a:r>
          </a:p>
        </p:txBody>
      </p:sp>
      <p:pic>
        <p:nvPicPr>
          <p:cNvPr descr="res/diagrams/en/sequences_donde_vive.svg" id="0" name="Picture 1"/>
          <p:cNvPicPr>
            <a:picLocks noGrp="1" noChangeAspect="1"/>
          </p:cNvPicPr>
          <p:nvPr/>
        </p:nvPicPr>
        <p:blipFill>
          <a:blip r:embed="rId2"/>
          <a:stretch>
            <a:fillRect/>
          </a:stretch>
        </p:blipFill>
        <p:spPr bwMode="auto">
          <a:xfrm>
            <a:off x="3568700" y="546100"/>
            <a:ext cx="5105400" cy="3175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sequence lives outside the component tree; the sequencer, inside</a:t>
            </a:r>
          </a:p>
        </p:txBody>
      </p:sp>
    </p:spTree>
  </p:cSld>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a:t>
            </a:r>
            <a:r>
              <a:rPr>
                <a:latin typeface="Courier"/>
              </a:rPr>
              <a:t>uvm_sequencer</a:t>
            </a:r>
            <a:r>
              <a:rPr/>
              <a:t> is a </a:t>
            </a:r>
            <a:r>
              <a:rPr>
                <a:latin typeface="Courier"/>
              </a:rPr>
              <a:t>uvm_component</a:t>
            </a:r>
            <a:r>
              <a:rPr/>
              <a:t>: </a:t>
            </a:r>
            <a:r>
              <a:rPr b="1"/>
              <a:t>it is in the tree</a:t>
            </a:r>
            <a:r>
              <a:rPr/>
              <a:t>, it has a parent, it has phases, the </a:t>
            </a:r>
            <a:r>
              <a:rPr>
                <a:latin typeface="Courier"/>
              </a:rPr>
              <a:t>build_phase</a:t>
            </a:r>
            <a:r>
              <a:rPr/>
              <a:t> of the agent builds it</a:t>
            </a:r>
          </a:p>
          <a:p>
            <a:pPr lvl="0"/>
            <a:r>
              <a:rPr/>
              <a:t>The </a:t>
            </a:r>
            <a:r>
              <a:rPr>
                <a:latin typeface="Courier"/>
              </a:rPr>
              <a:t>uvm_sequence</a:t>
            </a:r>
            <a:r>
              <a:rPr/>
              <a:t> is a </a:t>
            </a:r>
            <a:r>
              <a:rPr>
                <a:latin typeface="Courier"/>
              </a:rPr>
              <a:t>uvm_object</a:t>
            </a:r>
            <a:r>
              <a:rPr/>
              <a:t>: </a:t>
            </a:r>
            <a:r>
              <a:rPr b="1"/>
              <a:t>it is not in the tree</a:t>
            </a:r>
            <a:r>
              <a:rPr/>
              <a:t>, it has no parent, it has no phases, and it gets created with a single argument — just like the transactions</a:t>
            </a:r>
          </a:p>
          <a:p>
            <a:pPr lvl="0"/>
            <a:r>
              <a:rPr/>
              <a:t>Practical consequence: it gets created, runs, finishes and is thrown away. You can run another one right after, or two at once, without touching the structure</a:t>
            </a:r>
          </a:p>
        </p:txBody>
      </p:sp>
    </p:spTree>
  </p:cSld>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The smallest sequence there is</a:t>
            </a:r>
          </a:p>
          <a:p>
            <a:pPr lvl="0" indent="0">
              <a:buNone/>
            </a:pPr>
            <a:r>
              <a:rPr i="1">
                <a:solidFill>
                  <a:srgbClr val="60A0B0"/>
                </a:solidFill>
                <a:latin typeface="Courier"/>
              </a:rPr>
              <a:t>// The smallest sequence there is: a single item.</a:t>
            </a:r>
            <a:br/>
            <a:r>
              <a:rPr i="1">
                <a:solidFill>
                  <a:srgbClr val="60A0B0"/>
                </a:solidFill>
                <a:latin typeface="Courier"/>
              </a:rPr>
              <a:t>//</a:t>
            </a:r>
            <a:br/>
            <a:r>
              <a:rPr i="1">
                <a:solidFill>
                  <a:srgbClr val="60A0B0"/>
                </a:solidFill>
                <a:latin typeface="Courier"/>
              </a:rPr>
              <a:t>// It is a uvm_object, not a uvm_component: it is not in the tree, it has no</a:t>
            </a:r>
            <a:br/>
            <a:r>
              <a:rPr i="1">
                <a:solidFill>
                  <a:srgbClr val="60A0B0"/>
                </a:solidFill>
                <a:latin typeface="Courier"/>
              </a:rPr>
              <a:t>// parent, it has no phases. It gets created, it runs, and it gets thrown away.</a:t>
            </a:r>
            <a:br/>
            <a:r>
              <a:rPr b="1">
                <a:solidFill>
                  <a:srgbClr val="007020"/>
                </a:solidFill>
                <a:latin typeface="Courier"/>
              </a:rPr>
              <a:t>class</a:t>
            </a:r>
            <a:r>
              <a:rPr>
                <a:latin typeface="Courier"/>
              </a:rPr>
              <a:t> reset_sequence </a:t>
            </a:r>
            <a:r>
              <a:rPr b="1">
                <a:solidFill>
                  <a:srgbClr val="007020"/>
                </a:solidFill>
                <a:latin typeface="Courier"/>
              </a:rPr>
              <a:t>extends</a:t>
            </a:r>
            <a:r>
              <a:rPr>
                <a:latin typeface="Courier"/>
              </a:rPr>
              <a:t> uvm_sequence #(command_transaction);</a:t>
            </a:r>
            <a:br/>
            <a:r>
              <a:rPr>
                <a:latin typeface="Courier"/>
              </a:rPr>
              <a:t>   </a:t>
            </a:r>
            <a:r>
              <a:rPr i="1">
                <a:solidFill>
                  <a:srgbClr val="60A0B0"/>
                </a:solidFill>
                <a:latin typeface="Courier"/>
              </a:rPr>
              <a:t>// `uvm_object_utils, NOT `uvm_component_utils: the constructor takes a single</a:t>
            </a:r>
            <a:br/>
            <a:r>
              <a:rPr>
                <a:latin typeface="Courier"/>
              </a:rPr>
              <a:t>   </a:t>
            </a:r>
            <a:r>
              <a:rPr i="1">
                <a:solidFill>
                  <a:srgbClr val="60A0B0"/>
                </a:solidFill>
                <a:latin typeface="Courier"/>
              </a:rPr>
              <a:t>// argument and there is no parent to pass.</a:t>
            </a:r>
            <a:br/>
            <a:r>
              <a:rPr>
                <a:latin typeface="Courier"/>
              </a:rPr>
              <a:t>   </a:t>
            </a:r>
            <a:r>
              <a:rPr>
                <a:solidFill>
                  <a:srgbClr val="007020"/>
                </a:solidFill>
                <a:latin typeface="Courier"/>
              </a:rPr>
              <a:t>`uvm_object_utils</a:t>
            </a:r>
            <a:r>
              <a:rPr>
                <a:latin typeface="Courier"/>
              </a:rPr>
              <a:t>(reset_sequence)</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"reset_sequence"</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body() is a </a:t>
            </a:r>
            <a:r>
              <a:rPr b="1">
                <a:solidFill>
                  <a:srgbClr val="FF0000"/>
                </a:solidFill>
                <a:latin typeface="Courier"/>
              </a:rPr>
              <a:t>TASK</a:t>
            </a:r>
            <a:r>
              <a:rPr i="1">
                <a:solidFill>
                  <a:srgbClr val="60A0B0"/>
                </a:solidFill>
                <a:latin typeface="Courier"/>
              </a:rPr>
              <a:t>, not a function: it blocks inside. Nobody calls it by</a:t>
            </a:r>
            <a:br/>
            <a:r>
              <a:rPr>
                <a:latin typeface="Courier"/>
              </a:rPr>
              <a:t>   </a:t>
            </a:r>
            <a:r>
              <a:rPr i="1">
                <a:solidFill>
                  <a:srgbClr val="60A0B0"/>
                </a:solidFill>
                <a:latin typeface="Courier"/>
              </a:rPr>
              <a:t>// hand; UVM calls it when somebody starts the sequence.</a:t>
            </a:r>
            <a:br/>
            <a:r>
              <a:rPr>
                <a:latin typeface="Courier"/>
              </a:rPr>
              <a:t>   </a:t>
            </a:r>
            <a:r>
              <a:rPr b="1">
                <a:solidFill>
                  <a:srgbClr val="007020"/>
                </a:solidFill>
                <a:latin typeface="Courier"/>
              </a:rPr>
              <a:t>task</a:t>
            </a:r>
            <a:r>
              <a:rPr>
                <a:latin typeface="Courier"/>
              </a:rPr>
              <a:t> body();</a:t>
            </a:r>
            <a:br/>
            <a:r>
              <a:rPr>
                <a:latin typeface="Courier"/>
              </a:rPr>
              <a:t>      command_transaction command;</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    </a:t>
            </a:r>
            <a:r>
              <a:rPr i="1">
                <a:solidFill>
                  <a:srgbClr val="60A0B0"/>
                </a:solidFill>
                <a:latin typeface="Courier"/>
              </a:rPr>
              <a:t>// blocks until the sequencer gives us our turn</a:t>
            </a:r>
            <a:br/>
            <a:r>
              <a:rPr>
                <a:latin typeface="Courier"/>
              </a:rPr>
              <a:t>      command.op = rst_op;    </a:t>
            </a:r>
            <a:r>
              <a:rPr i="1">
                <a:solidFill>
                  <a:srgbClr val="60A0B0"/>
                </a:solidFill>
                <a:latin typeface="Courier"/>
              </a:rPr>
              <a:t>// only now do we decide what to send</a:t>
            </a:r>
            <a:br/>
            <a:r>
              <a:rPr>
                <a:latin typeface="Courier"/>
              </a:rPr>
              <a:t>      finish_item(command);   </a:t>
            </a:r>
            <a:r>
              <a:rPr i="1">
                <a:solidFill>
                  <a:srgbClr val="60A0B0"/>
                </a:solidFill>
                <a:latin typeface="Courier"/>
              </a:rPr>
              <a:t>// blocks until the driver calls item_done()</a:t>
            </a:r>
            <a:br/>
            <a:r>
              <a:rPr>
                <a:latin typeface="Courier"/>
              </a:rPr>
              <a:t>   </a:t>
            </a:r>
            <a:r>
              <a:rPr b="1">
                <a:solidFill>
                  <a:srgbClr val="007020"/>
                </a:solidFill>
                <a:latin typeface="Courier"/>
              </a:rPr>
              <a:t>endtask</a:t>
            </a:r>
            <a:r>
              <a:rPr>
                <a:latin typeface="Courier"/>
              </a:rPr>
              <a:t> : body</a:t>
            </a:r>
            <a:br/>
            <a:br/>
            <a:r>
              <a:rPr b="1">
                <a:solidFill>
                  <a:srgbClr val="007020"/>
                </a:solidFill>
                <a:latin typeface="Courier"/>
              </a:rPr>
              <a:t>endclass</a:t>
            </a:r>
            <a:r>
              <a:rPr>
                <a:latin typeface="Courier"/>
              </a:rPr>
              <a:t> : reset_sequence</a:t>
            </a:r>
          </a:p>
          <a:p>
            <a:pPr lvl="0"/>
            <a:r>
              <a:rPr/>
              <a:t>It extends </a:t>
            </a:r>
            <a:r>
              <a:rPr>
                <a:latin typeface="Courier"/>
              </a:rPr>
              <a:t>uvm_sequence #(T)</a:t>
            </a:r>
            <a:r>
              <a:rPr/>
              <a:t>, parameterized with the item it is going to send</a:t>
            </a:r>
          </a:p>
          <a:p>
            <a:pPr lvl="0"/>
            <a:r>
              <a:rPr/>
              <a:t>It gets registered with </a:t>
            </a:r>
            <a:r>
              <a:rPr>
                <a:latin typeface="Courier"/>
              </a:rPr>
              <a:t>`uvm_object_utils</a:t>
            </a:r>
            <a:r>
              <a:rPr/>
              <a:t> — </a:t>
            </a:r>
            <a:r>
              <a:rPr b="1"/>
              <a:t>not</a:t>
            </a:r>
            <a:r>
              <a:rPr/>
              <a:t> with </a:t>
            </a:r>
            <a:r>
              <a:rPr>
                <a:latin typeface="Courier"/>
              </a:rPr>
              <a:t>`uvm_component_utils</a:t>
            </a:r>
          </a:p>
          <a:p>
            <a:pPr lvl="0"/>
            <a:r>
              <a:rPr/>
              <a:t>Constructor with a single argument: </a:t>
            </a:r>
            <a:r>
              <a:rPr>
                <a:latin typeface="Courier"/>
              </a:rPr>
              <a:t>name</a:t>
            </a:r>
            <a:r>
              <a:rPr/>
              <a:t>, without </a:t>
            </a:r>
            <a:r>
              <a:rPr>
                <a:latin typeface="Courier"/>
              </a:rPr>
              <a:t>parent</a:t>
            </a:r>
          </a:p>
          <a:p>
            <a:pPr lvl="0"/>
            <a:r>
              <a:rPr/>
              <a:t>All the work lives in </a:t>
            </a:r>
            <a:r>
              <a:rPr>
                <a:latin typeface="Courier"/>
              </a:rPr>
              <a:t>body()</a:t>
            </a:r>
            <a:r>
              <a:rPr/>
              <a:t>, which is a </a:t>
            </a:r>
            <a:r>
              <a:rPr b="1"/>
              <a:t>task</a:t>
            </a:r>
            <a:r>
              <a:rPr/>
              <a:t>: it can block</a:t>
            </a:r>
          </a:p>
          <a:p>
            <a:pPr lvl="0"/>
            <a:r>
              <a:rPr/>
              <a:t>Nobody calls </a:t>
            </a:r>
            <a:r>
              <a:rPr>
                <a:latin typeface="Courier"/>
              </a:rPr>
              <a:t>body()</a:t>
            </a:r>
            <a:r>
              <a:rPr/>
              <a:t> by hand: UVM calls it when somebody starts the sequence</a:t>
            </a:r>
          </a:p>
        </p:txBody>
      </p:sp>
    </p:spTree>
  </p:cSld>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The handshake, now from the sequence side</a:t>
            </a:r>
          </a:p>
        </p:txBody>
      </p:sp>
      <p:pic>
        <p:nvPicPr>
          <p:cNvPr descr="res/diagrams/en/sequences_handshake.svg" id="0" name="Picture 1"/>
          <p:cNvPicPr>
            <a:picLocks noGrp="1" noChangeAspect="1"/>
          </p:cNvPicPr>
          <p:nvPr/>
        </p:nvPicPr>
        <p:blipFill>
          <a:blip r:embed="rId2"/>
          <a:stretch>
            <a:fillRect/>
          </a:stretch>
        </p:blipFill>
        <p:spPr bwMode="auto">
          <a:xfrm>
            <a:off x="3568700" y="876300"/>
            <a:ext cx="5105400" cy="25146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Timeline of start_item, get_next_item, item_done and finish_item</a:t>
            </a:r>
          </a:p>
        </p:txBody>
      </p:sp>
    </p:spTree>
  </p:cSld>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same four calls as the agents, looking at the other lane: </a:t>
            </a:r>
            <a:r>
              <a:rPr>
                <a:latin typeface="Courier"/>
              </a:rPr>
              <a:t>start_item()</a:t>
            </a:r>
            <a:r>
              <a:rPr/>
              <a:t> blocks the </a:t>
            </a:r>
            <a:r>
              <a:rPr b="1"/>
              <a:t>sequence</a:t>
            </a:r>
            <a:r>
              <a:rPr/>
              <a:t> until the sequencer gives it the turn, and </a:t>
            </a:r>
            <a:r>
              <a:rPr>
                <a:latin typeface="Courier"/>
              </a:rPr>
              <a:t>finish_item()</a:t>
            </a:r>
            <a:r>
              <a:rPr/>
              <a:t> blocks it until the </a:t>
            </a:r>
            <a:r>
              <a:rPr>
                <a:latin typeface="Courier"/>
              </a:rPr>
              <a:t>item_done()</a:t>
            </a:r>
            <a:r>
              <a:rPr/>
              <a:t> of the driver</a:t>
            </a:r>
          </a:p>
          <a:p>
            <a:pPr lvl="0"/>
            <a:r>
              <a:rPr/>
              <a:t>Simulation time advances </a:t>
            </a:r>
            <a:r>
              <a:rPr b="1"/>
              <a:t>only</a:t>
            </a:r>
            <a:r>
              <a:rPr/>
              <a:t> in the amber bar: filling the item does not cost a clock edge</a:t>
            </a:r>
          </a:p>
          <a:p>
            <a:pPr lvl="0"/>
            <a:r>
              <a:rPr/>
              <a:t>Two threads, four calls and no </a:t>
            </a:r>
            <a:r>
              <a:rPr>
                <a:latin typeface="Courier"/>
              </a:rPr>
              <a:t>#delay</a:t>
            </a:r>
            <a:r>
              <a:rPr/>
              <a:t> in the middle</a:t>
            </a:r>
          </a:p>
        </p:txBody>
      </p:sp>
    </p:spTree>
  </p:cSld>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What happens between </a:t>
            </a:r>
            <a:r>
              <a:rPr b="1" i="1">
                <a:latin typeface="Courier"/>
              </a:rPr>
              <a:t>start_item()</a:t>
            </a:r>
            <a:r>
              <a:rPr b="1" i="1"/>
              <a:t> and </a:t>
            </a:r>
            <a:r>
              <a:rPr b="1" i="1">
                <a:latin typeface="Courier"/>
              </a:rPr>
              <a:t>finish_item()</a:t>
            </a:r>
          </a:p>
          <a:p>
            <a:pPr lvl="0" indent="0">
              <a:buNone/>
            </a:pPr>
            <a:r>
              <a:rPr>
                <a:latin typeface="Courier"/>
              </a:rPr>
              <a:t>   </a:t>
            </a:r>
            <a:r>
              <a:rPr b="1">
                <a:solidFill>
                  <a:srgbClr val="007020"/>
                </a:solidFill>
                <a:latin typeface="Courier"/>
              </a:rPr>
              <a:t>task</a:t>
            </a:r>
            <a:r>
              <a:rPr>
                <a:latin typeface="Courier"/>
              </a:rPr>
              <a:t> body();</a:t>
            </a:r>
            <a:br/>
            <a:r>
              <a:rPr>
                <a:latin typeface="Courier"/>
              </a:rPr>
              <a:t>      command_transaction command;</a:t>
            </a:r>
            <a:br/>
            <a:br/>
            <a:r>
              <a:rPr>
                <a:latin typeface="Courier"/>
              </a:rPr>
              <a:t>      </a:t>
            </a:r>
            <a:r>
              <a:rPr b="1">
                <a:solidFill>
                  <a:srgbClr val="007020"/>
                </a:solidFill>
                <a:latin typeface="Courier"/>
              </a:rPr>
              <a:t>repeat</a:t>
            </a:r>
            <a:r>
              <a:rPr>
                <a:latin typeface="Courier"/>
              </a:rPr>
              <a:t> (count) </a:t>
            </a:r>
            <a:r>
              <a:rPr b="1">
                <a:solidFill>
                  <a:srgbClr val="007020"/>
                </a:solidFill>
                <a:latin typeface="Courier"/>
              </a:rPr>
              <a:t>begin :</a:t>
            </a:r>
            <a:r>
              <a:rPr>
                <a:solidFill>
                  <a:srgbClr val="902000"/>
                </a:solidFill>
                <a:latin typeface="Courier"/>
              </a:rPr>
              <a:t> </a:t>
            </a:r>
            <a:r>
              <a:rPr b="1">
                <a:solidFill>
                  <a:srgbClr val="007020"/>
                </a:solidFill>
                <a:latin typeface="Courier"/>
              </a:rPr>
              <a:t>random_loop</a:t>
            </a:r>
            <a:br/>
            <a:r>
              <a:rPr>
                <a:latin typeface="Courier"/>
              </a:rPr>
              <a:t>         </a:t>
            </a:r>
            <a:r>
              <a:rPr i="1">
                <a:solidFill>
                  <a:srgbClr val="60A0B0"/>
                </a:solidFill>
                <a:latin typeface="Courier"/>
              </a:rPr>
              <a:t>// Through the factory, same as in the Transactions section: that is what lets</a:t>
            </a:r>
            <a:br/>
            <a:r>
              <a:rPr>
                <a:latin typeface="Courier"/>
              </a:rPr>
              <a:t>         </a:t>
            </a:r>
            <a:r>
              <a:rPr i="1">
                <a:solidFill>
                  <a:srgbClr val="60A0B0"/>
                </a:solidFill>
                <a:latin typeface="Courier"/>
              </a:rPr>
              <a:t>// add_test change the TYPE without touching a line of this sequence.</a:t>
            </a:r>
            <a:br/>
            <a:r>
              <a:rPr>
                <a:latin typeface="Courier"/>
              </a:rPr>
              <a:t>         command = command_transaction::type_id::create(</a:t>
            </a:r>
            <a:r>
              <a:rPr>
                <a:solidFill>
                  <a:srgbClr val="4070A0"/>
                </a:solidFill>
                <a:latin typeface="Courier"/>
              </a:rPr>
              <a:t>"command"</a:t>
            </a:r>
            <a:r>
              <a:rPr>
                <a:latin typeface="Courier"/>
              </a:rPr>
              <a:t>);</a:t>
            </a:r>
            <a:br/>
            <a:br/>
            <a:r>
              <a:rPr>
                <a:latin typeface="Courier"/>
              </a:rPr>
              <a:t>         start_item(command);</a:t>
            </a:r>
            <a:br/>
            <a:br/>
            <a:r>
              <a:rPr>
                <a:latin typeface="Courier"/>
              </a:rPr>
              <a:t>         </a:t>
            </a:r>
            <a:r>
              <a:rPr i="1">
                <a:solidFill>
                  <a:srgbClr val="60A0B0"/>
                </a:solidFill>
                <a:latin typeface="Courier"/>
              </a:rPr>
              <a:t>// Late randomization: the values are picked AFTER getting the</a:t>
            </a:r>
            <a:br/>
            <a:r>
              <a:rPr>
                <a:latin typeface="Courier"/>
              </a:rPr>
              <a:t>         </a:t>
            </a:r>
            <a:r>
              <a:rPr i="1">
                <a:solidFill>
                  <a:srgbClr val="60A0B0"/>
                </a:solidFill>
                <a:latin typeface="Courier"/>
              </a:rPr>
              <a:t>// sequencer's turn, not when the object was created.</a:t>
            </a:r>
            <a:br/>
            <a:r>
              <a:rPr>
                <a:latin typeface="Courier"/>
              </a:rPr>
              <a:t>         </a:t>
            </a:r>
            <a:r>
              <a:rPr b="1">
                <a:solidFill>
                  <a:srgbClr val="007020"/>
                </a:solidFill>
                <a:latin typeface="Courier"/>
              </a:rPr>
              <a:t>if</a:t>
            </a:r>
            <a:r>
              <a:rPr>
                <a:latin typeface="Courier"/>
              </a:rPr>
              <a:t> (!command.</a:t>
            </a:r>
            <a:r>
              <a:rPr>
                <a:solidFill>
                  <a:srgbClr val="007020"/>
                </a:solidFill>
                <a:latin typeface="Courier"/>
              </a:rPr>
              <a:t>randomize</a:t>
            </a:r>
            <a:r>
              <a:rPr>
                <a:latin typeface="Courier"/>
              </a:rPr>
              <a:t>())</a:t>
            </a:r>
            <a:br/>
            <a:r>
              <a:rPr>
                <a:latin typeface="Courier"/>
              </a:rPr>
              <a:t>            </a:t>
            </a:r>
            <a:r>
              <a:rPr>
                <a:solidFill>
                  <a:srgbClr val="007020"/>
                </a:solidFill>
                <a:latin typeface="Courier"/>
              </a:rPr>
              <a:t>`uvm_fatal</a:t>
            </a:r>
            <a:r>
              <a:rPr>
                <a:latin typeface="Courier"/>
              </a:rPr>
              <a:t>(</a:t>
            </a:r>
            <a:r>
              <a:rPr>
                <a:solidFill>
                  <a:srgbClr val="4070A0"/>
                </a:solidFill>
                <a:latin typeface="Courier"/>
              </a:rPr>
              <a:t>"RANDOM SEQUENCE"</a:t>
            </a:r>
            <a:r>
              <a:rPr>
                <a:latin typeface="Courier"/>
              </a:rPr>
              <a:t>, </a:t>
            </a:r>
            <a:r>
              <a:rPr>
                <a:solidFill>
                  <a:srgbClr val="4070A0"/>
                </a:solidFill>
                <a:latin typeface="Courier"/>
              </a:rPr>
              <a:t>"randomize() failed"</a:t>
            </a:r>
            <a:r>
              <a:rPr>
                <a:latin typeface="Courier"/>
              </a:rPr>
              <a:t>)</a:t>
            </a:r>
            <a:br/>
            <a:br/>
            <a:r>
              <a:rPr>
                <a:latin typeface="Courier"/>
              </a:rPr>
              <a:t>         finish_item(command);</a:t>
            </a:r>
            <a:br/>
            <a:r>
              <a:rPr>
                <a:latin typeface="Courier"/>
              </a:rPr>
              <a:t>      </a:t>
            </a:r>
            <a:r>
              <a:rPr b="1">
                <a:solidFill>
                  <a:srgbClr val="007020"/>
                </a:solidFill>
                <a:latin typeface="Courier"/>
              </a:rPr>
              <a:t>end</a:t>
            </a:r>
            <a:r>
              <a:rPr>
                <a:latin typeface="Courier"/>
              </a:rPr>
              <a:t> : random_loop</a:t>
            </a:r>
            <a:br/>
            <a:r>
              <a:rPr>
                <a:latin typeface="Courier"/>
              </a:rPr>
              <a:t>   </a:t>
            </a:r>
            <a:r>
              <a:rPr b="1">
                <a:solidFill>
                  <a:srgbClr val="007020"/>
                </a:solidFill>
                <a:latin typeface="Courier"/>
              </a:rPr>
              <a:t>endtask</a:t>
            </a:r>
            <a:r>
              <a:rPr>
                <a:latin typeface="Courier"/>
              </a:rPr>
              <a:t> : body</a:t>
            </a:r>
          </a:p>
          <a:p>
            <a:pPr lvl="0"/>
            <a:r>
              <a:rPr/>
              <a:t>When </a:t>
            </a:r>
            <a:r>
              <a:rPr>
                <a:latin typeface="Courier"/>
              </a:rPr>
              <a:t>start_item()</a:t>
            </a:r>
            <a:r>
              <a:rPr/>
              <a:t> comes back, the sequence </a:t>
            </a:r>
            <a:r>
              <a:rPr b="1"/>
              <a:t>already has the turn</a:t>
            </a:r>
            <a:r>
              <a:rPr/>
              <a:t> of the sequencer: nobody else is going to beat it to the driver</a:t>
            </a:r>
          </a:p>
          <a:p>
            <a:pPr lvl="0"/>
            <a:r>
              <a:rPr/>
              <a:t>Only then do the fields get filled, or the randomize happen. That is </a:t>
            </a:r>
            <a:r>
              <a:rPr b="1"/>
              <a:t>late randomization</a:t>
            </a:r>
            <a:r>
              <a:rPr/>
              <a:t>: the values get chosen at the last possible moment</a:t>
            </a:r>
          </a:p>
          <a:p>
            <a:pPr lvl="0"/>
            <a:r>
              <a:rPr/>
              <a:t>It is useful because by then it is already known what state the DUT is in, and a constraint can depend on that</a:t>
            </a:r>
          </a:p>
          <a:p>
            <a:pPr lvl="0"/>
            <a:r>
              <a:rPr>
                <a:latin typeface="Courier"/>
              </a:rPr>
              <a:t>randomize()</a:t>
            </a:r>
            <a:r>
              <a:rPr/>
              <a:t> still goes with its </a:t>
            </a:r>
            <a:r>
              <a:rPr>
                <a:latin typeface="Courier"/>
              </a:rPr>
              <a:t>else</a:t>
            </a:r>
            <a:r>
              <a:rPr/>
              <a:t>: it returns 0 and aborts nothing — it is the same thing they saw in the Constrained random unit</a:t>
            </a:r>
          </a:p>
        </p:txBody>
      </p:sp>
    </p:spTree>
  </p:cSld>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Directed late randomization, and the Verilator hole</a:t>
            </a:r>
          </a:p>
          <a:p>
            <a:pPr lvl="0" indent="0">
              <a:buNone/>
            </a:pPr>
            <a:r>
              <a:rPr>
                <a:latin typeface="Courier"/>
              </a:rPr>
              <a:t>start_item(command);</a:t>
            </a:r>
            <a:br/>
            <a:r>
              <a:rPr>
                <a:latin typeface="Courier"/>
              </a:rPr>
              <a:t>command.</a:t>
            </a:r>
            <a:r>
              <a:rPr>
                <a:solidFill>
                  <a:srgbClr val="007020"/>
                </a:solidFill>
                <a:latin typeface="Courier"/>
              </a:rPr>
              <a:t>data</a:t>
            </a:r>
            <a:r>
              <a:rPr>
                <a:latin typeface="Courier"/>
              </a:rPr>
              <a:t>.constraint_mode(</a:t>
            </a:r>
            <a:r>
              <a:rPr>
                <a:solidFill>
                  <a:srgbClr val="40A070"/>
                </a:solidFill>
                <a:latin typeface="Courier"/>
              </a:rPr>
              <a:t>0</a:t>
            </a:r>
            <a:r>
              <a:rPr>
                <a:latin typeface="Courier"/>
              </a:rPr>
              <a:t>);                       </a:t>
            </a:r>
            <a:r>
              <a:rPr i="1">
                <a:solidFill>
                  <a:srgbClr val="60A0B0"/>
                </a:solidFill>
                <a:latin typeface="Courier"/>
              </a:rPr>
              <a:t>// 1. I switch off the dist</a:t>
            </a:r>
            <a:b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b="1">
                <a:solidFill>
                  <a:srgbClr val="007020"/>
                </a:solidFill>
                <a:latin typeface="Courier"/>
              </a:rPr>
              <a:t>with</a:t>
            </a:r>
            <a:r>
              <a:rPr>
                <a:latin typeface="Courier"/>
              </a:rPr>
              <a:t> {A </a:t>
            </a:r>
            <a:r>
              <a:rPr b="1">
                <a:solidFill>
                  <a:srgbClr val="007020"/>
                </a:solidFill>
                <a:latin typeface="Courier"/>
              </a:rPr>
              <a:t>inside</a:t>
            </a:r>
            <a:r>
              <a:rPr>
                <a:latin typeface="Courier"/>
              </a:rPr>
              <a:t> {[</a:t>
            </a:r>
            <a:r>
              <a:rPr>
                <a:solidFill>
                  <a:srgbClr val="40A070"/>
                </a:solidFill>
                <a:latin typeface="Courier"/>
              </a:rPr>
              <a:t>1</a:t>
            </a:r>
            <a:r>
              <a:rPr>
                <a:latin typeface="Courier"/>
              </a:rPr>
              <a:t>:</a:t>
            </a:r>
            <a:r>
              <a:rPr>
                <a:solidFill>
                  <a:srgbClr val="40A070"/>
                </a:solidFill>
                <a:latin typeface="Courier"/>
              </a:rPr>
              <a:t>10</a:t>
            </a:r>
            <a:r>
              <a:rPr>
                <a:latin typeface="Courier"/>
              </a:rPr>
              <a:t>]};})    </a:t>
            </a:r>
            <a:r>
              <a:rPr i="1">
                <a:solidFill>
                  <a:srgbClr val="60A0B0"/>
                </a:solidFill>
                <a:latin typeface="Courier"/>
              </a:rPr>
              <a:t>// 2. I ask for the directed one</a:t>
            </a:r>
            <a:br/>
            <a:r>
              <a:rPr>
                <a:latin typeface="Courier"/>
              </a:rPr>
              <a:t>   </a:t>
            </a:r>
            <a:r>
              <a:rPr>
                <a:solidFill>
                  <a:srgbClr val="007020"/>
                </a:solidFill>
                <a:latin typeface="Courier"/>
              </a:rPr>
              <a:t>`uvm_fatal</a:t>
            </a:r>
            <a:r>
              <a:rPr>
                <a:latin typeface="Courier"/>
              </a:rPr>
              <a:t>(</a:t>
            </a:r>
            <a:r>
              <a:rPr>
                <a:solidFill>
                  <a:srgbClr val="4070A0"/>
                </a:solidFill>
                <a:latin typeface="Courier"/>
              </a:rPr>
              <a:t>"SEQ"</a:t>
            </a:r>
            <a:r>
              <a:rPr>
                <a:latin typeface="Courier"/>
              </a:rPr>
              <a:t>, </a:t>
            </a:r>
            <a:r>
              <a:rPr>
                <a:solidFill>
                  <a:srgbClr val="4070A0"/>
                </a:solidFill>
                <a:latin typeface="Courier"/>
              </a:rPr>
              <a:t>"randomize() failed"</a:t>
            </a:r>
            <a:r>
              <a:rPr>
                <a:latin typeface="Courier"/>
              </a:rPr>
              <a:t>)</a:t>
            </a:r>
            <a:br/>
            <a:r>
              <a:rPr>
                <a:latin typeface="Courier"/>
              </a:rPr>
              <a:t>finish_item(command);</a:t>
            </a:r>
          </a:p>
          <a:p>
            <a:pPr lvl="0"/>
            <a:r>
              <a:rPr/>
              <a:t>Measured with Verilator 5.052, on a class with the constraints of </a:t>
            </a:r>
            <a:r>
              <a:rPr>
                <a:latin typeface="Courier"/>
              </a:rPr>
              <a:t>command_transaction</a:t>
            </a:r>
            <a:r>
              <a:rPr/>
              <a:t>, 100 randomizations of each form:</a:t>
            </a:r>
          </a:p>
          <a:p>
            <a:pPr lvl="0" indent="0">
              <a:buNone/>
            </a:pPr>
            <a:r>
              <a:rPr>
                <a:latin typeface="Courier"/>
              </a:rPr>
              <a:t>with {op == mul_op}                       100 of 100   op has no dist</a:t>
            </a:r>
            <a:br/>
            <a:r>
              <a:rPr>
                <a:latin typeface="Courier"/>
              </a:rPr>
              <a:t>with {A inside {</a:t>
            </a:r>
            <a:r>
              <a:rPr>
                <a:solidFill>
                  <a:srgbClr val="BC7A00"/>
                </a:solidFill>
                <a:latin typeface="Courier"/>
              </a:rPr>
              <a:t>[</a:t>
            </a:r>
            <a:r>
              <a:rPr>
                <a:solidFill>
                  <a:srgbClr val="BB6688"/>
                </a:solidFill>
                <a:latin typeface="Courier"/>
              </a:rPr>
              <a:t>1:10</a:t>
            </a:r>
            <a:r>
              <a:rPr>
                <a:solidFill>
                  <a:srgbClr val="BC7A00"/>
                </a:solidFill>
                <a:latin typeface="Courier"/>
              </a:rPr>
              <a:t>]</a:t>
            </a:r>
            <a:r>
              <a:rPr>
                <a:latin typeface="Courier"/>
              </a:rPr>
              <a:t>}}                    1 of 100   A does have one</a:t>
            </a:r>
            <a:br/>
            <a:r>
              <a:rPr>
                <a:latin typeface="Courier"/>
              </a:rPr>
              <a:t>constraint_mode</a:t>
            </a:r>
            <a:r>
              <a:rPr b="1">
                <a:solidFill>
                  <a:srgbClr val="FF0000"/>
                </a:solidFill>
                <a:latin typeface="Courier"/>
              </a:rPr>
              <a:t>(</a:t>
            </a:r>
            <a:r>
              <a:rPr>
                <a:latin typeface="Courier"/>
              </a:rPr>
              <a:t>0</a:t>
            </a:r>
            <a:r>
              <a:rPr b="1">
                <a:solidFill>
                  <a:srgbClr val="007020"/>
                </a:solidFill>
                <a:latin typeface="Courier"/>
              </a:rPr>
              <a:t>)</a:t>
            </a:r>
            <a:r>
              <a:rPr>
                <a:latin typeface="Courier"/>
              </a:rPr>
              <a:t> + with {A inside ...}  100 of 100   the workaround</a:t>
            </a:r>
          </a:p>
          <a:p>
            <a:pPr lvl="0"/>
            <a:r>
              <a:rPr/>
              <a:t>The rule, in one line: </a:t>
            </a:r>
            <a:r>
              <a:rPr b="1"/>
              <a:t>if the </a:t>
            </a:r>
            <a:r>
              <a:rPr b="1">
                <a:latin typeface="Courier"/>
              </a:rPr>
              <a:t>with {}</a:t>
            </a:r>
            <a:r>
              <a:rPr b="1"/>
              <a:t> touches a field that has a </a:t>
            </a:r>
            <a:r>
              <a:rPr b="1">
                <a:latin typeface="Courier"/>
              </a:rPr>
              <a:t>dist</a:t>
            </a:r>
            <a:r>
              <a:rPr b="1"/>
              <a:t>, switch that constraint off first</a:t>
            </a:r>
          </a:p>
          <a:p>
            <a:pPr lvl="0"/>
            <a:r>
              <a:rPr/>
              <a:t>It is not the language, it is the tool: </a:t>
            </a:r>
            <a:r>
              <a:rPr>
                <a:latin typeface="Courier"/>
              </a:rPr>
              <a:t>repro-dist-with.sv</a:t>
            </a:r>
            <a:r>
              <a:rPr/>
              <a:t> in </a:t>
            </a:r>
            <a:r>
              <a:rPr>
                <a:latin typeface="Courier"/>
              </a:rPr>
              <a:t>code/verilator/</a:t>
            </a:r>
          </a:p>
        </p:txBody>
      </p:sp>
    </p:spTree>
  </p:cSld>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The item comes back with the result inside</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command_transaction command;</a:t>
            </a:r>
            <a:br/>
            <a:r>
              <a:rPr>
                <a:latin typeface="Courier"/>
              </a:rPr>
              <a:t>      </a:t>
            </a:r>
            <a:r>
              <a:rPr b="1">
                <a:solidFill>
                  <a:srgbClr val="007020"/>
                </a:solidFill>
                <a:latin typeface="Courier"/>
              </a:rPr>
              <a:t>shortint</a:t>
            </a:r>
            <a:r>
              <a:rPr>
                <a:latin typeface="Courier"/>
              </a:rPr>
              <a:t> </a:t>
            </a:r>
            <a:r>
              <a:rPr b="1">
                <a:solidFill>
                  <a:srgbClr val="007020"/>
                </a:solidFill>
                <a:latin typeface="Courier"/>
              </a:rPr>
              <a:t>unsigned</a:t>
            </a:r>
            <a:r>
              <a:rPr>
                <a:latin typeface="Courier"/>
              </a:rPr>
              <a:t>   alu_result;</a:t>
            </a:r>
            <a:br/>
            <a:r>
              <a:rPr>
                <a:latin typeface="Courier"/>
              </a:rPr>
              <a:t>      </a:t>
            </a:r>
            <a:r>
              <a:rPr b="1">
                <a:solidFill>
                  <a:srgbClr val="007020"/>
                </a:solidFill>
                <a:latin typeface="Courier"/>
              </a:rPr>
              <a:t>forever</a:t>
            </a:r>
            <a:r>
              <a:rPr>
                <a:latin typeface="Courier"/>
              </a:rPr>
              <a:t> </a:t>
            </a:r>
            <a:r>
              <a:rPr b="1">
                <a:solidFill>
                  <a:srgbClr val="007020"/>
                </a:solidFill>
                <a:latin typeface="Courier"/>
              </a:rPr>
              <a:t>begin :</a:t>
            </a:r>
            <a:r>
              <a:rPr>
                <a:solidFill>
                  <a:srgbClr val="902000"/>
                </a:solidFill>
                <a:latin typeface="Courier"/>
              </a:rPr>
              <a:t> </a:t>
            </a:r>
            <a:r>
              <a:rPr b="1">
                <a:solidFill>
                  <a:srgbClr val="007020"/>
                </a:solidFill>
                <a:latin typeface="Courier"/>
              </a:rPr>
              <a:t>command_loop</a:t>
            </a:r>
            <a:br/>
            <a:r>
              <a:rPr>
                <a:latin typeface="Courier"/>
              </a:rPr>
              <a:t>         seq_item_port.get_next_item(command);  </a:t>
            </a:r>
            <a:r>
              <a:rPr i="1">
                <a:solidFill>
                  <a:srgbClr val="60A0B0"/>
                </a:solidFill>
                <a:latin typeface="Courier"/>
              </a:rPr>
              <a:t>// blocks until there is an item</a:t>
            </a:r>
            <a:br/>
            <a:r>
              <a:rPr>
                <a:latin typeface="Courier"/>
              </a:rPr>
              <a:t>         bfm.send_op(command.A, command.B, command.op, alu_result);</a:t>
            </a:r>
            <a:br/>
            <a:r>
              <a:rPr>
                <a:latin typeface="Courier"/>
              </a:rPr>
              <a:t>         command.result = alu_result;  </a:t>
            </a:r>
            <a:r>
              <a:rPr i="1">
                <a:solidFill>
                  <a:srgbClr val="60A0B0"/>
                </a:solidFill>
                <a:latin typeface="Courier"/>
              </a:rPr>
              <a:t>// the way back</a:t>
            </a:r>
            <a:br/>
            <a:r>
              <a:rPr>
                <a:latin typeface="Courier"/>
              </a:rPr>
              <a:t>         seq_item_port.item_done();  </a:t>
            </a:r>
            <a:r>
              <a:rPr i="1">
                <a:solidFill>
                  <a:srgbClr val="60A0B0"/>
                </a:solidFill>
                <a:latin typeface="Courier"/>
              </a:rPr>
              <a:t>// unblocks the finish_item()</a:t>
            </a:r>
            <a:br/>
            <a:r>
              <a:rPr>
                <a:latin typeface="Courier"/>
              </a:rPr>
              <a:t>      </a:t>
            </a:r>
            <a:r>
              <a:rPr b="1">
                <a:solidFill>
                  <a:srgbClr val="007020"/>
                </a:solidFill>
                <a:latin typeface="Courier"/>
              </a:rPr>
              <a:t>end</a:t>
            </a:r>
            <a:r>
              <a:rPr>
                <a:latin typeface="Courier"/>
              </a:rPr>
              <a:t> : command_loop</a:t>
            </a:r>
            <a:br/>
            <a:r>
              <a:rPr>
                <a:latin typeface="Courier"/>
              </a:rPr>
              <a:t>   </a:t>
            </a:r>
            <a:r>
              <a:rPr b="1">
                <a:solidFill>
                  <a:srgbClr val="007020"/>
                </a:solidFill>
                <a:latin typeface="Courier"/>
              </a:rPr>
              <a:t>endtask</a:t>
            </a:r>
            <a:r>
              <a:rPr>
                <a:latin typeface="Courier"/>
              </a:rPr>
              <a:t> : run_phase</a:t>
            </a:r>
          </a:p>
          <a:p>
            <a:pPr lvl="0"/>
            <a:r>
              <a:rPr/>
              <a:t>The driver writes </a:t>
            </a:r>
            <a:r>
              <a:rPr>
                <a:latin typeface="Courier"/>
              </a:rPr>
              <a:t>command.result</a:t>
            </a:r>
            <a:r>
              <a:rPr/>
              <a:t> </a:t>
            </a:r>
            <a:r>
              <a:rPr b="1"/>
              <a:t>before</a:t>
            </a:r>
            <a:r>
              <a:rPr/>
              <a:t> calling </a:t>
            </a:r>
            <a:r>
              <a:rPr>
                <a:latin typeface="Courier"/>
              </a:rPr>
              <a:t>item_done()</a:t>
            </a:r>
          </a:p>
          <a:p>
            <a:pPr lvl="0"/>
            <a:r>
              <a:rPr/>
              <a:t>The sequence still holds the handle to that same object: when </a:t>
            </a:r>
            <a:r>
              <a:rPr>
                <a:latin typeface="Courier"/>
              </a:rPr>
              <a:t>finish_item()</a:t>
            </a:r>
            <a:r>
              <a:rPr/>
              <a:t> comes back, the result is there</a:t>
            </a:r>
          </a:p>
          <a:p>
            <a:pPr lvl="0"/>
            <a:r>
              <a:rPr/>
              <a:t>It is the way back, and that is why </a:t>
            </a:r>
            <a:r>
              <a:rPr>
                <a:latin typeface="Courier"/>
              </a:rPr>
              <a:t>command_transaction</a:t>
            </a:r>
            <a:r>
              <a:rPr/>
              <a:t> gains a field </a:t>
            </a:r>
            <a:r>
              <a:rPr>
                <a:latin typeface="Courier"/>
              </a:rPr>
              <a:t>result</a:t>
            </a:r>
            <a:r>
              <a:rPr/>
              <a:t> in this unit — the only change to the transaction since it was created</a:t>
            </a:r>
          </a:p>
          <a:p>
            <a:pPr lvl="0"/>
            <a:r>
              <a:rPr/>
              <a:t>It breaks </a:t>
            </a:r>
            <a:r>
              <a:rPr i="1"/>
              <a:t>MOOCOW</a:t>
            </a:r>
            <a:r>
              <a:rPr/>
              <a:t> on purpose: the driver modifies an object it did not create. It is agreed between the two parties, and it is the only place in the testbench where it is done</a:t>
            </a:r>
          </a:p>
        </p:txBody>
      </p:sp>
    </p:spTree>
  </p:cSld>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The formal way back: </a:t>
            </a:r>
            <a:r>
              <a:rPr b="1" i="1">
                <a:latin typeface="Courier"/>
              </a:rPr>
              <a:t>get_response()</a:t>
            </a:r>
          </a:p>
          <a:p>
            <a:pPr lvl="0" indent="0">
              <a:buNone/>
            </a:pPr>
            <a:r>
              <a:rPr i="1">
                <a:solidFill>
                  <a:srgbClr val="60A0B0"/>
                </a:solidFill>
                <a:latin typeface="Courier"/>
              </a:rPr>
              <a:t>// The sequence declares TWO types, and the response is no longer the request</a:t>
            </a:r>
            <a:br/>
            <a:r>
              <a:rPr b="1">
                <a:solidFill>
                  <a:srgbClr val="007020"/>
                </a:solidFill>
                <a:latin typeface="Courier"/>
              </a:rPr>
              <a:t>class</a:t>
            </a:r>
            <a:r>
              <a:rPr>
                <a:latin typeface="Courier"/>
              </a:rPr>
              <a:t> fib_sequence </a:t>
            </a:r>
            <a:r>
              <a:rPr b="1">
                <a:solidFill>
                  <a:srgbClr val="007020"/>
                </a:solidFill>
                <a:latin typeface="Courier"/>
              </a:rPr>
              <a:t>extends</a:t>
            </a:r>
            <a:r>
              <a:rPr>
                <a:latin typeface="Courier"/>
              </a:rPr>
              <a:t> uvm_sequence #(command_transaction, result_transaction);</a:t>
            </a:r>
            <a:br/>
            <a:r>
              <a:rPr>
                <a:latin typeface="Courier"/>
              </a:rPr>
              <a:t>   start_item(cmd);</a:t>
            </a:r>
            <a:br/>
            <a:r>
              <a:rPr>
                <a:latin typeface="Courier"/>
              </a:rPr>
              <a:t>   finish_item(cmd);</a:t>
            </a:r>
            <a:br/>
            <a:r>
              <a:rPr>
                <a:latin typeface="Courier"/>
              </a:rPr>
              <a:t>   get_response(rsp);              </a:t>
            </a:r>
            <a:r>
              <a:rPr i="1">
                <a:solidFill>
                  <a:srgbClr val="60A0B0"/>
                </a:solidFill>
                <a:latin typeface="Courier"/>
              </a:rPr>
              <a:t>// blocks until the driver answers</a:t>
            </a:r>
            <a:br/>
            <a:br/>
            <a:r>
              <a:rPr i="1">
                <a:solidFill>
                  <a:srgbClr val="60A0B0"/>
                </a:solidFill>
                <a:latin typeface="Courier"/>
              </a:rPr>
              <a:t>// And the driver, on the other side:</a:t>
            </a:r>
            <a:br/>
            <a:r>
              <a:rPr>
                <a:latin typeface="Courier"/>
              </a:rPr>
              <a:t>   seq_item_port.get_next_item(req);</a:t>
            </a:r>
            <a:br/>
            <a:r>
              <a:rPr>
                <a:latin typeface="Courier"/>
              </a:rPr>
              <a:t>   rsp = result_transaction::type_id::create(</a:t>
            </a:r>
            <a:r>
              <a:rPr>
                <a:solidFill>
                  <a:srgbClr val="4070A0"/>
                </a:solidFill>
                <a:latin typeface="Courier"/>
              </a:rPr>
              <a:t>"rsp"</a:t>
            </a:r>
            <a:r>
              <a:rPr>
                <a:latin typeface="Courier"/>
              </a:rPr>
              <a:t>);</a:t>
            </a:r>
            <a:br/>
            <a:r>
              <a:rPr>
                <a:latin typeface="Courier"/>
              </a:rPr>
              <a:t>   rsp.set_id_info(req);           </a:t>
            </a:r>
            <a:r>
              <a:rPr i="1">
                <a:solidFill>
                  <a:srgbClr val="60A0B0"/>
                </a:solidFill>
                <a:latin typeface="Courier"/>
              </a:rPr>
              <a:t>// without this the response does not find its sequence</a:t>
            </a:r>
            <a:br/>
            <a:r>
              <a:rPr>
                <a:latin typeface="Courier"/>
              </a:rPr>
              <a:t>   seq_item_port.item_done(rsp);   </a:t>
            </a:r>
            <a:r>
              <a:rPr i="1">
                <a:solidFill>
                  <a:srgbClr val="60A0B0"/>
                </a:solidFill>
                <a:latin typeface="Courier"/>
              </a:rPr>
              <a:t>// or item_done() now and put_response(rsp) later</a:t>
            </a:r>
          </a:p>
          <a:p>
            <a:pPr lvl="0"/>
            <a:r>
              <a:rPr/>
              <a:t>The shared handle of the previous slide holds as long as the driver is </a:t>
            </a:r>
            <a:r>
              <a:rPr b="1"/>
              <a:t>blocking and serves one at a time</a:t>
            </a:r>
            <a:r>
              <a:rPr/>
              <a:t>. The course’s one is</a:t>
            </a:r>
          </a:p>
          <a:p>
            <a:pPr lvl="0"/>
            <a:r>
              <a:rPr/>
              <a:t>A </a:t>
            </a:r>
            <a:r>
              <a:rPr i="1"/>
              <a:t>pipelined</a:t>
            </a:r>
            <a:r>
              <a:rPr/>
              <a:t> driver calls </a:t>
            </a:r>
            <a:r>
              <a:rPr>
                <a:latin typeface="Courier"/>
              </a:rPr>
              <a:t>item_done()</a:t>
            </a:r>
            <a:r>
              <a:rPr/>
              <a:t> as soon as it pushes the command and the response arrives N cycles later: by then the sequence has already sent another item, and writing into </a:t>
            </a:r>
            <a:r>
              <a:rPr>
                <a:latin typeface="Courier"/>
              </a:rPr>
              <a:t>req.result</a:t>
            </a:r>
            <a:r>
              <a:rPr/>
              <a:t> writes </a:t>
            </a:r>
            <a:r>
              <a:rPr b="1"/>
              <a:t>to the wrong item</a:t>
            </a:r>
          </a:p>
          <a:p>
            <a:pPr lvl="0"/>
            <a:r>
              <a:rPr>
                <a:latin typeface="Courier"/>
              </a:rPr>
              <a:t>set_id_info(req)</a:t>
            </a:r>
            <a:r>
              <a:rPr/>
              <a:t> copies the sequence and transaction id onto the response. It is what makes </a:t>
            </a:r>
            <a:r>
              <a:rPr>
                <a:latin typeface="Courier"/>
              </a:rPr>
              <a:t>get_response()</a:t>
            </a:r>
            <a:r>
              <a:rPr/>
              <a:t> know who to answer</a:t>
            </a:r>
          </a:p>
          <a:p>
            <a:pPr lvl="0"/>
            <a:r>
              <a:rPr/>
              <a:t>The other two cases where it is needed: a VIP that </a:t>
            </a:r>
            <a:r>
              <a:rPr b="1"/>
              <a:t>clones</a:t>
            </a:r>
            <a:r>
              <a:rPr/>
              <a:t> the item, and a protocol with </a:t>
            </a:r>
            <a:r>
              <a:rPr b="1"/>
              <a:t>more than one response</a:t>
            </a:r>
            <a:r>
              <a:rPr/>
              <a:t> per request</a:t>
            </a:r>
          </a:p>
        </p:txBody>
      </p:sp>
    </p:spTree>
  </p:cSld>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Fibonacci: when the stimulus depends on the result</a:t>
            </a:r>
          </a:p>
          <a:p>
            <a:pPr lvl="0" indent="0">
              <a:buNone/>
            </a:pPr>
            <a:r>
              <a:rPr>
                <a:latin typeface="Courier"/>
              </a:rPr>
              <a:t>   </a:t>
            </a:r>
            <a:r>
              <a:rPr b="1">
                <a:solidFill>
                  <a:srgbClr val="007020"/>
                </a:solidFill>
                <a:latin typeface="Courier"/>
              </a:rPr>
              <a:t>task</a:t>
            </a:r>
            <a:r>
              <a:rPr>
                <a:latin typeface="Courier"/>
              </a:rPr>
              <a:t> body();</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n_menos_2 = </a:t>
            </a:r>
            <a:r>
              <a:rPr>
                <a:solidFill>
                  <a:srgbClr val="40A070"/>
                </a:solidFill>
                <a:latin typeface="Courier"/>
              </a:rPr>
              <a:t>0</a:t>
            </a:r>
            <a:r>
              <a:rPr>
                <a:latin typeface="Courier"/>
              </a:rPr>
              <a:t>;</a:t>
            </a:r>
            <a:br/>
            <a:r>
              <a:rPr>
                <a:latin typeface="Courier"/>
              </a:rPr>
              <a:t>      </a:t>
            </a:r>
            <a:r>
              <a:rPr b="1">
                <a:solidFill>
                  <a:srgbClr val="007020"/>
                </a:solidFill>
                <a:latin typeface="Courier"/>
              </a:rPr>
              <a:t>byte</a:t>
            </a:r>
            <a:r>
              <a:rPr>
                <a:latin typeface="Courier"/>
              </a:rPr>
              <a:t> </a:t>
            </a:r>
            <a:r>
              <a:rPr b="1">
                <a:solidFill>
                  <a:srgbClr val="007020"/>
                </a:solidFill>
                <a:latin typeface="Courier"/>
              </a:rPr>
              <a:t>unsigned</a:t>
            </a:r>
            <a:r>
              <a:rPr>
                <a:latin typeface="Courier"/>
              </a:rPr>
              <a:t> n_menos_1 = </a:t>
            </a:r>
            <a:r>
              <a:rPr>
                <a:solidFill>
                  <a:srgbClr val="40A070"/>
                </a:solidFill>
                <a:latin typeface="Courier"/>
              </a:rPr>
              <a:t>1</a:t>
            </a:r>
            <a:r>
              <a:rPr>
                <a:latin typeface="Courier"/>
              </a:rPr>
              <a:t>;</a:t>
            </a:r>
            <a:br/>
            <a:r>
              <a:rPr>
                <a:latin typeface="Courier"/>
              </a:rPr>
              <a:t>      command_transaction command;</a:t>
            </a:r>
            <a:b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command.op = rst_op;</a:t>
            </a:r>
            <a:br/>
            <a:r>
              <a:rPr>
                <a:latin typeface="Courier"/>
              </a:rPr>
              <a:t>      finish_item(command);</a:t>
            </a:r>
            <a:br/>
            <a:br/>
            <a:r>
              <a:rPr>
                <a:latin typeface="Courier"/>
              </a:rPr>
              <a:t>      </a:t>
            </a:r>
            <a:r>
              <a:rPr>
                <a:solidFill>
                  <a:srgbClr val="007020"/>
                </a:solidFill>
                <a:latin typeface="Courier"/>
              </a:rPr>
              <a:t>`uvm_info</a:t>
            </a:r>
            <a:r>
              <a:rPr>
                <a:latin typeface="Courier"/>
              </a:rPr>
              <a:t>(</a:t>
            </a:r>
            <a:r>
              <a:rPr>
                <a:solidFill>
                  <a:srgbClr val="4070A0"/>
                </a:solidFill>
                <a:latin typeface="Courier"/>
              </a:rPr>
              <a:t>"FIBONACCI"</a:t>
            </a:r>
            <a:r>
              <a:rPr>
                <a:latin typeface="Courier"/>
              </a:rPr>
              <a:t>, </a:t>
            </a:r>
            <a:r>
              <a:rPr>
                <a:solidFill>
                  <a:srgbClr val="4070A0"/>
                </a:solidFill>
                <a:latin typeface="Courier"/>
              </a:rPr>
              <a:t>"Fib(01) = 000"</a:t>
            </a:r>
            <a:r>
              <a:rPr>
                <a:latin typeface="Courier"/>
              </a:rPr>
              <a:t>, UVM_MEDIUM)</a:t>
            </a:r>
            <a:br/>
            <a:r>
              <a:rPr>
                <a:latin typeface="Courier"/>
              </a:rPr>
              <a:t>      </a:t>
            </a:r>
            <a:r>
              <a:rPr>
                <a:solidFill>
                  <a:srgbClr val="007020"/>
                </a:solidFill>
                <a:latin typeface="Courier"/>
              </a:rPr>
              <a:t>`uvm_info</a:t>
            </a:r>
            <a:r>
              <a:rPr>
                <a:latin typeface="Courier"/>
              </a:rPr>
              <a:t>(</a:t>
            </a:r>
            <a:r>
              <a:rPr>
                <a:solidFill>
                  <a:srgbClr val="4070A0"/>
                </a:solidFill>
                <a:latin typeface="Courier"/>
              </a:rPr>
              <a:t>"FIBONACCI"</a:t>
            </a:r>
            <a:r>
              <a:rPr>
                <a:latin typeface="Courier"/>
              </a:rPr>
              <a:t>, </a:t>
            </a:r>
            <a:r>
              <a:rPr>
                <a:solidFill>
                  <a:srgbClr val="4070A0"/>
                </a:solidFill>
                <a:latin typeface="Courier"/>
              </a:rPr>
              <a:t>"Fib(02) = 001"</a:t>
            </a:r>
            <a:r>
              <a:rPr>
                <a:latin typeface="Courier"/>
              </a:rPr>
              <a:t>, UVM_MEDIUM)</a:t>
            </a:r>
            <a:br/>
            <a:br/>
            <a:r>
              <a:rPr>
                <a:latin typeface="Courier"/>
              </a:rPr>
              <a:t>      </a:t>
            </a:r>
            <a:r>
              <a:rPr i="1">
                <a:solidFill>
                  <a:srgbClr val="60A0B0"/>
                </a:solidFill>
                <a:latin typeface="Courier"/>
              </a:rPr>
              <a:t>// Up to 14 and no further: Fib(14) = 233 and Fib(15) = 377, which does not</a:t>
            </a:r>
            <a:br/>
            <a:r>
              <a:rPr>
                <a:latin typeface="Courier"/>
              </a:rPr>
              <a:t>      </a:t>
            </a:r>
            <a:r>
              <a:rPr i="1">
                <a:solidFill>
                  <a:srgbClr val="60A0B0"/>
                </a:solidFill>
                <a:latin typeface="Courier"/>
              </a:rPr>
              <a:t>// fit in the 8 bits of A and B.</a:t>
            </a:r>
            <a:br/>
            <a:r>
              <a:rPr>
                <a:latin typeface="Courier"/>
              </a:rPr>
              <a:t>      </a:t>
            </a:r>
            <a:r>
              <a:rPr b="1">
                <a:solidFill>
                  <a:srgbClr val="007020"/>
                </a:solidFill>
                <a:latin typeface="Courier"/>
              </a:rPr>
              <a:t>for</a:t>
            </a:r>
            <a:r>
              <a:rPr>
                <a:latin typeface="Courier"/>
              </a:rPr>
              <a:t> (</a:t>
            </a:r>
            <a:r>
              <a:rPr b="1">
                <a:solidFill>
                  <a:srgbClr val="007020"/>
                </a:solidFill>
                <a:latin typeface="Courier"/>
              </a:rPr>
              <a:t>int</a:t>
            </a:r>
            <a:r>
              <a:rPr>
                <a:latin typeface="Courier"/>
              </a:rPr>
              <a:t> ff = </a:t>
            </a:r>
            <a:r>
              <a:rPr>
                <a:solidFill>
                  <a:srgbClr val="40A070"/>
                </a:solidFill>
                <a:latin typeface="Courier"/>
              </a:rPr>
              <a:t>3</a:t>
            </a:r>
            <a:r>
              <a:rPr>
                <a:latin typeface="Courier"/>
              </a:rPr>
              <a:t>; ff &lt;= </a:t>
            </a:r>
            <a:r>
              <a:rPr>
                <a:solidFill>
                  <a:srgbClr val="40A070"/>
                </a:solidFill>
                <a:latin typeface="Courier"/>
              </a:rPr>
              <a:t>14</a:t>
            </a:r>
            <a:r>
              <a:rPr>
                <a:latin typeface="Courier"/>
              </a:rPr>
              <a:t>; ff++) </a:t>
            </a:r>
            <a:r>
              <a:rPr b="1">
                <a:solidFill>
                  <a:srgbClr val="007020"/>
                </a:solidFill>
                <a:latin typeface="Courier"/>
              </a:rPr>
              <a:t>begin :</a:t>
            </a:r>
            <a:r>
              <a:rPr>
                <a:solidFill>
                  <a:srgbClr val="902000"/>
                </a:solidFill>
                <a:latin typeface="Courier"/>
              </a:rPr>
              <a:t> </a:t>
            </a:r>
            <a:r>
              <a:rPr b="1">
                <a:solidFill>
                  <a:srgbClr val="007020"/>
                </a:solidFill>
                <a:latin typeface="Courier"/>
              </a:rPr>
              <a:t>fib_loop</a:t>
            </a:r>
            <a:br/>
            <a:r>
              <a:rPr>
                <a:latin typeface="Courier"/>
              </a:rPr>
              <a:t>         command = command_transaction::type_id::create(</a:t>
            </a:r>
            <a:r>
              <a:rPr>
                <a:solidFill>
                  <a:srgbClr val="4070A0"/>
                </a:solidFill>
                <a:latin typeface="Courier"/>
              </a:rPr>
              <a:t>"command"</a:t>
            </a:r>
            <a:r>
              <a:rPr>
                <a:latin typeface="Courier"/>
              </a:rPr>
              <a:t>);</a:t>
            </a:r>
            <a:br/>
            <a:r>
              <a:rPr>
                <a:latin typeface="Courier"/>
              </a:rPr>
              <a:t>         start_item(command);</a:t>
            </a:r>
            <a:br/>
            <a:r>
              <a:rPr>
                <a:latin typeface="Courier"/>
              </a:rPr>
              <a:t>         command.A  = n_menos_2;</a:t>
            </a:r>
            <a:br/>
            <a:r>
              <a:rPr>
                <a:latin typeface="Courier"/>
              </a:rPr>
              <a:t>         command.B  = n_menos_1;</a:t>
            </a:r>
            <a:br/>
            <a:r>
              <a:rPr>
                <a:latin typeface="Courier"/>
              </a:rPr>
              <a:t>         command.op = add_op;</a:t>
            </a:r>
            <a:br/>
            <a:r>
              <a:rPr>
                <a:latin typeface="Courier"/>
              </a:rPr>
              <a:t>         finish_item(command);        </a:t>
            </a:r>
            <a:r>
              <a:rPr i="1">
                <a:solidFill>
                  <a:srgbClr val="60A0B0"/>
                </a:solidFill>
                <a:latin typeface="Courier"/>
              </a:rPr>
              <a:t>// returns when the driver called item_done()</a:t>
            </a:r>
            <a:br/>
            <a:br/>
            <a:r>
              <a:rPr>
                <a:latin typeface="Courier"/>
              </a:rPr>
              <a:t>         n_menos_2 = n_menos_1;</a:t>
            </a:r>
            <a:br/>
            <a:r>
              <a:rPr>
                <a:latin typeface="Courier"/>
              </a:rPr>
              <a:t>         n_menos_1 = command.result;  </a:t>
            </a:r>
            <a:r>
              <a:rPr i="1">
                <a:solidFill>
                  <a:srgbClr val="60A0B0"/>
                </a:solidFill>
                <a:latin typeface="Courier"/>
              </a:rPr>
              <a:t>// the driver wrote it inside the item</a:t>
            </a:r>
            <a:br/>
            <a:r>
              <a:rPr>
                <a:latin typeface="Courier"/>
              </a:rPr>
              <a:t>         </a:t>
            </a:r>
            <a:r>
              <a:rPr>
                <a:solidFill>
                  <a:srgbClr val="007020"/>
                </a:solidFill>
                <a:latin typeface="Courier"/>
              </a:rPr>
              <a:t>`uvm_info</a:t>
            </a:r>
            <a:r>
              <a:rPr>
                <a:latin typeface="Courier"/>
              </a:rPr>
              <a:t>(</a:t>
            </a:r>
            <a:r>
              <a:rPr>
                <a:solidFill>
                  <a:srgbClr val="4070A0"/>
                </a:solidFill>
                <a:latin typeface="Courier"/>
              </a:rPr>
              <a:t>"FIBONACCI"</a:t>
            </a:r>
            <a:r>
              <a:rPr>
                <a:latin typeface="Courier"/>
              </a:rPr>
              <a:t>, </a:t>
            </a:r>
            <a:r>
              <a:rPr b="1">
                <a:solidFill>
                  <a:srgbClr val="007020"/>
                </a:solidFill>
                <a:latin typeface="Courier"/>
              </a:rPr>
              <a:t>$sformatf</a:t>
            </a:r>
            <a:r>
              <a:rPr>
                <a:latin typeface="Courier"/>
              </a:rPr>
              <a:t>(</a:t>
            </a:r>
            <a:r>
              <a:rPr>
                <a:solidFill>
                  <a:srgbClr val="4070A0"/>
                </a:solidFill>
                <a:latin typeface="Courier"/>
              </a:rPr>
              <a:t>"Fib(%02d) = %03d"</a:t>
            </a:r>
            <a:r>
              <a:rPr>
                <a:latin typeface="Courier"/>
              </a:rPr>
              <a:t>, ff, n_menos_1),</a:t>
            </a:r>
            <a:br/>
            <a:r>
              <a:rPr>
                <a:latin typeface="Courier"/>
              </a:rPr>
              <a:t>                   UVM_MEDIUM)</a:t>
            </a:r>
            <a:br/>
            <a:r>
              <a:rPr>
                <a:latin typeface="Courier"/>
              </a:rPr>
              <a:t>      </a:t>
            </a:r>
            <a:r>
              <a:rPr b="1">
                <a:solidFill>
                  <a:srgbClr val="007020"/>
                </a:solidFill>
                <a:latin typeface="Courier"/>
              </a:rPr>
              <a:t>end</a:t>
            </a:r>
            <a:r>
              <a:rPr>
                <a:latin typeface="Courier"/>
              </a:rPr>
              <a:t> : fib_loop</a:t>
            </a:r>
            <a:br/>
            <a:r>
              <a:rPr>
                <a:latin typeface="Courier"/>
              </a:rPr>
              <a:t>   </a:t>
            </a:r>
            <a:r>
              <a:rPr b="1">
                <a:solidFill>
                  <a:srgbClr val="007020"/>
                </a:solidFill>
                <a:latin typeface="Courier"/>
              </a:rPr>
              <a:t>endtask</a:t>
            </a:r>
            <a:r>
              <a:rPr>
                <a:latin typeface="Courier"/>
              </a:rPr>
              <a:t> : body</a:t>
            </a:r>
          </a:p>
          <a:p>
            <a:pPr lvl="0"/>
            <a:r>
              <a:rPr/>
              <a:t>Every addition needs the result of the previous one: without a way back this cannot be written</a:t>
            </a:r>
          </a:p>
          <a:p>
            <a:pPr lvl="0"/>
            <a:r>
              <a:rPr>
                <a:latin typeface="Courier"/>
              </a:rPr>
              <a:t>finish_item()</a:t>
            </a:r>
            <a:r>
              <a:rPr/>
              <a:t> comes back </a:t>
            </a:r>
            <a:r>
              <a:rPr b="1"/>
              <a:t>after</a:t>
            </a:r>
            <a:r>
              <a:rPr/>
              <a:t> the ALU has finished, so </a:t>
            </a:r>
            <a:r>
              <a:rPr>
                <a:latin typeface="Courier"/>
              </a:rPr>
              <a:t>command.result</a:t>
            </a:r>
            <a:r>
              <a:rPr/>
              <a:t> is already valid</a:t>
            </a:r>
          </a:p>
          <a:p>
            <a:pPr lvl="0"/>
            <a:r>
              <a:rPr/>
              <a:t>It is the same </a:t>
            </a:r>
            <a:r>
              <a:rPr>
                <a:latin typeface="Courier"/>
              </a:rPr>
              <a:t>env</a:t>
            </a:r>
            <a:r>
              <a:rPr/>
              <a:t>, the same agent, the same driver and the same BFM as the random test. Only the sequence changes</a:t>
            </a:r>
          </a:p>
        </p:txBody>
      </p:sp>
    </p:spTree>
  </p:cSld>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Sequences that call sequences</a:t>
            </a:r>
          </a:p>
        </p:txBody>
      </p:sp>
      <p:pic>
        <p:nvPicPr>
          <p:cNvPr descr="res/diagrams/en/sequences_subsequences.svg" id="0" name="Picture 1"/>
          <p:cNvPicPr>
            <a:picLocks noGrp="1" noChangeAspect="1"/>
          </p:cNvPicPr>
          <p:nvPr/>
        </p:nvPicPr>
        <p:blipFill>
          <a:blip r:embed="rId2"/>
          <a:stretch>
            <a:fillRect/>
          </a:stretch>
        </p:blipFill>
        <p:spPr bwMode="auto">
          <a:xfrm>
            <a:off x="3568700" y="774700"/>
            <a:ext cx="5105400" cy="27178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full_sequence starting three sub-sequences on the same sequencer</a:t>
            </a:r>
          </a:p>
        </p:txBody>
      </p:sp>
    </p:spTree>
  </p:cSld>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A sequence can start others: it is the way of composing stimulus without duplicating code</a:t>
            </a:r>
          </a:p>
          <a:p>
            <a:pPr lvl="0"/>
            <a:r>
              <a:rPr/>
              <a:t>The </a:t>
            </a:r>
            <a:r>
              <a:rPr>
                <a:latin typeface="Courier"/>
              </a:rPr>
              <a:t>command_sequence</a:t>
            </a:r>
            <a:r>
              <a:rPr/>
              <a:t> of the agents, split into three pieces that now get combined however you like</a:t>
            </a:r>
          </a:p>
          <a:p>
            <a:pPr lvl="0"/>
            <a:r>
              <a:rPr/>
              <a:t>The sequencer arbitrates: whatever it receives, it hands the driver </a:t>
            </a:r>
            <a:r>
              <a:rPr b="1"/>
              <a:t>one item at a time</a:t>
            </a:r>
          </a:p>
        </p:txBody>
      </p:sp>
    </p:spTree>
  </p:cSld>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full_sequence</a:t>
            </a:r>
            <a:r>
              <a:rPr b="1" i="1"/>
              <a:t>: three pieces, one single sequencer</a:t>
            </a:r>
          </a:p>
          <a:p>
            <a:pPr lvl="0" indent="0">
              <a:buNone/>
            </a:pPr>
            <a:r>
              <a:rPr>
                <a:latin typeface="Courier"/>
              </a:rPr>
              <a:t>   </a:t>
            </a:r>
            <a:r>
              <a:rPr b="1">
                <a:solidFill>
                  <a:srgbClr val="007020"/>
                </a:solidFill>
                <a:latin typeface="Courier"/>
              </a:rPr>
              <a:t>task</a:t>
            </a:r>
            <a:r>
              <a:rPr>
                <a:latin typeface="Courier"/>
              </a:rPr>
              <a:t> body();</a:t>
            </a:r>
            <a:br/>
            <a:r>
              <a:rPr>
                <a:latin typeface="Courier"/>
              </a:rPr>
              <a:t>      reset_sequence   reset_seq;</a:t>
            </a:r>
            <a:br/>
            <a:r>
              <a:rPr>
                <a:latin typeface="Courier"/>
              </a:rPr>
              <a:t>      random_sequence  random_seq;</a:t>
            </a:r>
            <a:br/>
            <a:r>
              <a:rPr>
                <a:latin typeface="Courier"/>
              </a:rPr>
              <a:t>      maxmult_sequence maxmult_seq;</a:t>
            </a:r>
            <a:br/>
            <a:br/>
            <a:r>
              <a:rPr>
                <a:latin typeface="Courier"/>
              </a:rPr>
              <a:t>      reset_seq   = reset_sequence::type_id::create(</a:t>
            </a:r>
            <a:r>
              <a:rPr>
                <a:solidFill>
                  <a:srgbClr val="4070A0"/>
                </a:solidFill>
                <a:latin typeface="Courier"/>
              </a:rPr>
              <a:t>"reset_seq"</a:t>
            </a:r>
            <a:r>
              <a:rPr>
                <a:latin typeface="Courier"/>
              </a:rPr>
              <a:t>);</a:t>
            </a:r>
            <a:br/>
            <a:r>
              <a:rPr>
                <a:latin typeface="Courier"/>
              </a:rPr>
              <a:t>      random_seq  = random_sequence::type_id::create(</a:t>
            </a:r>
            <a:r>
              <a:rPr>
                <a:solidFill>
                  <a:srgbClr val="4070A0"/>
                </a:solidFill>
                <a:latin typeface="Courier"/>
              </a:rPr>
              <a:t>"random_seq"</a:t>
            </a:r>
            <a:r>
              <a:rPr>
                <a:latin typeface="Courier"/>
              </a:rPr>
              <a:t>);</a:t>
            </a:r>
            <a:br/>
            <a:r>
              <a:rPr>
                <a:latin typeface="Courier"/>
              </a:rPr>
              <a:t>      maxmult_seq = maxmult_sequence::type_id::create(</a:t>
            </a:r>
            <a:r>
              <a:rPr>
                <a:solidFill>
                  <a:srgbClr val="4070A0"/>
                </a:solidFill>
                <a:latin typeface="Courier"/>
              </a:rPr>
              <a:t>"maxmult_seq"</a:t>
            </a:r>
            <a:r>
              <a:rPr>
                <a:latin typeface="Courier"/>
              </a:rPr>
              <a:t>);</a:t>
            </a:r>
            <a:br/>
            <a:br/>
            <a:r>
              <a:rPr>
                <a:latin typeface="Courier"/>
              </a:rPr>
              <a:t>      random_seq.count = count;</a:t>
            </a:r>
            <a:br/>
            <a:br/>
            <a:r>
              <a:rPr>
                <a:latin typeface="Courier"/>
              </a:rPr>
              <a:t>      </a:t>
            </a:r>
            <a:r>
              <a:rPr i="1">
                <a:solidFill>
                  <a:srgbClr val="60A0B0"/>
                </a:solidFill>
                <a:latin typeface="Courier"/>
              </a:rPr>
              <a:t>// get_sequencer() returns the sequencer start() handed us: the children run</a:t>
            </a:r>
            <a:br/>
            <a:r>
              <a:rPr>
                <a:latin typeface="Courier"/>
              </a:rPr>
              <a:t>      </a:t>
            </a:r>
            <a:r>
              <a:rPr i="1">
                <a:solidFill>
                  <a:srgbClr val="60A0B0"/>
                </a:solidFill>
                <a:latin typeface="Courier"/>
              </a:rPr>
              <a:t>// on the same one. The second argument declares them CHILDREN -- without it</a:t>
            </a:r>
            <a:br/>
            <a:r>
              <a:rPr>
                <a:latin typeface="Courier"/>
              </a:rPr>
              <a:t>      </a:t>
            </a:r>
            <a:r>
              <a:rPr i="1">
                <a:solidFill>
                  <a:srgbClr val="60A0B0"/>
                </a:solidFill>
                <a:latin typeface="Courier"/>
              </a:rPr>
              <a:t>// they compete with us in the arbitration instead of inheriting our turn.</a:t>
            </a:r>
            <a:br/>
            <a:r>
              <a:rPr>
                <a:latin typeface="Courier"/>
              </a:rPr>
              <a:t>      reset_seq.</a:t>
            </a:r>
            <a:r>
              <a:rPr>
                <a:solidFill>
                  <a:srgbClr val="007020"/>
                </a:solidFill>
                <a:latin typeface="Courier"/>
              </a:rPr>
              <a:t>start</a:t>
            </a:r>
            <a:r>
              <a:rPr>
                <a:latin typeface="Courier"/>
              </a:rPr>
              <a:t>(get_sequencer(), </a:t>
            </a:r>
            <a:r>
              <a:rPr b="1">
                <a:solidFill>
                  <a:srgbClr val="007020"/>
                </a:solidFill>
                <a:latin typeface="Courier"/>
              </a:rPr>
              <a:t>this</a:t>
            </a:r>
            <a:r>
              <a:rPr>
                <a:latin typeface="Courier"/>
              </a:rPr>
              <a:t>);</a:t>
            </a:r>
            <a:br/>
            <a:r>
              <a:rPr>
                <a:latin typeface="Courier"/>
              </a:rPr>
              <a:t>      random_seq.</a:t>
            </a:r>
            <a:r>
              <a:rPr>
                <a:solidFill>
                  <a:srgbClr val="007020"/>
                </a:solidFill>
                <a:latin typeface="Courier"/>
              </a:rPr>
              <a:t>start</a:t>
            </a:r>
            <a:r>
              <a:rPr>
                <a:latin typeface="Courier"/>
              </a:rPr>
              <a:t>(get_sequencer(), </a:t>
            </a:r>
            <a:r>
              <a:rPr b="1">
                <a:solidFill>
                  <a:srgbClr val="007020"/>
                </a:solidFill>
                <a:latin typeface="Courier"/>
              </a:rPr>
              <a:t>this</a:t>
            </a:r>
            <a:r>
              <a:rPr>
                <a:latin typeface="Courier"/>
              </a:rPr>
              <a:t>);</a:t>
            </a:r>
            <a:br/>
            <a:r>
              <a:rPr>
                <a:latin typeface="Courier"/>
              </a:rPr>
              <a:t>      maxmult_seq.</a:t>
            </a:r>
            <a:r>
              <a:rPr>
                <a:solidFill>
                  <a:srgbClr val="007020"/>
                </a:solidFill>
                <a:latin typeface="Courier"/>
              </a:rPr>
              <a:t>start</a:t>
            </a:r>
            <a:r>
              <a:rPr>
                <a:latin typeface="Courier"/>
              </a:rPr>
              <a:t>(get_sequencer(), </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body</a:t>
            </a:r>
          </a:p>
          <a:p>
            <a:pPr lvl="0"/>
            <a:r>
              <a:rPr>
                <a:latin typeface="Courier"/>
              </a:rPr>
              <a:t>get_sequencer()</a:t>
            </a:r>
            <a:r>
              <a:rPr/>
              <a:t> returns the sequencer that </a:t>
            </a:r>
            <a:r>
              <a:rPr>
                <a:latin typeface="Courier"/>
              </a:rPr>
              <a:t>start()</a:t>
            </a:r>
            <a:r>
              <a:rPr/>
              <a:t> handed to </a:t>
            </a:r>
            <a:r>
              <a:rPr b="1"/>
              <a:t>this</a:t>
            </a:r>
            <a:r>
              <a:rPr/>
              <a:t> sequence: the daughters run on the same one</a:t>
            </a:r>
          </a:p>
          <a:p>
            <a:pPr lvl="0"/>
            <a:r>
              <a:rPr/>
              <a:t>The second argument, </a:t>
            </a:r>
            <a:r>
              <a:rPr>
                <a:latin typeface="Courier"/>
              </a:rPr>
              <a:t>this</a:t>
            </a:r>
            <a:r>
              <a:rPr/>
              <a:t>, declares them </a:t>
            </a:r>
            <a:r>
              <a:rPr b="1"/>
              <a:t>daughters</a:t>
            </a:r>
            <a:r>
              <a:rPr/>
              <a:t>. Without it they compete with the mother in the arbitration instead of inheriting her turn</a:t>
            </a:r>
          </a:p>
          <a:p>
            <a:pPr lvl="0"/>
            <a:r>
              <a:rPr>
                <a:latin typeface="Courier"/>
              </a:rPr>
              <a:t>random_seq.count = count</a:t>
            </a:r>
            <a:r>
              <a:rPr/>
              <a:t> is the advantage of the sequence being an object: it gets configured between the </a:t>
            </a:r>
            <a:r>
              <a:rPr>
                <a:latin typeface="Courier"/>
              </a:rPr>
              <a:t>create()</a:t>
            </a:r>
            <a:r>
              <a:rPr/>
              <a:t> and the </a:t>
            </a:r>
            <a:r>
              <a:rPr>
                <a:latin typeface="Courier"/>
              </a:rPr>
              <a:t>start()</a:t>
            </a:r>
          </a:p>
          <a:p>
            <a:pPr lvl="0"/>
            <a:r>
              <a:rPr/>
              <a:t>To run two in parallel, </a:t>
            </a:r>
            <a:r>
              <a:rPr>
                <a:latin typeface="Courier"/>
              </a:rPr>
              <a:t>fork</a:t>
            </a:r>
            <a:r>
              <a:rPr/>
              <a:t> / </a:t>
            </a:r>
            <a:r>
              <a:rPr>
                <a:latin typeface="Courier"/>
              </a:rPr>
              <a:t>join</a:t>
            </a:r>
            <a:r>
              <a:rPr/>
              <a:t> around the </a:t>
            </a:r>
            <a:r>
              <a:rPr>
                <a:latin typeface="Courier"/>
              </a:rPr>
              <a:t>start()</a:t>
            </a:r>
            <a:r>
              <a:rPr/>
              <a:t>, and the sequencer interleaves the items</a:t>
            </a:r>
          </a:p>
        </p:txBody>
      </p:sp>
    </p:spTree>
  </p:cSld>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Starting a sequence, form 1: </a:t>
            </a:r>
            <a:r>
              <a:rPr b="1" i="1">
                <a:latin typeface="Courier"/>
              </a:rPr>
              <a:t>start()</a:t>
            </a:r>
          </a:p>
          <a:p>
            <a:pPr lvl="0" indent="0">
              <a:buNone/>
            </a:pPr>
            <a:r>
              <a:rPr>
                <a:latin typeface="Courier"/>
              </a:rPr>
              <a:t>   </a:t>
            </a:r>
            <a:r>
              <a:rPr b="1">
                <a:solidFill>
                  <a:srgbClr val="007020"/>
                </a:solidFill>
                <a:latin typeface="Courier"/>
              </a:rPr>
              <a:t>task</a:t>
            </a:r>
            <a:r>
              <a:rPr>
                <a:latin typeface="Courier"/>
              </a:rPr>
              <a:t> run_phase(uvm_phase phase);</a:t>
            </a:r>
            <a:br/>
            <a:r>
              <a:rPr>
                <a:latin typeface="Courier"/>
              </a:rPr>
              <a:t>      full_sequence full_seq;</a:t>
            </a:r>
            <a:br/>
            <a:r>
              <a:rPr>
                <a:latin typeface="Courier"/>
              </a:rPr>
              <a:t>      full_seq = full_sequence::type_id::create(</a:t>
            </a:r>
            <a:r>
              <a:rPr>
                <a:solidFill>
                  <a:srgbClr val="4070A0"/>
                </a:solidFill>
                <a:latin typeface="Courier"/>
              </a:rPr>
              <a:t>"full_seq"</a:t>
            </a:r>
            <a:r>
              <a:rPr>
                <a:latin typeface="Courier"/>
              </a:rPr>
              <a:t>);</a:t>
            </a:r>
            <a:br/>
            <a:br/>
            <a:r>
              <a:rPr>
                <a:latin typeface="Courier"/>
              </a:rPr>
              <a:t>      </a:t>
            </a:r>
            <a:r>
              <a:rPr i="1">
                <a:solidFill>
                  <a:srgbClr val="60A0B0"/>
                </a:solidFill>
                <a:latin typeface="Courier"/>
              </a:rPr>
              <a:t>// THE </a:t>
            </a:r>
            <a:r>
              <a:rPr b="1">
                <a:solidFill>
                  <a:srgbClr val="FF0000"/>
                </a:solidFill>
                <a:latin typeface="Courier"/>
              </a:rPr>
              <a:t>TEST</a:t>
            </a:r>
            <a:r>
              <a:rPr i="1">
                <a:solidFill>
                  <a:srgbClr val="60A0B0"/>
                </a:solidFill>
                <a:latin typeface="Courier"/>
              </a:rPr>
              <a:t> raises the objection, not the sequence: the sequence knows</a:t>
            </a:r>
            <a:br/>
            <a:r>
              <a:rPr>
                <a:latin typeface="Courier"/>
              </a:rPr>
              <a:t>      </a:t>
            </a:r>
            <a:r>
              <a:rPr i="1">
                <a:solidFill>
                  <a:srgbClr val="60A0B0"/>
                </a:solidFill>
                <a:latin typeface="Courier"/>
              </a:rPr>
              <a:t>// nothing about phases, and has to be able to run inside another sequence.</a:t>
            </a:r>
            <a:br/>
            <a:r>
              <a:rPr>
                <a:latin typeface="Courier"/>
              </a:rPr>
              <a:t>      phase.raise_objection(</a:t>
            </a:r>
            <a:r>
              <a:rPr b="1">
                <a:solidFill>
                  <a:srgbClr val="007020"/>
                </a:solidFill>
                <a:latin typeface="Courier"/>
              </a:rPr>
              <a:t>this</a:t>
            </a:r>
            <a:r>
              <a:rPr>
                <a:latin typeface="Courier"/>
              </a:rPr>
              <a:t>);</a:t>
            </a:r>
            <a:br/>
            <a:r>
              <a:rPr>
                <a:latin typeface="Courier"/>
              </a:rPr>
              <a:t>      full_seq.</a:t>
            </a:r>
            <a:r>
              <a:rPr>
                <a:solidFill>
                  <a:srgbClr val="007020"/>
                </a:solidFill>
                <a:latin typeface="Courier"/>
              </a:rPr>
              <a:t>start</a:t>
            </a:r>
            <a:r>
              <a:rPr>
                <a:latin typeface="Courier"/>
              </a:rPr>
              <a:t>(sequencer_h);   </a:t>
            </a:r>
            <a:r>
              <a:rPr i="1">
                <a:solidFill>
                  <a:srgbClr val="60A0B0"/>
                </a:solidFill>
                <a:latin typeface="Courier"/>
              </a:rPr>
              <a:t>// does not return until body() finished</a:t>
            </a:r>
            <a:br/>
            <a:r>
              <a:rPr>
                <a:latin typeface="Courier"/>
              </a:rPr>
              <a:t>      phase.drop_objection(</a:t>
            </a:r>
            <a:r>
              <a:rPr b="1">
                <a:solidFill>
                  <a:srgbClr val="007020"/>
                </a:solidFill>
                <a:latin typeface="Courier"/>
              </a:rPr>
              <a:t>this</a:t>
            </a:r>
            <a:r>
              <a:rPr>
                <a:latin typeface="Courier"/>
              </a:rPr>
              <a:t>);</a:t>
            </a:r>
            <a:br/>
            <a:r>
              <a:rPr>
                <a:latin typeface="Courier"/>
              </a:rPr>
              <a:t>   </a:t>
            </a:r>
            <a:r>
              <a:rPr b="1">
                <a:solidFill>
                  <a:srgbClr val="007020"/>
                </a:solidFill>
                <a:latin typeface="Courier"/>
              </a:rPr>
              <a:t>endtask</a:t>
            </a:r>
            <a:r>
              <a:rPr>
                <a:latin typeface="Courier"/>
              </a:rPr>
              <a:t> : run_phase</a:t>
            </a:r>
          </a:p>
          <a:p>
            <a:pPr lvl="0"/>
            <a:r>
              <a:rPr>
                <a:latin typeface="Courier"/>
              </a:rPr>
              <a:t>start(sequencer)</a:t>
            </a:r>
            <a:r>
              <a:rPr/>
              <a:t> hands the sequence the sequencer it is going to run on and </a:t>
            </a:r>
            <a:r>
              <a:rPr b="1"/>
              <a:t>does not come back until </a:t>
            </a:r>
            <a:r>
              <a:rPr b="1">
                <a:latin typeface="Courier"/>
              </a:rPr>
              <a:t>body()</a:t>
            </a:r>
            <a:r>
              <a:rPr b="1"/>
              <a:t> has finished</a:t>
            </a:r>
          </a:p>
          <a:p>
            <a:pPr lvl="0"/>
            <a:r>
              <a:rPr/>
              <a:t>The test raises the objection before and drops it after: the run lasts exactly as long as the stimulus lasts</a:t>
            </a:r>
          </a:p>
          <a:p>
            <a:pPr lvl="0"/>
            <a:r>
              <a:rPr/>
              <a:t>It is explicit and reads top to bottom. For a test that runs a single sequence, it is what suits</a:t>
            </a:r>
          </a:p>
          <a:p>
            <a:pPr lvl="0"/>
            <a:r>
              <a:rPr/>
              <a:t>And it still has the problem of the first slide: </a:t>
            </a:r>
            <a:r>
              <a:rPr>
                <a:latin typeface="Courier"/>
              </a:rPr>
              <a:t>sequencer_h</a:t>
            </a:r>
            <a:r>
              <a:rPr/>
              <a:t> came out of </a:t>
            </a:r>
            <a:r>
              <a:rPr>
                <a:latin typeface="Courier"/>
              </a:rPr>
              <a:t>env_h.clase_agent_h.sequencer_h</a:t>
            </a:r>
          </a:p>
        </p:txBody>
      </p:sp>
    </p:spTree>
  </p:cSld>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Form 2: </a:t>
            </a:r>
            <a:r>
              <a:rPr b="1" i="1">
                <a:latin typeface="Courier"/>
              </a:rPr>
              <a:t>default_sequence</a:t>
            </a:r>
            <a:r>
              <a:rPr b="1" i="1"/>
              <a:t> through </a:t>
            </a:r>
            <a:r>
              <a:rPr b="1" i="1">
                <a:latin typeface="Courier"/>
              </a:rPr>
              <a:t>uvm_config_db</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full_sequence full_seq;</a:t>
            </a:r>
            <a:br/>
            <a:br/>
            <a:r>
              <a:rPr>
                <a:latin typeface="Courier"/>
              </a:rPr>
              <a:t>      </a:t>
            </a:r>
            <a:r>
              <a:rPr i="1">
                <a:solidFill>
                  <a:srgbClr val="60A0B0"/>
                </a:solidFill>
                <a:latin typeface="Courier"/>
              </a:rPr>
              <a:t>// super.build_phase() of base_test, which is a class of OURS: it builds the</a:t>
            </a:r>
            <a:br/>
            <a:r>
              <a:rPr>
                <a:latin typeface="Courier"/>
              </a:rPr>
              <a:t>      </a:t>
            </a:r>
            <a:r>
              <a:rPr i="1">
                <a:solidFill>
                  <a:srgbClr val="60A0B0"/>
                </a:solidFill>
                <a:latin typeface="Courier"/>
              </a:rPr>
              <a:t>// env. What the course never calls is uvm_component's build_phase.</a:t>
            </a:r>
            <a:br/>
            <a:r>
              <a:rPr>
                <a:latin typeface="Courier"/>
              </a:rPr>
              <a:t>      </a:t>
            </a:r>
            <a:r>
              <a:rPr b="1">
                <a:solidFill>
                  <a:srgbClr val="007020"/>
                </a:solidFill>
                <a:latin typeface="Courier"/>
              </a:rPr>
              <a:t>super</a:t>
            </a:r>
            <a:r>
              <a:rPr>
                <a:latin typeface="Courier"/>
              </a:rPr>
              <a:t>.build_phase(phase);</a:t>
            </a:r>
            <a:br/>
            <a:br/>
            <a:r>
              <a:rPr>
                <a:latin typeface="Courier"/>
              </a:rPr>
              <a:t>      full_seq = full_sequence::type_id::create(</a:t>
            </a:r>
            <a:r>
              <a:rPr>
                <a:solidFill>
                  <a:srgbClr val="4070A0"/>
                </a:solidFill>
                <a:latin typeface="Courier"/>
              </a:rPr>
              <a:t>"full_seq"</a:t>
            </a:r>
            <a:r>
              <a:rPr>
                <a:latin typeface="Courier"/>
              </a:rPr>
              <a:t>);</a:t>
            </a:r>
            <a:br/>
            <a:r>
              <a:rPr>
                <a:latin typeface="Courier"/>
              </a:rPr>
              <a:t>      full_seq.count = </a:t>
            </a:r>
            <a:r>
              <a:rPr>
                <a:solidFill>
                  <a:srgbClr val="40A070"/>
                </a:solidFill>
                <a:latin typeface="Courier"/>
              </a:rPr>
              <a:t>200</a:t>
            </a:r>
            <a:r>
              <a:rPr>
                <a:latin typeface="Courier"/>
              </a:rPr>
              <a:t>;</a:t>
            </a:r>
            <a:br/>
            <a:br/>
            <a:r>
              <a:rPr>
                <a:latin typeface="Courier"/>
              </a:rPr>
              <a:t>      </a:t>
            </a:r>
            <a:r>
              <a:rPr i="1">
                <a:solidFill>
                  <a:srgbClr val="60A0B0"/>
                </a:solidFill>
                <a:latin typeface="Courier"/>
              </a:rPr>
              <a:t>// WITHOUT this line main_phase ends at t=0: nobody raises the objection,</a:t>
            </a:r>
            <a:br/>
            <a:r>
              <a:rPr>
                <a:latin typeface="Courier"/>
              </a:rPr>
              <a:t>      </a:t>
            </a:r>
            <a:r>
              <a:rPr i="1">
                <a:solidFill>
                  <a:srgbClr val="60A0B0"/>
                </a:solidFill>
                <a:latin typeface="Courier"/>
              </a:rPr>
              <a:t>// and a phase without an objection lasts zero. The test PASSES with no stimulus.</a:t>
            </a:r>
            <a:br/>
            <a:r>
              <a:rPr>
                <a:latin typeface="Courier"/>
              </a:rPr>
              <a:t>      full_seq.set_automatic_phase_objection(</a:t>
            </a:r>
            <a:r>
              <a:rPr>
                <a:solidFill>
                  <a:srgbClr val="40A070"/>
                </a:solidFill>
                <a:latin typeface="Courier"/>
              </a:rPr>
              <a:t>1</a:t>
            </a:r>
            <a:r>
              <a:rPr>
                <a:latin typeface="Courier"/>
              </a:rPr>
              <a:t>);</a:t>
            </a:r>
            <a:br/>
            <a:br/>
            <a:r>
              <a:rPr>
                <a:latin typeface="Courier"/>
              </a:rPr>
              <a:t>      </a:t>
            </a:r>
            <a:r>
              <a:rPr i="1">
                <a:solidFill>
                  <a:srgbClr val="60A0B0"/>
                </a:solidFill>
                <a:latin typeface="Courier"/>
              </a:rPr>
              <a:t>// The instance name carries the "_phase" suffix: that is the phase the</a:t>
            </a:r>
            <a:br/>
            <a:r>
              <a:rPr>
                <a:latin typeface="Courier"/>
              </a:rPr>
              <a:t>      </a:t>
            </a:r>
            <a:r>
              <a:rPr i="1">
                <a:solidFill>
                  <a:srgbClr val="60A0B0"/>
                </a:solidFill>
                <a:latin typeface="Courier"/>
              </a:rPr>
              <a:t>// sequencer will start it in. Notice the test no longer names the sequencer</a:t>
            </a:r>
            <a:br/>
            <a:r>
              <a:rPr>
                <a:latin typeface="Courier"/>
              </a:rPr>
              <a:t>      </a:t>
            </a:r>
            <a:r>
              <a:rPr i="1">
                <a:solidFill>
                  <a:srgbClr val="60A0B0"/>
                </a:solidFill>
                <a:latin typeface="Courier"/>
              </a:rPr>
              <a:t>// as a handle: it names it as a PATH, and that is a config, not code.</a:t>
            </a:r>
            <a:br/>
            <a:r>
              <a:rPr>
                <a:latin typeface="Courier"/>
              </a:rPr>
              <a:t>      uvm_config_db#(uvm_sequence_base)::</a:t>
            </a:r>
            <a:r>
              <a:rPr>
                <a:solidFill>
                  <a:srgbClr val="007020"/>
                </a:solidFill>
                <a:latin typeface="Courier"/>
              </a:rPr>
              <a:t>set</a:t>
            </a:r>
            <a:r>
              <a:rPr>
                <a:latin typeface="Courier"/>
              </a:rPr>
              <a:t>(</a:t>
            </a:r>
            <a:br/>
            <a:r>
              <a:rPr>
                <a:latin typeface="Courier"/>
              </a:rPr>
              <a:t>          </a:t>
            </a:r>
            <a:r>
              <a:rPr b="1">
                <a:solidFill>
                  <a:srgbClr val="007020"/>
                </a:solidFill>
                <a:latin typeface="Courier"/>
              </a:rPr>
              <a:t>this</a:t>
            </a:r>
            <a:r>
              <a:rPr>
                <a:latin typeface="Courier"/>
              </a:rPr>
              <a:t>, </a:t>
            </a:r>
            <a:r>
              <a:rPr>
                <a:solidFill>
                  <a:srgbClr val="4070A0"/>
                </a:solidFill>
                <a:latin typeface="Courier"/>
              </a:rPr>
              <a:t>"env_h.clase_agent_h.sequencer_h.main_phase"</a:t>
            </a:r>
            <a:r>
              <a:rPr>
                <a:latin typeface="Courier"/>
              </a:rPr>
              <a:t>, </a:t>
            </a:r>
            <a:r>
              <a:rPr>
                <a:solidFill>
                  <a:srgbClr val="4070A0"/>
                </a:solidFill>
                <a:latin typeface="Courier"/>
              </a:rPr>
              <a:t>"default_sequence"</a:t>
            </a:r>
            <a:r>
              <a:rPr>
                <a:latin typeface="Courier"/>
              </a:rPr>
              <a:t>,</a:t>
            </a:r>
            <a:br/>
            <a:r>
              <a:rPr>
                <a:latin typeface="Courier"/>
              </a:rPr>
              <a:t>          full_seq);</a:t>
            </a:r>
            <a:br/>
            <a:r>
              <a:rPr>
                <a:latin typeface="Courier"/>
              </a:rPr>
              <a:t>   </a:t>
            </a:r>
            <a:r>
              <a:rPr b="1">
                <a:solidFill>
                  <a:srgbClr val="007020"/>
                </a:solidFill>
                <a:latin typeface="Courier"/>
              </a:rPr>
              <a:t>endfunction</a:t>
            </a:r>
            <a:r>
              <a:rPr>
                <a:latin typeface="Courier"/>
              </a:rPr>
              <a:t> : build_phase</a:t>
            </a:r>
          </a:p>
          <a:p>
            <a:pPr lvl="0"/>
            <a:r>
              <a:rPr/>
              <a:t>The test </a:t>
            </a:r>
            <a:r>
              <a:rPr b="1"/>
              <a:t>has no </a:t>
            </a:r>
            <a:r>
              <a:rPr b="1">
                <a:latin typeface="Courier"/>
              </a:rPr>
              <a:t>run_phase</a:t>
            </a:r>
            <a:r>
              <a:rPr/>
              <a:t>: the sequencer starts the sequence on its own, when the phase begins</a:t>
            </a:r>
          </a:p>
          <a:p>
            <a:pPr lvl="0"/>
            <a:r>
              <a:rPr/>
              <a:t>The instance name carries the suffix </a:t>
            </a:r>
            <a:r>
              <a:rPr>
                <a:latin typeface="Courier"/>
              </a:rPr>
              <a:t>_phase</a:t>
            </a:r>
            <a:r>
              <a:rPr/>
              <a:t>: </a:t>
            </a:r>
            <a:r>
              <a:rPr>
                <a:latin typeface="Courier"/>
              </a:rPr>
              <a:t>"...sequencer_h.main_phase"</a:t>
            </a:r>
            <a:r>
              <a:rPr/>
              <a:t> means </a:t>
            </a:r>
            <a:r>
              <a:rPr i="1"/>
              <a:t>“in the </a:t>
            </a:r>
            <a:r>
              <a:rPr i="1">
                <a:latin typeface="Courier"/>
              </a:rPr>
              <a:t>main_phase</a:t>
            </a:r>
            <a:r>
              <a:rPr i="1"/>
              <a:t> of that sequencer”</a:t>
            </a:r>
          </a:p>
          <a:p>
            <a:pPr lvl="0"/>
            <a:r>
              <a:rPr/>
              <a:t>It can be configured per </a:t>
            </a:r>
            <a:r>
              <a:rPr b="1"/>
              <a:t>instance</a:t>
            </a:r>
            <a:r>
              <a:rPr/>
              <a:t> (as here, with </a:t>
            </a:r>
            <a:r>
              <a:rPr>
                <a:latin typeface="Courier"/>
              </a:rPr>
              <a:t>uvm_config_db #(uvm_sequence_base)</a:t>
            </a:r>
            <a:r>
              <a:rPr/>
              <a:t>) or per </a:t>
            </a:r>
            <a:r>
              <a:rPr b="1"/>
              <a:t>type</a:t>
            </a:r>
            <a:r>
              <a:rPr/>
              <a:t> (</a:t>
            </a:r>
            <a:r>
              <a:rPr>
                <a:latin typeface="Courier"/>
              </a:rPr>
              <a:t>uvm_config_db #(uvm_object_wrapper)</a:t>
            </a:r>
            <a:r>
              <a:rPr/>
              <a:t> + </a:t>
            </a:r>
            <a:r>
              <a:rPr>
                <a:latin typeface="Courier"/>
              </a:rPr>
              <a:t>get_type()</a:t>
            </a:r>
            <a:r>
              <a:rPr/>
              <a:t>). If both are there the one with the </a:t>
            </a:r>
            <a:r>
              <a:rPr b="1"/>
              <a:t>higher precedence</a:t>
            </a:r>
            <a:r>
              <a:rPr/>
              <a:t> wins, and at equal precedence the </a:t>
            </a:r>
            <a:r>
              <a:rPr b="1"/>
              <a:t>last </a:t>
            </a:r>
            <a:r>
              <a:rPr b="1">
                <a:latin typeface="Courier"/>
              </a:rPr>
              <a:t>set()</a:t>
            </a:r>
          </a:p>
          <a:p>
            <a:pPr lvl="0"/>
            <a:r>
              <a:rPr/>
              <a:t>The sequencer stopped being a handle and became a </a:t>
            </a:r>
            <a:r>
              <a:rPr b="1"/>
              <a:t>path</a:t>
            </a:r>
            <a:r>
              <a:rPr/>
              <a:t>: that is already configuration, not code</a:t>
            </a:r>
          </a:p>
        </p:txBody>
      </p:sp>
    </p:spTree>
  </p:cSld>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a:xfrm>
            <a:off x="457200" y="1193800"/>
            <a:ext cx="8229600" cy="355600"/>
          </a:xfrm>
        </p:spPr>
        <p:txBody>
          <a:bodyPr/>
          <a:lstStyle/>
          <a:p>
            <a:pPr lvl="0" indent="0" marL="0">
              <a:spcBef>
                <a:spcPts val="3000"/>
              </a:spcBef>
              <a:buNone/>
            </a:pPr>
            <a:r>
              <a:rPr b="1" i="1"/>
              <a:t>When to use which</a:t>
            </a:r>
          </a:p>
        </p:txBody>
      </p:sp>
      <p:graphicFrame>
        <p:nvGraphicFramePr>
          <p:cNvPr id="6" name="Content Placeholder 5"/>
          <p:cNvGraphicFramePr>
            <a:graphicFrameLocks noGrp="1"/>
          </p:cNvGraphicFramePr>
          <p:nvPr>
            <p:ph idx="1"/>
          </p:nvPr>
        </p:nvGraphicFramePr>
        <p:xfrm>
          <a:off x="457200" y="1676400"/>
          <a:ext cx="8229600" cy="18161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latin typeface="Courier"/>
                        </a:rPr>
                        <a:t>seq.start(sqr)</a:t>
                      </a:r>
                    </a:p>
                  </a:txBody>
                  <a:tcPr/>
                </a:tc>
                <a:tc>
                  <a:txBody>
                    <a:bodyPr/>
                    <a:lstStyle/>
                    <a:p>
                      <a:pPr lvl="0" indent="0" marL="0">
                        <a:buNone/>
                      </a:pPr>
                      <a:r>
                        <a:rPr>
                          <a:latin typeface="Courier"/>
                        </a:rPr>
                        <a:t>default_sequence</a:t>
                      </a:r>
                    </a:p>
                  </a:txBody>
                  <a:tcPr/>
                </a:tc>
              </a:tr>
              <a:tr h="0">
                <a:tc>
                  <a:txBody>
                    <a:bodyPr/>
                    <a:lstStyle/>
                    <a:p>
                      <a:pPr lvl="0" indent="0" marL="0">
                        <a:buNone/>
                      </a:pPr>
                      <a:r>
                        <a:rPr/>
                        <a:t>Where it is written</a:t>
                      </a:r>
                    </a:p>
                  </a:txBody>
                </a:tc>
                <a:tc>
                  <a:txBody>
                    <a:bodyPr/>
                    <a:lstStyle/>
                    <a:p>
                      <a:pPr lvl="0" indent="0" marL="0">
                        <a:buNone/>
                      </a:pPr>
                      <a:r>
                        <a:rPr>
                          <a:latin typeface="Courier"/>
                        </a:rPr>
                        <a:t>run_phase</a:t>
                      </a:r>
                      <a:r>
                        <a:rPr/>
                        <a:t> of the test</a:t>
                      </a:r>
                    </a:p>
                  </a:txBody>
                </a:tc>
                <a:tc>
                  <a:txBody>
                    <a:bodyPr/>
                    <a:lstStyle/>
                    <a:p>
                      <a:pPr lvl="0" indent="0" marL="0">
                        <a:buNone/>
                      </a:pPr>
                      <a:r>
                        <a:rPr>
                          <a:latin typeface="Courier"/>
                        </a:rPr>
                        <a:t>build_phase</a:t>
                      </a:r>
                      <a:r>
                        <a:rPr/>
                        <a:t> of the test, or the </a:t>
                      </a:r>
                      <a:r>
                        <a:rPr>
                          <a:latin typeface="Courier"/>
                        </a:rPr>
                        <a:t>top</a:t>
                      </a:r>
                    </a:p>
                  </a:txBody>
                </a:tc>
              </a:tr>
              <a:tr h="0">
                <a:tc>
                  <a:txBody>
                    <a:bodyPr/>
                    <a:lstStyle/>
                    <a:p>
                      <a:pPr lvl="0" indent="0" marL="0">
                        <a:buNone/>
                      </a:pPr>
                      <a:r>
                        <a:rPr/>
                        <a:t>Objection</a:t>
                      </a:r>
                    </a:p>
                  </a:txBody>
                </a:tc>
                <a:tc>
                  <a:txBody>
                    <a:bodyPr/>
                    <a:lstStyle/>
                    <a:p>
                      <a:pPr lvl="0" indent="0" marL="0">
                        <a:buNone/>
                      </a:pPr>
                      <a:r>
                        <a:rPr/>
                        <a:t>the test handles it</a:t>
                      </a:r>
                    </a:p>
                  </a:txBody>
                </a:tc>
                <a:tc>
                  <a:txBody>
                    <a:bodyPr/>
                    <a:lstStyle/>
                    <a:p>
                      <a:pPr lvl="0" indent="0" marL="0">
                        <a:buNone/>
                      </a:pPr>
                      <a:r>
                        <a:rPr>
                          <a:latin typeface="Courier"/>
                        </a:rPr>
                        <a:t>set_automatic_phase_objection(1)</a:t>
                      </a:r>
                    </a:p>
                  </a:txBody>
                </a:tc>
              </a:tr>
              <a:tr h="0">
                <a:tc>
                  <a:txBody>
                    <a:bodyPr/>
                    <a:lstStyle/>
                    <a:p>
                      <a:pPr lvl="0" indent="0" marL="0">
                        <a:buNone/>
                      </a:pPr>
                      <a:r>
                        <a:rPr/>
                        <a:t>It reads</a:t>
                      </a:r>
                    </a:p>
                  </a:txBody>
                </a:tc>
                <a:tc>
                  <a:txBody>
                    <a:bodyPr/>
                    <a:lstStyle/>
                    <a:p>
                      <a:pPr lvl="0" indent="0" marL="0">
                        <a:buNone/>
                      </a:pPr>
                      <a:r>
                        <a:rPr/>
                        <a:t>top to bottom</a:t>
                      </a:r>
                    </a:p>
                  </a:txBody>
                </a:tc>
                <a:tc>
                  <a:txBody>
                    <a:bodyPr/>
                    <a:lstStyle/>
                    <a:p>
                      <a:pPr lvl="0" indent="0" marL="0">
                        <a:buNone/>
                      </a:pPr>
                      <a:r>
                        <a:rPr/>
                        <a:t>you have to go looking for it</a:t>
                      </a:r>
                    </a:p>
                  </a:txBody>
                </a:tc>
              </a:tr>
              <a:tr h="0">
                <a:tc>
                  <a:txBody>
                    <a:bodyPr/>
                    <a:lstStyle/>
                    <a:p>
                      <a:pPr lvl="0" indent="0" marL="0">
                        <a:buNone/>
                      </a:pPr>
                      <a:r>
                        <a:rPr/>
                        <a:t>Several sequences in order</a:t>
                      </a:r>
                    </a:p>
                  </a:txBody>
                </a:tc>
                <a:tc>
                  <a:txBody>
                    <a:bodyPr/>
                    <a:lstStyle/>
                    <a:p>
                      <a:pPr lvl="0" indent="0" marL="0">
                        <a:buNone/>
                      </a:pPr>
                      <a:r>
                        <a:rPr/>
                        <a:t>trivial</a:t>
                      </a:r>
                    </a:p>
                  </a:txBody>
                </a:tc>
                <a:tc>
                  <a:txBody>
                    <a:bodyPr/>
                    <a:lstStyle/>
                    <a:p>
                      <a:pPr lvl="0" indent="0" marL="0">
                        <a:buNone/>
                      </a:pPr>
                      <a:r>
                        <a:rPr/>
                        <a:t>one per phase</a:t>
                      </a:r>
                    </a:p>
                  </a:txBody>
                </a:tc>
              </a:tr>
              <a:tr h="0">
                <a:tc>
                  <a:txBody>
                    <a:bodyPr/>
                    <a:lstStyle/>
                    <a:p>
                      <a:pPr lvl="0" indent="0" marL="0">
                        <a:buNone/>
                      </a:pPr>
                      <a:r>
                        <a:rPr/>
                        <a:t>Changing it without recompiling</a:t>
                      </a:r>
                    </a:p>
                  </a:txBody>
                </a:tc>
                <a:tc>
                  <a:txBody>
                    <a:bodyPr/>
                    <a:lstStyle/>
                    <a:p>
                      <a:pPr lvl="0" indent="0" marL="0">
                        <a:buNone/>
                      </a:pPr>
                      <a:r>
                        <a:rPr/>
                        <a:t>no</a:t>
                      </a:r>
                    </a:p>
                  </a:txBody>
                </a:tc>
                <a:tc>
                  <a:txBody>
                    <a:bodyPr/>
                    <a:lstStyle/>
                    <a:p>
                      <a:pPr lvl="0" indent="0" marL="0">
                        <a:buNone/>
                      </a:pPr>
                      <a:r>
                        <a:rPr/>
                        <a:t>yes, it is a config</a:t>
                      </a:r>
                    </a:p>
                  </a:txBody>
                </a:tc>
              </a:tr>
              <a:tr h="0">
                <a:tc>
                  <a:txBody>
                    <a:bodyPr/>
                    <a:lstStyle/>
                    <a:p>
                      <a:pPr lvl="0" indent="0" marL="0">
                        <a:buNone/>
                      </a:pPr>
                      <a:r>
                        <a:rPr/>
                        <a:t>Knows the inside of the </a:t>
                      </a:r>
                      <a:r>
                        <a:rPr>
                          <a:latin typeface="Courier"/>
                        </a:rPr>
                        <a:t>env</a:t>
                      </a:r>
                    </a:p>
                  </a:txBody>
                </a:tc>
                <a:tc>
                  <a:txBody>
                    <a:bodyPr/>
                    <a:lstStyle/>
                    <a:p>
                      <a:pPr lvl="0" indent="0" marL="0">
                        <a:buNone/>
                      </a:pPr>
                      <a:r>
                        <a:rPr/>
                        <a:t>yes, through the handle</a:t>
                      </a:r>
                    </a:p>
                  </a:txBody>
                </a:tc>
                <a:tc>
                  <a:txBody>
                    <a:bodyPr/>
                    <a:lstStyle/>
                    <a:p>
                      <a:pPr lvl="0" indent="0" marL="0">
                        <a:buNone/>
                      </a:pPr>
                      <a:r>
                        <a:rPr/>
                        <a:t>no, only the path</a:t>
                      </a:r>
                    </a:p>
                  </a:txBody>
                </a:tc>
              </a:tr>
              <a:tr h="0">
                <a:tc>
                  <a:txBody>
                    <a:bodyPr/>
                    <a:lstStyle/>
                    <a:p>
                      <a:pPr lvl="0" indent="0" marL="0">
                        <a:buNone/>
                      </a:pPr>
                      <a:r>
                        <a:rPr/>
                        <a:t>Reusable third-party agent</a:t>
                      </a:r>
                    </a:p>
                  </a:txBody>
                </a:tc>
                <a:tc>
                  <a:txBody>
                    <a:bodyPr/>
                    <a:lstStyle/>
                    <a:p>
                      <a:pPr lvl="0" indent="0" marL="0">
                        <a:buNone/>
                      </a:pPr>
                      <a:r>
                        <a:rPr/>
                        <a:t>not always possible</a:t>
                      </a:r>
                    </a:p>
                  </a:txBody>
                </a:tc>
                <a:tc>
                  <a:txBody>
                    <a:bodyPr/>
                    <a:lstStyle/>
                    <a:p>
                      <a:pPr lvl="0" indent="0" marL="0">
                        <a:buNone/>
                      </a:pPr>
                      <a:r>
                        <a:rPr/>
                        <a:t>it is the intended mechanism</a:t>
                      </a:r>
                    </a:p>
                  </a:txBody>
                </a:tc>
              </a:tr>
            </a:tbl>
          </a:graphicData>
        </a:graphic>
      </p:graphicFrame>
      <p:sp>
        <p:nvSpPr>
          <p:cNvPr id="3" name="Content Placeholder 2"/>
          <p:cNvSpPr>
            <a:spLocks noGrp="1"/>
          </p:cNvSpPr>
          <p:nvPr>
            <p:ph idx="1"/>
          </p:nvPr>
        </p:nvSpPr>
        <p:spPr>
          <a:xfrm>
            <a:off x="457200" y="3619500"/>
            <a:ext cx="8229600" cy="838200"/>
          </a:xfrm>
        </p:spPr>
        <p:txBody>
          <a:bodyPr/>
          <a:lstStyle/>
          <a:p>
            <a:pPr lvl="0"/>
            <a:r>
              <a:rPr/>
              <a:t>For the tests of the course: </a:t>
            </a:r>
            <a:r>
              <a:rPr b="1">
                <a:latin typeface="Courier"/>
              </a:rPr>
              <a:t>start()</a:t>
            </a:r>
            <a:r>
              <a:rPr/>
              <a:t>, because it shows</a:t>
            </a:r>
          </a:p>
          <a:p>
            <a:pPr lvl="0"/>
            <a:r>
              <a:rPr/>
              <a:t>For an agent you hand over to another team: </a:t>
            </a:r>
            <a:r>
              <a:rPr>
                <a:latin typeface="Courier"/>
              </a:rPr>
              <a:t>default_sequence</a:t>
            </a:r>
            <a:r>
              <a:rPr/>
              <a:t>, because it lets them change the stimulus without touching your code</a:t>
            </a:r>
          </a:p>
        </p:txBody>
      </p:sp>
    </p:spTree>
  </p:cSld>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The </a:t>
            </a:r>
            <a:r>
              <a:rPr b="1" i="1">
                <a:latin typeface="Courier"/>
              </a:rPr>
              <a:t>`uvm_do</a:t>
            </a:r>
            <a:r>
              <a:rPr b="1" i="1"/>
              <a:t> macro and why the course does not use it</a:t>
            </a:r>
          </a:p>
          <a:p>
            <a:pPr lvl="0" indent="0">
              <a:buNone/>
            </a:pPr>
            <a:r>
              <a:rPr>
                <a:solidFill>
                  <a:srgbClr val="007020"/>
                </a:solidFill>
                <a:latin typeface="Courier"/>
              </a:rPr>
              <a:t>`uvm_do(command)                         </a:t>
            </a:r>
            <a:r>
              <a:rPr i="1">
                <a:solidFill>
                  <a:srgbClr val="60A0B0"/>
                </a:solidFill>
                <a:latin typeface="Courier"/>
              </a:rPr>
              <a:t>// one line</a:t>
            </a:r>
            <a:br/>
            <a:br/>
            <a:r>
              <a:rPr>
                <a:latin typeface="Courier"/>
              </a:rPr>
              <a:t>command = command_transaction::type_id::create(</a:t>
            </a:r>
            <a:r>
              <a:rPr>
                <a:solidFill>
                  <a:srgbClr val="4070A0"/>
                </a:solidFill>
                <a:latin typeface="Courier"/>
              </a:rPr>
              <a:t>"command"</a:t>
            </a:r>
            <a:r>
              <a:rPr>
                <a:latin typeface="Courier"/>
              </a:rPr>
              <a:t>);   </a:t>
            </a:r>
            <a:r>
              <a:rPr i="1">
                <a:solidFill>
                  <a:srgbClr val="60A0B0"/>
                </a:solidFill>
                <a:latin typeface="Courier"/>
              </a:rPr>
              <a:t>// four</a:t>
            </a:r>
            <a:br/>
            <a:r>
              <a:rPr>
                <a:latin typeface="Courier"/>
              </a:rPr>
              <a:t>start_item(command);</a:t>
            </a:r>
            <a:br/>
            <a:r>
              <a:rPr b="1">
                <a:solidFill>
                  <a:srgbClr val="007020"/>
                </a:solidFill>
                <a:latin typeface="Courier"/>
              </a:rPr>
              <a:t>if</a:t>
            </a:r>
            <a:r>
              <a:rPr>
                <a:latin typeface="Courier"/>
              </a:rPr>
              <a:t> (!command.</a:t>
            </a:r>
            <a:r>
              <a:rPr>
                <a:solidFill>
                  <a:srgbClr val="007020"/>
                </a:solidFill>
                <a:latin typeface="Courier"/>
              </a:rPr>
              <a:t>randomize</a:t>
            </a:r>
            <a:r>
              <a:rPr>
                <a:latin typeface="Courier"/>
              </a:rPr>
              <a:t>()) </a:t>
            </a:r>
            <a:r>
              <a:rPr>
                <a:solidFill>
                  <a:srgbClr val="007020"/>
                </a:solidFill>
                <a:latin typeface="Courier"/>
              </a:rPr>
              <a:t>`uvm_fatal</a:t>
            </a:r>
            <a:r>
              <a:rPr>
                <a:latin typeface="Courier"/>
              </a:rPr>
              <a:t>(</a:t>
            </a:r>
            <a:r>
              <a:rPr>
                <a:solidFill>
                  <a:srgbClr val="4070A0"/>
                </a:solidFill>
                <a:latin typeface="Courier"/>
              </a:rPr>
              <a:t>"SEQ"</a:t>
            </a:r>
            <a:r>
              <a:rPr>
                <a:latin typeface="Courier"/>
              </a:rPr>
              <a:t>, </a:t>
            </a:r>
            <a:r>
              <a:rPr>
                <a:solidFill>
                  <a:srgbClr val="4070A0"/>
                </a:solidFill>
                <a:latin typeface="Courier"/>
              </a:rPr>
              <a:t>"randomize() failed"</a:t>
            </a:r>
            <a:r>
              <a:rPr>
                <a:latin typeface="Courier"/>
              </a:rPr>
              <a:t>)</a:t>
            </a:r>
            <a:br/>
            <a:r>
              <a:rPr>
                <a:latin typeface="Courier"/>
              </a:rPr>
              <a:t>finish_item(command);</a:t>
            </a:r>
          </a:p>
          <a:p>
            <a:pPr lvl="0"/>
            <a:r>
              <a:rPr>
                <a:latin typeface="Courier"/>
              </a:rPr>
              <a:t>`uvm_do</a:t>
            </a:r>
            <a:r>
              <a:rPr/>
              <a:t> does exactly those four things: create, </a:t>
            </a:r>
            <a:r>
              <a:rPr>
                <a:latin typeface="Courier"/>
              </a:rPr>
              <a:t>start_item</a:t>
            </a:r>
            <a:r>
              <a:rPr/>
              <a:t>, randomize, </a:t>
            </a:r>
            <a:r>
              <a:rPr>
                <a:latin typeface="Courier"/>
              </a:rPr>
              <a:t>finish_item</a:t>
            </a:r>
          </a:p>
          <a:p>
            <a:pPr lvl="0"/>
            <a:r>
              <a:rPr/>
              <a:t>What it hides: the </a:t>
            </a:r>
            <a:r>
              <a:rPr>
                <a:latin typeface="Courier"/>
              </a:rPr>
              <a:t>randomize()</a:t>
            </a:r>
            <a:r>
              <a:rPr/>
              <a:t> </a:t>
            </a:r>
            <a:r>
              <a:rPr b="1"/>
              <a:t>without an else</a:t>
            </a:r>
            <a:r>
              <a:rPr/>
              <a:t>, so a constraint without a solution goes by in silence</a:t>
            </a:r>
          </a:p>
          <a:p>
            <a:pPr lvl="0"/>
            <a:r>
              <a:rPr/>
              <a:t>What it prevents: filling fields by hand between the two calls — that is, everything on the previous slides</a:t>
            </a:r>
          </a:p>
          <a:p>
            <a:pPr lvl="0"/>
            <a:r>
              <a:rPr/>
              <a:t>What it breaks: the error message points at the expanded macro, not at your code</a:t>
            </a:r>
          </a:p>
          <a:p>
            <a:pPr lvl="0"/>
            <a:r>
              <a:rPr/>
              <a:t>There is a whole family (</a:t>
            </a:r>
            <a:r>
              <a:rPr>
                <a:latin typeface="Courier"/>
              </a:rPr>
              <a:t>`uvm_do_with</a:t>
            </a:r>
            <a:r>
              <a:rPr/>
              <a:t>, </a:t>
            </a:r>
            <a:r>
              <a:rPr>
                <a:latin typeface="Courier"/>
              </a:rPr>
              <a:t>`uvm_create</a:t>
            </a:r>
            <a:r>
              <a:rPr/>
              <a:t>, </a:t>
            </a:r>
            <a:r>
              <a:rPr>
                <a:latin typeface="Courier"/>
              </a:rPr>
              <a:t>`uvm_send</a:t>
            </a:r>
            <a:r>
              <a:rPr/>
              <a:t>) and the same argument holds for all of them</a:t>
            </a:r>
          </a:p>
        </p:txBody>
      </p:sp>
    </p:spTree>
  </p:cSld>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The override still works, and no sequence found out</a:t>
            </a:r>
          </a:p>
          <a:p>
            <a:pPr lvl="0" indent="0">
              <a:buNone/>
            </a:pPr>
            <a:r>
              <a:rPr i="1">
                <a:solidFill>
                  <a:srgbClr val="60A0B0"/>
                </a:solidFill>
                <a:latin typeface="Courier"/>
              </a:rPr>
              <a:t>// The same add_test as the Transactions section, word for word. No sequence finds</a:t>
            </a:r>
            <a:br/>
            <a:r>
              <a:rPr i="1">
                <a:solidFill>
                  <a:srgbClr val="60A0B0"/>
                </a:solidFill>
                <a:latin typeface="Courier"/>
              </a:rPr>
              <a:t>// out: random_sequence still asks the factory for a command_transaction,</a:t>
            </a:r>
            <a:br/>
            <a:r>
              <a:rPr i="1">
                <a:solidFill>
                  <a:srgbClr val="60A0B0"/>
                </a:solidFill>
                <a:latin typeface="Courier"/>
              </a:rPr>
              <a:t>// and the factory hands it back an add_transaction.</a:t>
            </a:r>
            <a:br/>
            <a:r>
              <a:rPr b="1">
                <a:solidFill>
                  <a:srgbClr val="007020"/>
                </a:solidFill>
                <a:latin typeface="Courier"/>
              </a:rPr>
              <a:t>class</a:t>
            </a:r>
            <a:r>
              <a:rPr>
                <a:latin typeface="Courier"/>
              </a:rPr>
              <a:t> add_test </a:t>
            </a:r>
            <a:r>
              <a:rPr b="1">
                <a:solidFill>
                  <a:srgbClr val="007020"/>
                </a:solidFill>
                <a:latin typeface="Courier"/>
              </a:rPr>
              <a:t>extends</a:t>
            </a:r>
            <a:r>
              <a:rPr>
                <a:latin typeface="Courier"/>
              </a:rPr>
              <a:t> full_test;</a:t>
            </a:r>
            <a:br/>
            <a:r>
              <a:rPr>
                <a:latin typeface="Courier"/>
              </a:rPr>
              <a:t>   </a:t>
            </a:r>
            <a:r>
              <a:rPr>
                <a:solidFill>
                  <a:srgbClr val="007020"/>
                </a:solidFill>
                <a:latin typeface="Courier"/>
              </a:rPr>
              <a:t>`uvm_component_utils</a:t>
            </a:r>
            <a:r>
              <a:rPr>
                <a:latin typeface="Courier"/>
              </a:rPr>
              <a:t>(add_test)</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command_transaction::type_id::set_type_override(add_transaction::get_type());</a:t>
            </a:r>
            <a:br/>
            <a:r>
              <a:rPr>
                <a:latin typeface="Courier"/>
              </a:rPr>
              <a:t>      </a:t>
            </a:r>
            <a:r>
              <a:rPr b="1">
                <a:solidFill>
                  <a:srgbClr val="007020"/>
                </a:solidFill>
                <a:latin typeface="Courier"/>
              </a:rPr>
              <a:t>super</a:t>
            </a:r>
            <a:r>
              <a:rPr>
                <a:latin typeface="Courier"/>
              </a:rPr>
              <a:t>.build_phase(phase);</a:t>
            </a:r>
            <a:br/>
            <a:r>
              <a:rPr>
                <a:latin typeface="Courier"/>
              </a:rPr>
              <a:t>   </a:t>
            </a:r>
            <a:r>
              <a:rPr b="1">
                <a:solidFill>
                  <a:srgbClr val="007020"/>
                </a:solidFill>
                <a:latin typeface="Courier"/>
              </a:rPr>
              <a:t>endfunction</a:t>
            </a:r>
            <a:r>
              <a:rPr>
                <a:latin typeface="Courier"/>
              </a:rPr>
              <a:t> : build_phase</a:t>
            </a:r>
            <a:br/>
            <a:br/>
            <a:r>
              <a:rPr b="1">
                <a:solidFill>
                  <a:srgbClr val="007020"/>
                </a:solidFill>
                <a:latin typeface="Courier"/>
              </a:rPr>
              <a:t>endclass</a:t>
            </a:r>
            <a:r>
              <a:rPr>
                <a:latin typeface="Courier"/>
              </a:rPr>
              <a:t> : add_test</a:t>
            </a:r>
          </a:p>
          <a:p>
            <a:pPr lvl="0"/>
            <a:r>
              <a:rPr/>
              <a:t>It is the same </a:t>
            </a:r>
            <a:r>
              <a:rPr>
                <a:latin typeface="Courier"/>
              </a:rPr>
              <a:t>add_test</a:t>
            </a:r>
            <a:r>
              <a:rPr/>
              <a:t> as the transactions, word for word</a:t>
            </a:r>
          </a:p>
          <a:p>
            <a:pPr lvl="0"/>
            <a:r>
              <a:rPr>
                <a:latin typeface="Courier"/>
              </a:rPr>
              <a:t>random_sequence</a:t>
            </a:r>
            <a:r>
              <a:rPr/>
              <a:t> still creates </a:t>
            </a:r>
            <a:r>
              <a:rPr>
                <a:latin typeface="Courier"/>
              </a:rPr>
              <a:t>command_transaction::type_id::create()</a:t>
            </a:r>
            <a:r>
              <a:rPr/>
              <a:t>; the factory hands it back an </a:t>
            </a:r>
            <a:r>
              <a:rPr>
                <a:latin typeface="Courier"/>
              </a:rPr>
              <a:t>add_transaction</a:t>
            </a:r>
          </a:p>
          <a:p>
            <a:pPr lvl="0"/>
            <a:r>
              <a:rPr/>
              <a:t>Measured result: 1000 operations, </a:t>
            </a:r>
            <a:r>
              <a:rPr b="1"/>
              <a:t>all</a:t>
            </a:r>
            <a:r>
              <a:rPr/>
              <a:t> </a:t>
            </a:r>
            <a:r>
              <a:rPr>
                <a:latin typeface="Courier"/>
              </a:rPr>
              <a:t>add_op</a:t>
            </a:r>
            <a:r>
              <a:rPr/>
              <a:t>, 0 </a:t>
            </a:r>
            <a:r>
              <a:rPr>
                <a:latin typeface="Courier"/>
              </a:rPr>
              <a:t>UVM_ERROR</a:t>
            </a:r>
          </a:p>
          <a:p>
            <a:pPr lvl="0"/>
            <a:r>
              <a:rPr>
                <a:latin typeface="Courier"/>
              </a:rPr>
              <a:t>maxmult_sequence</a:t>
            </a:r>
            <a:r>
              <a:rPr/>
              <a:t> still sends </a:t>
            </a:r>
            <a:r>
              <a:rPr>
                <a:latin typeface="Courier"/>
              </a:rPr>
              <a:t>mul_op</a:t>
            </a:r>
            <a:r>
              <a:rPr/>
              <a:t> under </a:t>
            </a:r>
            <a:r>
              <a:rPr>
                <a:latin typeface="Courier"/>
              </a:rPr>
              <a:t>add_test</a:t>
            </a:r>
            <a:r>
              <a:rPr/>
              <a:t> — because it does not randomize, and </a:t>
            </a:r>
            <a:r>
              <a:rPr b="1"/>
              <a:t>the constraint only acts on </a:t>
            </a:r>
            <a:r>
              <a:rPr b="1">
                <a:latin typeface="Courier"/>
              </a:rPr>
              <a:t>randomize()</a:t>
            </a:r>
          </a:p>
        </p:txBody>
      </p:sp>
    </p:spTree>
  </p:cSld>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a:xfrm>
            <a:off x="457200" y="1193800"/>
            <a:ext cx="8229600" cy="1231900"/>
          </a:xfrm>
        </p:spPr>
        <p:txBody>
          <a:bodyPr/>
          <a:lstStyle/>
          <a:p>
            <a:pPr lvl="0" indent="0" marL="0">
              <a:spcBef>
                <a:spcPts val="3000"/>
              </a:spcBef>
              <a:buNone/>
            </a:pPr>
            <a:r>
              <a:rPr b="1" i="1"/>
              <a:t>Two sequences on the same sequencer: the arbitration</a:t>
            </a:r>
          </a:p>
          <a:p>
            <a:pPr lvl="0"/>
            <a:r>
              <a:rPr/>
              <a:t>Up to here every sequencer has had </a:t>
            </a:r>
            <a:r>
              <a:rPr b="1"/>
              <a:t>one</a:t>
            </a:r>
            <a:r>
              <a:rPr/>
              <a:t> sequence at a time. In a real testbench there are several in parallel on the same driver —background traffic, a directed test, an error injector— and somebody has to hand out the turns</a:t>
            </a:r>
          </a:p>
          <a:p>
            <a:pPr lvl="0" indent="0">
              <a:buNone/>
            </a:pPr>
            <a:r>
              <a:rPr b="1">
                <a:solidFill>
                  <a:srgbClr val="007020"/>
                </a:solidFill>
                <a:latin typeface="Courier"/>
              </a:rPr>
              <a:t>fork</a:t>
            </a:r>
            <a:br/>
            <a:r>
              <a:rPr>
                <a:latin typeface="Courier"/>
              </a:rPr>
              <a:t>   fondo_seq.</a:t>
            </a:r>
            <a:r>
              <a:rPr>
                <a:solidFill>
                  <a:srgbClr val="007020"/>
                </a:solidFill>
                <a:latin typeface="Courier"/>
              </a:rPr>
              <a:t>start</a:t>
            </a:r>
            <a:r>
              <a:rPr>
                <a:latin typeface="Courier"/>
              </a:rPr>
              <a:t>(sqr);                 </a:t>
            </a:r>
            <a:r>
              <a:rPr i="1">
                <a:solidFill>
                  <a:srgbClr val="60A0B0"/>
                </a:solidFill>
                <a:latin typeface="Courier"/>
              </a:rPr>
              <a:t>// priority 100, the default one</a:t>
            </a:r>
            <a:br/>
            <a:r>
              <a:rPr>
                <a:latin typeface="Courier"/>
              </a:rPr>
              <a:t>   urgente_seq.</a:t>
            </a:r>
            <a:r>
              <a:rPr>
                <a:solidFill>
                  <a:srgbClr val="007020"/>
                </a:solidFill>
                <a:latin typeface="Courier"/>
              </a:rPr>
              <a:t>start</a:t>
            </a:r>
            <a:r>
              <a:rPr>
                <a:latin typeface="Courier"/>
              </a:rPr>
              <a:t>(sqr, </a:t>
            </a:r>
            <a:r>
              <a:rPr b="1">
                <a:solidFill>
                  <a:srgbClr val="007020"/>
                </a:solidFill>
                <a:latin typeface="Courier"/>
              </a:rPr>
              <a:t>null</a:t>
            </a:r>
            <a:r>
              <a:rPr>
                <a:latin typeface="Courier"/>
              </a:rPr>
              <a:t>, </a:t>
            </a:r>
            <a:r>
              <a:rPr>
                <a:solidFill>
                  <a:srgbClr val="40A070"/>
                </a:solidFill>
                <a:latin typeface="Courier"/>
              </a:rPr>
              <a:t>500</a:t>
            </a:r>
            <a:r>
              <a:rPr>
                <a:latin typeface="Courier"/>
              </a:rPr>
              <a:t>);    </a:t>
            </a:r>
            <a:r>
              <a:rPr i="1">
                <a:solidFill>
                  <a:srgbClr val="60A0B0"/>
                </a:solidFill>
                <a:latin typeface="Courier"/>
              </a:rPr>
              <a:t>// the third argument is the priority</a:t>
            </a:r>
            <a:br/>
            <a:r>
              <a:rPr b="1">
                <a:solidFill>
                  <a:srgbClr val="007020"/>
                </a:solidFill>
                <a:latin typeface="Courier"/>
              </a:rPr>
              <a:t>join</a:t>
            </a:r>
          </a:p>
        </p:txBody>
      </p:sp>
      <p:graphicFrame>
        <p:nvGraphicFramePr>
          <p:cNvPr id="6" name="Content Placeholder 5"/>
          <p:cNvGraphicFramePr>
            <a:graphicFrameLocks noGrp="1"/>
          </p:cNvGraphicFramePr>
          <p:nvPr>
            <p:ph idx="1"/>
          </p:nvPr>
        </p:nvGraphicFramePr>
        <p:xfrm>
          <a:off x="457200" y="2552700"/>
          <a:ext cx="8229600" cy="14605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The mode, in </a:t>
                      </a:r>
                      <a:r>
                        <a:rPr>
                          <a:latin typeface="Courier"/>
                        </a:rPr>
                        <a:t>sqr.set_arbitration(...)</a:t>
                      </a:r>
                    </a:p>
                  </a:txBody>
                  <a:tcPr/>
                </a:tc>
                <a:tc>
                  <a:txBody>
                    <a:bodyPr/>
                    <a:lstStyle/>
                    <a:p>
                      <a:pPr lvl="0" indent="0" marL="0">
                        <a:buNone/>
                      </a:pPr>
                      <a:r>
                        <a:rPr/>
                        <a:t>How it hands out</a:t>
                      </a:r>
                    </a:p>
                  </a:txBody>
                  <a:tcPr/>
                </a:tc>
              </a:tr>
              <a:tr h="0">
                <a:tc>
                  <a:txBody>
                    <a:bodyPr/>
                    <a:lstStyle/>
                    <a:p>
                      <a:pPr lvl="0" indent="0" marL="0">
                        <a:buNone/>
                      </a:pPr>
                      <a:r>
                        <a:rPr>
                          <a:latin typeface="Courier"/>
                        </a:rPr>
                        <a:t>UVM_SEQ_ARB_FIFO</a:t>
                      </a:r>
                    </a:p>
                  </a:txBody>
                </a:tc>
                <a:tc>
                  <a:txBody>
                    <a:bodyPr/>
                    <a:lstStyle/>
                    <a:p>
                      <a:pPr lvl="0" indent="0" marL="0">
                        <a:buNone/>
                      </a:pPr>
                      <a:r>
                        <a:rPr/>
                        <a:t>order of arrival, and </a:t>
                      </a:r>
                      <a:r>
                        <a:rPr b="1"/>
                        <a:t>the priority is not looked at</a:t>
                      </a:r>
                      <a:r>
                        <a:rPr/>
                        <a:t> (default)</a:t>
                      </a:r>
                    </a:p>
                  </a:txBody>
                </a:tc>
              </a:tr>
              <a:tr h="0">
                <a:tc>
                  <a:txBody>
                    <a:bodyPr/>
                    <a:lstStyle/>
                    <a:p>
                      <a:pPr lvl="0" indent="0" marL="0">
                        <a:buNone/>
                      </a:pPr>
                      <a:r>
                        <a:rPr>
                          <a:latin typeface="Courier"/>
                        </a:rPr>
                        <a:t>UVM_SEQ_ARB_STRICT_FIFO</a:t>
                      </a:r>
                    </a:p>
                  </a:txBody>
                </a:tc>
                <a:tc>
                  <a:txBody>
                    <a:bodyPr/>
                    <a:lstStyle/>
                    <a:p>
                      <a:pPr lvl="0" indent="0" marL="0">
                        <a:buNone/>
                      </a:pPr>
                      <a:r>
                        <a:rPr/>
                        <a:t>the priority rules; at equal priority, order of arrival</a:t>
                      </a:r>
                    </a:p>
                  </a:txBody>
                </a:tc>
              </a:tr>
              <a:tr h="0">
                <a:tc>
                  <a:txBody>
                    <a:bodyPr/>
                    <a:lstStyle/>
                    <a:p>
                      <a:pPr lvl="0" indent="0" marL="0">
                        <a:buNone/>
                      </a:pPr>
                      <a:r>
                        <a:rPr>
                          <a:latin typeface="Courier"/>
                        </a:rPr>
                        <a:t>UVM_SEQ_ARB_WEIGHTED</a:t>
                      </a:r>
                    </a:p>
                  </a:txBody>
                </a:tc>
                <a:tc>
                  <a:txBody>
                    <a:bodyPr/>
                    <a:lstStyle/>
                    <a:p>
                      <a:pPr lvl="0" indent="0" marL="0">
                        <a:buNone/>
                      </a:pPr>
                      <a:r>
                        <a:rPr/>
                        <a:t>at random, with the priority as the weight</a:t>
                      </a:r>
                    </a:p>
                  </a:txBody>
                </a:tc>
              </a:tr>
              <a:tr h="0">
                <a:tc>
                  <a:txBody>
                    <a:bodyPr/>
                    <a:lstStyle/>
                    <a:p>
                      <a:pPr lvl="0" indent="0" marL="0">
                        <a:buNone/>
                      </a:pPr>
                      <a:r>
                        <a:rPr>
                          <a:latin typeface="Courier"/>
                        </a:rPr>
                        <a:t>UVM_SEQ_ARB_RANDOM</a:t>
                      </a:r>
                    </a:p>
                  </a:txBody>
                </a:tc>
                <a:tc>
                  <a:txBody>
                    <a:bodyPr/>
                    <a:lstStyle/>
                    <a:p>
                      <a:pPr lvl="0" indent="0" marL="0">
                        <a:buNone/>
                      </a:pPr>
                      <a:r>
                        <a:rPr/>
                        <a:t>at random, all equal</a:t>
                      </a:r>
                    </a:p>
                  </a:txBody>
                </a:tc>
              </a:tr>
              <a:tr h="0">
                <a:tc>
                  <a:txBody>
                    <a:bodyPr/>
                    <a:lstStyle/>
                    <a:p>
                      <a:pPr lvl="0" indent="0" marL="0">
                        <a:buNone/>
                      </a:pPr>
                      <a:r>
                        <a:rPr>
                          <a:latin typeface="Courier"/>
                        </a:rPr>
                        <a:t>UVM_SEQ_ARB_STRICT_RANDOM</a:t>
                      </a:r>
                    </a:p>
                  </a:txBody>
                </a:tc>
                <a:tc>
                  <a:txBody>
                    <a:bodyPr/>
                    <a:lstStyle/>
                    <a:p>
                      <a:pPr lvl="0" indent="0" marL="0">
                        <a:buNone/>
                      </a:pPr>
                      <a:r>
                        <a:rPr/>
                        <a:t>at random, but only among the highest priority ones</a:t>
                      </a:r>
                    </a:p>
                  </a:txBody>
                </a:tc>
              </a:tr>
              <a:tr h="0">
                <a:tc>
                  <a:txBody>
                    <a:bodyPr/>
                    <a:lstStyle/>
                    <a:p>
                      <a:pPr lvl="0" indent="0" marL="0">
                        <a:buNone/>
                      </a:pPr>
                      <a:r>
                        <a:rPr>
                          <a:latin typeface="Courier"/>
                        </a:rPr>
                        <a:t>UVM_SEQ_ARB_USER</a:t>
                      </a:r>
                    </a:p>
                  </a:txBody>
                </a:tc>
                <a:tc>
                  <a:txBody>
                    <a:bodyPr/>
                    <a:lstStyle/>
                    <a:p>
                      <a:pPr lvl="0" indent="0" marL="0">
                        <a:buNone/>
                      </a:pPr>
                      <a:r>
                        <a:rPr>
                          <a:latin typeface="Courier"/>
                        </a:rPr>
                        <a:t>user_priority_arbitration()</a:t>
                      </a:r>
                      <a:r>
                        <a:rPr/>
                        <a:t>, you write it</a:t>
                      </a:r>
                    </a:p>
                  </a:txBody>
                </a:tc>
              </a:tr>
            </a:tbl>
          </a:graphicData>
        </a:graphic>
      </p:graphicFrame>
      <p:sp>
        <p:nvSpPr>
          <p:cNvPr id="3" name="Content Placeholder 2"/>
          <p:cNvSpPr>
            <a:spLocks noGrp="1"/>
          </p:cNvSpPr>
          <p:nvPr>
            <p:ph idx="1"/>
          </p:nvPr>
        </p:nvSpPr>
        <p:spPr>
          <a:xfrm>
            <a:off x="457200" y="4140200"/>
            <a:ext cx="8229600" cy="330200"/>
          </a:xfrm>
        </p:spPr>
        <p:txBody>
          <a:bodyPr/>
          <a:lstStyle/>
          <a:p>
            <a:pPr lvl="0"/>
            <a:r>
              <a:rPr/>
              <a:t>The default </a:t>
            </a:r>
            <a:r>
              <a:rPr b="1"/>
              <a:t>ignores the priority</a:t>
            </a:r>
            <a:r>
              <a:rPr/>
              <a:t>: putting a 500 in and not changing the mode is the mistake of this slide, and nobody gives you a warning</a:t>
            </a:r>
          </a:p>
        </p:txBody>
      </p:sp>
    </p:spTree>
  </p:cSld>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lock()</a:t>
            </a:r>
            <a:r>
              <a:rPr b="1" i="1"/>
              <a:t> and </a:t>
            </a:r>
            <a:r>
              <a:rPr b="1" i="1">
                <a:latin typeface="Courier"/>
              </a:rPr>
              <a:t>grab()</a:t>
            </a:r>
            <a:r>
              <a:rPr b="1" i="1"/>
              <a:t>: when the arbitration is not enough</a:t>
            </a:r>
          </a:p>
          <a:p>
            <a:pPr lvl="0"/>
            <a:r>
              <a:rPr/>
              <a:t>There are scenarios that </a:t>
            </a:r>
            <a:r>
              <a:rPr b="1"/>
              <a:t>cannot be interleaved</a:t>
            </a:r>
            <a:r>
              <a:rPr/>
              <a:t>: a configuration sequence, an atomic burst, a read-modify-write. If another sequence slips an item in the middle, the scenario stopped being the one you wrote</a:t>
            </a:r>
          </a:p>
          <a:p>
            <a:pPr lvl="0" indent="0">
              <a:buNone/>
            </a:pPr>
            <a:r>
              <a:rPr b="1">
                <a:solidFill>
                  <a:srgbClr val="007020"/>
                </a:solidFill>
                <a:latin typeface="Courier"/>
              </a:rPr>
              <a:t>task</a:t>
            </a:r>
            <a:r>
              <a:rPr>
                <a:latin typeface="Courier"/>
              </a:rPr>
              <a:t> body();</a:t>
            </a:r>
            <a:br/>
            <a:r>
              <a:rPr>
                <a:latin typeface="Courier"/>
              </a:rPr>
              <a:t>   grab();                  </a:t>
            </a:r>
            <a:r>
              <a:rPr i="1">
                <a:solidFill>
                  <a:srgbClr val="60A0B0"/>
                </a:solidFill>
                <a:latin typeface="Courier"/>
              </a:rPr>
              <a:t>// cuts ahead of everyone and closes the door</a:t>
            </a:r>
            <a:br/>
            <a:r>
              <a:rPr>
                <a:latin typeface="Courier"/>
              </a:rPr>
              <a:t>   ... the items of the scenario, </a:t>
            </a:r>
            <a:r>
              <a:rPr b="1">
                <a:solidFill>
                  <a:srgbClr val="007020"/>
                </a:solidFill>
                <a:latin typeface="Courier"/>
              </a:rPr>
              <a:t>with</a:t>
            </a:r>
            <a:r>
              <a:rPr>
                <a:latin typeface="Courier"/>
              </a:rPr>
              <a:t> nobody in between ...</a:t>
            </a:r>
            <a:br/>
            <a:r>
              <a:rPr>
                <a:latin typeface="Courier"/>
              </a:rPr>
              <a:t>   unlock();                </a:t>
            </a:r>
            <a:r>
              <a:rPr i="1">
                <a:solidFill>
                  <a:srgbClr val="60A0B0"/>
                </a:solidFill>
                <a:latin typeface="Courier"/>
              </a:rPr>
              <a:t>// ungrab() is the same method, under another name</a:t>
            </a:r>
            <a:br/>
            <a:r>
              <a:rPr b="1">
                <a:solidFill>
                  <a:srgbClr val="007020"/>
                </a:solidFill>
                <a:latin typeface="Courier"/>
              </a:rPr>
              <a:t>endtask</a:t>
            </a:r>
          </a:p>
          <a:p>
            <a:pPr lvl="0"/>
            <a:r>
              <a:rPr b="1">
                <a:latin typeface="Courier"/>
              </a:rPr>
              <a:t>lock()</a:t>
            </a:r>
            <a:r>
              <a:rPr b="1"/>
              <a:t> queues up</a:t>
            </a:r>
            <a:r>
              <a:rPr/>
              <a:t>: it waits its turn like anybody else and only then closes the door. </a:t>
            </a:r>
            <a:r>
              <a:rPr b="1">
                <a:latin typeface="Courier"/>
              </a:rPr>
              <a:t>grab()</a:t>
            </a:r>
            <a:r>
              <a:rPr b="1"/>
              <a:t> cuts in</a:t>
            </a:r>
            <a:r>
              <a:rPr/>
              <a:t>: it goes ahead of everyone, even of the higher priority ones</a:t>
            </a:r>
          </a:p>
          <a:p>
            <a:pPr lvl="0"/>
            <a:r>
              <a:rPr/>
              <a:t>Both are released with </a:t>
            </a:r>
            <a:r>
              <a:rPr>
                <a:latin typeface="Courier"/>
              </a:rPr>
              <a:t>unlock()</a:t>
            </a:r>
            <a:r>
              <a:rPr/>
              <a:t>. Without the </a:t>
            </a:r>
            <a:r>
              <a:rPr>
                <a:latin typeface="Courier"/>
              </a:rPr>
              <a:t>unlock()</a:t>
            </a:r>
            <a:r>
              <a:rPr/>
              <a:t>, if the sequence is </a:t>
            </a:r>
            <a:r>
              <a:rPr b="1"/>
              <a:t>still alive</a:t>
            </a:r>
            <a:r>
              <a:rPr/>
              <a:t> the sequencer stays closed forever and without a single error; if its </a:t>
            </a:r>
            <a:r>
              <a:rPr>
                <a:latin typeface="Courier"/>
              </a:rPr>
              <a:t>body()</a:t>
            </a:r>
            <a:r>
              <a:rPr/>
              <a:t> finishes, UVM takes it away and shouts </a:t>
            </a:r>
            <a:r>
              <a:rPr>
                <a:latin typeface="Courier"/>
              </a:rPr>
              <a:t>SEQFINERR</a:t>
            </a:r>
          </a:p>
          <a:p>
            <a:pPr lvl="0"/>
            <a:r>
              <a:rPr/>
              <a:t>The rule: </a:t>
            </a:r>
            <a:r>
              <a:rPr>
                <a:latin typeface="Courier"/>
              </a:rPr>
              <a:t>grab()</a:t>
            </a:r>
            <a:r>
              <a:rPr/>
              <a:t> for reset and error recovery —what cannot wait—, </a:t>
            </a:r>
            <a:r>
              <a:rPr>
                <a:latin typeface="Courier"/>
              </a:rPr>
              <a:t>lock()</a:t>
            </a:r>
            <a:r>
              <a:rPr/>
              <a:t> for everything else, and the </a:t>
            </a:r>
            <a:r>
              <a:rPr>
                <a:latin typeface="Courier"/>
              </a:rPr>
              <a:t>unlock()</a:t>
            </a:r>
            <a:r>
              <a:rPr/>
              <a:t> in the same </a:t>
            </a:r>
            <a:r>
              <a:rPr>
                <a:latin typeface="Courier"/>
              </a:rPr>
              <a:t>body()</a:t>
            </a:r>
          </a:p>
        </p:txBody>
      </p:sp>
    </p:spTree>
  </p:cSld>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Sequences</a:t>
            </a:r>
          </a:p>
        </p:txBody>
      </p:sp>
      <p:sp>
        <p:nvSpPr>
          <p:cNvPr id="4" name="Text Placeholder 3"/>
          <p:cNvSpPr>
            <a:spLocks noGrp="1"/>
          </p:cNvSpPr>
          <p:nvPr>
            <p:ph idx="2" sz="half" type="body"/>
          </p:nvPr>
        </p:nvSpPr>
        <p:spPr/>
        <p:txBody>
          <a:bodyPr/>
          <a:lstStyle/>
          <a:p>
            <a:pPr lvl="0" indent="0" marL="0">
              <a:spcBef>
                <a:spcPts val="3000"/>
              </a:spcBef>
              <a:buNone/>
            </a:pPr>
            <a:r>
              <a:rPr b="1" i="1"/>
              <a:t>The testbench, complete</a:t>
            </a:r>
          </a:p>
        </p:txBody>
      </p:sp>
      <p:pic>
        <p:nvPicPr>
          <p:cNvPr descr="res/diagrams/en/sequences_tb_completo.svg" id="0" name="Picture 1"/>
          <p:cNvPicPr>
            <a:picLocks noGrp="1" noChangeAspect="1"/>
          </p:cNvPicPr>
          <p:nvPr/>
        </p:nvPicPr>
        <p:blipFill>
          <a:blip r:embed="rId2"/>
          <a:stretch>
            <a:fillRect/>
          </a:stretch>
        </p:blipFill>
        <p:spPr bwMode="auto">
          <a:xfrm>
            <a:off x="3568700" y="723900"/>
            <a:ext cx="5105400" cy="28321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final testbench: sequences, agent, sequencer, driver, monitors and the analysis layer</a:t>
            </a:r>
          </a:p>
        </p:txBody>
      </p:sp>
    </p:spTree>
  </p:cSld>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It is the diagram drawn today in any verification project, with the names used today</a:t>
            </a:r>
          </a:p>
          <a:p>
            <a:pPr lvl="0"/>
            <a:r>
              <a:rPr/>
              <a:t>Everything inside the </a:t>
            </a:r>
            <a:r>
              <a:rPr>
                <a:latin typeface="Courier"/>
              </a:rPr>
              <a:t>env</a:t>
            </a:r>
            <a:r>
              <a:rPr/>
              <a:t> is built once and does not change. What changes between one test and another is the cloud of sequences at the top</a:t>
            </a:r>
          </a:p>
        </p:txBody>
      </p:sp>
    </p:spTree>
  </p:cSld>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Summary of the unit · the sequence and the item</a:t>
            </a:r>
          </a:p>
          <a:p>
            <a:pPr lvl="0"/>
            <a:r>
              <a:rPr/>
              <a:t>The stimulus came out of the component tree: it is a </a:t>
            </a:r>
            <a:r>
              <a:rPr>
                <a:latin typeface="Courier"/>
              </a:rPr>
              <a:t>uvm_object</a:t>
            </a:r>
            <a:r>
              <a:rPr/>
              <a:t>, not a </a:t>
            </a:r>
            <a:r>
              <a:rPr>
                <a:latin typeface="Courier"/>
              </a:rPr>
              <a:t>uvm_component</a:t>
            </a:r>
            <a:r>
              <a:rPr/>
              <a:t>, and that is why it gets created, configured, run and thrown away</a:t>
            </a:r>
          </a:p>
          <a:p>
            <a:pPr lvl="0"/>
            <a:r>
              <a:rPr/>
              <a:t>Everything happens inside </a:t>
            </a:r>
            <a:r>
              <a:rPr>
                <a:latin typeface="Courier"/>
              </a:rPr>
              <a:t>body()</a:t>
            </a:r>
            <a:r>
              <a:rPr/>
              <a:t>, between </a:t>
            </a:r>
            <a:r>
              <a:rPr>
                <a:latin typeface="Courier"/>
              </a:rPr>
              <a:t>start_item()</a:t>
            </a:r>
            <a:r>
              <a:rPr/>
              <a:t> and </a:t>
            </a:r>
            <a:r>
              <a:rPr>
                <a:latin typeface="Courier"/>
              </a:rPr>
              <a:t>finish_item()</a:t>
            </a:r>
            <a:r>
              <a:rPr/>
              <a:t>: that is where the item gets filled, that is where the </a:t>
            </a:r>
            <a:r>
              <a:rPr>
                <a:latin typeface="Courier"/>
              </a:rPr>
              <a:t>randomize()</a:t>
            </a:r>
            <a:r>
              <a:rPr/>
              <a:t> goes, and that is where </a:t>
            </a:r>
            <a:r>
              <a:rPr>
                <a:latin typeface="Courier"/>
              </a:rPr>
              <a:t>pre_do</a:t>
            </a:r>
            <a:r>
              <a:rPr/>
              <a:t> and </a:t>
            </a:r>
            <a:r>
              <a:rPr>
                <a:latin typeface="Courier"/>
              </a:rPr>
              <a:t>mid_do</a:t>
            </a:r>
            <a:r>
              <a:rPr/>
              <a:t> hook on</a:t>
            </a:r>
          </a:p>
          <a:p>
            <a:pPr lvl="0"/>
            <a:r>
              <a:rPr/>
              <a:t>The driver writes the result </a:t>
            </a:r>
            <a:r>
              <a:rPr b="1"/>
              <a:t>inside the item</a:t>
            </a:r>
            <a:r>
              <a:rPr/>
              <a:t> before </a:t>
            </a:r>
            <a:r>
              <a:rPr>
                <a:latin typeface="Courier"/>
              </a:rPr>
              <a:t>item_done()</a:t>
            </a:r>
            <a:r>
              <a:rPr/>
              <a:t>: it is the way back, and it is what makes a stimulus that reacts possible</a:t>
            </a:r>
          </a:p>
          <a:p>
            <a:pPr lvl="0"/>
            <a:r>
              <a:rPr/>
              <a:t>Two ways of starting: explicit </a:t>
            </a:r>
            <a:r>
              <a:rPr>
                <a:latin typeface="Courier"/>
              </a:rPr>
              <a:t>start(sequencer)</a:t>
            </a:r>
            <a:r>
              <a:rPr/>
              <a:t>, or </a:t>
            </a:r>
            <a:r>
              <a:rPr>
                <a:latin typeface="Courier"/>
              </a:rPr>
              <a:t>default_sequence</a:t>
            </a:r>
            <a:r>
              <a:rPr/>
              <a:t> through </a:t>
            </a:r>
            <a:r>
              <a:rPr>
                <a:latin typeface="Courier"/>
              </a:rPr>
              <a:t>uvm_config_db</a:t>
            </a:r>
            <a:r>
              <a:rPr/>
              <a:t> — which besides takes the last hard-wired line out of the testbench</a:t>
            </a:r>
          </a:p>
        </p:txBody>
      </p:sp>
    </p:spTree>
  </p:cSld>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Sequences</a:t>
            </a:r>
          </a:p>
        </p:txBody>
      </p:sp>
      <p:sp>
        <p:nvSpPr>
          <p:cNvPr id="3" name="Content Placeholder 2"/>
          <p:cNvSpPr>
            <a:spLocks noGrp="1"/>
          </p:cNvSpPr>
          <p:nvPr>
            <p:ph idx="1"/>
          </p:nvPr>
        </p:nvSpPr>
        <p:spPr/>
        <p:txBody>
          <a:bodyPr/>
          <a:lstStyle/>
          <a:p>
            <a:pPr lvl="0" indent="0" marL="0">
              <a:spcBef>
                <a:spcPts val="3000"/>
              </a:spcBef>
              <a:buNone/>
            </a:pPr>
            <a:r>
              <a:rPr b="1" i="1"/>
              <a:t>Summary of the unit · how they compose</a:t>
            </a:r>
          </a:p>
          <a:p>
            <a:pPr lvl="0"/>
            <a:r>
              <a:rPr/>
              <a:t>Sequences compose: one calls others, in series or with </a:t>
            </a:r>
            <a:r>
              <a:rPr>
                <a:latin typeface="Courier"/>
              </a:rPr>
              <a:t>fork</a:t>
            </a:r>
            <a:r>
              <a:rPr/>
              <a:t>/</a:t>
            </a:r>
            <a:r>
              <a:rPr>
                <a:latin typeface="Courier"/>
              </a:rPr>
              <a:t>join</a:t>
            </a:r>
          </a:p>
          <a:p>
            <a:pPr lvl="0"/>
            <a:r>
              <a:rPr/>
              <a:t>And when there is </a:t>
            </a:r>
            <a:r>
              <a:rPr b="1"/>
              <a:t>more than one sequencer</a:t>
            </a:r>
            <a:r>
              <a:rPr/>
              <a:t>, the one that composes is a </a:t>
            </a:r>
            <a:r>
              <a:rPr b="1"/>
              <a:t>virtual sequence</a:t>
            </a:r>
            <a:r>
              <a:rPr/>
              <a:t>, which comes just as day 7 starts ↪ day 7</a:t>
            </a:r>
          </a:p>
          <a:p>
            <a:pPr lvl="0"/>
            <a:r>
              <a:rPr/>
              <a:t>With </a:t>
            </a:r>
            <a:r>
              <a:rPr b="1"/>
              <a:t>two sequences on the same sequencer</a:t>
            </a:r>
            <a:r>
              <a:rPr/>
              <a:t> the one who hands out is the sequencer: priority and </a:t>
            </a:r>
            <a:r>
              <a:rPr>
                <a:latin typeface="Courier"/>
              </a:rPr>
              <a:t>set_arbitration(...)</a:t>
            </a:r>
            <a:r>
              <a:rPr/>
              <a:t>, and </a:t>
            </a:r>
            <a:r>
              <a:rPr>
                <a:latin typeface="Courier"/>
              </a:rPr>
              <a:t>lock()</a:t>
            </a:r>
            <a:r>
              <a:rPr/>
              <a:t>/</a:t>
            </a:r>
            <a:r>
              <a:rPr>
                <a:latin typeface="Courier"/>
              </a:rPr>
              <a:t>grab()</a:t>
            </a:r>
            <a:r>
              <a:rPr/>
              <a:t> for the scenario that cannot be interleaved</a:t>
            </a:r>
          </a:p>
          <a:p>
            <a:pPr lvl="0"/>
            <a:r>
              <a:rPr/>
              <a:t>With this the testbench of the course is complete —it is missing one single piece, tomorrow’s— and it is the way it is written today in the industry</a:t>
            </a:r>
          </a:p>
        </p:txBody>
      </p:sp>
    </p:spTree>
  </p:cSld>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1 of 10 · is_active</a:t>
            </a:r>
          </a:p>
          <a:p>
            <a:pPr lvl="0" indent="0" marL="0">
              <a:buNone/>
            </a:pPr>
            <a:r>
              <a:rPr b="1"/>
              <a:t>An agent in </a:t>
            </a:r>
            <a:r>
              <a:rPr b="1">
                <a:latin typeface="Courier"/>
              </a:rPr>
              <a:t>UVM_PASSIVE</a:t>
            </a:r>
            <a:r>
              <a:rPr b="1"/>
              <a:t>, what does its </a:t>
            </a:r>
            <a:r>
              <a:rPr b="1">
                <a:latin typeface="Courier"/>
              </a:rPr>
              <a:t>build_phase</a:t>
            </a:r>
            <a:r>
              <a:rPr b="1"/>
              <a:t> build?</a:t>
            </a:r>
          </a:p>
          <a:p>
            <a:pPr lvl="0"/>
            <a:r>
              <a:rPr/>
              <a:t>☒ The monitors and the analysis ports; the driver and the sequencer, no</a:t>
            </a:r>
          </a:p>
          <a:p>
            <a:pPr lvl="0"/>
            <a:r>
              <a:rPr/>
              <a:t>☐ Nothing: a passive agent is an empty shell</a:t>
            </a:r>
          </a:p>
          <a:p>
            <a:pPr lvl="0"/>
            <a:r>
              <a:rPr/>
              <a:t>☐ Everything the same as an active one, but without connecting the driver to the sequencer</a:t>
            </a:r>
          </a:p>
          <a:p>
            <a:pPr lvl="0"/>
            <a:r>
              <a:rPr/>
              <a:t>☐ Only the sequencer, so it can receive sequences from another agent of the same env</a:t>
            </a:r>
          </a:p>
          <a:p>
            <a:pPr lvl="0" indent="0" marL="1270000">
              <a:buNone/>
            </a:pPr>
            <a:r>
              <a:rPr sz="2000" b="1"/>
              <a:t>The monitors, always; the sequencer and the driver are left at </a:t>
            </a:r>
            <a:r>
              <a:rPr sz="2000" b="1">
                <a:latin typeface="Courier"/>
              </a:rPr>
              <a:t>null</a:t>
            </a:r>
            <a:r>
              <a:rPr sz="2000"/>
              <a:t> — watching is never optional: a passive agent goes on feeding scoreboard and coverage. What gets skipped is what </a:t>
            </a:r>
            <a:r>
              <a:rPr sz="2000" i="1"/>
              <a:t>drives</a:t>
            </a:r>
            <a:r>
              <a:rPr sz="2000"/>
              <a:t> the interface, because there somebody else is already driving it.</a:t>
            </a:r>
          </a:p>
        </p:txBody>
      </p:sp>
    </p:spTree>
  </p:cSld>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2 of 10 · The handshake of the driver</a:t>
            </a:r>
          </a:p>
          <a:p>
            <a:pPr lvl="0" indent="0" marL="0">
              <a:buNone/>
            </a:pPr>
            <a:r>
              <a:rPr b="1"/>
              <a:t>The driver calls </a:t>
            </a:r>
            <a:r>
              <a:rPr b="1">
                <a:latin typeface="Courier"/>
              </a:rPr>
              <a:t>get_next_item()</a:t>
            </a:r>
            <a:r>
              <a:rPr b="1"/>
              <a:t>, drives the signals and forgets the </a:t>
            </a:r>
            <a:r>
              <a:rPr b="1">
                <a:latin typeface="Courier"/>
              </a:rPr>
              <a:t>item_done()</a:t>
            </a:r>
            <a:r>
              <a:rPr b="1"/>
              <a:t>. What happens?</a:t>
            </a:r>
          </a:p>
          <a:p>
            <a:pPr lvl="0"/>
            <a:r>
              <a:rPr/>
              <a:t>☐ Compilation error: UVM demands the complete pair</a:t>
            </a:r>
          </a:p>
          <a:p>
            <a:pPr lvl="0"/>
            <a:r>
              <a:rPr/>
              <a:t>☐ The sequencer hands over the next item just the same, with a warning</a:t>
            </a:r>
          </a:p>
          <a:p>
            <a:pPr lvl="0"/>
            <a:r>
              <a:rPr/>
              <a:t>☐ The item gets discarded and the scoreboard reports a mismatch on the next comparison</a:t>
            </a:r>
          </a:p>
          <a:p>
            <a:pPr lvl="0"/>
            <a:r>
              <a:rPr/>
              <a:t>☒ The sequence stays waiting in </a:t>
            </a:r>
            <a:r>
              <a:rPr>
                <a:latin typeface="Courier"/>
              </a:rPr>
              <a:t>finish_item()</a:t>
            </a:r>
            <a:r>
              <a:rPr/>
              <a:t> and does not advance any more</a:t>
            </a:r>
          </a:p>
          <a:p>
            <a:pPr lvl="0" indent="0" marL="1270000">
              <a:buNone/>
            </a:pPr>
            <a:r>
              <a:rPr sz="2000" b="1"/>
              <a:t>It hangs inside </a:t>
            </a:r>
            <a:r>
              <a:rPr sz="2000" b="1">
                <a:latin typeface="Courier"/>
              </a:rPr>
              <a:t>finish_item()</a:t>
            </a:r>
            <a:r>
              <a:rPr sz="2000" b="1"/>
              <a:t>, and without saying anything</a:t>
            </a:r>
            <a:r>
              <a:rPr sz="2000"/>
              <a:t> — it is the classic mistake of the first week, and the symptom misleads: there is no error and no warning, time stops advancing and the objection never gets dropped. </a:t>
            </a:r>
            <a:r>
              <a:rPr sz="2000">
                <a:latin typeface="Courier"/>
              </a:rPr>
              <a:t>get_next_item()</a:t>
            </a:r>
            <a:r>
              <a:rPr sz="2000"/>
              <a:t> is a loan; </a:t>
            </a:r>
            <a:r>
              <a:rPr sz="2000">
                <a:latin typeface="Courier"/>
              </a:rPr>
              <a:t>item_done()</a:t>
            </a:r>
            <a:r>
              <a:rPr sz="2000"/>
              <a:t> is giving it back.</a:t>
            </a:r>
          </a:p>
        </p:txBody>
      </p:sp>
    </p:spTree>
  </p:cSld>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3 of 10 · Scope of the config_db</a:t>
            </a:r>
          </a:p>
          <a:p>
            <a:pPr lvl="0" indent="0" marL="0">
              <a:buNone/>
            </a:pPr>
            <a:r>
              <a:rPr b="1"/>
              <a:t>The </a:t>
            </a:r>
            <a:r>
              <a:rPr b="1">
                <a:latin typeface="Courier"/>
              </a:rPr>
              <a:t>env</a:t>
            </a:r>
            <a:r>
              <a:rPr b="1"/>
              <a:t> instantiates two agents and does both </a:t>
            </a:r>
            <a:r>
              <a:rPr b="1">
                <a:latin typeface="Courier"/>
              </a:rPr>
              <a:t>set()</a:t>
            </a:r>
            <a:r>
              <a:rPr b="1"/>
              <a:t> with the scope </a:t>
            </a:r>
            <a:r>
              <a:rPr b="1">
                <a:latin typeface="Courier"/>
              </a:rPr>
              <a:t>"*"</a:t>
            </a:r>
            <a:r>
              <a:rPr b="1"/>
              <a:t>. What does each one receive?</a:t>
            </a:r>
          </a:p>
          <a:p>
            <a:pPr lvl="0"/>
            <a:r>
              <a:rPr/>
              <a:t>☐ Both fail with </a:t>
            </a:r>
            <a:r>
              <a:rPr>
                <a:latin typeface="Courier"/>
              </a:rPr>
              <a:t>uvm_fatal</a:t>
            </a:r>
            <a:r>
              <a:rPr/>
              <a:t>: the string </a:t>
            </a:r>
            <a:r>
              <a:rPr>
                <a:latin typeface="Courier"/>
              </a:rPr>
              <a:t>"config"</a:t>
            </a:r>
            <a:r>
              <a:rPr/>
              <a:t> is duplicated</a:t>
            </a:r>
          </a:p>
          <a:p>
            <a:pPr lvl="0"/>
            <a:r>
              <a:rPr/>
              <a:t>☐ Each one receives its own, in order of creation</a:t>
            </a:r>
          </a:p>
          <a:p>
            <a:pPr lvl="0"/>
            <a:r>
              <a:rPr/>
              <a:t>☒ Both receive the same one: the second </a:t>
            </a:r>
            <a:r>
              <a:rPr>
                <a:latin typeface="Courier"/>
              </a:rPr>
              <a:t>set()</a:t>
            </a:r>
            <a:r>
              <a:rPr/>
              <a:t> overwrites the first</a:t>
            </a:r>
          </a:p>
          <a:p>
            <a:pPr lvl="0"/>
            <a:r>
              <a:rPr/>
              <a:t>☐ The first receives its config and the second is left with </a:t>
            </a:r>
            <a:r>
              <a:rPr>
                <a:latin typeface="Courier"/>
              </a:rPr>
              <a:t>cfg == null</a:t>
            </a:r>
          </a:p>
          <a:p>
            <a:pPr lvl="0" indent="0" marL="1270000">
              <a:buNone/>
            </a:pPr>
            <a:r>
              <a:rPr sz="2000" b="1"/>
              <a:t>Both receive the same thing</a:t>
            </a:r>
            <a:r>
              <a:rPr sz="2000"/>
              <a:t> — the </a:t>
            </a:r>
            <a:r>
              <a:rPr sz="2000">
                <a:latin typeface="Courier"/>
              </a:rPr>
              <a:t>uvm_config_db</a:t>
            </a:r>
            <a:r>
              <a:rPr sz="2000"/>
              <a:t> does not match by order nor by type: it matches by </a:t>
            </a:r>
            <a:r>
              <a:rPr sz="2000" b="1"/>
              <a:t>path</a:t>
            </a:r>
            <a:r>
              <a:rPr sz="2000"/>
              <a:t>. With </a:t>
            </a:r>
            <a:r>
              <a:rPr sz="2000">
                <a:latin typeface="Courier"/>
              </a:rPr>
              <a:t>"*"</a:t>
            </a:r>
            <a:r>
              <a:rPr sz="2000"/>
              <a:t> both entries describe the same components, so the last one wins. The scope is a path in the tree, not a label.</a:t>
            </a:r>
          </a:p>
        </p:txBody>
      </p:sp>
    </p:spTree>
  </p:cSld>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4 of 10 · The sequencer</a:t>
            </a:r>
          </a:p>
          <a:p>
            <a:pPr lvl="0" indent="0" marL="0">
              <a:buNone/>
            </a:pPr>
            <a:r>
              <a:rPr b="1">
                <a:latin typeface="Courier"/>
              </a:rPr>
              <a:t>typedef uvm_sequencer #(command_transaction) sequencer;</a:t>
            </a:r>
            <a:r>
              <a:rPr b="1"/>
              <a:t> compiles without touching the transaction of the transactions. Why?</a:t>
            </a:r>
          </a:p>
          <a:p>
            <a:pPr lvl="0"/>
            <a:r>
              <a:rPr/>
              <a:t>☐ Because it is registered in the factory with </a:t>
            </a:r>
            <a:r>
              <a:rPr>
                <a:latin typeface="Courier"/>
              </a:rPr>
              <a:t>`uvm_object_utils</a:t>
            </a:r>
          </a:p>
          <a:p>
            <a:pPr lvl="0"/>
            <a:r>
              <a:rPr/>
              <a:t>☐ Because </a:t>
            </a:r>
            <a:r>
              <a:rPr>
                <a:latin typeface="Courier"/>
              </a:rPr>
              <a:t>uvm_sequencer</a:t>
            </a:r>
            <a:r>
              <a:rPr/>
              <a:t> accepts any </a:t>
            </a:r>
            <a:r>
              <a:rPr>
                <a:latin typeface="Courier"/>
              </a:rPr>
              <a:t>uvm_object</a:t>
            </a:r>
          </a:p>
          <a:p>
            <a:pPr lvl="0"/>
            <a:r>
              <a:rPr/>
              <a:t>☐ Because the driver does the </a:t>
            </a:r>
            <a:r>
              <a:rPr>
                <a:latin typeface="Courier"/>
              </a:rPr>
              <a:t>$cast</a:t>
            </a:r>
            <a:r>
              <a:rPr/>
              <a:t> internally</a:t>
            </a:r>
          </a:p>
          <a:p>
            <a:pPr lvl="0"/>
            <a:r>
              <a:rPr/>
              <a:t>☒ Because </a:t>
            </a:r>
            <a:r>
              <a:rPr>
                <a:latin typeface="Courier"/>
              </a:rPr>
              <a:t>command_transaction</a:t>
            </a:r>
            <a:r>
              <a:rPr/>
              <a:t> extends </a:t>
            </a:r>
            <a:r>
              <a:rPr>
                <a:latin typeface="Courier"/>
              </a:rPr>
              <a:t>uvm_sequence_item</a:t>
            </a:r>
          </a:p>
          <a:p>
            <a:pPr lvl="0" indent="0" marL="1270000">
              <a:buNone/>
            </a:pPr>
            <a:r>
              <a:rPr sz="2000" b="1"/>
              <a:t>Because of the base class we chose in transactions</a:t>
            </a:r>
            <a:r>
              <a:rPr sz="2000"/>
              <a:t> — </a:t>
            </a:r>
            <a:r>
              <a:rPr sz="2000">
                <a:latin typeface="Courier"/>
              </a:rPr>
              <a:t>uvm_sequencer #(T)</a:t>
            </a:r>
            <a:r>
              <a:rPr sz="2000"/>
              <a:t> requires that </a:t>
            </a:r>
            <a:r>
              <a:rPr sz="2000">
                <a:latin typeface="Courier"/>
              </a:rPr>
              <a:t>T</a:t>
            </a:r>
            <a:r>
              <a:rPr sz="2000"/>
              <a:t> derive from </a:t>
            </a:r>
            <a:r>
              <a:rPr sz="2000">
                <a:latin typeface="Courier"/>
              </a:rPr>
              <a:t>uvm_sequence_item</a:t>
            </a:r>
            <a:r>
              <a:rPr sz="2000"/>
              <a:t>. If that day the transaction had extended a plain </a:t>
            </a:r>
            <a:r>
              <a:rPr sz="2000">
                <a:latin typeface="Courier"/>
              </a:rPr>
              <a:t>uvm_transaction</a:t>
            </a:r>
            <a:r>
              <a:rPr sz="2000"/>
              <a:t>, this </a:t>
            </a:r>
            <a:r>
              <a:rPr sz="2000">
                <a:latin typeface="Courier"/>
              </a:rPr>
              <a:t>typedef</a:t>
            </a:r>
            <a:r>
              <a:rPr sz="2000"/>
              <a:t> would not compile today. A decision of one section enabling the next.</a:t>
            </a:r>
          </a:p>
        </p:txBody>
      </p:sp>
    </p:spTree>
  </p:cSld>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5 of 10 · super.build_phase()</a:t>
            </a:r>
          </a:p>
          <a:p>
            <a:pPr lvl="0" indent="0" marL="0">
              <a:buNone/>
            </a:pPr>
            <a:r>
              <a:rPr b="1"/>
              <a:t>Instead of the config object, you put </a:t>
            </a:r>
            <a:r>
              <a:rPr b="1">
                <a:latin typeface="Courier"/>
              </a:rPr>
              <a:t>is_active</a:t>
            </a:r>
            <a:r>
              <a:rPr b="1"/>
              <a:t> straight into the </a:t>
            </a:r>
            <a:r>
              <a:rPr b="1">
                <a:latin typeface="Courier"/>
              </a:rPr>
              <a:t>uvm_config_db</a:t>
            </a:r>
            <a:r>
              <a:rPr b="1"/>
              <a:t>. In this course the agent starts up active all the same. Why?</a:t>
            </a:r>
          </a:p>
          <a:p>
            <a:pPr lvl="0"/>
            <a:r>
              <a:rPr/>
              <a:t>☐ Because </a:t>
            </a:r>
            <a:r>
              <a:rPr>
                <a:latin typeface="Courier"/>
              </a:rPr>
              <a:t>is_active</a:t>
            </a:r>
            <a:r>
              <a:rPr/>
              <a:t> is </a:t>
            </a:r>
            <a:r>
              <a:rPr>
                <a:latin typeface="Courier"/>
              </a:rPr>
              <a:t>protected</a:t>
            </a:r>
            <a:r>
              <a:rPr/>
              <a:t> and the </a:t>
            </a:r>
            <a:r>
              <a:rPr>
                <a:latin typeface="Courier"/>
              </a:rPr>
              <a:t>config_db</a:t>
            </a:r>
            <a:r>
              <a:rPr/>
              <a:t> cannot write it</a:t>
            </a:r>
          </a:p>
          <a:p>
            <a:pPr lvl="0"/>
            <a:r>
              <a:rPr/>
              <a:t>☐ Because the </a:t>
            </a:r>
            <a:r>
              <a:rPr>
                <a:latin typeface="Courier"/>
              </a:rPr>
              <a:t>config_db</a:t>
            </a:r>
            <a:r>
              <a:rPr/>
              <a:t> does not accept enumerated types, only </a:t>
            </a:r>
            <a:r>
              <a:rPr>
                <a:latin typeface="Courier"/>
              </a:rPr>
              <a:t>int</a:t>
            </a:r>
            <a:r>
              <a:rPr/>
              <a:t> and </a:t>
            </a:r>
            <a:r>
              <a:rPr>
                <a:latin typeface="Courier"/>
              </a:rPr>
              <a:t>string</a:t>
            </a:r>
          </a:p>
          <a:p>
            <a:pPr lvl="0"/>
            <a:r>
              <a:rPr/>
              <a:t>☐ Because </a:t>
            </a:r>
            <a:r>
              <a:rPr>
                <a:latin typeface="Courier"/>
              </a:rPr>
              <a:t>is_active</a:t>
            </a:r>
            <a:r>
              <a:rPr/>
              <a:t> is fixed in the constructor and </a:t>
            </a:r>
            <a:r>
              <a:rPr>
                <a:latin typeface="Courier"/>
              </a:rPr>
              <a:t>build_phase</a:t>
            </a:r>
            <a:r>
              <a:rPr/>
              <a:t> arrives late</a:t>
            </a:r>
          </a:p>
          <a:p>
            <a:pPr lvl="0"/>
            <a:r>
              <a:rPr/>
              <a:t>☒ Because the one who reads it is </a:t>
            </a:r>
            <a:r>
              <a:rPr>
                <a:latin typeface="Courier"/>
              </a:rPr>
              <a:t>uvm_agent::build_phase</a:t>
            </a:r>
            <a:r>
              <a:rPr/>
              <a:t>, and nobody calls </a:t>
            </a:r>
            <a:r>
              <a:rPr>
                <a:latin typeface="Courier"/>
              </a:rPr>
              <a:t>super</a:t>
            </a:r>
          </a:p>
          <a:p>
            <a:pPr lvl="0" indent="0" marL="1270000">
              <a:buNone/>
            </a:pPr>
            <a:r>
              <a:rPr sz="2000" b="1"/>
              <a:t>That mechanism is switched off</a:t>
            </a:r>
            <a:r>
              <a:rPr sz="2000"/>
              <a:t> — </a:t>
            </a:r>
            <a:r>
              <a:rPr sz="2000">
                <a:latin typeface="Courier"/>
              </a:rPr>
              <a:t>uvm_agent::build_phase</a:t>
            </a:r>
            <a:r>
              <a:rPr sz="2000"/>
              <a:t> looks for </a:t>
            </a:r>
            <a:r>
              <a:rPr sz="2000">
                <a:latin typeface="Courier"/>
              </a:rPr>
              <a:t>is_active</a:t>
            </a:r>
            <a:r>
              <a:rPr sz="2000"/>
              <a:t> in the resource pool (it is in </a:t>
            </a:r>
            <a:r>
              <a:rPr sz="2000">
                <a:latin typeface="Courier"/>
              </a:rPr>
              <a:t>code/.uvm/src/comps/uvm_agent.svh</a:t>
            </a:r>
            <a:r>
              <a:rPr sz="2000"/>
              <a:t>, it can be opened). Without </a:t>
            </a:r>
            <a:r>
              <a:rPr sz="2000">
                <a:latin typeface="Courier"/>
              </a:rPr>
              <a:t>super.build_phase()</a:t>
            </a:r>
            <a:r>
              <a:rPr sz="2000"/>
              <a:t> that line never runs, and nobody warns you. Both ways are valid; what does not work is half of each one.</a:t>
            </a:r>
          </a:p>
        </p:txBody>
      </p:sp>
    </p:spTree>
  </p:cSld>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6 of 10 · Object, not component</a:t>
            </a:r>
          </a:p>
          <a:p>
            <a:pPr lvl="0" indent="0" marL="0">
              <a:buNone/>
            </a:pPr>
            <a:r>
              <a:rPr b="1"/>
              <a:t>What is the practical difference of a </a:t>
            </a:r>
            <a:r>
              <a:rPr b="1">
                <a:latin typeface="Courier"/>
              </a:rPr>
              <a:t>uvm_sequence</a:t>
            </a:r>
            <a:r>
              <a:rPr b="1"/>
              <a:t> being a </a:t>
            </a:r>
            <a:r>
              <a:rPr b="1">
                <a:latin typeface="Courier"/>
              </a:rPr>
              <a:t>uvm_object</a:t>
            </a:r>
            <a:r>
              <a:rPr b="1"/>
              <a:t> and not a </a:t>
            </a:r>
            <a:r>
              <a:rPr b="1">
                <a:latin typeface="Courier"/>
              </a:rPr>
              <a:t>uvm_component</a:t>
            </a:r>
            <a:r>
              <a:rPr b="1"/>
              <a:t>?</a:t>
            </a:r>
          </a:p>
          <a:p>
            <a:pPr lvl="0"/>
            <a:r>
              <a:rPr/>
              <a:t>☒ That it gets created, runs and is thrown away</a:t>
            </a:r>
          </a:p>
          <a:p>
            <a:pPr lvl="0"/>
            <a:r>
              <a:rPr/>
              <a:t>☐ That it cannot be registered in the factory nor overridden</a:t>
            </a:r>
          </a:p>
          <a:p>
            <a:pPr lvl="0"/>
            <a:r>
              <a:rPr/>
              <a:t>☐ That it cannot have </a:t>
            </a:r>
            <a:r>
              <a:rPr>
                <a:latin typeface="Courier"/>
              </a:rPr>
              <a:t>rand</a:t>
            </a:r>
            <a:r>
              <a:rPr/>
              <a:t> fields nor constraints</a:t>
            </a:r>
          </a:p>
          <a:p>
            <a:pPr lvl="0"/>
            <a:r>
              <a:rPr/>
              <a:t>☐ That UVM builds it in </a:t>
            </a:r>
            <a:r>
              <a:rPr>
                <a:latin typeface="Courier"/>
              </a:rPr>
              <a:t>build_phase</a:t>
            </a:r>
            <a:r>
              <a:rPr/>
              <a:t>, like any other class of the tree</a:t>
            </a:r>
          </a:p>
          <a:p>
            <a:pPr lvl="0" indent="0" marL="1270000">
              <a:buNone/>
            </a:pPr>
            <a:r>
              <a:rPr sz="2000" b="1"/>
              <a:t>It gets created, runs and is thrown away</a:t>
            </a:r>
            <a:r>
              <a:rPr sz="2000"/>
              <a:t> — you can start several, one after the other, on the same sequencer. A component is built once in </a:t>
            </a:r>
            <a:r>
              <a:rPr sz="2000">
                <a:latin typeface="Courier"/>
              </a:rPr>
              <a:t>build_phase</a:t>
            </a:r>
            <a:r>
              <a:rPr sz="2000"/>
              <a:t> and lives to the end. That is why the stimulus cannot be a component: it changes from test to test, and sometimes within the same test. Out of that comes as well that it can be configured between the </a:t>
            </a:r>
            <a:r>
              <a:rPr sz="2000">
                <a:latin typeface="Courier"/>
              </a:rPr>
              <a:t>create()</a:t>
            </a:r>
            <a:r>
              <a:rPr sz="2000"/>
              <a:t> and the </a:t>
            </a:r>
            <a:r>
              <a:rPr sz="2000">
                <a:latin typeface="Courier"/>
              </a:rPr>
              <a:t>start()</a:t>
            </a:r>
            <a:r>
              <a:rPr sz="2000"/>
              <a:t>, the way </a:t>
            </a:r>
            <a:r>
              <a:rPr sz="2000">
                <a:latin typeface="Courier"/>
              </a:rPr>
              <a:t>full_seq.count = 200</a:t>
            </a:r>
            <a:r>
              <a:rPr sz="2000"/>
              <a:t> does.</a:t>
            </a:r>
          </a:p>
        </p:txBody>
      </p:sp>
    </p:spTree>
  </p:cSld>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7 of 10 · start_item()</a:t>
            </a:r>
          </a:p>
          <a:p>
            <a:pPr lvl="0" indent="0" marL="0">
              <a:buNone/>
            </a:pPr>
            <a:r>
              <a:rPr b="1">
                <a:latin typeface="Courier"/>
              </a:rPr>
              <a:t>start_item(command)</a:t>
            </a:r>
            <a:r>
              <a:rPr b="1"/>
              <a:t> has just come back. What is it that this guarantees?</a:t>
            </a:r>
          </a:p>
          <a:p>
            <a:pPr lvl="0"/>
            <a:r>
              <a:rPr/>
              <a:t>☐ That the driver has already received the item and is driving the signals</a:t>
            </a:r>
          </a:p>
          <a:p>
            <a:pPr lvl="0"/>
            <a:r>
              <a:rPr/>
              <a:t>☒ That the sequencer gave the turn to this sequence</a:t>
            </a:r>
          </a:p>
          <a:p>
            <a:pPr lvl="0"/>
            <a:r>
              <a:rPr/>
              <a:t>☐ That the </a:t>
            </a:r>
            <a:r>
              <a:rPr>
                <a:latin typeface="Courier"/>
              </a:rPr>
              <a:t>randomize()</a:t>
            </a:r>
            <a:r>
              <a:rPr/>
              <a:t> has already been resolved with the constraints of the class</a:t>
            </a:r>
          </a:p>
          <a:p>
            <a:pPr lvl="0"/>
            <a:r>
              <a:rPr/>
              <a:t>☐ That the objection of the phase is already raised by the sequencer</a:t>
            </a:r>
          </a:p>
          <a:p>
            <a:pPr lvl="0" indent="0" marL="1270000">
              <a:buNone/>
            </a:pPr>
            <a:r>
              <a:rPr sz="2000" b="1"/>
              <a:t>You have the turn —nobody else is going to beat you to the driver— and you have not handed anything over yet</a:t>
            </a:r>
            <a:r>
              <a:rPr sz="2000"/>
              <a:t> — and that is why the </a:t>
            </a:r>
            <a:r>
              <a:rPr sz="2000">
                <a:latin typeface="Courier"/>
              </a:rPr>
              <a:t>randomize()</a:t>
            </a:r>
            <a:r>
              <a:rPr sz="2000"/>
              <a:t> goes </a:t>
            </a:r>
            <a:r>
              <a:rPr sz="2000" i="1"/>
              <a:t>after</a:t>
            </a:r>
            <a:r>
              <a:rPr sz="2000"/>
              <a:t>: it is the last possible moment to choose the values, when you already know what state the DUT is in. That is late randomization, and it is where </a:t>
            </a:r>
            <a:r>
              <a:rPr sz="2000">
                <a:latin typeface="Courier"/>
              </a:rPr>
              <a:t>pre_do()</a:t>
            </a:r>
            <a:r>
              <a:rPr sz="2000"/>
              <a:t> and </a:t>
            </a:r>
            <a:r>
              <a:rPr sz="2000">
                <a:latin typeface="Courier"/>
              </a:rPr>
              <a:t>mid_do()</a:t>
            </a:r>
            <a:r>
              <a:rPr sz="2000"/>
              <a:t> hook on.</a:t>
            </a:r>
          </a:p>
        </p:txBody>
      </p:sp>
    </p:spTree>
  </p:cSld>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8 of 10 · The way back</a:t>
            </a:r>
          </a:p>
          <a:p>
            <a:pPr lvl="0" indent="0" marL="0">
              <a:buNone/>
            </a:pPr>
            <a:r>
              <a:rPr b="1"/>
              <a:t>At what moment does </a:t>
            </a:r>
            <a:r>
              <a:rPr b="1">
                <a:latin typeface="Courier"/>
              </a:rPr>
              <a:t>command.result</a:t>
            </a:r>
            <a:r>
              <a:rPr b="1"/>
              <a:t> have a value that can be read?</a:t>
            </a:r>
          </a:p>
          <a:p>
            <a:pPr lvl="0"/>
            <a:r>
              <a:rPr/>
              <a:t>☒ When </a:t>
            </a:r>
            <a:r>
              <a:rPr>
                <a:latin typeface="Courier"/>
              </a:rPr>
              <a:t>finish_item()</a:t>
            </a:r>
            <a:r>
              <a:rPr/>
              <a:t> came back, because the driver wrote it before calling </a:t>
            </a:r>
            <a:r>
              <a:rPr>
                <a:latin typeface="Courier"/>
              </a:rPr>
              <a:t>item_done()</a:t>
            </a:r>
          </a:p>
          <a:p>
            <a:pPr lvl="0"/>
            <a:r>
              <a:rPr/>
              <a:t>☐ As soon as </a:t>
            </a:r>
            <a:r>
              <a:rPr>
                <a:latin typeface="Courier"/>
              </a:rPr>
              <a:t>start_item()</a:t>
            </a:r>
            <a:r>
              <a:rPr/>
              <a:t> came back</a:t>
            </a:r>
          </a:p>
          <a:p>
            <a:pPr lvl="0"/>
            <a:r>
              <a:rPr/>
              <a:t>☐ When the </a:t>
            </a:r>
            <a:r>
              <a:rPr>
                <a:latin typeface="Courier"/>
              </a:rPr>
              <a:t>result_monitor</a:t>
            </a:r>
            <a:r>
              <a:rPr/>
              <a:t> publishes it through its analysis port</a:t>
            </a:r>
          </a:p>
          <a:p>
            <a:pPr lvl="0"/>
            <a:r>
              <a:rPr/>
              <a:t>☐ Never: to receive a response you have to use the REQ/RSP pair of </a:t>
            </a:r>
            <a:r>
              <a:rPr>
                <a:latin typeface="Courier"/>
              </a:rPr>
              <a:t>uvm_sequence #(REQ, RSP)</a:t>
            </a:r>
          </a:p>
          <a:p>
            <a:pPr lvl="0" indent="0" marL="1270000">
              <a:buNone/>
            </a:pPr>
            <a:r>
              <a:rPr sz="2000" b="1"/>
              <a:t>After </a:t>
            </a:r>
            <a:r>
              <a:rPr sz="2000" b="1">
                <a:latin typeface="Courier"/>
              </a:rPr>
              <a:t>finish_item()</a:t>
            </a:r>
            <a:r>
              <a:rPr sz="2000"/>
              <a:t> — there is no return channel at all: there is a shared handle and an agreement between the two parties. The REQ/RSP pair exists and is the formal mechanism, but almost nobody uses it: writing the result into the request is enough. This is what makes Fibonacci possible.</a:t>
            </a:r>
          </a:p>
        </p:txBody>
      </p:sp>
    </p:spTree>
  </p:cSld>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9 of 10 · default_sequence</a:t>
            </a:r>
          </a:p>
          <a:p>
            <a:pPr lvl="0" indent="0" marL="0">
              <a:buNone/>
            </a:pPr>
            <a:r>
              <a:rPr b="1"/>
              <a:t>You configure a </a:t>
            </a:r>
            <a:r>
              <a:rPr b="1">
                <a:latin typeface="Courier"/>
              </a:rPr>
              <a:t>default_sequence</a:t>
            </a:r>
            <a:r>
              <a:rPr b="1"/>
              <a:t> through </a:t>
            </a:r>
            <a:r>
              <a:rPr b="1">
                <a:latin typeface="Courier"/>
              </a:rPr>
              <a:t>uvm_config_db</a:t>
            </a:r>
            <a:r>
              <a:rPr b="1"/>
              <a:t> and forget the </a:t>
            </a:r>
            <a:r>
              <a:rPr b="1">
                <a:latin typeface="Courier"/>
              </a:rPr>
              <a:t>set_automatic_phase_objection(1)</a:t>
            </a:r>
            <a:r>
              <a:rPr b="1"/>
              <a:t>. What happens?</a:t>
            </a:r>
          </a:p>
          <a:p>
            <a:pPr lvl="0"/>
            <a:r>
              <a:rPr/>
              <a:t>☐ </a:t>
            </a:r>
            <a:r>
              <a:rPr>
                <a:latin typeface="Courier"/>
              </a:rPr>
              <a:t>uvm_fatal</a:t>
            </a:r>
            <a:r>
              <a:rPr/>
              <a:t> in </a:t>
            </a:r>
            <a:r>
              <a:rPr>
                <a:latin typeface="Courier"/>
              </a:rPr>
              <a:t>build_phase</a:t>
            </a:r>
            <a:r>
              <a:rPr/>
              <a:t>: the sequence does not find the sequencer</a:t>
            </a:r>
          </a:p>
          <a:p>
            <a:pPr lvl="0"/>
            <a:r>
              <a:rPr/>
              <a:t>☐ It runs just the same: when there is a </a:t>
            </a:r>
            <a:r>
              <a:rPr>
                <a:latin typeface="Courier"/>
              </a:rPr>
              <a:t>default_sequence</a:t>
            </a:r>
            <a:r>
              <a:rPr/>
              <a:t>, the sequencer raises the objection on its own</a:t>
            </a:r>
          </a:p>
          <a:p>
            <a:pPr lvl="0"/>
            <a:r>
              <a:rPr/>
              <a:t>☒ The </a:t>
            </a:r>
            <a:r>
              <a:rPr>
                <a:latin typeface="Courier"/>
              </a:rPr>
              <a:t>main_phase</a:t>
            </a:r>
            <a:r>
              <a:rPr/>
              <a:t> finishes at t=0 and the test passes with 0 errors</a:t>
            </a:r>
          </a:p>
          <a:p>
            <a:pPr lvl="0"/>
            <a:r>
              <a:rPr/>
              <a:t>☐ The simulation hangs waiting for an objection nobody drops</a:t>
            </a:r>
          </a:p>
          <a:p>
            <a:pPr lvl="0" indent="0" marL="1270000">
              <a:buNone/>
            </a:pPr>
            <a:r>
              <a:rPr sz="2000" b="1"/>
              <a:t>It passes in zero seconds without sending a single piece of stimulus, and it lies</a:t>
            </a:r>
            <a:r>
              <a:rPr sz="2000"/>
              <a:t> — a phase without an objection finishes as soon as it starts. It is the same kind of bug as the </a:t>
            </a:r>
            <a:r>
              <a:rPr sz="2000">
                <a:latin typeface="Courier"/>
              </a:rPr>
              <a:t>new()</a:t>
            </a:r>
            <a:r>
              <a:rPr sz="2000"/>
              <a:t> that eats the override: it does not break, it deceives. And in a regression of a thousand tests, the one that passes in zero seconds is one nobody looks at.</a:t>
            </a:r>
          </a:p>
        </p:txBody>
      </p:sp>
    </p:spTree>
  </p:cSld>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6</a:t>
            </a:r>
          </a:p>
          <a:p>
            <a:pPr lvl="0" indent="0" marL="0">
              <a:spcBef>
                <a:spcPts val="3000"/>
              </a:spcBef>
              <a:buNone/>
            </a:pPr>
            <a:r>
              <a:rPr b="1" i="1"/>
              <a:t>10 of 10 · Sub-sequences</a:t>
            </a:r>
          </a:p>
          <a:p>
            <a:pPr lvl="0" indent="0" marL="0">
              <a:buNone/>
            </a:pPr>
            <a:r>
              <a:rPr b="1">
                <a:latin typeface="Courier"/>
              </a:rPr>
              <a:t>full_sequence</a:t>
            </a:r>
            <a:r>
              <a:rPr b="1"/>
              <a:t> starts its daughters with </a:t>
            </a:r>
            <a:r>
              <a:rPr b="1">
                <a:latin typeface="Courier"/>
              </a:rPr>
              <a:t>reset_seq.start(get_sequencer(), this)</a:t>
            </a:r>
            <a:r>
              <a:rPr b="1"/>
              <a:t>. What is the second argument for?</a:t>
            </a:r>
          </a:p>
          <a:p>
            <a:pPr lvl="0"/>
            <a:r>
              <a:rPr/>
              <a:t>☐ To pass it the sequencer, because </a:t>
            </a:r>
            <a:r>
              <a:rPr>
                <a:latin typeface="Courier"/>
              </a:rPr>
              <a:t>get_sequencer()</a:t>
            </a:r>
            <a:r>
              <a:rPr/>
              <a:t> only returns the type</a:t>
            </a:r>
          </a:p>
          <a:p>
            <a:pPr lvl="0"/>
            <a:r>
              <a:rPr/>
              <a:t>☒ To declare the daughter a sub-sequence of the mother</a:t>
            </a:r>
          </a:p>
          <a:p>
            <a:pPr lvl="0"/>
            <a:r>
              <a:rPr/>
              <a:t>☐ So the daughter runs in a separate thread, in parallel with the mother</a:t>
            </a:r>
          </a:p>
          <a:p>
            <a:pPr lvl="0"/>
            <a:r>
              <a:rPr/>
              <a:t>☐ To register the daughter in the factory under the name of the mother, so it can be overridden</a:t>
            </a:r>
          </a:p>
          <a:p>
            <a:pPr lvl="0" indent="0" marL="1270000">
              <a:buNone/>
            </a:pPr>
            <a:r>
              <a:rPr sz="2000" b="1"/>
              <a:t>It declares the mother-daughter relationship</a:t>
            </a:r>
            <a:r>
              <a:rPr sz="2000"/>
              <a:t> — without it, the sequencer treats the two as independent sequences and they compete for the turn. With it, the daughter inherits the mother’s turn and her priority in the arbitration. And for the parallel that is not enough: a </a:t>
            </a:r>
            <a:r>
              <a:rPr sz="2000">
                <a:latin typeface="Courier"/>
              </a:rPr>
              <a:t>fork</a:t>
            </a:r>
            <a:r>
              <a:rPr sz="2000"/>
              <a:t> / </a:t>
            </a:r>
            <a:r>
              <a:rPr sz="2000">
                <a:latin typeface="Courier"/>
              </a:rPr>
              <a:t>join</a:t>
            </a:r>
            <a:r>
              <a:rPr sz="2000"/>
              <a:t> around the </a:t>
            </a:r>
            <a:r>
              <a:rPr sz="2000">
                <a:latin typeface="Courier"/>
              </a:rPr>
              <a:t>start()</a:t>
            </a:r>
            <a:r>
              <a:rPr sz="2000"/>
              <a:t> is needed.</a:t>
            </a:r>
          </a:p>
        </p:txBody>
      </p:sp>
    </p:spTree>
  </p:cSld>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6 · 1 of 3</a:t>
            </a:r>
          </a:p>
          <a:p>
            <a:pPr lvl="0" indent="0" marL="0">
              <a:spcBef>
                <a:spcPts val="3000"/>
              </a:spcBef>
              <a:buNone/>
            </a:pPr>
            <a:r>
              <a:rPr b="1" i="1"/>
              <a:t>The agent that only watches</a:t>
            </a:r>
          </a:p>
          <a:p>
            <a:pPr lvl="0" indent="0" marL="0">
              <a:buNone/>
            </a:pPr>
            <a:r>
              <a:rPr>
                <a:latin typeface="Courier"/>
              </a:rPr>
              <a:t>cd code/ejercicios/d6-agents &amp;&amp; bash run.sh</a:t>
            </a:r>
            <a:r>
              <a:rPr/>
              <a:t> </a:t>
            </a:r>
          </a:p>
          <a:p>
            <a:pPr lvl="0"/>
            <a:r>
              <a:rPr/>
              <a:t>The </a:t>
            </a:r>
            <a:r>
              <a:rPr>
                <a:latin typeface="Courier"/>
              </a:rPr>
              <a:t>env</a:t>
            </a:r>
            <a:r>
              <a:rPr/>
              <a:t> has a single agent. Add the </a:t>
            </a:r>
            <a:r>
              <a:rPr b="1"/>
              <a:t>passive</a:t>
            </a:r>
            <a:r>
              <a:rPr/>
              <a:t> one on the second VTALU</a:t>
            </a:r>
          </a:p>
          <a:p>
            <a:pPr lvl="0"/>
            <a:r>
              <a:rPr/>
              <a:t>And make </a:t>
            </a:r>
            <a:r>
              <a:rPr>
                <a:latin typeface="Courier"/>
              </a:rPr>
              <a:t>is_active</a:t>
            </a:r>
            <a:r>
              <a:rPr/>
              <a:t> actually count: today the agent builds driver and sequencer always</a:t>
            </a:r>
          </a:p>
          <a:p>
            <a:pPr lvl="0"/>
            <a:r>
              <a:rPr/>
              <a:t>It is graded with </a:t>
            </a:r>
            <a:r>
              <a:rPr>
                <a:latin typeface="Courier"/>
              </a:rPr>
              <a:t>+UVM_CONFIG_DB_TRACE</a:t>
            </a:r>
            <a:r>
              <a:rPr/>
              <a:t>: the census of the tree is written by UVM, not by you</a:t>
            </a:r>
          </a:p>
        </p:txBody>
      </p:sp>
    </p:spTree>
  </p:cSld>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6 · 2 of 3</a:t>
            </a:r>
          </a:p>
          <a:p>
            <a:pPr lvl="0" indent="0" marL="0">
              <a:spcBef>
                <a:spcPts val="3000"/>
              </a:spcBef>
              <a:buNone/>
            </a:pPr>
            <a:r>
              <a:rPr b="1" i="1"/>
              <a:t>A sequence that only multiplies</a:t>
            </a:r>
          </a:p>
          <a:p>
            <a:pPr lvl="0" indent="0" marL="0">
              <a:buNone/>
            </a:pPr>
            <a:r>
              <a:rPr>
                <a:latin typeface="Courier"/>
              </a:rPr>
              <a:t>cd code/ejercicios/d6-sequences &amp;&amp; bash run.sh</a:t>
            </a:r>
            <a:r>
              <a:rPr/>
              <a:t> </a:t>
            </a:r>
          </a:p>
          <a:p>
            <a:pPr lvl="0"/>
            <a:r>
              <a:rPr/>
              <a:t>Write </a:t>
            </a:r>
            <a:r>
              <a:rPr>
                <a:latin typeface="Courier"/>
              </a:rPr>
              <a:t>mult_sequence</a:t>
            </a:r>
            <a:r>
              <a:rPr/>
              <a:t> and the </a:t>
            </a:r>
            <a:r>
              <a:rPr>
                <a:latin typeface="Courier"/>
              </a:rPr>
              <a:t>mult_test</a:t>
            </a:r>
            <a:r>
              <a:rPr/>
              <a:t> that starts it</a:t>
            </a:r>
          </a:p>
          <a:p>
            <a:pPr lvl="0"/>
            <a:r>
              <a:rPr/>
              <a:t>The driver, the agent and the </a:t>
            </a:r>
            <a:r>
              <a:rPr>
                <a:latin typeface="Courier"/>
              </a:rPr>
              <a:t>env</a:t>
            </a:r>
            <a:r>
              <a:rPr/>
              <a:t> are already there: adding stimulus </a:t>
            </a:r>
            <a:r>
              <a:rPr b="1"/>
              <a:t>does not touch the structure</a:t>
            </a:r>
            <a:r>
              <a:rPr/>
              <a:t>, which is precisely what the section came to demonstrate</a:t>
            </a:r>
          </a:p>
          <a:p>
            <a:pPr lvl="0"/>
            <a:r>
              <a:rPr/>
              <a:t>It is graded crosswise against what the </a:t>
            </a:r>
            <a:r>
              <a:rPr>
                <a:latin typeface="Courier"/>
              </a:rPr>
              <a:t>chequeo</a:t>
            </a:r>
            <a:r>
              <a:rPr/>
              <a:t> sees on the bus, not against your count</a:t>
            </a:r>
          </a:p>
        </p:txBody>
      </p:sp>
    </p:spTree>
  </p:cSld>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1574800"/>
          </a:xfrm>
        </p:spPr>
        <p:txBody>
          <a:bodyPr/>
          <a:lstStyle/>
          <a:p>
            <a:pPr lvl="0" indent="0" marL="0">
              <a:spcBef>
                <a:spcPts val="3000"/>
              </a:spcBef>
              <a:buNone/>
            </a:pPr>
            <a:r>
              <a:rPr b="1"/>
              <a:t>Exercise · Day 6 · 3 of 3</a:t>
            </a:r>
          </a:p>
          <a:p>
            <a:pPr lvl="0" indent="0" marL="0">
              <a:spcBef>
                <a:spcPts val="3000"/>
              </a:spcBef>
              <a:buNone/>
            </a:pPr>
            <a:r>
              <a:rPr b="1" i="1"/>
              <a:t>Three planted bugs, and none of them looks like the others</a:t>
            </a:r>
          </a:p>
          <a:p>
            <a:pPr lvl="0" indent="0" marL="0">
              <a:buNone/>
            </a:pPr>
            <a:r>
              <a:rPr>
                <a:latin typeface="Courier"/>
              </a:rPr>
              <a:t>cd code/ejercicios/d6-debug &amp;&amp; bash run.sh</a:t>
            </a:r>
            <a:r>
              <a:rPr/>
              <a:t> </a:t>
            </a:r>
          </a:p>
        </p:txBody>
      </p:sp>
      <p:graphicFrame>
        <p:nvGraphicFramePr>
          <p:cNvPr id="6" name="Content Placeholder 5"/>
          <p:cNvGraphicFramePr>
            <a:graphicFrameLocks noGrp="1"/>
          </p:cNvGraphicFramePr>
          <p:nvPr>
            <p:ph idx="1"/>
          </p:nvPr>
        </p:nvGraphicFramePr>
        <p:xfrm>
          <a:off x="457200" y="2895600"/>
          <a:ext cx="8229600" cy="1003300"/>
        </p:xfrm>
        <a:graphic>
          <a:graphicData uri="http://schemas.openxmlformats.org/drawingml/2006/table">
            <a:tbl>
              <a:tblPr firstRow="1" bandRow="1">
                <a:tableStyleId>{5C22544A-7EE6-4342-B048-85BDC9FD1C3A}</a:tableStyleId>
              </a:tblPr>
              <a:tblGrid>
                <a:gridCol w="3289300"/>
                <a:gridCol w="2463800"/>
                <a:gridCol w="2463800"/>
              </a:tblGrid>
              <a:tr h="0">
                <a:tc>
                  <a:txBody>
                    <a:bodyPr/>
                    <a:lstStyle/>
                    <a:p>
                      <a:endParaRPr/>
                    </a:p>
                  </a:txBody>
                  <a:tcPr/>
                </a:tc>
                <a:tc>
                  <a:txBody>
                    <a:bodyPr/>
                    <a:lstStyle/>
                    <a:p>
                      <a:pPr lvl="0" indent="0" marL="0">
                        <a:buNone/>
                      </a:pPr>
                      <a:r>
                        <a:rPr/>
                        <a:t>File</a:t>
                      </a:r>
                    </a:p>
                  </a:txBody>
                  <a:tcPr/>
                </a:tc>
                <a:tc>
                  <a:txBody>
                    <a:bodyPr/>
                    <a:lstStyle/>
                    <a:p>
                      <a:pPr lvl="0" indent="0" marL="0">
                        <a:buNone/>
                      </a:pPr>
                      <a:r>
                        <a:rPr/>
                        <a:t>How it shows up</a:t>
                      </a:r>
                    </a:p>
                  </a:txBody>
                  <a:tcPr/>
                </a:tc>
              </a:tr>
              <a:tr h="0">
                <a:tc>
                  <a:txBody>
                    <a:bodyPr/>
                    <a:lstStyle/>
                    <a:p>
                      <a:pPr lvl="0" indent="0" marL="0" algn="ctr">
                        <a:buNone/>
                      </a:pPr>
                      <a:r>
                        <a:rPr b="1"/>
                        <a:t>1</a:t>
                      </a:r>
                    </a:p>
                  </a:txBody>
                </a:tc>
                <a:tc>
                  <a:txBody>
                    <a:bodyPr/>
                    <a:lstStyle/>
                    <a:p>
                      <a:pPr lvl="0" indent="0" marL="0">
                        <a:buNone/>
                      </a:pPr>
                      <a:r>
                        <a:rPr>
                          <a:latin typeface="Courier"/>
                        </a:rPr>
                        <a:t>driver.svh</a:t>
                      </a:r>
                    </a:p>
                  </a:txBody>
                </a:tc>
                <a:tc>
                  <a:txBody>
                    <a:bodyPr/>
                    <a:lstStyle/>
                    <a:p>
                      <a:pPr lvl="0" indent="0" marL="0">
                        <a:buNone/>
                      </a:pPr>
                      <a:r>
                        <a:rPr b="1"/>
                        <a:t>it hangs</a:t>
                      </a:r>
                      <a:r>
                        <a:rPr/>
                        <a:t>: it dies on </a:t>
                      </a:r>
                      <a:r>
                        <a:rPr>
                          <a:latin typeface="Courier"/>
                        </a:rPr>
                        <a:t>[PH_TIMEOUT]</a:t>
                      </a:r>
                    </a:p>
                  </a:txBody>
                </a:tc>
              </a:tr>
              <a:tr h="0">
                <a:tc>
                  <a:txBody>
                    <a:bodyPr/>
                    <a:lstStyle/>
                    <a:p>
                      <a:pPr lvl="0" indent="0" marL="0" algn="ctr">
                        <a:buNone/>
                      </a:pPr>
                      <a:r>
                        <a:rPr b="1"/>
                        <a:t>2</a:t>
                      </a:r>
                    </a:p>
                  </a:txBody>
                </a:tc>
                <a:tc>
                  <a:txBody>
                    <a:bodyPr/>
                    <a:lstStyle/>
                    <a:p>
                      <a:pPr lvl="0" indent="0" marL="0">
                        <a:buNone/>
                      </a:pPr>
                      <a:r>
                        <a:rPr>
                          <a:latin typeface="Courier"/>
                        </a:rPr>
                        <a:t>default_seq_test.svh</a:t>
                      </a:r>
                    </a:p>
                  </a:txBody>
                </a:tc>
                <a:tc>
                  <a:txBody>
                    <a:bodyPr/>
                    <a:lstStyle/>
                    <a:p>
                      <a:pPr lvl="0" indent="0" marL="0">
                        <a:buNone/>
                      </a:pPr>
                      <a:r>
                        <a:rPr b="1"/>
                        <a:t>it ends at </a:t>
                      </a:r>
                      <a:r>
                        <a:rPr b="1">
                          <a:latin typeface="Courier"/>
                        </a:rPr>
                        <a:t>t=0</a:t>
                      </a:r>
                      <a:r>
                        <a:rPr/>
                        <a:t> and says PASS</a:t>
                      </a:r>
                    </a:p>
                  </a:txBody>
                </a:tc>
              </a:tr>
              <a:tr h="0">
                <a:tc>
                  <a:txBody>
                    <a:bodyPr/>
                    <a:lstStyle/>
                    <a:p>
                      <a:pPr lvl="0" indent="0" marL="0" algn="ctr">
                        <a:buNone/>
                      </a:pPr>
                      <a:r>
                        <a:rPr b="1"/>
                        <a:t>3</a:t>
                      </a:r>
                    </a:p>
                  </a:txBody>
                </a:tc>
                <a:tc>
                  <a:txBody>
                    <a:bodyPr/>
                    <a:lstStyle/>
                    <a:p>
                      <a:pPr lvl="0" indent="0" marL="0">
                        <a:buNone/>
                      </a:pPr>
                      <a:r>
                        <a:rPr>
                          <a:latin typeface="Courier"/>
                        </a:rPr>
                        <a:t>random_sequence.svh</a:t>
                      </a:r>
                    </a:p>
                  </a:txBody>
                </a:tc>
                <a:tc>
                  <a:txBody>
                    <a:bodyPr/>
                    <a:lstStyle/>
                    <a:p>
                      <a:pPr lvl="0" indent="0" marL="0">
                        <a:buNone/>
                      </a:pPr>
                      <a:r>
                        <a:rPr b="1"/>
                        <a:t>it lies in green</a:t>
                      </a:r>
                      <a:r>
                        <a:rPr/>
                        <a:t>: </a:t>
                      </a:r>
                      <a:r>
                        <a:rPr>
                          <a:latin typeface="Courier"/>
                        </a:rPr>
                        <a:t>add_test</a:t>
                      </a:r>
                      <a:r>
                        <a:rPr/>
                        <a:t> passes with the wrong stimulus</a:t>
                      </a:r>
                    </a:p>
                  </a:txBody>
                </a:tc>
              </a:tr>
            </a:tbl>
          </a:graphicData>
        </a:graphic>
      </p:graphicFrame>
      <p:sp>
        <p:nvSpPr>
          <p:cNvPr id="3" name="Content Placeholder 2"/>
          <p:cNvSpPr>
            <a:spLocks noGrp="1"/>
          </p:cNvSpPr>
          <p:nvPr>
            <p:ph idx="1"/>
          </p:nvPr>
        </p:nvSpPr>
        <p:spPr>
          <a:xfrm>
            <a:off x="457200" y="4025900"/>
            <a:ext cx="8229600" cy="431800"/>
          </a:xfrm>
        </p:spPr>
        <p:txBody>
          <a:bodyPr/>
          <a:lstStyle/>
          <a:p>
            <a:pPr lvl="0"/>
            <a:r>
              <a:rPr/>
              <a:t>The checker says </a:t>
            </a:r>
            <a:r>
              <a:rPr b="1"/>
              <a:t>which</a:t>
            </a:r>
            <a:r>
              <a:rPr/>
              <a:t> of the three is still broken. Which line it is, is the exercise</a:t>
            </a:r>
          </a:p>
        </p:txBody>
      </p:sp>
    </p:spTree>
  </p:cSld>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Yesterday we left…</a:t>
            </a:r>
          </a:p>
          <a:p>
            <a:pPr lvl="0" indent="0" marL="0">
              <a:spcBef>
                <a:spcPts val="3000"/>
              </a:spcBef>
              <a:buNone/>
            </a:pPr>
            <a:r>
              <a:rPr b="1" i="1"/>
              <a:t>Where the testbench stands</a:t>
            </a:r>
          </a:p>
          <a:p>
            <a:pPr lvl="0"/>
            <a:r>
              <a:rPr/>
              <a:t>The testbench was left </a:t>
            </a:r>
            <a:r>
              <a:rPr b="1"/>
              <a:t>reusable for one agent</a:t>
            </a:r>
            <a:r>
              <a:rPr/>
              <a:t>: agents with </a:t>
            </a:r>
            <a:r>
              <a:rPr>
                <a:latin typeface="Courier"/>
              </a:rPr>
              <a:t>is_active</a:t>
            </a:r>
            <a:r>
              <a:rPr/>
              <a:t>, the analysis in the </a:t>
            </a:r>
            <a:r>
              <a:rPr>
                <a:latin typeface="Courier"/>
              </a:rPr>
              <a:t>env</a:t>
            </a:r>
            <a:r>
              <a:rPr/>
              <a:t>, and the stimulus outside the tree, in sequences. The last piece —coordinating two— is this morning</a:t>
            </a:r>
          </a:p>
          <a:p>
            <a:pPr lvl="0"/>
            <a:r>
              <a:rPr/>
              <a:t>No line of the test names a component from inside the </a:t>
            </a:r>
            <a:r>
              <a:rPr>
                <a:latin typeface="Courier"/>
              </a:rPr>
              <a:t>env</a:t>
            </a:r>
            <a:r>
              <a:rPr/>
              <a:t>: the last one went with the </a:t>
            </a:r>
            <a:r>
              <a:rPr>
                <a:latin typeface="Courier"/>
              </a:rPr>
              <a:t>default_sequence</a:t>
            </a:r>
            <a:r>
              <a:rPr/>
              <a:t> through </a:t>
            </a:r>
            <a:r>
              <a:rPr>
                <a:latin typeface="Courier"/>
              </a:rPr>
              <a:t>uvm_config_db</a:t>
            </a:r>
          </a:p>
          <a:p>
            <a:pPr lvl="0"/>
            <a:r>
              <a:rPr/>
              <a:t>And the other half of the verification plan is missing: the rows </a:t>
            </a:r>
            <a:r>
              <a:rPr b="1"/>
              <a:t>no scoreboard can close</a:t>
            </a:r>
            <a:r>
              <a:rPr/>
              <a:t>, because they are not about the result but about the protocol</a:t>
            </a:r>
          </a:p>
        </p:txBody>
      </p:sp>
    </p:spTree>
  </p:cSld>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7 · ≈ 5 h 15 · unit 8 · the other half</a:t>
            </a:r>
          </a:p>
          <a:p>
            <a:pPr lvl="0"/>
            <a:r>
              <a:rPr/>
              <a:t>Warm-up: five seeds and a merge, with </a:t>
            </a:r>
            <a:r>
              <a:rPr>
                <a:latin typeface="Courier"/>
              </a:rPr>
              <a:t>make regresion</a:t>
            </a:r>
          </a:p>
          <a:p>
            <a:pPr lvl="0"/>
            <a:r>
              <a:rPr/>
              <a:t>Virtual sequences: the last piece of the reusable testbench</a:t>
            </a:r>
          </a:p>
          <a:p>
            <a:pPr lvl="0"/>
            <a:r>
              <a:rPr/>
              <a:t>Assertions (SVA)</a:t>
            </a:r>
          </a:p>
          <a:p>
            <a:pPr lvl="0"/>
            <a:r>
              <a:rPr/>
              <a:t>The capstone: an APB testbench, from scratch</a:t>
            </a:r>
          </a:p>
          <a:p>
            <a:pPr lvl="0"/>
            <a:r>
              <a:rPr/>
              <a:t>From the VTALU to a real bus</a:t>
            </a:r>
          </a:p>
          <a:p>
            <a:pPr lvl="0"/>
            <a:r>
              <a:rPr/>
              <a:t>The debug toolbox · The 21 silent traps</a:t>
            </a:r>
          </a:p>
          <a:p>
            <a:pPr lvl="0"/>
            <a:r>
              <a:rPr/>
              <a:t>Glossary, references and wrap-up</a:t>
            </a:r>
          </a:p>
          <a:p>
            <a:pPr lvl="0"/>
            <a:r>
              <a:rPr/>
              <a:t>Self-assessment: fifteen things you should be able to do by now</a:t>
            </a:r>
          </a:p>
          <a:p>
            <a:pPr lvl="0"/>
            <a:r>
              <a:rPr i="1"/>
              <a:t>On Monday</a:t>
            </a:r>
            <a:r>
              <a:rPr/>
              <a:t>: what to do with this once the screen goes off</a:t>
            </a:r>
          </a:p>
          <a:p>
            <a:pPr lvl="0" indent="0" marL="0">
              <a:buNone/>
            </a:pPr>
            <a:r>
              <a:rPr i="1"/>
              <a:t>And afterwards, </a:t>
            </a:r>
            <a:r>
              <a:rPr b="1" i="1"/>
              <a:t>day 8</a:t>
            </a:r>
            <a:r>
              <a:rPr i="1"/>
              <a:t>: optional, and for whoever has already handed in the capstone</a:t>
            </a:r>
          </a:p>
          <a:p>
            <a:pPr lvl="0" indent="0" marL="0">
              <a:buNone/>
            </a:pPr>
            <a:r>
              <a:rPr b="1"/>
              <a:t>By the end of the day you can:</a:t>
            </a:r>
          </a:p>
          <a:p>
            <a:pPr lvl="0"/>
            <a:r>
              <a:rPr b="1"/>
              <a:t>Write</a:t>
            </a:r>
            <a:r>
              <a:rPr/>
              <a:t> a property that sees a protocol violation, and say why </a:t>
            </a:r>
            <a:r>
              <a:rPr>
                <a:latin typeface="Courier"/>
              </a:rPr>
              <a:t>--assert</a:t>
            </a:r>
            <a:r>
              <a:rPr/>
              <a:t> is not optional</a:t>
            </a:r>
          </a:p>
          <a:p>
            <a:pPr lvl="0"/>
            <a:r>
              <a:rPr b="1"/>
              <a:t>Coordinate</a:t>
            </a:r>
            <a:r>
              <a:rPr/>
              <a:t> two interfaces from a single virtual sequence</a:t>
            </a:r>
          </a:p>
          <a:p>
            <a:pPr lvl="0"/>
            <a:r>
              <a:rPr b="1"/>
              <a:t>Hand in</a:t>
            </a:r>
            <a:r>
              <a:rPr/>
              <a:t> a whole testbench for a DUT you have not seen before</a:t>
            </a:r>
          </a:p>
        </p:txBody>
      </p:sp>
    </p:spTree>
  </p:cSld>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7 · 1 of 2</a:t>
            </a:r>
          </a:p>
          <a:p>
            <a:pPr lvl="0" indent="0" marL="0">
              <a:spcBef>
                <a:spcPts val="3000"/>
              </a:spcBef>
              <a:buNone/>
            </a:pPr>
            <a:r>
              <a:rPr b="1" i="1"/>
              <a:t>The same sequence, another seed</a:t>
            </a:r>
          </a:p>
          <a:p>
            <a:pPr lvl="0" indent="0" marL="0">
              <a:buNone/>
            </a:pPr>
            <a:r>
              <a:rPr>
                <a:latin typeface="Courier"/>
              </a:rPr>
              <a:t>cd code/ejercicios/d7-semillas &amp;&amp; bash run.sh</a:t>
            </a:r>
            <a:r>
              <a:rPr/>
              <a:t> </a:t>
            </a:r>
          </a:p>
          <a:p>
            <a:pPr lvl="0"/>
            <a:r>
              <a:rPr/>
              <a:t>The only exercise of the course without SystemVerilog: what gets written is the </a:t>
            </a:r>
            <a:r>
              <a:rPr b="1"/>
              <a:t>regression</a:t>
            </a:r>
            <a:r>
              <a:rPr/>
              <a:t>, six lines of shell</a:t>
            </a:r>
          </a:p>
          <a:p>
            <a:pPr lvl="0"/>
            <a:r>
              <a:rPr/>
              <a:t>Run the same test with seeds 1 to 5 and </a:t>
            </a:r>
            <a:r>
              <a:rPr b="1"/>
              <a:t>merge</a:t>
            </a:r>
            <a:r>
              <a:rPr/>
              <a:t> the five coverages with </a:t>
            </a:r>
            <a:r>
              <a:rPr>
                <a:latin typeface="Courier"/>
              </a:rPr>
              <a:t>verilator_coverage --write</a:t>
            </a:r>
          </a:p>
          <a:p>
            <a:pPr lvl="0"/>
            <a:r>
              <a:rPr/>
              <a:t>It is graded by checking that the merge covers more than the best of the five on its own</a:t>
            </a:r>
          </a:p>
        </p:txBody>
      </p:sp>
    </p:spTree>
  </p:cSld>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Virtual sequences</a:t>
            </a:r>
          </a:p>
          <a:p>
            <a:pPr lvl="0" indent="0" marL="0">
              <a:spcBef>
                <a:spcPts val="3000"/>
              </a:spcBef>
              <a:buNone/>
            </a:pPr>
            <a:r>
              <a:rPr b="1" i="1"/>
              <a:t>The problem: two interfaces and a single </a:t>
            </a:r>
            <a:r>
              <a:rPr b="1" i="1">
                <a:latin typeface="Courier"/>
              </a:rPr>
              <a:t>start()</a:t>
            </a:r>
          </a:p>
          <a:p>
            <a:pPr lvl="0"/>
            <a:r>
              <a:rPr/>
              <a:t>A </a:t>
            </a:r>
            <a:r>
              <a:rPr b="1"/>
              <a:t>virtual sequence</a:t>
            </a:r>
            <a:r>
              <a:rPr/>
              <a:t> is a sequence that does not send items of its own: it only starts other sequences, on </a:t>
            </a:r>
            <a:r>
              <a:rPr b="1"/>
              <a:t>several sequencers</a:t>
            </a:r>
          </a:p>
          <a:p>
            <a:pPr lvl="0"/>
            <a:r>
              <a:rPr/>
              <a:t>It shows up when the DUT has more than one interface —a configuration bus and a data stream, for example— and the test needs to coordinate them: </a:t>
            </a:r>
            <a:r>
              <a:rPr i="1"/>
              <a:t>configure first, then send traffic</a:t>
            </a:r>
          </a:p>
          <a:p>
            <a:pPr lvl="0"/>
            <a:r>
              <a:rPr/>
              <a:t>It is called “virtual” because it is not tied to a type of item nor to a sequencer</a:t>
            </a:r>
          </a:p>
          <a:p>
            <a:pPr lvl="0"/>
            <a:r>
              <a:rPr/>
              <a:t>The </a:t>
            </a:r>
            <a:r>
              <a:rPr>
                <a:latin typeface="Courier"/>
              </a:rPr>
              <a:t>u7/agents</a:t>
            </a:r>
            <a:r>
              <a:rPr/>
              <a:t> already left us the scenario built: </a:t>
            </a:r>
            <a:r>
              <a:rPr b="1"/>
              <a:t>two VTALU</a:t>
            </a:r>
            <a:r>
              <a:rPr/>
              <a:t>. There the second agent was passive; with both active there are </a:t>
            </a:r>
            <a:r>
              <a:rPr b="1"/>
              <a:t>two sequencers</a:t>
            </a:r>
            <a:r>
              <a:rPr/>
              <a:t>, and something to coordinate</a:t>
            </a:r>
          </a:p>
          <a:p>
            <a:pPr lvl="0"/>
            <a:r>
              <a:rPr>
                <a:latin typeface="Courier"/>
              </a:rPr>
              <a:t>full_sequence</a:t>
            </a:r>
            <a:r>
              <a:rPr/>
              <a:t> is already half a virtual sequence: it sends no items of its own, it only starts others. The only thing it lacks is the second sequencer</a:t>
            </a:r>
          </a:p>
        </p:txBody>
      </p:sp>
    </p:spTree>
  </p:cSld>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Virtual sequences</a:t>
            </a:r>
          </a:p>
        </p:txBody>
      </p:sp>
      <p:sp>
        <p:nvSpPr>
          <p:cNvPr id="3" name="Content Placeholder 2"/>
          <p:cNvSpPr>
            <a:spLocks noGrp="1"/>
          </p:cNvSpPr>
          <p:nvPr>
            <p:ph idx="1"/>
          </p:nvPr>
        </p:nvSpPr>
        <p:spPr/>
        <p:txBody>
          <a:bodyPr/>
          <a:lstStyle/>
          <a:p>
            <a:pPr lvl="0" indent="0" marL="0">
              <a:spcBef>
                <a:spcPts val="3000"/>
              </a:spcBef>
              <a:buNone/>
            </a:pPr>
            <a:r>
              <a:rPr b="1" i="1"/>
              <a:t>The virtual sequencer: handles, not items</a:t>
            </a:r>
          </a:p>
          <a:p>
            <a:pPr lvl="0" indent="0">
              <a:buNone/>
            </a:pPr>
            <a:r>
              <a:rPr b="1">
                <a:solidFill>
                  <a:srgbClr val="007020"/>
                </a:solidFill>
                <a:latin typeface="Courier"/>
              </a:rPr>
              <a:t>class</a:t>
            </a:r>
            <a:r>
              <a:rPr>
                <a:latin typeface="Courier"/>
              </a:rPr>
              <a:t> virtual_sequencer </a:t>
            </a:r>
            <a:r>
              <a:rPr b="1">
                <a:solidFill>
                  <a:srgbClr val="007020"/>
                </a:solidFill>
                <a:latin typeface="Courier"/>
              </a:rPr>
              <a:t>extends</a:t>
            </a:r>
            <a:r>
              <a:rPr>
                <a:latin typeface="Courier"/>
              </a:rPr>
              <a:t> uvm_sequencer;</a:t>
            </a:r>
            <a:br/>
            <a:r>
              <a:rPr>
                <a:latin typeface="Courier"/>
              </a:rPr>
              <a:t>   </a:t>
            </a:r>
            <a:r>
              <a:rPr>
                <a:solidFill>
                  <a:srgbClr val="007020"/>
                </a:solidFill>
                <a:latin typeface="Courier"/>
              </a:rPr>
              <a:t>`uvm_component_utils</a:t>
            </a:r>
            <a:r>
              <a:rPr>
                <a:latin typeface="Courier"/>
              </a:rPr>
              <a:t>(virtual_sequencer)</a:t>
            </a:r>
            <a:br/>
            <a:br/>
            <a:r>
              <a:rPr>
                <a:latin typeface="Courier"/>
              </a:rPr>
              <a:t>   sequencer clase_sequencer_h;</a:t>
            </a:r>
            <a:br/>
            <a:r>
              <a:rPr>
                <a:latin typeface="Courier"/>
              </a:rPr>
              <a:t>   sequencer modulo_sequencer_h;</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uvm_component parent);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parent);</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b="1">
                <a:solidFill>
                  <a:srgbClr val="007020"/>
                </a:solidFill>
                <a:latin typeface="Courier"/>
              </a:rPr>
              <a:t>endclass</a:t>
            </a:r>
            <a:r>
              <a:rPr>
                <a:latin typeface="Courier"/>
              </a:rPr>
              <a:t> : virtual_sequencer</a:t>
            </a:r>
          </a:p>
          <a:p>
            <a:pPr lvl="0" indent="0">
              <a:buNone/>
            </a:pPr>
            <a:r>
              <a:rPr>
                <a:latin typeface="Courier"/>
              </a:rPr>
              <a:t>      </a:t>
            </a:r>
            <a:r>
              <a:rPr i="1">
                <a:solidFill>
                  <a:srgbClr val="60A0B0"/>
                </a:solidFill>
                <a:latin typeface="Courier"/>
              </a:rPr>
              <a:t>// The handles are passed HERE and not looked up by string: in connect_phase</a:t>
            </a:r>
            <a:br/>
            <a:r>
              <a:rPr>
                <a:latin typeface="Courier"/>
              </a:rPr>
              <a:t>      </a:t>
            </a:r>
            <a:r>
              <a:rPr i="1">
                <a:solidFill>
                  <a:srgbClr val="60A0B0"/>
                </a:solidFill>
                <a:latin typeface="Courier"/>
              </a:rPr>
              <a:t>// both agents already exist, and if somebody renames a component this does</a:t>
            </a:r>
            <a:br/>
            <a:r>
              <a:rPr>
                <a:latin typeface="Courier"/>
              </a:rPr>
              <a:t>      </a:t>
            </a:r>
            <a:r>
              <a:rPr i="1">
                <a:solidFill>
                  <a:srgbClr val="60A0B0"/>
                </a:solidFill>
                <a:latin typeface="Courier"/>
              </a:rPr>
              <a:t>// not compile instead of returning null at simulation time.</a:t>
            </a:r>
            <a:br/>
            <a:r>
              <a:rPr>
                <a:latin typeface="Courier"/>
              </a:rPr>
              <a:t>      virtual_sequencer_h.clase_sequencer_h  = clase_agent_h.sequencer_h;</a:t>
            </a:r>
            <a:br/>
            <a:r>
              <a:rPr>
                <a:latin typeface="Courier"/>
              </a:rPr>
              <a:t>      virtual_sequencer_h.modulo_sequencer_h = modulo_agent_h.sequencer_h;</a:t>
            </a:r>
          </a:p>
          <a:p>
            <a:pPr lvl="0"/>
            <a:r>
              <a:rPr/>
              <a:t>It has no queue, it does not arbitrate, it does not talk to any driver. It is a </a:t>
            </a:r>
            <a:r>
              <a:rPr>
                <a:latin typeface="Courier"/>
              </a:rPr>
              <a:t>uvm_component</a:t>
            </a:r>
            <a:r>
              <a:rPr/>
              <a:t> that exists in order to </a:t>
            </a:r>
            <a:r>
              <a:rPr b="1"/>
              <a:t>hold the handles</a:t>
            </a:r>
            <a:r>
              <a:rPr/>
              <a:t> and to live in the tree with a name</a:t>
            </a:r>
          </a:p>
          <a:p>
            <a:pPr lvl="0"/>
            <a:r>
              <a:rPr/>
              <a:t>It extends </a:t>
            </a:r>
            <a:r>
              <a:rPr>
                <a:latin typeface="Courier"/>
              </a:rPr>
              <a:t>uvm_sequencer</a:t>
            </a:r>
            <a:r>
              <a:rPr/>
              <a:t> </a:t>
            </a:r>
            <a:r>
              <a:rPr b="1"/>
              <a:t>without parameterizing it</a:t>
            </a:r>
            <a:r>
              <a:rPr/>
              <a:t>: the default item is </a:t>
            </a:r>
            <a:r>
              <a:rPr>
                <a:latin typeface="Courier"/>
              </a:rPr>
              <a:t>uvm_sequence_item</a:t>
            </a:r>
            <a:r>
              <a:rPr/>
              <a:t> and none ever gets sent</a:t>
            </a:r>
          </a:p>
          <a:p>
            <a:pPr lvl="0"/>
            <a:r>
              <a:rPr/>
              <a:t>The handles get assigned in the </a:t>
            </a:r>
            <a:r>
              <a:rPr>
                <a:latin typeface="Courier"/>
              </a:rPr>
              <a:t>connect_phase</a:t>
            </a:r>
            <a:r>
              <a:rPr/>
              <a:t>, where the agents already exist</a:t>
            </a:r>
          </a:p>
        </p:txBody>
      </p:sp>
    </p:spTree>
  </p:cSld>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Virtual sequences</a:t>
            </a:r>
          </a:p>
        </p:txBody>
      </p:sp>
      <p:sp>
        <p:nvSpPr>
          <p:cNvPr id="3" name="Content Placeholder 2"/>
          <p:cNvSpPr>
            <a:spLocks noGrp="1"/>
          </p:cNvSpPr>
          <p:nvPr>
            <p:ph idx="1"/>
          </p:nvPr>
        </p:nvSpPr>
        <p:spPr/>
        <p:txBody>
          <a:bodyPr/>
          <a:lstStyle/>
          <a:p>
            <a:pPr lvl="0" indent="0" marL="0">
              <a:spcBef>
                <a:spcPts val="3000"/>
              </a:spcBef>
              <a:buNone/>
            </a:pPr>
            <a:r>
              <a:rPr b="1" i="1"/>
              <a:t>The virtual sequence: </a:t>
            </a:r>
            <a:r>
              <a:rPr b="1" i="1">
                <a:latin typeface="Courier"/>
              </a:rPr>
              <a:t>p_sequencer</a:t>
            </a:r>
            <a:r>
              <a:rPr b="1" i="1"/>
              <a:t> and two branches</a:t>
            </a:r>
          </a:p>
          <a:p>
            <a:pPr lvl="0" indent="0">
              <a:buNone/>
            </a:pPr>
            <a:r>
              <a:rPr i="1">
                <a:solidFill>
                  <a:srgbClr val="60A0B0"/>
                </a:solidFill>
                <a:latin typeface="Courier"/>
              </a:rPr>
              <a:t>// `uvm_declare_p_sequencer declares `p_sequencer` with the type above and casts</a:t>
            </a:r>
            <a:br/>
            <a:r>
              <a:rPr i="1">
                <a:solidFill>
                  <a:srgbClr val="60A0B0"/>
                </a:solidFill>
                <a:latin typeface="Courier"/>
              </a:rPr>
              <a:t>// it on its own inside m_set_p_sequencer. Without it, get_sequencer() returns a</a:t>
            </a:r>
            <a:br/>
            <a:r>
              <a:rPr i="1">
                <a:solidFill>
                  <a:srgbClr val="60A0B0"/>
                </a:solidFill>
                <a:latin typeface="Courier"/>
              </a:rPr>
              <a:t>// uvm_sequencer_base and every use would need a cast by hand.</a:t>
            </a:r>
            <a:br/>
            <a:r>
              <a:rPr b="1">
                <a:solidFill>
                  <a:srgbClr val="007020"/>
                </a:solidFill>
                <a:latin typeface="Courier"/>
              </a:rPr>
              <a:t>class</a:t>
            </a:r>
            <a:r>
              <a:rPr>
                <a:latin typeface="Courier"/>
              </a:rPr>
              <a:t> coordinada_sequence </a:t>
            </a:r>
            <a:r>
              <a:rPr b="1">
                <a:solidFill>
                  <a:srgbClr val="007020"/>
                </a:solidFill>
                <a:latin typeface="Courier"/>
              </a:rPr>
              <a:t>extends</a:t>
            </a:r>
            <a:r>
              <a:rPr>
                <a:latin typeface="Courier"/>
              </a:rPr>
              <a:t> uvm_sequence;</a:t>
            </a:r>
            <a:br/>
            <a:r>
              <a:rPr>
                <a:latin typeface="Courier"/>
              </a:rPr>
              <a:t>   </a:t>
            </a:r>
            <a:r>
              <a:rPr>
                <a:solidFill>
                  <a:srgbClr val="007020"/>
                </a:solidFill>
                <a:latin typeface="Courier"/>
              </a:rPr>
              <a:t>`uvm_object_utils</a:t>
            </a:r>
            <a:r>
              <a:rPr>
                <a:latin typeface="Courier"/>
              </a:rPr>
              <a:t>(coordinada_sequence)</a:t>
            </a:r>
            <a:br/>
            <a:r>
              <a:rPr>
                <a:latin typeface="Courier"/>
              </a:rPr>
              <a:t>   </a:t>
            </a:r>
            <a:r>
              <a:rPr>
                <a:solidFill>
                  <a:srgbClr val="007020"/>
                </a:solidFill>
                <a:latin typeface="Courier"/>
              </a:rPr>
              <a:t>`uvm_declare_p_sequencer</a:t>
            </a:r>
            <a:r>
              <a:rPr>
                <a:latin typeface="Courier"/>
              </a:rPr>
              <a:t>(virtual_sequencer)</a:t>
            </a:r>
          </a:p>
          <a:p>
            <a:pPr lvl="0" indent="0">
              <a:buNone/>
            </a:pPr>
            <a:r>
              <a:rPr>
                <a:latin typeface="Courier"/>
              </a:rPr>
              <a:t>      </a:t>
            </a:r>
            <a:r>
              <a:rPr i="1">
                <a:solidFill>
                  <a:srgbClr val="60A0B0"/>
                </a:solidFill>
                <a:latin typeface="Courier"/>
              </a:rPr>
              <a:t>// --- 1. Both ALUs get reset at the same time -----------------------------</a:t>
            </a:r>
            <a:br/>
            <a:r>
              <a:rPr>
                <a:latin typeface="Courier"/>
              </a:rPr>
              <a:t>      </a:t>
            </a:r>
            <a:r>
              <a:rPr i="1">
                <a:solidFill>
                  <a:srgbClr val="60A0B0"/>
                </a:solidFill>
                <a:latin typeface="Courier"/>
              </a:rPr>
              <a:t>// fork/join over TWO sequencers. Each branch blocks on its own driver, and</a:t>
            </a:r>
            <a:br/>
            <a:r>
              <a:rPr>
                <a:latin typeface="Courier"/>
              </a:rPr>
              <a:t>      </a:t>
            </a:r>
            <a:r>
              <a:rPr i="1">
                <a:solidFill>
                  <a:srgbClr val="60A0B0"/>
                </a:solidFill>
                <a:latin typeface="Courier"/>
              </a:rPr>
              <a:t>// the join waits for both: that cannot be written inside a normal</a:t>
            </a:r>
            <a:br/>
            <a:r>
              <a:rPr>
                <a:latin typeface="Courier"/>
              </a:rPr>
              <a:t>      </a:t>
            </a:r>
            <a:r>
              <a:rPr i="1">
                <a:solidFill>
                  <a:srgbClr val="60A0B0"/>
                </a:solidFill>
                <a:latin typeface="Courier"/>
              </a:rPr>
              <a:t>// sequence, which only knows the sequencer that started it.</a:t>
            </a:r>
            <a:br/>
            <a:r>
              <a:rPr>
                <a:latin typeface="Courier"/>
              </a:rPr>
              <a:t>      </a:t>
            </a:r>
            <a:r>
              <a:rPr b="1">
                <a:solidFill>
                  <a:srgbClr val="007020"/>
                </a:solidFill>
                <a:latin typeface="Courier"/>
              </a:rPr>
              <a:t>fork</a:t>
            </a:r>
            <a:br/>
            <a:r>
              <a:rPr>
                <a:latin typeface="Courier"/>
              </a:rPr>
              <a:t>         reset_a.</a:t>
            </a:r>
            <a:r>
              <a:rPr>
                <a:solidFill>
                  <a:srgbClr val="007020"/>
                </a:solidFill>
                <a:latin typeface="Courier"/>
              </a:rPr>
              <a:t>start</a:t>
            </a:r>
            <a:r>
              <a:rPr>
                <a:latin typeface="Courier"/>
              </a:rPr>
              <a:t>(p_sequencer.clase_sequencer_h);</a:t>
            </a:r>
            <a:br/>
            <a:r>
              <a:rPr>
                <a:latin typeface="Courier"/>
              </a:rPr>
              <a:t>         reset_b.</a:t>
            </a:r>
            <a:r>
              <a:rPr>
                <a:solidFill>
                  <a:srgbClr val="007020"/>
                </a:solidFill>
                <a:latin typeface="Courier"/>
              </a:rPr>
              <a:t>start</a:t>
            </a:r>
            <a:r>
              <a:rPr>
                <a:latin typeface="Courier"/>
              </a:rPr>
              <a:t>(p_sequencer.modulo_sequencer_h);</a:t>
            </a:r>
            <a:br/>
            <a:r>
              <a:rPr>
                <a:latin typeface="Courier"/>
              </a:rPr>
              <a:t>      </a:t>
            </a:r>
            <a:r>
              <a:rPr b="1">
                <a:solidFill>
                  <a:srgbClr val="007020"/>
                </a:solidFill>
                <a:latin typeface="Courier"/>
              </a:rPr>
              <a:t>join</a:t>
            </a:r>
            <a:br/>
            <a:br/>
            <a:r>
              <a:rPr>
                <a:latin typeface="Courier"/>
              </a:rPr>
              <a:t>      </a:t>
            </a:r>
            <a:r>
              <a:rPr i="1">
                <a:solidFill>
                  <a:srgbClr val="60A0B0"/>
                </a:solidFill>
                <a:latin typeface="Courier"/>
              </a:rPr>
              <a:t>// --- 2. Parallel traffic, different on each interface -------------------</a:t>
            </a:r>
            <a:br/>
            <a:r>
              <a:rPr>
                <a:latin typeface="Courier"/>
              </a:rPr>
              <a:t>      </a:t>
            </a:r>
            <a:r>
              <a:rPr i="1">
                <a:solidFill>
                  <a:srgbClr val="60A0B0"/>
                </a:solidFill>
                <a:latin typeface="Courier"/>
              </a:rPr>
              <a:t>// A does the directed overflow case while B sends at random.</a:t>
            </a:r>
            <a:br/>
            <a:r>
              <a:rPr>
                <a:latin typeface="Courier"/>
              </a:rPr>
              <a:t>      </a:t>
            </a:r>
            <a:r>
              <a:rPr b="1">
                <a:solidFill>
                  <a:srgbClr val="007020"/>
                </a:solidFill>
                <a:latin typeface="Courier"/>
              </a:rPr>
              <a:t>fork</a:t>
            </a:r>
            <a:br/>
            <a:r>
              <a:rPr>
                <a:latin typeface="Courier"/>
              </a:rPr>
              <a:t>         maxmult.</a:t>
            </a:r>
            <a:r>
              <a:rPr>
                <a:solidFill>
                  <a:srgbClr val="007020"/>
                </a:solidFill>
                <a:latin typeface="Courier"/>
              </a:rPr>
              <a:t>start</a:t>
            </a:r>
            <a:r>
              <a:rPr>
                <a:latin typeface="Courier"/>
              </a:rPr>
              <a:t>(p_sequencer.clase_sequencer_h);</a:t>
            </a:r>
            <a:br/>
            <a:r>
              <a:rPr>
                <a:latin typeface="Courier"/>
              </a:rPr>
              <a:t>         random_b.</a:t>
            </a:r>
            <a:r>
              <a:rPr>
                <a:solidFill>
                  <a:srgbClr val="007020"/>
                </a:solidFill>
                <a:latin typeface="Courier"/>
              </a:rPr>
              <a:t>start</a:t>
            </a:r>
            <a:r>
              <a:rPr>
                <a:latin typeface="Courier"/>
              </a:rPr>
              <a:t>(p_sequencer.modulo_sequencer_h);</a:t>
            </a:r>
            <a:br/>
            <a:r>
              <a:rPr>
                <a:latin typeface="Courier"/>
              </a:rPr>
              <a:t>      </a:t>
            </a:r>
            <a:r>
              <a:rPr b="1">
                <a:solidFill>
                  <a:srgbClr val="007020"/>
                </a:solidFill>
                <a:latin typeface="Courier"/>
              </a:rPr>
              <a:t>join</a:t>
            </a:r>
          </a:p>
          <a:p>
            <a:pPr lvl="0"/>
            <a:r>
              <a:rPr>
                <a:latin typeface="Courier"/>
              </a:rPr>
              <a:t>`uvm_declare_p_sequencer</a:t>
            </a:r>
            <a:r>
              <a:rPr/>
              <a:t> declares </a:t>
            </a:r>
            <a:r>
              <a:rPr>
                <a:latin typeface="Courier"/>
              </a:rPr>
              <a:t>p_sequencer</a:t>
            </a:r>
            <a:r>
              <a:rPr/>
              <a:t> </a:t>
            </a:r>
            <a:r>
              <a:rPr b="1"/>
              <a:t>with the type of the virtual sequencer</a:t>
            </a:r>
            <a:r>
              <a:rPr/>
              <a:t> and casts it on its own. Without it, </a:t>
            </a:r>
            <a:r>
              <a:rPr>
                <a:latin typeface="Courier"/>
              </a:rPr>
              <a:t>get_sequencer()</a:t>
            </a:r>
            <a:r>
              <a:rPr/>
              <a:t> returns a </a:t>
            </a:r>
            <a:r>
              <a:rPr>
                <a:latin typeface="Courier"/>
              </a:rPr>
              <a:t>uvm_sequencer_base</a:t>
            </a:r>
            <a:r>
              <a:rPr/>
              <a:t> and you have to cast by hand at every use</a:t>
            </a:r>
          </a:p>
          <a:p>
            <a:pPr lvl="0"/>
            <a:r>
              <a:rPr/>
              <a:t>The </a:t>
            </a:r>
            <a:r>
              <a:rPr>
                <a:latin typeface="Courier"/>
              </a:rPr>
              <a:t>fork</a:t>
            </a:r>
            <a:r>
              <a:rPr/>
              <a:t>/</a:t>
            </a:r>
            <a:r>
              <a:rPr>
                <a:latin typeface="Courier"/>
              </a:rPr>
              <a:t>join</a:t>
            </a:r>
            <a:r>
              <a:rPr/>
              <a:t> is over </a:t>
            </a:r>
            <a:r>
              <a:rPr b="1"/>
              <a:t>two sequencers</a:t>
            </a:r>
            <a:r>
              <a:rPr/>
              <a:t>: each branch blocks on its driver and the </a:t>
            </a:r>
            <a:r>
              <a:rPr>
                <a:latin typeface="Courier"/>
              </a:rPr>
              <a:t>join</a:t>
            </a:r>
            <a:r>
              <a:rPr/>
              <a:t> waits for both</a:t>
            </a:r>
          </a:p>
          <a:p>
            <a:pPr lvl="0"/>
            <a:r>
              <a:rPr/>
              <a:t>That cannot be written inside a normal sequence, which knows a single sequencer</a:t>
            </a:r>
          </a:p>
        </p:txBody>
      </p:sp>
    </p:spTree>
  </p:cSld>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Virtual sequences</a:t>
            </a:r>
          </a:p>
        </p:txBody>
      </p:sp>
      <p:sp>
        <p:nvSpPr>
          <p:cNvPr id="3" name="Content Placeholder 2"/>
          <p:cNvSpPr>
            <a:spLocks noGrp="1"/>
          </p:cNvSpPr>
          <p:nvPr>
            <p:ph idx="1"/>
          </p:nvPr>
        </p:nvSpPr>
        <p:spPr/>
        <p:txBody>
          <a:bodyPr/>
          <a:lstStyle/>
          <a:p>
            <a:pPr lvl="0" indent="0" marL="0">
              <a:spcBef>
                <a:spcPts val="3000"/>
              </a:spcBef>
              <a:buNone/>
            </a:pPr>
            <a:r>
              <a:rPr b="1" i="1"/>
              <a:t>What no sequence on its own can do</a:t>
            </a:r>
          </a:p>
          <a:p>
            <a:pPr lvl="0" indent="0">
              <a:buNone/>
            </a:pPr>
            <a:r>
              <a:rPr>
                <a:latin typeface="Courier"/>
              </a:rPr>
              <a:t>      </a:t>
            </a:r>
            <a:r>
              <a:rPr i="1">
                <a:solidFill>
                  <a:srgbClr val="60A0B0"/>
                </a:solidFill>
                <a:latin typeface="Courier"/>
              </a:rPr>
              <a:t>// --- 3. What no single sequence can do ----------------------------------</a:t>
            </a:r>
            <a:br/>
            <a:r>
              <a:rPr>
                <a:latin typeface="Courier"/>
              </a:rPr>
              <a:t>      </a:t>
            </a:r>
            <a:r>
              <a:rPr i="1">
                <a:solidFill>
                  <a:srgbClr val="60A0B0"/>
                </a:solidFill>
                <a:latin typeface="Courier"/>
              </a:rPr>
              <a:t>// The result of VTALU A is the operand of B. It is a dependency BETWEEN</a:t>
            </a:r>
            <a:br/>
            <a:r>
              <a:rPr>
                <a:latin typeface="Courier"/>
              </a:rPr>
              <a:t>      </a:t>
            </a:r>
            <a:r>
              <a:rPr i="1">
                <a:solidFill>
                  <a:srgbClr val="60A0B0"/>
                </a:solidFill>
                <a:latin typeface="Courier"/>
              </a:rPr>
              <a:t>// interfaces: the second one cannot even start being built until the</a:t>
            </a:r>
            <a:br/>
            <a:r>
              <a:rPr>
                <a:latin typeface="Courier"/>
              </a:rPr>
              <a:t>      </a:t>
            </a:r>
            <a:r>
              <a:rPr i="1">
                <a:solidFill>
                  <a:srgbClr val="60A0B0"/>
                </a:solidFill>
                <a:latin typeface="Courier"/>
              </a:rPr>
              <a:t>// first one answered.</a:t>
            </a:r>
            <a:br/>
            <a:r>
              <a:rPr>
                <a:latin typeface="Courier"/>
              </a:rPr>
              <a:t>      primera.A  = </a:t>
            </a:r>
            <a:r>
              <a:rPr>
                <a:solidFill>
                  <a:srgbClr val="40A070"/>
                </a:solidFill>
                <a:latin typeface="Courier"/>
              </a:rPr>
              <a:t>8'h0F</a:t>
            </a:r>
            <a:r>
              <a:rPr>
                <a:latin typeface="Courier"/>
              </a:rPr>
              <a:t>;</a:t>
            </a:r>
            <a:br/>
            <a:r>
              <a:rPr>
                <a:latin typeface="Courier"/>
              </a:rPr>
              <a:t>      primera.B  = </a:t>
            </a:r>
            <a:r>
              <a:rPr>
                <a:solidFill>
                  <a:srgbClr val="40A070"/>
                </a:solidFill>
                <a:latin typeface="Courier"/>
              </a:rPr>
              <a:t>8'h07</a:t>
            </a:r>
            <a:r>
              <a:rPr>
                <a:latin typeface="Courier"/>
              </a:rPr>
              <a:t>;</a:t>
            </a:r>
            <a:br/>
            <a:r>
              <a:rPr>
                <a:latin typeface="Courier"/>
              </a:rPr>
              <a:t>      primera.op = mul_op;</a:t>
            </a:r>
            <a:br/>
            <a:r>
              <a:rPr>
                <a:latin typeface="Courier"/>
              </a:rPr>
              <a:t>      primera.</a:t>
            </a:r>
            <a:r>
              <a:rPr>
                <a:solidFill>
                  <a:srgbClr val="007020"/>
                </a:solidFill>
                <a:latin typeface="Courier"/>
              </a:rPr>
              <a:t>start</a:t>
            </a:r>
            <a:r>
              <a:rPr>
                <a:latin typeface="Courier"/>
              </a:rPr>
              <a:t>(p_sequencer.clase_sequencer_h);</a:t>
            </a:r>
            <a:br/>
            <a:br/>
            <a:r>
              <a:rPr>
                <a:latin typeface="Courier"/>
              </a:rPr>
              <a:t>      </a:t>
            </a:r>
            <a:r>
              <a:rPr>
                <a:solidFill>
                  <a:srgbClr val="007020"/>
                </a:solidFill>
                <a:latin typeface="Courier"/>
              </a:rPr>
              <a:t>`uvm_info</a:t>
            </a:r>
            <a:r>
              <a:rPr>
                <a:latin typeface="Courier"/>
              </a:rPr>
              <a:t>(</a:t>
            </a:r>
            <a:r>
              <a:rPr>
                <a:solidFill>
                  <a:srgbClr val="4070A0"/>
                </a:solidFill>
                <a:latin typeface="Courier"/>
              </a:rPr>
              <a:t>"COORDINADA"</a:t>
            </a: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"A returned %0d: it goes as an operand into B"</a:t>
            </a:r>
            <a:r>
              <a:rPr>
                <a:latin typeface="Courier"/>
              </a:rPr>
              <a:t>, primera.result), UVM_LOW)</a:t>
            </a:r>
            <a:br/>
            <a:br/>
            <a:r>
              <a:rPr>
                <a:latin typeface="Courier"/>
              </a:rPr>
              <a:t>      segunda.A  = primera.result[</a:t>
            </a:r>
            <a:r>
              <a:rPr>
                <a:solidFill>
                  <a:srgbClr val="40A070"/>
                </a:solidFill>
                <a:latin typeface="Courier"/>
              </a:rPr>
              <a:t>7</a:t>
            </a:r>
            <a:r>
              <a:rPr>
                <a:latin typeface="Courier"/>
              </a:rPr>
              <a:t>:</a:t>
            </a:r>
            <a:r>
              <a:rPr>
                <a:solidFill>
                  <a:srgbClr val="40A070"/>
                </a:solidFill>
                <a:latin typeface="Courier"/>
              </a:rPr>
              <a:t>0</a:t>
            </a:r>
            <a:r>
              <a:rPr>
                <a:latin typeface="Courier"/>
              </a:rPr>
              <a:t>];</a:t>
            </a:r>
            <a:br/>
            <a:r>
              <a:rPr>
                <a:latin typeface="Courier"/>
              </a:rPr>
              <a:t>      segunda.B  = </a:t>
            </a:r>
            <a:r>
              <a:rPr>
                <a:solidFill>
                  <a:srgbClr val="40A070"/>
                </a:solidFill>
                <a:latin typeface="Courier"/>
              </a:rPr>
              <a:t>8'h01</a:t>
            </a:r>
            <a:r>
              <a:rPr>
                <a:latin typeface="Courier"/>
              </a:rPr>
              <a:t>;</a:t>
            </a:r>
            <a:br/>
            <a:r>
              <a:rPr>
                <a:latin typeface="Courier"/>
              </a:rPr>
              <a:t>      segunda.op = add_op;</a:t>
            </a:r>
            <a:br/>
            <a:r>
              <a:rPr>
                <a:latin typeface="Courier"/>
              </a:rPr>
              <a:t>      segunda.</a:t>
            </a:r>
            <a:r>
              <a:rPr>
                <a:solidFill>
                  <a:srgbClr val="007020"/>
                </a:solidFill>
                <a:latin typeface="Courier"/>
              </a:rPr>
              <a:t>start</a:t>
            </a:r>
            <a:r>
              <a:rPr>
                <a:latin typeface="Courier"/>
              </a:rPr>
              <a:t>(p_sequencer.modulo_sequencer_h);</a:t>
            </a:r>
          </a:p>
          <a:p>
            <a:pPr lvl="0"/>
            <a:r>
              <a:rPr/>
              <a:t>The result of VTALU </a:t>
            </a:r>
            <a:r>
              <a:rPr b="1"/>
              <a:t>A</a:t>
            </a:r>
            <a:r>
              <a:rPr/>
              <a:t> goes in as an operand of </a:t>
            </a:r>
            <a:r>
              <a:rPr b="1"/>
              <a:t>B</a:t>
            </a:r>
            <a:r>
              <a:rPr/>
              <a:t>: a dependency </a:t>
            </a:r>
            <a:r>
              <a:rPr b="1"/>
              <a:t>between interfaces</a:t>
            </a:r>
            <a:r>
              <a:rPr/>
              <a:t>, and in series. The second one cannot even be assembled until the first has answered</a:t>
            </a:r>
          </a:p>
          <a:p>
            <a:pPr lvl="0"/>
            <a:r>
              <a:rPr/>
              <a:t>The </a:t>
            </a:r>
            <a:r>
              <a:rPr>
                <a:latin typeface="Courier"/>
              </a:rPr>
              <a:t>result</a:t>
            </a:r>
            <a:r>
              <a:rPr/>
              <a:t> comes back inside the item, which is the way back of this unit</a:t>
            </a:r>
          </a:p>
          <a:p>
            <a:pPr lvl="0"/>
            <a:r>
              <a:rPr>
                <a:latin typeface="Courier"/>
              </a:rPr>
              <a:t>0F × 07 = 105</a:t>
            </a:r>
            <a:r>
              <a:rPr/>
              <a:t>, and B answers </a:t>
            </a:r>
            <a:r>
              <a:rPr>
                <a:latin typeface="Courier"/>
              </a:rPr>
              <a:t>106</a:t>
            </a:r>
            <a:r>
              <a:rPr/>
              <a:t>. Run it: </a:t>
            </a:r>
            <a:r>
              <a:rPr>
                <a:latin typeface="Courier"/>
              </a:rPr>
              <a:t>code/u7/sequences/virtual/run.sh</a:t>
            </a:r>
          </a:p>
        </p:txBody>
      </p:sp>
    </p:spTree>
  </p:cSld>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Virtual sequences</a:t>
            </a:r>
          </a:p>
        </p:txBody>
      </p:sp>
      <p:sp>
        <p:nvSpPr>
          <p:cNvPr id="3" name="Content Placeholder 2"/>
          <p:cNvSpPr>
            <a:spLocks noGrp="1"/>
          </p:cNvSpPr>
          <p:nvPr>
            <p:ph idx="1"/>
          </p:nvPr>
        </p:nvSpPr>
        <p:spPr/>
        <p:txBody>
          <a:bodyPr/>
          <a:lstStyle/>
          <a:p>
            <a:pPr lvl="0" indent="0" marL="0">
              <a:spcBef>
                <a:spcPts val="3000"/>
              </a:spcBef>
              <a:buNone/>
            </a:pPr>
            <a:r>
              <a:rPr b="1" i="1"/>
              <a:t>And if branch B has to wait for A?</a:t>
            </a:r>
          </a:p>
          <a:p>
            <a:pPr lvl="0" indent="0">
              <a:buNone/>
            </a:pPr>
            <a:r>
              <a:rPr i="1">
                <a:solidFill>
                  <a:srgbClr val="60A0B0"/>
                </a:solidFill>
                <a:latin typeface="Courier"/>
              </a:rPr>
              <a:t>// uvm_event: a notice, from one to many. It comes from the global pool, nobody builds it</a:t>
            </a:r>
            <a:br/>
            <a:r>
              <a:rPr>
                <a:latin typeface="Courier"/>
              </a:rPr>
              <a:t>uvm_event listo = uvm_event_pool::get_global(</a:t>
            </a:r>
            <a:r>
              <a:rPr>
                <a:solidFill>
                  <a:srgbClr val="4070A0"/>
                </a:solidFill>
                <a:latin typeface="Courier"/>
              </a:rPr>
              <a:t>"dut_configurado"</a:t>
            </a:r>
            <a:r>
              <a:rPr>
                <a:latin typeface="Courier"/>
              </a:rPr>
              <a:t>);</a:t>
            </a:r>
            <a:br/>
            <a:br/>
            <a:r>
              <a:rPr>
                <a:latin typeface="Courier"/>
              </a:rPr>
              <a:t>listo.trigger();          </a:t>
            </a:r>
            <a:r>
              <a:rPr i="1">
                <a:solidFill>
                  <a:srgbClr val="60A0B0"/>
                </a:solidFill>
                <a:latin typeface="Courier"/>
              </a:rPr>
              <a:t>// the branch that configured gives notice</a:t>
            </a:r>
            <a:br/>
            <a:r>
              <a:rPr>
                <a:latin typeface="Courier"/>
              </a:rPr>
              <a:t>listo.wait_trigger();     </a:t>
            </a:r>
            <a:r>
              <a:rPr i="1">
                <a:solidFill>
                  <a:srgbClr val="60A0B0"/>
                </a:solidFill>
                <a:latin typeface="Courier"/>
              </a:rPr>
              <a:t>// the one waiting blocks here</a:t>
            </a:r>
            <a:br/>
            <a:r>
              <a:rPr>
                <a:latin typeface="Courier"/>
              </a:rPr>
              <a:t>listo.wait_ptrigger();    </a:t>
            </a:r>
            <a:r>
              <a:rPr i="1">
                <a:solidFill>
                  <a:srgbClr val="60A0B0"/>
                </a:solidFill>
                <a:latin typeface="Courier"/>
              </a:rPr>
              <a:t>// the same, but if it already happened, it walks on</a:t>
            </a:r>
            <a:br/>
            <a:br/>
            <a:r>
              <a:rPr i="1">
                <a:solidFill>
                  <a:srgbClr val="60A0B0"/>
                </a:solidFill>
                <a:latin typeface="Courier"/>
              </a:rPr>
              <a:t>// uvm_barrier: a meeting point between N branches</a:t>
            </a:r>
            <a:br/>
            <a:r>
              <a:rPr>
                <a:latin typeface="Courier"/>
              </a:rPr>
              <a:t>uvm_barrier arranque = uvm_barrier_pool::get_global(</a:t>
            </a:r>
            <a:r>
              <a:rPr>
                <a:solidFill>
                  <a:srgbClr val="4070A0"/>
                </a:solidFill>
                <a:latin typeface="Courier"/>
              </a:rPr>
              <a:t>"arranque"</a:t>
            </a:r>
            <a:r>
              <a:rPr>
                <a:latin typeface="Courier"/>
              </a:rPr>
              <a:t>);</a:t>
            </a:r>
            <a:br/>
            <a:r>
              <a:rPr>
                <a:latin typeface="Courier"/>
              </a:rPr>
              <a:t>arranque.set_threshold(</a:t>
            </a:r>
            <a:r>
              <a:rPr>
                <a:solidFill>
                  <a:srgbClr val="40A070"/>
                </a:solidFill>
                <a:latin typeface="Courier"/>
              </a:rPr>
              <a:t>2</a:t>
            </a:r>
            <a:r>
              <a:rPr>
                <a:latin typeface="Courier"/>
              </a:rPr>
              <a:t>);</a:t>
            </a:r>
            <a:br/>
            <a:r>
              <a:rPr>
                <a:latin typeface="Courier"/>
              </a:rPr>
              <a:t>arranque.wait_for();      </a:t>
            </a:r>
            <a:r>
              <a:rPr i="1">
                <a:solidFill>
                  <a:srgbClr val="60A0B0"/>
                </a:solidFill>
                <a:latin typeface="Courier"/>
              </a:rPr>
              <a:t>// neither of the two goes on until both have arrived</a:t>
            </a:r>
          </a:p>
          <a:p>
            <a:pPr lvl="0"/>
            <a:r>
              <a:rPr/>
              <a:t>The </a:t>
            </a:r>
            <a:r>
              <a:rPr>
                <a:latin typeface="Courier"/>
              </a:rPr>
              <a:t>join</a:t>
            </a:r>
            <a:r>
              <a:rPr/>
              <a:t> synchronizes </a:t>
            </a:r>
            <a:r>
              <a:rPr b="1"/>
              <a:t>at the end</a:t>
            </a:r>
            <a:r>
              <a:rPr/>
              <a:t>. When branch B has to wait for A </a:t>
            </a:r>
            <a:r>
              <a:rPr b="1"/>
              <a:t>in the middle</a:t>
            </a:r>
            <a:r>
              <a:rPr/>
              <a:t>, a synchronization object is needed</a:t>
            </a:r>
          </a:p>
          <a:p>
            <a:pPr lvl="0"/>
            <a:r>
              <a:rPr>
                <a:latin typeface="Courier"/>
              </a:rPr>
              <a:t>uvm_event</a:t>
            </a:r>
            <a:r>
              <a:rPr/>
              <a:t> is </a:t>
            </a:r>
            <a:r>
              <a:rPr b="1"/>
              <a:t>one to many</a:t>
            </a:r>
            <a:r>
              <a:rPr/>
              <a:t>: one gives notice, those waiting move on. And </a:t>
            </a:r>
            <a:r>
              <a:rPr>
                <a:latin typeface="Courier"/>
              </a:rPr>
              <a:t>trigger(data)</a:t>
            </a:r>
            <a:r>
              <a:rPr/>
              <a:t> can carry a </a:t>
            </a:r>
            <a:r>
              <a:rPr>
                <a:latin typeface="Courier"/>
              </a:rPr>
              <a:t>uvm_object</a:t>
            </a:r>
            <a:r>
              <a:rPr/>
              <a:t> attached</a:t>
            </a:r>
          </a:p>
          <a:p>
            <a:pPr lvl="0"/>
            <a:r>
              <a:rPr>
                <a:latin typeface="Courier"/>
              </a:rPr>
              <a:t>uvm_barrier</a:t>
            </a:r>
            <a:r>
              <a:rPr/>
              <a:t> is </a:t>
            </a:r>
            <a:r>
              <a:rPr b="1"/>
              <a:t>symmetric</a:t>
            </a:r>
            <a:r>
              <a:rPr/>
              <a:t>: nobody goes on until everybody has arrived. It is the “start together” of two agents that have to begin on the same cycle</a:t>
            </a:r>
          </a:p>
          <a:p>
            <a:pPr lvl="0"/>
            <a:r>
              <a:rPr/>
              <a:t>A shared </a:t>
            </a:r>
            <a:r>
              <a:rPr>
                <a:latin typeface="Courier"/>
              </a:rPr>
              <a:t>bit</a:t>
            </a:r>
            <a:r>
              <a:rPr/>
              <a:t> with </a:t>
            </a:r>
            <a:r>
              <a:rPr>
                <a:latin typeface="Courier"/>
              </a:rPr>
              <a:t>wait(flag)</a:t>
            </a:r>
            <a:r>
              <a:rPr/>
              <a:t> is not enough: it </a:t>
            </a:r>
            <a:r>
              <a:rPr b="1"/>
              <a:t>loses the pulse</a:t>
            </a:r>
            <a:r>
              <a:rPr/>
              <a:t> if the one waiting arrived late, and it carries no data</a:t>
            </a:r>
          </a:p>
        </p:txBody>
      </p:sp>
    </p:spTree>
  </p:cSld>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Assertions (SVA)</a:t>
            </a:r>
          </a:p>
          <a:p>
            <a:pPr lvl="0" indent="0" marL="0">
              <a:spcBef>
                <a:spcPts val="3000"/>
              </a:spcBef>
              <a:buNone/>
            </a:pPr>
            <a:r>
              <a:rPr b="1" i="1"/>
              <a:t>The hole the scoreboard left</a:t>
            </a:r>
          </a:p>
          <a:p>
            <a:pPr lvl="0"/>
            <a:r>
              <a:rPr/>
              <a:t>The scoreboard of this course checks </a:t>
            </a:r>
            <a:r>
              <a:rPr b="1"/>
              <a:t>the result</a:t>
            </a:r>
            <a:r>
              <a:rPr/>
              <a:t>: </a:t>
            </a:r>
            <a:r>
              <a:rPr>
                <a:latin typeface="Courier"/>
              </a:rPr>
              <a:t>A op B</a:t>
            </a:r>
            <a:r>
              <a:rPr/>
              <a:t> against what the DUT gave back. A thousand operations, a thousand comparisons, zero errors</a:t>
            </a:r>
          </a:p>
          <a:p>
            <a:pPr lvl="0"/>
            <a:r>
              <a:rPr/>
              <a:t>Nobody checks </a:t>
            </a:r>
            <a:r>
              <a:rPr b="1"/>
              <a:t>the protocol</a:t>
            </a:r>
            <a:r>
              <a:rPr/>
              <a:t>. A DUT that gives back the right </a:t>
            </a:r>
            <a:r>
              <a:rPr>
                <a:latin typeface="Courier"/>
              </a:rPr>
              <a:t>result</a:t>
            </a:r>
            <a:r>
              <a:rPr/>
              <a:t> but drops </a:t>
            </a:r>
            <a:r>
              <a:rPr>
                <a:latin typeface="Courier"/>
              </a:rPr>
              <a:t>done</a:t>
            </a:r>
            <a:r>
              <a:rPr/>
              <a:t> one cycle early, or raises it on a </a:t>
            </a:r>
            <a:r>
              <a:rPr>
                <a:latin typeface="Courier"/>
              </a:rPr>
              <a:t>no_op</a:t>
            </a:r>
            <a:r>
              <a:rPr/>
              <a:t>, </a:t>
            </a:r>
            <a:r>
              <a:rPr b="1"/>
              <a:t>passes every test of the course</a:t>
            </a:r>
          </a:p>
          <a:p>
            <a:pPr lvl="0"/>
            <a:r>
              <a:rPr/>
              <a:t>The rule of the protocol is written in three places: in prose in the spec, inside the BFM, and in the head of whoever wrote it. In </a:t>
            </a:r>
            <a:r>
              <a:rPr b="1"/>
              <a:t>none</a:t>
            </a:r>
            <a:r>
              <a:rPr/>
              <a:t> of the three is it checked</a:t>
            </a:r>
          </a:p>
          <a:p>
            <a:pPr lvl="0"/>
            <a:r>
              <a:rPr/>
              <a:t>An </a:t>
            </a:r>
            <a:r>
              <a:rPr b="1"/>
              <a:t>assertion</a:t>
            </a:r>
            <a:r>
              <a:rPr/>
              <a:t> is that same sentence, in executable form, running on its own the whole simulation</a:t>
            </a:r>
          </a:p>
        </p:txBody>
      </p:sp>
    </p:spTree>
  </p:cSld>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Immediate and concurrent: the one you know and the new one</a:t>
            </a:r>
          </a:p>
          <a:p>
            <a:pPr lvl="0" indent="0">
              <a:buNone/>
            </a:pPr>
            <a:r>
              <a:rPr i="1">
                <a:solidFill>
                  <a:srgbClr val="60A0B0"/>
                </a:solidFill>
                <a:latin typeface="Courier"/>
              </a:rPr>
              <a:t>// IMMEDIATE: it is a STATEMENT. It runs when the thread goes past it,</a:t>
            </a:r>
            <a:br/>
            <a:r>
              <a:rPr i="1">
                <a:solidFill>
                  <a:srgbClr val="60A0B0"/>
                </a:solidFill>
                <a:latin typeface="Courier"/>
              </a:rPr>
              <a:t>// once, and that is all. The one from the transactions is of this family.</a:t>
            </a:r>
            <a:br/>
            <a:r>
              <a:rPr b="1">
                <a:solidFill>
                  <a:srgbClr val="007020"/>
                </a:solidFill>
                <a:latin typeface="Courier"/>
              </a:rPr>
              <a:t>assert</a:t>
            </a:r>
            <a:r>
              <a:rPr>
                <a:latin typeface="Courier"/>
              </a:rPr>
              <a:t> (cmd.op </a:t>
            </a:r>
            <a:r>
              <a:rPr b="1">
                <a:solidFill>
                  <a:srgbClr val="007020"/>
                </a:solidFill>
                <a:latin typeface="Courier"/>
              </a:rPr>
              <a:t>inside</a:t>
            </a:r>
            <a:r>
              <a:rPr>
                <a:latin typeface="Courier"/>
              </a:rPr>
              <a:t> {add_op, sub_op, and_op, xor_op, mul_op})</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"SEQ"</a:t>
            </a:r>
            <a:r>
              <a:rPr>
                <a:latin typeface="Courier"/>
              </a:rPr>
              <a:t>, </a:t>
            </a:r>
            <a:r>
              <a:rPr>
                <a:solidFill>
                  <a:srgbClr val="4070A0"/>
                </a:solidFill>
                <a:latin typeface="Courier"/>
              </a:rPr>
              <a:t>"invalid operation"</a:t>
            </a:r>
            <a:r>
              <a:rPr>
                <a:latin typeface="Courier"/>
              </a:rPr>
              <a:t>);</a:t>
            </a:r>
            <a:br/>
            <a:br/>
            <a:r>
              <a:rPr i="1">
                <a:solidFill>
                  <a:srgbClr val="60A0B0"/>
                </a:solidFill>
                <a:latin typeface="Courier"/>
              </a:rPr>
              <a:t>// CONCURRENT -- the new thing. It is a DECLARATION with a clock: it gets</a:t>
            </a:r>
            <a:br/>
            <a:r>
              <a:rPr i="1">
                <a:solidFill>
                  <a:srgbClr val="60A0B0"/>
                </a:solidFill>
                <a:latin typeface="Courier"/>
              </a:rPr>
              <a:t>// plugged in when the simulation starts and evaluated on every edge, forever.</a:t>
            </a:r>
            <a:br/>
            <a:r>
              <a:rPr>
                <a:latin typeface="Courier"/>
              </a:rPr>
              <a:t>a_done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|=&gt; ##[</a:t>
            </a:r>
            <a:r>
              <a:rPr>
                <a:solidFill>
                  <a:srgbClr val="40A070"/>
                </a:solidFill>
                <a:latin typeface="Courier"/>
              </a:rPr>
              <a:t>0</a:t>
            </a:r>
            <a:r>
              <a:rPr>
                <a:latin typeface="Courier"/>
              </a:rPr>
              <a:t>:</a:t>
            </a:r>
            <a:r>
              <a:rPr>
                <a:solidFill>
                  <a:srgbClr val="40A070"/>
                </a:solidFill>
                <a:latin typeface="Courier"/>
              </a:rPr>
              <a:t>4</a:t>
            </a:r>
            <a:r>
              <a:rPr>
                <a:latin typeface="Courier"/>
              </a:rPr>
              <a:t>] done);</a:t>
            </a:r>
          </a:p>
          <a:p>
            <a:pPr lvl="0"/>
            <a:r>
              <a:rPr/>
              <a:t>The </a:t>
            </a:r>
            <a:r>
              <a:rPr b="1"/>
              <a:t>immediate</a:t>
            </a:r>
            <a:r>
              <a:rPr/>
              <a:t> one lives inside a </a:t>
            </a:r>
            <a:r>
              <a:rPr>
                <a:latin typeface="Courier"/>
              </a:rPr>
              <a:t>begin/end</a:t>
            </a:r>
            <a:r>
              <a:rPr/>
              <a:t>, it is procedural, and it only exists while the thread is standing there</a:t>
            </a:r>
          </a:p>
          <a:p>
            <a:pPr lvl="0"/>
            <a:r>
              <a:rPr/>
              <a:t>The </a:t>
            </a:r>
            <a:r>
              <a:rPr b="1"/>
              <a:t>concurrent</a:t>
            </a:r>
            <a:r>
              <a:rPr/>
              <a:t> one lives in no thread: it is a declaration, like an </a:t>
            </a:r>
            <a:r>
              <a:rPr>
                <a:latin typeface="Courier"/>
              </a:rPr>
              <a:t>always</a:t>
            </a:r>
            <a:r>
              <a:rPr/>
              <a:t>. It gets written once and checks every edge of the whole simulation</a:t>
            </a:r>
          </a:p>
          <a:p>
            <a:pPr lvl="0"/>
            <a:r>
              <a:rPr/>
              <a:t>That is why a concurrent one can describe something that </a:t>
            </a:r>
            <a:r>
              <a:rPr b="1"/>
              <a:t>lasts several cycles</a:t>
            </a:r>
            <a:r>
              <a:rPr/>
              <a:t>, and an immediate one cannot</a:t>
            </a:r>
          </a:p>
        </p:txBody>
      </p:sp>
    </p:spTree>
  </p:cSld>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Anatomy of a property</a:t>
            </a:r>
          </a:p>
          <a:p>
            <a:pPr lvl="0" indent="0">
              <a:buNone/>
            </a:pPr>
            <a:r>
              <a:rPr>
                <a:latin typeface="Courier"/>
              </a:rPr>
              <a:t>a_done_llega :                      </a:t>
            </a:r>
            <a:r>
              <a:rPr i="1">
                <a:solidFill>
                  <a:srgbClr val="60A0B0"/>
                </a:solidFill>
                <a:latin typeface="Courier"/>
              </a:rPr>
              <a:t>// &lt;- the label: NOT optional</a:t>
            </a:r>
            <a:b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br/>
            <a:r>
              <a:rPr>
                <a:latin typeface="Courier"/>
              </a:rPr>
              <a:t>   @(</a:t>
            </a:r>
            <a:r>
              <a:rPr b="1">
                <a:solidFill>
                  <a:srgbClr val="007020"/>
                </a:solidFill>
                <a:latin typeface="Courier"/>
              </a:rPr>
              <a:t>posedge</a:t>
            </a:r>
            <a:r>
              <a:rPr>
                <a:latin typeface="Courier"/>
              </a:rPr>
              <a:t> clk)                   </a:t>
            </a:r>
            <a:r>
              <a:rPr i="1">
                <a:solidFill>
                  <a:srgbClr val="60A0B0"/>
                </a:solidFill>
                <a:latin typeface="Courier"/>
              </a:rPr>
              <a:t>// &lt;- the clock: when it gets sampled</a:t>
            </a:r>
            <a:br/>
            <a:r>
              <a:rPr>
                <a:latin typeface="Courier"/>
              </a:rPr>
              <a:t>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           </a:t>
            </a:r>
            <a:r>
              <a:rPr i="1">
                <a:solidFill>
                  <a:srgbClr val="60A0B0"/>
                </a:solidFill>
                <a:latin typeface="Courier"/>
              </a:rPr>
              <a:t>// &lt;- when NOT to check</a:t>
            </a:r>
            <a:br/>
            <a:r>
              <a:rPr>
                <a:latin typeface="Courier"/>
              </a:rPr>
              <a:t>   </a:t>
            </a:r>
            <a:r>
              <a:rPr>
                <a:solidFill>
                  <a:srgbClr val="007020"/>
                </a:solidFill>
                <a:latin typeface="Courier"/>
              </a:rPr>
              <a:t>start</a:t>
            </a:r>
            <a:r>
              <a:rPr>
                <a:latin typeface="Courier"/>
              </a:rPr>
              <a:t> &amp;&amp; (op_set != no_op)       </a:t>
            </a:r>
            <a:r>
              <a:rPr i="1">
                <a:solidFill>
                  <a:srgbClr val="60A0B0"/>
                </a:solidFill>
                <a:latin typeface="Courier"/>
              </a:rPr>
              <a:t>// &lt;- the antecedent</a:t>
            </a:r>
            <a:br/>
            <a:r>
              <a:rPr>
                <a:latin typeface="Courier"/>
              </a:rPr>
              <a:t>   |-&gt;                              </a:t>
            </a:r>
            <a:r>
              <a:rPr i="1">
                <a:solidFill>
                  <a:srgbClr val="60A0B0"/>
                </a:solidFill>
                <a:latin typeface="Courier"/>
              </a:rPr>
              <a:t>// &lt;- the implication</a:t>
            </a:r>
            <a:br/>
            <a:r>
              <a:rPr>
                <a:latin typeface="Courier"/>
              </a:rPr>
              <a:t>   ##[</a:t>
            </a:r>
            <a:r>
              <a:rPr>
                <a:solidFill>
                  <a:srgbClr val="40A070"/>
                </a:solidFill>
                <a:latin typeface="Courier"/>
              </a:rPr>
              <a:t>1</a:t>
            </a:r>
            <a:r>
              <a:rPr>
                <a:latin typeface="Courier"/>
              </a:rPr>
              <a:t>:</a:t>
            </a:r>
            <a:r>
              <a:rPr>
                <a:solidFill>
                  <a:srgbClr val="40A070"/>
                </a:solidFill>
                <a:latin typeface="Courier"/>
              </a:rPr>
              <a:t>5</a:t>
            </a:r>
            <a:r>
              <a:rPr>
                <a:latin typeface="Courier"/>
              </a:rPr>
              <a:t>] done                     </a:t>
            </a:r>
            <a:r>
              <a:rPr i="1">
                <a:solidFill>
                  <a:srgbClr val="60A0B0"/>
                </a:solidFill>
                <a:latin typeface="Courier"/>
              </a:rPr>
              <a:t>// &lt;- the consequent</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a:solidFill>
                  <a:srgbClr val="4070A0"/>
                </a:solidFill>
                <a:latin typeface="Courier"/>
              </a:rPr>
              <a:t>"..."</a:t>
            </a:r>
            <a:r>
              <a:rPr>
                <a:latin typeface="Courier"/>
              </a:rPr>
              <a:t>);    </a:t>
            </a:r>
            <a:r>
              <a:rPr i="1">
                <a:solidFill>
                  <a:srgbClr val="60A0B0"/>
                </a:solidFill>
                <a:latin typeface="Courier"/>
              </a:rPr>
              <a:t>// &lt;- what to do if it fails</a:t>
            </a:r>
          </a:p>
          <a:p>
            <a:pPr lvl="0"/>
            <a:r>
              <a:rPr/>
              <a:t>It reads like a sentence: </a:t>
            </a:r>
            <a:r>
              <a:rPr i="1"/>
              <a:t>“on every edge of </a:t>
            </a:r>
            <a:r>
              <a:rPr i="1">
                <a:latin typeface="Courier"/>
              </a:rPr>
              <a:t>clk</a:t>
            </a:r>
            <a:r>
              <a:rPr i="1"/>
              <a:t>, as long as there is no reset, if </a:t>
            </a:r>
            <a:r>
              <a:rPr i="1">
                <a:latin typeface="Courier"/>
              </a:rPr>
              <a:t>start</a:t>
            </a:r>
            <a:r>
              <a:rPr i="1"/>
              <a:t> is up with a real operation, then </a:t>
            </a:r>
            <a:r>
              <a:rPr i="1">
                <a:latin typeface="Courier"/>
              </a:rPr>
              <a:t>done</a:t>
            </a:r>
            <a:r>
              <a:rPr i="1"/>
              <a:t> arrives within five cycles”</a:t>
            </a:r>
          </a:p>
          <a:p>
            <a:pPr lvl="0"/>
            <a:r>
              <a:rPr/>
              <a:t>The </a:t>
            </a:r>
            <a:r>
              <a:rPr b="1"/>
              <a:t>label</a:t>
            </a:r>
            <a:r>
              <a:rPr/>
              <a:t> comes out in the error message and in the coverage report. A property without a label is an anonymous error at three in the morning</a:t>
            </a:r>
          </a:p>
          <a:p>
            <a:pPr lvl="0"/>
            <a:r>
              <a:rPr/>
              <a:t>The seven parts are always the same. The rest of the section is learning what can go in each one</a:t>
            </a:r>
          </a:p>
        </p:txBody>
      </p:sp>
    </p:spTree>
  </p:cSld>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|-&gt;</a:t>
            </a:r>
            <a:r>
              <a:rPr b="1" i="1"/>
              <a:t> against </a:t>
            </a:r>
            <a:r>
              <a:rPr b="1" i="1">
                <a:latin typeface="Courier"/>
              </a:rPr>
              <a:t>|=&gt;</a:t>
            </a:r>
            <a:r>
              <a:rPr b="1" i="1"/>
              <a:t>, mistake number one</a:t>
            </a:r>
          </a:p>
          <a:p>
            <a:pPr lvl="0" indent="0">
              <a:buNone/>
            </a:pPr>
            <a:r>
              <a:rPr i="1">
                <a:solidFill>
                  <a:srgbClr val="60A0B0"/>
                </a:solidFill>
                <a:latin typeface="Courier"/>
              </a:rPr>
              <a:t>// |-&gt;  overlapping: the consequent starts on THE SAME edge</a:t>
            </a:r>
            <a:br/>
            <a:r>
              <a:rPr>
                <a:latin typeface="Courier"/>
              </a:rPr>
              <a:t>a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|-&gt; !done);</a:t>
            </a:r>
            <a:br/>
            <a:br/>
            <a:r>
              <a:rPr i="1">
                <a:solidFill>
                  <a:srgbClr val="60A0B0"/>
                </a:solidFill>
                <a:latin typeface="Courier"/>
              </a:rPr>
              <a:t>// |=&gt;  non-overlapping: the consequent starts on the NEXT edge</a:t>
            </a:r>
            <a:br/>
            <a:r>
              <a:rPr>
                <a:latin typeface="Courier"/>
              </a:rPr>
              <a:t>b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|=&gt; !done);</a:t>
            </a:r>
          </a:p>
          <a:p>
            <a:pPr lvl="0"/>
            <a:r>
              <a:rPr>
                <a:latin typeface="Courier"/>
              </a:rPr>
              <a:t>a |=&gt; b</a:t>
            </a:r>
            <a:r>
              <a:rPr/>
              <a:t> is exactly </a:t>
            </a:r>
            <a:r>
              <a:rPr>
                <a:latin typeface="Courier"/>
              </a:rPr>
              <a:t>a |-&gt; ##1 b</a:t>
            </a:r>
            <a:r>
              <a:rPr/>
              <a:t>. There is no more mystery than that</a:t>
            </a:r>
          </a:p>
          <a:p>
            <a:pPr lvl="0"/>
            <a:r>
              <a:rPr/>
              <a:t>Which one goes in? It depends on whether the response is </a:t>
            </a:r>
            <a:r>
              <a:rPr b="1"/>
              <a:t>combinational</a:t>
            </a:r>
            <a:r>
              <a:rPr/>
              <a:t> (the same edge) or </a:t>
            </a:r>
            <a:r>
              <a:rPr b="1"/>
              <a:t>registered</a:t>
            </a:r>
            <a:r>
              <a:rPr/>
              <a:t> (the next one). In the VTALU, </a:t>
            </a:r>
            <a:r>
              <a:rPr>
                <a:latin typeface="Courier"/>
              </a:rPr>
              <a:t>done</a:t>
            </a:r>
            <a:r>
              <a:rPr/>
              <a:t> comes out of an </a:t>
            </a:r>
            <a:r>
              <a:rPr>
                <a:latin typeface="Courier"/>
              </a:rPr>
              <a:t>always_ff</a:t>
            </a:r>
            <a:r>
              <a:rPr/>
              <a:t>: it is always the next one</a:t>
            </a:r>
          </a:p>
          <a:p>
            <a:pPr lvl="0"/>
            <a:r>
              <a:rPr/>
              <a:t>Getting it wrong does not have a single symptom: </a:t>
            </a:r>
            <a:r>
              <a:rPr>
                <a:latin typeface="Courier"/>
              </a:rPr>
              <a:t>start |-&gt; done</a:t>
            </a:r>
            <a:r>
              <a:rPr/>
              <a:t> with a registered </a:t>
            </a:r>
            <a:r>
              <a:rPr>
                <a:latin typeface="Courier"/>
              </a:rPr>
              <a:t>done</a:t>
            </a:r>
            <a:r>
              <a:rPr/>
              <a:t> </a:t>
            </a:r>
            <a:r>
              <a:rPr b="1"/>
              <a:t>fails on every transaction</a:t>
            </a:r>
            <a:r>
              <a:rPr/>
              <a:t> —it sees the old </a:t>
            </a:r>
            <a:r>
              <a:rPr>
                <a:latin typeface="Courier"/>
              </a:rPr>
              <a:t>done</a:t>
            </a:r>
            <a:r>
              <a:rPr/>
              <a:t>—, and a property whose antecedent never occurs passes vacuously. That is why it always goes with its </a:t>
            </a:r>
            <a:r>
              <a:rPr>
                <a:latin typeface="Courier"/>
              </a:rPr>
              <a:t>cover</a:t>
            </a:r>
          </a:p>
        </p:txBody>
      </p:sp>
    </p:spTree>
  </p:cSld>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Looking at the past: </a:t>
            </a:r>
            <a:r>
              <a:rPr b="1" i="1">
                <a:latin typeface="Courier"/>
              </a:rPr>
              <a:t>$rose</a:t>
            </a:r>
            <a:r>
              <a:rPr b="1" i="1"/>
              <a:t>, </a:t>
            </a:r>
            <a:r>
              <a:rPr b="1" i="1">
                <a:latin typeface="Courier"/>
              </a:rPr>
              <a:t>$fell</a:t>
            </a:r>
            <a:r>
              <a:rPr b="1" i="1"/>
              <a:t>, </a:t>
            </a:r>
            <a:r>
              <a:rPr b="1" i="1">
                <a:latin typeface="Courier"/>
              </a:rPr>
              <a:t>$stable</a:t>
            </a:r>
            <a:r>
              <a:rPr b="1" i="1"/>
              <a:t>, </a:t>
            </a:r>
            <a:r>
              <a:rPr b="1" i="1">
                <a:latin typeface="Courier"/>
              </a:rPr>
              <a:t>$past</a:t>
            </a:r>
          </a:p>
          <a:p>
            <a:pPr lvl="0" indent="0">
              <a:buNone/>
            </a:pPr>
            <a:r>
              <a:rPr b="1">
                <a:solidFill>
                  <a:srgbClr val="007020"/>
                </a:solidFill>
                <a:latin typeface="Courier"/>
              </a:rPr>
              <a:t>$rose</a:t>
            </a:r>
            <a:r>
              <a:rPr>
                <a:latin typeface="Courier"/>
              </a:rPr>
              <a:t>(</a:t>
            </a:r>
            <a:r>
              <a:rPr>
                <a:solidFill>
                  <a:srgbClr val="007020"/>
                </a:solidFill>
                <a:latin typeface="Courier"/>
              </a:rPr>
              <a:t>start</a:t>
            </a:r>
            <a:r>
              <a:rPr>
                <a:latin typeface="Courier"/>
              </a:rPr>
              <a:t>)      </a:t>
            </a:r>
            <a:r>
              <a:rPr i="1">
                <a:solidFill>
                  <a:srgbClr val="60A0B0"/>
                </a:solidFill>
                <a:latin typeface="Courier"/>
              </a:rPr>
              <a:t>// 0 -&gt; 1 between the previous edge and this one</a:t>
            </a:r>
            <a:br/>
            <a:r>
              <a:rPr b="1">
                <a:solidFill>
                  <a:srgbClr val="007020"/>
                </a:solidFill>
                <a:latin typeface="Courier"/>
              </a:rPr>
              <a:t>$fell</a:t>
            </a:r>
            <a:r>
              <a:rPr>
                <a:latin typeface="Courier"/>
              </a:rPr>
              <a:t>(done)       </a:t>
            </a:r>
            <a:r>
              <a:rPr i="1">
                <a:solidFill>
                  <a:srgbClr val="60A0B0"/>
                </a:solidFill>
                <a:latin typeface="Courier"/>
              </a:rPr>
              <a:t>// 1 -&gt; 0</a:t>
            </a:r>
            <a:br/>
            <a:r>
              <a:rPr b="1">
                <a:solidFill>
                  <a:srgbClr val="007020"/>
                </a:solidFill>
                <a:latin typeface="Courier"/>
              </a:rPr>
              <a:t>$stable</a:t>
            </a:r>
            <a:r>
              <a:rPr>
                <a:latin typeface="Courier"/>
              </a:rPr>
              <a:t>(A)        </a:t>
            </a:r>
            <a:r>
              <a:rPr i="1">
                <a:solidFill>
                  <a:srgbClr val="60A0B0"/>
                </a:solidFill>
                <a:latin typeface="Courier"/>
              </a:rPr>
              <a:t>// the value is the same as on the previous edge</a:t>
            </a:r>
            <a:br/>
            <a:r>
              <a:rPr b="1">
                <a:solidFill>
                  <a:srgbClr val="007020"/>
                </a:solidFill>
                <a:latin typeface="Courier"/>
              </a:rPr>
              <a:t>$past</a:t>
            </a:r>
            <a:r>
              <a:rPr>
                <a:latin typeface="Courier"/>
              </a:rPr>
              <a:t>(result, </a:t>
            </a:r>
            <a:r>
              <a:rPr>
                <a:solidFill>
                  <a:srgbClr val="40A070"/>
                </a:solidFill>
                <a:latin typeface="Courier"/>
              </a:rPr>
              <a:t>3</a:t>
            </a:r>
            <a:r>
              <a:rPr>
                <a:latin typeface="Courier"/>
              </a:rPr>
              <a:t>)  </a:t>
            </a:r>
            <a:r>
              <a:rPr i="1">
                <a:solidFill>
                  <a:srgbClr val="60A0B0"/>
                </a:solidFill>
                <a:latin typeface="Courier"/>
              </a:rPr>
              <a:t>// the value it had 3 edges ago</a:t>
            </a:r>
          </a:p>
          <a:p>
            <a:pPr lvl="0"/>
            <a:r>
              <a:rPr/>
              <a:t>The four of them compare </a:t>
            </a:r>
            <a:r>
              <a:rPr b="1"/>
              <a:t>against the previous sample</a:t>
            </a:r>
            <a:r>
              <a:rPr/>
              <a:t>, not against the previous instant. In SVA time is counted in edges of the property’s clock, not in nanoseconds</a:t>
            </a:r>
          </a:p>
          <a:p>
            <a:pPr lvl="0"/>
            <a:r>
              <a:rPr>
                <a:latin typeface="Courier"/>
              </a:rPr>
              <a:t>$stable</a:t>
            </a:r>
            <a:r>
              <a:rPr/>
              <a:t> is the one that writes </a:t>
            </a:r>
            <a:r>
              <a:rPr i="1"/>
              <a:t>“it was not touched”</a:t>
            </a:r>
            <a:r>
              <a:rPr/>
              <a:t>, which is half a library of protocol rules</a:t>
            </a:r>
          </a:p>
          <a:p>
            <a:pPr lvl="0"/>
            <a:r>
              <a:rPr>
                <a:latin typeface="Courier"/>
              </a:rPr>
              <a:t>$past(x, n)</a:t>
            </a:r>
            <a:r>
              <a:rPr/>
              <a:t> is a free delay line: it is good for checking a fixed latency without writing a state machine</a:t>
            </a:r>
          </a:p>
        </p:txBody>
      </p:sp>
    </p:spTree>
  </p:cSld>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The property that is worth the section</a:t>
            </a:r>
          </a:p>
          <a:p>
            <a:pPr lvl="0" indent="0">
              <a:buNone/>
            </a:pPr>
            <a:r>
              <a:rPr>
                <a:latin typeface="Courier"/>
              </a:rPr>
              <a:t>   </a:t>
            </a:r>
            <a:r>
              <a:rPr i="1">
                <a:solidFill>
                  <a:srgbClr val="60A0B0"/>
                </a:solidFill>
                <a:latin typeface="Courier"/>
              </a:rPr>
              <a:t>// --- The stimulus ---</a:t>
            </a:r>
            <a:br/>
            <a:br/>
            <a:r>
              <a:rPr>
                <a:latin typeface="Courier"/>
              </a:rPr>
              <a:t>   </a:t>
            </a:r>
            <a:r>
              <a:rPr i="1">
                <a:solidFill>
                  <a:srgbClr val="60A0B0"/>
                </a:solidFill>
                <a:latin typeface="Courier"/>
              </a:rPr>
              <a:t>// The rule from slide 1 of day 1, executable at last: while start is up, the</a:t>
            </a:r>
            <a:br/>
            <a:r>
              <a:rPr>
                <a:latin typeface="Courier"/>
              </a:rPr>
              <a:t>   </a:t>
            </a:r>
            <a:r>
              <a:rPr i="1">
                <a:solidFill>
                  <a:srgbClr val="60A0B0"/>
                </a:solidFill>
                <a:latin typeface="Courier"/>
              </a:rPr>
              <a:t>// operands and the operation are not touched.</a:t>
            </a:r>
            <a:br/>
            <a:r>
              <a:rPr>
                <a:latin typeface="Courier"/>
              </a:rPr>
              <a:t>   </a:t>
            </a:r>
            <a:r>
              <a:rPr b="1">
                <a:solidFill>
                  <a:srgbClr val="007020"/>
                </a:solidFill>
                <a:latin typeface="Courier"/>
              </a:rPr>
              <a:t>property</a:t>
            </a:r>
            <a:r>
              <a:rPr>
                <a:latin typeface="Courier"/>
              </a:rPr>
              <a:t> p_operandos_estables;</a:t>
            </a:r>
            <a:br/>
            <a:r>
              <a:rPr>
                <a:latin typeface="Courier"/>
              </a:rPr>
              <a:t>      @(</a:t>
            </a:r>
            <a:r>
              <a:rPr b="1">
                <a:solidFill>
                  <a:srgbClr val="007020"/>
                </a:solidFill>
                <a:latin typeface="Courier"/>
              </a:rPr>
              <a:t>negedge</a:t>
            </a:r>
            <a:r>
              <a:rPr>
                <a:latin typeface="Courier"/>
              </a:rPr>
              <a:t> clk) </a:t>
            </a:r>
            <a:r>
              <a:rPr>
                <a:solidFill>
                  <a:srgbClr val="007020"/>
                </a:solidFill>
                <a:latin typeface="Courier"/>
              </a:rPr>
              <a:t>start</a:t>
            </a:r>
            <a:r>
              <a:rPr>
                <a:latin typeface="Courier"/>
              </a:rPr>
              <a:t> |=&gt; </a:t>
            </a:r>
            <a:r>
              <a:rPr b="1">
                <a:solidFill>
                  <a:srgbClr val="007020"/>
                </a:solidFill>
                <a:latin typeface="Courier"/>
              </a:rPr>
              <a:t>$stable</a:t>
            </a:r>
            <a:r>
              <a:rPr>
                <a:latin typeface="Courier"/>
              </a:rPr>
              <a:t>(A) &amp;&amp; </a:t>
            </a:r>
            <a:r>
              <a:rPr b="1">
                <a:solidFill>
                  <a:srgbClr val="007020"/>
                </a:solidFill>
                <a:latin typeface="Courier"/>
              </a:rPr>
              <a:t>$stable</a:t>
            </a:r>
            <a:r>
              <a:rPr>
                <a:latin typeface="Courier"/>
              </a:rPr>
              <a:t>(B) &amp;&amp; </a:t>
            </a:r>
            <a:r>
              <a:rPr b="1">
                <a:solidFill>
                  <a:srgbClr val="007020"/>
                </a:solidFill>
                <a:latin typeface="Courier"/>
              </a:rPr>
              <a:t>$stable</a:t>
            </a:r>
            <a:r>
              <a:rPr>
                <a:latin typeface="Courier"/>
              </a:rPr>
              <a:t>(op_set);</a:t>
            </a:r>
            <a:br/>
            <a:r>
              <a:rPr>
                <a:latin typeface="Courier"/>
              </a:rPr>
              <a:t>   </a:t>
            </a:r>
            <a:r>
              <a:rPr b="1">
                <a:solidFill>
                  <a:srgbClr val="007020"/>
                </a:solidFill>
                <a:latin typeface="Courier"/>
              </a:rPr>
              <a:t>endproperty</a:t>
            </a:r>
            <a:r>
              <a:rPr>
                <a:latin typeface="Courier"/>
              </a:rPr>
              <a:t> : p_operandos_estables</a:t>
            </a:r>
            <a:br/>
            <a:br/>
            <a:r>
              <a:rPr>
                <a:latin typeface="Courier"/>
              </a:rPr>
              <a:t>   a_operandos_estables :</a:t>
            </a:r>
            <a:br/>
            <a:r>
              <a:rPr>
                <a:latin typeface="Courier"/>
              </a:rPr>
              <a:t>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(p_operandos_estables)</a:t>
            </a:r>
            <a:br/>
            <a:r>
              <a:rPr>
                <a:latin typeface="Courier"/>
              </a:rPr>
              <a:t>   </a:t>
            </a:r>
            <a:r>
              <a:rPr b="1">
                <a:solidFill>
                  <a:srgbClr val="007020"/>
                </a:solidFill>
                <a:latin typeface="Courier"/>
              </a:rPr>
              <a:t>else</a:t>
            </a:r>
            <a:b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br/>
            <a:r>
              <a:rPr>
                <a:latin typeface="Courier"/>
              </a:rPr>
              <a:t>                 </a:t>
            </a:r>
            <a:r>
              <a:rPr>
                <a:solidFill>
                  <a:srgbClr val="4070A0"/>
                </a:solidFill>
                <a:latin typeface="Courier"/>
              </a:rPr>
              <a:t>"%m: operand changed with start up: A=%0d B=%0d op=%s"</a:t>
            </a:r>
            <a:r>
              <a:rPr>
                <a:latin typeface="Courier"/>
              </a:rPr>
              <a:t>, A, B, op2enum(</a:t>
            </a:r>
            <a:r>
              <a:rPr>
                <a:solidFill>
                  <a:srgbClr val="902000"/>
                </a:solidFill>
                <a:latin typeface="Courier"/>
              </a:rPr>
              <a:t>).name</a:t>
            </a:r>
            <a:r>
              <a:rPr>
                <a:latin typeface="Courier"/>
              </a:rPr>
              <a:t>()))</a:t>
            </a:r>
          </a:p>
          <a:p>
            <a:pPr lvl="0"/>
            <a:r>
              <a:rPr/>
              <a:t>It is </a:t>
            </a:r>
            <a:r>
              <a:rPr b="1"/>
              <a:t>the rule of </a:t>
            </a:r>
            <a:r>
              <a:rPr b="1" i="1"/>
              <a:t>The VTALU spec</a:t>
            </a:r>
            <a:r>
              <a:rPr b="1"/>
              <a:t>, day 1</a:t>
            </a:r>
            <a:r>
              <a:rPr/>
              <a:t>: while </a:t>
            </a:r>
            <a:r>
              <a:rPr>
                <a:latin typeface="Courier"/>
              </a:rPr>
              <a:t>start</a:t>
            </a:r>
            <a:r>
              <a:rPr/>
              <a:t> is up, the operands are not touched. It sat written in prose for six days</a:t>
            </a:r>
          </a:p>
          <a:p>
            <a:pPr lvl="0"/>
            <a:r>
              <a:rPr/>
              <a:t>Eleven lines, and they check every transaction of every test, on both agents, without anybody connecting them to anything</a:t>
            </a:r>
          </a:p>
          <a:p>
            <a:pPr lvl="0"/>
            <a:r>
              <a:rPr/>
              <a:t>The scoreboard </a:t>
            </a:r>
            <a:r>
              <a:rPr b="1"/>
              <a:t>cannot</a:t>
            </a:r>
            <a:r>
              <a:rPr/>
              <a:t> write this rule: by the time the transaction reaches it, the protocol has already been erased</a:t>
            </a:r>
          </a:p>
        </p:txBody>
      </p:sp>
    </p:spTree>
  </p:cSld>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a:xfrm>
            <a:off x="457200" y="1193800"/>
            <a:ext cx="8229600" cy="1003300"/>
          </a:xfrm>
        </p:spPr>
        <p:txBody>
          <a:bodyPr/>
          <a:lstStyle/>
          <a:p>
            <a:pPr lvl="0" indent="0" marL="0">
              <a:spcBef>
                <a:spcPts val="3000"/>
              </a:spcBef>
              <a:buNone/>
            </a:pPr>
            <a:r>
              <a:rPr b="1" i="1"/>
              <a:t>⚠ Two clocks: an assertion is worth what its sampling is worth</a:t>
            </a:r>
          </a:p>
          <a:p>
            <a:pPr lvl="0" indent="0">
              <a:buNone/>
            </a:pPr>
            <a:r>
              <a:rPr>
                <a:latin typeface="Courier"/>
              </a:rPr>
              <a:t>   </a:t>
            </a:r>
            <a:r>
              <a:rPr i="1">
                <a:solidFill>
                  <a:srgbClr val="60A0B0"/>
                </a:solidFill>
                <a:latin typeface="Courier"/>
              </a:rPr>
              <a:t>// TWO CLOCKS, and it is not an implementation detail: the BFM drives on</a:t>
            </a:r>
            <a:br/>
            <a:r>
              <a:rPr>
                <a:latin typeface="Courier"/>
              </a:rPr>
              <a:t>   </a:t>
            </a:r>
            <a:r>
              <a:rPr i="1">
                <a:solidFill>
                  <a:srgbClr val="60A0B0"/>
                </a:solidFill>
                <a:latin typeface="Courier"/>
              </a:rPr>
              <a:t>// negedge and the DUT registers on posedge. An assertion samples in the</a:t>
            </a:r>
            <a:br/>
            <a:r>
              <a:rPr>
                <a:latin typeface="Courier"/>
              </a:rPr>
              <a:t>   </a:t>
            </a:r>
            <a:r>
              <a:rPr i="1">
                <a:solidFill>
                  <a:srgbClr val="60A0B0"/>
                </a:solidFill>
                <a:latin typeface="Courier"/>
              </a:rPr>
              <a:t>// preponed region of the edge it is given, so a signal written ON the negedge</a:t>
            </a:r>
            <a:br/>
            <a:r>
              <a:rPr>
                <a:latin typeface="Courier"/>
              </a:rPr>
              <a:t>   </a:t>
            </a:r>
            <a:r>
              <a:rPr i="1">
                <a:solidFill>
                  <a:srgbClr val="60A0B0"/>
                </a:solidFill>
                <a:latin typeface="Courier"/>
              </a:rPr>
              <a:t>// is not seen on that negedge: it is seen on the next one. With everything on</a:t>
            </a:r>
            <a:br/>
            <a:r>
              <a:rPr>
                <a:latin typeface="Courier"/>
              </a:rPr>
              <a:t>   </a:t>
            </a:r>
            <a:r>
              <a:rPr i="1">
                <a:solidFill>
                  <a:srgbClr val="60A0B0"/>
                </a:solidFill>
                <a:latin typeface="Courier"/>
              </a:rPr>
              <a:t>// posedge, two consecutive no_op -- start goes down at t=111 and back up at</a:t>
            </a:r>
            <a:br/>
            <a:r>
              <a:rPr>
                <a:latin typeface="Courier"/>
              </a:rPr>
              <a:t>   </a:t>
            </a:r>
            <a:r>
              <a:rPr i="1">
                <a:solidFill>
                  <a:srgbClr val="60A0B0"/>
                </a:solidFill>
                <a:latin typeface="Courier"/>
              </a:rPr>
              <a:t>// t=120, between two posedges -- read as ONE transaction with the operands</a:t>
            </a:r>
            <a:br/>
            <a:r>
              <a:rPr>
                <a:latin typeface="Courier"/>
              </a:rPr>
              <a:t>   </a:t>
            </a:r>
            <a:r>
              <a:rPr i="1">
                <a:solidFill>
                  <a:srgbClr val="60A0B0"/>
                </a:solidFill>
                <a:latin typeface="Courier"/>
              </a:rPr>
              <a:t>// changing: 145 false positives every 1000 operations. With everything on</a:t>
            </a:r>
            <a:br/>
            <a:r>
              <a:rPr>
                <a:latin typeface="Courier"/>
              </a:rPr>
              <a:t>   </a:t>
            </a:r>
            <a:r>
              <a:rPr i="1">
                <a:solidFill>
                  <a:srgbClr val="60A0B0"/>
                </a:solidFill>
                <a:latin typeface="Courier"/>
              </a:rPr>
              <a:t>// negedge, the false positives move to the done properties.</a:t>
            </a:r>
            <a:br/>
            <a:r>
              <a:rPr>
                <a:latin typeface="Courier"/>
              </a:rPr>
              <a:t>   </a:t>
            </a:r>
            <a:r>
              <a:rPr i="1">
                <a:solidFill>
                  <a:srgbClr val="60A0B0"/>
                </a:solidFill>
                <a:latin typeface="Courier"/>
              </a:rPr>
              <a:t>//</a:t>
            </a:r>
            <a:br/>
            <a:r>
              <a:rPr>
                <a:latin typeface="Courier"/>
              </a:rPr>
              <a:t>   </a:t>
            </a:r>
            <a:r>
              <a:rPr i="1">
                <a:solidFill>
                  <a:srgbClr val="60A0B0"/>
                </a:solidFill>
                <a:latin typeface="Courier"/>
              </a:rPr>
              <a:t>//   stimulus (start, A, B, op_set)  -&gt; negedge, where the BFM writes</a:t>
            </a:r>
            <a:br/>
            <a:r>
              <a:rPr>
                <a:latin typeface="Courier"/>
              </a:rPr>
              <a:t>   </a:t>
            </a:r>
            <a:r>
              <a:rPr i="1">
                <a:solidFill>
                  <a:srgbClr val="60A0B0"/>
                </a:solidFill>
                <a:latin typeface="Courier"/>
              </a:rPr>
              <a:t>//   response (done, result)         -&gt; posedge, where the DUT registers</a:t>
            </a:r>
            <a:br/>
            <a:br/>
            <a:r>
              <a:rPr>
                <a:latin typeface="Courier"/>
              </a:rPr>
              <a:t>   </a:t>
            </a:r>
            <a:r>
              <a:rPr b="1">
                <a:solidFill>
                  <a:srgbClr val="007020"/>
                </a:solidFill>
                <a:latin typeface="Courier"/>
              </a:rPr>
              <a:t>default</a:t>
            </a:r>
            <a:r>
              <a:rPr>
                <a:latin typeface="Courier"/>
              </a:rPr>
              <a:t>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a:t>
            </a:r>
          </a:p>
        </p:txBody>
      </p:sp>
      <p:graphicFrame>
        <p:nvGraphicFramePr>
          <p:cNvPr id="6" name="Content Placeholder 5"/>
          <p:cNvGraphicFramePr>
            <a:graphicFrameLocks noGrp="1"/>
          </p:cNvGraphicFramePr>
          <p:nvPr>
            <p:ph idx="1"/>
          </p:nvPr>
        </p:nvGraphicFramePr>
        <p:xfrm>
          <a:off x="457200" y="2324100"/>
          <a:ext cx="8229600" cy="10033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With a single clock</a:t>
                      </a:r>
                    </a:p>
                  </a:txBody>
                  <a:tcPr/>
                </a:tc>
                <a:tc>
                  <a:txBody>
                    <a:bodyPr/>
                    <a:lstStyle/>
                    <a:p>
                      <a:pPr lvl="0" indent="0" marL="0">
                        <a:buNone/>
                      </a:pPr>
                      <a:r>
                        <a:rPr/>
                        <a:t>Over 1000 operations</a:t>
                      </a:r>
                    </a:p>
                  </a:txBody>
                  <a:tcPr/>
                </a:tc>
              </a:tr>
              <a:tr h="0">
                <a:tc>
                  <a:txBody>
                    <a:bodyPr/>
                    <a:lstStyle/>
                    <a:p>
                      <a:pPr lvl="0" indent="0" marL="0">
                        <a:buNone/>
                      </a:pPr>
                      <a:r>
                        <a:rPr/>
                        <a:t>everything on </a:t>
                      </a:r>
                      <a:r>
                        <a:rPr>
                          <a:latin typeface="Courier"/>
                        </a:rPr>
                        <a:t>posedge</a:t>
                      </a:r>
                    </a:p>
                  </a:txBody>
                </a:tc>
                <a:tc>
                  <a:txBody>
                    <a:bodyPr/>
                    <a:lstStyle/>
                    <a:p>
                      <a:pPr lvl="0" indent="0" marL="0">
                        <a:buNone/>
                      </a:pPr>
                      <a:r>
                        <a:rPr b="1"/>
                        <a:t>145 false positives</a:t>
                      </a:r>
                      <a:r>
                        <a:rPr/>
                        <a:t> on the stability of operands</a:t>
                      </a:r>
                    </a:p>
                  </a:txBody>
                </a:tc>
              </a:tr>
              <a:tr h="0">
                <a:tc>
                  <a:txBody>
                    <a:bodyPr/>
                    <a:lstStyle/>
                    <a:p>
                      <a:pPr lvl="0" indent="0" marL="0">
                        <a:buNone/>
                      </a:pPr>
                      <a:r>
                        <a:rPr/>
                        <a:t>everything on </a:t>
                      </a:r>
                      <a:r>
                        <a:rPr>
                          <a:latin typeface="Courier"/>
                        </a:rPr>
                        <a:t>negedge</a:t>
                      </a:r>
                    </a:p>
                  </a:txBody>
                </a:tc>
                <a:tc>
                  <a:txBody>
                    <a:bodyPr/>
                    <a:lstStyle/>
                    <a:p>
                      <a:pPr lvl="0" indent="0" marL="0">
                        <a:buNone/>
                      </a:pPr>
                      <a:r>
                        <a:rPr/>
                        <a:t>false positives on the </a:t>
                      </a:r>
                      <a:r>
                        <a:rPr>
                          <a:latin typeface="Courier"/>
                        </a:rPr>
                        <a:t>done</a:t>
                      </a:r>
                      <a:r>
                        <a:rPr/>
                        <a:t> properties</a:t>
                      </a:r>
                    </a:p>
                  </a:txBody>
                </a:tc>
              </a:tr>
              <a:tr h="0">
                <a:tc>
                  <a:txBody>
                    <a:bodyPr/>
                    <a:lstStyle/>
                    <a:p>
                      <a:pPr lvl="0" indent="0" marL="0">
                        <a:buNone/>
                      </a:pPr>
                      <a:r>
                        <a:rPr b="1"/>
                        <a:t>stimulus on </a:t>
                      </a:r>
                      <a:r>
                        <a:rPr b="1">
                          <a:latin typeface="Courier"/>
                        </a:rPr>
                        <a:t>negedge</a:t>
                      </a:r>
                      <a:r>
                        <a:rPr b="1"/>
                        <a:t>, response on </a:t>
                      </a:r>
                      <a:r>
                        <a:rPr b="1">
                          <a:latin typeface="Courier"/>
                        </a:rPr>
                        <a:t>posedge</a:t>
                      </a:r>
                    </a:p>
                  </a:txBody>
                </a:tc>
                <a:tc>
                  <a:txBody>
                    <a:bodyPr/>
                    <a:lstStyle/>
                    <a:p>
                      <a:pPr lvl="0" indent="0" marL="0">
                        <a:buNone/>
                      </a:pPr>
                      <a:r>
                        <a:rPr b="1"/>
                        <a:t>0 errors</a:t>
                      </a:r>
                      <a:r>
                        <a:rPr/>
                        <a:t> ✅</a:t>
                      </a:r>
                    </a:p>
                  </a:txBody>
                </a:tc>
              </a:tr>
            </a:tbl>
          </a:graphicData>
        </a:graphic>
      </p:graphicFrame>
      <p:sp>
        <p:nvSpPr>
          <p:cNvPr id="3" name="Content Placeholder 2"/>
          <p:cNvSpPr>
            <a:spLocks noGrp="1"/>
          </p:cNvSpPr>
          <p:nvPr>
            <p:ph idx="1"/>
          </p:nvPr>
        </p:nvSpPr>
        <p:spPr>
          <a:xfrm>
            <a:off x="457200" y="3454400"/>
            <a:ext cx="8229600" cy="1003300"/>
          </a:xfrm>
        </p:spPr>
        <p:txBody>
          <a:bodyPr/>
          <a:lstStyle/>
          <a:p>
            <a:pPr lvl="0"/>
            <a:r>
              <a:rPr/>
              <a:t>The BFM drives on </a:t>
            </a:r>
            <a:r>
              <a:rPr>
                <a:latin typeface="Courier"/>
              </a:rPr>
              <a:t>negedge</a:t>
            </a:r>
            <a:r>
              <a:rPr/>
              <a:t> and the DUT registers on </a:t>
            </a:r>
            <a:r>
              <a:rPr>
                <a:latin typeface="Courier"/>
              </a:rPr>
              <a:t>posedge</a:t>
            </a:r>
            <a:r>
              <a:rPr/>
              <a:t>. </a:t>
            </a:r>
            <a:r>
              <a:rPr b="1"/>
              <a:t>There is no single edge that makes all four properties correct</a:t>
            </a:r>
          </a:p>
          <a:p>
            <a:pPr lvl="0"/>
            <a:r>
              <a:rPr/>
              <a:t>SVA sampling is the </a:t>
            </a:r>
            <a:r>
              <a:rPr i="1"/>
              <a:t>preponed</a:t>
            </a:r>
            <a:r>
              <a:rPr/>
              <a:t> region: a signal written </a:t>
            </a:r>
            <a:r>
              <a:rPr b="1"/>
              <a:t>on</a:t>
            </a:r>
            <a:r>
              <a:rPr/>
              <a:t> the edge is not seen on that edge, it is seen on the next one</a:t>
            </a:r>
          </a:p>
        </p:txBody>
      </p:sp>
    </p:spTree>
  </p:cSld>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Assertions (SVA)</a:t>
            </a:r>
          </a:p>
        </p:txBody>
      </p:sp>
      <p:sp>
        <p:nvSpPr>
          <p:cNvPr id="4" name="Text Placeholder 3"/>
          <p:cNvSpPr>
            <a:spLocks noGrp="1"/>
          </p:cNvSpPr>
          <p:nvPr>
            <p:ph idx="2" sz="half" type="body"/>
          </p:nvPr>
        </p:nvSpPr>
        <p:spPr/>
        <p:txBody>
          <a:bodyPr/>
          <a:lstStyle/>
          <a:p>
            <a:pPr lvl="0" indent="0" marL="0">
              <a:spcBef>
                <a:spcPts val="3000"/>
              </a:spcBef>
              <a:buNone/>
            </a:pPr>
            <a:r>
              <a:rPr b="1" i="1"/>
              <a:t>The pulse the sampling does not see</a:t>
            </a:r>
          </a:p>
        </p:txBody>
      </p:sp>
      <p:pic>
        <p:nvPicPr>
          <p:cNvPr descr="res/diagrams/en/assertions_dos_relojes.svg" id="0" name="Picture 1"/>
          <p:cNvPicPr>
            <a:picLocks noGrp="1" noChangeAspect="1"/>
          </p:cNvPicPr>
          <p:nvPr/>
        </p:nvPicPr>
        <p:blipFill>
          <a:blip r:embed="rId2"/>
          <a:stretch>
            <a:fillRect/>
          </a:stretch>
        </p:blipFill>
        <p:spPr bwMode="auto">
          <a:xfrm>
            <a:off x="3568700" y="546100"/>
            <a:ext cx="5105400" cy="31750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Two no_op in a row: start goes down at 111 and up at 120, between two posedge</a:t>
            </a:r>
          </a:p>
        </p:txBody>
      </p:sp>
    </p:spTree>
  </p:cSld>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Between two </a:t>
            </a:r>
            <a:r>
              <a:rPr>
                <a:latin typeface="Courier"/>
              </a:rPr>
              <a:t>posedge</a:t>
            </a:r>
            <a:r>
              <a:rPr/>
              <a:t> a whole </a:t>
            </a:r>
            <a:r>
              <a:rPr>
                <a:latin typeface="Courier"/>
              </a:rPr>
              <a:t>start</a:t>
            </a:r>
            <a:r>
              <a:rPr/>
              <a:t> pulse fits that the sampling never sees</a:t>
            </a:r>
          </a:p>
          <a:p>
            <a:pPr lvl="0"/>
            <a:r>
              <a:rPr/>
              <a:t>All on </a:t>
            </a:r>
            <a:r>
              <a:rPr>
                <a:latin typeface="Courier"/>
              </a:rPr>
              <a:t>posedge</a:t>
            </a:r>
            <a:r>
              <a:rPr/>
              <a:t>: the two </a:t>
            </a:r>
            <a:r>
              <a:rPr>
                <a:latin typeface="Courier"/>
              </a:rPr>
              <a:t>no_op</a:t>
            </a:r>
            <a:r>
              <a:rPr/>
              <a:t> read as </a:t>
            </a:r>
            <a:r>
              <a:rPr b="1"/>
              <a:t>one</a:t>
            </a:r>
            <a:r>
              <a:rPr/>
              <a:t>, and out come 145 screams</a:t>
            </a:r>
          </a:p>
          <a:p>
            <a:pPr lvl="0"/>
            <a:r>
              <a:rPr/>
              <a:t>Stimulus on </a:t>
            </a:r>
            <a:r>
              <a:rPr>
                <a:latin typeface="Courier"/>
              </a:rPr>
              <a:t>negedge</a:t>
            </a:r>
            <a:r>
              <a:rPr/>
              <a:t>: at </a:t>
            </a:r>
            <a:r>
              <a:rPr>
                <a:latin typeface="Courier"/>
              </a:rPr>
              <a:t>t=120</a:t>
            </a:r>
            <a:r>
              <a:rPr/>
              <a:t> it is already low, the antecedent does not start</a:t>
            </a:r>
          </a:p>
        </p:txBody>
      </p:sp>
    </p:spTree>
  </p:cSld>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Variable latency, in one line</a:t>
            </a:r>
          </a:p>
          <a:p>
            <a:pPr lvl="0" indent="0">
              <a:buNone/>
            </a:pPr>
            <a:r>
              <a:rPr>
                <a:latin typeface="Courier"/>
              </a:rPr>
              <a:t>   </a:t>
            </a:r>
            <a:r>
              <a:rPr i="1">
                <a:solidFill>
                  <a:srgbClr val="60A0B0"/>
                </a:solidFill>
                <a:latin typeface="Courier"/>
              </a:rPr>
              <a:t>// The variable latency from the VTALU spec section, in one line: one cycle for the</a:t>
            </a:r>
            <a:br/>
            <a:r>
              <a:rPr>
                <a:latin typeface="Courier"/>
              </a:rPr>
              <a:t>   </a:t>
            </a:r>
            <a:r>
              <a:rPr i="1">
                <a:solidFill>
                  <a:srgbClr val="60A0B0"/>
                </a:solidFill>
                <a:latin typeface="Courier"/>
              </a:rPr>
              <a:t>// one-cycle ops, four edges for the multiplication.</a:t>
            </a:r>
            <a:br/>
            <a:r>
              <a:rPr>
                <a:latin typeface="Courier"/>
              </a:rPr>
              <a:t>   </a:t>
            </a:r>
            <a:r>
              <a:rPr b="1">
                <a:solidFill>
                  <a:srgbClr val="007020"/>
                </a:solidFill>
                <a:latin typeface="Courier"/>
              </a:rPr>
              <a:t>property</a:t>
            </a:r>
            <a:r>
              <a:rPr>
                <a:latin typeface="Courier"/>
              </a:rPr>
              <a:t> p_done_llega;</a:t>
            </a:r>
            <a:b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&amp;&amp; (op_set != no_op) |-&gt; ##[</a:t>
            </a:r>
            <a:r>
              <a:rPr>
                <a:solidFill>
                  <a:srgbClr val="40A070"/>
                </a:solidFill>
                <a:latin typeface="Courier"/>
              </a:rPr>
              <a:t>1</a:t>
            </a:r>
            <a:r>
              <a:rPr>
                <a:latin typeface="Courier"/>
              </a:rPr>
              <a:t>:</a:t>
            </a:r>
            <a:r>
              <a:rPr>
                <a:solidFill>
                  <a:srgbClr val="40A070"/>
                </a:solidFill>
                <a:latin typeface="Courier"/>
              </a:rPr>
              <a:t>5</a:t>
            </a:r>
            <a:r>
              <a:rPr>
                <a:latin typeface="Courier"/>
              </a:rPr>
              <a:t>] done;</a:t>
            </a:r>
            <a:br/>
            <a:r>
              <a:rPr>
                <a:latin typeface="Courier"/>
              </a:rPr>
              <a:t>   </a:t>
            </a:r>
            <a:r>
              <a:rPr b="1">
                <a:solidFill>
                  <a:srgbClr val="007020"/>
                </a:solidFill>
                <a:latin typeface="Courier"/>
              </a:rPr>
              <a:t>endproperty</a:t>
            </a:r>
            <a:r>
              <a:rPr>
                <a:latin typeface="Courier"/>
              </a:rPr>
              <a:t> : p_done_llega</a:t>
            </a:r>
            <a:br/>
            <a:br/>
            <a:r>
              <a:rPr>
                <a:latin typeface="Courier"/>
              </a:rPr>
              <a:t>   a_done_llega :</a:t>
            </a:r>
            <a:br/>
            <a:r>
              <a:rPr>
                <a:latin typeface="Courier"/>
              </a:rPr>
              <a:t>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(p_done_llega)</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start con op=%s y done no llego en 5 ciclos"</a:t>
            </a:r>
            <a:r>
              <a:rPr>
                <a:latin typeface="Courier"/>
              </a:rPr>
              <a:t>, op2enum(</a:t>
            </a:r>
            <a:r>
              <a:rPr>
                <a:solidFill>
                  <a:srgbClr val="902000"/>
                </a:solidFill>
                <a:latin typeface="Courier"/>
              </a:rPr>
              <a:t>).name</a:t>
            </a:r>
            <a:r>
              <a:rPr>
                <a:latin typeface="Courier"/>
              </a:rPr>
              <a:t>()))</a:t>
            </a:r>
            <a:br/>
            <a:br/>
            <a:r>
              <a:rPr>
                <a:latin typeface="Courier"/>
              </a:rPr>
              <a:t>   </a:t>
            </a:r>
            <a:r>
              <a:rPr i="1">
                <a:solidFill>
                  <a:srgbClr val="60A0B0"/>
                </a:solidFill>
                <a:latin typeface="Courier"/>
              </a:rPr>
              <a:t>// The fine print: no_op is the only operation that does not answer.</a:t>
            </a:r>
            <a:br/>
            <a:r>
              <a:rPr>
                <a:latin typeface="Courier"/>
              </a:rPr>
              <a:t>   </a:t>
            </a:r>
            <a:r>
              <a:rPr b="1">
                <a:solidFill>
                  <a:srgbClr val="007020"/>
                </a:solidFill>
                <a:latin typeface="Courier"/>
              </a:rPr>
              <a:t>property</a:t>
            </a:r>
            <a:r>
              <a:rPr>
                <a:latin typeface="Courier"/>
              </a:rPr>
              <a:t> p_no_op_sin_done;</a:t>
            </a:r>
            <a:br/>
            <a:r>
              <a:rPr>
                <a:latin typeface="Courier"/>
              </a:rPr>
              <a:t>      @(</a:t>
            </a:r>
            <a:r>
              <a:rPr b="1">
                <a:solidFill>
                  <a:srgbClr val="007020"/>
                </a:solidFill>
                <a:latin typeface="Courier"/>
              </a:rPr>
              <a:t>posedge</a:t>
            </a:r>
            <a:r>
              <a:rPr>
                <a:latin typeface="Courier"/>
              </a:rPr>
              <a:t> clk) </a:t>
            </a:r>
            <a:r>
              <a:rPr>
                <a:solidFill>
                  <a:srgbClr val="007020"/>
                </a:solidFill>
                <a:latin typeface="Courier"/>
              </a:rPr>
              <a:t>start</a:t>
            </a:r>
            <a:r>
              <a:rPr>
                <a:latin typeface="Courier"/>
              </a:rPr>
              <a:t> &amp;&amp; (op_set == no_op) |=&gt; !done;</a:t>
            </a:r>
            <a:br/>
            <a:r>
              <a:rPr>
                <a:latin typeface="Courier"/>
              </a:rPr>
              <a:t>   </a:t>
            </a:r>
            <a:r>
              <a:rPr b="1">
                <a:solidFill>
                  <a:srgbClr val="007020"/>
                </a:solidFill>
                <a:latin typeface="Courier"/>
              </a:rPr>
              <a:t>endproperty</a:t>
            </a:r>
            <a:r>
              <a:rPr>
                <a:latin typeface="Courier"/>
              </a:rPr>
              <a:t> : p_no_op_sin_done</a:t>
            </a:r>
            <a:br/>
            <a:br/>
            <a:r>
              <a:rPr>
                <a:latin typeface="Courier"/>
              </a:rPr>
              <a:t>   a_no_op_sin_done :</a:t>
            </a:r>
            <a:br/>
            <a:r>
              <a:rPr>
                <a:latin typeface="Courier"/>
              </a:rPr>
              <a:t>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(p_no_op_sin_done)</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done subio para una no_op"</a:t>
            </a:r>
            <a:r>
              <a:rPr>
                <a:latin typeface="Courier"/>
              </a:rPr>
              <a:t>))</a:t>
            </a:r>
          </a:p>
          <a:p>
            <a:pPr lvl="0"/>
            <a:r>
              <a:rPr>
                <a:latin typeface="Courier"/>
              </a:rPr>
              <a:t>##[1:5] done</a:t>
            </a:r>
            <a:r>
              <a:rPr/>
              <a:t> says </a:t>
            </a:r>
            <a:r>
              <a:rPr i="1"/>
              <a:t>“between one and five edges later”</a:t>
            </a:r>
            <a:r>
              <a:rPr/>
              <a:t>. The VTALU takes </a:t>
            </a:r>
            <a:r>
              <a:rPr b="1"/>
              <a:t>one</a:t>
            </a:r>
            <a:r>
              <a:rPr/>
              <a:t> on </a:t>
            </a:r>
            <a:r>
              <a:rPr>
                <a:latin typeface="Courier"/>
              </a:rPr>
              <a:t>add</a:t>
            </a:r>
            <a:r>
              <a:rPr/>
              <a:t>/</a:t>
            </a:r>
            <a:r>
              <a:rPr>
                <a:latin typeface="Courier"/>
              </a:rPr>
              <a:t>sub</a:t>
            </a:r>
            <a:r>
              <a:rPr/>
              <a:t>/</a:t>
            </a:r>
            <a:r>
              <a:rPr>
                <a:latin typeface="Courier"/>
              </a:rPr>
              <a:t>and</a:t>
            </a:r>
            <a:r>
              <a:rPr/>
              <a:t>/</a:t>
            </a:r>
            <a:r>
              <a:rPr>
                <a:latin typeface="Courier"/>
              </a:rPr>
              <a:t>xor</a:t>
            </a:r>
            <a:r>
              <a:rPr/>
              <a:t> and </a:t>
            </a:r>
            <a:r>
              <a:rPr b="1"/>
              <a:t>four</a:t>
            </a:r>
            <a:r>
              <a:rPr/>
              <a:t> on the multiplication: one property covers both</a:t>
            </a:r>
          </a:p>
          <a:p>
            <a:pPr lvl="0"/>
            <a:r>
              <a:rPr>
                <a:latin typeface="Courier"/>
              </a:rPr>
              <a:t>##n</a:t>
            </a:r>
            <a:r>
              <a:rPr/>
              <a:t> is an exact delay, </a:t>
            </a:r>
            <a:r>
              <a:rPr>
                <a:latin typeface="Courier"/>
              </a:rPr>
              <a:t>##[a:b]</a:t>
            </a:r>
            <a:r>
              <a:rPr/>
              <a:t> a window, </a:t>
            </a:r>
            <a:r>
              <a:rPr>
                <a:latin typeface="Courier"/>
              </a:rPr>
              <a:t>##[1:$]</a:t>
            </a:r>
            <a:r>
              <a:rPr/>
              <a:t> </a:t>
            </a:r>
            <a:r>
              <a:rPr i="1"/>
              <a:t>“at some point”</a:t>
            </a:r>
            <a:r>
              <a:rPr/>
              <a:t> — which is almost never what you want: a property without an upper bound can never fail by timeout</a:t>
            </a:r>
          </a:p>
          <a:p>
            <a:pPr lvl="0"/>
            <a:r>
              <a:rPr/>
              <a:t>The antecedent </a:t>
            </a:r>
            <a:r>
              <a:rPr b="1"/>
              <a:t>excludes </a:t>
            </a:r>
            <a:r>
              <a:rPr b="1">
                <a:latin typeface="Courier"/>
              </a:rPr>
              <a:t>no_op</a:t>
            </a:r>
            <a:r>
              <a:rPr/>
              <a:t> on purpose: it is the only operation that does not answer, and putting it inside would turn the property into a generator of false positives</a:t>
            </a:r>
          </a:p>
        </p:txBody>
      </p:sp>
    </p:spTree>
  </p:cSld>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disable iff</a:t>
            </a:r>
            <a:r>
              <a:rPr b="1" i="1"/>
              <a:t> and the reset</a:t>
            </a:r>
          </a:p>
          <a:p>
            <a:pPr lvl="0" indent="0">
              <a:buNone/>
            </a:pPr>
            <a:r>
              <a:rPr b="1">
                <a:solidFill>
                  <a:srgbClr val="007020"/>
                </a:solidFill>
                <a:latin typeface="Courier"/>
              </a:rPr>
              <a:t>default</a:t>
            </a:r>
            <a:r>
              <a:rPr>
                <a:latin typeface="Courier"/>
              </a:rPr>
              <a:t>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   </a:t>
            </a:r>
            <a:r>
              <a:rPr i="1">
                <a:solidFill>
                  <a:srgbClr val="60A0B0"/>
                </a:solidFill>
                <a:latin typeface="Courier"/>
              </a:rPr>
              <a:t>// once, for the whole interface</a:t>
            </a:r>
            <a:br/>
            <a:br/>
            <a:r>
              <a:rPr b="1">
                <a:solidFill>
                  <a:srgbClr val="007020"/>
                </a:solidFill>
                <a:latin typeface="Courier"/>
              </a:rPr>
              <a:t>property</a:t>
            </a:r>
            <a:r>
              <a:rPr>
                <a:latin typeface="Courier"/>
              </a:rPr>
              <a:t> p;</a:t>
            </a:r>
            <a:br/>
            <a:r>
              <a:rPr>
                <a:latin typeface="Courier"/>
              </a:rPr>
              <a:t>   @(</a:t>
            </a:r>
            <a:r>
              <a:rPr b="1">
                <a:solidFill>
                  <a:srgbClr val="007020"/>
                </a:solidFill>
                <a:latin typeface="Courier"/>
              </a:rPr>
              <a:t>posedge</a:t>
            </a:r>
            <a:r>
              <a:rPr>
                <a:latin typeface="Courier"/>
              </a:rPr>
              <a:t> clk) </a:t>
            </a:r>
            <a:r>
              <a:rPr b="1">
                <a:solidFill>
                  <a:srgbClr val="007020"/>
                </a:solidFill>
                <a:latin typeface="Courier"/>
              </a:rPr>
              <a:t>disable</a:t>
            </a:r>
            <a:r>
              <a:rPr>
                <a:latin typeface="Courier"/>
              </a:rPr>
              <a:t> </a:t>
            </a:r>
            <a:r>
              <a:rPr b="1">
                <a:solidFill>
                  <a:srgbClr val="007020"/>
                </a:solidFill>
                <a:latin typeface="Courier"/>
              </a:rPr>
              <a:t>iff</a:t>
            </a:r>
            <a:r>
              <a:rPr>
                <a:latin typeface="Courier"/>
              </a:rPr>
              <a:t> (!reset_n)   </a:t>
            </a:r>
            <a:r>
              <a:rPr i="1">
                <a:solidFill>
                  <a:srgbClr val="60A0B0"/>
                </a:solidFill>
                <a:latin typeface="Courier"/>
              </a:rPr>
              <a:t>// or property by property</a:t>
            </a:r>
            <a:br/>
            <a:r>
              <a:rPr>
                <a:latin typeface="Courier"/>
              </a:rPr>
              <a:t>   </a:t>
            </a:r>
            <a:r>
              <a:rPr>
                <a:solidFill>
                  <a:srgbClr val="007020"/>
                </a:solidFill>
                <a:latin typeface="Courier"/>
              </a:rPr>
              <a:t>start</a:t>
            </a:r>
            <a:r>
              <a:rPr>
                <a:latin typeface="Courier"/>
              </a:rPr>
              <a:t> |=&gt; done;</a:t>
            </a:r>
            <a:br/>
            <a:r>
              <a:rPr b="1">
                <a:solidFill>
                  <a:srgbClr val="007020"/>
                </a:solidFill>
                <a:latin typeface="Courier"/>
              </a:rPr>
              <a:t>endproperty</a:t>
            </a:r>
          </a:p>
          <a:p>
            <a:pPr lvl="0"/>
            <a:r>
              <a:rPr/>
              <a:t>During a reset </a:t>
            </a:r>
            <a:r>
              <a:rPr b="1"/>
              <a:t>everything is wrong on purpose</a:t>
            </a:r>
            <a:r>
              <a:rPr/>
              <a:t>: </a:t>
            </a:r>
            <a:r>
              <a:rPr>
                <a:latin typeface="Courier"/>
              </a:rPr>
              <a:t>done</a:t>
            </a:r>
            <a:r>
              <a:rPr/>
              <a:t> drops, </a:t>
            </a:r>
            <a:r>
              <a:rPr>
                <a:latin typeface="Courier"/>
              </a:rPr>
              <a:t>start</a:t>
            </a:r>
            <a:r>
              <a:rPr/>
              <a:t> drops, the transactions halfway through get abandoned. Without </a:t>
            </a:r>
            <a:r>
              <a:rPr>
                <a:latin typeface="Courier"/>
              </a:rPr>
              <a:t>disable iff</a:t>
            </a:r>
            <a:r>
              <a:rPr/>
              <a:t>, every reset is a batch of false positives</a:t>
            </a:r>
          </a:p>
          <a:p>
            <a:pPr lvl="0"/>
            <a:r>
              <a:rPr>
                <a:latin typeface="Courier"/>
              </a:rPr>
              <a:t>disable iff</a:t>
            </a:r>
            <a:r>
              <a:rPr/>
              <a:t> </a:t>
            </a:r>
            <a:r>
              <a:rPr b="1"/>
              <a:t>aborts</a:t>
            </a:r>
            <a:r>
              <a:rPr/>
              <a:t> the evaluations in flight, it does not make them fail. The property forgets what it was waiting for and starts from zero</a:t>
            </a:r>
          </a:p>
          <a:p>
            <a:pPr lvl="0"/>
            <a:r>
              <a:rPr/>
              <a:t>The </a:t>
            </a:r>
            <a:r>
              <a:rPr>
                <a:latin typeface="Courier"/>
              </a:rPr>
              <a:t>default disable iff</a:t>
            </a:r>
            <a:r>
              <a:rPr/>
              <a:t> at the top of the interface applies it to all of them: it is one line against twenty repetitions</a:t>
            </a:r>
          </a:p>
        </p:txBody>
      </p:sp>
    </p:spTree>
  </p:cSld>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Where they live: inside the interface</a:t>
            </a:r>
          </a:p>
          <a:p>
            <a:pPr lvl="0"/>
            <a:r>
              <a:rPr/>
              <a:t>They go </a:t>
            </a:r>
            <a:r>
              <a:rPr b="1"/>
              <a:t>with the signals</a:t>
            </a:r>
            <a:r>
              <a:rPr/>
              <a:t>, in the </a:t>
            </a:r>
            <a:r>
              <a:rPr>
                <a:latin typeface="Courier"/>
              </a:rPr>
              <a:t>interface</a:t>
            </a:r>
            <a:r>
              <a:rPr/>
              <a:t>, not in the class testbench. There they see </a:t>
            </a:r>
            <a:r>
              <a:rPr>
                <a:latin typeface="Courier"/>
              </a:rPr>
              <a:t>clk</a:t>
            </a:r>
            <a:r>
              <a:rPr/>
              <a:t>, </a:t>
            </a:r>
            <a:r>
              <a:rPr>
                <a:latin typeface="Courier"/>
              </a:rPr>
              <a:t>start</a:t>
            </a:r>
            <a:r>
              <a:rPr/>
              <a:t>, </a:t>
            </a:r>
            <a:r>
              <a:rPr>
                <a:latin typeface="Courier"/>
              </a:rPr>
              <a:t>A</a:t>
            </a:r>
            <a:r>
              <a:rPr/>
              <a:t>, </a:t>
            </a:r>
            <a:r>
              <a:rPr>
                <a:latin typeface="Courier"/>
              </a:rPr>
              <a:t>B</a:t>
            </a:r>
            <a:r>
              <a:rPr/>
              <a:t> and </a:t>
            </a:r>
            <a:r>
              <a:rPr>
                <a:latin typeface="Courier"/>
              </a:rPr>
              <a:t>done</a:t>
            </a:r>
            <a:r>
              <a:rPr/>
              <a:t> without anybody passing them along</a:t>
            </a:r>
          </a:p>
          <a:p>
            <a:pPr lvl="0"/>
            <a:r>
              <a:rPr/>
              <a:t>They do not have to be connected, nor instantiated, nor built in a </a:t>
            </a:r>
            <a:r>
              <a:rPr>
                <a:latin typeface="Courier"/>
              </a:rPr>
              <a:t>build_phase</a:t>
            </a:r>
            <a:r>
              <a:rPr/>
              <a:t>. They exist because the interface exists</a:t>
            </a:r>
          </a:p>
          <a:p>
            <a:pPr lvl="0"/>
            <a:r>
              <a:rPr/>
              <a:t>The </a:t>
            </a:r>
            <a:r>
              <a:rPr>
                <a:latin typeface="Courier"/>
              </a:rPr>
              <a:t>top</a:t>
            </a:r>
            <a:r>
              <a:rPr/>
              <a:t> of the agents instantiates </a:t>
            </a:r>
            <a:r>
              <a:rPr b="1"/>
              <a:t>two</a:t>
            </a:r>
            <a:r>
              <a:rPr/>
              <a:t> BFM: the same properties check both VTALU, including the one driven by the legacy module nobody wrote</a:t>
            </a:r>
          </a:p>
          <a:p>
            <a:pPr lvl="0"/>
            <a:r>
              <a:rPr/>
              <a:t>A </a:t>
            </a:r>
            <a:r>
              <a:rPr b="1"/>
              <a:t>passive agent</a:t>
            </a:r>
            <a:r>
              <a:rPr/>
              <a:t> gets them thrown in for free: watching an interface is now also checking it</a:t>
            </a:r>
          </a:p>
        </p:txBody>
      </p:sp>
    </p:spTree>
  </p:cSld>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bind</a:t>
            </a:r>
            <a:r>
              <a:rPr b="1" i="1"/>
              <a:t>: when the interface is not yours</a:t>
            </a:r>
          </a:p>
          <a:p>
            <a:pPr lvl="0" indent="0">
              <a:buNone/>
            </a:pPr>
            <a:r>
              <a:rPr i="1">
                <a:solidFill>
                  <a:srgbClr val="60A0B0"/>
                </a:solidFill>
                <a:latin typeface="Courier"/>
              </a:rPr>
              <a:t>// The checker lives outside. The RTL is not touched -- often it cannot be.</a:t>
            </a:r>
            <a:br/>
            <a:r>
              <a:rPr b="1">
                <a:solidFill>
                  <a:srgbClr val="007020"/>
                </a:solidFill>
                <a:latin typeface="Courier"/>
              </a:rPr>
              <a:t>module</a:t>
            </a:r>
            <a:r>
              <a:rPr>
                <a:latin typeface="Courier"/>
              </a:rPr>
              <a:t> apb_checks (</a:t>
            </a:r>
            <a:r>
              <a:rPr b="1">
                <a:solidFill>
                  <a:srgbClr val="007020"/>
                </a:solidFill>
                <a:latin typeface="Courier"/>
              </a:rPr>
              <a:t>input</a:t>
            </a:r>
            <a:r>
              <a:rPr>
                <a:latin typeface="Courier"/>
              </a:rPr>
              <a:t> </a:t>
            </a:r>
            <a:r>
              <a:rPr b="1">
                <a:solidFill>
                  <a:srgbClr val="007020"/>
                </a:solidFill>
                <a:latin typeface="Courier"/>
              </a:rPr>
              <a:t>bit</a:t>
            </a:r>
            <a:r>
              <a:rPr>
                <a:latin typeface="Courier"/>
              </a:rPr>
              <a:t> PCLK, PSEL, PENABLE, PREADY);</a:t>
            </a:r>
            <a:br/>
            <a:r>
              <a:rPr>
                <a:latin typeface="Courier"/>
              </a:rPr>
              <a:t>   a_setup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PCLK) PSEL &amp;&amp; !PENABLE |=&gt; PENABLE);</a:t>
            </a:r>
            <a:br/>
            <a:r>
              <a:rPr>
                <a:latin typeface="Courier"/>
              </a:rPr>
              <a:t>   c_setup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PCLK) PSEL &amp;&amp; !PENABLE);</a:t>
            </a:r>
            <a:br/>
            <a:r>
              <a:rPr b="1">
                <a:solidFill>
                  <a:srgbClr val="007020"/>
                </a:solidFill>
                <a:latin typeface="Courier"/>
              </a:rPr>
              <a:t>endmodule</a:t>
            </a:r>
            <a:br/>
            <a:br/>
            <a:r>
              <a:rPr i="1">
                <a:solidFill>
                  <a:srgbClr val="60A0B0"/>
                </a:solidFill>
                <a:latin typeface="Courier"/>
              </a:rPr>
              <a:t>// And in the top, one line per module you want to watch over:</a:t>
            </a:r>
            <a:br/>
            <a:r>
              <a:rPr b="1">
                <a:solidFill>
                  <a:srgbClr val="007020"/>
                </a:solidFill>
                <a:latin typeface="Courier"/>
              </a:rPr>
              <a:t>bind</a:t>
            </a:r>
            <a:r>
              <a:rPr>
                <a:latin typeface="Courier"/>
              </a:rPr>
              <a:t> apb_regs apb_checks chk (.*);</a:t>
            </a:r>
          </a:p>
          <a:p>
            <a:pPr lvl="0"/>
            <a:r>
              <a:rPr/>
              <a:t>The previous slide holds when the interface </a:t>
            </a:r>
            <a:r>
              <a:rPr b="1"/>
              <a:t>is yours</a:t>
            </a:r>
            <a:r>
              <a:rPr/>
              <a:t>. Somebody else’s RTL, the bought IP and the legacy module do not get edited</a:t>
            </a:r>
          </a:p>
          <a:p>
            <a:pPr lvl="0"/>
            <a:r>
              <a:rPr>
                <a:latin typeface="Courier"/>
              </a:rPr>
              <a:t>bind</a:t>
            </a:r>
            <a:r>
              <a:rPr/>
              <a:t> puts an instance </a:t>
            </a:r>
            <a:r>
              <a:rPr b="1"/>
              <a:t>inside</a:t>
            </a:r>
            <a:r>
              <a:rPr/>
              <a:t> another module from the outside: the checker sees the DUT’s internal signals as if it had been written there</a:t>
            </a:r>
          </a:p>
          <a:p>
            <a:pPr lvl="0"/>
            <a:r>
              <a:rPr/>
              <a:t>The </a:t>
            </a:r>
            <a:r>
              <a:rPr>
                <a:latin typeface="Courier"/>
              </a:rPr>
              <a:t>.*</a:t>
            </a:r>
            <a:r>
              <a:rPr/>
              <a:t> connects by name. One </a:t>
            </a:r>
            <a:r>
              <a:rPr>
                <a:latin typeface="Courier"/>
              </a:rPr>
              <a:t>bind</a:t>
            </a:r>
            <a:r>
              <a:rPr/>
              <a:t> covers </a:t>
            </a:r>
            <a:r>
              <a:rPr b="1"/>
              <a:t>every</a:t>
            </a:r>
            <a:r>
              <a:rPr/>
              <a:t> instance of that module — or </a:t>
            </a:r>
            <a:r>
              <a:rPr>
                <a:latin typeface="Courier"/>
              </a:rPr>
              <a:t>bind top.dut ...</a:t>
            </a:r>
            <a:r>
              <a:rPr/>
              <a:t> for a single one</a:t>
            </a:r>
          </a:p>
          <a:p>
            <a:pPr lvl="0"/>
            <a:r>
              <a:rPr/>
              <a:t>You can also bind to an </a:t>
            </a:r>
            <a:r>
              <a:rPr>
                <a:latin typeface="Courier"/>
              </a:rPr>
              <a:t>interface</a:t>
            </a:r>
            <a:r>
              <a:rPr/>
              <a:t>, and Verilator supports both forms</a:t>
            </a:r>
          </a:p>
        </p:txBody>
      </p:sp>
    </p:spTree>
  </p:cSld>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The integration with UVM: the </a:t>
            </a:r>
            <a:r>
              <a:rPr b="1" i="1">
                <a:latin typeface="Courier"/>
              </a:rPr>
              <a:t>else</a:t>
            </a:r>
            <a:r>
              <a:rPr b="1" i="1"/>
              <a:t> that makes it count</a:t>
            </a:r>
          </a:p>
          <a:p>
            <a:pPr lvl="0" indent="0">
              <a:buNone/>
            </a:pPr>
            <a:r>
              <a:rPr i="1">
                <a:solidFill>
                  <a:srgbClr val="60A0B0"/>
                </a:solidFill>
                <a:latin typeface="Courier"/>
              </a:rPr>
              <a:t>// The default: $error, and in Verilator also $stop — it cuts off on the first failure</a:t>
            </a:r>
            <a:br/>
            <a:r>
              <a:rPr>
                <a:latin typeface="Courier"/>
              </a:rPr>
              <a:t>a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a:t>
            </a:r>
            <a:br/>
            <a:br/>
            <a:r>
              <a:rPr i="1">
                <a:solidFill>
                  <a:srgbClr val="60A0B0"/>
                </a:solidFill>
                <a:latin typeface="Courier"/>
              </a:rPr>
              <a:t>// What you want in UVM: the failure counts and the simulation goes on</a:t>
            </a:r>
            <a:br/>
            <a:r>
              <a:rPr>
                <a:latin typeface="Courier"/>
              </a:rPr>
              <a:t>a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operand changed"</a:t>
            </a:r>
            <a:r>
              <a:rPr>
                <a:latin typeface="Courier"/>
              </a:rPr>
              <a:t>));</a:t>
            </a:r>
          </a:p>
          <a:p>
            <a:pPr lvl="0"/>
            <a:r>
              <a:rPr/>
              <a:t>Without an </a:t>
            </a:r>
            <a:r>
              <a:rPr>
                <a:latin typeface="Courier"/>
              </a:rPr>
              <a:t>else</a:t>
            </a:r>
            <a:r>
              <a:rPr/>
              <a:t>, the default action of an assertion that fails is </a:t>
            </a:r>
            <a:r>
              <a:rPr>
                <a:latin typeface="Courier"/>
              </a:rPr>
              <a:t>$error</a:t>
            </a:r>
            <a:r>
              <a:rPr/>
              <a:t> —and in several simulators, </a:t>
            </a:r>
            <a:r>
              <a:rPr>
                <a:latin typeface="Courier"/>
              </a:rPr>
              <a:t>$stop</a:t>
            </a:r>
            <a:r>
              <a:rPr/>
              <a:t>. The simulation gets cut off and the </a:t>
            </a:r>
            <a:r>
              <a:rPr i="1"/>
              <a:t>Report Summary</a:t>
            </a:r>
            <a:r>
              <a:rPr/>
              <a:t> </a:t>
            </a:r>
            <a:r>
              <a:rPr b="1"/>
              <a:t>does not get printed</a:t>
            </a:r>
          </a:p>
          <a:p>
            <a:pPr lvl="0"/>
            <a:r>
              <a:rPr/>
              <a:t>With an </a:t>
            </a:r>
            <a:r>
              <a:rPr>
                <a:latin typeface="Courier"/>
              </a:rPr>
              <a:t>else</a:t>
            </a:r>
            <a:r>
              <a:rPr/>
              <a:t> that calls </a:t>
            </a:r>
            <a:r>
              <a:rPr>
                <a:latin typeface="Courier"/>
              </a:rPr>
              <a:t>`uvm_error</a:t>
            </a:r>
            <a:r>
              <a:rPr/>
              <a:t>, the failure comes in through the same channel as everything else: it counts in the summary, it respects </a:t>
            </a:r>
            <a:r>
              <a:rPr>
                <a:latin typeface="Courier"/>
              </a:rPr>
              <a:t>+UVM_MAX_QUIT_COUNT</a:t>
            </a:r>
            <a:r>
              <a:rPr/>
              <a:t>, and the </a:t>
            </a:r>
            <a:r>
              <a:rPr>
                <a:latin typeface="Courier"/>
              </a:rPr>
              <a:t>run.sh</a:t>
            </a:r>
            <a:r>
              <a:rPr/>
              <a:t> detects it without changing a line</a:t>
            </a:r>
          </a:p>
          <a:p>
            <a:pPr lvl="0"/>
            <a:r>
              <a:rPr/>
              <a:t>The </a:t>
            </a:r>
            <a:r>
              <a:rPr>
                <a:latin typeface="Courier"/>
              </a:rPr>
              <a:t>%m</a:t>
            </a:r>
            <a:r>
              <a:rPr/>
              <a:t> of the message prints </a:t>
            </a:r>
            <a:r>
              <a:rPr b="1"/>
              <a:t>which instance</a:t>
            </a:r>
            <a:r>
              <a:rPr/>
              <a:t> of the interface failed: </a:t>
            </a:r>
            <a:r>
              <a:rPr>
                <a:latin typeface="Courier"/>
              </a:rPr>
              <a:t>top.clase_bfm</a:t>
            </a:r>
            <a:r>
              <a:rPr/>
              <a:t> or </a:t>
            </a:r>
            <a:r>
              <a:rPr>
                <a:latin typeface="Courier"/>
              </a:rPr>
              <a:t>top.modulo_bfm</a:t>
            </a:r>
          </a:p>
        </p:txBody>
      </p:sp>
    </p:spTree>
  </p:cSld>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Every assertion goes with its </a:t>
            </a:r>
            <a:r>
              <a:rPr b="1" i="1">
                <a:latin typeface="Courier"/>
              </a:rPr>
              <a:t>cover property</a:t>
            </a:r>
          </a:p>
          <a:p>
            <a:pPr lvl="0" indent="0">
              <a:buNone/>
            </a:pPr>
            <a:r>
              <a:rPr>
                <a:latin typeface="Courier"/>
              </a:rPr>
              <a:t>   </a:t>
            </a:r>
            <a:r>
              <a:rPr i="1">
                <a:solidFill>
                  <a:srgbClr val="60A0B0"/>
                </a:solidFill>
                <a:latin typeface="Courier"/>
              </a:rPr>
              <a:t>// And the cover that goes with it: without this, a regression where the random</a:t>
            </a:r>
            <a:br/>
            <a:r>
              <a:rPr>
                <a:latin typeface="Courier"/>
              </a:rPr>
              <a:t>   </a:t>
            </a:r>
            <a:r>
              <a:rPr i="1">
                <a:solidFill>
                  <a:srgbClr val="60A0B0"/>
                </a:solidFill>
                <a:latin typeface="Courier"/>
              </a:rPr>
              <a:t>// never subtracted too much leaves the assertion green having checked nothing.</a:t>
            </a:r>
            <a:br/>
            <a:r>
              <a:rPr>
                <a:latin typeface="Courier"/>
              </a:rPr>
              <a:t>   c_ovf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done &amp;&amp; ovf);</a:t>
            </a:r>
            <a:br/>
            <a:r>
              <a:rPr>
                <a:latin typeface="Courier"/>
              </a:rPr>
              <a:t>   c_sub_sin_borrow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done &amp;&amp; (op_set == sub_op) &amp;&amp; !ovf);</a:t>
            </a:r>
            <a:br/>
            <a:br/>
            <a:r>
              <a:rPr>
                <a:latin typeface="Courier"/>
              </a:rPr>
              <a:t>   c_mult_3ciclos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b="1">
                <a:solidFill>
                  <a:srgbClr val="007020"/>
                </a:solidFill>
                <a:latin typeface="Courier"/>
              </a:rPr>
              <a:t>$rose</a:t>
            </a:r>
            <a:r>
              <a:rPr>
                <a:latin typeface="Courier"/>
              </a:rPr>
              <a:t>(</a:t>
            </a:r>
            <a:r>
              <a:rPr>
                <a:solidFill>
                  <a:srgbClr val="007020"/>
                </a:solidFill>
                <a:latin typeface="Courier"/>
              </a:rPr>
              <a:t>start</a:t>
            </a:r>
            <a:r>
              <a:rPr>
                <a:latin typeface="Courier"/>
              </a:rPr>
              <a:t>) &amp;&amp; (op_set == mul_op) #</a:t>
            </a:r>
            <a:r>
              <a:rPr>
                <a:solidFill>
                  <a:srgbClr val="40A070"/>
                </a:solidFill>
                <a:latin typeface="Courier"/>
              </a:rPr>
              <a:t>#3</a:t>
            </a:r>
            <a:r>
              <a:rPr>
                <a:latin typeface="Courier"/>
              </a:rPr>
              <a:t> done);</a:t>
            </a:r>
            <a:br/>
            <a:r>
              <a:rPr>
                <a:latin typeface="Courier"/>
              </a:rPr>
              <a:t>   c_mult_4ciclos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b="1">
                <a:solidFill>
                  <a:srgbClr val="007020"/>
                </a:solidFill>
                <a:latin typeface="Courier"/>
              </a:rPr>
              <a:t>$rose</a:t>
            </a:r>
            <a:r>
              <a:rPr>
                <a:latin typeface="Courier"/>
              </a:rPr>
              <a:t>(</a:t>
            </a:r>
            <a:r>
              <a:rPr>
                <a:solidFill>
                  <a:srgbClr val="007020"/>
                </a:solidFill>
                <a:latin typeface="Courier"/>
              </a:rPr>
              <a:t>start</a:t>
            </a:r>
            <a:r>
              <a:rPr>
                <a:latin typeface="Courier"/>
              </a:rPr>
              <a:t>) &amp;&amp; (op_set == mul_op) #</a:t>
            </a:r>
            <a:r>
              <a:rPr>
                <a:solidFill>
                  <a:srgbClr val="40A070"/>
                </a:solidFill>
                <a:latin typeface="Courier"/>
              </a:rPr>
              <a:t>#4</a:t>
            </a:r>
            <a:r>
              <a:rPr>
                <a:latin typeface="Courier"/>
              </a:rPr>
              <a:t> done);</a:t>
            </a:r>
            <a:br/>
            <a:r>
              <a:rPr>
                <a:latin typeface="Courier"/>
              </a:rPr>
              <a:t>   c_un_ciclo : </a:t>
            </a:r>
            <a:r>
              <a:rPr b="1">
                <a:solidFill>
                  <a:srgbClr val="007020"/>
                </a:solidFill>
                <a:latin typeface="Courier"/>
              </a:rPr>
              <a:t>cover</a:t>
            </a:r>
            <a:r>
              <a:rPr>
                <a:latin typeface="Courier"/>
              </a:rPr>
              <a:t> </a:t>
            </a:r>
            <a:r>
              <a:rPr b="1">
                <a:solidFill>
                  <a:srgbClr val="007020"/>
                </a:solidFill>
                <a:latin typeface="Courier"/>
              </a:rPr>
              <a:t>property</a:t>
            </a:r>
            <a:r>
              <a:rPr>
                <a:latin typeface="Courier"/>
              </a:rPr>
              <a:t> (@(</a:t>
            </a:r>
            <a:r>
              <a:rPr b="1">
                <a:solidFill>
                  <a:srgbClr val="007020"/>
                </a:solidFill>
                <a:latin typeface="Courier"/>
              </a:rPr>
              <a:t>posedge</a:t>
            </a:r>
            <a:r>
              <a:rPr>
                <a:latin typeface="Courier"/>
              </a:rPr>
              <a:t> clk) </a:t>
            </a:r>
            <a:r>
              <a:rPr b="1">
                <a:solidFill>
                  <a:srgbClr val="007020"/>
                </a:solidFill>
                <a:latin typeface="Courier"/>
              </a:rPr>
              <a:t>$rose</a:t>
            </a:r>
            <a:r>
              <a:rPr>
                <a:latin typeface="Courier"/>
              </a:rPr>
              <a:t>(</a:t>
            </a:r>
            <a:r>
              <a:rPr>
                <a:solidFill>
                  <a:srgbClr val="007020"/>
                </a:solidFill>
                <a:latin typeface="Courier"/>
              </a:rPr>
              <a:t>start</a:t>
            </a:r>
            <a:r>
              <a:rPr>
                <a:latin typeface="Courier"/>
              </a:rPr>
              <a:t>) &amp;&amp; (op_set </a:t>
            </a:r>
            <a:r>
              <a:rPr b="1">
                <a:solidFill>
                  <a:srgbClr val="007020"/>
                </a:solidFill>
                <a:latin typeface="Courier"/>
              </a:rPr>
              <a:t>inside</a:t>
            </a:r>
            <a:r>
              <a:rPr>
                <a:latin typeface="Courier"/>
              </a:rPr>
              <a:t> {add_op, sub_op, and_op, xor_op}) #</a:t>
            </a:r>
            <a:r>
              <a:rPr>
                <a:solidFill>
                  <a:srgbClr val="40A070"/>
                </a:solidFill>
                <a:latin typeface="Courier"/>
              </a:rPr>
              <a:t>#1</a:t>
            </a:r>
            <a:r>
              <a:rPr>
                <a:latin typeface="Courier"/>
              </a:rPr>
              <a:t> done);</a:t>
            </a:r>
          </a:p>
          <a:p>
            <a:pPr lvl="0" indent="0">
              <a:buNone/>
            </a:pPr>
            <a:r>
              <a:rPr>
                <a:latin typeface="Courier"/>
              </a:rPr>
              <a:t>  covergroup : 86.8% (66/76)
  user       : 80.0% ( 4/ 5)</a:t>
            </a:r>
          </a:p>
          <a:p>
            <a:pPr lvl="0"/>
            <a:r>
              <a:rPr/>
              <a:t>A property whose </a:t>
            </a:r>
            <a:r>
              <a:rPr b="1"/>
              <a:t>antecedent never occurs</a:t>
            </a:r>
            <a:r>
              <a:rPr/>
              <a:t> passes. Without assertion coverage, a switched-off check looks exactly like a green check</a:t>
            </a:r>
          </a:p>
          <a:p>
            <a:pPr lvl="0"/>
            <a:r>
              <a:rPr>
                <a:latin typeface="Courier"/>
              </a:rPr>
              <a:t>c_mult_3ciclos</a:t>
            </a:r>
            <a:r>
              <a:rPr/>
              <a:t> stays at </a:t>
            </a:r>
            <a:r>
              <a:rPr b="1"/>
              <a:t>zero forever</a:t>
            </a:r>
            <a:r>
              <a:rPr/>
              <a:t>: the chain of the multiplier is </a:t>
            </a:r>
            <a:r>
              <a:rPr>
                <a:latin typeface="Courier"/>
              </a:rPr>
              <a:t>done3 → done2 → done1 → done_mult</a:t>
            </a:r>
            <a:r>
              <a:rPr/>
              <a:t>, that is </a:t>
            </a:r>
            <a:r>
              <a:rPr b="1"/>
              <a:t>four</a:t>
            </a:r>
            <a:r>
              <a:rPr/>
              <a:t> edges, not three. The cover at 0 gives away that the mental model of the latency was wrong</a:t>
            </a:r>
          </a:p>
          <a:p>
            <a:pPr lvl="0"/>
            <a:r>
              <a:rPr/>
              <a:t>In Verilator the </a:t>
            </a:r>
            <a:r>
              <a:rPr>
                <a:latin typeface="Courier"/>
              </a:rPr>
              <a:t>cover property</a:t>
            </a:r>
            <a:r>
              <a:rPr/>
              <a:t> land in the </a:t>
            </a:r>
            <a:r>
              <a:rPr b="1"/>
              <a:t>same </a:t>
            </a:r>
            <a:r>
              <a:rPr b="1">
                <a:latin typeface="Courier"/>
              </a:rPr>
              <a:t>coverage.dat</a:t>
            </a:r>
            <a:r>
              <a:rPr/>
              <a:t> as the covergroups of the conventional testbench: code, functional and assertion coverage, one single report</a:t>
            </a:r>
          </a:p>
        </p:txBody>
      </p:sp>
    </p:spTree>
  </p:cSld>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Assertion or scoreboard: the same rule, two places</a:t>
            </a:r>
          </a:p>
        </p:txBody>
      </p:sp>
      <p:graphicFrame>
        <p:nvGraphicFramePr>
          <p:cNvPr id="6" name="Content Placeholder 5"/>
          <p:cNvGraphicFramePr>
            <a:graphicFrameLocks noGrp="1"/>
          </p:cNvGraphicFramePr>
          <p:nvPr>
            <p:ph idx="1"/>
          </p:nvPr>
        </p:nvGraphicFramePr>
        <p:xfrm>
          <a:off x="457200" y="1816100"/>
          <a:ext cx="8229600" cy="14097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Assertion</a:t>
                      </a:r>
                    </a:p>
                  </a:txBody>
                  <a:tcPr/>
                </a:tc>
                <a:tc>
                  <a:txBody>
                    <a:bodyPr/>
                    <a:lstStyle/>
                    <a:p>
                      <a:pPr lvl="0" indent="0" marL="0">
                        <a:buNone/>
                      </a:pPr>
                      <a:r>
                        <a:rPr/>
                        <a:t>Scoreboard</a:t>
                      </a:r>
                    </a:p>
                  </a:txBody>
                  <a:tcPr/>
                </a:tc>
              </a:tr>
              <a:tr h="0">
                <a:tc>
                  <a:txBody>
                    <a:bodyPr/>
                    <a:lstStyle/>
                    <a:p>
                      <a:pPr lvl="0" indent="0" marL="0">
                        <a:buNone/>
                      </a:pPr>
                      <a:r>
                        <a:rPr/>
                        <a:t>What it checks</a:t>
                      </a:r>
                    </a:p>
                  </a:txBody>
                </a:tc>
                <a:tc>
                  <a:txBody>
                    <a:bodyPr/>
                    <a:lstStyle/>
                    <a:p>
                      <a:pPr lvl="0" indent="0" marL="0">
                        <a:buNone/>
                      </a:pPr>
                      <a:r>
                        <a:rPr/>
                        <a:t>the </a:t>
                      </a:r>
                      <a:r>
                        <a:rPr b="1"/>
                        <a:t>protocol</a:t>
                      </a:r>
                      <a:r>
                        <a:rPr/>
                        <a:t>: who moves, and when</a:t>
                      </a:r>
                    </a:p>
                  </a:txBody>
                </a:tc>
                <a:tc>
                  <a:txBody>
                    <a:bodyPr/>
                    <a:lstStyle/>
                    <a:p>
                      <a:pPr lvl="0" indent="0" marL="0">
                        <a:buNone/>
                      </a:pPr>
                      <a:r>
                        <a:rPr/>
                        <a:t>the </a:t>
                      </a:r>
                      <a:r>
                        <a:rPr b="1"/>
                        <a:t>transformation</a:t>
                      </a:r>
                      <a:r>
                        <a:rPr/>
                        <a:t>: </a:t>
                      </a:r>
                      <a:r>
                        <a:rPr>
                          <a:latin typeface="Courier"/>
                        </a:rPr>
                        <a:t>A op B</a:t>
                      </a:r>
                    </a:p>
                  </a:txBody>
                </a:tc>
              </a:tr>
              <a:tr h="0">
                <a:tc>
                  <a:txBody>
                    <a:bodyPr/>
                    <a:lstStyle/>
                    <a:p>
                      <a:pPr lvl="0" indent="0" marL="0">
                        <a:buNone/>
                      </a:pPr>
                      <a:r>
                        <a:rPr/>
                        <a:t>Where it lives</a:t>
                      </a:r>
                    </a:p>
                  </a:txBody>
                </a:tc>
                <a:tc>
                  <a:txBody>
                    <a:bodyPr/>
                    <a:lstStyle/>
                    <a:p>
                      <a:pPr lvl="0" indent="0" marL="0">
                        <a:buNone/>
                      </a:pPr>
                      <a:r>
                        <a:rPr/>
                        <a:t>in the </a:t>
                      </a:r>
                      <a:r>
                        <a:rPr>
                          <a:latin typeface="Courier"/>
                        </a:rPr>
                        <a:t>interface</a:t>
                      </a:r>
                      <a:r>
                        <a:rPr/>
                        <a:t>, with the wires</a:t>
                      </a:r>
                    </a:p>
                  </a:txBody>
                </a:tc>
                <a:tc>
                  <a:txBody>
                    <a:bodyPr/>
                    <a:lstStyle/>
                    <a:p>
                      <a:pPr lvl="0" indent="0" marL="0">
                        <a:buNone/>
                      </a:pPr>
                      <a:r>
                        <a:rPr/>
                        <a:t>in the testbench, with the transactions</a:t>
                      </a:r>
                    </a:p>
                  </a:txBody>
                </a:tc>
              </a:tr>
              <a:tr h="0">
                <a:tc>
                  <a:txBody>
                    <a:bodyPr/>
                    <a:lstStyle/>
                    <a:p>
                      <a:pPr lvl="0" indent="0" marL="0">
                        <a:buNone/>
                      </a:pPr>
                      <a:r>
                        <a:rPr/>
                        <a:t>When it screams</a:t>
                      </a:r>
                    </a:p>
                  </a:txBody>
                </a:tc>
                <a:tc>
                  <a:txBody>
                    <a:bodyPr/>
                    <a:lstStyle/>
                    <a:p>
                      <a:pPr lvl="0" indent="0" marL="0">
                        <a:buNone/>
                      </a:pPr>
                      <a:r>
                        <a:rPr/>
                        <a:t>on the exact edge on which it breaks</a:t>
                      </a:r>
                    </a:p>
                  </a:txBody>
                </a:tc>
                <a:tc>
                  <a:txBody>
                    <a:bodyPr/>
                    <a:lstStyle/>
                    <a:p>
                      <a:pPr lvl="0" indent="0" marL="0">
                        <a:buNone/>
                      </a:pPr>
                      <a:r>
                        <a:rPr/>
                        <a:t>when the result arrives</a:t>
                      </a:r>
                    </a:p>
                  </a:txBody>
                </a:tc>
              </a:tr>
              <a:tr h="0">
                <a:tc>
                  <a:txBody>
                    <a:bodyPr/>
                    <a:lstStyle/>
                    <a:p>
                      <a:pPr lvl="0" indent="0" marL="0">
                        <a:buNone/>
                      </a:pPr>
                      <a:r>
                        <a:rPr/>
                        <a:t>What it needs</a:t>
                      </a:r>
                    </a:p>
                  </a:txBody>
                </a:tc>
                <a:tc>
                  <a:txBody>
                    <a:bodyPr/>
                    <a:lstStyle/>
                    <a:p>
                      <a:pPr lvl="0" indent="0" marL="0">
                        <a:buNone/>
                      </a:pPr>
                      <a:r>
                        <a:rPr/>
                        <a:t>nothing: it plugs itself in</a:t>
                      </a:r>
                    </a:p>
                  </a:txBody>
                </a:tc>
                <a:tc>
                  <a:txBody>
                    <a:bodyPr/>
                    <a:lstStyle/>
                    <a:p>
                      <a:pPr lvl="0" indent="0" marL="0">
                        <a:buNone/>
                      </a:pPr>
                      <a:r>
                        <a:rPr/>
                        <a:t>monitor, analysis port, </a:t>
                      </a:r>
                      <a:r>
                        <a:rPr>
                          <a:latin typeface="Courier"/>
                        </a:rPr>
                        <a:t>connect_phase</a:t>
                      </a:r>
                    </a:p>
                  </a:txBody>
                </a:tc>
              </a:tr>
            </a:tbl>
          </a:graphicData>
        </a:graphic>
      </p:graphicFrame>
      <p:sp>
        <p:nvSpPr>
          <p:cNvPr id="3" name="Content Placeholder 2"/>
          <p:cNvSpPr>
            <a:spLocks noGrp="1"/>
          </p:cNvSpPr>
          <p:nvPr>
            <p:ph idx="1"/>
          </p:nvPr>
        </p:nvSpPr>
        <p:spPr>
          <a:xfrm>
            <a:off x="457200" y="3352800"/>
            <a:ext cx="8229600" cy="1104900"/>
          </a:xfrm>
        </p:spPr>
        <p:txBody>
          <a:bodyPr/>
          <a:lstStyle/>
          <a:p>
            <a:pPr lvl="0"/>
            <a:r>
              <a:rPr/>
              <a:t>Short rule: </a:t>
            </a:r>
            <a:r>
              <a:rPr b="1"/>
              <a:t>protocol → assertion. Data → scoreboard.</a:t>
            </a:r>
            <a:r>
              <a:rPr/>
              <a:t> Writing a protocol check in the scoreboard is rebuilding the time the monitor has just taken care of erasing</a:t>
            </a:r>
          </a:p>
          <a:p>
            <a:pPr lvl="0"/>
            <a:r>
              <a:rPr/>
              <a:t>And the other way round: writing the reference model of a multiplier in SVA is possible and it is a bad idea</a:t>
            </a:r>
          </a:p>
        </p:txBody>
      </p:sp>
    </p:spTree>
  </p:cSld>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The example of the section: the bug the scoreboard does not see</a:t>
            </a:r>
          </a:p>
          <a:p>
            <a:pPr lvl="0" indent="0">
              <a:buNone/>
            </a:pPr>
            <a:r>
              <a:rPr>
                <a:latin typeface="Courier"/>
              </a:rPr>
              <a:t>            </a:t>
            </a:r>
            <a:r>
              <a:rPr i="1">
                <a:solidFill>
                  <a:srgbClr val="60A0B0"/>
                </a:solidFill>
                <a:latin typeface="Courier"/>
              </a:rPr>
              <a:t>// +</a:t>
            </a:r>
            <a:r>
              <a:rPr b="1">
                <a:solidFill>
                  <a:srgbClr val="FF0000"/>
                </a:solidFill>
                <a:latin typeface="Courier"/>
              </a:rPr>
              <a:t>BUG</a:t>
            </a:r>
            <a:r>
              <a:rPr i="1">
                <a:solidFill>
                  <a:srgbClr val="60A0B0"/>
                </a:solidFill>
                <a:latin typeface="Courier"/>
              </a:rPr>
              <a:t>=1: changes B halfway through the multiplication. The</a:t>
            </a:r>
            <a:br/>
            <a:r>
              <a:rPr>
                <a:latin typeface="Courier"/>
              </a:rPr>
              <a:t>            </a:t>
            </a:r>
            <a:r>
              <a:rPr i="1">
                <a:solidFill>
                  <a:srgbClr val="60A0B0"/>
                </a:solidFill>
                <a:latin typeface="Courier"/>
              </a:rPr>
              <a:t>// multiplier already latched A and B on the first edge, so the</a:t>
            </a:r>
            <a:br/>
            <a:r>
              <a:rPr>
                <a:latin typeface="Courier"/>
              </a:rPr>
              <a:t>            </a:t>
            </a:r>
            <a:r>
              <a:rPr i="1">
                <a:solidFill>
                  <a:srgbClr val="60A0B0"/>
                </a:solidFill>
                <a:latin typeface="Courier"/>
              </a:rPr>
              <a:t>// RESULT DOES NOT CHANGE: the scoreboard stays green. The only</a:t>
            </a:r>
            <a:br/>
            <a:r>
              <a:rPr>
                <a:latin typeface="Courier"/>
              </a:rPr>
              <a:t>            </a:t>
            </a:r>
            <a:r>
              <a:rPr i="1">
                <a:solidFill>
                  <a:srgbClr val="60A0B0"/>
                </a:solidFill>
                <a:latin typeface="Courier"/>
              </a:rPr>
              <a:t>// thing that sees it is the assertion. That is the whole section.</a:t>
            </a:r>
            <a:br/>
            <a:r>
              <a:rPr>
                <a:latin typeface="Courier"/>
              </a:rPr>
              <a:t>            </a:t>
            </a:r>
            <a:r>
              <a:rPr b="1">
                <a:solidFill>
                  <a:srgbClr val="007020"/>
                </a:solidFill>
                <a:latin typeface="Courier"/>
              </a:rPr>
              <a:t>if</a:t>
            </a:r>
            <a:r>
              <a:rPr>
                <a:latin typeface="Courier"/>
              </a:rPr>
              <a:t> (bug_operandos &amp;&amp; iop == mul_op) </a:t>
            </a:r>
            <a:r>
              <a:rPr b="1">
                <a:solidFill>
                  <a:srgbClr val="007020"/>
                </a:solidFill>
                <a:latin typeface="Courier"/>
              </a:rPr>
              <a:t>begin</a:t>
            </a:r>
            <a:br/>
            <a:r>
              <a:rPr>
                <a:latin typeface="Courier"/>
              </a:rPr>
              <a:t>               @(</a:t>
            </a:r>
            <a:r>
              <a:rPr b="1">
                <a:solidFill>
                  <a:srgbClr val="007020"/>
                </a:solidFill>
                <a:latin typeface="Courier"/>
              </a:rPr>
              <a:t>negedge</a:t>
            </a:r>
            <a:r>
              <a:rPr>
                <a:latin typeface="Courier"/>
              </a:rPr>
              <a:t> clk);</a:t>
            </a:r>
            <a:br/>
            <a:r>
              <a:rPr>
                <a:latin typeface="Courier"/>
              </a:rPr>
              <a:t>               @(</a:t>
            </a:r>
            <a:r>
              <a:rPr b="1">
                <a:solidFill>
                  <a:srgbClr val="007020"/>
                </a:solidFill>
                <a:latin typeface="Courier"/>
              </a:rPr>
              <a:t>negedge</a:t>
            </a:r>
            <a:r>
              <a:rPr>
                <a:latin typeface="Courier"/>
              </a:rPr>
              <a:t> clk);</a:t>
            </a:r>
            <a:br/>
            <a:r>
              <a:rPr>
                <a:latin typeface="Courier"/>
              </a:rPr>
              <a:t>               B = ~iB;</a:t>
            </a:r>
            <a:br/>
            <a:r>
              <a:rPr>
                <a:latin typeface="Courier"/>
              </a:rPr>
              <a:t>            </a:t>
            </a:r>
            <a:r>
              <a:rPr b="1">
                <a:solidFill>
                  <a:srgbClr val="007020"/>
                </a:solidFill>
                <a:latin typeface="Courier"/>
              </a:rPr>
              <a:t>end</a:t>
            </a:r>
            <a:br/>
            <a:r>
              <a:rPr>
                <a:latin typeface="Courier"/>
              </a:rPr>
              <a:t>            </a:t>
            </a:r>
            <a:r>
              <a:rPr b="1">
                <a:solidFill>
                  <a:srgbClr val="007020"/>
                </a:solidFill>
                <a:latin typeface="Courier"/>
              </a:rPr>
              <a:t>do</a:t>
            </a:r>
            <a:r>
              <a:rPr>
                <a:latin typeface="Courier"/>
              </a:rPr>
              <a:t> @(</a:t>
            </a:r>
            <a:r>
              <a:rPr b="1">
                <a:solidFill>
                  <a:srgbClr val="007020"/>
                </a:solidFill>
                <a:latin typeface="Courier"/>
              </a:rPr>
              <a:t>negedge</a:t>
            </a:r>
            <a:r>
              <a:rPr>
                <a:latin typeface="Courier"/>
              </a:rPr>
              <a:t> clk); </a:t>
            </a:r>
            <a:r>
              <a:rPr b="1">
                <a:solidFill>
                  <a:srgbClr val="007020"/>
                </a:solidFill>
                <a:latin typeface="Courier"/>
              </a:rPr>
              <a:t>while</a:t>
            </a:r>
            <a:r>
              <a:rPr>
                <a:latin typeface="Courier"/>
              </a:rPr>
              <a:t> (done == </a:t>
            </a:r>
            <a:r>
              <a:rPr>
                <a:solidFill>
                  <a:srgbClr val="40A070"/>
                </a:solidFill>
                <a:latin typeface="Courier"/>
              </a:rPr>
              <a:t>0</a:t>
            </a:r>
            <a:r>
              <a:rPr>
                <a:latin typeface="Courier"/>
              </a:rPr>
              <a:t>);</a:t>
            </a:r>
            <a:br/>
            <a:r>
              <a:rPr>
                <a:latin typeface="Courier"/>
              </a:rPr>
              <a:t>            oresult   = result;</a:t>
            </a:r>
            <a:br/>
            <a:r>
              <a:rPr>
                <a:latin typeface="Courier"/>
              </a:rPr>
              <a:t>            </a:t>
            </a:r>
            <a:r>
              <a:rPr>
                <a:solidFill>
                  <a:srgbClr val="007020"/>
                </a:solidFill>
                <a:latin typeface="Courier"/>
              </a:rPr>
              <a:t>start</a:t>
            </a:r>
            <a:r>
              <a:rPr>
                <a:latin typeface="Courier"/>
              </a:rPr>
              <a:t> = </a:t>
            </a:r>
            <a:r>
              <a:rPr>
                <a:solidFill>
                  <a:srgbClr val="40A070"/>
                </a:solidFill>
                <a:latin typeface="Courier"/>
              </a:rPr>
              <a:t>1'b0</a:t>
            </a:r>
            <a:r>
              <a:rPr>
                <a:latin typeface="Courier"/>
              </a:rPr>
              <a:t>;</a:t>
            </a:r>
          </a:p>
          <a:p>
            <a:pPr lvl="0" indent="0">
              <a:buNone/>
            </a:pPr>
            <a:r>
              <a:rPr>
                <a:latin typeface="Courier"/>
              </a:rPr>
              <a:t>** Report counts by severity
UVM_INFO :    2
UVM_WARNING :    0
UVM_ERROR :  154
UVM_FATAL :    0
** Report counts by id
[MAXMULT]     1
[RNTST]     1
[SVA]   154</a:t>
            </a:r>
          </a:p>
          <a:p>
            <a:pPr lvl="0"/>
            <a:r>
              <a:rPr>
                <a:latin typeface="Courier"/>
              </a:rPr>
              <a:t>+BUG=1</a:t>
            </a:r>
            <a:r>
              <a:rPr/>
              <a:t> changes </a:t>
            </a:r>
            <a:r>
              <a:rPr>
                <a:latin typeface="Courier"/>
              </a:rPr>
              <a:t>B</a:t>
            </a:r>
            <a:r>
              <a:rPr/>
              <a:t> </a:t>
            </a:r>
            <a:r>
              <a:rPr b="1"/>
              <a:t>halfway through the multiplication</a:t>
            </a:r>
            <a:r>
              <a:rPr/>
              <a:t>. The multiplier has already latched the operands on the first edge: </a:t>
            </a:r>
            <a:r>
              <a:rPr b="1"/>
              <a:t>the result comes out right all the same</a:t>
            </a:r>
          </a:p>
          <a:p>
            <a:pPr lvl="0"/>
            <a:r>
              <a:rPr/>
              <a:t>The scoreboard compares 1000 operations and does not find a single difference: in the summary there is </a:t>
            </a:r>
            <a:r>
              <a:rPr b="1"/>
              <a:t>not one </a:t>
            </a:r>
            <a:r>
              <a:rPr b="1">
                <a:latin typeface="Courier"/>
              </a:rPr>
              <a:t>[SELF CHECKER]</a:t>
            </a:r>
            <a:r>
              <a:rPr/>
              <a:t>. It is doing its job properly — this bug is not a data bug</a:t>
            </a:r>
          </a:p>
          <a:p>
            <a:pPr lvl="0"/>
            <a:r>
              <a:rPr/>
              <a:t>The assertion catches it 154 times, on the exact edge. It is the same example as reporting, turned inside out: over there the scoreboard was broken to teach reporting; here the protocol gets broken to show who sees it</a:t>
            </a:r>
          </a:p>
        </p:txBody>
      </p:sp>
    </p:spTree>
  </p:cSld>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The traps of this section</a:t>
            </a:r>
          </a:p>
        </p:txBody>
      </p:sp>
      <p:graphicFrame>
        <p:nvGraphicFramePr>
          <p:cNvPr id="6" name="Content Placeholder 5"/>
          <p:cNvGraphicFramePr>
            <a:graphicFrameLocks noGrp="1"/>
          </p:cNvGraphicFramePr>
          <p:nvPr>
            <p:ph idx="1"/>
          </p:nvPr>
        </p:nvGraphicFramePr>
        <p:xfrm>
          <a:off x="457200" y="1816100"/>
          <a:ext cx="8229600" cy="14097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The symptom</a:t>
                      </a:r>
                    </a:p>
                  </a:txBody>
                  <a:tcPr/>
                </a:tc>
                <a:tc>
                  <a:txBody>
                    <a:bodyPr/>
                    <a:lstStyle/>
                    <a:p>
                      <a:pPr lvl="0" indent="0" marL="0">
                        <a:buNone/>
                      </a:pPr>
                      <a:r>
                        <a:rPr/>
                        <a:t>The cause</a:t>
                      </a:r>
                    </a:p>
                  </a:txBody>
                  <a:tcPr/>
                </a:tc>
                <a:tc>
                  <a:txBody>
                    <a:bodyPr/>
                    <a:lstStyle/>
                    <a:p>
                      <a:pPr lvl="0" indent="0" marL="0">
                        <a:buNone/>
                      </a:pPr>
                      <a:r>
                        <a:rPr/>
                        <a:t>How to head it off</a:t>
                      </a:r>
                    </a:p>
                  </a:txBody>
                  <a:tcPr/>
                </a:tc>
              </a:tr>
              <a:tr h="0">
                <a:tc>
                  <a:txBody>
                    <a:bodyPr/>
                    <a:lstStyle/>
                    <a:p>
                      <a:pPr lvl="0" indent="0" marL="0">
                        <a:buNone/>
                      </a:pPr>
                      <a:r>
                        <a:rPr/>
                        <a:t>The property </a:t>
                      </a:r>
                      <a:r>
                        <a:rPr b="1"/>
                        <a:t>always passes</a:t>
                      </a:r>
                    </a:p>
                  </a:txBody>
                </a:tc>
                <a:tc>
                  <a:txBody>
                    <a:bodyPr/>
                    <a:lstStyle/>
                    <a:p>
                      <a:pPr lvl="0" indent="0" marL="0">
                        <a:buNone/>
                      </a:pPr>
                      <a:r>
                        <a:rPr/>
                        <a:t>the antecedent never occurs</a:t>
                      </a:r>
                    </a:p>
                  </a:txBody>
                </a:tc>
                <a:tc>
                  <a:txBody>
                    <a:bodyPr/>
                    <a:lstStyle/>
                    <a:p>
                      <a:pPr lvl="0" indent="0" marL="0">
                        <a:buNone/>
                      </a:pPr>
                      <a:r>
                        <a:rPr/>
                        <a:t>one </a:t>
                      </a:r>
                      <a:r>
                        <a:rPr>
                          <a:latin typeface="Courier"/>
                        </a:rPr>
                        <a:t>cover property</a:t>
                      </a:r>
                      <a:r>
                        <a:rPr/>
                        <a:t> per assertion</a:t>
                      </a:r>
                    </a:p>
                  </a:txBody>
                </a:tc>
              </a:tr>
              <a:tr h="0">
                <a:tc>
                  <a:txBody>
                    <a:bodyPr/>
                    <a:lstStyle/>
                    <a:p>
                      <a:pPr lvl="0" indent="0" marL="0">
                        <a:buNone/>
                      </a:pPr>
                      <a:r>
                        <a:rPr b="1"/>
                        <a:t>False positives</a:t>
                      </a:r>
                      <a:r>
                        <a:rPr/>
                        <a:t> on every transaction</a:t>
                      </a:r>
                    </a:p>
                  </a:txBody>
                </a:tc>
                <a:tc>
                  <a:txBody>
                    <a:bodyPr/>
                    <a:lstStyle/>
                    <a:p>
                      <a:pPr lvl="0" indent="0" marL="0">
                        <a:buNone/>
                      </a:pPr>
                      <a:r>
                        <a:rPr/>
                        <a:t>you sample it with the edge it is written on</a:t>
                      </a:r>
                    </a:p>
                  </a:txBody>
                </a:tc>
                <a:tc>
                  <a:txBody>
                    <a:bodyPr/>
                    <a:lstStyle/>
                    <a:p>
                      <a:pPr lvl="0" indent="0" marL="0">
                        <a:buNone/>
                      </a:pPr>
                      <a:r>
                        <a:rPr/>
                        <a:t>stimulus and response go on different edges</a:t>
                      </a:r>
                    </a:p>
                  </a:txBody>
                </a:tc>
              </a:tr>
              <a:tr h="0">
                <a:tc>
                  <a:txBody>
                    <a:bodyPr/>
                    <a:lstStyle/>
                    <a:p>
                      <a:pPr lvl="0" indent="0" marL="0">
                        <a:buNone/>
                      </a:pPr>
                      <a:r>
                        <a:rPr/>
                        <a:t>False positives </a:t>
                      </a:r>
                      <a:r>
                        <a:rPr b="1"/>
                        <a:t>at the start</a:t>
                      </a:r>
                      <a:r>
                        <a:rPr/>
                        <a:t> of every test</a:t>
                      </a:r>
                    </a:p>
                  </a:txBody>
                </a:tc>
                <a:tc>
                  <a:txBody>
                    <a:bodyPr/>
                    <a:lstStyle/>
                    <a:p>
                      <a:pPr lvl="0" indent="0" marL="0">
                        <a:buNone/>
                      </a:pPr>
                      <a:r>
                        <a:rPr/>
                        <a:t>the </a:t>
                      </a:r>
                      <a:r>
                        <a:rPr>
                          <a:latin typeface="Courier"/>
                        </a:rPr>
                        <a:t>disable iff (!reset)</a:t>
                      </a:r>
                      <a:r>
                        <a:rPr/>
                        <a:t> is missing</a:t>
                      </a:r>
                    </a:p>
                  </a:txBody>
                </a:tc>
                <a:tc>
                  <a:txBody>
                    <a:bodyPr/>
                    <a:lstStyle/>
                    <a:p>
                      <a:pPr lvl="0" indent="0" marL="0">
                        <a:buNone/>
                      </a:pPr>
                      <a:r>
                        <a:rPr>
                          <a:latin typeface="Courier"/>
                        </a:rPr>
                        <a:t>default disable iff</a:t>
                      </a:r>
                      <a:r>
                        <a:rPr/>
                        <a:t> once, at the top</a:t>
                      </a:r>
                    </a:p>
                  </a:txBody>
                </a:tc>
              </a:tr>
              <a:tr h="0">
                <a:tc>
                  <a:txBody>
                    <a:bodyPr/>
                    <a:lstStyle/>
                    <a:p>
                      <a:pPr lvl="0" indent="0" marL="0">
                        <a:buNone/>
                      </a:pPr>
                      <a:r>
                        <a:rPr/>
                        <a:t>The log says </a:t>
                      </a:r>
                      <a:r>
                        <a:rPr b="1"/>
                        <a:t>PASS</a:t>
                      </a:r>
                      <a:r>
                        <a:rPr/>
                        <a:t> and the properties did not run</a:t>
                      </a:r>
                    </a:p>
                  </a:txBody>
                </a:tc>
                <a:tc>
                  <a:txBody>
                    <a:bodyPr/>
                    <a:lstStyle/>
                    <a:p>
                      <a:pPr lvl="0" indent="0" marL="0">
                        <a:buNone/>
                      </a:pPr>
                      <a:r>
                        <a:rPr>
                          <a:latin typeface="Courier"/>
                        </a:rPr>
                        <a:t>--assert</a:t>
                      </a:r>
                      <a:r>
                        <a:rPr/>
                        <a:t> is missing at compile time</a:t>
                      </a:r>
                    </a:p>
                  </a:txBody>
                </a:tc>
                <a:tc>
                  <a:txBody>
                    <a:bodyPr/>
                    <a:lstStyle/>
                    <a:p>
                      <a:pPr lvl="0" indent="0" marL="0">
                        <a:buNone/>
                      </a:pPr>
                      <a:r>
                        <a:rPr/>
                        <a:t>the </a:t>
                      </a:r>
                      <a:r>
                        <a:rPr>
                          <a:latin typeface="Courier"/>
                        </a:rPr>
                        <a:t>cover</a:t>
                      </a:r>
                      <a:r>
                        <a:rPr/>
                        <a:t> at 0 is the one that warns you</a:t>
                      </a:r>
                    </a:p>
                  </a:txBody>
                </a:tc>
              </a:tr>
            </a:tbl>
          </a:graphicData>
        </a:graphic>
      </p:graphicFrame>
      <p:sp>
        <p:nvSpPr>
          <p:cNvPr id="3" name="Content Placeholder 2"/>
          <p:cNvSpPr>
            <a:spLocks noGrp="1"/>
          </p:cNvSpPr>
          <p:nvPr>
            <p:ph idx="1"/>
          </p:nvPr>
        </p:nvSpPr>
        <p:spPr>
          <a:xfrm>
            <a:off x="457200" y="3352800"/>
            <a:ext cx="8229600" cy="1104900"/>
          </a:xfrm>
        </p:spPr>
        <p:txBody>
          <a:bodyPr/>
          <a:lstStyle/>
          <a:p>
            <a:pPr lvl="0"/>
            <a:r>
              <a:rPr/>
              <a:t>The four share the shape of the appendix: </a:t>
            </a:r>
            <a:r>
              <a:rPr b="1"/>
              <a:t>they compile, they run, and they lie</a:t>
            </a:r>
          </a:p>
          <a:p>
            <a:pPr lvl="0"/>
            <a:r>
              <a:rPr/>
              <a:t>The fourth is the cheapest to commit and the most expensive: without </a:t>
            </a:r>
            <a:r>
              <a:rPr>
                <a:latin typeface="Courier"/>
              </a:rPr>
              <a:t>--assert</a:t>
            </a:r>
            <a:r>
              <a:rPr/>
              <a:t>, Verilator compiles the properties and does not evaluate them. All green, zero checking</a:t>
            </a:r>
          </a:p>
        </p:txBody>
      </p:sp>
    </p:spTree>
  </p:cSld>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A </a:t>
            </a:r>
            <a:r>
              <a:rPr b="1"/>
              <a:t>concurrent assertion</a:t>
            </a:r>
            <a:r>
              <a:rPr/>
              <a:t> is a declaration with a clock: it gets written once and checks every edge of the simulation, on its own</a:t>
            </a:r>
          </a:p>
          <a:p>
            <a:pPr lvl="0"/>
            <a:r>
              <a:rPr/>
              <a:t>The anatomy never changes: </a:t>
            </a:r>
            <a:r>
              <a:rPr>
                <a:latin typeface="Courier"/>
              </a:rPr>
              <a:t>label : assert property (@(clock) disable iff (reset) antecedent |-&gt; consequent) else action;</a:t>
            </a:r>
          </a:p>
          <a:p>
            <a:pPr lvl="0"/>
            <a:r>
              <a:rPr>
                <a:latin typeface="Courier"/>
              </a:rPr>
              <a:t>|-&gt;</a:t>
            </a:r>
            <a:r>
              <a:rPr/>
              <a:t> is the same edge and </a:t>
            </a:r>
            <a:r>
              <a:rPr>
                <a:latin typeface="Courier"/>
              </a:rPr>
              <a:t>|=&gt;</a:t>
            </a:r>
            <a:r>
              <a:rPr/>
              <a:t> </a:t>
            </a:r>
            <a:r>
              <a:rPr b="1"/>
              <a:t>is</a:t>
            </a:r>
            <a:r>
              <a:rPr/>
              <a:t> </a:t>
            </a:r>
            <a:r>
              <a:rPr>
                <a:latin typeface="Courier"/>
              </a:rPr>
              <a:t>|-&gt; ##1</a:t>
            </a:r>
            <a:r>
              <a:rPr/>
              <a:t>. The question is not which of the two, it is how many edges later the spec promises it</a:t>
            </a:r>
          </a:p>
          <a:p>
            <a:pPr lvl="0"/>
            <a:r>
              <a:rPr/>
              <a:t>The properties live </a:t>
            </a:r>
            <a:r>
              <a:rPr b="1"/>
              <a:t>in the </a:t>
            </a:r>
            <a:r>
              <a:rPr b="1">
                <a:latin typeface="Courier"/>
              </a:rPr>
              <a:t>interface</a:t>
            </a:r>
            <a:r>
              <a:rPr/>
              <a:t>, with the signals. They do not get connected, they do not get built, and they travel with it</a:t>
            </a:r>
          </a:p>
          <a:p>
            <a:pPr lvl="0"/>
            <a:r>
              <a:rPr/>
              <a:t>In UVM the action is </a:t>
            </a:r>
            <a:r>
              <a:rPr>
                <a:latin typeface="Courier"/>
              </a:rPr>
              <a:t>`uvm_error</a:t>
            </a:r>
            <a:r>
              <a:rPr/>
              <a:t>, so the failure </a:t>
            </a:r>
            <a:r>
              <a:rPr b="1"/>
              <a:t>counts</a:t>
            </a:r>
            <a:r>
              <a:rPr/>
              <a:t> in the </a:t>
            </a:r>
            <a:r>
              <a:rPr i="1"/>
              <a:t>Report Summary</a:t>
            </a:r>
            <a:r>
              <a:rPr/>
              <a:t> instead of killing the simulation</a:t>
            </a:r>
          </a:p>
          <a:p>
            <a:pPr lvl="0"/>
            <a:r>
              <a:rPr b="1"/>
              <a:t>Every assertion goes with its </a:t>
            </a:r>
            <a:r>
              <a:rPr b="1">
                <a:latin typeface="Courier"/>
              </a:rPr>
              <a:t>cover property</a:t>
            </a:r>
            <a:r>
              <a:rPr/>
              <a:t>: it is the only check of the check</a:t>
            </a:r>
          </a:p>
          <a:p>
            <a:pPr lvl="0"/>
            <a:r>
              <a:rPr/>
              <a:t>And the one that takes the section: </a:t>
            </a:r>
            <a:r>
              <a:rPr b="1"/>
              <a:t>an assertion is worth what its sampling is worth</a:t>
            </a:r>
            <a:r>
              <a:rPr/>
              <a:t>. The stimulus gets sampled where the stimulus gets written</a:t>
            </a:r>
          </a:p>
        </p:txBody>
      </p:sp>
    </p:spTree>
  </p:cSld>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Assertions (SVA)</a:t>
            </a:r>
          </a:p>
        </p:txBody>
      </p:sp>
      <p:sp>
        <p:nvSpPr>
          <p:cNvPr id="3" name="Content Placeholder 2"/>
          <p:cNvSpPr>
            <a:spLocks noGrp="1"/>
          </p:cNvSpPr>
          <p:nvPr>
            <p:ph idx="1"/>
          </p:nvPr>
        </p:nvSpPr>
        <p:spPr/>
        <p:txBody>
          <a:bodyPr/>
          <a:lstStyle/>
          <a:p>
            <a:pPr lvl="0" indent="0" marL="0">
              <a:spcBef>
                <a:spcPts val="3000"/>
              </a:spcBef>
              <a:buNone/>
            </a:pPr>
            <a:r>
              <a:rPr b="1" i="1"/>
              <a:t>What this section does differently</a:t>
            </a:r>
          </a:p>
          <a:p>
            <a:pPr lvl="0"/>
            <a:r>
              <a:rPr b="1"/>
              <a:t>The </a:t>
            </a:r>
            <a:r>
              <a:rPr b="1" i="1"/>
              <a:t>UVM Primer</a:t>
            </a:r>
            <a:r>
              <a:rPr b="1"/>
              <a:t> has no SVA.</a:t>
            </a:r>
            <a:r>
              <a:rPr/>
              <a:t> It teaches the class testbench end to end and leaves the assertions out: they belong to the other half of SystemVerilog</a:t>
            </a:r>
          </a:p>
          <a:p>
            <a:pPr lvl="0"/>
            <a:r>
              <a:rPr/>
              <a:t>This section exists because the question comes anyway —in the interview, and in the first real block one gets to verify</a:t>
            </a:r>
          </a:p>
          <a:p>
            <a:pPr lvl="0"/>
            <a:r>
              <a:rPr/>
              <a:t>The two clocks, the table of the 145 false positives and the </a:t>
            </a:r>
            <a:r>
              <a:rPr>
                <a:latin typeface="Courier"/>
              </a:rPr>
              <a:t>cover property</a:t>
            </a:r>
            <a:r>
              <a:rPr/>
              <a:t> that never gets covered </a:t>
            </a:r>
            <a:r>
              <a:rPr b="1"/>
              <a:t>did not come out of a tutorial</a:t>
            </a:r>
            <a:r>
              <a:rPr/>
              <a:t>: they came out of writing this section on the VTALU of the course and looking at why it did not add up</a:t>
            </a:r>
          </a:p>
          <a:p>
            <a:pPr lvl="0"/>
            <a:r>
              <a:rPr/>
              <a:t>Everything here runs on Verilator, without licences, with the same </a:t>
            </a:r>
            <a:r>
              <a:rPr>
                <a:latin typeface="Courier"/>
              </a:rPr>
              <a:t>run.sh</a:t>
            </a:r>
            <a:r>
              <a:rPr/>
              <a:t> as the other thirty-seven examples</a:t>
            </a:r>
          </a:p>
        </p:txBody>
      </p:sp>
    </p:spTree>
  </p:cSld>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7 · 2 of 2</a:t>
            </a:r>
          </a:p>
          <a:p>
            <a:pPr lvl="0" indent="0" marL="0">
              <a:spcBef>
                <a:spcPts val="3000"/>
              </a:spcBef>
              <a:buNone/>
            </a:pPr>
            <a:r>
              <a:rPr b="1" i="1"/>
              <a:t>The legacy module violates the protocol and nobody knew</a:t>
            </a:r>
          </a:p>
          <a:p>
            <a:pPr lvl="0" indent="0" marL="0">
              <a:buNone/>
            </a:pPr>
            <a:r>
              <a:rPr>
                <a:latin typeface="Courier"/>
              </a:rPr>
              <a:t>cd code/ejercicios/d7-sva &amp;&amp; bash run.sh</a:t>
            </a:r>
            <a:r>
              <a:rPr/>
              <a:t> </a:t>
            </a:r>
          </a:p>
          <a:p>
            <a:pPr lvl="0"/>
            <a:r>
              <a:rPr/>
              <a:t>The “boss’s tester” of the agents drives its VTALU </a:t>
            </a:r>
            <a:r>
              <a:rPr b="1"/>
              <a:t>by hand</a:t>
            </a:r>
            <a:r>
              <a:rPr/>
              <a:t> for the multiplication, and it goes about getting the operand of the next one ready while it waits for </a:t>
            </a:r>
            <a:r>
              <a:rPr>
                <a:latin typeface="Courier"/>
              </a:rPr>
              <a:t>done</a:t>
            </a:r>
            <a:r>
              <a:rPr/>
              <a:t>. It has been in production for years</a:t>
            </a:r>
          </a:p>
          <a:p>
            <a:pPr lvl="0"/>
            <a:r>
              <a:rPr/>
              <a:t>The scoreboard compares a thousand operations and does not find a single difference: the multiplier latched </a:t>
            </a:r>
            <a:r>
              <a:rPr>
                <a:latin typeface="Courier"/>
              </a:rPr>
              <a:t>A</a:t>
            </a:r>
            <a:r>
              <a:rPr/>
              <a:t> and </a:t>
            </a:r>
            <a:r>
              <a:rPr>
                <a:latin typeface="Courier"/>
              </a:rPr>
              <a:t>B</a:t>
            </a:r>
            <a:r>
              <a:rPr/>
              <a:t> on the first edge. </a:t>
            </a:r>
            <a:r>
              <a:rPr b="1"/>
              <a:t>The bug is not a data bug</a:t>
            </a:r>
          </a:p>
          <a:p>
            <a:pPr lvl="0"/>
            <a:r>
              <a:rPr/>
              <a:t>Write the property that does see it. The two </a:t>
            </a:r>
            <a:r>
              <a:rPr>
                <a:latin typeface="Courier"/>
              </a:rPr>
              <a:t>done</a:t>
            </a:r>
            <a:r>
              <a:rPr/>
              <a:t> ones are already there, as a template</a:t>
            </a:r>
          </a:p>
          <a:p>
            <a:pPr lvl="0"/>
            <a:r>
              <a:rPr/>
              <a:t>The checker asks for three things: that it fire on </a:t>
            </a:r>
            <a:r>
              <a:rPr>
                <a:latin typeface="Courier"/>
              </a:rPr>
              <a:t>modulo_bfm</a:t>
            </a:r>
            <a:r>
              <a:rPr/>
              <a:t>, that it </a:t>
            </a:r>
            <a:r>
              <a:rPr b="1"/>
              <a:t>not</a:t>
            </a:r>
            <a:r>
              <a:rPr/>
              <a:t> fire even once on </a:t>
            </a:r>
            <a:r>
              <a:rPr>
                <a:latin typeface="Courier"/>
              </a:rPr>
              <a:t>clase_bfm</a:t>
            </a:r>
            <a:r>
              <a:rPr/>
              <a:t>, and that the scoreboard stay green</a:t>
            </a:r>
          </a:p>
        </p:txBody>
      </p:sp>
    </p:spTree>
  </p:cSld>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7</a:t>
            </a:r>
          </a:p>
          <a:p>
            <a:pPr lvl="0" indent="0" marL="0">
              <a:spcBef>
                <a:spcPts val="3000"/>
              </a:spcBef>
              <a:buNone/>
            </a:pPr>
            <a:r>
              <a:rPr b="1" i="1"/>
              <a:t>1 of 5 · Immediate and concurrent</a:t>
            </a:r>
          </a:p>
          <a:p>
            <a:pPr lvl="0" indent="0" marL="0">
              <a:buNone/>
            </a:pPr>
            <a:r>
              <a:rPr b="1"/>
              <a:t>What is the underlying difference between </a:t>
            </a:r>
            <a:r>
              <a:rPr b="1">
                <a:latin typeface="Courier"/>
              </a:rPr>
              <a:t>assert(x.randomize())</a:t>
            </a:r>
            <a:r>
              <a:rPr b="1"/>
              <a:t> and </a:t>
            </a:r>
            <a:r>
              <a:rPr b="1">
                <a:latin typeface="Courier"/>
              </a:rPr>
              <a:t>assert property (@(posedge clk) …)</a:t>
            </a:r>
            <a:r>
              <a:rPr b="1"/>
              <a:t>?</a:t>
            </a:r>
          </a:p>
          <a:p>
            <a:pPr lvl="0"/>
            <a:r>
              <a:rPr/>
              <a:t>☒ One is a </a:t>
            </a:r>
            <a:r>
              <a:rPr b="1"/>
              <a:t>statement</a:t>
            </a:r>
            <a:r>
              <a:rPr/>
              <a:t>; the other, a </a:t>
            </a:r>
            <a:r>
              <a:rPr b="1"/>
              <a:t>declaration with a clock</a:t>
            </a:r>
          </a:p>
          <a:p>
            <a:pPr lvl="0"/>
            <a:r>
              <a:rPr/>
              <a:t>☐ None: the second is syntactic sugar for the first</a:t>
            </a:r>
          </a:p>
          <a:p>
            <a:pPr lvl="0"/>
            <a:r>
              <a:rPr/>
              <a:t>☐ The first can be switched off from the command line and the second cannot</a:t>
            </a:r>
          </a:p>
          <a:p>
            <a:pPr lvl="0"/>
            <a:r>
              <a:rPr/>
              <a:t>☐ The first is only valid inside a class and the second only inside a module, because of the scheduler</a:t>
            </a:r>
          </a:p>
          <a:p>
            <a:pPr lvl="0" indent="0" marL="1270000">
              <a:buNone/>
            </a:pPr>
            <a:r>
              <a:rPr sz="2000" b="1"/>
              <a:t>Statement against declaration</a:t>
            </a:r>
            <a:r>
              <a:rPr sz="2000"/>
              <a:t> — the immediate one runs when the thread goes past it; the concurrent one gets evaluated on its own, on every edge of its clock. It is to an </a:t>
            </a:r>
            <a:r>
              <a:rPr sz="2000">
                <a:latin typeface="Courier"/>
              </a:rPr>
              <a:t>if</a:t>
            </a:r>
            <a:r>
              <a:rPr sz="2000"/>
              <a:t> what the concurrent one is to an </a:t>
            </a:r>
            <a:r>
              <a:rPr sz="2000">
                <a:latin typeface="Courier"/>
              </a:rPr>
              <a:t>always_ff</a:t>
            </a:r>
            <a:r>
              <a:rPr sz="2000"/>
              <a:t>: one executes, the other gets instantiated. That is why only the concurrent one can describe something that lasts several cycles.</a:t>
            </a:r>
          </a:p>
        </p:txBody>
      </p:sp>
    </p:spTree>
  </p:cSld>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7</a:t>
            </a:r>
          </a:p>
          <a:p>
            <a:pPr lvl="0" indent="0" marL="0">
              <a:spcBef>
                <a:spcPts val="3000"/>
              </a:spcBef>
              <a:buNone/>
            </a:pPr>
            <a:r>
              <a:rPr b="1" i="1"/>
              <a:t>2 of 5 · </a:t>
            </a:r>
            <a:r>
              <a:rPr b="1" i="1">
                <a:latin typeface="Courier"/>
              </a:rPr>
              <a:t>|-&gt;</a:t>
            </a:r>
            <a:r>
              <a:rPr b="1" i="1"/>
              <a:t> against </a:t>
            </a:r>
            <a:r>
              <a:rPr b="1" i="1">
                <a:latin typeface="Courier"/>
              </a:rPr>
              <a:t>|=&gt;</a:t>
            </a:r>
          </a:p>
          <a:p>
            <a:pPr lvl="0" indent="0" marL="0">
              <a:buNone/>
            </a:pPr>
            <a:r>
              <a:rPr b="1"/>
              <a:t>The </a:t>
            </a:r>
            <a:r>
              <a:rPr b="1">
                <a:latin typeface="Courier"/>
              </a:rPr>
              <a:t>done</a:t>
            </a:r>
            <a:r>
              <a:rPr b="1"/>
              <a:t> of the VTALU comes out of an </a:t>
            </a:r>
            <a:r>
              <a:rPr b="1">
                <a:latin typeface="Courier"/>
              </a:rPr>
              <a:t>always_ff</a:t>
            </a:r>
            <a:r>
              <a:rPr b="1"/>
              <a:t>. Which implication goes in </a:t>
            </a:r>
            <a:r>
              <a:rPr b="1">
                <a:latin typeface="Courier"/>
              </a:rPr>
              <a:t>start |?? done</a:t>
            </a:r>
            <a:r>
              <a:rPr b="1"/>
              <a:t>?</a:t>
            </a:r>
          </a:p>
          <a:p>
            <a:pPr lvl="0"/>
            <a:r>
              <a:rPr/>
              <a:t>☐ </a:t>
            </a:r>
            <a:r>
              <a:rPr>
                <a:latin typeface="Courier"/>
              </a:rPr>
              <a:t>|-&gt;</a:t>
            </a:r>
            <a:r>
              <a:rPr/>
              <a:t>, because the antecedent and the consequent belong to the same transaction</a:t>
            </a:r>
          </a:p>
          <a:p>
            <a:pPr lvl="0"/>
            <a:r>
              <a:rPr/>
              <a:t>☒ </a:t>
            </a:r>
            <a:r>
              <a:rPr>
                <a:latin typeface="Courier"/>
              </a:rPr>
              <a:t>|=&gt;</a:t>
            </a:r>
            <a:r>
              <a:rPr/>
              <a:t>, because what gets written with </a:t>
            </a:r>
            <a:r>
              <a:rPr>
                <a:latin typeface="Courier"/>
              </a:rPr>
              <a:t>&lt;=</a:t>
            </a:r>
            <a:r>
              <a:rPr/>
              <a:t> is read one edge later</a:t>
            </a:r>
          </a:p>
          <a:p>
            <a:pPr lvl="0"/>
            <a:r>
              <a:rPr/>
              <a:t>☐ Either of the two: the difference is a matter of style</a:t>
            </a:r>
          </a:p>
          <a:p>
            <a:pPr lvl="0"/>
            <a:r>
              <a:rPr/>
              <a:t>☐ Neither: for registered signals you have to use </a:t>
            </a:r>
            <a:r>
              <a:rPr>
                <a:latin typeface="Courier"/>
              </a:rPr>
              <a:t>$past()</a:t>
            </a:r>
            <a:r>
              <a:rPr/>
              <a:t> on the antecedent</a:t>
            </a:r>
          </a:p>
          <a:p>
            <a:pPr lvl="0" indent="0" marL="1270000">
              <a:buNone/>
            </a:pPr>
            <a:r>
              <a:rPr sz="2000" b="1">
                <a:latin typeface="Courier"/>
              </a:rPr>
              <a:t>|=&gt;</a:t>
            </a:r>
            <a:r>
              <a:rPr sz="2000" b="1"/>
              <a:t> when the consequent comes out of a </a:t>
            </a:r>
            <a:r>
              <a:rPr sz="2000" b="1">
                <a:latin typeface="Courier"/>
              </a:rPr>
              <a:t>&lt;=</a:t>
            </a:r>
            <a:r>
              <a:rPr sz="2000"/>
              <a:t> — because </a:t>
            </a:r>
            <a:r>
              <a:rPr sz="2000">
                <a:latin typeface="Courier"/>
              </a:rPr>
              <a:t>|=&gt;</a:t>
            </a:r>
            <a:r>
              <a:rPr sz="2000"/>
              <a:t> </a:t>
            </a:r>
            <a:r>
              <a:rPr sz="2000" i="1"/>
              <a:t>is</a:t>
            </a:r>
            <a:r>
              <a:rPr sz="2000"/>
              <a:t> </a:t>
            </a:r>
            <a:r>
              <a:rPr sz="2000">
                <a:latin typeface="Courier"/>
              </a:rPr>
              <a:t>|-&gt; ##1</a:t>
            </a:r>
            <a:r>
              <a:rPr sz="2000"/>
              <a:t>, and the question to ask is how many edges later the spec promises it. With </a:t>
            </a:r>
            <a:r>
              <a:rPr sz="2000">
                <a:latin typeface="Courier"/>
              </a:rPr>
              <a:t>|-&gt;</a:t>
            </a:r>
            <a:r>
              <a:rPr sz="2000"/>
              <a:t> against a registered signal the property does not pass vacuously: it </a:t>
            </a:r>
            <a:r>
              <a:rPr sz="2000" b="1"/>
              <a:t>fails on every transaction</a:t>
            </a:r>
            <a:r>
              <a:rPr sz="2000"/>
              <a:t>, because it compares against the old </a:t>
            </a:r>
            <a:r>
              <a:rPr sz="2000">
                <a:latin typeface="Courier"/>
              </a:rPr>
              <a:t>done</a:t>
            </a:r>
            <a:r>
              <a:rPr sz="2000"/>
              <a:t>. The one that passes quietly is the one whose antecedent never occurs — which is why it always goes with its </a:t>
            </a:r>
            <a:r>
              <a:rPr sz="2000">
                <a:latin typeface="Courier"/>
              </a:rPr>
              <a:t>cover property</a:t>
            </a:r>
            <a:r>
              <a:rPr sz="2000"/>
              <a:t>.</a:t>
            </a:r>
          </a:p>
        </p:txBody>
      </p:sp>
    </p:spTree>
  </p:cSld>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7</a:t>
            </a:r>
          </a:p>
          <a:p>
            <a:pPr lvl="0" indent="0" marL="0">
              <a:spcBef>
                <a:spcPts val="3000"/>
              </a:spcBef>
              <a:buNone/>
            </a:pPr>
            <a:r>
              <a:rPr b="1" i="1"/>
              <a:t>3 of 5 · The sampling edge</a:t>
            </a:r>
          </a:p>
          <a:p>
            <a:pPr lvl="0" indent="0" marL="0">
              <a:buNone/>
            </a:pPr>
            <a:r>
              <a:rPr b="1"/>
              <a:t>All the properties of the VTALU sampled on </a:t>
            </a:r>
            <a:r>
              <a:rPr b="1">
                <a:latin typeface="Courier"/>
              </a:rPr>
              <a:t>@(posedge clk)</a:t>
            </a:r>
            <a:r>
              <a:rPr b="1"/>
              <a:t> give 145 errors over 1000 operations, and the DUT is healthy. Why?</a:t>
            </a:r>
          </a:p>
          <a:p>
            <a:pPr lvl="0"/>
            <a:r>
              <a:rPr/>
              <a:t>☐ The </a:t>
            </a:r>
            <a:r>
              <a:rPr>
                <a:latin typeface="Courier"/>
              </a:rPr>
              <a:t>disable iff (!reset_n)</a:t>
            </a:r>
            <a:r>
              <a:rPr/>
              <a:t> is missing</a:t>
            </a:r>
          </a:p>
          <a:p>
            <a:pPr lvl="0"/>
            <a:r>
              <a:rPr/>
              <a:t>☐ The </a:t>
            </a:r>
            <a:r>
              <a:rPr>
                <a:latin typeface="Courier"/>
              </a:rPr>
              <a:t>posedge</a:t>
            </a:r>
            <a:r>
              <a:rPr/>
              <a:t> is too fast: the clock has to be divided</a:t>
            </a:r>
          </a:p>
          <a:p>
            <a:pPr lvl="0"/>
            <a:r>
              <a:rPr/>
              <a:t>☐ Covergroups and assertions cannot share the clock without a </a:t>
            </a:r>
            <a:r>
              <a:rPr>
                <a:latin typeface="Courier"/>
              </a:rPr>
              <a:t>clocking block</a:t>
            </a:r>
          </a:p>
          <a:p>
            <a:pPr lvl="0"/>
            <a:r>
              <a:rPr/>
              <a:t>☒ The stimulus is written on the </a:t>
            </a:r>
            <a:r>
              <a:rPr>
                <a:latin typeface="Courier"/>
              </a:rPr>
              <a:t>negedge</a:t>
            </a:r>
            <a:r>
              <a:rPr/>
              <a:t> and the sampling does not see it</a:t>
            </a:r>
          </a:p>
          <a:p>
            <a:pPr lvl="0" indent="0" marL="1270000">
              <a:buNone/>
            </a:pPr>
            <a:r>
              <a:rPr sz="2000" b="1"/>
              <a:t>An assertion is worth what its sampling is worth</a:t>
            </a:r>
            <a:r>
              <a:rPr sz="2000"/>
              <a:t> — the BFM writes the stimulus on the </a:t>
            </a:r>
            <a:r>
              <a:rPr sz="2000">
                <a:latin typeface="Courier"/>
              </a:rPr>
              <a:t>negedge</a:t>
            </a:r>
            <a:r>
              <a:rPr sz="2000"/>
              <a:t>, and on two consecutive </a:t>
            </a:r>
            <a:r>
              <a:rPr sz="2000">
                <a:latin typeface="Courier"/>
              </a:rPr>
              <a:t>no_op</a:t>
            </a:r>
            <a:r>
              <a:rPr sz="2000"/>
              <a:t> </a:t>
            </a:r>
            <a:r>
              <a:rPr sz="2000">
                <a:latin typeface="Courier"/>
              </a:rPr>
              <a:t>start</a:t>
            </a:r>
            <a:r>
              <a:rPr sz="2000"/>
              <a:t> goes down and comes back up between two </a:t>
            </a:r>
            <a:r>
              <a:rPr sz="2000">
                <a:latin typeface="Courier"/>
              </a:rPr>
              <a:t>posedge</a:t>
            </a:r>
            <a:r>
              <a:rPr sz="2000"/>
              <a:t>: the sampling does not see it go down. The stimulus gets sampled where the stimulus gets written. Stimulus on </a:t>
            </a:r>
            <a:r>
              <a:rPr sz="2000">
                <a:latin typeface="Courier"/>
              </a:rPr>
              <a:t>negedge</a:t>
            </a:r>
            <a:r>
              <a:rPr sz="2000"/>
              <a:t>, response of the DUT on </a:t>
            </a:r>
            <a:r>
              <a:rPr sz="2000">
                <a:latin typeface="Courier"/>
              </a:rPr>
              <a:t>posedge</a:t>
            </a:r>
            <a:r>
              <a:rPr sz="2000"/>
              <a:t>: zero errors. With a single clock there is no way.</a:t>
            </a:r>
          </a:p>
        </p:txBody>
      </p:sp>
    </p:spTree>
  </p:cSld>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7</a:t>
            </a:r>
          </a:p>
          <a:p>
            <a:pPr lvl="0" indent="0" marL="0">
              <a:spcBef>
                <a:spcPts val="3000"/>
              </a:spcBef>
              <a:buNone/>
            </a:pPr>
            <a:r>
              <a:rPr b="1" i="1"/>
              <a:t>4 of 5 · The assertion that checks nothing</a:t>
            </a:r>
          </a:p>
          <a:p>
            <a:pPr lvl="0" indent="0" marL="0">
              <a:buNone/>
            </a:pPr>
            <a:r>
              <a:rPr b="1"/>
              <a:t>An </a:t>
            </a:r>
            <a:r>
              <a:rPr b="1">
                <a:latin typeface="Courier"/>
              </a:rPr>
              <a:t>assert</a:t>
            </a:r>
            <a:r>
              <a:rPr b="1"/>
              <a:t> property reports 0 failures during the whole regression. What do you know?</a:t>
            </a:r>
          </a:p>
          <a:p>
            <a:pPr lvl="0"/>
            <a:r>
              <a:rPr/>
              <a:t>☒ Nothing yet: it may never have been evaluated at all</a:t>
            </a:r>
          </a:p>
          <a:p>
            <a:pPr lvl="0"/>
            <a:r>
              <a:rPr/>
              <a:t>☐ That the rule it describes holds</a:t>
            </a:r>
          </a:p>
          <a:p>
            <a:pPr lvl="0"/>
            <a:r>
              <a:rPr/>
              <a:t>☐ That the DUT is free of protocol bugs</a:t>
            </a:r>
          </a:p>
          <a:p>
            <a:pPr lvl="0"/>
            <a:r>
              <a:rPr/>
              <a:t>☐ That the property has a badly written </a:t>
            </a:r>
            <a:r>
              <a:rPr>
                <a:latin typeface="Courier"/>
              </a:rPr>
              <a:t>disable iff</a:t>
            </a:r>
            <a:r>
              <a:rPr/>
              <a:t> and stayed off the whole time</a:t>
            </a:r>
          </a:p>
          <a:p>
            <a:pPr lvl="0" indent="0" marL="1270000">
              <a:buNone/>
            </a:pPr>
            <a:r>
              <a:rPr sz="2000" b="1"/>
              <a:t>Zero failures and zero evaluations look the same</a:t>
            </a:r>
            <a:r>
              <a:rPr sz="2000"/>
              <a:t> — its antecedent may never have occurred, or </a:t>
            </a:r>
            <a:r>
              <a:rPr sz="2000">
                <a:latin typeface="Courier"/>
              </a:rPr>
              <a:t>--assert</a:t>
            </a:r>
            <a:r>
              <a:rPr sz="2000"/>
              <a:t> may be missing and it is not even being evaluated. That is why every assertion goes with its </a:t>
            </a:r>
            <a:r>
              <a:rPr sz="2000">
                <a:latin typeface="Courier"/>
              </a:rPr>
              <a:t>cover property</a:t>
            </a:r>
            <a:r>
              <a:rPr sz="2000"/>
              <a:t>: it is the only check of the check. In the section, </a:t>
            </a:r>
            <a:r>
              <a:rPr sz="2000">
                <a:latin typeface="Courier"/>
              </a:rPr>
              <a:t>c_mult_3ciclos</a:t>
            </a:r>
            <a:r>
              <a:rPr sz="2000"/>
              <a:t> stays at 0 and gives away that the real latency is four edges, not three.</a:t>
            </a:r>
          </a:p>
        </p:txBody>
      </p:sp>
    </p:spTree>
  </p:cSld>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7</a:t>
            </a:r>
          </a:p>
          <a:p>
            <a:pPr lvl="0" indent="0" marL="0">
              <a:spcBef>
                <a:spcPts val="3000"/>
              </a:spcBef>
              <a:buNone/>
            </a:pPr>
            <a:r>
              <a:rPr b="1" i="1"/>
              <a:t>5 of 5 · Assertion or scoreboard</a:t>
            </a:r>
          </a:p>
          <a:p>
            <a:pPr lvl="0" indent="0" marL="0">
              <a:buNone/>
            </a:pPr>
            <a:r>
              <a:rPr b="1"/>
              <a:t>The DUT gives back the right </a:t>
            </a:r>
            <a:r>
              <a:rPr b="1">
                <a:latin typeface="Courier"/>
              </a:rPr>
              <a:t>result</a:t>
            </a:r>
            <a:r>
              <a:rPr b="1"/>
              <a:t> but drops </a:t>
            </a:r>
            <a:r>
              <a:rPr b="1">
                <a:latin typeface="Courier"/>
              </a:rPr>
              <a:t>done</a:t>
            </a:r>
            <a:r>
              <a:rPr b="1"/>
              <a:t> one cycle earlier than the specification says. Who catches it?</a:t>
            </a:r>
          </a:p>
          <a:p>
            <a:pPr lvl="0"/>
            <a:r>
              <a:rPr/>
              <a:t>☐ The scoreboard, when it compares the result</a:t>
            </a:r>
          </a:p>
          <a:p>
            <a:pPr lvl="0"/>
            <a:r>
              <a:rPr/>
              <a:t>☐ The functional coverage, because the </a:t>
            </a:r>
            <a:r>
              <a:rPr>
                <a:latin typeface="Courier"/>
              </a:rPr>
              <a:t>done</a:t>
            </a:r>
            <a:r>
              <a:rPr/>
              <a:t> bin is left empty</a:t>
            </a:r>
          </a:p>
          <a:p>
            <a:pPr lvl="0"/>
            <a:r>
              <a:rPr/>
              <a:t>☒ An assertion in the interface: it is a </a:t>
            </a:r>
            <a:r>
              <a:rPr b="1"/>
              <a:t>protocol</a:t>
            </a:r>
            <a:r>
              <a:rPr/>
              <a:t> bug</a:t>
            </a:r>
          </a:p>
          <a:p>
            <a:pPr lvl="0"/>
            <a:r>
              <a:rPr/>
              <a:t>☐ The </a:t>
            </a:r>
            <a:r>
              <a:rPr>
                <a:latin typeface="Courier"/>
              </a:rPr>
              <a:t>uvm_fatal</a:t>
            </a:r>
            <a:r>
              <a:rPr/>
              <a:t> of the </a:t>
            </a:r>
            <a:r>
              <a:rPr>
                <a:latin typeface="Courier"/>
              </a:rPr>
              <a:t>command_monitor</a:t>
            </a:r>
            <a:r>
              <a:rPr/>
              <a:t>, which would stop seeing commands on the bus</a:t>
            </a:r>
          </a:p>
          <a:p>
            <a:pPr lvl="0" indent="0" marL="1270000">
              <a:buNone/>
            </a:pPr>
            <a:r>
              <a:rPr sz="2000" b="1"/>
              <a:t>Protocol → assertion. Data → scoreboard</a:t>
            </a:r>
            <a:r>
              <a:rPr sz="2000"/>
              <a:t> — and it is not a preference: by the time the transaction reaches the scoreboard, the protocol is no longer there. Writing the check there would be rebuilding by hand the time the monitor has just erased.</a:t>
            </a:r>
          </a:p>
        </p:txBody>
      </p:sp>
    </p:spTree>
  </p:cSld>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Capstone · Day 7</a:t>
            </a:r>
          </a:p>
          <a:p>
            <a:pPr lvl="0" indent="0" marL="0">
              <a:spcBef>
                <a:spcPts val="3000"/>
              </a:spcBef>
              <a:buNone/>
            </a:pPr>
            <a:r>
              <a:rPr b="1" i="1"/>
              <a:t>The whole testbench, from a blank sheet</a:t>
            </a:r>
          </a:p>
          <a:p>
            <a:pPr lvl="0" indent="0" marL="0">
              <a:buNone/>
            </a:pPr>
            <a:r>
              <a:rPr>
                <a:latin typeface="Courier"/>
              </a:rPr>
              <a:t>cd code/ejercicios/d7-final &amp;&amp; cat spec.en.md</a:t>
            </a:r>
            <a:r>
              <a:rPr/>
              <a:t> </a:t>
            </a:r>
          </a:p>
          <a:p>
            <a:pPr lvl="0"/>
            <a:r>
              <a:rPr/>
              <a:t>The previous exercises gave you a file with a hole in it. This one gives a </a:t>
            </a:r>
            <a:r>
              <a:rPr b="1"/>
              <a:t>DUT, a spec and nothing else</a:t>
            </a:r>
          </a:p>
          <a:p>
            <a:pPr lvl="0"/>
            <a:r>
              <a:rPr/>
              <a:t>The DUT is not the VTALU: it is an </a:t>
            </a:r>
            <a:r>
              <a:rPr b="1"/>
              <a:t>APB3 slave</a:t>
            </a:r>
            <a:r>
              <a:rPr/>
              <a:t> with four registers. It has addresses, two phases per transfer, a </a:t>
            </a:r>
            <a:r>
              <a:rPr i="1"/>
              <a:t>wait state</a:t>
            </a:r>
            <a:r>
              <a:rPr/>
              <a:t> and an error response</a:t>
            </a:r>
          </a:p>
          <a:p>
            <a:pPr lvl="0"/>
            <a:r>
              <a:rPr/>
              <a:t>Everything gets written: the interface with the protocol, the transaction, the driver, the monitor, the agent, the scoreboard, the covergroup, the sequences and the tests</a:t>
            </a:r>
          </a:p>
          <a:p>
            <a:pPr lvl="0"/>
            <a:r>
              <a:rPr/>
              <a:t>The checker goes </a:t>
            </a:r>
            <a:r>
              <a:rPr b="1"/>
              <a:t>in stages</a:t>
            </a:r>
            <a:r>
              <a:rPr/>
              <a:t>, and each one prints its </a:t>
            </a:r>
            <a:r>
              <a:rPr>
                <a:latin typeface="Courier"/>
              </a:rPr>
              <a:t>STAGE N OK</a:t>
            </a:r>
            <a:r>
              <a:rPr/>
              <a:t>. It can be finished one at a time — and that is the way to do it</a:t>
            </a:r>
          </a:p>
        </p:txBody>
      </p:sp>
    </p:spTree>
  </p:cSld>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 Day 7</a:t>
            </a:r>
          </a:p>
        </p:txBody>
      </p:sp>
      <p:sp>
        <p:nvSpPr>
          <p:cNvPr id="3" name="Content Placeholder 2"/>
          <p:cNvSpPr>
            <a:spLocks noGrp="1"/>
          </p:cNvSpPr>
          <p:nvPr>
            <p:ph idx="1"/>
          </p:nvPr>
        </p:nvSpPr>
        <p:spPr>
          <a:xfrm>
            <a:off x="457200" y="1193800"/>
            <a:ext cx="8229600" cy="393700"/>
          </a:xfrm>
        </p:spPr>
        <p:txBody>
          <a:bodyPr/>
          <a:lstStyle/>
          <a:p>
            <a:pPr lvl="0" indent="0" marL="0">
              <a:spcBef>
                <a:spcPts val="3000"/>
              </a:spcBef>
              <a:buNone/>
            </a:pPr>
            <a:r>
              <a:rPr b="1" i="1"/>
              <a:t>The DUT: four registers and the small print</a:t>
            </a:r>
          </a:p>
        </p:txBody>
      </p:sp>
      <p:graphicFrame>
        <p:nvGraphicFramePr>
          <p:cNvPr id="6" name="Content Placeholder 5"/>
          <p:cNvGraphicFramePr>
            <a:graphicFrameLocks noGrp="1"/>
          </p:cNvGraphicFramePr>
          <p:nvPr>
            <p:ph idx="1"/>
          </p:nvPr>
        </p:nvGraphicFramePr>
        <p:xfrm>
          <a:off x="457200" y="1714500"/>
          <a:ext cx="8229600" cy="11811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Addr</a:t>
                      </a:r>
                    </a:p>
                  </a:txBody>
                  <a:tcPr/>
                </a:tc>
                <a:tc>
                  <a:txBody>
                    <a:bodyPr/>
                    <a:lstStyle/>
                    <a:p>
                      <a:pPr lvl="0" indent="0" marL="0">
                        <a:buNone/>
                      </a:pPr>
                      <a:r>
                        <a:rPr/>
                        <a:t>Name</a:t>
                      </a:r>
                    </a:p>
                  </a:txBody>
                  <a:tcPr/>
                </a:tc>
                <a:tc>
                  <a:txBody>
                    <a:bodyPr/>
                    <a:lstStyle/>
                    <a:p>
                      <a:pPr lvl="0" indent="0" marL="0" algn="ctr">
                        <a:buNone/>
                      </a:pPr>
                      <a:r>
                        <a:rPr/>
                        <a:t>Access</a:t>
                      </a:r>
                    </a:p>
                  </a:txBody>
                  <a:tcPr/>
                </a:tc>
                <a:tc>
                  <a:txBody>
                    <a:bodyPr/>
                    <a:lstStyle/>
                    <a:p>
                      <a:pPr lvl="0" indent="0" marL="0">
                        <a:buNone/>
                      </a:pPr>
                      <a:r>
                        <a:rPr/>
                        <a:t>Contents</a:t>
                      </a:r>
                    </a:p>
                  </a:txBody>
                  <a:tcPr/>
                </a:tc>
              </a:tr>
              <a:tr h="0">
                <a:tc>
                  <a:txBody>
                    <a:bodyPr/>
                    <a:lstStyle/>
                    <a:p>
                      <a:pPr lvl="0" indent="0" marL="0">
                        <a:buNone/>
                      </a:pPr>
                      <a:r>
                        <a:rPr>
                          <a:latin typeface="Courier"/>
                        </a:rPr>
                        <a:t>0x00</a:t>
                      </a:r>
                    </a:p>
                  </a:txBody>
                </a:tc>
                <a:tc>
                  <a:txBody>
                    <a:bodyPr/>
                    <a:lstStyle/>
                    <a:p>
                      <a:pPr lvl="0" indent="0" marL="0">
                        <a:buNone/>
                      </a:pPr>
                      <a:r>
                        <a:rPr>
                          <a:latin typeface="Courier"/>
                        </a:rPr>
                        <a:t>CTRL</a:t>
                      </a:r>
                    </a:p>
                  </a:txBody>
                </a:tc>
                <a:tc>
                  <a:txBody>
                    <a:bodyPr/>
                    <a:lstStyle/>
                    <a:p>
                      <a:pPr lvl="0" indent="0" marL="0" algn="ctr">
                        <a:buNone/>
                      </a:pPr>
                      <a:r>
                        <a:rPr/>
                        <a:t>RW</a:t>
                      </a:r>
                    </a:p>
                  </a:txBody>
                </a:tc>
                <a:tc>
                  <a:txBody>
                    <a:bodyPr/>
                    <a:lstStyle/>
                    <a:p>
                      <a:pPr lvl="0" indent="0" marL="0">
                        <a:buNone/>
                      </a:pPr>
                      <a:r>
                        <a:rPr/>
                        <a:t>bit 0 = </a:t>
                      </a:r>
                      <a:r>
                        <a:rPr>
                          <a:latin typeface="Courier"/>
                        </a:rPr>
                        <a:t>EN</a:t>
                      </a:r>
                      <a:r>
                        <a:rPr/>
                        <a:t> · bit 1 = </a:t>
                      </a:r>
                      <a:r>
                        <a:rPr>
                          <a:latin typeface="Courier"/>
                        </a:rPr>
                        <a:t>CLR</a:t>
                      </a:r>
                      <a:r>
                        <a:rPr/>
                        <a:t>, </a:t>
                      </a:r>
                      <a:r>
                        <a:rPr b="1"/>
                        <a:t>autoclear</a:t>
                      </a:r>
                    </a:p>
                  </a:txBody>
                </a:tc>
              </a:tr>
              <a:tr h="0">
                <a:tc>
                  <a:txBody>
                    <a:bodyPr/>
                    <a:lstStyle/>
                    <a:p>
                      <a:pPr lvl="0" indent="0" marL="0">
                        <a:buNone/>
                      </a:pPr>
                      <a:r>
                        <a:rPr>
                          <a:latin typeface="Courier"/>
                        </a:rPr>
                        <a:t>0x04</a:t>
                      </a:r>
                    </a:p>
                  </a:txBody>
                </a:tc>
                <a:tc>
                  <a:txBody>
                    <a:bodyPr/>
                    <a:lstStyle/>
                    <a:p>
                      <a:pPr lvl="0" indent="0" marL="0">
                        <a:buNone/>
                      </a:pPr>
                      <a:r>
                        <a:rPr>
                          <a:latin typeface="Courier"/>
                        </a:rPr>
                        <a:t>SCRATCH</a:t>
                      </a:r>
                    </a:p>
                  </a:txBody>
                </a:tc>
                <a:tc>
                  <a:txBody>
                    <a:bodyPr/>
                    <a:lstStyle/>
                    <a:p>
                      <a:pPr lvl="0" indent="0" marL="0" algn="ctr">
                        <a:buNone/>
                      </a:pPr>
                      <a:r>
                        <a:rPr/>
                        <a:t>RW</a:t>
                      </a:r>
                    </a:p>
                  </a:txBody>
                </a:tc>
                <a:tc>
                  <a:txBody>
                    <a:bodyPr/>
                    <a:lstStyle/>
                    <a:p>
                      <a:pPr lvl="0" indent="0" marL="0">
                        <a:buNone/>
                      </a:pPr>
                      <a:r>
                        <a:rPr/>
                        <a:t>32 bits, and </a:t>
                      </a:r>
                      <a:r>
                        <a:rPr b="1"/>
                        <a:t>adds to </a:t>
                      </a:r>
                      <a:r>
                        <a:rPr b="1">
                          <a:latin typeface="Courier"/>
                        </a:rPr>
                        <a:t>ACC</a:t>
                      </a:r>
                      <a:r>
                        <a:rPr b="1"/>
                        <a:t> if </a:t>
                      </a:r>
                      <a:r>
                        <a:rPr b="1">
                          <a:latin typeface="Courier"/>
                        </a:rPr>
                        <a:t>EN</a:t>
                      </a:r>
                    </a:p>
                  </a:txBody>
                </a:tc>
              </a:tr>
              <a:tr h="0">
                <a:tc>
                  <a:txBody>
                    <a:bodyPr/>
                    <a:lstStyle/>
                    <a:p>
                      <a:pPr lvl="0" indent="0" marL="0">
                        <a:buNone/>
                      </a:pPr>
                      <a:r>
                        <a:rPr>
                          <a:latin typeface="Courier"/>
                        </a:rPr>
                        <a:t>0x08</a:t>
                      </a:r>
                    </a:p>
                  </a:txBody>
                </a:tc>
                <a:tc>
                  <a:txBody>
                    <a:bodyPr/>
                    <a:lstStyle/>
                    <a:p>
                      <a:pPr lvl="0" indent="0" marL="0">
                        <a:buNone/>
                      </a:pPr>
                      <a:r>
                        <a:rPr>
                          <a:latin typeface="Courier"/>
                        </a:rPr>
                        <a:t>ACC</a:t>
                      </a:r>
                    </a:p>
                  </a:txBody>
                </a:tc>
                <a:tc>
                  <a:txBody>
                    <a:bodyPr/>
                    <a:lstStyle/>
                    <a:p>
                      <a:pPr lvl="0" indent="0" marL="0" algn="ctr">
                        <a:buNone/>
                      </a:pPr>
                      <a:r>
                        <a:rPr/>
                        <a:t>RO</a:t>
                      </a:r>
                    </a:p>
                  </a:txBody>
                </a:tc>
                <a:tc>
                  <a:txBody>
                    <a:bodyPr/>
                    <a:lstStyle/>
                    <a:p>
                      <a:pPr lvl="0" indent="0" marL="0">
                        <a:buNone/>
                      </a:pPr>
                      <a:r>
                        <a:rPr/>
                        <a:t>the accumulator</a:t>
                      </a:r>
                    </a:p>
                  </a:txBody>
                </a:tc>
              </a:tr>
              <a:tr h="0">
                <a:tc>
                  <a:txBody>
                    <a:bodyPr/>
                    <a:lstStyle/>
                    <a:p>
                      <a:pPr lvl="0" indent="0" marL="0">
                        <a:buNone/>
                      </a:pPr>
                      <a:r>
                        <a:rPr>
                          <a:latin typeface="Courier"/>
                        </a:rPr>
                        <a:t>0x0C</a:t>
                      </a:r>
                    </a:p>
                  </a:txBody>
                </a:tc>
                <a:tc>
                  <a:txBody>
                    <a:bodyPr/>
                    <a:lstStyle/>
                    <a:p>
                      <a:pPr lvl="0" indent="0" marL="0">
                        <a:buNone/>
                      </a:pPr>
                      <a:r>
                        <a:rPr>
                          <a:latin typeface="Courier"/>
                        </a:rPr>
                        <a:t>STATUS</a:t>
                      </a:r>
                    </a:p>
                  </a:txBody>
                </a:tc>
                <a:tc>
                  <a:txBody>
                    <a:bodyPr/>
                    <a:lstStyle/>
                    <a:p>
                      <a:pPr lvl="0" indent="0" marL="0" algn="ctr">
                        <a:buNone/>
                      </a:pPr>
                      <a:r>
                        <a:rPr/>
                        <a:t>RO</a:t>
                      </a:r>
                    </a:p>
                  </a:txBody>
                </a:tc>
                <a:tc>
                  <a:txBody>
                    <a:bodyPr/>
                    <a:lstStyle/>
                    <a:p>
                      <a:pPr lvl="0" indent="0" marL="0">
                        <a:buNone/>
                      </a:pPr>
                      <a:r>
                        <a:rPr/>
                        <a:t>bit 0 = </a:t>
                      </a:r>
                      <a:r>
                        <a:rPr>
                          <a:latin typeface="Courier"/>
                        </a:rPr>
                        <a:t>EN</a:t>
                      </a:r>
                      <a:r>
                        <a:rPr/>
                        <a:t> · bit 1 = </a:t>
                      </a:r>
                      <a:r>
                        <a:rPr>
                          <a:latin typeface="Courier"/>
                        </a:rPr>
                        <a:t>OVF</a:t>
                      </a:r>
                      <a:r>
                        <a:rPr/>
                        <a:t>, sticky</a:t>
                      </a:r>
                    </a:p>
                  </a:txBody>
                </a:tc>
              </a:tr>
            </a:tbl>
          </a:graphicData>
        </a:graphic>
      </p:graphicFrame>
      <p:sp>
        <p:nvSpPr>
          <p:cNvPr id="3" name="Content Placeholder 2"/>
          <p:cNvSpPr>
            <a:spLocks noGrp="1"/>
          </p:cNvSpPr>
          <p:nvPr>
            <p:ph idx="1"/>
          </p:nvPr>
        </p:nvSpPr>
        <p:spPr>
          <a:xfrm>
            <a:off x="457200" y="3022600"/>
            <a:ext cx="8229600" cy="1435100"/>
          </a:xfrm>
        </p:spPr>
        <p:txBody>
          <a:bodyPr/>
          <a:lstStyle/>
          <a:p>
            <a:pPr lvl="0" indent="0">
              <a:buNone/>
            </a:pPr>
            <a:r>
              <a:rPr>
                <a:latin typeface="Courier"/>
              </a:rPr>
              <a:t>   </a:t>
            </a:r>
            <a:r>
              <a:rPr i="1">
                <a:solidFill>
                  <a:srgbClr val="60A0B0"/>
                </a:solidFill>
                <a:latin typeface="Courier"/>
              </a:rPr>
              <a:t>// The handshake: the write does not wait, the read inserts ONE wait state.</a:t>
            </a:r>
            <a:br/>
            <a:r>
              <a:rPr>
                <a:latin typeface="Courier"/>
              </a:rPr>
              <a:t>   </a:t>
            </a:r>
            <a:r>
              <a:rPr i="1">
                <a:solidFill>
                  <a:srgbClr val="60A0B0"/>
                </a:solidFill>
                <a:latin typeface="Courier"/>
              </a:rPr>
              <a:t>// rd_wait re-arms as soon as PENABLE drops, that is between one transfer and</a:t>
            </a:r>
            <a:br/>
            <a:r>
              <a:rPr>
                <a:latin typeface="Courier"/>
              </a:rPr>
              <a:t>   </a:t>
            </a:r>
            <a:r>
              <a:rPr i="1">
                <a:solidFill>
                  <a:srgbClr val="60A0B0"/>
                </a:solidFill>
                <a:latin typeface="Courier"/>
              </a:rPr>
              <a:t>// the next, with no need to count cycles.</a:t>
            </a:r>
            <a:br/>
            <a:r>
              <a:rPr>
                <a:latin typeface="Courier"/>
              </a:rPr>
              <a:t>   </a:t>
            </a:r>
            <a:r>
              <a:rPr b="1">
                <a:solidFill>
                  <a:srgbClr val="007020"/>
                </a:solidFill>
                <a:latin typeface="Courier"/>
              </a:rPr>
              <a:t>logic</a:t>
            </a:r>
            <a:r>
              <a:rPr>
                <a:latin typeface="Courier"/>
              </a:rPr>
              <a:t> rd_wait;</a:t>
            </a:r>
            <a:br/>
            <a:r>
              <a:rPr>
                <a:latin typeface="Courier"/>
              </a:rPr>
              <a:t>   </a:t>
            </a:r>
            <a:r>
              <a:rPr b="1">
                <a:solidFill>
                  <a:srgbClr val="007020"/>
                </a:solidFill>
                <a:latin typeface="Courier"/>
              </a:rPr>
              <a:t>always_ff</a:t>
            </a:r>
            <a:r>
              <a:rPr>
                <a:latin typeface="Courier"/>
              </a:rPr>
              <a:t> @(</a:t>
            </a:r>
            <a:r>
              <a:rPr b="1">
                <a:solidFill>
                  <a:srgbClr val="007020"/>
                </a:solidFill>
                <a:latin typeface="Courier"/>
              </a:rPr>
              <a:t>posedge</a:t>
            </a:r>
            <a:r>
              <a:rPr>
                <a:latin typeface="Courier"/>
              </a:rPr>
              <a:t> PCLK </a:t>
            </a:r>
            <a:r>
              <a:rPr b="1">
                <a:solidFill>
                  <a:srgbClr val="007020"/>
                </a:solidFill>
                <a:latin typeface="Courier"/>
              </a:rPr>
              <a:t>or</a:t>
            </a:r>
            <a:r>
              <a:rPr>
                <a:latin typeface="Courier"/>
              </a:rPr>
              <a:t> </a:t>
            </a:r>
            <a:r>
              <a:rPr b="1">
                <a:solidFill>
                  <a:srgbClr val="007020"/>
                </a:solidFill>
                <a:latin typeface="Courier"/>
              </a:rPr>
              <a:t>negedge</a:t>
            </a:r>
            <a:r>
              <a:rPr>
                <a:latin typeface="Courier"/>
              </a:rPr>
              <a:t> PRESETn) </a:t>
            </a:r>
            <a:r>
              <a:rPr b="1">
                <a:solidFill>
                  <a:srgbClr val="007020"/>
                </a:solidFill>
                <a:latin typeface="Courier"/>
              </a:rPr>
              <a:t>begin</a:t>
            </a:r>
            <a:br/>
            <a:r>
              <a:rPr>
                <a:latin typeface="Courier"/>
              </a:rPr>
              <a:t>      </a:t>
            </a:r>
            <a:r>
              <a:rPr b="1">
                <a:solidFill>
                  <a:srgbClr val="007020"/>
                </a:solidFill>
                <a:latin typeface="Courier"/>
              </a:rPr>
              <a:t>if</a:t>
            </a:r>
            <a:r>
              <a:rPr>
                <a:latin typeface="Courier"/>
              </a:rPr>
              <a:t> (!PRESETn) rd_wait &lt;= </a:t>
            </a:r>
            <a:r>
              <a:rPr>
                <a:solidFill>
                  <a:srgbClr val="40A070"/>
                </a:solidFill>
                <a:latin typeface="Courier"/>
              </a:rPr>
              <a:t>1'b1</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(!PENABLE) rd_wait &lt;= </a:t>
            </a:r>
            <a:r>
              <a:rPr>
                <a:solidFill>
                  <a:srgbClr val="40A070"/>
                </a:solidFill>
                <a:latin typeface="Courier"/>
              </a:rPr>
              <a:t>1'b1</a:t>
            </a:r>
            <a:r>
              <a:rPr>
                <a:latin typeface="Courier"/>
              </a:rPr>
              <a:t>;</a:t>
            </a:r>
            <a:b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(access &amp;&amp; !PWRITE) rd_wait &lt;= </a:t>
            </a:r>
            <a:r>
              <a:rPr>
                <a:solidFill>
                  <a:srgbClr val="40A070"/>
                </a:solidFill>
                <a:latin typeface="Courier"/>
              </a:rPr>
              <a:t>1'b0</a:t>
            </a:r>
            <a:r>
              <a:rPr>
                <a:latin typeface="Courier"/>
              </a:rPr>
              <a:t>;</a:t>
            </a:r>
            <a:br/>
            <a:r>
              <a:rPr>
                <a:latin typeface="Courier"/>
              </a:rPr>
              <a:t>   </a:t>
            </a:r>
            <a:r>
              <a:rPr b="1">
                <a:solidFill>
                  <a:srgbClr val="007020"/>
                </a:solidFill>
                <a:latin typeface="Courier"/>
              </a:rPr>
              <a:t>end</a:t>
            </a:r>
            <a:br/>
            <a:br/>
            <a:r>
              <a:rPr>
                <a:latin typeface="Courier"/>
              </a:rPr>
              <a:t>   </a:t>
            </a:r>
            <a:r>
              <a:rPr b="1">
                <a:solidFill>
                  <a:srgbClr val="007020"/>
                </a:solidFill>
                <a:latin typeface="Courier"/>
              </a:rPr>
              <a:t>assign</a:t>
            </a:r>
            <a:r>
              <a:rPr>
                <a:latin typeface="Courier"/>
              </a:rPr>
              <a:t> PREADY  = !PSEL ? </a:t>
            </a:r>
            <a:r>
              <a:rPr>
                <a:solidFill>
                  <a:srgbClr val="40A070"/>
                </a:solidFill>
                <a:latin typeface="Courier"/>
              </a:rPr>
              <a:t>1'b1</a:t>
            </a:r>
            <a:r>
              <a:rPr>
                <a:latin typeface="Courier"/>
              </a:rPr>
              <a:t> : (PWRITE ? </a:t>
            </a:r>
            <a:r>
              <a:rPr>
                <a:solidFill>
                  <a:srgbClr val="40A070"/>
                </a:solidFill>
                <a:latin typeface="Courier"/>
              </a:rPr>
              <a:t>1'b1</a:t>
            </a:r>
            <a:r>
              <a:rPr>
                <a:latin typeface="Courier"/>
              </a:rPr>
              <a:t> : !rd_wait);</a:t>
            </a:r>
            <a:br/>
            <a:r>
              <a:rPr>
                <a:latin typeface="Courier"/>
              </a:rPr>
              <a:t>   </a:t>
            </a:r>
            <a:r>
              <a:rPr b="1">
                <a:solidFill>
                  <a:srgbClr val="007020"/>
                </a:solidFill>
                <a:latin typeface="Courier"/>
              </a:rPr>
              <a:t>assign</a:t>
            </a:r>
            <a:r>
              <a:rPr>
                <a:latin typeface="Courier"/>
              </a:rPr>
              <a:t> PSLVERR = access &amp;&amp; !mapped;</a:t>
            </a:r>
          </a:p>
          <a:p>
            <a:pPr lvl="0"/>
            <a:r>
              <a:rPr/>
              <a:t>The read puts in </a:t>
            </a:r>
            <a:r>
              <a:rPr b="1"/>
              <a:t>one wait state</a:t>
            </a:r>
            <a:r>
              <a:rPr/>
              <a:t>: the driver waits for the handshake, it does not count cycles</a:t>
            </a:r>
          </a:p>
          <a:p>
            <a:pPr lvl="0"/>
            <a:r>
              <a:rPr/>
              <a:t>From </a:t>
            </a:r>
            <a:r>
              <a:rPr>
                <a:latin typeface="Courier"/>
              </a:rPr>
              <a:t>0x10</a:t>
            </a:r>
            <a:r>
              <a:rPr/>
              <a:t> upwards, </a:t>
            </a:r>
            <a:r>
              <a:rPr>
                <a:latin typeface="Courier"/>
              </a:rPr>
              <a:t>PSLVERR</a:t>
            </a:r>
            <a:r>
              <a:rPr/>
              <a:t>. Writing an RO, on the other hand, is </a:t>
            </a:r>
            <a:r>
              <a:rPr b="1"/>
              <a:t>not</a:t>
            </a:r>
            <a:r>
              <a:rPr/>
              <a:t> an error</a:t>
            </a:r>
          </a:p>
        </p:txBody>
      </p:sp>
    </p:spTree>
  </p:cSld>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 Day 7</a:t>
            </a:r>
          </a:p>
        </p:txBody>
      </p:sp>
      <p:sp>
        <p:nvSpPr>
          <p:cNvPr id="3" name="Content Placeholder 2"/>
          <p:cNvSpPr>
            <a:spLocks noGrp="1"/>
          </p:cNvSpPr>
          <p:nvPr>
            <p:ph idx="1"/>
          </p:nvPr>
        </p:nvSpPr>
        <p:spPr/>
        <p:txBody>
          <a:bodyPr/>
          <a:lstStyle/>
          <a:p>
            <a:pPr lvl="0" indent="0" marL="0">
              <a:spcBef>
                <a:spcPts val="3000"/>
              </a:spcBef>
              <a:buNone/>
            </a:pPr>
            <a:r>
              <a:rPr b="1" i="1"/>
              <a:t>The order: monitor, driver, scoreboard, coverage</a:t>
            </a:r>
          </a:p>
          <a:p>
            <a:pPr lvl="0"/>
            <a:r>
              <a:rPr b="1"/>
              <a:t>1 · The monitor.</a:t>
            </a:r>
            <a:r>
              <a:rPr/>
              <a:t> The </a:t>
            </a:r>
            <a:r>
              <a:rPr>
                <a:latin typeface="Courier"/>
              </a:rPr>
              <a:t>top.sv</a:t>
            </a:r>
            <a:r>
              <a:rPr/>
              <a:t> brings </a:t>
            </a:r>
            <a:r>
              <a:rPr b="1"/>
              <a:t>two</a:t>
            </a:r>
            <a:r>
              <a:rPr/>
              <a:t> slaves: one for your testbench and another driven by an ordinary module, without UVM. A </a:t>
            </a:r>
            <a:r>
              <a:rPr b="1"/>
              <a:t>passive</a:t>
            </a:r>
            <a:r>
              <a:rPr/>
              <a:t> agent on that one, and let us see the eight transfers. Without a driver</a:t>
            </a:r>
          </a:p>
          <a:p>
            <a:pPr lvl="0"/>
            <a:r>
              <a:rPr b="1"/>
              <a:t>2 · The driver.</a:t>
            </a:r>
            <a:r>
              <a:rPr/>
              <a:t> The protocol inside the interface, and a directed sequence that writes and reads the four registers</a:t>
            </a:r>
          </a:p>
          <a:p>
            <a:pPr lvl="0"/>
            <a:r>
              <a:rPr b="1"/>
              <a:t>3 · The scoreboard.</a:t>
            </a:r>
            <a:r>
              <a:rPr/>
              <a:t> The DUT modelled in software. The checker runs it twice: against the healthy DUT it has to keep quiet, and with </a:t>
            </a:r>
            <a:r>
              <a:rPr b="1">
                <a:latin typeface="Courier"/>
              </a:rPr>
              <a:t>+BUG=1</a:t>
            </a:r>
            <a:r>
              <a:rPr/>
              <a:t> it has to scream</a:t>
            </a:r>
          </a:p>
          <a:p>
            <a:pPr lvl="0"/>
            <a:r>
              <a:rPr b="1"/>
              <a:t>4 · The coverage.</a:t>
            </a:r>
            <a:r>
              <a:rPr/>
              <a:t> The covergroup with the nine rows of the verification plan of the spec: at least 20 points, 90 % covered. And </a:t>
            </a:r>
            <a:r>
              <a:rPr b="1"/>
              <a:t>two rows come empty</a:t>
            </a:r>
          </a:p>
          <a:p>
            <a:pPr lvl="0"/>
            <a:r>
              <a:rPr b="1"/>
              <a:t>5 · The properties.</a:t>
            </a:r>
            <a:r>
              <a:rPr/>
              <a:t> The APB protocol inside </a:t>
            </a:r>
            <a:r>
              <a:rPr>
                <a:latin typeface="Courier"/>
              </a:rPr>
              <a:t>apb_if.sv</a:t>
            </a:r>
            <a:r>
              <a:rPr/>
              <a:t>, with </a:t>
            </a:r>
            <a:r>
              <a:rPr>
                <a:latin typeface="Courier"/>
              </a:rPr>
              <a:t>--assert</a:t>
            </a:r>
            <a:r>
              <a:rPr/>
              <a:t>. With </a:t>
            </a:r>
            <a:r>
              <a:rPr b="1">
                <a:latin typeface="Courier"/>
              </a:rPr>
              <a:t>+BUG=2</a:t>
            </a:r>
            <a:r>
              <a:rPr/>
              <a:t> there is a bug the scoreboard cannot see</a:t>
            </a:r>
          </a:p>
        </p:txBody>
      </p:sp>
    </p:spTree>
  </p:cSld>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Capstone · Day 7</a:t>
            </a:r>
          </a:p>
        </p:txBody>
      </p:sp>
      <p:sp>
        <p:nvSpPr>
          <p:cNvPr id="3" name="Content Placeholder 2"/>
          <p:cNvSpPr>
            <a:spLocks noGrp="1"/>
          </p:cNvSpPr>
          <p:nvPr>
            <p:ph idx="1"/>
          </p:nvPr>
        </p:nvSpPr>
        <p:spPr/>
        <p:txBody>
          <a:bodyPr/>
          <a:lstStyle/>
          <a:p>
            <a:pPr lvl="0" indent="0" marL="0">
              <a:spcBef>
                <a:spcPts val="3000"/>
              </a:spcBef>
              <a:buNone/>
            </a:pPr>
            <a:r>
              <a:rPr b="1" i="1"/>
              <a:t>Stage 5: the bug the scoreboard cannot see</a:t>
            </a:r>
          </a:p>
          <a:p>
            <a:pPr lvl="0" indent="0">
              <a:buNone/>
            </a:pPr>
            <a:r>
              <a:rPr i="1">
                <a:solidFill>
                  <a:srgbClr val="60A0B0"/>
                </a:solidFill>
                <a:latin typeface="Courier"/>
              </a:rPr>
              <a:t>// In apb_if.sv, with the signals. The payload does not move until it ends</a:t>
            </a:r>
            <a:br/>
            <a:r>
              <a:rPr b="1">
                <a:solidFill>
                  <a:srgbClr val="007020"/>
                </a:solidFill>
                <a:latin typeface="Courier"/>
              </a:rPr>
              <a:t>property</a:t>
            </a:r>
            <a:r>
              <a:rPr>
                <a:latin typeface="Courier"/>
              </a:rPr>
              <a:t> p_payload_estable;</a:t>
            </a:r>
            <a:br/>
            <a:r>
              <a:rPr>
                <a:latin typeface="Courier"/>
              </a:rPr>
              <a:t>   @(</a:t>
            </a:r>
            <a:r>
              <a:rPr b="1">
                <a:solidFill>
                  <a:srgbClr val="007020"/>
                </a:solidFill>
                <a:latin typeface="Courier"/>
              </a:rPr>
              <a:t>posedge</a:t>
            </a:r>
            <a:r>
              <a:rPr>
                <a:latin typeface="Courier"/>
              </a:rPr>
              <a:t> PCLK) PSEL &amp;&amp; !(PENABLE &amp;&amp; PREADY) |=&gt; </a:t>
            </a:r>
            <a:r>
              <a:rPr b="1">
                <a:solidFill>
                  <a:srgbClr val="007020"/>
                </a:solidFill>
                <a:latin typeface="Courier"/>
              </a:rPr>
              <a:t>$stable</a:t>
            </a:r>
            <a:r>
              <a:rPr>
                <a:latin typeface="Courier"/>
              </a:rPr>
              <a:t>({PADDR, PWRITE, PWDATA});</a:t>
            </a:r>
            <a:br/>
            <a:r>
              <a:rPr b="1">
                <a:solidFill>
                  <a:srgbClr val="007020"/>
                </a:solidFill>
                <a:latin typeface="Courier"/>
              </a:rPr>
              <a:t>endproperty</a:t>
            </a:r>
            <a:br/>
            <a:br/>
            <a:r>
              <a:rPr>
                <a:latin typeface="Courier"/>
              </a:rPr>
              <a:t>a_payload_estable : </a:t>
            </a:r>
            <a:r>
              <a:rPr b="1">
                <a:solidFill>
                  <a:srgbClr val="007020"/>
                </a:solidFill>
                <a:latin typeface="Courier"/>
              </a:rPr>
              <a:t>assert</a:t>
            </a:r>
            <a:r>
              <a:rPr>
                <a:latin typeface="Courier"/>
              </a:rPr>
              <a:t> </a:t>
            </a:r>
            <a:r>
              <a:rPr b="1">
                <a:solidFill>
                  <a:srgbClr val="007020"/>
                </a:solidFill>
                <a:latin typeface="Courier"/>
              </a:rPr>
              <a:t>property</a:t>
            </a:r>
            <a:r>
              <a:rPr>
                <a:latin typeface="Courier"/>
              </a:rPr>
              <a:t> (p_payload_estable)</a:t>
            </a:r>
            <a:br/>
            <a:r>
              <a:rPr>
                <a:latin typeface="Courier"/>
              </a:rPr>
              <a:t>   </a:t>
            </a:r>
            <a:r>
              <a:rPr b="1">
                <a:solidFill>
                  <a:srgbClr val="007020"/>
                </a:solidFill>
                <a:latin typeface="Courier"/>
              </a:rPr>
              <a:t>else</a:t>
            </a:r>
            <a:r>
              <a:rPr>
                <a:latin typeface="Courier"/>
              </a:rPr>
              <a:t> </a:t>
            </a:r>
            <a:r>
              <a:rPr>
                <a:solidFill>
                  <a:srgbClr val="007020"/>
                </a:solidFill>
                <a:latin typeface="Courier"/>
              </a:rPr>
              <a:t>`uvm_error</a:t>
            </a:r>
            <a:r>
              <a:rPr>
                <a:latin typeface="Courier"/>
              </a:rPr>
              <a:t>(</a:t>
            </a:r>
            <a:r>
              <a:rPr>
                <a:solidFill>
                  <a:srgbClr val="4070A0"/>
                </a:solidFill>
                <a:latin typeface="Courier"/>
              </a:rPr>
              <a:t>"SVA"</a:t>
            </a:r>
            <a:r>
              <a:rPr>
                <a:latin typeface="Courier"/>
              </a:rPr>
              <a:t>, </a:t>
            </a:r>
            <a:r>
              <a:rPr b="1">
                <a:solidFill>
                  <a:srgbClr val="007020"/>
                </a:solidFill>
                <a:latin typeface="Courier"/>
              </a:rPr>
              <a:t>$sformatf</a:t>
            </a:r>
            <a:r>
              <a:rPr>
                <a:latin typeface="Courier"/>
              </a:rPr>
              <a:t>(</a:t>
            </a:r>
            <a:r>
              <a:rPr>
                <a:solidFill>
                  <a:srgbClr val="4070A0"/>
                </a:solidFill>
                <a:latin typeface="Courier"/>
              </a:rPr>
              <a:t>"%m: the payload moved before PREADY"</a:t>
            </a:r>
            <a:r>
              <a:rPr>
                <a:latin typeface="Courier"/>
              </a:rPr>
              <a:t>))</a:t>
            </a:r>
          </a:p>
          <a:p>
            <a:pPr lvl="0"/>
            <a:r>
              <a:rPr>
                <a:latin typeface="Courier"/>
              </a:rPr>
              <a:t>+BUG=2</a:t>
            </a:r>
            <a:r>
              <a:rPr/>
              <a:t> does to the usual module what </a:t>
            </a:r>
            <a:r>
              <a:rPr>
                <a:latin typeface="Courier"/>
              </a:rPr>
              <a:t>d7-sva</a:t>
            </a:r>
            <a:r>
              <a:rPr/>
              <a:t> did to the legacy tester: </a:t>
            </a:r>
            <a:r>
              <a:rPr b="1"/>
              <a:t>it moves </a:t>
            </a:r>
            <a:r>
              <a:rPr b="1">
                <a:latin typeface="Courier"/>
              </a:rPr>
              <a:t>PADDR</a:t>
            </a:r>
            <a:r>
              <a:rPr b="1"/>
              <a:t> in the middle of ACCESS</a:t>
            </a:r>
          </a:p>
          <a:p>
            <a:pPr lvl="0"/>
            <a:r>
              <a:rPr/>
              <a:t>The DUT answers at the new address, the monitor reconstructs </a:t>
            </a:r>
            <a:r>
              <a:rPr b="1"/>
              <a:t>eight spotless transfers</a:t>
            </a:r>
            <a:r>
              <a:rPr/>
              <a:t>, and the scoreboard has nothing to compare wrongly</a:t>
            </a:r>
          </a:p>
          <a:p>
            <a:pPr lvl="0"/>
            <a:r>
              <a:rPr/>
              <a:t>Measured: </a:t>
            </a:r>
            <a:r>
              <a:rPr b="1"/>
              <a:t>8 </a:t>
            </a:r>
            <a:r>
              <a:rPr b="1">
                <a:latin typeface="Courier"/>
              </a:rPr>
              <a:t>UVM_ERROR [SVA]</a:t>
            </a:r>
            <a:r>
              <a:rPr/>
              <a:t> and the same 8 transfers in the monitor’s log. The only one that notices is the assertion</a:t>
            </a:r>
          </a:p>
          <a:p>
            <a:pPr lvl="0"/>
            <a:r>
              <a:rPr/>
              <a:t>And rows </a:t>
            </a:r>
            <a:r>
              <a:rPr b="1"/>
              <a:t>8 and 9</a:t>
            </a:r>
            <a:r>
              <a:rPr/>
              <a:t> of the plan come empty: </a:t>
            </a:r>
            <a:r>
              <a:rPr i="1"/>
              <a:t>back to back</a:t>
            </a:r>
            <a:r>
              <a:rPr/>
              <a:t> and unaligned address. The bins are called </a:t>
            </a:r>
            <a:r>
              <a:rPr>
                <a:latin typeface="Courier"/>
              </a:rPr>
              <a:t>back_to_back</a:t>
            </a:r>
            <a:r>
              <a:rPr/>
              <a:t> and </a:t>
            </a:r>
            <a:r>
              <a:rPr>
                <a:latin typeface="Courier"/>
              </a:rPr>
              <a:t>unaligned</a:t>
            </a:r>
          </a:p>
        </p:txBody>
      </p:sp>
    </p:spTree>
  </p:cSld>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Appendix · From the VTALU to a real bus</a:t>
            </a:r>
          </a:p>
          <a:p>
            <a:pPr lvl="0" indent="0" marL="0">
              <a:spcBef>
                <a:spcPts val="3000"/>
              </a:spcBef>
              <a:buNone/>
            </a:pPr>
            <a:r>
              <a:rPr b="1" i="1"/>
              <a:t>What does not change</a:t>
            </a:r>
          </a:p>
          <a:p>
            <a:pPr lvl="0"/>
            <a:r>
              <a:rPr/>
              <a:t>The DUT of the course has a three-signal handshake. On Monday you are going to run into </a:t>
            </a:r>
            <a:r>
              <a:rPr b="1"/>
              <a:t>AXI, APB or AHB</a:t>
            </a:r>
            <a:r>
              <a:rPr/>
              <a:t>, and the honest question is how much of this is any use</a:t>
            </a:r>
          </a:p>
          <a:p>
            <a:pPr lvl="0"/>
            <a:r>
              <a:rPr/>
              <a:t>The tree, all of it: </a:t>
            </a:r>
            <a:r>
              <a:rPr>
                <a:latin typeface="Courier"/>
              </a:rPr>
              <a:t>test</a:t>
            </a:r>
            <a:r>
              <a:rPr/>
              <a:t> → </a:t>
            </a:r>
            <a:r>
              <a:rPr>
                <a:latin typeface="Courier"/>
              </a:rPr>
              <a:t>env</a:t>
            </a:r>
            <a:r>
              <a:rPr/>
              <a:t> → </a:t>
            </a:r>
            <a:r>
              <a:rPr>
                <a:latin typeface="Courier"/>
              </a:rPr>
              <a:t>agent</a:t>
            </a:r>
            <a:r>
              <a:rPr/>
              <a:t> → sequencer, driver and monitors, with the analysis hanging off the analysis ports. </a:t>
            </a:r>
            <a:r>
              <a:rPr b="1"/>
              <a:t>It is the same diagram</a:t>
            </a:r>
          </a:p>
          <a:p>
            <a:pPr lvl="0"/>
            <a:r>
              <a:rPr/>
              <a:t>The agent is still </a:t>
            </a:r>
            <a:r>
              <a:rPr b="1"/>
              <a:t>one per interface</a:t>
            </a:r>
            <a:r>
              <a:rPr/>
              <a:t>. A DUT with a configuration APB and a data AXI is two agents, not one bigger agent</a:t>
            </a:r>
          </a:p>
          <a:p>
            <a:pPr lvl="0"/>
            <a:r>
              <a:rPr/>
              <a:t>The configuration still comes down through </a:t>
            </a:r>
            <a:r>
              <a:rPr b="1"/>
              <a:t>one object per level</a:t>
            </a:r>
            <a:r>
              <a:rPr/>
              <a:t>, and the scope of the </a:t>
            </a:r>
            <a:r>
              <a:rPr>
                <a:latin typeface="Courier"/>
              </a:rPr>
              <a:t>config_db</a:t>
            </a:r>
            <a:r>
              <a:rPr/>
              <a:t> is still a path</a:t>
            </a:r>
          </a:p>
          <a:p>
            <a:pPr lvl="0"/>
            <a:r>
              <a:rPr/>
              <a:t>The sequence is still an object that gets created, runs and is thrown away</a:t>
            </a:r>
          </a:p>
        </p:txBody>
      </p:sp>
    </p:spTree>
  </p:cSld>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From the VTALU to a real bus</a:t>
            </a:r>
          </a:p>
        </p:txBody>
      </p:sp>
      <p:sp>
        <p:nvSpPr>
          <p:cNvPr id="3" name="Content Placeholder 2"/>
          <p:cNvSpPr>
            <a:spLocks noGrp="1"/>
          </p:cNvSpPr>
          <p:nvPr>
            <p:ph idx="1"/>
          </p:nvPr>
        </p:nvSpPr>
        <p:spPr/>
        <p:txBody>
          <a:bodyPr/>
          <a:lstStyle/>
          <a:p>
            <a:pPr lvl="0" indent="0" marL="0">
              <a:spcBef>
                <a:spcPts val="3000"/>
              </a:spcBef>
              <a:buNone/>
            </a:pPr>
            <a:r>
              <a:rPr b="1" i="1"/>
              <a:t>What does change</a:t>
            </a:r>
          </a:p>
          <a:p>
            <a:pPr lvl="0"/>
            <a:r>
              <a:rPr b="1"/>
              <a:t>The driver stops being a linear task.</a:t>
            </a:r>
            <a:r>
              <a:rPr/>
              <a:t> An operation of the VTALU is raising </a:t>
            </a:r>
            <a:r>
              <a:rPr>
                <a:latin typeface="Courier"/>
              </a:rPr>
              <a:t>start</a:t>
            </a:r>
            <a:r>
              <a:rPr/>
              <a:t> and waiting for </a:t>
            </a:r>
            <a:r>
              <a:rPr>
                <a:latin typeface="Courier"/>
              </a:rPr>
              <a:t>done</a:t>
            </a:r>
            <a:r>
              <a:rPr/>
              <a:t>. A bus has phases —address, data, response— and in AXI the five channels run </a:t>
            </a:r>
            <a:r>
              <a:rPr b="1"/>
              <a:t>independently</a:t>
            </a:r>
            <a:r>
              <a:rPr/>
              <a:t>: the driver goes from a </a:t>
            </a:r>
            <a:r>
              <a:rPr>
                <a:latin typeface="Courier"/>
              </a:rPr>
              <a:t>send_op()</a:t>
            </a:r>
            <a:r>
              <a:rPr/>
              <a:t> to several threads with </a:t>
            </a:r>
            <a:r>
              <a:rPr>
                <a:latin typeface="Courier"/>
              </a:rPr>
              <a:t>fork</a:t>
            </a:r>
          </a:p>
          <a:p>
            <a:pPr lvl="0"/>
            <a:r>
              <a:rPr b="1"/>
              <a:t>The monitor has to reconstruct.</a:t>
            </a:r>
            <a:r>
              <a:rPr/>
              <a:t> Watching one edge is no longer enough: the address of one channel has to be paired with the data of another, by ID. It is the hardest class of the agent, and the one most underestimated</a:t>
            </a:r>
          </a:p>
          <a:p>
            <a:pPr lvl="0"/>
            <a:r>
              <a:rPr b="1"/>
              <a:t>The transaction grows</a:t>
            </a:r>
            <a:r>
              <a:rPr/>
              <a:t>: address, burst type, length, strobes, response. And the constraints stop being decorative — in AXI a burst cannot cross a 4 KB boundary, and that is a </a:t>
            </a:r>
            <a:r>
              <a:rPr>
                <a:latin typeface="Courier"/>
              </a:rPr>
              <a:t>constraint</a:t>
            </a:r>
            <a:r>
              <a:rPr/>
              <a:t>, not a comment</a:t>
            </a:r>
          </a:p>
          <a:p>
            <a:pPr lvl="0"/>
            <a:r>
              <a:rPr b="1"/>
              <a:t>Virtual sequences stop being a luxury</a:t>
            </a:r>
            <a:r>
              <a:rPr/>
              <a:t>: configure over APB, then send traffic over AXI with what the configuration gave back. The shape is the one from sequences —</a:t>
            </a:r>
            <a:r>
              <a:rPr>
                <a:latin typeface="Courier"/>
              </a:rPr>
              <a:t>virtual_sequencer</a:t>
            </a:r>
            <a:r>
              <a:rPr/>
              <a:t>, </a:t>
            </a:r>
            <a:r>
              <a:rPr>
                <a:latin typeface="Courier"/>
              </a:rPr>
              <a:t>p_sequencer</a:t>
            </a:r>
            <a:r>
              <a:rPr/>
              <a:t>, one </a:t>
            </a:r>
            <a:r>
              <a:rPr>
                <a:latin typeface="Courier"/>
              </a:rPr>
              <a:t>fork</a:t>
            </a:r>
            <a:r>
              <a:rPr/>
              <a:t> per interface—; the only thing that changes is that the two sequencers are of different types</a:t>
            </a:r>
          </a:p>
          <a:p>
            <a:pPr lvl="0"/>
            <a:r>
              <a:rPr b="1"/>
              <a:t>RAL shows up.</a:t>
            </a:r>
            <a:r>
              <a:rPr/>
              <a:t> If the DUT has registers —and it does—, </a:t>
            </a:r>
            <a:r>
              <a:rPr>
                <a:latin typeface="Courier"/>
              </a:rPr>
              <a:t>uvm_reg</a:t>
            </a:r>
            <a:r>
              <a:rPr/>
              <a:t> gives you the model and the register tests already done</a:t>
            </a:r>
          </a:p>
        </p:txBody>
      </p:sp>
    </p:spTree>
  </p:cSld>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From the VTALU to a real bus</a:t>
            </a:r>
          </a:p>
        </p:txBody>
      </p:sp>
      <p:sp>
        <p:nvSpPr>
          <p:cNvPr id="3" name="Content Placeholder 2"/>
          <p:cNvSpPr>
            <a:spLocks noGrp="1"/>
          </p:cNvSpPr>
          <p:nvPr>
            <p:ph idx="1"/>
          </p:nvPr>
        </p:nvSpPr>
        <p:spPr/>
        <p:txBody>
          <a:bodyPr/>
          <a:lstStyle/>
          <a:p>
            <a:pPr lvl="0" indent="0" marL="0">
              <a:spcBef>
                <a:spcPts val="3000"/>
              </a:spcBef>
              <a:buNone/>
            </a:pPr>
            <a:r>
              <a:rPr b="1" i="1"/>
              <a:t>Vertical reuse: the block env inside the system env</a:t>
            </a:r>
          </a:p>
          <a:p>
            <a:pPr lvl="0" indent="0">
              <a:buNone/>
            </a:pPr>
            <a:r>
              <a:rPr b="1">
                <a:solidFill>
                  <a:srgbClr val="007020"/>
                </a:solidFill>
                <a:latin typeface="Courier"/>
              </a:rPr>
              <a:t>class</a:t>
            </a:r>
            <a:r>
              <a:rPr>
                <a:latin typeface="Courier"/>
              </a:rPr>
              <a:t> soc_env </a:t>
            </a:r>
            <a:r>
              <a:rPr b="1">
                <a:solidFill>
                  <a:srgbClr val="007020"/>
                </a:solidFill>
                <a:latin typeface="Courier"/>
              </a:rPr>
              <a:t>extends</a:t>
            </a:r>
            <a:r>
              <a:rPr>
                <a:latin typeface="Courier"/>
              </a:rPr>
              <a:t> uvm_env;</a:t>
            </a:r>
            <a:br/>
            <a:r>
              <a:rPr>
                <a:latin typeface="Courier"/>
              </a:rPr>
              <a:t>   apb_env apb_env_h;     </a:t>
            </a:r>
            <a:r>
              <a:rPr i="1">
                <a:solidFill>
                  <a:srgbClr val="60A0B0"/>
                </a:solidFill>
                <a:latin typeface="Courier"/>
              </a:rPr>
              <a:t>// the block env, without touching a line of it</a:t>
            </a:r>
            <a:br/>
            <a:r>
              <a:rPr>
                <a:latin typeface="Courier"/>
              </a:rPr>
              <a:t>   axi_env axi_env_h;</a:t>
            </a:r>
            <a:br/>
            <a:r>
              <a:rPr>
                <a:latin typeface="Courier"/>
              </a:rPr>
              <a:t>   soc_scoreboard sb_h;   </a:t>
            </a:r>
            <a:r>
              <a:rPr i="1">
                <a:solidFill>
                  <a:srgbClr val="60A0B0"/>
                </a:solidFill>
                <a:latin typeface="Courier"/>
              </a:rPr>
              <a:t>// the system one watches both ends, not the transfers</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build_phase(uvm_phase phase);</a:t>
            </a:r>
            <a:br/>
            <a:r>
              <a:rPr>
                <a:latin typeface="Courier"/>
              </a:rPr>
              <a:t>      </a:t>
            </a:r>
            <a:r>
              <a:rPr i="1">
                <a:solidFill>
                  <a:srgbClr val="60A0B0"/>
                </a:solidFill>
                <a:latin typeface="Courier"/>
              </a:rPr>
              <a:t>// What changes is not the env's code: it is its CONFIGURATION</a:t>
            </a:r>
            <a:br/>
            <a:r>
              <a:rPr>
                <a:latin typeface="Courier"/>
              </a:rPr>
              <a:t>      apb_cfg.is_active = UVM_PASSIVE;   </a:t>
            </a:r>
            <a:r>
              <a:rPr i="1">
                <a:solidFill>
                  <a:srgbClr val="60A0B0"/>
                </a:solidFill>
                <a:latin typeface="Courier"/>
              </a:rPr>
              <a:t>// here the APB is driven by the SoC's CPU</a:t>
            </a:r>
            <a:br/>
            <a:r>
              <a:rPr>
                <a:latin typeface="Courier"/>
              </a:rPr>
              <a:t>      uvm_config_db #(apb_env_config)::</a:t>
            </a:r>
            <a:r>
              <a:rPr>
                <a:solidFill>
                  <a:srgbClr val="007020"/>
                </a:solidFill>
                <a:latin typeface="Courier"/>
              </a:rPr>
              <a:t>set</a:t>
            </a:r>
            <a:r>
              <a:rPr>
                <a:latin typeface="Courier"/>
              </a:rPr>
              <a:t>(</a:t>
            </a:r>
            <a:r>
              <a:rPr b="1">
                <a:solidFill>
                  <a:srgbClr val="007020"/>
                </a:solidFill>
                <a:latin typeface="Courier"/>
              </a:rPr>
              <a:t>this</a:t>
            </a:r>
            <a:r>
              <a:rPr>
                <a:latin typeface="Courier"/>
              </a:rPr>
              <a:t>, </a:t>
            </a:r>
            <a:r>
              <a:rPr>
                <a:solidFill>
                  <a:srgbClr val="4070A0"/>
                </a:solidFill>
                <a:latin typeface="Courier"/>
              </a:rPr>
              <a:t>"apb_env_h*"</a:t>
            </a:r>
            <a:r>
              <a:rPr>
                <a:latin typeface="Courier"/>
              </a:rPr>
              <a:t>, </a:t>
            </a:r>
            <a:r>
              <a:rPr>
                <a:solidFill>
                  <a:srgbClr val="4070A0"/>
                </a:solidFill>
                <a:latin typeface="Courier"/>
              </a:rPr>
              <a:t>"cfg"</a:t>
            </a:r>
            <a:r>
              <a:rPr>
                <a:latin typeface="Courier"/>
              </a:rPr>
              <a:t>, apb_cfg);</a:t>
            </a:r>
            <a:br/>
            <a:r>
              <a:rPr>
                <a:latin typeface="Courier"/>
              </a:rPr>
              <a:t>      apb_env_h = apb_env::type_id::create(</a:t>
            </a:r>
            <a:r>
              <a:rPr>
                <a:solidFill>
                  <a:srgbClr val="4070A0"/>
                </a:solidFill>
                <a:latin typeface="Courier"/>
              </a:rPr>
              <a:t>"apb_env_h"</a:t>
            </a:r>
            <a:r>
              <a:rPr>
                <a:latin typeface="Courier"/>
              </a:rPr>
              <a:t>, </a:t>
            </a:r>
            <a:r>
              <a:rPr b="1">
                <a:solidFill>
                  <a:srgbClr val="007020"/>
                </a:solidFill>
                <a:latin typeface="Courier"/>
              </a:rPr>
              <a:t>this</a:t>
            </a:r>
            <a:r>
              <a:rPr>
                <a:latin typeface="Courier"/>
              </a:rPr>
              <a:t>);</a:t>
            </a:r>
            <a:br/>
            <a:r>
              <a:rPr>
                <a:latin typeface="Courier"/>
              </a:rPr>
              <a:t>   </a:t>
            </a:r>
            <a:r>
              <a:rPr b="1">
                <a:solidFill>
                  <a:srgbClr val="007020"/>
                </a:solidFill>
                <a:latin typeface="Courier"/>
              </a:rPr>
              <a:t>endfunction</a:t>
            </a:r>
            <a:br/>
            <a:r>
              <a:rPr b="1">
                <a:solidFill>
                  <a:srgbClr val="007020"/>
                </a:solidFill>
                <a:latin typeface="Courier"/>
              </a:rPr>
              <a:t>endclass</a:t>
            </a:r>
          </a:p>
          <a:p>
            <a:pPr lvl="0"/>
            <a:r>
              <a:rPr/>
              <a:t>The reuse of the agents section is </a:t>
            </a:r>
            <a:r>
              <a:rPr b="1"/>
              <a:t>horizontal</a:t>
            </a:r>
            <a:r>
              <a:rPr/>
              <a:t>: two instances of the same agent in the same env. This one is </a:t>
            </a:r>
            <a:r>
              <a:rPr b="1"/>
              <a:t>vertical</a:t>
            </a:r>
            <a:r>
              <a:rPr/>
              <a:t>, and it is the one that pays off in a SoC</a:t>
            </a:r>
          </a:p>
          <a:p>
            <a:pPr lvl="0"/>
            <a:r>
              <a:rPr/>
              <a:t>The block env does not get edited. What changes is its config: the agent becomes </a:t>
            </a:r>
            <a:r>
              <a:rPr b="1"/>
              <a:t>passive</a:t>
            </a:r>
            <a:r>
              <a:rPr/>
              <a:t> because at system level the bus is driven by the DUT, not the testbench</a:t>
            </a:r>
          </a:p>
          <a:p>
            <a:pPr lvl="0"/>
            <a:r>
              <a:rPr/>
              <a:t>That is why </a:t>
            </a:r>
            <a:r>
              <a:rPr>
                <a:latin typeface="Courier"/>
              </a:rPr>
              <a:t>is_active</a:t>
            </a:r>
            <a:r>
              <a:rPr/>
              <a:t> and the config object are not ceremony: they are the hinge that makes the same code work at both levels</a:t>
            </a:r>
          </a:p>
          <a:p>
            <a:pPr lvl="0"/>
            <a:r>
              <a:rPr/>
              <a:t>What does </a:t>
            </a:r>
            <a:r>
              <a:rPr b="1"/>
              <a:t>not</a:t>
            </a:r>
            <a:r>
              <a:rPr/>
              <a:t> move up is the block scoreboard: the system one compares the SoC’s input against its output, and the block one goes on measuring its bus</a:t>
            </a:r>
          </a:p>
        </p:txBody>
      </p:sp>
    </p:spTree>
  </p:cSld>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From the VTALU to a real bus</a:t>
            </a:r>
          </a:p>
        </p:txBody>
      </p:sp>
      <p:sp>
        <p:nvSpPr>
          <p:cNvPr id="3" name="Content Placeholder 2"/>
          <p:cNvSpPr>
            <a:spLocks noGrp="1"/>
          </p:cNvSpPr>
          <p:nvPr>
            <p:ph idx="1"/>
          </p:nvPr>
        </p:nvSpPr>
        <p:spPr/>
        <p:txBody>
          <a:bodyPr/>
          <a:lstStyle/>
          <a:p>
            <a:pPr lvl="0" indent="0" marL="0">
              <a:spcBef>
                <a:spcPts val="3000"/>
              </a:spcBef>
              <a:buNone/>
            </a:pPr>
            <a:r>
              <a:rPr b="1" i="1"/>
              <a:t>Where to start</a:t>
            </a:r>
          </a:p>
          <a:p>
            <a:pPr lvl="0"/>
            <a:r>
              <a:rPr b="1"/>
              <a:t>Look for a VIP before writing an agent.</a:t>
            </a:r>
            <a:r>
              <a:rPr/>
              <a:t> Almost nobody writes an AXI agent from scratch: the vendors sell them and there are free ones. Writing your own is a project of months and it is not the one you were asked for</a:t>
            </a:r>
          </a:p>
          <a:p>
            <a:pPr lvl="0"/>
            <a:r>
              <a:rPr b="1"/>
              <a:t>The protocol before the methodology.</a:t>
            </a:r>
            <a:r>
              <a:rPr/>
              <a:t> 90 % of the bugs of a new agent are about a badly read protocol, not about UVM. The spec of the bus first</a:t>
            </a:r>
          </a:p>
          <a:p>
            <a:pPr lvl="0"/>
            <a:r>
              <a:rPr b="1"/>
              <a:t>The first thing that gets written is the monitor</a:t>
            </a:r>
            <a:r>
              <a:rPr/>
              <a:t>, not the driver. If you cannot </a:t>
            </a:r>
            <a:r>
              <a:rPr i="1"/>
              <a:t>see</a:t>
            </a:r>
            <a:r>
              <a:rPr/>
              <a:t> the bus you cannot verify anything — not even somebody else’s stimulus</a:t>
            </a:r>
          </a:p>
          <a:p>
            <a:pPr lvl="0"/>
            <a:r>
              <a:rPr/>
              <a:t>And there the </a:t>
            </a:r>
            <a:r>
              <a:rPr b="1"/>
              <a:t>passive agent</a:t>
            </a:r>
            <a:r>
              <a:rPr/>
              <a:t> is your first real deliverable: watch before driving</a:t>
            </a:r>
          </a:p>
          <a:p>
            <a:pPr lvl="0"/>
            <a:r>
              <a:rPr b="1"/>
              <a:t>SVA in parallel.</a:t>
            </a:r>
            <a:r>
              <a:rPr/>
              <a:t> A bus has rules that get checked where they happen, not in the scoreboard, and on a bus with overlapping transactions that is the difference between half an hour and two days. You already have the tool: </a:t>
            </a:r>
            <a:r>
              <a:rPr b="1"/>
              <a:t>the assertions</a:t>
            </a:r>
            <a:r>
              <a:rPr/>
              <a:t>, with the advantage that the properties travel inside the interface of the VIP</a:t>
            </a:r>
          </a:p>
        </p:txBody>
      </p:sp>
    </p:spTree>
  </p:cSld>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838200"/>
          </a:xfrm>
        </p:spPr>
        <p:txBody>
          <a:bodyPr/>
          <a:lstStyle/>
          <a:p>
            <a:pPr lvl="0" indent="0" marL="0">
              <a:spcBef>
                <a:spcPts val="3000"/>
              </a:spcBef>
              <a:buNone/>
            </a:pPr>
            <a:r>
              <a:rPr b="1"/>
              <a:t>Appendix · The debug toolbox</a:t>
            </a:r>
          </a:p>
          <a:p>
            <a:pPr lvl="0" indent="0" marL="0">
              <a:spcBef>
                <a:spcPts val="3000"/>
              </a:spcBef>
              <a:buNone/>
            </a:pPr>
            <a:r>
              <a:rPr b="1" i="1"/>
              <a:t>The tools we saw, all together</a:t>
            </a:r>
          </a:p>
        </p:txBody>
      </p:sp>
      <p:graphicFrame>
        <p:nvGraphicFramePr>
          <p:cNvPr id="6" name="Content Placeholder 5"/>
          <p:cNvGraphicFramePr>
            <a:graphicFrameLocks noGrp="1"/>
          </p:cNvGraphicFramePr>
          <p:nvPr>
            <p:ph idx="1"/>
          </p:nvPr>
        </p:nvGraphicFramePr>
        <p:xfrm>
          <a:off x="457200" y="2159000"/>
          <a:ext cx="8229600" cy="18161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Tool</a:t>
                      </a:r>
                    </a:p>
                  </a:txBody>
                  <a:tcPr/>
                </a:tc>
                <a:tc>
                  <a:txBody>
                    <a:bodyPr/>
                    <a:lstStyle/>
                    <a:p>
                      <a:pPr lvl="0" indent="0" marL="0">
                        <a:buNone/>
                      </a:pPr>
                      <a:r>
                        <a:rPr/>
                        <a:t>What for</a:t>
                      </a:r>
                    </a:p>
                  </a:txBody>
                  <a:tcPr/>
                </a:tc>
                <a:tc>
                  <a:txBody>
                    <a:bodyPr/>
                    <a:lstStyle/>
                    <a:p>
                      <a:pPr lvl="0" indent="0" marL="0">
                        <a:buNone/>
                      </a:pPr>
                      <a:r>
                        <a:rPr/>
                        <a:t>Where it came up</a:t>
                      </a:r>
                    </a:p>
                  </a:txBody>
                  <a:tcPr/>
                </a:tc>
              </a:tr>
              <a:tr h="0">
                <a:tc>
                  <a:txBody>
                    <a:bodyPr/>
                    <a:lstStyle/>
                    <a:p>
                      <a:pPr lvl="0" indent="0" marL="0">
                        <a:buNone/>
                      </a:pPr>
                      <a:r>
                        <a:rPr>
                          <a:latin typeface="Courier"/>
                        </a:rPr>
                        <a:t>VLT_TRACE=1</a:t>
                      </a:r>
                      <a:r>
                        <a:rPr/>
                        <a:t> + GTKWave</a:t>
                      </a:r>
                    </a:p>
                  </a:txBody>
                </a:tc>
                <a:tc>
                  <a:txBody>
                    <a:bodyPr/>
                    <a:lstStyle/>
                    <a:p>
                      <a:pPr lvl="0" indent="0" marL="0">
                        <a:buNone/>
                      </a:pPr>
                      <a:r>
                        <a:rPr/>
                        <a:t>see the real signals</a:t>
                      </a:r>
                    </a:p>
                  </a:txBody>
                </a:tc>
                <a:tc>
                  <a:txBody>
                    <a:bodyPr/>
                    <a:lstStyle/>
                    <a:p>
                      <a:pPr lvl="0" indent="0" marL="0">
                        <a:buNone/>
                      </a:pPr>
                      <a:r>
                        <a:rPr/>
                        <a:t>The VTALU spec</a:t>
                      </a:r>
                    </a:p>
                  </a:txBody>
                </a:tc>
              </a:tr>
              <a:tr h="0">
                <a:tc>
                  <a:txBody>
                    <a:bodyPr/>
                    <a:lstStyle/>
                    <a:p>
                      <a:pPr lvl="0" indent="0" marL="0">
                        <a:buNone/>
                      </a:pPr>
                      <a:r>
                        <a:rPr>
                          <a:latin typeface="Courier"/>
                        </a:rPr>
                        <a:t>+UVM_VERBOSITY=UVM_HIGH</a:t>
                      </a:r>
                    </a:p>
                  </a:txBody>
                </a:tc>
                <a:tc>
                  <a:txBody>
                    <a:bodyPr/>
                    <a:lstStyle/>
                    <a:p>
                      <a:pPr lvl="0" indent="0" marL="0">
                        <a:buNone/>
                      </a:pPr>
                      <a:r>
                        <a:rPr/>
                        <a:t>see the monitors’ messages</a:t>
                      </a:r>
                    </a:p>
                  </a:txBody>
                </a:tc>
                <a:tc>
                  <a:txBody>
                    <a:bodyPr/>
                    <a:lstStyle/>
                    <a:p>
                      <a:pPr lvl="0" indent="0" marL="0">
                        <a:buNone/>
                      </a:pPr>
                      <a:r>
                        <a:rPr/>
                        <a:t>Reporting</a:t>
                      </a:r>
                    </a:p>
                  </a:txBody>
                </a:tc>
              </a:tr>
              <a:tr h="0">
                <a:tc>
                  <a:txBody>
                    <a:bodyPr/>
                    <a:lstStyle/>
                    <a:p>
                      <a:pPr lvl="0" indent="0" marL="0">
                        <a:buNone/>
                      </a:pPr>
                      <a:r>
                        <a:rPr>
                          <a:latin typeface="Courier"/>
                        </a:rPr>
                        <a:t>+UVM_CONFIG_DB_TRACE</a:t>
                      </a:r>
                    </a:p>
                  </a:txBody>
                </a:tc>
                <a:tc>
                  <a:txBody>
                    <a:bodyPr/>
                    <a:lstStyle/>
                    <a:p>
                      <a:pPr lvl="0" indent="0" marL="0">
                        <a:buNone/>
                      </a:pPr>
                      <a:r>
                        <a:rPr/>
                        <a:t>who put what in the </a:t>
                      </a:r>
                      <a:r>
                        <a:rPr>
                          <a:latin typeface="Courier"/>
                        </a:rPr>
                        <a:t>config_db</a:t>
                      </a:r>
                      <a:r>
                        <a:rPr/>
                        <a:t>, and who read it</a:t>
                      </a:r>
                    </a:p>
                  </a:txBody>
                </a:tc>
                <a:tc>
                  <a:txBody>
                    <a:bodyPr/>
                    <a:lstStyle/>
                    <a:p>
                      <a:pPr lvl="0" indent="0" marL="0">
                        <a:buNone/>
                      </a:pPr>
                      <a:r>
                        <a:rPr/>
                        <a:t>Agents</a:t>
                      </a:r>
                    </a:p>
                  </a:txBody>
                </a:tc>
              </a:tr>
              <a:tr h="0">
                <a:tc>
                  <a:txBody>
                    <a:bodyPr/>
                    <a:lstStyle/>
                    <a:p>
                      <a:pPr lvl="0" indent="0" marL="0">
                        <a:buNone/>
                      </a:pPr>
                      <a:r>
                        <a:rPr>
                          <a:latin typeface="Courier"/>
                        </a:rPr>
                        <a:t>+TOPOLOGY</a:t>
                      </a:r>
                      <a:r>
                        <a:rPr/>
                        <a:t> → </a:t>
                      </a:r>
                      <a:r>
                        <a:rPr>
                          <a:latin typeface="Courier"/>
                        </a:rPr>
                        <a:t>print_topology()</a:t>
                      </a:r>
                    </a:p>
                  </a:txBody>
                </a:tc>
                <a:tc>
                  <a:txBody>
                    <a:bodyPr/>
                    <a:lstStyle/>
                    <a:p>
                      <a:pPr lvl="0" indent="0" marL="0">
                        <a:buNone/>
                      </a:pPr>
                      <a:r>
                        <a:rPr/>
                        <a:t>the tree UVM </a:t>
                      </a:r>
                      <a:r>
                        <a:rPr b="1"/>
                        <a:t>actually</a:t>
                      </a:r>
                      <a:r>
                        <a:rPr/>
                        <a:t> built</a:t>
                      </a:r>
                    </a:p>
                  </a:txBody>
                </a:tc>
                <a:tc>
                  <a:txBody>
                    <a:bodyPr/>
                    <a:lstStyle/>
                    <a:p>
                      <a:pPr lvl="0" indent="0" marL="0">
                        <a:buNone/>
                      </a:pPr>
                      <a:r>
                        <a:rPr/>
                        <a:t>Agents</a:t>
                      </a:r>
                    </a:p>
                  </a:txBody>
                </a:tc>
              </a:tr>
              <a:tr h="0">
                <a:tc>
                  <a:txBody>
                    <a:bodyPr/>
                    <a:lstStyle/>
                    <a:p>
                      <a:pPr lvl="0" indent="0" marL="0">
                        <a:buNone/>
                      </a:pPr>
                      <a:r>
                        <a:rPr>
                          <a:latin typeface="Courier"/>
                        </a:rPr>
                        <a:t>+UVM_OBJECTION_TRACE</a:t>
                      </a:r>
                    </a:p>
                  </a:txBody>
                </a:tc>
                <a:tc>
                  <a:txBody>
                    <a:bodyPr/>
                    <a:lstStyle/>
                    <a:p>
                      <a:pPr lvl="0" indent="0" marL="0">
                        <a:buNone/>
                      </a:pPr>
                      <a:r>
                        <a:rPr/>
                        <a:t>who raised and who dropped the objection</a:t>
                      </a:r>
                    </a:p>
                  </a:txBody>
                </a:tc>
                <a:tc>
                  <a:txBody>
                    <a:bodyPr/>
                    <a:lstStyle/>
                    <a:p>
                      <a:pPr lvl="0" indent="0" marL="0">
                        <a:buNone/>
                      </a:pPr>
                      <a:r>
                        <a:rPr/>
                        <a:t>Tests</a:t>
                      </a:r>
                    </a:p>
                  </a:txBody>
                </a:tc>
              </a:tr>
              <a:tr h="0">
                <a:tc>
                  <a:txBody>
                    <a:bodyPr/>
                    <a:lstStyle/>
                    <a:p>
                      <a:pPr lvl="0" indent="0" marL="0">
                        <a:buNone/>
                      </a:pPr>
                      <a:r>
                        <a:rPr>
                          <a:latin typeface="Courier"/>
                        </a:rPr>
                        <a:t>+UVM_TIMEOUT=N,NO</a:t>
                      </a:r>
                    </a:p>
                  </a:txBody>
                </a:tc>
                <a:tc>
                  <a:txBody>
                    <a:bodyPr/>
                    <a:lstStyle/>
                    <a:p>
                      <a:pPr lvl="0" indent="0" marL="0">
                        <a:buNone/>
                      </a:pPr>
                      <a:r>
                        <a:rPr/>
                        <a:t>a ceiling for the hang, instead of waiting</a:t>
                      </a:r>
                    </a:p>
                  </a:txBody>
                </a:tc>
                <a:tc>
                  <a:txBody>
                    <a:bodyPr/>
                    <a:lstStyle/>
                    <a:p>
                      <a:pPr lvl="0" indent="0" marL="0">
                        <a:buNone/>
                      </a:pPr>
                      <a:r>
                        <a:rPr/>
                        <a:t>Tests</a:t>
                      </a:r>
                    </a:p>
                  </a:txBody>
                </a:tc>
              </a:tr>
              <a:tr h="0">
                <a:tc>
                  <a:txBody>
                    <a:bodyPr/>
                    <a:lstStyle/>
                    <a:p>
                      <a:pPr lvl="0" indent="0" marL="0">
                        <a:buNone/>
                      </a:pPr>
                      <a:r>
                        <a:rPr>
                          <a:latin typeface="Courier"/>
                        </a:rPr>
                        <a:t>+UVM_MAX_QUIT_COUNT=N</a:t>
                      </a:r>
                    </a:p>
                  </a:txBody>
                </a:tc>
                <a:tc>
                  <a:txBody>
                    <a:bodyPr/>
                    <a:lstStyle/>
                    <a:p>
                      <a:pPr lvl="0" indent="0" marL="0">
                        <a:buNone/>
                      </a:pPr>
                      <a:r>
                        <a:rPr/>
                        <a:t>kill the run at the Nth error</a:t>
                      </a:r>
                    </a:p>
                  </a:txBody>
                </a:tc>
                <a:tc>
                  <a:txBody>
                    <a:bodyPr/>
                    <a:lstStyle/>
                    <a:p>
                      <a:pPr lvl="0" indent="0" marL="0">
                        <a:buNone/>
                      </a:pPr>
                      <a:r>
                        <a:rPr/>
                        <a:t>Reporting</a:t>
                      </a:r>
                    </a:p>
                  </a:txBody>
                </a:tc>
              </a:tr>
            </a:tbl>
          </a:graphicData>
        </a:graphic>
      </p:graphicFrame>
      <p:sp>
        <p:nvSpPr>
          <p:cNvPr id="3" name="Content Placeholder 2"/>
          <p:cNvSpPr>
            <a:spLocks noGrp="1"/>
          </p:cNvSpPr>
          <p:nvPr>
            <p:ph idx="1"/>
          </p:nvPr>
        </p:nvSpPr>
        <p:spPr>
          <a:xfrm>
            <a:off x="457200" y="4102100"/>
            <a:ext cx="8229600" cy="355600"/>
          </a:xfrm>
        </p:spPr>
        <p:txBody>
          <a:bodyPr/>
          <a:lstStyle/>
          <a:p>
            <a:pPr lvl="0"/>
            <a:r>
              <a:rPr/>
              <a:t>The bottom six are </a:t>
            </a:r>
            <a:r>
              <a:rPr b="1"/>
              <a:t>plusargs</a:t>
            </a:r>
            <a:r>
              <a:rPr/>
              <a:t>: no code gets touched and nothing gets recompiled. On a testbench with UVM that is minutes of difference per attempt</a:t>
            </a:r>
          </a:p>
        </p:txBody>
      </p:sp>
    </p:spTree>
  </p:cSld>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The debug toolbox</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Which one to use, according to the symptom</a:t>
            </a:r>
          </a:p>
        </p:txBody>
      </p:sp>
      <p:graphicFrame>
        <p:nvGraphicFramePr>
          <p:cNvPr id="6" name="Content Placeholder 5"/>
          <p:cNvGraphicFramePr>
            <a:graphicFrameLocks noGrp="1"/>
          </p:cNvGraphicFramePr>
          <p:nvPr>
            <p:ph idx="1"/>
          </p:nvPr>
        </p:nvGraphicFramePr>
        <p:xfrm>
          <a:off x="457200" y="1816100"/>
          <a:ext cx="8229600" cy="20320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The symptom</a:t>
                      </a:r>
                    </a:p>
                  </a:txBody>
                  <a:tcPr/>
                </a:tc>
                <a:tc>
                  <a:txBody>
                    <a:bodyPr/>
                    <a:lstStyle/>
                    <a:p>
                      <a:pPr lvl="0" indent="0" marL="0">
                        <a:buNone/>
                      </a:pPr>
                      <a:r>
                        <a:rPr/>
                        <a:t>The first suspect</a:t>
                      </a:r>
                    </a:p>
                  </a:txBody>
                  <a:tcPr/>
                </a:tc>
                <a:tc>
                  <a:txBody>
                    <a:bodyPr/>
                    <a:lstStyle/>
                    <a:p>
                      <a:pPr lvl="0" indent="0" marL="0">
                        <a:buNone/>
                      </a:pPr>
                      <a:r>
                        <a:rPr/>
                        <a:t>What to look at it with</a:t>
                      </a:r>
                    </a:p>
                  </a:txBody>
                  <a:tcPr/>
                </a:tc>
              </a:tr>
              <a:tr h="0">
                <a:tc>
                  <a:txBody>
                    <a:bodyPr/>
                    <a:lstStyle/>
                    <a:p>
                      <a:pPr lvl="0" indent="0" marL="0">
                        <a:buNone/>
                      </a:pPr>
                      <a:r>
                        <a:rPr/>
                        <a:t>It ends at </a:t>
                      </a:r>
                      <a:r>
                        <a:rPr b="1"/>
                        <a:t>t=0</a:t>
                      </a:r>
                      <a:r>
                        <a:rPr/>
                        <a:t> and says PASS</a:t>
                      </a:r>
                    </a:p>
                  </a:txBody>
                </a:tc>
                <a:tc>
                  <a:txBody>
                    <a:bodyPr/>
                    <a:lstStyle/>
                    <a:p>
                      <a:pPr lvl="0" indent="0" marL="0">
                        <a:buNone/>
                      </a:pPr>
                      <a:r>
                        <a:rPr/>
                        <a:t>nobody raised the objection</a:t>
                      </a:r>
                    </a:p>
                  </a:txBody>
                </a:tc>
                <a:tc>
                  <a:txBody>
                    <a:bodyPr/>
                    <a:lstStyle/>
                    <a:p>
                      <a:pPr lvl="0" indent="0" marL="0">
                        <a:buNone/>
                      </a:pPr>
                      <a:r>
                        <a:rPr>
                          <a:latin typeface="Courier"/>
                        </a:rPr>
                        <a:t>+UVM_OBJECTION_TRACE</a:t>
                      </a:r>
                    </a:p>
                  </a:txBody>
                </a:tc>
              </a:tr>
              <a:tr h="0">
                <a:tc>
                  <a:txBody>
                    <a:bodyPr/>
                    <a:lstStyle/>
                    <a:p>
                      <a:pPr lvl="0" indent="0" marL="0">
                        <a:buNone/>
                      </a:pPr>
                      <a:r>
                        <a:rPr/>
                        <a:t>It </a:t>
                      </a:r>
                      <a:r>
                        <a:rPr b="1"/>
                        <a:t>never ends</a:t>
                      </a:r>
                    </a:p>
                  </a:txBody>
                </a:tc>
                <a:tc>
                  <a:txBody>
                    <a:bodyPr/>
                    <a:lstStyle/>
                    <a:p>
                      <a:pPr lvl="0" indent="0" marL="0">
                        <a:buNone/>
                      </a:pPr>
                      <a:r>
                        <a:rPr/>
                        <a:t>an </a:t>
                      </a:r>
                      <a:r>
                        <a:rPr>
                          <a:latin typeface="Courier"/>
                        </a:rPr>
                        <a:t>item_done()</a:t>
                      </a:r>
                      <a:r>
                        <a:rPr/>
                        <a:t> that was not called, or an objection that does not get dropped</a:t>
                      </a:r>
                    </a:p>
                  </a:txBody>
                </a:tc>
                <a:tc>
                  <a:txBody>
                    <a:bodyPr/>
                    <a:lstStyle/>
                    <a:p>
                      <a:pPr lvl="0" indent="0" marL="0">
                        <a:buNone/>
                      </a:pPr>
                      <a:r>
                        <a:rPr>
                          <a:latin typeface="Courier"/>
                        </a:rPr>
                        <a:t>+UVM_TIMEOUT=5000000,NO</a:t>
                      </a:r>
                      <a:r>
                        <a:rPr/>
                        <a:t> and then the trace</a:t>
                      </a:r>
                    </a:p>
                  </a:txBody>
                </a:tc>
              </a:tr>
              <a:tr h="0">
                <a:tc>
                  <a:txBody>
                    <a:bodyPr/>
                    <a:lstStyle/>
                    <a:p>
                      <a:pPr lvl="0" indent="0" marL="0">
                        <a:buNone/>
                      </a:pPr>
                      <a:r>
                        <a:rPr/>
                        <a:t>The scoreboard </a:t>
                      </a:r>
                      <a:r>
                        <a:rPr b="1"/>
                        <a:t>screams on every one</a:t>
                      </a:r>
                    </a:p>
                  </a:txBody>
                </a:tc>
                <a:tc>
                  <a:txBody>
                    <a:bodyPr/>
                    <a:lstStyle/>
                    <a:p>
                      <a:pPr lvl="0" indent="0" marL="0">
                        <a:buNone/>
                      </a:pPr>
                      <a:r>
                        <a:rPr/>
                        <a:t>the monitor samples badly — the DUT hardly ever is the problem</a:t>
                      </a:r>
                    </a:p>
                  </a:txBody>
                </a:tc>
                <a:tc>
                  <a:txBody>
                    <a:bodyPr/>
                    <a:lstStyle/>
                    <a:p>
                      <a:pPr lvl="0" indent="0" marL="0">
                        <a:buNone/>
                      </a:pPr>
                      <a:r>
                        <a:rPr>
                          <a:latin typeface="Courier"/>
                        </a:rPr>
                        <a:t>+UVM_VERBOSITY=UVM_HIGH</a:t>
                      </a:r>
                    </a:p>
                  </a:txBody>
                </a:tc>
              </a:tr>
              <a:tr h="0">
                <a:tc>
                  <a:txBody>
                    <a:bodyPr/>
                    <a:lstStyle/>
                    <a:p>
                      <a:pPr lvl="0" indent="0" marL="0">
                        <a:buNone/>
                      </a:pPr>
                      <a:r>
                        <a:rPr/>
                        <a:t>The </a:t>
                      </a:r>
                      <a:r>
                        <a:rPr>
                          <a:latin typeface="Courier"/>
                        </a:rPr>
                        <a:t>config_db</a:t>
                      </a:r>
                      <a:r>
                        <a:rPr/>
                        <a:t> </a:t>
                      </a:r>
                      <a:r>
                        <a:rPr b="1"/>
                        <a:t>does not find</a:t>
                      </a:r>
                    </a:p>
                  </a:txBody>
                </a:tc>
                <a:tc>
                  <a:txBody>
                    <a:bodyPr/>
                    <a:lstStyle/>
                    <a:p>
                      <a:pPr lvl="0" indent="0" marL="0">
                        <a:buNone/>
                      </a:pPr>
                      <a:r>
                        <a:rPr/>
                        <a:t>the scope of the </a:t>
                      </a:r>
                      <a:r>
                        <a:rPr>
                          <a:latin typeface="Courier"/>
                        </a:rPr>
                        <a:t>set()</a:t>
                      </a:r>
                      <a:r>
                        <a:rPr/>
                        <a:t>, not the </a:t>
                      </a:r>
                      <a:r>
                        <a:rPr>
                          <a:latin typeface="Courier"/>
                        </a:rPr>
                        <a:t>get()</a:t>
                      </a:r>
                    </a:p>
                  </a:txBody>
                </a:tc>
                <a:tc>
                  <a:txBody>
                    <a:bodyPr/>
                    <a:lstStyle/>
                    <a:p>
                      <a:pPr lvl="0" indent="0" marL="0">
                        <a:buNone/>
                      </a:pPr>
                      <a:r>
                        <a:rPr>
                          <a:latin typeface="Courier"/>
                        </a:rPr>
                        <a:t>+UVM_CONFIG_DB_TRACE</a:t>
                      </a:r>
                    </a:p>
                  </a:txBody>
                </a:tc>
              </a:tr>
              <a:tr h="0">
                <a:tc>
                  <a:txBody>
                    <a:bodyPr/>
                    <a:lstStyle/>
                    <a:p>
                      <a:pPr lvl="0" indent="0" marL="0">
                        <a:buNone/>
                      </a:pPr>
                      <a:r>
                        <a:rPr/>
                        <a:t>The coverage gives </a:t>
                      </a:r>
                      <a:r>
                        <a:rPr b="1"/>
                        <a:t>0 %</a:t>
                      </a:r>
                    </a:p>
                  </a:txBody>
                </a:tc>
                <a:tc>
                  <a:txBody>
                    <a:bodyPr/>
                    <a:lstStyle/>
                    <a:p>
                      <a:pPr lvl="0" indent="0" marL="0">
                        <a:buNone/>
                      </a:pPr>
                      <a:r>
                        <a:rPr/>
                        <a:t>the </a:t>
                      </a:r>
                      <a:r>
                        <a:rPr>
                          <a:latin typeface="Courier"/>
                        </a:rPr>
                        <a:t>new()</a:t>
                      </a:r>
                      <a:r>
                        <a:rPr/>
                        <a:t> or the </a:t>
                      </a:r>
                      <a:r>
                        <a:rPr>
                          <a:latin typeface="Courier"/>
                        </a:rPr>
                        <a:t>sample()</a:t>
                      </a:r>
                      <a:r>
                        <a:rPr/>
                        <a:t> of the covergroup is missing</a:t>
                      </a:r>
                    </a:p>
                  </a:txBody>
                </a:tc>
                <a:tc>
                  <a:txBody>
                    <a:bodyPr/>
                    <a:lstStyle/>
                    <a:p>
                      <a:pPr lvl="0" indent="0" marL="0">
                        <a:buNone/>
                      </a:pPr>
                      <a:r>
                        <a:rPr/>
                        <a:t>read the </a:t>
                      </a:r>
                      <a:r>
                        <a:rPr>
                          <a:latin typeface="Courier"/>
                        </a:rPr>
                        <a:t>.dat</a:t>
                      </a:r>
                      <a:r>
                        <a:rPr/>
                        <a:t> with </a:t>
                      </a:r>
                      <a:r>
                        <a:rPr>
                          <a:latin typeface="Courier"/>
                        </a:rPr>
                        <a:t>verilator_coverage</a:t>
                      </a:r>
                    </a:p>
                  </a:txBody>
                </a:tc>
              </a:tr>
              <a:tr h="0">
                <a:tc>
                  <a:txBody>
                    <a:bodyPr/>
                    <a:lstStyle/>
                    <a:p>
                      <a:pPr lvl="0" indent="0" marL="0">
                        <a:buNone/>
                      </a:pPr>
                      <a:r>
                        <a:rPr/>
                        <a:t>The tree </a:t>
                      </a:r>
                      <a:r>
                        <a:rPr b="1"/>
                        <a:t>is not the one you drew</a:t>
                      </a:r>
                    </a:p>
                  </a:txBody>
                </a:tc>
                <a:tc>
                  <a:txBody>
                    <a:bodyPr/>
                    <a:lstStyle/>
                    <a:p>
                      <a:pPr lvl="0" indent="0" marL="0">
                        <a:buNone/>
                      </a:pPr>
                      <a:r>
                        <a:rPr/>
                        <a:t>a </a:t>
                      </a:r>
                      <a:r>
                        <a:rPr>
                          <a:latin typeface="Courier"/>
                        </a:rPr>
                        <a:t>create()</a:t>
                      </a:r>
                      <a:r>
                        <a:rPr/>
                        <a:t> without the factory, or a late override</a:t>
                      </a:r>
                    </a:p>
                  </a:txBody>
                </a:tc>
                <a:tc>
                  <a:txBody>
                    <a:bodyPr/>
                    <a:lstStyle/>
                    <a:p>
                      <a:pPr lvl="0" indent="0" marL="0">
                        <a:buNone/>
                      </a:pPr>
                      <a:r>
                        <a:rPr>
                          <a:latin typeface="Courier"/>
                        </a:rPr>
                        <a:t>+TOPOLOGY</a:t>
                      </a:r>
                    </a:p>
                  </a:txBody>
                </a:tc>
              </a:tr>
            </a:tbl>
          </a:graphicData>
        </a:graphic>
      </p:graphicFrame>
      <p:sp>
        <p:nvSpPr>
          <p:cNvPr id="3" name="Content Placeholder 2"/>
          <p:cNvSpPr>
            <a:spLocks noGrp="1"/>
          </p:cNvSpPr>
          <p:nvPr>
            <p:ph idx="1"/>
          </p:nvPr>
        </p:nvSpPr>
        <p:spPr>
          <a:xfrm>
            <a:off x="457200" y="3975100"/>
            <a:ext cx="8229600" cy="495300"/>
          </a:xfrm>
        </p:spPr>
        <p:txBody>
          <a:bodyPr/>
          <a:lstStyle/>
          <a:p>
            <a:pPr lvl="0"/>
            <a:r>
              <a:rPr/>
              <a:t>The golden rule is in the second column: </a:t>
            </a:r>
            <a:r>
              <a:rPr b="1"/>
              <a:t>suspect number one is never the DUT.</a:t>
            </a:r>
            <a:r>
              <a:rPr/>
              <a:t> It is the testbench watching it</a:t>
            </a:r>
          </a:p>
        </p:txBody>
      </p:sp>
    </p:spTree>
  </p:cSld>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1003300"/>
          </a:xfrm>
        </p:spPr>
        <p:txBody>
          <a:bodyPr/>
          <a:lstStyle/>
          <a:p>
            <a:pPr lvl="0" indent="0" marL="0">
              <a:spcBef>
                <a:spcPts val="3000"/>
              </a:spcBef>
              <a:buNone/>
            </a:pPr>
            <a:r>
              <a:rPr b="1"/>
              <a:t>Appendix · The 21 silent traps</a:t>
            </a:r>
          </a:p>
          <a:p>
            <a:pPr lvl="0" indent="0" marL="0">
              <a:spcBef>
                <a:spcPts val="3000"/>
              </a:spcBef>
              <a:buNone/>
            </a:pPr>
            <a:r>
              <a:rPr b="1" i="1"/>
              <a:t>It compiles, it runs, and it lies</a:t>
            </a:r>
          </a:p>
        </p:txBody>
      </p:sp>
      <p:graphicFrame>
        <p:nvGraphicFramePr>
          <p:cNvPr id="6" name="Content Placeholder 5"/>
          <p:cNvGraphicFramePr>
            <a:graphicFrameLocks noGrp="1"/>
          </p:cNvGraphicFramePr>
          <p:nvPr>
            <p:ph idx="1"/>
          </p:nvPr>
        </p:nvGraphicFramePr>
        <p:xfrm>
          <a:off x="457200" y="2324100"/>
          <a:ext cx="8229600" cy="15748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The symptom</a:t>
                      </a:r>
                    </a:p>
                  </a:txBody>
                  <a:tcPr/>
                </a:tc>
                <a:tc>
                  <a:txBody>
                    <a:bodyPr/>
                    <a:lstStyle/>
                    <a:p>
                      <a:pPr lvl="0" indent="0" marL="0">
                        <a:buNone/>
                      </a:pPr>
                      <a:r>
                        <a:rPr/>
                        <a:t>The cause</a:t>
                      </a:r>
                    </a:p>
                  </a:txBody>
                  <a:tcPr/>
                </a:tc>
                <a:tc>
                  <a:txBody>
                    <a:bodyPr/>
                    <a:lstStyle/>
                    <a:p>
                      <a:pPr lvl="0" indent="0" marL="0">
                        <a:buNone/>
                      </a:pPr>
                      <a:r>
                        <a:rPr/>
                        <a:t>How to head it off</a:t>
                      </a:r>
                    </a:p>
                  </a:txBody>
                  <a:tcPr/>
                </a:tc>
                <a:tc>
                  <a:txBody>
                    <a:bodyPr/>
                    <a:lstStyle/>
                    <a:p>
                      <a:pPr lvl="0" indent="0" marL="0" algn="l">
                        <a:buNone/>
                      </a:pPr>
                      <a:r>
                        <a:rPr/>
                        <a:t>Section</a:t>
                      </a:r>
                    </a:p>
                  </a:txBody>
                  <a:tcPr/>
                </a:tc>
              </a:tr>
              <a:tr h="0">
                <a:tc>
                  <a:txBody>
                    <a:bodyPr/>
                    <a:lstStyle/>
                    <a:p>
                      <a:pPr lvl="0" indent="0" marL="0">
                        <a:buNone/>
                      </a:pPr>
                      <a:r>
                        <a:rPr/>
                        <a:t>The coverage gives </a:t>
                      </a:r>
                      <a:r>
                        <a:rPr b="1"/>
                        <a:t>0 %</a:t>
                      </a:r>
                    </a:p>
                  </a:txBody>
                </a:tc>
                <a:tc>
                  <a:txBody>
                    <a:bodyPr/>
                    <a:lstStyle/>
                    <a:p>
                      <a:pPr lvl="0" indent="0" marL="0">
                        <a:buNone/>
                      </a:pPr>
                      <a:r>
                        <a:rPr/>
                        <a:t>the </a:t>
                      </a:r>
                      <a:r>
                        <a:rPr>
                          <a:latin typeface="Courier"/>
                        </a:rPr>
                        <a:t>new()</a:t>
                      </a:r>
                      <a:r>
                        <a:rPr/>
                        <a:t> or the </a:t>
                      </a:r>
                      <a:r>
                        <a:rPr>
                          <a:latin typeface="Courier"/>
                        </a:rPr>
                        <a:t>sample()</a:t>
                      </a:r>
                      <a:r>
                        <a:rPr/>
                        <a:t> of the covergroup is missing</a:t>
                      </a:r>
                    </a:p>
                  </a:txBody>
                </a:tc>
                <a:tc>
                  <a:txBody>
                    <a:bodyPr/>
                    <a:lstStyle/>
                    <a:p>
                      <a:pPr lvl="0" indent="0" marL="0">
                        <a:buNone/>
                      </a:pPr>
                      <a:r>
                        <a:rPr/>
                        <a:t>one </a:t>
                      </a:r>
                      <a:r>
                        <a:rPr>
                          <a:latin typeface="Courier"/>
                        </a:rPr>
                        <a:t>sample()</a:t>
                      </a:r>
                      <a:r>
                        <a:rPr/>
                        <a:t> per transaction, in the subscriber</a:t>
                      </a:r>
                    </a:p>
                  </a:txBody>
                </a:tc>
                <a:tc>
                  <a:txBody>
                    <a:bodyPr/>
                    <a:lstStyle/>
                    <a:p>
                      <a:pPr lvl="0" indent="0" marL="0" algn="l">
                        <a:buNone/>
                      </a:pPr>
                      <a:r>
                        <a:rPr/>
                        <a:t>Functional coverage</a:t>
                      </a:r>
                    </a:p>
                  </a:txBody>
                </a:tc>
              </a:tr>
              <a:tr h="0">
                <a:tc>
                  <a:txBody>
                    <a:bodyPr/>
                    <a:lstStyle/>
                    <a:p>
                      <a:pPr lvl="0" indent="0" marL="0">
                        <a:buNone/>
                      </a:pPr>
                      <a:r>
                        <a:rPr/>
                        <a:t>The daughter runs the method of </a:t>
                      </a:r>
                      <a:r>
                        <a:rPr b="1"/>
                        <a:t>the mother</a:t>
                      </a:r>
                    </a:p>
                  </a:txBody>
                </a:tc>
                <a:tc>
                  <a:txBody>
                    <a:bodyPr/>
                    <a:lstStyle/>
                    <a:p>
                      <a:pPr lvl="0" indent="0" marL="0">
                        <a:buNone/>
                      </a:pPr>
                      <a:r>
                        <a:rPr/>
                        <a:t>without </a:t>
                      </a:r>
                      <a:r>
                        <a:rPr>
                          <a:latin typeface="Courier"/>
                        </a:rPr>
                        <a:t>virtual</a:t>
                      </a:r>
                      <a:r>
                        <a:rPr/>
                        <a:t>, SV resolves by the </a:t>
                      </a:r>
                      <a:r>
                        <a:rPr b="1"/>
                        <a:t>type of the variable</a:t>
                      </a:r>
                      <a:r>
                        <a:rPr/>
                        <a:t>, at compile time</a:t>
                      </a:r>
                    </a:p>
                  </a:txBody>
                </a:tc>
                <a:tc>
                  <a:txBody>
                    <a:bodyPr/>
                    <a:lstStyle/>
                    <a:p>
                      <a:pPr lvl="0" indent="0" marL="0">
                        <a:buNone/>
                      </a:pPr>
                      <a:r>
                        <a:rPr>
                          <a:latin typeface="Courier"/>
                        </a:rPr>
                        <a:t>virtual</a:t>
                      </a:r>
                      <a:r>
                        <a:rPr/>
                        <a:t> on every method somebody is going to extend</a:t>
                      </a:r>
                    </a:p>
                  </a:txBody>
                </a:tc>
                <a:tc>
                  <a:txBody>
                    <a:bodyPr/>
                    <a:lstStyle/>
                    <a:p>
                      <a:pPr lvl="0" indent="0" marL="0" algn="l">
                        <a:buNone/>
                      </a:pPr>
                      <a:r>
                        <a:rPr/>
                        <a:t>Polymorphism</a:t>
                      </a:r>
                    </a:p>
                  </a:txBody>
                </a:tc>
              </a:tr>
              <a:tr h="0">
                <a:tc>
                  <a:txBody>
                    <a:bodyPr/>
                    <a:lstStyle/>
                    <a:p>
                      <a:pPr lvl="0" indent="0" marL="0">
                        <a:buNone/>
                      </a:pPr>
                      <a:r>
                        <a:rPr/>
                        <a:t>The component reads </a:t>
                      </a:r>
                      <a:r>
                        <a:rPr b="1"/>
                        <a:t>somebody else’s config</a:t>
                      </a:r>
                    </a:p>
                  </a:txBody>
                </a:tc>
                <a:tc>
                  <a:txBody>
                    <a:bodyPr/>
                    <a:lstStyle/>
                    <a:p>
                      <a:pPr lvl="0" indent="0" marL="0">
                        <a:buNone/>
                      </a:pPr>
                      <a:r>
                        <a:rPr>
                          <a:latin typeface="Courier"/>
                        </a:rPr>
                        <a:t>get(null, "*", …)</a:t>
                      </a:r>
                      <a:r>
                        <a:rPr/>
                        <a:t> gives back the first thing that matches</a:t>
                      </a:r>
                    </a:p>
                  </a:txBody>
                </a:tc>
                <a:tc>
                  <a:txBody>
                    <a:bodyPr/>
                    <a:lstStyle/>
                    <a:p>
                      <a:pPr lvl="0" indent="0" marL="0">
                        <a:buNone/>
                      </a:pPr>
                      <a:r>
                        <a:rPr>
                          <a:latin typeface="Courier"/>
                        </a:rPr>
                        <a:t>get(this, "", …)</a:t>
                      </a:r>
                      <a:r>
                        <a:rPr/>
                        <a:t>, and </a:t>
                      </a:r>
                      <a:r>
                        <a:rPr>
                          <a:latin typeface="Courier"/>
                        </a:rPr>
                        <a:t>+UVM_CONFIG_DB_TRACE</a:t>
                      </a:r>
                    </a:p>
                  </a:txBody>
                </a:tc>
                <a:tc>
                  <a:txBody>
                    <a:bodyPr/>
                    <a:lstStyle/>
                    <a:p>
                      <a:pPr lvl="0" indent="0" marL="0" algn="l">
                        <a:buNone/>
                      </a:pPr>
                      <a:r>
                        <a:rPr/>
                        <a:t>Tests</a:t>
                      </a:r>
                    </a:p>
                  </a:txBody>
                </a:tc>
              </a:tr>
              <a:tr h="0">
                <a:tc>
                  <a:txBody>
                    <a:bodyPr/>
                    <a:lstStyle/>
                    <a:p>
                      <a:pPr lvl="0" indent="0" marL="0">
                        <a:buNone/>
                      </a:pPr>
                      <a:r>
                        <a:rPr/>
                        <a:t>The test passes with </a:t>
                      </a:r>
                      <a:r>
                        <a:rPr b="1"/>
                        <a:t>the wrong stimulus</a:t>
                      </a:r>
                    </a:p>
                  </a:txBody>
                </a:tc>
                <a:tc>
                  <a:txBody>
                    <a:bodyPr/>
                    <a:lstStyle/>
                    <a:p>
                      <a:pPr lvl="0" indent="0" marL="0">
                        <a:buNone/>
                      </a:pPr>
                      <a:r>
                        <a:rPr/>
                        <a:t>the </a:t>
                      </a:r>
                      <a:r>
                        <a:rPr>
                          <a:latin typeface="Courier"/>
                        </a:rPr>
                        <a:t>set_type_override()</a:t>
                      </a:r>
                      <a:r>
                        <a:rPr/>
                        <a:t> arrived </a:t>
                      </a:r>
                      <a:r>
                        <a:rPr b="1"/>
                        <a:t>after</a:t>
                      </a:r>
                      <a:r>
                        <a:rPr/>
                        <a:t> the </a:t>
                      </a:r>
                      <a:r>
                        <a:rPr>
                          <a:latin typeface="Courier"/>
                        </a:rPr>
                        <a:t>create()</a:t>
                      </a:r>
                      <a:r>
                        <a:rPr/>
                        <a:t> of the env</a:t>
                      </a:r>
                    </a:p>
                  </a:txBody>
                </a:tc>
                <a:tc>
                  <a:txBody>
                    <a:bodyPr/>
                    <a:lstStyle/>
                    <a:p>
                      <a:pPr lvl="0" indent="0" marL="0">
                        <a:buNone/>
                      </a:pPr>
                      <a:r>
                        <a:rPr/>
                        <a:t>the override first, always. </a:t>
                      </a:r>
                      <a:r>
                        <a:rPr>
                          <a:latin typeface="Courier"/>
                        </a:rPr>
                        <a:t>+TOPOLOGY</a:t>
                      </a:r>
                      <a:r>
                        <a:rPr/>
                        <a:t> gives it away</a:t>
                      </a:r>
                    </a:p>
                  </a:txBody>
                </a:tc>
                <a:tc>
                  <a:txBody>
                    <a:bodyPr/>
                    <a:lstStyle/>
                    <a:p>
                      <a:pPr lvl="0" indent="0" marL="0" algn="l">
                        <a:buNone/>
                      </a:pPr>
                      <a:r>
                        <a:rPr/>
                        <a:t>The env</a:t>
                      </a:r>
                    </a:p>
                  </a:txBody>
                </a:tc>
              </a:tr>
              <a:tr h="0">
                <a:tc>
                  <a:txBody>
                    <a:bodyPr/>
                    <a:lstStyle/>
                    <a:p>
                      <a:pPr lvl="0" indent="0" marL="0">
                        <a:buNone/>
                      </a:pPr>
                      <a:r>
                        <a:rPr/>
                        <a:t>The register model goes </a:t>
                      </a:r>
                      <a:r>
                        <a:rPr b="1"/>
                        <a:t>green</a:t>
                      </a:r>
                      <a:r>
                        <a:rPr/>
                        <a:t> and the field was never tested</a:t>
                      </a:r>
                    </a:p>
                  </a:txBody>
                </a:tc>
                <a:tc>
                  <a:txBody>
                    <a:bodyPr/>
                    <a:lstStyle/>
                    <a:p>
                      <a:pPr lvl="0" indent="0" marL="0">
                        <a:buNone/>
                      </a:pPr>
                      <a:r>
                        <a:rPr/>
                        <a:t>the access starts with </a:t>
                      </a:r>
                      <a:r>
                        <a:rPr>
                          <a:latin typeface="Courier"/>
                        </a:rPr>
                        <a:t>WO</a:t>
                      </a:r>
                      <a:r>
                        <a:rPr/>
                        <a:t>: </a:t>
                      </a:r>
                      <a:r>
                        <a:rPr>
                          <a:latin typeface="Courier"/>
                        </a:rPr>
                        <a:t>bit_bash</a:t>
                      </a:r>
                      <a:r>
                        <a:rPr/>
                        <a:t> skips it and </a:t>
                      </a:r>
                      <a:r>
                        <a:rPr>
                          <a:latin typeface="Courier"/>
                        </a:rPr>
                        <a:t>do_check</a:t>
                      </a:r>
                      <a:r>
                        <a:rPr/>
                        <a:t> drops it from the mask</a:t>
                      </a:r>
                    </a:p>
                  </a:txBody>
                </a:tc>
                <a:tc>
                  <a:txBody>
                    <a:bodyPr/>
                    <a:lstStyle/>
                    <a:p>
                      <a:pPr lvl="0" indent="0" marL="0">
                        <a:buNone/>
                      </a:pPr>
                      <a:r>
                        <a:rPr/>
                        <a:t>if the field is readable, </a:t>
                      </a:r>
                      <a:r>
                        <a:rPr>
                          <a:latin typeface="Courier"/>
                        </a:rPr>
                        <a:t>WC</a:t>
                      </a:r>
                      <a:r>
                        <a:rPr/>
                        <a:t> or </a:t>
                      </a:r>
                      <a:r>
                        <a:rPr>
                          <a:latin typeface="Courier"/>
                        </a:rPr>
                        <a:t>W1C</a:t>
                      </a:r>
                      <a:r>
                        <a:rPr/>
                        <a:t>. </a:t>
                      </a:r>
                      <a:r>
                        <a:rPr>
                          <a:latin typeface="Courier"/>
                        </a:rPr>
                        <a:t>WO*</a:t>
                      </a:r>
                      <a:r>
                        <a:rPr/>
                        <a:t> only if it really is not</a:t>
                      </a:r>
                    </a:p>
                  </a:txBody>
                </a:tc>
                <a:tc>
                  <a:txBody>
                    <a:bodyPr/>
                    <a:lstStyle/>
                    <a:p>
                      <a:pPr lvl="0" indent="0" marL="0" algn="l">
                        <a:buNone/>
                      </a:pPr>
                      <a:r>
                        <a:rPr/>
                        <a:t>RAL · d8</a:t>
                      </a:r>
                    </a:p>
                  </a:txBody>
                </a:tc>
              </a:tr>
            </a:tbl>
          </a:graphicData>
        </a:graphic>
      </p:graphicFrame>
      <p:sp>
        <p:nvSpPr>
          <p:cNvPr id="3" name="Content Placeholder 2"/>
          <p:cNvSpPr>
            <a:spLocks noGrp="1"/>
          </p:cNvSpPr>
          <p:nvPr>
            <p:ph idx="1"/>
          </p:nvPr>
        </p:nvSpPr>
        <p:spPr>
          <a:xfrm>
            <a:off x="457200" y="4025900"/>
            <a:ext cx="8229600" cy="431800"/>
          </a:xfrm>
        </p:spPr>
        <p:txBody>
          <a:bodyPr/>
          <a:lstStyle/>
          <a:p>
            <a:pPr lvl="0"/>
            <a:r>
              <a:rPr/>
              <a:t>None of these five gives a warning. None leaves the regression in red. All of them get discovered weeks later, or do not get discovered</a:t>
            </a:r>
          </a:p>
        </p:txBody>
      </p:sp>
    </p:spTree>
  </p:cSld>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The 21 silent traps</a:t>
            </a:r>
          </a:p>
        </p:txBody>
      </p:sp>
      <p:sp>
        <p:nvSpPr>
          <p:cNvPr id="3" name="Content Placeholder 2"/>
          <p:cNvSpPr>
            <a:spLocks noGrp="1"/>
          </p:cNvSpPr>
          <p:nvPr>
            <p:ph idx="1"/>
          </p:nvPr>
        </p:nvSpPr>
        <p:spPr>
          <a:xfrm>
            <a:off x="457200" y="1193800"/>
            <a:ext cx="8229600" cy="622300"/>
          </a:xfrm>
        </p:spPr>
        <p:txBody>
          <a:bodyPr/>
          <a:lstStyle/>
          <a:p>
            <a:pPr lvl="0" indent="0" marL="0">
              <a:spcBef>
                <a:spcPts val="3000"/>
              </a:spcBef>
              <a:buNone/>
            </a:pPr>
            <a:r>
              <a:rPr b="1" i="1"/>
              <a:t>The one publishing and the one listening</a:t>
            </a:r>
          </a:p>
        </p:txBody>
      </p:sp>
      <p:graphicFrame>
        <p:nvGraphicFramePr>
          <p:cNvPr id="6" name="Content Placeholder 5"/>
          <p:cNvGraphicFramePr>
            <a:graphicFrameLocks noGrp="1"/>
          </p:cNvGraphicFramePr>
          <p:nvPr>
            <p:ph idx="1"/>
          </p:nvPr>
        </p:nvGraphicFramePr>
        <p:xfrm>
          <a:off x="457200" y="1943100"/>
          <a:ext cx="8229600" cy="17526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The symptom</a:t>
                      </a:r>
                    </a:p>
                  </a:txBody>
                  <a:tcPr/>
                </a:tc>
                <a:tc>
                  <a:txBody>
                    <a:bodyPr/>
                    <a:lstStyle/>
                    <a:p>
                      <a:pPr lvl="0" indent="0" marL="0">
                        <a:buNone/>
                      </a:pPr>
                      <a:r>
                        <a:rPr/>
                        <a:t>The cause</a:t>
                      </a:r>
                    </a:p>
                  </a:txBody>
                  <a:tcPr/>
                </a:tc>
                <a:tc>
                  <a:txBody>
                    <a:bodyPr/>
                    <a:lstStyle/>
                    <a:p>
                      <a:pPr lvl="0" indent="0" marL="0">
                        <a:buNone/>
                      </a:pPr>
                      <a:r>
                        <a:rPr/>
                        <a:t>How to head it off</a:t>
                      </a:r>
                    </a:p>
                  </a:txBody>
                  <a:tcPr/>
                </a:tc>
                <a:tc>
                  <a:txBody>
                    <a:bodyPr/>
                    <a:lstStyle/>
                    <a:p>
                      <a:pPr lvl="0" indent="0" marL="0" algn="l">
                        <a:buNone/>
                      </a:pPr>
                      <a:r>
                        <a:rPr/>
                        <a:t>Section</a:t>
                      </a:r>
                    </a:p>
                  </a:txBody>
                  <a:tcPr/>
                </a:tc>
              </a:tr>
              <a:tr h="0">
                <a:tc>
                  <a:txBody>
                    <a:bodyPr/>
                    <a:lstStyle/>
                    <a:p>
                      <a:pPr lvl="0" indent="0" marL="0">
                        <a:buNone/>
                      </a:pPr>
                      <a:r>
                        <a:rPr/>
                        <a:t>The subscriber counts </a:t>
                      </a:r>
                      <a:r>
                        <a:rPr b="1"/>
                        <a:t>0</a:t>
                      </a:r>
                      <a:r>
                        <a:rPr/>
                        <a:t> and the monitor prints 1000</a:t>
                      </a:r>
                    </a:p>
                  </a:txBody>
                </a:tc>
                <a:tc>
                  <a:txBody>
                    <a:bodyPr/>
                    <a:lstStyle/>
                    <a:p>
                      <a:pPr lvl="0" indent="0" marL="0">
                        <a:buNone/>
                      </a:pPr>
                      <a:r>
                        <a:rPr/>
                        <a:t>the </a:t>
                      </a:r>
                      <a:r>
                        <a:rPr>
                          <a:latin typeface="Courier"/>
                        </a:rPr>
                        <a:t>connect()</a:t>
                      </a:r>
                      <a:r>
                        <a:rPr/>
                        <a:t> in the </a:t>
                      </a:r>
                      <a:r>
                        <a:rPr>
                          <a:latin typeface="Courier"/>
                        </a:rPr>
                        <a:t>connect_phase</a:t>
                      </a:r>
                      <a:r>
                        <a:rPr/>
                        <a:t> is missing</a:t>
                      </a:r>
                    </a:p>
                  </a:txBody>
                </a:tc>
                <a:tc>
                  <a:txBody>
                    <a:bodyPr/>
                    <a:lstStyle/>
                    <a:p>
                      <a:pPr lvl="0" indent="0" marL="0">
                        <a:buNone/>
                      </a:pPr>
                      <a:r>
                        <a:rPr/>
                        <a:t>cross-check it: against what the one that already worked says</a:t>
                      </a:r>
                    </a:p>
                  </a:txBody>
                </a:tc>
                <a:tc>
                  <a:txBody>
                    <a:bodyPr/>
                    <a:lstStyle/>
                    <a:p>
                      <a:pPr lvl="0" indent="0" marL="0" algn="l">
                        <a:buNone/>
                      </a:pPr>
                      <a:r>
                        <a:rPr/>
                        <a:t>Analysis ports · d4</a:t>
                      </a:r>
                    </a:p>
                  </a:txBody>
                </a:tc>
              </a:tr>
              <a:tr h="0">
                <a:tc>
                  <a:txBody>
                    <a:bodyPr/>
                    <a:lstStyle/>
                    <a:p>
                      <a:pPr lvl="0" indent="0" marL="0">
                        <a:buNone/>
                      </a:pPr>
                      <a:r>
                        <a:rPr/>
                        <a:t>The monitor </a:t>
                      </a:r>
                      <a:r>
                        <a:rPr b="1"/>
                        <a:t>never publishes</a:t>
                      </a:r>
                      <a:r>
                        <a:rPr/>
                        <a:t>, and the scoreboard screams</a:t>
                      </a:r>
                    </a:p>
                  </a:txBody>
                </a:tc>
                <a:tc>
                  <a:txBody>
                    <a:bodyPr/>
                    <a:lstStyle/>
                    <a:p>
                      <a:pPr lvl="0" indent="0" marL="0">
                        <a:buNone/>
                      </a:pPr>
                      <a:r>
                        <a:rPr>
                          <a:latin typeface="Courier"/>
                        </a:rPr>
                        <a:t>bfm.command_monitor_h = this</a:t>
                      </a:r>
                      <a:r>
                        <a:rPr/>
                        <a:t> is missing in the </a:t>
                      </a:r>
                      <a:r>
                        <a:rPr>
                          <a:latin typeface="Courier"/>
                        </a:rPr>
                        <a:t>build_phase</a:t>
                      </a:r>
                    </a:p>
                  </a:txBody>
                </a:tc>
                <a:tc>
                  <a:txBody>
                    <a:bodyPr/>
                    <a:lstStyle/>
                    <a:p>
                      <a:pPr lvl="0" indent="0" marL="0">
                        <a:buNone/>
                      </a:pPr>
                      <a:r>
                        <a:rPr/>
                        <a:t>the </a:t>
                      </a:r>
                      <a:r>
                        <a:rPr>
                          <a:latin typeface="Courier"/>
                        </a:rPr>
                        <a:t>uvm_fatal</a:t>
                      </a:r>
                      <a:r>
                        <a:rPr/>
                        <a:t> shows up in the class that is </a:t>
                      </a:r>
                      <a:r>
                        <a:rPr b="1"/>
                        <a:t>not</a:t>
                      </a:r>
                      <a:r>
                        <a:rPr/>
                        <a:t> to blame</a:t>
                      </a:r>
                    </a:p>
                  </a:txBody>
                </a:tc>
                <a:tc>
                  <a:txBody>
                    <a:bodyPr/>
                    <a:lstStyle/>
                    <a:p>
                      <a:pPr lvl="0" indent="0" marL="0" algn="l">
                        <a:buNone/>
                      </a:pPr>
                      <a:r>
                        <a:rPr/>
                        <a:t>Analysis ports</a:t>
                      </a:r>
                    </a:p>
                  </a:txBody>
                </a:tc>
              </a:tr>
              <a:tr h="0">
                <a:tc>
                  <a:txBody>
                    <a:bodyPr/>
                    <a:lstStyle/>
                    <a:p>
                      <a:pPr lvl="0" indent="0" marL="0">
                        <a:buNone/>
                      </a:pPr>
                      <a:r>
                        <a:rPr/>
                        <a:t>The copy </a:t>
                      </a:r>
                      <a:r>
                        <a:rPr b="1"/>
                        <a:t>loses the fields of the mother</a:t>
                      </a:r>
                    </a:p>
                  </a:txBody>
                </a:tc>
                <a:tc>
                  <a:txBody>
                    <a:bodyPr/>
                    <a:lstStyle/>
                    <a:p>
                      <a:pPr lvl="0" indent="0" marL="0">
                        <a:buNone/>
                      </a:pPr>
                      <a:r>
                        <a:rPr/>
                        <a:t>a </a:t>
                      </a:r>
                      <a:r>
                        <a:rPr>
                          <a:latin typeface="Courier"/>
                        </a:rPr>
                        <a:t>do_copy()</a:t>
                      </a:r>
                      <a:r>
                        <a:rPr/>
                        <a:t> that does not call </a:t>
                      </a:r>
                      <a:r>
                        <a:rPr>
                          <a:latin typeface="Courier"/>
                        </a:rPr>
                        <a:t>super.do_copy(rhs)</a:t>
                      </a:r>
                    </a:p>
                  </a:txBody>
                </a:tc>
                <a:tc>
                  <a:txBody>
                    <a:bodyPr/>
                    <a:lstStyle/>
                    <a:p>
                      <a:pPr lvl="0" indent="0" marL="0">
                        <a:buNone/>
                      </a:pPr>
                      <a:r>
                        <a:rPr/>
                        <a:t>every </a:t>
                      </a:r>
                      <a:r>
                        <a:rPr>
                          <a:latin typeface="Courier"/>
                        </a:rPr>
                        <a:t>do_copy()</a:t>
                      </a:r>
                      <a:r>
                        <a:rPr/>
                        <a:t> calls the one above first</a:t>
                      </a:r>
                    </a:p>
                  </a:txBody>
                </a:tc>
                <a:tc>
                  <a:txBody>
                    <a:bodyPr/>
                    <a:lstStyle/>
                    <a:p>
                      <a:pPr lvl="0" indent="0" marL="0" algn="l">
                        <a:buNone/>
                      </a:pPr>
                      <a:r>
                        <a:rPr/>
                        <a:t>Hierarchies</a:t>
                      </a:r>
                    </a:p>
                  </a:txBody>
                </a:tc>
              </a:tr>
              <a:tr h="0">
                <a:tc>
                  <a:txBody>
                    <a:bodyPr/>
                    <a:lstStyle/>
                    <a:p>
                      <a:pPr lvl="0" indent="0" marL="0">
                        <a:buNone/>
                      </a:pPr>
                      <a:r>
                        <a:rPr/>
                        <a:t>Two different transactions </a:t>
                      </a:r>
                      <a:r>
                        <a:rPr b="1"/>
                        <a:t>compare equal</a:t>
                      </a:r>
                    </a:p>
                  </a:txBody>
                </a:tc>
                <a:tc>
                  <a:txBody>
                    <a:bodyPr/>
                    <a:lstStyle/>
                    <a:p>
                      <a:pPr lvl="0" indent="0" marL="0">
                        <a:buNone/>
                      </a:pPr>
                      <a:r>
                        <a:rPr>
                          <a:latin typeface="Courier"/>
                        </a:rPr>
                        <a:t>super.do_compare()</a:t>
                      </a:r>
                      <a:r>
                        <a:rPr/>
                        <a:t> called on a loose line and thrown away</a:t>
                      </a:r>
                    </a:p>
                  </a:txBody>
                </a:tc>
                <a:tc>
                  <a:txBody>
                    <a:bodyPr/>
                    <a:lstStyle/>
                    <a:p>
                      <a:pPr lvl="0" indent="0" marL="0">
                        <a:buNone/>
                      </a:pPr>
                      <a:r>
                        <a:rPr/>
                        <a:t>chained with </a:t>
                      </a:r>
                      <a:r>
                        <a:rPr>
                          <a:latin typeface="Courier"/>
                        </a:rPr>
                        <a:t>&amp;&amp;</a:t>
                      </a:r>
                      <a:r>
                        <a:rPr/>
                        <a:t>, never loose</a:t>
                      </a:r>
                    </a:p>
                  </a:txBody>
                </a:tc>
                <a:tc>
                  <a:txBody>
                    <a:bodyPr/>
                    <a:lstStyle/>
                    <a:p>
                      <a:pPr lvl="0" indent="0" marL="0" algn="l">
                        <a:buNone/>
                      </a:pPr>
                      <a:r>
                        <a:rPr/>
                        <a:t>Transactions</a:t>
                      </a:r>
                    </a:p>
                  </a:txBody>
                </a:tc>
              </a:tr>
            </a:tbl>
          </a:graphicData>
        </a:graphic>
      </p:graphicFrame>
      <p:sp>
        <p:nvSpPr>
          <p:cNvPr id="3" name="Content Placeholder 2"/>
          <p:cNvSpPr>
            <a:spLocks noGrp="1"/>
          </p:cNvSpPr>
          <p:nvPr>
            <p:ph idx="1"/>
          </p:nvPr>
        </p:nvSpPr>
        <p:spPr>
          <a:xfrm>
            <a:off x="457200" y="3822700"/>
            <a:ext cx="8229600" cy="622300"/>
          </a:xfrm>
        </p:spPr>
        <p:txBody>
          <a:bodyPr/>
          <a:lstStyle/>
          <a:p>
            <a:pPr lvl="0"/>
            <a:r>
              <a:rPr/>
              <a:t>The four have the same shape: </a:t>
            </a:r>
            <a:r>
              <a:rPr b="1"/>
              <a:t>the one that fails is not the one that got it wrong.</a:t>
            </a:r>
            <a:r>
              <a:rPr/>
              <a:t> That is why the first reflex —opening the file that screamed— is the wrong reflex</a:t>
            </a:r>
          </a:p>
        </p:txBody>
      </p:sp>
    </p:spTree>
  </p:cSld>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The 21 silent traps</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Stimulus, scope and objections</a:t>
            </a:r>
          </a:p>
        </p:txBody>
      </p:sp>
      <p:graphicFrame>
        <p:nvGraphicFramePr>
          <p:cNvPr id="6" name="Content Placeholder 5"/>
          <p:cNvGraphicFramePr>
            <a:graphicFrameLocks noGrp="1"/>
          </p:cNvGraphicFramePr>
          <p:nvPr>
            <p:ph idx="1"/>
          </p:nvPr>
        </p:nvGraphicFramePr>
        <p:xfrm>
          <a:off x="457200" y="1866900"/>
          <a:ext cx="8229600" cy="25908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The symptom</a:t>
                      </a:r>
                    </a:p>
                  </a:txBody>
                  <a:tcPr/>
                </a:tc>
                <a:tc>
                  <a:txBody>
                    <a:bodyPr/>
                    <a:lstStyle/>
                    <a:p>
                      <a:pPr lvl="0" indent="0" marL="0">
                        <a:buNone/>
                      </a:pPr>
                      <a:r>
                        <a:rPr/>
                        <a:t>The cause</a:t>
                      </a:r>
                    </a:p>
                  </a:txBody>
                  <a:tcPr/>
                </a:tc>
                <a:tc>
                  <a:txBody>
                    <a:bodyPr/>
                    <a:lstStyle/>
                    <a:p>
                      <a:pPr lvl="0" indent="0" marL="0">
                        <a:buNone/>
                      </a:pPr>
                      <a:r>
                        <a:rPr/>
                        <a:t>How to head it off</a:t>
                      </a:r>
                    </a:p>
                  </a:txBody>
                  <a:tcPr/>
                </a:tc>
                <a:tc>
                  <a:txBody>
                    <a:bodyPr/>
                    <a:lstStyle/>
                    <a:p>
                      <a:pPr lvl="0" indent="0" marL="0" algn="l">
                        <a:buNone/>
                      </a:pPr>
                      <a:r>
                        <a:rPr/>
                        <a:t>Section</a:t>
                      </a:r>
                    </a:p>
                  </a:txBody>
                  <a:tcPr/>
                </a:tc>
              </a:tr>
              <a:tr h="0">
                <a:tc>
                  <a:txBody>
                    <a:bodyPr/>
                    <a:lstStyle/>
                    <a:p>
                      <a:pPr lvl="0" indent="0" marL="0">
                        <a:buNone/>
                      </a:pPr>
                      <a:r>
                        <a:rPr/>
                        <a:t>The edge bins </a:t>
                      </a:r>
                      <a:r>
                        <a:rPr b="1"/>
                        <a:t>never get filled</a:t>
                      </a:r>
                    </a:p>
                  </a:txBody>
                </a:tc>
                <a:tc>
                  <a:txBody>
                    <a:bodyPr/>
                    <a:lstStyle/>
                    <a:p>
                      <a:pPr lvl="0" indent="0" marL="0">
                        <a:buNone/>
                      </a:pPr>
                      <a:r>
                        <a:rPr>
                          <a:latin typeface="Courier"/>
                        </a:rPr>
                        <a:t>dist</a:t>
                      </a:r>
                      <a:r>
                        <a:rPr/>
                        <a:t> with </a:t>
                      </a:r>
                      <a:r>
                        <a:rPr>
                          <a:latin typeface="Courier"/>
                        </a:rPr>
                        <a:t>:=</a:t>
                      </a:r>
                      <a:r>
                        <a:rPr/>
                        <a:t>: the weight goes to </a:t>
                      </a:r>
                      <a:r>
                        <a:rPr b="1"/>
                        <a:t>each</a:t>
                      </a:r>
                      <a:r>
                        <a:rPr/>
                        <a:t> value of the range</a:t>
                      </a:r>
                    </a:p>
                  </a:txBody>
                </a:tc>
                <a:tc>
                  <a:txBody>
                    <a:bodyPr/>
                    <a:lstStyle/>
                    <a:p>
                      <a:pPr lvl="0" indent="0" marL="0">
                        <a:buNone/>
                      </a:pPr>
                      <a:r>
                        <a:rPr/>
                        <a:t>measure the histogram </a:t>
                      </a:r>
                      <a:r>
                        <a:rPr b="1"/>
                        <a:t>once</a:t>
                      </a:r>
                      <a:r>
                        <a:rPr/>
                        <a:t>, with </a:t>
                      </a:r>
                      <a:r>
                        <a:rPr>
                          <a:latin typeface="Courier"/>
                        </a:rPr>
                        <a:t>:/</a:t>
                      </a:r>
                    </a:p>
                  </a:txBody>
                </a:tc>
                <a:tc>
                  <a:txBody>
                    <a:bodyPr/>
                    <a:lstStyle/>
                    <a:p>
                      <a:pPr lvl="0" indent="0" marL="0" algn="l">
                        <a:buNone/>
                      </a:pPr>
                      <a:r>
                        <a:rPr/>
                        <a:t>Constrained random</a:t>
                      </a:r>
                    </a:p>
                  </a:txBody>
                </a:tc>
              </a:tr>
              <a:tr h="0">
                <a:tc>
                  <a:txBody>
                    <a:bodyPr/>
                    <a:lstStyle/>
                    <a:p>
                      <a:pPr lvl="0" indent="0" marL="0">
                        <a:buNone/>
                      </a:pPr>
                      <a:r>
                        <a:rPr/>
                        <a:t>The </a:t>
                      </a:r>
                      <a:r>
                        <a:rPr>
                          <a:latin typeface="Courier"/>
                        </a:rPr>
                        <a:t>randomize()</a:t>
                      </a:r>
                      <a:r>
                        <a:rPr/>
                        <a:t> </a:t>
                      </a:r>
                      <a:r>
                        <a:rPr b="1"/>
                        <a:t>does not run</a:t>
                      </a:r>
                      <a:r>
                        <a:rPr/>
                        <a:t> with the asserts switched off</a:t>
                      </a:r>
                    </a:p>
                  </a:txBody>
                </a:tc>
                <a:tc>
                  <a:txBody>
                    <a:bodyPr/>
                    <a:lstStyle/>
                    <a:p>
                      <a:pPr lvl="0" indent="0" marL="0">
                        <a:buNone/>
                      </a:pPr>
                      <a:r>
                        <a:rPr>
                          <a:latin typeface="Courier"/>
                        </a:rPr>
                        <a:t>assert(x.randomize())</a:t>
                      </a:r>
                      <a:r>
                        <a:rPr/>
                        <a:t> — </a:t>
                      </a:r>
                      <a:r>
                        <a:rPr>
                          <a:latin typeface="Courier"/>
                        </a:rPr>
                        <a:t>assert</a:t>
                      </a:r>
                      <a:r>
                        <a:rPr/>
                        <a:t> is a simulation directive</a:t>
                      </a:r>
                    </a:p>
                  </a:txBody>
                </a:tc>
                <a:tc>
                  <a:txBody>
                    <a:bodyPr/>
                    <a:lstStyle/>
                    <a:p>
                      <a:pPr lvl="0" indent="0" marL="0">
                        <a:buNone/>
                      </a:pPr>
                      <a:r>
                        <a:rPr>
                          <a:latin typeface="Courier"/>
                        </a:rPr>
                        <a:t>if (!x.randomize()) uvm_fatal(…)</a:t>
                      </a:r>
                    </a:p>
                  </a:txBody>
                </a:tc>
                <a:tc>
                  <a:txBody>
                    <a:bodyPr/>
                    <a:lstStyle/>
                    <a:p>
                      <a:pPr lvl="0" indent="0" marL="0" algn="l">
                        <a:buNone/>
                      </a:pPr>
                      <a:r>
                        <a:rPr/>
                        <a:t>Constrained random</a:t>
                      </a:r>
                    </a:p>
                  </a:txBody>
                </a:tc>
              </a:tr>
              <a:tr h="0">
                <a:tc>
                  <a:txBody>
                    <a:bodyPr/>
                    <a:lstStyle/>
                    <a:p>
                      <a:pPr lvl="0" indent="0" marL="0">
                        <a:buNone/>
                      </a:pPr>
                      <a:r>
                        <a:rPr/>
                        <a:t>Under the override, </a:t>
                      </a:r>
                      <a:r>
                        <a:rPr b="1"/>
                        <a:t>some</a:t>
                      </a:r>
                      <a:r>
                        <a:rPr/>
                        <a:t> transactions are of the old type</a:t>
                      </a:r>
                    </a:p>
                  </a:txBody>
                </a:tc>
                <a:tc>
                  <a:txBody>
                    <a:bodyPr/>
                    <a:lstStyle/>
                    <a:p>
                      <a:pPr lvl="0" indent="0" marL="0">
                        <a:buNone/>
                      </a:pPr>
                      <a:r>
                        <a:rPr/>
                        <a:t>a </a:t>
                      </a:r>
                      <a:r>
                        <a:rPr>
                          <a:latin typeface="Courier"/>
                        </a:rPr>
                        <a:t>new()</a:t>
                      </a:r>
                      <a:r>
                        <a:rPr/>
                        <a:t> where a </a:t>
                      </a:r>
                      <a:r>
                        <a:rPr>
                          <a:latin typeface="Courier"/>
                        </a:rPr>
                        <a:t>type_id::create()</a:t>
                      </a:r>
                      <a:r>
                        <a:rPr/>
                        <a:t> belonged</a:t>
                      </a:r>
                    </a:p>
                  </a:txBody>
                </a:tc>
                <a:tc>
                  <a:txBody>
                    <a:bodyPr/>
                    <a:lstStyle/>
                    <a:p>
                      <a:pPr lvl="0" indent="0" marL="0">
                        <a:buNone/>
                      </a:pPr>
                      <a:r>
                        <a:rPr/>
                        <a:t>what goes through the factory is what gets created with </a:t>
                      </a:r>
                      <a:r>
                        <a:rPr>
                          <a:latin typeface="Courier"/>
                        </a:rPr>
                        <a:t>create()</a:t>
                      </a:r>
                    </a:p>
                  </a:txBody>
                </a:tc>
                <a:tc>
                  <a:txBody>
                    <a:bodyPr/>
                    <a:lstStyle/>
                    <a:p>
                      <a:pPr lvl="0" indent="0" marL="0" algn="l">
                        <a:buNone/>
                      </a:pPr>
                      <a:r>
                        <a:rPr/>
                        <a:t>Transactions</a:t>
                      </a:r>
                    </a:p>
                  </a:txBody>
                </a:tc>
              </a:tr>
              <a:tr h="0">
                <a:tc>
                  <a:txBody>
                    <a:bodyPr/>
                    <a:lstStyle/>
                    <a:p>
                      <a:pPr lvl="0" indent="0" marL="0">
                        <a:buNone/>
                      </a:pPr>
                      <a:r>
                        <a:rPr b="1"/>
                        <a:t>Both agents</a:t>
                      </a:r>
                      <a:r>
                        <a:rPr/>
                        <a:t> start up the same</a:t>
                      </a:r>
                    </a:p>
                  </a:txBody>
                </a:tc>
                <a:tc>
                  <a:txBody>
                    <a:bodyPr/>
                    <a:lstStyle/>
                    <a:p>
                      <a:pPr lvl="0" indent="0" marL="0">
                        <a:buNone/>
                      </a:pPr>
                      <a:r>
                        <a:rPr/>
                        <a:t>two </a:t>
                      </a:r>
                      <a:r>
                        <a:rPr>
                          <a:latin typeface="Courier"/>
                        </a:rPr>
                        <a:t>set()</a:t>
                      </a:r>
                      <a:r>
                        <a:rPr/>
                        <a:t> with scope </a:t>
                      </a:r>
                      <a:r>
                        <a:rPr>
                          <a:latin typeface="Courier"/>
                        </a:rPr>
                        <a:t>"*"</a:t>
                      </a:r>
                      <a:r>
                        <a:rPr/>
                        <a:t>: the second overwrites the first</a:t>
                      </a:r>
                    </a:p>
                  </a:txBody>
                </a:tc>
                <a:tc>
                  <a:txBody>
                    <a:bodyPr/>
                    <a:lstStyle/>
                    <a:p>
                      <a:pPr lvl="0" indent="0" marL="0">
                        <a:buNone/>
                      </a:pPr>
                      <a:r>
                        <a:rPr/>
                        <a:t>the scope is the </a:t>
                      </a:r>
                      <a:r>
                        <a:rPr b="1"/>
                        <a:t>path</a:t>
                      </a:r>
                      <a:r>
                        <a:rPr/>
                        <a:t> of the one that reads, with </a:t>
                      </a:r>
                      <a:r>
                        <a:rPr>
                          <a:latin typeface="Courier"/>
                        </a:rPr>
                        <a:t>*</a:t>
                      </a:r>
                      <a:r>
                        <a:rPr/>
                        <a:t> at the end</a:t>
                      </a:r>
                    </a:p>
                  </a:txBody>
                </a:tc>
                <a:tc>
                  <a:txBody>
                    <a:bodyPr/>
                    <a:lstStyle/>
                    <a:p>
                      <a:pPr lvl="0" indent="0" marL="0" algn="l">
                        <a:buNone/>
                      </a:pPr>
                      <a:r>
                        <a:rPr/>
                        <a:t>Agents · d6</a:t>
                      </a:r>
                    </a:p>
                  </a:txBody>
                </a:tc>
              </a:tr>
              <a:tr h="0">
                <a:tc>
                  <a:txBody>
                    <a:bodyPr/>
                    <a:lstStyle/>
                    <a:p>
                      <a:pPr lvl="0" indent="0" marL="0">
                        <a:buNone/>
                      </a:pPr>
                      <a:r>
                        <a:rPr/>
                        <a:t>The agent starts up </a:t>
                      </a:r>
                      <a:r>
                        <a:rPr b="1"/>
                        <a:t>active</a:t>
                      </a:r>
                      <a:r>
                        <a:rPr/>
                        <a:t> even though you set </a:t>
                      </a:r>
                      <a:r>
                        <a:rPr>
                          <a:latin typeface="Courier"/>
                        </a:rPr>
                        <a:t>is_active</a:t>
                      </a:r>
                      <a:r>
                        <a:rPr/>
                        <a:t> in the </a:t>
                      </a:r>
                      <a:r>
                        <a:rPr>
                          <a:latin typeface="Courier"/>
                        </a:rPr>
                        <a:t>config_db</a:t>
                      </a:r>
                    </a:p>
                  </a:txBody>
                </a:tc>
                <a:tc>
                  <a:txBody>
                    <a:bodyPr/>
                    <a:lstStyle/>
                    <a:p>
                      <a:pPr lvl="0" indent="0" marL="0">
                        <a:buNone/>
                      </a:pPr>
                      <a:r>
                        <a:rPr/>
                        <a:t>the missing </a:t>
                      </a:r>
                      <a:r>
                        <a:rPr>
                          <a:latin typeface="Courier"/>
                        </a:rPr>
                        <a:t>super.build_phase()</a:t>
                      </a:r>
                      <a:r>
                        <a:rPr/>
                        <a:t>: the one that reads it is </a:t>
                      </a:r>
                      <a:r>
                        <a:rPr>
                          <a:latin typeface="Courier"/>
                        </a:rPr>
                        <a:t>uvm_agent</a:t>
                      </a:r>
                    </a:p>
                  </a:txBody>
                </a:tc>
                <a:tc>
                  <a:txBody>
                    <a:bodyPr/>
                    <a:lstStyle/>
                    <a:p>
                      <a:pPr lvl="0" indent="0" marL="0">
                        <a:buNone/>
                      </a:pPr>
                      <a:r>
                        <a:rPr/>
                        <a:t>either a config object, or </a:t>
                      </a:r>
                      <a:r>
                        <a:rPr>
                          <a:latin typeface="Courier"/>
                        </a:rPr>
                        <a:t>super</a:t>
                      </a:r>
                      <a:r>
                        <a:rPr/>
                        <a:t> — never half of each</a:t>
                      </a:r>
                    </a:p>
                  </a:txBody>
                </a:tc>
                <a:tc>
                  <a:txBody>
                    <a:bodyPr/>
                    <a:lstStyle/>
                    <a:p>
                      <a:pPr lvl="0" indent="0" marL="0" algn="l">
                        <a:buNone/>
                      </a:pPr>
                      <a:r>
                        <a:rPr/>
                        <a:t>Agents</a:t>
                      </a:r>
                    </a:p>
                  </a:txBody>
                </a:tc>
              </a:tr>
              <a:tr h="0">
                <a:tc>
                  <a:txBody>
                    <a:bodyPr/>
                    <a:lstStyle/>
                    <a:p>
                      <a:pPr lvl="0" indent="0" marL="0">
                        <a:buNone/>
                      </a:pPr>
                      <a:r>
                        <a:rPr/>
                        <a:t>The simulation </a:t>
                      </a:r>
                      <a:r>
                        <a:rPr b="1"/>
                        <a:t>never ends</a:t>
                      </a:r>
                    </a:p>
                  </a:txBody>
                </a:tc>
                <a:tc>
                  <a:txBody>
                    <a:bodyPr/>
                    <a:lstStyle/>
                    <a:p>
                      <a:pPr lvl="0" indent="0" marL="0">
                        <a:buNone/>
                      </a:pPr>
                      <a:r>
                        <a:rPr/>
                        <a:t>an </a:t>
                      </a:r>
                      <a:r>
                        <a:rPr>
                          <a:latin typeface="Courier"/>
                        </a:rPr>
                        <a:t>item_done()</a:t>
                      </a:r>
                      <a:r>
                        <a:rPr/>
                        <a:t> that was not called</a:t>
                      </a:r>
                    </a:p>
                  </a:txBody>
                </a:tc>
                <a:tc>
                  <a:txBody>
                    <a:bodyPr/>
                    <a:lstStyle/>
                    <a:p>
                      <a:pPr lvl="0" indent="0" marL="0">
                        <a:buNone/>
                      </a:pPr>
                      <a:r>
                        <a:rPr>
                          <a:latin typeface="Courier"/>
                        </a:rPr>
                        <a:t>+UVM_TIMEOUT=5000000,NO</a:t>
                      </a:r>
                      <a:r>
                        <a:rPr/>
                        <a:t> first, the trace after</a:t>
                      </a:r>
                    </a:p>
                  </a:txBody>
                </a:tc>
                <a:tc>
                  <a:txBody>
                    <a:bodyPr/>
                    <a:lstStyle/>
                    <a:p>
                      <a:pPr lvl="0" indent="0" marL="0" algn="l">
                        <a:buNone/>
                      </a:pPr>
                      <a:r>
                        <a:rPr/>
                        <a:t>Agents</a:t>
                      </a:r>
                    </a:p>
                  </a:txBody>
                </a:tc>
              </a:tr>
              <a:tr h="0">
                <a:tc>
                  <a:txBody>
                    <a:bodyPr/>
                    <a:lstStyle/>
                    <a:p>
                      <a:pPr lvl="0" indent="0" marL="0">
                        <a:buNone/>
                      </a:pPr>
                      <a:r>
                        <a:rPr/>
                        <a:t>It ends at </a:t>
                      </a:r>
                      <a:r>
                        <a:rPr b="1"/>
                        <a:t>t=0</a:t>
                      </a:r>
                      <a:r>
                        <a:rPr/>
                        <a:t> and says PASS</a:t>
                      </a:r>
                    </a:p>
                  </a:txBody>
                </a:tc>
                <a:tc>
                  <a:txBody>
                    <a:bodyPr/>
                    <a:lstStyle/>
                    <a:p>
                      <a:pPr lvl="0" indent="0" marL="0">
                        <a:buNone/>
                      </a:pPr>
                      <a:r>
                        <a:rPr/>
                        <a:t>nobody raised the objection around the sequence</a:t>
                      </a:r>
                    </a:p>
                  </a:txBody>
                </a:tc>
                <a:tc>
                  <a:txBody>
                    <a:bodyPr/>
                    <a:lstStyle/>
                    <a:p>
                      <a:pPr lvl="0" indent="0" marL="0">
                        <a:buNone/>
                      </a:pPr>
                      <a:r>
                        <a:rPr>
                          <a:latin typeface="Courier"/>
                        </a:rPr>
                        <a:t>+UVM_OBJECTION_TRACE</a:t>
                      </a:r>
                    </a:p>
                  </a:txBody>
                </a:tc>
                <a:tc>
                  <a:txBody>
                    <a:bodyPr/>
                    <a:lstStyle/>
                    <a:p>
                      <a:pPr lvl="0" indent="0" marL="0" algn="l">
                        <a:buNone/>
                      </a:pPr>
                      <a:r>
                        <a:rPr/>
                        <a:t>Sequences</a:t>
                      </a:r>
                    </a:p>
                  </a:txBody>
                </a:tc>
              </a:tr>
            </a:tbl>
          </a:graphicData>
        </a:graphic>
      </p:graphicFrame>
    </p:spTree>
  </p:cSld>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The 21 silent traps</a:t>
            </a:r>
          </a:p>
        </p:txBody>
      </p:sp>
      <p:sp>
        <p:nvSpPr>
          <p:cNvPr id="3" name="Content Placeholder 2"/>
          <p:cNvSpPr>
            <a:spLocks noGrp="1"/>
          </p:cNvSpPr>
          <p:nvPr>
            <p:ph idx="1"/>
          </p:nvPr>
        </p:nvSpPr>
        <p:spPr>
          <a:xfrm>
            <a:off x="457200" y="1193800"/>
            <a:ext cx="8229600" cy="622300"/>
          </a:xfrm>
        </p:spPr>
        <p:txBody>
          <a:bodyPr/>
          <a:lstStyle/>
          <a:p>
            <a:pPr lvl="0" indent="0" marL="0">
              <a:spcBef>
                <a:spcPts val="3000"/>
              </a:spcBef>
              <a:buNone/>
            </a:pPr>
            <a:r>
              <a:rPr b="1" i="1"/>
              <a:t>The four from the assertions</a:t>
            </a:r>
          </a:p>
        </p:txBody>
      </p:sp>
      <p:graphicFrame>
        <p:nvGraphicFramePr>
          <p:cNvPr id="6" name="Content Placeholder 5"/>
          <p:cNvGraphicFramePr>
            <a:graphicFrameLocks noGrp="1"/>
          </p:cNvGraphicFramePr>
          <p:nvPr>
            <p:ph idx="1"/>
          </p:nvPr>
        </p:nvGraphicFramePr>
        <p:xfrm>
          <a:off x="457200" y="1943100"/>
          <a:ext cx="8229600" cy="17526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The symptom</a:t>
                      </a:r>
                    </a:p>
                  </a:txBody>
                  <a:tcPr/>
                </a:tc>
                <a:tc>
                  <a:txBody>
                    <a:bodyPr/>
                    <a:lstStyle/>
                    <a:p>
                      <a:pPr lvl="0" indent="0" marL="0">
                        <a:buNone/>
                      </a:pPr>
                      <a:r>
                        <a:rPr/>
                        <a:t>The cause</a:t>
                      </a:r>
                    </a:p>
                  </a:txBody>
                  <a:tcPr/>
                </a:tc>
                <a:tc>
                  <a:txBody>
                    <a:bodyPr/>
                    <a:lstStyle/>
                    <a:p>
                      <a:pPr lvl="0" indent="0" marL="0">
                        <a:buNone/>
                      </a:pPr>
                      <a:r>
                        <a:rPr/>
                        <a:t>How to head it off</a:t>
                      </a:r>
                    </a:p>
                  </a:txBody>
                  <a:tcPr/>
                </a:tc>
                <a:tc>
                  <a:txBody>
                    <a:bodyPr/>
                    <a:lstStyle/>
                    <a:p>
                      <a:pPr lvl="0" indent="0" marL="0" algn="l">
                        <a:buNone/>
                      </a:pPr>
                      <a:r>
                        <a:rPr/>
                        <a:t>Section</a:t>
                      </a:r>
                    </a:p>
                  </a:txBody>
                  <a:tcPr/>
                </a:tc>
              </a:tr>
              <a:tr h="0">
                <a:tc>
                  <a:txBody>
                    <a:bodyPr/>
                    <a:lstStyle/>
                    <a:p>
                      <a:pPr lvl="0" indent="0" marL="0">
                        <a:buNone/>
                      </a:pPr>
                      <a:r>
                        <a:rPr/>
                        <a:t>The log says </a:t>
                      </a:r>
                      <a:r>
                        <a:rPr b="1"/>
                        <a:t>PASS</a:t>
                      </a:r>
                      <a:r>
                        <a:rPr/>
                        <a:t> and the properties did not run</a:t>
                      </a:r>
                    </a:p>
                  </a:txBody>
                </a:tc>
                <a:tc>
                  <a:txBody>
                    <a:bodyPr/>
                    <a:lstStyle/>
                    <a:p>
                      <a:pPr lvl="0" indent="0" marL="0">
                        <a:buNone/>
                      </a:pPr>
                      <a:r>
                        <a:rPr>
                          <a:latin typeface="Courier"/>
                        </a:rPr>
                        <a:t>--assert</a:t>
                      </a:r>
                      <a:r>
                        <a:rPr/>
                        <a:t> is missing at compile time</a:t>
                      </a:r>
                    </a:p>
                  </a:txBody>
                </a:tc>
                <a:tc>
                  <a:txBody>
                    <a:bodyPr/>
                    <a:lstStyle/>
                    <a:p>
                      <a:pPr lvl="0" indent="0" marL="0">
                        <a:buNone/>
                      </a:pPr>
                      <a:r>
                        <a:rPr/>
                        <a:t>the </a:t>
                      </a:r>
                      <a:r>
                        <a:rPr>
                          <a:latin typeface="Courier"/>
                        </a:rPr>
                        <a:t>cover property</a:t>
                      </a:r>
                      <a:r>
                        <a:rPr/>
                        <a:t> at 0 is the only one that warns you</a:t>
                      </a:r>
                    </a:p>
                  </a:txBody>
                </a:tc>
                <a:tc>
                  <a:txBody>
                    <a:bodyPr/>
                    <a:lstStyle/>
                    <a:p>
                      <a:pPr lvl="0" indent="0" marL="0" algn="l">
                        <a:buNone/>
                      </a:pPr>
                      <a:r>
                        <a:rPr/>
                        <a:t>Assertions</a:t>
                      </a:r>
                    </a:p>
                  </a:txBody>
                </a:tc>
              </a:tr>
              <a:tr h="0">
                <a:tc>
                  <a:txBody>
                    <a:bodyPr/>
                    <a:lstStyle/>
                    <a:p>
                      <a:pPr lvl="0" indent="0" marL="0">
                        <a:buNone/>
                      </a:pPr>
                      <a:r>
                        <a:rPr/>
                        <a:t>The property </a:t>
                      </a:r>
                      <a:r>
                        <a:rPr b="1"/>
                        <a:t>always passes</a:t>
                      </a:r>
                    </a:p>
                  </a:txBody>
                </a:tc>
                <a:tc>
                  <a:txBody>
                    <a:bodyPr/>
                    <a:lstStyle/>
                    <a:p>
                      <a:pPr lvl="0" indent="0" marL="0">
                        <a:buNone/>
                      </a:pPr>
                      <a:r>
                        <a:rPr/>
                        <a:t>the antecedent never occurs, or the implication is the one that is wrong</a:t>
                      </a:r>
                    </a:p>
                  </a:txBody>
                </a:tc>
                <a:tc>
                  <a:txBody>
                    <a:bodyPr/>
                    <a:lstStyle/>
                    <a:p>
                      <a:pPr lvl="0" indent="0" marL="0">
                        <a:buNone/>
                      </a:pPr>
                      <a:r>
                        <a:rPr/>
                        <a:t>one </a:t>
                      </a:r>
                      <a:r>
                        <a:rPr>
                          <a:latin typeface="Courier"/>
                        </a:rPr>
                        <a:t>cover property</a:t>
                      </a:r>
                      <a:r>
                        <a:rPr/>
                        <a:t> per </a:t>
                      </a:r>
                      <a:r>
                        <a:rPr>
                          <a:latin typeface="Courier"/>
                        </a:rPr>
                        <a:t>assert property</a:t>
                      </a:r>
                    </a:p>
                  </a:txBody>
                </a:tc>
                <a:tc>
                  <a:txBody>
                    <a:bodyPr/>
                    <a:lstStyle/>
                    <a:p>
                      <a:pPr lvl="0" indent="0" marL="0" algn="l">
                        <a:buNone/>
                      </a:pPr>
                      <a:r>
                        <a:rPr/>
                        <a:t>Assertions</a:t>
                      </a:r>
                    </a:p>
                  </a:txBody>
                </a:tc>
              </a:tr>
              <a:tr h="0">
                <a:tc>
                  <a:txBody>
                    <a:bodyPr/>
                    <a:lstStyle/>
                    <a:p>
                      <a:pPr lvl="0" indent="0" marL="0">
                        <a:buNone/>
                      </a:pPr>
                      <a:r>
                        <a:rPr b="1"/>
                        <a:t>145 false positives</a:t>
                      </a:r>
                      <a:r>
                        <a:rPr/>
                        <a:t> and the DUT is healthy</a:t>
                      </a:r>
                    </a:p>
                  </a:txBody>
                </a:tc>
                <a:tc>
                  <a:txBody>
                    <a:bodyPr/>
                    <a:lstStyle/>
                    <a:p>
                      <a:pPr lvl="0" indent="0" marL="0">
                        <a:buNone/>
                      </a:pPr>
                      <a:r>
                        <a:rPr/>
                        <a:t>you sample it with the edge it is written on</a:t>
                      </a:r>
                    </a:p>
                  </a:txBody>
                </a:tc>
                <a:tc>
                  <a:txBody>
                    <a:bodyPr/>
                    <a:lstStyle/>
                    <a:p>
                      <a:pPr lvl="0" indent="0" marL="0">
                        <a:buNone/>
                      </a:pPr>
                      <a:r>
                        <a:rPr/>
                        <a:t>stimulus on </a:t>
                      </a:r>
                      <a:r>
                        <a:rPr>
                          <a:latin typeface="Courier"/>
                        </a:rPr>
                        <a:t>negedge</a:t>
                      </a:r>
                      <a:r>
                        <a:rPr/>
                        <a:t>, response of the DUT on </a:t>
                      </a:r>
                      <a:r>
                        <a:rPr>
                          <a:latin typeface="Courier"/>
                        </a:rPr>
                        <a:t>posedge</a:t>
                      </a:r>
                    </a:p>
                  </a:txBody>
                </a:tc>
                <a:tc>
                  <a:txBody>
                    <a:bodyPr/>
                    <a:lstStyle/>
                    <a:p>
                      <a:pPr lvl="0" indent="0" marL="0" algn="l">
                        <a:buNone/>
                      </a:pPr>
                      <a:r>
                        <a:rPr/>
                        <a:t>Assertions · d7</a:t>
                      </a:r>
                    </a:p>
                  </a:txBody>
                </a:tc>
              </a:tr>
              <a:tr h="0">
                <a:tc>
                  <a:txBody>
                    <a:bodyPr/>
                    <a:lstStyle/>
                    <a:p>
                      <a:pPr lvl="0" indent="0" marL="0">
                        <a:buNone/>
                      </a:pPr>
                      <a:r>
                        <a:rPr/>
                        <a:t>False positives </a:t>
                      </a:r>
                      <a:r>
                        <a:rPr b="1"/>
                        <a:t>at the start</a:t>
                      </a:r>
                      <a:r>
                        <a:rPr/>
                        <a:t> of every test</a:t>
                      </a:r>
                    </a:p>
                  </a:txBody>
                </a:tc>
                <a:tc>
                  <a:txBody>
                    <a:bodyPr/>
                    <a:lstStyle/>
                    <a:p>
                      <a:pPr lvl="0" indent="0" marL="0">
                        <a:buNone/>
                      </a:pPr>
                      <a:r>
                        <a:rPr/>
                        <a:t>the </a:t>
                      </a:r>
                      <a:r>
                        <a:rPr>
                          <a:latin typeface="Courier"/>
                        </a:rPr>
                        <a:t>disable iff (!reset_n)</a:t>
                      </a:r>
                      <a:r>
                        <a:rPr/>
                        <a:t> is missing</a:t>
                      </a:r>
                    </a:p>
                  </a:txBody>
                </a:tc>
                <a:tc>
                  <a:txBody>
                    <a:bodyPr/>
                    <a:lstStyle/>
                    <a:p>
                      <a:pPr lvl="0" indent="0" marL="0">
                        <a:buNone/>
                      </a:pPr>
                      <a:r>
                        <a:rPr>
                          <a:latin typeface="Courier"/>
                        </a:rPr>
                        <a:t>default disable iff</a:t>
                      </a:r>
                      <a:r>
                        <a:rPr/>
                        <a:t>, once, at the very top</a:t>
                      </a:r>
                    </a:p>
                  </a:txBody>
                </a:tc>
                <a:tc>
                  <a:txBody>
                    <a:bodyPr/>
                    <a:lstStyle/>
                    <a:p>
                      <a:pPr lvl="0" indent="0" marL="0" algn="l">
                        <a:buNone/>
                      </a:pPr>
                      <a:r>
                        <a:rPr/>
                        <a:t>Assertions</a:t>
                      </a:r>
                    </a:p>
                  </a:txBody>
                </a:tc>
              </a:tr>
            </a:tbl>
          </a:graphicData>
        </a:graphic>
      </p:graphicFrame>
      <p:sp>
        <p:nvSpPr>
          <p:cNvPr id="3" name="Content Placeholder 2"/>
          <p:cNvSpPr>
            <a:spLocks noGrp="1"/>
          </p:cNvSpPr>
          <p:nvPr>
            <p:ph idx="1"/>
          </p:nvPr>
        </p:nvSpPr>
        <p:spPr>
          <a:xfrm>
            <a:off x="457200" y="3822700"/>
            <a:ext cx="8229600" cy="622300"/>
          </a:xfrm>
        </p:spPr>
        <p:txBody>
          <a:bodyPr/>
          <a:lstStyle/>
          <a:p>
            <a:pPr lvl="0"/>
            <a:r>
              <a:rPr/>
              <a:t>The four are of the same family as the ones above, with one aggravating factor: a broken assertion </a:t>
            </a:r>
            <a:r>
              <a:rPr b="1"/>
              <a:t>looks exactly the same</a:t>
            </a:r>
            <a:r>
              <a:rPr/>
              <a:t> as one that works. There is no output to look at</a:t>
            </a:r>
          </a:p>
        </p:txBody>
      </p:sp>
    </p:spTree>
  </p:cSld>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Appendix · The 21 silent traps</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And the one the clocking block brings</a:t>
            </a:r>
          </a:p>
        </p:txBody>
      </p:sp>
      <p:graphicFrame>
        <p:nvGraphicFramePr>
          <p:cNvPr id="6" name="Content Placeholder 5"/>
          <p:cNvGraphicFramePr>
            <a:graphicFrameLocks noGrp="1"/>
          </p:cNvGraphicFramePr>
          <p:nvPr>
            <p:ph idx="1"/>
          </p:nvPr>
        </p:nvGraphicFramePr>
        <p:xfrm>
          <a:off x="457200" y="1866900"/>
          <a:ext cx="8229600" cy="5461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The symptom</a:t>
                      </a:r>
                    </a:p>
                  </a:txBody>
                  <a:tcPr/>
                </a:tc>
                <a:tc>
                  <a:txBody>
                    <a:bodyPr/>
                    <a:lstStyle/>
                    <a:p>
                      <a:pPr lvl="0" indent="0" marL="0">
                        <a:buNone/>
                      </a:pPr>
                      <a:r>
                        <a:rPr/>
                        <a:t>The cause</a:t>
                      </a:r>
                    </a:p>
                  </a:txBody>
                  <a:tcPr/>
                </a:tc>
                <a:tc>
                  <a:txBody>
                    <a:bodyPr/>
                    <a:lstStyle/>
                    <a:p>
                      <a:pPr lvl="0" indent="0" marL="0">
                        <a:buNone/>
                      </a:pPr>
                      <a:r>
                        <a:rPr/>
                        <a:t>How to head it off</a:t>
                      </a:r>
                    </a:p>
                  </a:txBody>
                  <a:tcPr/>
                </a:tc>
                <a:tc>
                  <a:txBody>
                    <a:bodyPr/>
                    <a:lstStyle/>
                    <a:p>
                      <a:pPr lvl="0" indent="0" marL="0" algn="l">
                        <a:buNone/>
                      </a:pPr>
                      <a:r>
                        <a:rPr/>
                        <a:t>Section</a:t>
                      </a:r>
                    </a:p>
                  </a:txBody>
                  <a:tcPr/>
                </a:tc>
              </a:tr>
              <a:tr h="0">
                <a:tc>
                  <a:txBody>
                    <a:bodyPr/>
                    <a:lstStyle/>
                    <a:p>
                      <a:pPr lvl="0" indent="0" marL="0">
                        <a:buNone/>
                      </a:pPr>
                      <a:r>
                        <a:rPr/>
                        <a:t>The scoreboard fails </a:t>
                      </a:r>
                      <a:r>
                        <a:rPr b="1"/>
                        <a:t>once every twenty</a:t>
                      </a:r>
                      <a:r>
                        <a:rPr/>
                        <a:t> and the waveform looks fine</a:t>
                      </a:r>
                    </a:p>
                  </a:txBody>
                </a:tc>
                <a:tc>
                  <a:txBody>
                    <a:bodyPr/>
                    <a:lstStyle/>
                    <a:p>
                      <a:pPr lvl="0" indent="0" marL="0">
                        <a:buNone/>
                      </a:pPr>
                      <a:r>
                        <a:rPr/>
                        <a:t>half the signals get read through </a:t>
                      </a:r>
                      <a:r>
                        <a:rPr>
                          <a:latin typeface="Courier"/>
                        </a:rPr>
                        <a:t>cb.sig</a:t>
                      </a:r>
                      <a:r>
                        <a:rPr/>
                        <a:t> and the other half through </a:t>
                      </a:r>
                      <a:r>
                        <a:rPr>
                          <a:latin typeface="Courier"/>
                        </a:rPr>
                        <a:t>sig</a:t>
                      </a:r>
                    </a:p>
                  </a:txBody>
                </a:tc>
                <a:tc>
                  <a:txBody>
                    <a:bodyPr/>
                    <a:lstStyle/>
                    <a:p>
                      <a:pPr lvl="0" indent="0" marL="0">
                        <a:buNone/>
                      </a:pPr>
                      <a:r>
                        <a:rPr/>
                        <a:t>if it went into the clocking block, </a:t>
                      </a:r>
                      <a:r>
                        <a:rPr b="1"/>
                        <a:t>the whole</a:t>
                      </a:r>
                      <a:r>
                        <a:rPr/>
                        <a:t> protocol reads it through there</a:t>
                      </a:r>
                    </a:p>
                  </a:txBody>
                </a:tc>
                <a:tc>
                  <a:txBody>
                    <a:bodyPr/>
                    <a:lstStyle/>
                    <a:p>
                      <a:pPr lvl="0" indent="0" marL="0" algn="l">
                        <a:buNone/>
                      </a:pPr>
                      <a:r>
                        <a:rPr/>
                        <a:t>Interfaces and BFM</a:t>
                      </a:r>
                    </a:p>
                  </a:txBody>
                </a:tc>
              </a:tr>
            </a:tbl>
          </a:graphicData>
        </a:graphic>
      </p:graphicFrame>
      <p:sp>
        <p:nvSpPr>
          <p:cNvPr id="3" name="Content Placeholder 2"/>
          <p:cNvSpPr>
            <a:spLocks noGrp="1"/>
          </p:cNvSpPr>
          <p:nvPr>
            <p:ph idx="1"/>
          </p:nvPr>
        </p:nvSpPr>
        <p:spPr>
          <a:xfrm>
            <a:off x="457200" y="2540000"/>
            <a:ext cx="8229600" cy="1905000"/>
          </a:xfrm>
        </p:spPr>
        <p:txBody>
          <a:bodyPr/>
          <a:lstStyle/>
          <a:p>
            <a:pPr lvl="0"/>
            <a:r>
              <a:rPr/>
              <a:t>It is the only one on the list that </a:t>
            </a:r>
            <a:r>
              <a:rPr b="1"/>
              <a:t>a tool adds</a:t>
            </a:r>
            <a:r>
              <a:rPr/>
              <a:t>: without a clocking block it does not exist. Badly used it is worse than not using it</a:t>
            </a:r>
          </a:p>
          <a:p>
            <a:pPr lvl="0"/>
            <a:r>
              <a:rPr/>
              <a:t>Two names for the same wire, and they differ by one cycle: </a:t>
            </a:r>
            <a:r>
              <a:rPr>
                <a:latin typeface="Courier"/>
              </a:rPr>
              <a:t>code/u2/clocking/mezcla.sv</a:t>
            </a:r>
            <a:r>
              <a:rPr/>
              <a:t> prints </a:t>
            </a:r>
            <a:r>
              <a:rPr>
                <a:latin typeface="Courier"/>
              </a:rPr>
              <a:t>3</a:t>
            </a:r>
            <a:r>
              <a:rPr/>
              <a:t> and </a:t>
            </a:r>
            <a:r>
              <a:rPr>
                <a:latin typeface="Courier"/>
              </a:rPr>
              <a:t>4</a:t>
            </a:r>
            <a:r>
              <a:rPr/>
              <a:t> at the same instant</a:t>
            </a:r>
          </a:p>
          <a:p>
            <a:pPr lvl="0"/>
            <a:r>
              <a:rPr/>
              <a:t>The variant of the same mistake: waiting for </a:t>
            </a:r>
            <a:r>
              <a:rPr>
                <a:latin typeface="Courier"/>
              </a:rPr>
              <a:t>@(posedge clk)</a:t>
            </a:r>
            <a:r>
              <a:rPr/>
              <a:t> and then reading </a:t>
            </a:r>
            <a:r>
              <a:rPr>
                <a:latin typeface="Courier"/>
              </a:rPr>
              <a:t>cb.sig</a:t>
            </a:r>
            <a:r>
              <a:rPr/>
              <a:t>. If you adopt the clocking block, you adopt </a:t>
            </a:r>
            <a:r>
              <a:rPr b="1"/>
              <a:t>its event too</a:t>
            </a:r>
          </a:p>
        </p:txBody>
      </p:sp>
    </p:spTree>
  </p:cSld>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584200"/>
          </a:xfrm>
        </p:spPr>
        <p:txBody>
          <a:bodyPr/>
          <a:lstStyle/>
          <a:p>
            <a:pPr lvl="0" indent="0" marL="0">
              <a:spcBef>
                <a:spcPts val="3000"/>
              </a:spcBef>
              <a:buNone/>
            </a:pPr>
            <a:r>
              <a:rPr b="1"/>
              <a:t>Glossary · the words of the trade</a:t>
            </a:r>
          </a:p>
          <a:p>
            <a:pPr lvl="0" indent="0" marL="0">
              <a:spcBef>
                <a:spcPts val="3000"/>
              </a:spcBef>
              <a:buNone/>
            </a:pPr>
            <a:r>
              <a:rPr b="1" i="1"/>
              <a:t>What it is called on the job, and not in the textbook</a:t>
            </a:r>
          </a:p>
        </p:txBody>
      </p:sp>
      <p:graphicFrame>
        <p:nvGraphicFramePr>
          <p:cNvPr id="6" name="Content Placeholder 5"/>
          <p:cNvGraphicFramePr>
            <a:graphicFrameLocks noGrp="1"/>
          </p:cNvGraphicFramePr>
          <p:nvPr>
            <p:ph idx="1"/>
          </p:nvPr>
        </p:nvGraphicFramePr>
        <p:xfrm>
          <a:off x="457200" y="1905000"/>
          <a:ext cx="8229600" cy="21971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What a textbook says</a:t>
                      </a:r>
                    </a:p>
                  </a:txBody>
                  <a:tcPr/>
                </a:tc>
                <a:tc>
                  <a:txBody>
                    <a:bodyPr/>
                    <a:lstStyle/>
                    <a:p>
                      <a:pPr lvl="0" indent="0" marL="0">
                        <a:buNone/>
                      </a:pPr>
                      <a:r>
                        <a:rPr/>
                        <a:t>What gets said at work</a:t>
                      </a:r>
                    </a:p>
                  </a:txBody>
                  <a:tcPr/>
                </a:tc>
              </a:tr>
              <a:tr h="0">
                <a:tc>
                  <a:txBody>
                    <a:bodyPr/>
                    <a:lstStyle/>
                    <a:p>
                      <a:pPr lvl="0" indent="0" marL="0">
                        <a:buNone/>
                      </a:pPr>
                      <a:r>
                        <a:rPr/>
                        <a:t>coverage of the functionality / of the code</a:t>
                      </a:r>
                    </a:p>
                  </a:txBody>
                </a:tc>
                <a:tc>
                  <a:txBody>
                    <a:bodyPr/>
                    <a:lstStyle/>
                    <a:p>
                      <a:pPr lvl="0" indent="0" marL="0">
                        <a:buNone/>
                      </a:pPr>
                      <a:r>
                        <a:rPr i="1"/>
                        <a:t>functional</a:t>
                      </a:r>
                      <a:r>
                        <a:rPr/>
                        <a:t> / </a:t>
                      </a:r>
                      <a:r>
                        <a:rPr i="1"/>
                        <a:t>code coverage</a:t>
                      </a:r>
                    </a:p>
                  </a:txBody>
                </a:tc>
              </a:tr>
              <a:tr h="0">
                <a:tc>
                  <a:txBody>
                    <a:bodyPr/>
                    <a:lstStyle/>
                    <a:p>
                      <a:pPr lvl="0" indent="0" marL="0">
                        <a:buNone/>
                      </a:pPr>
                      <a:r>
                        <a:rPr/>
                        <a:t>the test plan</a:t>
                      </a:r>
                    </a:p>
                  </a:txBody>
                </a:tc>
                <a:tc>
                  <a:txBody>
                    <a:bodyPr/>
                    <a:lstStyle/>
                    <a:p>
                      <a:pPr lvl="0" indent="0" marL="0">
                        <a:buNone/>
                      </a:pPr>
                      <a:r>
                        <a:rPr i="1"/>
                        <a:t>verification plan</a:t>
                      </a:r>
                      <a:r>
                        <a:rPr/>
                        <a:t>, </a:t>
                      </a:r>
                      <a:r>
                        <a:rPr i="1"/>
                        <a:t>coverage plan</a:t>
                      </a:r>
                    </a:p>
                  </a:txBody>
                </a:tc>
              </a:tr>
              <a:tr h="0">
                <a:tc>
                  <a:txBody>
                    <a:bodyPr/>
                    <a:lstStyle/>
                    <a:p>
                      <a:pPr lvl="0" indent="0" marL="0">
                        <a:buNone/>
                      </a:pPr>
                      <a:r>
                        <a:rPr/>
                        <a:t>reaching full coverage</a:t>
                      </a:r>
                    </a:p>
                  </a:txBody>
                </a:tc>
                <a:tc>
                  <a:txBody>
                    <a:bodyPr/>
                    <a:lstStyle/>
                    <a:p>
                      <a:pPr lvl="0" indent="0" marL="0">
                        <a:buNone/>
                      </a:pPr>
                      <a:r>
                        <a:rPr i="1"/>
                        <a:t>coverage closure</a:t>
                      </a:r>
                    </a:p>
                  </a:txBody>
                </a:tc>
              </a:tr>
              <a:tr h="0">
                <a:tc>
                  <a:txBody>
                    <a:bodyPr/>
                    <a:lstStyle/>
                    <a:p>
                      <a:pPr lvl="0" indent="0" marL="0">
                        <a:buNone/>
                      </a:pPr>
                      <a:r>
                        <a:rPr/>
                        <a:t>edge cases</a:t>
                      </a:r>
                    </a:p>
                  </a:txBody>
                </a:tc>
                <a:tc>
                  <a:txBody>
                    <a:bodyPr/>
                    <a:lstStyle/>
                    <a:p>
                      <a:pPr lvl="0" indent="0" marL="0">
                        <a:buNone/>
                      </a:pPr>
                      <a:r>
                        <a:rPr i="1"/>
                        <a:t>corner cases</a:t>
                      </a:r>
                    </a:p>
                  </a:txBody>
                </a:tc>
              </a:tr>
              <a:tr h="0">
                <a:tc>
                  <a:txBody>
                    <a:bodyPr/>
                    <a:lstStyle/>
                    <a:p>
                      <a:pPr lvl="0" indent="0" marL="0">
                        <a:buNone/>
                      </a:pPr>
                      <a:r>
                        <a:rPr/>
                        <a:t>hand-written / random stimulus</a:t>
                      </a:r>
                    </a:p>
                  </a:txBody>
                </a:tc>
                <a:tc>
                  <a:txBody>
                    <a:bodyPr/>
                    <a:lstStyle/>
                    <a:p>
                      <a:pPr lvl="0" indent="0" marL="0">
                        <a:buNone/>
                      </a:pPr>
                      <a:r>
                        <a:rPr i="1"/>
                        <a:t>directed</a:t>
                      </a:r>
                      <a:r>
                        <a:rPr/>
                        <a:t> / </a:t>
                      </a:r>
                      <a:r>
                        <a:rPr i="1"/>
                        <a:t>constrained-random stimulus</a:t>
                      </a:r>
                    </a:p>
                  </a:txBody>
                </a:tc>
              </a:tr>
              <a:tr h="0">
                <a:tc>
                  <a:txBody>
                    <a:bodyPr/>
                    <a:lstStyle/>
                    <a:p>
                      <a:pPr lvl="0" indent="0" marL="0">
                        <a:buNone/>
                      </a:pPr>
                      <a:r>
                        <a:rPr/>
                        <a:t>signal plots</a:t>
                      </a:r>
                    </a:p>
                  </a:txBody>
                </a:tc>
                <a:tc>
                  <a:txBody>
                    <a:bodyPr/>
                    <a:lstStyle/>
                    <a:p>
                      <a:pPr lvl="0" indent="0" marL="0">
                        <a:buNone/>
                      </a:pPr>
                      <a:r>
                        <a:rPr i="1"/>
                        <a:t>waveforms</a:t>
                      </a:r>
                    </a:p>
                  </a:txBody>
                </a:tc>
              </a:tr>
              <a:tr h="0">
                <a:tc>
                  <a:txBody>
                    <a:bodyPr/>
                    <a:lstStyle/>
                    <a:p>
                      <a:pPr lvl="0" indent="0" marL="0">
                        <a:buNone/>
                      </a:pPr>
                      <a:r>
                        <a:rPr/>
                        <a:t>the random number seed</a:t>
                      </a:r>
                    </a:p>
                  </a:txBody>
                </a:tc>
                <a:tc>
                  <a:txBody>
                    <a:bodyPr/>
                    <a:lstStyle/>
                    <a:p>
                      <a:pPr lvl="0" indent="0" marL="0">
                        <a:buNone/>
                      </a:pPr>
                      <a:r>
                        <a:rPr i="1"/>
                        <a:t>seed</a:t>
                      </a:r>
                    </a:p>
                  </a:txBody>
                </a:tc>
              </a:tr>
              <a:tr h="0">
                <a:tc>
                  <a:txBody>
                    <a:bodyPr/>
                    <a:lstStyle/>
                    <a:p>
                      <a:pPr lvl="0" indent="0" marL="0">
                        <a:buNone/>
                      </a:pPr>
                      <a:r>
                        <a:rPr/>
                        <a:t>the nightly test run</a:t>
                      </a:r>
                    </a:p>
                  </a:txBody>
                </a:tc>
                <a:tc>
                  <a:txBody>
                    <a:bodyPr/>
                    <a:lstStyle/>
                    <a:p>
                      <a:pPr lvl="0" indent="0" marL="0">
                        <a:buNone/>
                      </a:pPr>
                      <a:r>
                        <a:rPr i="1"/>
                        <a:t>regression</a:t>
                      </a:r>
                    </a:p>
                  </a:txBody>
                </a:tc>
              </a:tr>
              <a:tr h="0">
                <a:tc>
                  <a:txBody>
                    <a:bodyPr/>
                    <a:lstStyle/>
                    <a:p>
                      <a:pPr lvl="0" indent="0" marL="0">
                        <a:buNone/>
                      </a:pPr>
                      <a:r>
                        <a:rPr/>
                        <a:t>the first chips back · redoing the masks</a:t>
                      </a:r>
                    </a:p>
                  </a:txBody>
                </a:tc>
                <a:tc>
                  <a:txBody>
                    <a:bodyPr/>
                    <a:lstStyle/>
                    <a:p>
                      <a:pPr lvl="0" indent="0" marL="0">
                        <a:buNone/>
                      </a:pPr>
                      <a:r>
                        <a:rPr i="1"/>
                        <a:t>first silicon</a:t>
                      </a:r>
                      <a:r>
                        <a:rPr/>
                        <a:t> · </a:t>
                      </a:r>
                      <a:r>
                        <a:rPr i="1"/>
                        <a:t>respin</a:t>
                      </a:r>
                    </a:p>
                  </a:txBody>
                </a:tc>
              </a:tr>
              <a:tr h="0">
                <a:tc>
                  <a:txBody>
                    <a:bodyPr/>
                    <a:lstStyle/>
                    <a:p>
                      <a:pPr lvl="0" indent="0" marL="0">
                        <a:buNone/>
                      </a:pPr>
                      <a:r>
                        <a:rPr/>
                        <a:t>a check written for the simulator</a:t>
                      </a:r>
                    </a:p>
                  </a:txBody>
                </a:tc>
                <a:tc>
                  <a:txBody>
                    <a:bodyPr/>
                    <a:lstStyle/>
                    <a:p>
                      <a:pPr lvl="0" indent="0" marL="0">
                        <a:buNone/>
                      </a:pPr>
                      <a:r>
                        <a:rPr i="1"/>
                        <a:t>assertion</a:t>
                      </a:r>
                      <a:r>
                        <a:rPr/>
                        <a:t> — and </a:t>
                      </a:r>
                      <a:r>
                        <a:rPr>
                          <a:latin typeface="Courier"/>
                        </a:rPr>
                        <a:t>assert property</a:t>
                      </a:r>
                      <a:r>
                        <a:rPr/>
                        <a:t> never gets translated</a:t>
                      </a:r>
                    </a:p>
                  </a:txBody>
                </a:tc>
              </a:tr>
              <a:tr h="0">
                <a:tc>
                  <a:txBody>
                    <a:bodyPr/>
                    <a:lstStyle/>
                    <a:p>
                      <a:pPr lvl="0" indent="0" marL="0">
                        <a:buNone/>
                      </a:pPr>
                      <a:r>
                        <a:rPr/>
                        <a:t>reading a signal at a given moment</a:t>
                      </a:r>
                    </a:p>
                  </a:txBody>
                </a:tc>
                <a:tc>
                  <a:txBody>
                    <a:bodyPr/>
                    <a:lstStyle/>
                    <a:p>
                      <a:pPr lvl="0" indent="0" marL="0">
                        <a:buNone/>
                      </a:pPr>
                      <a:r>
                        <a:rPr i="1"/>
                        <a:t>sampling</a:t>
                      </a:r>
                      <a:r>
                        <a:rPr/>
                        <a:t> — and the edge it happens on, the </a:t>
                      </a:r>
                      <a:r>
                        <a:rPr i="1"/>
                        <a:t>sampling edge</a:t>
                      </a:r>
                    </a:p>
                  </a:txBody>
                </a:tc>
              </a:tr>
              <a:tr h="0">
                <a:tc>
                  <a:txBody>
                    <a:bodyPr/>
                    <a:lstStyle/>
                    <a:p>
                      <a:pPr lvl="0" indent="0" marL="0">
                        <a:buNone/>
                      </a:pPr>
                      <a:r>
                        <a:rPr/>
                        <a:t>test bed, test harness</a:t>
                      </a:r>
                    </a:p>
                  </a:txBody>
                </a:tc>
                <a:tc>
                  <a:txBody>
                    <a:bodyPr/>
                    <a:lstStyle/>
                    <a:p>
                      <a:pPr lvl="0" indent="0" marL="0">
                        <a:buNone/>
                      </a:pPr>
                      <a:r>
                        <a:rPr b="1"/>
                        <a:t>testbench</a:t>
                      </a:r>
                      <a:r>
                        <a:rPr/>
                        <a:t>, always — nobody says anything else</a:t>
                      </a:r>
                    </a:p>
                  </a:txBody>
                </a:tc>
              </a:tr>
            </a:tbl>
          </a:graphicData>
        </a:graphic>
      </p:graphicFrame>
      <p:sp>
        <p:nvSpPr>
          <p:cNvPr id="3" name="Content Placeholder 2"/>
          <p:cNvSpPr>
            <a:spLocks noGrp="1"/>
          </p:cNvSpPr>
          <p:nvPr>
            <p:ph idx="1"/>
          </p:nvPr>
        </p:nvSpPr>
        <p:spPr>
          <a:xfrm>
            <a:off x="457200" y="4229100"/>
            <a:ext cx="8229600" cy="228600"/>
          </a:xfrm>
        </p:spPr>
        <p:txBody>
          <a:bodyPr/>
          <a:lstStyle/>
          <a:p>
            <a:pPr lvl="0"/>
            <a:r>
              <a:rPr/>
              <a:t>The concepts are the ones in the course; these are the exact words that the LRM, the </a:t>
            </a:r>
            <a:r>
              <a:rPr i="1"/>
              <a:t>User Guide</a:t>
            </a:r>
            <a:r>
              <a:rPr/>
              <a:t> and every answer you are going to find use. This table is the bridge</a:t>
            </a:r>
          </a:p>
        </p:txBody>
      </p:sp>
    </p:spTree>
  </p:cSld>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Glossary · The pieces</a:t>
            </a:r>
          </a:p>
        </p:txBody>
      </p:sp>
      <p:sp>
        <p:nvSpPr>
          <p:cNvPr id="3" name="Content Placeholder 2"/>
          <p:cNvSpPr>
            <a:spLocks noGrp="1"/>
          </p:cNvSpPr>
          <p:nvPr>
            <p:ph idx="1"/>
          </p:nvPr>
        </p:nvSpPr>
        <p:spPr>
          <a:xfrm>
            <a:off x="457200" y="1193800"/>
            <a:ext cx="8229600" cy="228600"/>
          </a:xfrm>
        </p:spPr>
        <p:txBody>
          <a:bodyPr/>
          <a:lstStyle/>
          <a:p>
            <a:pPr lvl="0" indent="0" marL="0">
              <a:spcBef>
                <a:spcPts val="3000"/>
              </a:spcBef>
              <a:buNone/>
            </a:pPr>
            <a:r>
              <a:rPr b="1" i="1"/>
              <a:t>One line each, to have them together</a:t>
            </a:r>
          </a:p>
        </p:txBody>
      </p:sp>
      <p:graphicFrame>
        <p:nvGraphicFramePr>
          <p:cNvPr id="6" name="Content Placeholder 5"/>
          <p:cNvGraphicFramePr>
            <a:graphicFrameLocks noGrp="1"/>
          </p:cNvGraphicFramePr>
          <p:nvPr>
            <p:ph idx="1"/>
          </p:nvPr>
        </p:nvGraphicFramePr>
        <p:xfrm>
          <a:off x="457200" y="1549400"/>
          <a:ext cx="8229600" cy="29083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Word</a:t>
                      </a:r>
                    </a:p>
                  </a:txBody>
                  <a:tcPr/>
                </a:tc>
                <a:tc>
                  <a:txBody>
                    <a:bodyPr/>
                    <a:lstStyle/>
                    <a:p>
                      <a:pPr lvl="0" indent="0" marL="0">
                        <a:buNone/>
                      </a:pPr>
                      <a:r>
                        <a:rPr/>
                        <a:t>What it is</a:t>
                      </a:r>
                    </a:p>
                  </a:txBody>
                  <a:tcPr/>
                </a:tc>
              </a:tr>
              <a:tr h="0">
                <a:tc>
                  <a:txBody>
                    <a:bodyPr/>
                    <a:lstStyle/>
                    <a:p>
                      <a:pPr lvl="0" indent="0" marL="0">
                        <a:buNone/>
                      </a:pPr>
                      <a:r>
                        <a:rPr i="1"/>
                        <a:t>handle</a:t>
                      </a:r>
                    </a:p>
                  </a:txBody>
                </a:tc>
                <a:tc>
                  <a:txBody>
                    <a:bodyPr/>
                    <a:lstStyle/>
                    <a:p>
                      <a:pPr lvl="0" indent="0" marL="0">
                        <a:buNone/>
                      </a:pPr>
                      <a:r>
                        <a:rPr/>
                        <a:t>the name of an object — it is </a:t>
                      </a:r>
                      <a:r>
                        <a:rPr b="1"/>
                        <a:t>not</a:t>
                      </a:r>
                      <a:r>
                        <a:rPr/>
                        <a:t> the object</a:t>
                      </a:r>
                    </a:p>
                  </a:txBody>
                </a:tc>
              </a:tr>
              <a:tr h="0">
                <a:tc>
                  <a:txBody>
                    <a:bodyPr/>
                    <a:lstStyle/>
                    <a:p>
                      <a:pPr lvl="0" indent="0" marL="0">
                        <a:buNone/>
                      </a:pPr>
                      <a:r>
                        <a:rPr i="1"/>
                        <a:t>factory</a:t>
                      </a:r>
                    </a:p>
                  </a:txBody>
                </a:tc>
                <a:tc>
                  <a:txBody>
                    <a:bodyPr/>
                    <a:lstStyle/>
                    <a:p>
                      <a:pPr lvl="0" indent="0" marL="0">
                        <a:buNone/>
                      </a:pPr>
                      <a:r>
                        <a:rPr/>
                        <a:t>the dictionary of types: you ask for the base class and you get the derived one</a:t>
                      </a:r>
                    </a:p>
                  </a:txBody>
                </a:tc>
              </a:tr>
              <a:tr h="0">
                <a:tc>
                  <a:txBody>
                    <a:bodyPr/>
                    <a:lstStyle/>
                    <a:p>
                      <a:pPr lvl="0" indent="0" marL="0">
                        <a:buNone/>
                      </a:pPr>
                      <a:r>
                        <a:rPr i="1"/>
                        <a:t>override</a:t>
                      </a:r>
                    </a:p>
                  </a:txBody>
                </a:tc>
                <a:tc>
                  <a:txBody>
                    <a:bodyPr/>
                    <a:lstStyle/>
                    <a:p>
                      <a:pPr lvl="0" indent="0" marL="0">
                        <a:buNone/>
                      </a:pPr>
                      <a:r>
                        <a:rPr/>
                        <a:t>changing the type the factory hands out, without touching whoever asks for it</a:t>
                      </a:r>
                    </a:p>
                  </a:txBody>
                </a:tc>
              </a:tr>
              <a:tr h="0">
                <a:tc>
                  <a:txBody>
                    <a:bodyPr/>
                    <a:lstStyle/>
                    <a:p>
                      <a:pPr lvl="0" indent="0" marL="0">
                        <a:buNone/>
                      </a:pPr>
                      <a:r>
                        <a:rPr i="1"/>
                        <a:t>transaction</a:t>
                      </a:r>
                    </a:p>
                  </a:txBody>
                </a:tc>
                <a:tc>
                  <a:txBody>
                    <a:bodyPr/>
                    <a:lstStyle/>
                    <a:p>
                      <a:pPr lvl="0" indent="0" marL="0">
                        <a:buNone/>
                      </a:pPr>
                      <a:r>
                        <a:rPr/>
                        <a:t>a piece of data that travels through the testbench: a </a:t>
                      </a:r>
                      <a:r>
                        <a:rPr>
                          <a:latin typeface="Courier"/>
                        </a:rPr>
                        <a:t>uvm_sequence_item</a:t>
                      </a:r>
                    </a:p>
                  </a:txBody>
                </a:tc>
              </a:tr>
              <a:tr h="0">
                <a:tc>
                  <a:txBody>
                    <a:bodyPr/>
                    <a:lstStyle/>
                    <a:p>
                      <a:pPr lvl="0" indent="0" marL="0">
                        <a:buNone/>
                      </a:pPr>
                      <a:r>
                        <a:rPr i="1"/>
                        <a:t>agent</a:t>
                      </a:r>
                    </a:p>
                  </a:txBody>
                </a:tc>
                <a:tc>
                  <a:txBody>
                    <a:bodyPr/>
                    <a:lstStyle/>
                    <a:p>
                      <a:pPr lvl="0" indent="0" marL="0">
                        <a:buNone/>
                      </a:pPr>
                      <a:r>
                        <a:rPr/>
                        <a:t>everything that knows how to speak one interface, in a box</a:t>
                      </a:r>
                    </a:p>
                  </a:txBody>
                </a:tc>
              </a:tr>
              <a:tr h="0">
                <a:tc>
                  <a:txBody>
                    <a:bodyPr/>
                    <a:lstStyle/>
                    <a:p>
                      <a:pPr lvl="0" indent="0" marL="0">
                        <a:buNone/>
                      </a:pPr>
                      <a:r>
                        <a:rPr i="1"/>
                        <a:t>sequence</a:t>
                      </a:r>
                      <a:r>
                        <a:rPr/>
                        <a:t> / </a:t>
                      </a:r>
                      <a:r>
                        <a:rPr i="1"/>
                        <a:t>sequencer</a:t>
                      </a:r>
                    </a:p>
                  </a:txBody>
                </a:tc>
                <a:tc>
                  <a:txBody>
                    <a:bodyPr/>
                    <a:lstStyle/>
                    <a:p>
                      <a:pPr lvl="0" indent="0" marL="0">
                        <a:buNone/>
                      </a:pPr>
                      <a:r>
                        <a:rPr/>
                        <a:t>the stimulus (object) and the arbiter that hands it out (component)</a:t>
                      </a:r>
                    </a:p>
                  </a:txBody>
                </a:tc>
              </a:tr>
              <a:tr h="0">
                <a:tc>
                  <a:txBody>
                    <a:bodyPr/>
                    <a:lstStyle/>
                    <a:p>
                      <a:pPr lvl="0" indent="0" marL="0">
                        <a:buNone/>
                      </a:pPr>
                      <a:r>
                        <a:rPr i="1"/>
                        <a:t>virtual sequence</a:t>
                      </a:r>
                    </a:p>
                  </a:txBody>
                </a:tc>
                <a:tc>
                  <a:txBody>
                    <a:bodyPr/>
                    <a:lstStyle/>
                    <a:p>
                      <a:pPr lvl="0" indent="0" marL="0">
                        <a:buNone/>
                      </a:pPr>
                      <a:r>
                        <a:rPr/>
                        <a:t>the one that sends no items of its own: it coordinates </a:t>
                      </a:r>
                      <a:r>
                        <a:rPr b="1"/>
                        <a:t>several</a:t>
                      </a:r>
                      <a:r>
                        <a:rPr/>
                        <a:t> sequencers</a:t>
                      </a:r>
                    </a:p>
                  </a:txBody>
                </a:tc>
              </a:tr>
              <a:tr h="0">
                <a:tc>
                  <a:txBody>
                    <a:bodyPr/>
                    <a:lstStyle/>
                    <a:p>
                      <a:pPr lvl="0" indent="0" marL="0">
                        <a:buNone/>
                      </a:pPr>
                      <a:r>
                        <a:rPr i="1"/>
                        <a:t>driver</a:t>
                      </a:r>
                    </a:p>
                  </a:txBody>
                </a:tc>
                <a:tc>
                  <a:txBody>
                    <a:bodyPr/>
                    <a:lstStyle/>
                    <a:p>
                      <a:pPr lvl="0" indent="0" marL="0">
                        <a:buNone/>
                      </a:pPr>
                      <a:r>
                        <a:rPr/>
                        <a:t>turns a transaction into signals</a:t>
                      </a:r>
                    </a:p>
                  </a:txBody>
                </a:tc>
              </a:tr>
              <a:tr h="0">
                <a:tc>
                  <a:txBody>
                    <a:bodyPr/>
                    <a:lstStyle/>
                    <a:p>
                      <a:pPr lvl="0" indent="0" marL="0">
                        <a:buNone/>
                      </a:pPr>
                      <a:r>
                        <a:rPr i="1"/>
                        <a:t>monitor</a:t>
                      </a:r>
                    </a:p>
                  </a:txBody>
                </a:tc>
                <a:tc>
                  <a:txBody>
                    <a:bodyPr/>
                    <a:lstStyle/>
                    <a:p>
                      <a:pPr lvl="0" indent="0" marL="0">
                        <a:buNone/>
                      </a:pPr>
                      <a:r>
                        <a:rPr/>
                        <a:t>watches the bus and publishes transactions</a:t>
                      </a:r>
                    </a:p>
                  </a:txBody>
                </a:tc>
              </a:tr>
              <a:tr h="0">
                <a:tc>
                  <a:txBody>
                    <a:bodyPr/>
                    <a:lstStyle/>
                    <a:p>
                      <a:pPr lvl="0" indent="0" marL="0">
                        <a:buNone/>
                      </a:pPr>
                      <a:r>
                        <a:rPr i="1"/>
                        <a:t>scoreboard</a:t>
                      </a:r>
                    </a:p>
                  </a:txBody>
                </a:tc>
                <a:tc>
                  <a:txBody>
                    <a:bodyPr/>
                    <a:lstStyle/>
                    <a:p>
                      <a:pPr lvl="0" indent="0" marL="0">
                        <a:buNone/>
                      </a:pPr>
                      <a:r>
                        <a:rPr/>
                        <a:t>compares what came out against what should have come out</a:t>
                      </a:r>
                    </a:p>
                  </a:txBody>
                </a:tc>
              </a:tr>
              <a:tr h="0">
                <a:tc>
                  <a:txBody>
                    <a:bodyPr/>
                    <a:lstStyle/>
                    <a:p>
                      <a:pPr lvl="0" indent="0" marL="0">
                        <a:buNone/>
                      </a:pPr>
                      <a:r>
                        <a:rPr i="1"/>
                        <a:t>subscriber</a:t>
                      </a:r>
                    </a:p>
                  </a:txBody>
                </a:tc>
                <a:tc>
                  <a:txBody>
                    <a:bodyPr/>
                    <a:lstStyle/>
                    <a:p>
                      <a:pPr lvl="0" indent="0" marL="0">
                        <a:buNone/>
                      </a:pPr>
                      <a:r>
                        <a:rPr/>
                        <a:t>anybody listening to an analysis port</a:t>
                      </a:r>
                    </a:p>
                  </a:txBody>
                </a:tc>
              </a:tr>
              <a:tr h="0">
                <a:tc>
                  <a:txBody>
                    <a:bodyPr/>
                    <a:lstStyle/>
                    <a:p>
                      <a:pPr lvl="0" indent="0" marL="0">
                        <a:buNone/>
                      </a:pPr>
                      <a:r>
                        <a:rPr i="1"/>
                        <a:t>objection</a:t>
                      </a:r>
                    </a:p>
                  </a:txBody>
                </a:tc>
                <a:tc>
                  <a:txBody>
                    <a:bodyPr/>
                    <a:lstStyle/>
                    <a:p>
                      <a:pPr lvl="0" indent="0" marL="0">
                        <a:buNone/>
                      </a:pPr>
                      <a:r>
                        <a:rPr/>
                        <a:t>the </a:t>
                      </a:r>
                      <a:r>
                        <a:rPr i="1"/>
                        <a:t>“I still have work to do”</a:t>
                      </a:r>
                      <a:r>
                        <a:rPr/>
                        <a:t> that keeps the phase alive</a:t>
                      </a:r>
                    </a:p>
                  </a:txBody>
                </a:tc>
              </a:tr>
              <a:tr h="0">
                <a:tc>
                  <a:txBody>
                    <a:bodyPr/>
                    <a:lstStyle/>
                    <a:p>
                      <a:pPr lvl="0" indent="0" marL="0">
                        <a:buNone/>
                      </a:pPr>
                      <a:r>
                        <a:rPr i="1"/>
                        <a:t>assertion</a:t>
                      </a:r>
                    </a:p>
                  </a:txBody>
                </a:tc>
                <a:tc>
                  <a:txBody>
                    <a:bodyPr/>
                    <a:lstStyle/>
                    <a:p>
                      <a:pPr lvl="0" indent="0" marL="0">
                        <a:buNone/>
                      </a:pPr>
                      <a:r>
                        <a:rPr/>
                        <a:t>a rule of the protocol written so the simulator checks it</a:t>
                      </a:r>
                    </a:p>
                  </a:txBody>
                </a:tc>
              </a:tr>
              <a:tr h="0">
                <a:tc>
                  <a:txBody>
                    <a:bodyPr/>
                    <a:lstStyle/>
                    <a:p>
                      <a:pPr lvl="0" indent="0" marL="0">
                        <a:buNone/>
                      </a:pPr>
                      <a:r>
                        <a:rPr i="1"/>
                        <a:t>property</a:t>
                      </a:r>
                    </a:p>
                  </a:txBody>
                </a:tc>
                <a:tc>
                  <a:txBody>
                    <a:bodyPr/>
                    <a:lstStyle/>
                    <a:p>
                      <a:pPr lvl="0" indent="0" marL="0">
                        <a:buNone/>
                      </a:pPr>
                      <a:r>
                        <a:rPr/>
                        <a:t>the rule itself: clock, antecedent, implication, consequent</a:t>
                      </a:r>
                    </a:p>
                  </a:txBody>
                </a:tc>
              </a:tr>
              <a:tr h="0">
                <a:tc>
                  <a:txBody>
                    <a:bodyPr/>
                    <a:lstStyle/>
                    <a:p>
                      <a:pPr lvl="0" indent="0" marL="0">
                        <a:buNone/>
                      </a:pPr>
                      <a:r>
                        <a:rPr i="1"/>
                        <a:t>antecedent</a:t>
                      </a:r>
                      <a:r>
                        <a:rPr/>
                        <a:t> / </a:t>
                      </a:r>
                      <a:r>
                        <a:rPr i="1"/>
                        <a:t>consequent</a:t>
                      </a:r>
                    </a:p>
                  </a:txBody>
                </a:tc>
                <a:tc>
                  <a:txBody>
                    <a:bodyPr/>
                    <a:lstStyle/>
                    <a:p>
                      <a:pPr lvl="0" indent="0" marL="0">
                        <a:buNone/>
                      </a:pPr>
                      <a:r>
                        <a:rPr/>
                        <a:t>the </a:t>
                      </a:r>
                      <a:r>
                        <a:rPr i="1"/>
                        <a:t>“if”</a:t>
                      </a:r>
                      <a:r>
                        <a:rPr/>
                        <a:t> and the </a:t>
                      </a:r>
                      <a:r>
                        <a:rPr i="1"/>
                        <a:t>“then”</a:t>
                      </a:r>
                      <a:r>
                        <a:rPr/>
                        <a:t> of a property</a:t>
                      </a:r>
                    </a:p>
                  </a:txBody>
                </a:tc>
              </a:tr>
              <a:tr h="0">
                <a:tc>
                  <a:txBody>
                    <a:bodyPr/>
                    <a:lstStyle/>
                    <a:p>
                      <a:pPr lvl="0" indent="0" marL="0">
                        <a:buNone/>
                      </a:pPr>
                      <a:r>
                        <a:rPr i="1"/>
                        <a:t>cover property</a:t>
                      </a:r>
                    </a:p>
                  </a:txBody>
                </a:tc>
                <a:tc>
                  <a:txBody>
                    <a:bodyPr/>
                    <a:lstStyle/>
                    <a:p>
                      <a:pPr lvl="0" indent="0" marL="0">
                        <a:buNone/>
                      </a:pPr>
                      <a:r>
                        <a:rPr/>
                        <a:t>counts </a:t>
                      </a:r>
                      <a:r>
                        <a:rPr b="1"/>
                        <a:t>how many times a property actually held</a:t>
                      </a:r>
                      <a:r>
                        <a:rPr/>
                        <a:t>. The check of the check</a:t>
                      </a:r>
                    </a:p>
                  </a:txBody>
                </a:tc>
              </a:tr>
            </a:tbl>
          </a:graphicData>
        </a:graphic>
      </p:graphicFrame>
    </p:spTree>
  </p:cSld>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Glossary · Three words that mislead</a:t>
            </a:r>
          </a:p>
        </p:txBody>
      </p:sp>
      <p:sp>
        <p:nvSpPr>
          <p:cNvPr id="3" name="Content Placeholder 2"/>
          <p:cNvSpPr>
            <a:spLocks noGrp="1"/>
          </p:cNvSpPr>
          <p:nvPr>
            <p:ph idx="1"/>
          </p:nvPr>
        </p:nvSpPr>
        <p:spPr/>
        <p:txBody>
          <a:bodyPr/>
          <a:lstStyle/>
          <a:p>
            <a:pPr lvl="0"/>
            <a:r>
              <a:rPr b="1">
                <a:latin typeface="Courier"/>
              </a:rPr>
              <a:t>virtual</a:t>
            </a:r>
            <a:r>
              <a:rPr/>
              <a:t> — in SystemVerilog it is </a:t>
            </a:r>
            <a:r>
              <a:rPr b="1"/>
              <a:t>three unrelated things</a:t>
            </a:r>
            <a:r>
              <a:rPr/>
              <a:t>: a </a:t>
            </a:r>
            <a:r>
              <a:rPr i="1"/>
              <a:t>virtual method</a:t>
            </a:r>
            <a:r>
              <a:rPr/>
              <a:t> (resolved by the object), a </a:t>
            </a:r>
            <a:r>
              <a:rPr i="1"/>
              <a:t>virtual class</a:t>
            </a:r>
            <a:r>
              <a:rPr/>
              <a:t> (abstract, it does not get instantiated) and a </a:t>
            </a:r>
            <a:r>
              <a:rPr i="1"/>
              <a:t>virtual interface</a:t>
            </a:r>
            <a:r>
              <a:rPr/>
              <a:t> (a handle to an interface). That they share the word is an accident of the language</a:t>
            </a:r>
          </a:p>
          <a:p>
            <a:pPr lvl="0"/>
            <a:r>
              <a:rPr b="1">
                <a:latin typeface="Courier"/>
              </a:rPr>
              <a:t>assert</a:t>
            </a:r>
            <a:r>
              <a:rPr/>
              <a:t> — in SystemVerilog it is </a:t>
            </a:r>
            <a:r>
              <a:rPr b="1"/>
              <a:t>two things</a:t>
            </a:r>
            <a:r>
              <a:rPr/>
              <a:t>: the </a:t>
            </a:r>
            <a:r>
              <a:rPr i="1"/>
              <a:t>immediate</a:t>
            </a:r>
            <a:r>
              <a:rPr/>
              <a:t> one, a statement that runs where the thread goes past, and the </a:t>
            </a:r>
            <a:r>
              <a:rPr i="1"/>
              <a:t>concurrent</a:t>
            </a:r>
            <a:r>
              <a:rPr/>
              <a:t> one (</a:t>
            </a:r>
            <a:r>
              <a:rPr>
                <a:latin typeface="Courier"/>
              </a:rPr>
              <a:t>assert property</a:t>
            </a:r>
            <a:r>
              <a:rPr/>
              <a:t>), a declaration with a clock that gets evaluated on its own the whole simulation — the assertions. The </a:t>
            </a:r>
            <a:r>
              <a:rPr>
                <a:latin typeface="Courier"/>
              </a:rPr>
              <a:t>assert(randomize())</a:t>
            </a:r>
            <a:r>
              <a:rPr/>
              <a:t> that is seen everywhere is the first one, and it is a poor way of checking a return value: that is why the course uses </a:t>
            </a:r>
            <a:r>
              <a:rPr>
                <a:latin typeface="Courier"/>
              </a:rPr>
              <a:t>`uvm_fatal</a:t>
            </a:r>
          </a:p>
          <a:p>
            <a:pPr lvl="0"/>
            <a:r>
              <a:rPr b="1" i="1"/>
              <a:t>coverage</a:t>
            </a:r>
            <a:r>
              <a:rPr/>
              <a:t> — without a surname it means nothing. If somebody tells you “we are at 90 %”, the question is always </a:t>
            </a:r>
            <a:r>
              <a:rPr i="1"/>
              <a:t>code or functional?</a:t>
            </a:r>
          </a:p>
          <a:p>
            <a:pPr lvl="0"/>
            <a:r>
              <a:rPr/>
              <a:t>And one of scale: a </a:t>
            </a:r>
            <a:r>
              <a:rPr b="1"/>
              <a:t>test</a:t>
            </a:r>
            <a:r>
              <a:rPr/>
              <a:t> in UVM is a </a:t>
            </a:r>
            <a:r>
              <a:rPr b="1"/>
              <a:t>class</a:t>
            </a:r>
            <a:r>
              <a:rPr/>
              <a:t>, not a file nor a run. The run is a </a:t>
            </a:r>
            <a:r>
              <a:rPr i="1"/>
              <a:t>run</a:t>
            </a:r>
            <a:r>
              <a:rPr/>
              <a:t>; the set of runs, a </a:t>
            </a:r>
            <a:r>
              <a:rPr i="1"/>
              <a:t>regression</a:t>
            </a:r>
          </a:p>
        </p:txBody>
      </p:sp>
    </p:spTree>
  </p:cSld>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References</a:t>
            </a:r>
          </a:p>
          <a:p>
            <a:pPr lvl="0"/>
            <a:r>
              <a:rPr b="1"/>
              <a:t>IEEE 1800-2017</a:t>
            </a:r>
            <a:r>
              <a:rPr/>
              <a:t> — SystemVerilog Language Reference Manual. The final arbiter of every discussion about syntax.</a:t>
            </a:r>
          </a:p>
          <a:p>
            <a:pPr lvl="0"/>
            <a:r>
              <a:rPr b="1"/>
              <a:t>IEEE 1800.2</a:t>
            </a:r>
            <a:r>
              <a:rPr/>
              <a:t> / </a:t>
            </a:r>
            <a:r>
              <a:rPr b="1"/>
              <a:t>Accellera UVM</a:t>
            </a:r>
            <a:r>
              <a:rPr/>
              <a:t> — the methodology, and the </a:t>
            </a:r>
            <a:r>
              <a:rPr i="1"/>
              <a:t>UVM User Guide</a:t>
            </a:r>
            <a:r>
              <a:rPr/>
              <a:t>. You have the code of </a:t>
            </a:r>
            <a:r>
              <a:rPr>
                <a:latin typeface="Courier"/>
              </a:rPr>
              <a:t>uvm-core</a:t>
            </a:r>
            <a:r>
              <a:rPr/>
              <a:t> on disk: </a:t>
            </a:r>
            <a:r>
              <a:rPr>
                <a:latin typeface="Courier"/>
              </a:rPr>
              <a:t>make uvm</a:t>
            </a:r>
            <a:r>
              <a:rPr/>
              <a:t>.</a:t>
            </a:r>
          </a:p>
          <a:p>
            <a:pPr lvl="0"/>
            <a:r>
              <a:rPr b="1"/>
              <a:t>Verification Academy</a:t>
            </a:r>
            <a:r>
              <a:rPr/>
              <a:t> — Siemens EDA · </a:t>
            </a:r>
            <a:r>
              <a:rPr>
                <a:hlinkClick r:id="rId3"/>
              </a:rPr>
              <a:t>verificationacademy.com</a:t>
            </a:r>
          </a:p>
          <a:p>
            <a:pPr lvl="0"/>
            <a:r>
              <a:rPr b="1"/>
              <a:t>Salemi, Ray.</a:t>
            </a:r>
            <a:r>
              <a:rPr/>
              <a:t> </a:t>
            </a:r>
            <a:r>
              <a:rPr i="1"/>
              <a:t>The UVM Primer</a:t>
            </a:r>
            <a:r>
              <a:rPr/>
              <a:t> — Boston Light Press, 2013. The book I learned UVM with, and where several of the examples in </a:t>
            </a:r>
            <a:r>
              <a:rPr>
                <a:latin typeface="Courier"/>
              </a:rPr>
              <a:t>code/</a:t>
            </a:r>
            <a:r>
              <a:rPr/>
              <a:t> came from.</a:t>
            </a:r>
          </a:p>
          <a:p>
            <a:pPr lvl="0"/>
            <a:r>
              <a:rPr b="1"/>
              <a:t>2024 Siemens EDA / Wilson Research Group Functional Verification Study</a:t>
            </a:r>
            <a:r>
              <a:rPr/>
              <a:t>. Source of the </a:t>
            </a:r>
            <a:r>
              <a:rPr b="1"/>
              <a:t>data</a:t>
            </a:r>
            <a:r>
              <a:rPr/>
              <a:t> of Trends. The charts are our own: they are generated with </a:t>
            </a:r>
            <a:r>
              <a:rPr>
                <a:latin typeface="Courier"/>
              </a:rPr>
              <a:t>make figs</a:t>
            </a:r>
            <a:r>
              <a:rPr/>
              <a:t> from </a:t>
            </a:r>
            <a:r>
              <a:rPr>
                <a:latin typeface="Courier"/>
              </a:rPr>
              <a:t>res/trends/data.json</a:t>
            </a:r>
            <a:r>
              <a:rPr/>
              <a:t>.</a:t>
            </a:r>
          </a:p>
          <a:p>
            <a:pPr lvl="0"/>
            <a:r>
              <a:rPr b="1"/>
              <a:t>On RAL</a:t>
            </a:r>
            <a:r>
              <a:rPr/>
              <a:t>: the </a:t>
            </a:r>
            <a:r>
              <a:rPr i="1"/>
              <a:t>Using the Register Layer Classes</a:t>
            </a:r>
            <a:r>
              <a:rPr/>
              <a:t> chapter of the </a:t>
            </a:r>
            <a:r>
              <a:rPr b="1"/>
              <a:t>UVM 1.2 User’s Guide</a:t>
            </a:r>
            <a:r>
              <a:rPr/>
              <a:t> from Accellera is the long explanation, and the table of the twenty-five field accesses —</a:t>
            </a:r>
            <a:r>
              <a:rPr>
                <a:latin typeface="Courier"/>
              </a:rPr>
              <a:t>RW</a:t>
            </a:r>
            <a:r>
              <a:rPr/>
              <a:t>, </a:t>
            </a:r>
            <a:r>
              <a:rPr>
                <a:latin typeface="Courier"/>
              </a:rPr>
              <a:t>WOC</a:t>
            </a:r>
            <a:r>
              <a:rPr/>
              <a:t>, </a:t>
            </a:r>
            <a:r>
              <a:rPr>
                <a:latin typeface="Courier"/>
              </a:rPr>
              <a:t>W1C</a:t>
            </a:r>
            <a:r>
              <a:rPr/>
              <a:t>…— is in the </a:t>
            </a:r>
            <a:r>
              <a:rPr b="1"/>
              <a:t>IEEE 1800.2</a:t>
            </a:r>
            <a:r>
              <a:rPr/>
              <a:t>, under </a:t>
            </a:r>
            <a:r>
              <a:rPr>
                <a:latin typeface="Courier"/>
              </a:rPr>
              <a:t>uvm_reg_field</a:t>
            </a:r>
            <a:r>
              <a:rPr/>
              <a:t>. What the unit does not use lives in the same place: </a:t>
            </a:r>
            <a:r>
              <a:rPr>
                <a:latin typeface="Courier"/>
              </a:rPr>
              <a:t>add_hdl_path</a:t>
            </a:r>
            <a:r>
              <a:rPr/>
              <a:t> for the backdoor, and </a:t>
            </a:r>
            <a:r>
              <a:rPr b="1"/>
              <a:t>IP-XACT</a:t>
            </a:r>
            <a:r>
              <a:rPr/>
              <a:t> (IEEE 1685) or </a:t>
            </a:r>
            <a:r>
              <a:rPr b="1"/>
              <a:t>SystemRDL</a:t>
            </a:r>
            <a:r>
              <a:rPr/>
              <a:t> (Accellera) to generate the model instead of writing it.</a:t>
            </a:r>
          </a:p>
          <a:p>
            <a:pPr lvl="0"/>
            <a:r>
              <a:rPr b="1"/>
              <a:t>On clocking blocks</a:t>
            </a:r>
            <a:r>
              <a:rPr/>
              <a:t>, which is the liveliest discussion of the course: the threads by </a:t>
            </a:r>
            <a:r>
              <a:rPr b="1"/>
              <a:t>Dave Rich</a:t>
            </a:r>
            <a:r>
              <a:rPr/>
              <a:t> on Verification Academy (2014, 2022 and 2024), his paper </a:t>
            </a:r>
            <a:r>
              <a:rPr i="1"/>
              <a:t>The Missing Link: The Testbench to DUT Connection</a:t>
            </a:r>
            <a:r>
              <a:rPr/>
              <a:t>, and the </a:t>
            </a:r>
            <a:r>
              <a:rPr b="1"/>
              <a:t>DV Coding Style Guide from lowRISC/OpenTitan</a:t>
            </a:r>
            <a:r>
              <a:rPr/>
              <a:t>, which prescribes them as a rule. The summary, with the links and the quotes, in </a:t>
            </a:r>
            <a:r>
              <a:rPr b="1">
                <a:latin typeface="Courier"/>
              </a:rPr>
              <a:t>docs/clocking-blocks.md</a:t>
            </a:r>
            <a:r>
              <a:rPr/>
              <a:t> (in Spanish).</a:t>
            </a:r>
          </a:p>
        </p:txBody>
      </p:sp>
    </p:spTree>
  </p:cSld>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If you want to keep reading</a:t>
            </a:r>
          </a:p>
          <a:p>
            <a:pPr lvl="0" indent="0" marL="0">
              <a:buNone/>
            </a:pPr>
            <a:r>
              <a:rPr/>
              <a:t>   The book I learned with The UVM Primer Ray Salemi · Boston Light Press, 2013 · ISBN 978-0974164939  </a:t>
            </a:r>
          </a:p>
          <a:p>
            <a:pPr lvl="0" indent="0" marL="0">
              <a:buNone/>
            </a:pPr>
            <a:r>
              <a:rPr/>
              <a:t>This course is not that book: it has another structure, another DUT, another simulator and four units of material the book does not cover. What it does share is credited in NOTICE, and the complete list of differences is in docs/en-que-se-diferencia.md (in Spanish).</a:t>
            </a:r>
          </a:p>
        </p:txBody>
      </p:sp>
    </p:spTree>
  </p:cSld>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Credits</a:t>
            </a:r>
          </a:p>
        </p:txBody>
      </p:sp>
      <p:sp>
        <p:nvSpPr>
          <p:cNvPr id="3" name="Content Placeholder 2"/>
          <p:cNvSpPr>
            <a:spLocks noGrp="1"/>
          </p:cNvSpPr>
          <p:nvPr>
            <p:ph idx="1"/>
          </p:nvPr>
        </p:nvSpPr>
        <p:spPr/>
        <p:txBody>
          <a:bodyPr/>
          <a:lstStyle/>
          <a:p>
            <a:pPr lvl="0"/>
            <a:r>
              <a:rPr/>
              <a:t>Part of the examples in </a:t>
            </a:r>
            <a:r>
              <a:rPr>
                <a:latin typeface="Courier"/>
              </a:rPr>
              <a:t>code/</a:t>
            </a:r>
            <a:r>
              <a:rPr/>
              <a:t> derives from those of the </a:t>
            </a:r>
            <a:r>
              <a:rPr b="1"/>
              <a:t>UVM Primer</a:t>
            </a:r>
            <a:r>
              <a:rPr/>
              <a:t>, published by its author under </a:t>
            </a:r>
            <a:r>
              <a:rPr b="1"/>
              <a:t>Apache-2.0</a:t>
            </a:r>
            <a:r>
              <a:rPr/>
              <a:t>. Here they stay under Apache-2.0, with the </a:t>
            </a:r>
            <a:r>
              <a:rPr>
                <a:latin typeface="Courier"/>
              </a:rPr>
              <a:t>NOTICE</a:t>
            </a:r>
            <a:r>
              <a:rPr/>
              <a:t> the licence asks for and the list of changes.</a:t>
            </a:r>
          </a:p>
          <a:p>
            <a:pPr lvl="0"/>
            <a:r>
              <a:rPr/>
              <a:t>The course —</a:t>
            </a:r>
            <a:r>
              <a:rPr>
                <a:latin typeface="Courier"/>
              </a:rPr>
              <a:t>slides/</a:t>
            </a:r>
            <a:r>
              <a:rPr/>
              <a:t> and </a:t>
            </a:r>
            <a:r>
              <a:rPr>
                <a:latin typeface="Courier"/>
              </a:rPr>
              <a:t>docs/</a:t>
            </a:r>
            <a:r>
              <a:rPr/>
              <a:t>— is </a:t>
            </a:r>
            <a:r>
              <a:rPr b="1"/>
              <a:t>CC BY 4.0</a:t>
            </a:r>
            <a:r>
              <a:rPr/>
              <a:t>. The tools in </a:t>
            </a:r>
            <a:r>
              <a:rPr>
                <a:latin typeface="Courier"/>
              </a:rPr>
              <a:t>tools/</a:t>
            </a:r>
            <a:r>
              <a:rPr/>
              <a:t>, </a:t>
            </a:r>
            <a:r>
              <a:rPr b="1"/>
              <a:t>MIT</a:t>
            </a:r>
            <a:r>
              <a:rPr/>
              <a:t>.</a:t>
            </a:r>
          </a:p>
          <a:p>
            <a:pPr lvl="0"/>
            <a:r>
              <a:rPr/>
              <a:t>The trend charts are our own, made from the published percentages of the Wilson Research Group / Siemens EDA study.</a:t>
            </a:r>
          </a:p>
          <a:p>
            <a:pPr lvl="0"/>
            <a:r>
              <a:rPr b="1"/>
              <a:t>reveal.js</a:t>
            </a:r>
            <a:r>
              <a:rPr/>
              <a:t> and </a:t>
            </a:r>
            <a:r>
              <a:rPr b="1"/>
              <a:t>forkit.js</a:t>
            </a:r>
            <a:r>
              <a:rPr/>
              <a:t> by Hakim El Hattab (MIT); the typefaces Chakra Petch and IBM Plex under SIL OFL 1.1.</a:t>
            </a:r>
          </a:p>
        </p:txBody>
      </p:sp>
    </p:spTree>
  </p:cSld>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This is as far as we got</a:t>
            </a:r>
          </a:p>
          <a:p>
            <a:pPr lvl="0" indent="0" marL="0">
              <a:spcBef>
                <a:spcPts val="3000"/>
              </a:spcBef>
              <a:buNone/>
            </a:pPr>
            <a:r>
              <a:rPr b="1" i="1"/>
              <a:t>What you take with you</a:t>
            </a:r>
          </a:p>
          <a:p>
            <a:pPr lvl="0"/>
            <a:r>
              <a:rPr/>
              <a:t>You know </a:t>
            </a:r>
            <a:r>
              <a:rPr b="1"/>
              <a:t>why</a:t>
            </a:r>
            <a:r>
              <a:rPr/>
              <a:t> verification exists as a discipline, and what the numbers of the industry say</a:t>
            </a:r>
          </a:p>
          <a:p>
            <a:pPr lvl="0"/>
            <a:r>
              <a:rPr/>
              <a:t>You wrote a conventional testbench, you measure it with </a:t>
            </a:r>
            <a:r>
              <a:rPr b="1"/>
              <a:t>functional coverage</a:t>
            </a:r>
            <a:r>
              <a:rPr/>
              <a:t>, and you know how to read the number that comes out</a:t>
            </a:r>
          </a:p>
          <a:p>
            <a:pPr lvl="0"/>
            <a:r>
              <a:rPr/>
              <a:t>You can read and write </a:t>
            </a:r>
            <a:r>
              <a:rPr b="1"/>
              <a:t>OOP in SystemVerilog</a:t>
            </a:r>
            <a:r>
              <a:rPr/>
              <a:t>: classes, inheritance, polymorphism, parameterized classes, the factory</a:t>
            </a:r>
          </a:p>
          <a:p>
            <a:pPr lvl="0"/>
            <a:r>
              <a:rPr/>
              <a:t>You built a </a:t>
            </a:r>
            <a:r>
              <a:rPr b="1"/>
              <a:t>complete UVM testbench</a:t>
            </a:r>
            <a:r>
              <a:rPr/>
              <a:t> —test, env, components, monitors, driver, scoreboard, transactions, agents and sequences— piece by piece, understanding what replaces what</a:t>
            </a:r>
          </a:p>
          <a:p>
            <a:pPr lvl="0"/>
            <a:r>
              <a:rPr/>
              <a:t>You wrote </a:t>
            </a:r>
            <a:r>
              <a:rPr b="1"/>
              <a:t>assertions</a:t>
            </a:r>
            <a:r>
              <a:rPr/>
              <a:t>: the other half of the plan, the one no scoreboard can close because it is not about the result but about the protocol</a:t>
            </a:r>
          </a:p>
          <a:p>
            <a:pPr lvl="0"/>
            <a:r>
              <a:rPr/>
              <a:t>And you handed it in: the </a:t>
            </a:r>
            <a:r>
              <a:rPr b="1"/>
              <a:t>capstone</a:t>
            </a:r>
            <a:r>
              <a:rPr/>
              <a:t> is a DUT you had not seen before, its spec, and the whole testbench from a blank sheet — which is literally what gets asked for at work</a:t>
            </a:r>
          </a:p>
          <a:p>
            <a:pPr lvl="0"/>
            <a:r>
              <a:rPr/>
              <a:t>And all of that runs on your machine, with </a:t>
            </a:r>
            <a:r>
              <a:rPr b="1"/>
              <a:t>free tools</a:t>
            </a:r>
            <a:r>
              <a:rPr/>
              <a:t>, without asking anybody for a licence</a:t>
            </a:r>
          </a:p>
        </p:txBody>
      </p:sp>
    </p:spTree>
  </p:cSld>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was left out</a:t>
            </a:r>
          </a:p>
        </p:txBody>
      </p:sp>
      <p:sp>
        <p:nvSpPr>
          <p:cNvPr id="3" name="Content Placeholder 2"/>
          <p:cNvSpPr>
            <a:spLocks noGrp="1"/>
          </p:cNvSpPr>
          <p:nvPr>
            <p:ph idx="1"/>
          </p:nvPr>
        </p:nvSpPr>
        <p:spPr>
          <a:xfrm>
            <a:off x="457200" y="1193800"/>
            <a:ext cx="8229600" cy="266700"/>
          </a:xfrm>
        </p:spPr>
        <p:txBody>
          <a:bodyPr/>
          <a:lstStyle/>
          <a:p>
            <a:pPr lvl="0" indent="0" marL="0">
              <a:spcBef>
                <a:spcPts val="3000"/>
              </a:spcBef>
              <a:buNone/>
            </a:pPr>
            <a:r>
              <a:rPr b="1" i="1"/>
              <a:t>and where to go on</a:t>
            </a:r>
          </a:p>
        </p:txBody>
      </p:sp>
      <p:graphicFrame>
        <p:nvGraphicFramePr>
          <p:cNvPr id="6" name="Content Placeholder 5"/>
          <p:cNvGraphicFramePr>
            <a:graphicFrameLocks noGrp="1"/>
          </p:cNvGraphicFramePr>
          <p:nvPr>
            <p:ph idx="1"/>
          </p:nvPr>
        </p:nvGraphicFramePr>
        <p:xfrm>
          <a:off x="457200" y="1587500"/>
          <a:ext cx="8229600" cy="1270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Topic</a:t>
                      </a:r>
                    </a:p>
                  </a:txBody>
                  <a:tcPr/>
                </a:tc>
                <a:tc>
                  <a:txBody>
                    <a:bodyPr/>
                    <a:lstStyle/>
                    <a:p>
                      <a:pPr lvl="0" indent="0" marL="0">
                        <a:buNone/>
                      </a:pPr>
                      <a:r>
                        <a:rPr/>
                        <a:t>Why you are going to run into it</a:t>
                      </a:r>
                    </a:p>
                  </a:txBody>
                  <a:tcPr/>
                </a:tc>
              </a:tr>
              <a:tr h="0">
                <a:tc>
                  <a:txBody>
                    <a:bodyPr/>
                    <a:lstStyle/>
                    <a:p>
                      <a:pPr lvl="0" indent="0" marL="0">
                        <a:buNone/>
                      </a:pPr>
                      <a:r>
                        <a:rPr>
                          <a:latin typeface="Courier"/>
                        </a:rPr>
                        <a:t>uvm_event</a:t>
                      </a:r>
                      <a:r>
                        <a:rPr/>
                        <a:t>, </a:t>
                      </a:r>
                      <a:r>
                        <a:rPr>
                          <a:latin typeface="Courier"/>
                        </a:rPr>
                        <a:t>uvm_barrier</a:t>
                      </a:r>
                    </a:p>
                  </a:txBody>
                </a:tc>
                <a:tc>
                  <a:txBody>
                    <a:bodyPr/>
                    <a:lstStyle/>
                    <a:p>
                      <a:pPr lvl="0" indent="0" marL="0">
                        <a:buNone/>
                      </a:pPr>
                      <a:r>
                        <a:rPr/>
                        <a:t>The synchronization that is left when the objection is not enough</a:t>
                      </a:r>
                    </a:p>
                  </a:txBody>
                </a:tc>
              </a:tr>
              <a:tr h="0">
                <a:tc>
                  <a:txBody>
                    <a:bodyPr/>
                    <a:lstStyle/>
                    <a:p>
                      <a:pPr lvl="0" indent="0" marL="0">
                        <a:buNone/>
                      </a:pPr>
                      <a:r>
                        <a:rPr>
                          <a:latin typeface="Courier"/>
                        </a:rPr>
                        <a:t>uvm_heartbeat</a:t>
                      </a:r>
                    </a:p>
                  </a:txBody>
                </a:tc>
                <a:tc>
                  <a:txBody>
                    <a:bodyPr/>
                    <a:lstStyle/>
                    <a:p>
                      <a:pPr lvl="0" indent="0" marL="0">
                        <a:buNone/>
                      </a:pPr>
                      <a:r>
                        <a:rPr/>
                        <a:t>The one that warns you a component stopped showing signs of life in a regression of hours</a:t>
                      </a:r>
                    </a:p>
                  </a:txBody>
                </a:tc>
              </a:tr>
              <a:tr h="0">
                <a:tc>
                  <a:txBody>
                    <a:bodyPr/>
                    <a:lstStyle/>
                    <a:p>
                      <a:pPr lvl="0" indent="0" marL="0">
                        <a:buNone/>
                      </a:pPr>
                      <a:r>
                        <a:rPr>
                          <a:latin typeface="Courier"/>
                        </a:rPr>
                        <a:t>uvm_sequence_library</a:t>
                      </a:r>
                    </a:p>
                  </a:txBody>
                </a:tc>
                <a:tc>
                  <a:txBody>
                    <a:bodyPr/>
                    <a:lstStyle/>
                    <a:p>
                      <a:pPr lvl="0" indent="0" marL="0">
                        <a:buNone/>
                      </a:pPr>
                      <a:r>
                        <a:rPr/>
                        <a:t>A bag of sequences the sequencer picks from at random: the stress test without writing it</a:t>
                      </a:r>
                    </a:p>
                  </a:txBody>
                </a:tc>
              </a:tr>
              <a:tr h="0">
                <a:tc>
                  <a:txBody>
                    <a:bodyPr/>
                    <a:lstStyle/>
                    <a:p>
                      <a:pPr lvl="0" indent="0" marL="0">
                        <a:buNone/>
                      </a:pPr>
                      <a:r>
                        <a:rPr>
                          <a:latin typeface="Courier"/>
                        </a:rPr>
                        <a:t>uvm_pool</a:t>
                      </a:r>
                      <a:r>
                        <a:rPr/>
                        <a:t>, </a:t>
                      </a:r>
                      <a:r>
                        <a:rPr>
                          <a:latin typeface="Courier"/>
                        </a:rPr>
                        <a:t>uvm_queue</a:t>
                      </a:r>
                    </a:p>
                  </a:txBody>
                </a:tc>
                <a:tc>
                  <a:txBody>
                    <a:bodyPr/>
                    <a:lstStyle/>
                    <a:p>
                      <a:pPr lvl="0" indent="0" marL="0">
                        <a:buNone/>
                      </a:pPr>
                      <a:r>
                        <a:rPr/>
                        <a:t>The collections of UVM. An associative array is enough until it has to be shared</a:t>
                      </a:r>
                    </a:p>
                  </a:txBody>
                </a:tc>
              </a:tr>
              <a:tr h="0">
                <a:tc>
                  <a:txBody>
                    <a:bodyPr/>
                    <a:lstStyle/>
                    <a:p>
                      <a:pPr lvl="0" indent="0" marL="0">
                        <a:buNone/>
                      </a:pPr>
                      <a:r>
                        <a:rPr b="1"/>
                        <a:t>TLM2, phase jumps</a:t>
                      </a:r>
                    </a:p>
                  </a:txBody>
                </a:tc>
                <a:tc>
                  <a:txBody>
                    <a:bodyPr/>
                    <a:lstStyle/>
                    <a:p>
                      <a:pPr lvl="0" indent="0" marL="0">
                        <a:buNone/>
                      </a:pPr>
                      <a:r>
                        <a:rPr/>
                        <a:t>The limit of the course, and it is explicit</a:t>
                      </a:r>
                    </a:p>
                  </a:txBody>
                </a:tc>
              </a:tr>
              <a:tr h="0">
                <a:tc>
                  <a:txBody>
                    <a:bodyPr/>
                    <a:lstStyle/>
                    <a:p>
                      <a:pPr lvl="0" indent="0" marL="0">
                        <a:buNone/>
                      </a:pPr>
                      <a:r>
                        <a:rPr/>
                        <a:t>UPF, gate-level, PSS</a:t>
                      </a:r>
                    </a:p>
                  </a:txBody>
                </a:tc>
                <a:tc>
                  <a:txBody>
                    <a:bodyPr/>
                    <a:lstStyle/>
                    <a:p>
                      <a:pPr lvl="0" indent="0" marL="0">
                        <a:buNone/>
                      </a:pPr>
                      <a:r>
                        <a:rPr/>
                        <a:t>Three worlds apart: low power, the netlist with delays, and generating the tests from a model</a:t>
                      </a:r>
                    </a:p>
                  </a:txBody>
                </a:tc>
              </a:tr>
            </a:tbl>
          </a:graphicData>
        </a:graphic>
      </p:graphicFrame>
      <p:sp>
        <p:nvSpPr>
          <p:cNvPr id="3" name="Content Placeholder 2"/>
          <p:cNvSpPr>
            <a:spLocks noGrp="1"/>
          </p:cNvSpPr>
          <p:nvPr>
            <p:ph idx="1"/>
          </p:nvPr>
        </p:nvSpPr>
        <p:spPr>
          <a:xfrm>
            <a:off x="457200" y="2984500"/>
            <a:ext cx="8229600" cy="1473200"/>
          </a:xfrm>
        </p:spPr>
        <p:txBody>
          <a:bodyPr/>
          <a:lstStyle/>
          <a:p>
            <a:pPr lvl="0"/>
            <a:r>
              <a:rPr/>
              <a:t>The three places to go on: the </a:t>
            </a:r>
            <a:r>
              <a:rPr b="1"/>
              <a:t>LRM IEEE 1800-2017</a:t>
            </a:r>
            <a:r>
              <a:rPr/>
              <a:t>, the </a:t>
            </a:r>
            <a:r>
              <a:rPr i="1"/>
              <a:t>UVM User Guide</a:t>
            </a:r>
            <a:r>
              <a:rPr/>
              <a:t> from </a:t>
            </a:r>
            <a:r>
              <a:rPr b="1"/>
              <a:t>Accellera</a:t>
            </a:r>
            <a:r>
              <a:rPr/>
              <a:t>, and </a:t>
            </a:r>
            <a:r>
              <a:rPr b="1"/>
              <a:t>Verification Academy</a:t>
            </a:r>
          </a:p>
          <a:p>
            <a:pPr lvl="0"/>
            <a:r>
              <a:rPr/>
              <a:t>And one almost nobody uses: the </a:t>
            </a:r>
            <a:r>
              <a:rPr b="1"/>
              <a:t>code of </a:t>
            </a:r>
            <a:r>
              <a:rPr b="1">
                <a:latin typeface="Courier"/>
              </a:rPr>
              <a:t>uvm-core</a:t>
            </a:r>
            <a:r>
              <a:rPr/>
              <a:t>. It is on your disk, in </a:t>
            </a:r>
            <a:r>
              <a:rPr>
                <a:latin typeface="Courier"/>
              </a:rPr>
              <a:t>code/.uvm/src/</a:t>
            </a:r>
            <a:r>
              <a:rPr/>
              <a:t>, and by this point you can read it</a:t>
            </a:r>
          </a:p>
          <a:p>
            <a:pPr lvl="0"/>
            <a:r>
              <a:rPr/>
              <a:t>And if you get stuck: </a:t>
            </a:r>
            <a:r>
              <a:rPr b="1">
                <a:hlinkClick r:id="rId3"/>
              </a:rPr>
              <a:t>Discussions</a:t>
            </a:r>
            <a:r>
              <a:rPr/>
              <a:t>, with one category per day. An example that does not run or an explanation that does not get understood are </a:t>
            </a:r>
            <a:r>
              <a:rPr b="1"/>
              <a:t>issues of the course</a:t>
            </a:r>
            <a:r>
              <a:rPr/>
              <a:t>, not problems of yours</a:t>
            </a:r>
          </a:p>
          <a:p>
            <a:pPr lvl="0"/>
            <a:r>
              <a:rPr/>
              <a:t>And if you want to go on right here: </a:t>
            </a:r>
            <a:r>
              <a:rPr b="1"/>
              <a:t>day 8</a:t>
            </a:r>
            <a:r>
              <a:rPr/>
              <a:t> is optional and starts after the self-assessment and </a:t>
            </a:r>
            <a:r>
              <a:rPr i="1"/>
              <a:t>On Monday</a:t>
            </a:r>
            <a:r>
              <a:rPr/>
              <a:t> — RAL, the reference model in C, and a second capstone</a:t>
            </a:r>
          </a:p>
        </p:txBody>
      </p:sp>
    </p:spTree>
  </p:cSld>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3800"/>
            <a:ext cx="8229600" cy="1231900"/>
          </a:xfrm>
        </p:spPr>
        <p:txBody>
          <a:bodyPr/>
          <a:lstStyle/>
          <a:p>
            <a:pPr lvl="0" indent="0" marL="0">
              <a:spcBef>
                <a:spcPts val="3000"/>
              </a:spcBef>
              <a:buNone/>
            </a:pPr>
            <a:r>
              <a:rPr b="1"/>
              <a:t>Self-assessment</a:t>
            </a:r>
          </a:p>
          <a:p>
            <a:pPr lvl="0" indent="0" marL="0">
              <a:spcBef>
                <a:spcPts val="3000"/>
              </a:spcBef>
              <a:buNone/>
            </a:pPr>
            <a:r>
              <a:rPr b="1" i="1"/>
              <a:t>Fifteen things you should be able to do by now · 1 of 3</a:t>
            </a:r>
          </a:p>
        </p:txBody>
      </p:sp>
      <p:graphicFrame>
        <p:nvGraphicFramePr>
          <p:cNvPr id="6" name="Content Placeholder 5"/>
          <p:cNvGraphicFramePr>
            <a:graphicFrameLocks noGrp="1"/>
          </p:cNvGraphicFramePr>
          <p:nvPr>
            <p:ph idx="1"/>
          </p:nvPr>
        </p:nvGraphicFramePr>
        <p:xfrm>
          <a:off x="457200" y="2552700"/>
          <a:ext cx="8229600" cy="1905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Can I…?</a:t>
                      </a:r>
                    </a:p>
                  </a:txBody>
                  <a:tcPr/>
                </a:tc>
                <a:tc>
                  <a:txBody>
                    <a:bodyPr/>
                    <a:lstStyle/>
                    <a:p>
                      <a:pPr lvl="0" indent="0" marL="0">
                        <a:buNone/>
                      </a:pPr>
                      <a:r>
                        <a:rPr/>
                        <a:t>Where it is</a:t>
                      </a:r>
                    </a:p>
                  </a:txBody>
                  <a:tcPr/>
                </a:tc>
              </a:tr>
              <a:tr h="0">
                <a:tc>
                  <a:txBody>
                    <a:bodyPr/>
                    <a:lstStyle/>
                    <a:p>
                      <a:pPr lvl="0" indent="0" marL="0">
                        <a:buNone/>
                      </a:pPr>
                      <a:r>
                        <a:rPr b="1"/>
                        <a:t>1 ·</a:t>
                      </a:r>
                      <a:r>
                        <a:rPr/>
                        <a:t> Explain why </a:t>
                      </a:r>
                      <a:r>
                        <a:rPr b="1"/>
                        <a:t>47 %</a:t>
                      </a:r>
                      <a:r>
                        <a:rPr/>
                        <a:t> of a verification engineer’s time goes on debug, and what this course does about it</a:t>
                      </a:r>
                    </a:p>
                  </a:txBody>
                </a:tc>
                <a:tc>
                  <a:txBody>
                    <a:bodyPr/>
                    <a:lstStyle/>
                    <a:p>
                      <a:pPr lvl="0" indent="0" marL="0">
                        <a:buNone/>
                      </a:pPr>
                      <a:r>
                        <a:rPr>
                          <a:hlinkClick r:id="rId3"/>
                        </a:rPr>
                        <a:t>Trends</a:t>
                      </a:r>
                    </a:p>
                  </a:txBody>
                </a:tc>
              </a:tr>
              <a:tr h="0">
                <a:tc>
                  <a:txBody>
                    <a:bodyPr/>
                    <a:lstStyle/>
                    <a:p>
                      <a:pPr lvl="0" indent="0" marL="0">
                        <a:buNone/>
                      </a:pPr>
                      <a:r>
                        <a:rPr b="1"/>
                        <a:t>2 ·</a:t>
                      </a:r>
                      <a:r>
                        <a:rPr/>
                        <a:t> Write a five-column </a:t>
                      </a:r>
                      <a:r>
                        <a:rPr b="1"/>
                        <a:t>verification plan</a:t>
                      </a:r>
                      <a:r>
                        <a:rPr/>
                        <a:t> for a DUT I have not seen before</a:t>
                      </a:r>
                    </a:p>
                  </a:txBody>
                </a:tc>
                <a:tc>
                  <a:txBody>
                    <a:bodyPr/>
                    <a:lstStyle/>
                    <a:p>
                      <a:pPr lvl="0" indent="0" marL="0">
                        <a:buNone/>
                      </a:pPr>
                      <a:r>
                        <a:rPr>
                          <a:hlinkClick r:id="rId4"/>
                        </a:rPr>
                        <a:t>The verification plan</a:t>
                      </a:r>
                    </a:p>
                  </a:txBody>
                </a:tc>
              </a:tr>
              <a:tr h="0">
                <a:tc>
                  <a:txBody>
                    <a:bodyPr/>
                    <a:lstStyle/>
                    <a:p>
                      <a:pPr lvl="0" indent="0" marL="0">
                        <a:buNone/>
                      </a:pPr>
                      <a:r>
                        <a:rPr b="1"/>
                        <a:t>3 ·</a:t>
                      </a:r>
                      <a:r>
                        <a:rPr/>
                        <a:t> Say why </a:t>
                      </a:r>
                      <a:r>
                        <a:rPr b="1"/>
                        <a:t>100 % code coverage</a:t>
                      </a:r>
                      <a:r>
                        <a:rPr/>
                        <a:t> does not mean the DUT is verified</a:t>
                      </a:r>
                    </a:p>
                  </a:txBody>
                </a:tc>
                <a:tc>
                  <a:txBody>
                    <a:bodyPr/>
                    <a:lstStyle/>
                    <a:p>
                      <a:pPr lvl="0" indent="0" marL="0">
                        <a:buNone/>
                      </a:pPr>
                      <a:r>
                        <a:rPr>
                          <a:hlinkClick r:id="rId5"/>
                        </a:rPr>
                        <a:t>Functional coverage</a:t>
                      </a:r>
                    </a:p>
                  </a:txBody>
                </a:tc>
              </a:tr>
              <a:tr h="0">
                <a:tc>
                  <a:txBody>
                    <a:bodyPr/>
                    <a:lstStyle/>
                    <a:p>
                      <a:pPr lvl="0" indent="0" marL="0">
                        <a:buNone/>
                      </a:pPr>
                      <a:r>
                        <a:rPr b="1"/>
                        <a:t>4 ·</a:t>
                      </a:r>
                      <a:r>
                        <a:rPr/>
                        <a:t> Say what to look at </a:t>
                      </a:r>
                      <a:r>
                        <a:rPr b="1"/>
                        <a:t>first</a:t>
                      </a:r>
                      <a:r>
                        <a:rPr/>
                        <a:t> when a </a:t>
                      </a:r>
                      <a:r>
                        <a:rPr>
                          <a:latin typeface="Courier"/>
                        </a:rPr>
                        <a:t>covergroup</a:t>
                      </a:r>
                      <a:r>
                        <a:rPr/>
                        <a:t> reports 0 %</a:t>
                      </a:r>
                    </a:p>
                  </a:txBody>
                </a:tc>
                <a:tc>
                  <a:txBody>
                    <a:bodyPr/>
                    <a:lstStyle/>
                    <a:p>
                      <a:pPr lvl="0" indent="0" marL="0">
                        <a:buNone/>
                      </a:pPr>
                      <a:r>
                        <a:rPr>
                          <a:hlinkClick r:id="rId6"/>
                        </a:rPr>
                        <a:t>Functional coverage</a:t>
                      </a:r>
                    </a:p>
                  </a:txBody>
                </a:tc>
              </a:tr>
              <a:tr h="0">
                <a:tc>
                  <a:txBody>
                    <a:bodyPr/>
                    <a:lstStyle/>
                    <a:p>
                      <a:pPr lvl="0" indent="0" marL="0">
                        <a:buNone/>
                      </a:pPr>
                      <a:r>
                        <a:rPr b="1"/>
                        <a:t>5 ·</a:t>
                      </a:r>
                      <a:r>
                        <a:rPr/>
                        <a:t> Explain which race a </a:t>
                      </a:r>
                      <a:r>
                        <a:rPr>
                          <a:latin typeface="Courier"/>
                        </a:rPr>
                        <a:t>clocking block</a:t>
                      </a:r>
                      <a:r>
                        <a:rPr/>
                        <a:t> avoids — and why they are </a:t>
                      </a:r>
                      <a:r>
                        <a:rPr b="1"/>
                        <a:t>optional</a:t>
                      </a:r>
                      <a:r>
                        <a:rPr/>
                        <a:t> anyway</a:t>
                      </a:r>
                    </a:p>
                  </a:txBody>
                </a:tc>
                <a:tc>
                  <a:txBody>
                    <a:bodyPr/>
                    <a:lstStyle/>
                    <a:p>
                      <a:pPr lvl="0" indent="0" marL="0">
                        <a:buNone/>
                      </a:pPr>
                      <a:r>
                        <a:rPr>
                          <a:hlinkClick r:id="rId7"/>
                        </a:rPr>
                        <a:t>Interfaces and BFM</a:t>
                      </a:r>
                    </a:p>
                  </a:txBody>
                </a:tc>
              </a:tr>
            </a:tbl>
          </a:graphicData>
        </a:graphic>
      </p:graphicFrame>
    </p:spTree>
  </p:cSld>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Self-assessment</a:t>
            </a:r>
          </a:p>
        </p:txBody>
      </p:sp>
      <p:sp>
        <p:nvSpPr>
          <p:cNvPr id="3" name="Content Placeholder 2"/>
          <p:cNvSpPr>
            <a:spLocks noGrp="1"/>
          </p:cNvSpPr>
          <p:nvPr>
            <p:ph idx="1"/>
          </p:nvPr>
        </p:nvSpPr>
        <p:spPr>
          <a:xfrm>
            <a:off x="457200" y="1193800"/>
            <a:ext cx="8229600" cy="723900"/>
          </a:xfrm>
        </p:spPr>
        <p:txBody>
          <a:bodyPr/>
          <a:lstStyle/>
          <a:p>
            <a:pPr lvl="0" indent="0" marL="0">
              <a:spcBef>
                <a:spcPts val="3000"/>
              </a:spcBef>
              <a:buNone/>
            </a:pPr>
            <a:r>
              <a:rPr b="1" i="1"/>
              <a:t>Fifteen things you should be able to do by now · 2 of 3</a:t>
            </a:r>
          </a:p>
        </p:txBody>
      </p:sp>
      <p:graphicFrame>
        <p:nvGraphicFramePr>
          <p:cNvPr id="6" name="Content Placeholder 5"/>
          <p:cNvGraphicFramePr>
            <a:graphicFrameLocks noGrp="1"/>
          </p:cNvGraphicFramePr>
          <p:nvPr>
            <p:ph idx="1"/>
          </p:nvPr>
        </p:nvGraphicFramePr>
        <p:xfrm>
          <a:off x="457200" y="2044700"/>
          <a:ext cx="8229600" cy="2413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Can I…?</a:t>
                      </a:r>
                    </a:p>
                  </a:txBody>
                  <a:tcPr/>
                </a:tc>
                <a:tc>
                  <a:txBody>
                    <a:bodyPr/>
                    <a:lstStyle/>
                    <a:p>
                      <a:pPr lvl="0" indent="0" marL="0">
                        <a:buNone/>
                      </a:pPr>
                      <a:r>
                        <a:rPr/>
                        <a:t>Where it is</a:t>
                      </a:r>
                    </a:p>
                  </a:txBody>
                  <a:tcPr/>
                </a:tc>
              </a:tr>
              <a:tr h="0">
                <a:tc>
                  <a:txBody>
                    <a:bodyPr/>
                    <a:lstStyle/>
                    <a:p>
                      <a:pPr lvl="0" indent="0" marL="0">
                        <a:buNone/>
                      </a:pPr>
                      <a:r>
                        <a:rPr b="1"/>
                        <a:t>6 ·</a:t>
                      </a:r>
                      <a:r>
                        <a:rPr/>
                        <a:t> Extend a class and change its behaviour </a:t>
                      </a:r>
                      <a:r>
                        <a:rPr b="1"/>
                        <a:t>without copying it</a:t>
                      </a:r>
                      <a:r>
                        <a:rPr/>
                        <a:t>, and say what </a:t>
                      </a:r>
                      <a:r>
                        <a:rPr>
                          <a:latin typeface="Courier"/>
                        </a:rPr>
                        <a:t>super</a:t>
                      </a:r>
                      <a:r>
                        <a:rPr/>
                        <a:t> does</a:t>
                      </a:r>
                    </a:p>
                  </a:txBody>
                </a:tc>
                <a:tc>
                  <a:txBody>
                    <a:bodyPr/>
                    <a:lstStyle/>
                    <a:p>
                      <a:pPr lvl="0" indent="0" marL="0">
                        <a:buNone/>
                      </a:pPr>
                      <a:r>
                        <a:rPr>
                          <a:hlinkClick r:id="rId3"/>
                        </a:rPr>
                        <a:t>Classes and extensions</a:t>
                      </a:r>
                    </a:p>
                  </a:txBody>
                </a:tc>
              </a:tr>
              <a:tr h="0">
                <a:tc>
                  <a:txBody>
                    <a:bodyPr/>
                    <a:lstStyle/>
                    <a:p>
                      <a:pPr lvl="0" indent="0" marL="0">
                        <a:buNone/>
                      </a:pPr>
                      <a:r>
                        <a:rPr b="1"/>
                        <a:t>7 ·</a:t>
                      </a:r>
                      <a:r>
                        <a:rPr/>
                        <a:t> Change the class a testbench uses </a:t>
                      </a:r>
                      <a:r>
                        <a:rPr b="1"/>
                        <a:t>without touching the </a:t>
                      </a:r>
                      <a:r>
                        <a:rPr b="1">
                          <a:latin typeface="Courier"/>
                        </a:rPr>
                        <a:t>env</a:t>
                      </a:r>
                      <a:r>
                        <a:rPr/>
                        <a:t>, with a </a:t>
                      </a:r>
                      <a:r>
                        <a:rPr>
                          <a:latin typeface="Courier"/>
                        </a:rPr>
                        <a:t>set_type_override</a:t>
                      </a:r>
                    </a:p>
                  </a:txBody>
                </a:tc>
                <a:tc>
                  <a:txBody>
                    <a:bodyPr/>
                    <a:lstStyle/>
                    <a:p>
                      <a:pPr lvl="0" indent="0" marL="0">
                        <a:buNone/>
                      </a:pPr>
                      <a:r>
                        <a:rPr>
                          <a:hlinkClick r:id="rId4"/>
                        </a:rPr>
                        <a:t>The factory pattern</a:t>
                      </a:r>
                    </a:p>
                  </a:txBody>
                </a:tc>
              </a:tr>
              <a:tr h="0">
                <a:tc>
                  <a:txBody>
                    <a:bodyPr/>
                    <a:lstStyle/>
                    <a:p>
                      <a:pPr lvl="0" indent="0" marL="0">
                        <a:buNone/>
                      </a:pPr>
                      <a:r>
                        <a:rPr b="1"/>
                        <a:t>8 ·</a:t>
                      </a:r>
                      <a:r>
                        <a:rPr/>
                        <a:t> Explain why a UVM simulation </a:t>
                      </a:r>
                      <a:r>
                        <a:rPr b="1"/>
                        <a:t>ends at t=0</a:t>
                      </a:r>
                      <a:r>
                        <a:rPr/>
                        <a:t> if nobody raises an objection</a:t>
                      </a:r>
                    </a:p>
                  </a:txBody>
                </a:tc>
                <a:tc>
                  <a:txBody>
                    <a:bodyPr/>
                    <a:lstStyle/>
                    <a:p>
                      <a:pPr lvl="0" indent="0" marL="0">
                        <a:buNone/>
                      </a:pPr>
                      <a:r>
                        <a:rPr>
                          <a:hlinkClick r:id="rId5"/>
                        </a:rPr>
                        <a:t>Tests</a:t>
                      </a:r>
                    </a:p>
                  </a:txBody>
                </a:tc>
              </a:tr>
              <a:tr h="0">
                <a:tc>
                  <a:txBody>
                    <a:bodyPr/>
                    <a:lstStyle/>
                    <a:p>
                      <a:pPr lvl="0" indent="0" marL="0">
                        <a:buNone/>
                      </a:pPr>
                      <a:r>
                        <a:rPr b="1"/>
                        <a:t>9 ·</a:t>
                      </a:r>
                      <a:r>
                        <a:rPr/>
                        <a:t> Say why </a:t>
                      </a:r>
                      <a:r>
                        <a:rPr>
                          <a:latin typeface="Courier"/>
                        </a:rPr>
                        <a:t>build_phase</a:t>
                      </a:r>
                      <a:r>
                        <a:rPr/>
                        <a:t> runs top down and </a:t>
                      </a:r>
                      <a:r>
                        <a:rPr>
                          <a:latin typeface="Courier"/>
                        </a:rPr>
                        <a:t>connect_phase</a:t>
                      </a:r>
                      <a:r>
                        <a:rPr/>
                        <a:t> the other way round</a:t>
                      </a:r>
                    </a:p>
                  </a:txBody>
                </a:tc>
                <a:tc>
                  <a:txBody>
                    <a:bodyPr/>
                    <a:lstStyle/>
                    <a:p>
                      <a:pPr lvl="0" indent="0" marL="0">
                        <a:buNone/>
                      </a:pPr>
                      <a:r>
                        <a:rPr>
                          <a:hlinkClick r:id="rId6"/>
                        </a:rPr>
                        <a:t>Components and phases</a:t>
                      </a:r>
                    </a:p>
                  </a:txBody>
                </a:tc>
              </a:tr>
              <a:tr h="0">
                <a:tc>
                  <a:txBody>
                    <a:bodyPr/>
                    <a:lstStyle/>
                    <a:p>
                      <a:pPr lvl="0" indent="0" marL="0">
                        <a:buNone/>
                      </a:pPr>
                      <a:r>
                        <a:rPr b="1"/>
                        <a:t>10 ·</a:t>
                      </a:r>
                      <a:r>
                        <a:rPr/>
                        <a:t> Make a scoreboard that fails say </a:t>
                      </a:r>
                      <a:r>
                        <a:rPr b="1"/>
                        <a:t>something more</a:t>
                      </a:r>
                      <a:r>
                        <a:rPr/>
                        <a:t> than “it failed”</a:t>
                      </a:r>
                    </a:p>
                  </a:txBody>
                </a:tc>
                <a:tc>
                  <a:txBody>
                    <a:bodyPr/>
                    <a:lstStyle/>
                    <a:p>
                      <a:pPr lvl="0" indent="0" marL="0">
                        <a:buNone/>
                      </a:pPr>
                      <a:r>
                        <a:rPr>
                          <a:hlinkClick r:id="rId7"/>
                        </a:rPr>
                        <a:t>Reporting</a:t>
                      </a:r>
                    </a:p>
                  </a:txBody>
                </a:tc>
              </a:tr>
            </a:tbl>
          </a:graphicData>
        </a:graphic>
      </p:graphicFrame>
    </p:spTree>
  </p:cSld>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Self-assessment</a:t>
            </a:r>
          </a:p>
        </p:txBody>
      </p:sp>
      <p:sp>
        <p:nvSpPr>
          <p:cNvPr id="3" name="Content Placeholder 2"/>
          <p:cNvSpPr>
            <a:spLocks noGrp="1"/>
          </p:cNvSpPr>
          <p:nvPr>
            <p:ph idx="1"/>
          </p:nvPr>
        </p:nvSpPr>
        <p:spPr>
          <a:xfrm>
            <a:off x="457200" y="1193800"/>
            <a:ext cx="8229600" cy="546100"/>
          </a:xfrm>
        </p:spPr>
        <p:txBody>
          <a:bodyPr/>
          <a:lstStyle/>
          <a:p>
            <a:pPr lvl="0" indent="0" marL="0">
              <a:spcBef>
                <a:spcPts val="3000"/>
              </a:spcBef>
              <a:buNone/>
            </a:pPr>
            <a:r>
              <a:rPr b="1" i="1"/>
              <a:t>Fifteen things you should be able to do by now · 3 of 3</a:t>
            </a:r>
          </a:p>
        </p:txBody>
      </p:sp>
      <p:graphicFrame>
        <p:nvGraphicFramePr>
          <p:cNvPr id="6" name="Content Placeholder 5"/>
          <p:cNvGraphicFramePr>
            <a:graphicFrameLocks noGrp="1"/>
          </p:cNvGraphicFramePr>
          <p:nvPr>
            <p:ph idx="1"/>
          </p:nvPr>
        </p:nvGraphicFramePr>
        <p:xfrm>
          <a:off x="457200" y="1866900"/>
          <a:ext cx="8229600" cy="19050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Can I…?</a:t>
                      </a:r>
                    </a:p>
                  </a:txBody>
                  <a:tcPr/>
                </a:tc>
                <a:tc>
                  <a:txBody>
                    <a:bodyPr/>
                    <a:lstStyle/>
                    <a:p>
                      <a:pPr lvl="0" indent="0" marL="0">
                        <a:buNone/>
                      </a:pPr>
                      <a:r>
                        <a:rPr/>
                        <a:t>Where it is</a:t>
                      </a:r>
                    </a:p>
                  </a:txBody>
                  <a:tcPr/>
                </a:tc>
              </a:tr>
              <a:tr h="0">
                <a:tc>
                  <a:txBody>
                    <a:bodyPr/>
                    <a:lstStyle/>
                    <a:p>
                      <a:pPr lvl="0" indent="0" marL="0">
                        <a:buNone/>
                      </a:pPr>
                      <a:r>
                        <a:rPr b="1"/>
                        <a:t>11 ·</a:t>
                      </a:r>
                      <a:r>
                        <a:rPr/>
                        <a:t> Hang a new subscriber off an analysis port </a:t>
                      </a:r>
                      <a:r>
                        <a:rPr b="1"/>
                        <a:t>without touching the one publishing</a:t>
                      </a:r>
                    </a:p>
                  </a:txBody>
                </a:tc>
                <a:tc>
                  <a:txBody>
                    <a:bodyPr/>
                    <a:lstStyle/>
                    <a:p>
                      <a:pPr lvl="0" indent="0" marL="0">
                        <a:buNone/>
                      </a:pPr>
                      <a:r>
                        <a:rPr>
                          <a:hlinkClick r:id="rId3"/>
                        </a:rPr>
                        <a:t>A single place that watches the wire</a:t>
                      </a:r>
                    </a:p>
                  </a:txBody>
                </a:tc>
              </a:tr>
              <a:tr h="0">
                <a:tc>
                  <a:txBody>
                    <a:bodyPr/>
                    <a:lstStyle/>
                    <a:p>
                      <a:pPr lvl="0" indent="0" marL="0">
                        <a:buNone/>
                      </a:pPr>
                      <a:r>
                        <a:rPr b="1"/>
                        <a:t>12 ·</a:t>
                      </a:r>
                      <a:r>
                        <a:rPr/>
                        <a:t> Write a constraint that reaches a corner case, and </a:t>
                      </a:r>
                      <a:r>
                        <a:rPr b="1"/>
                        <a:t>measure</a:t>
                      </a:r>
                      <a:r>
                        <a:rPr/>
                        <a:t> whether the </a:t>
                      </a:r>
                      <a:r>
                        <a:rPr>
                          <a:latin typeface="Courier"/>
                        </a:rPr>
                        <a:t>dist</a:t>
                      </a:r>
                      <a:r>
                        <a:rPr/>
                        <a:t> does what it says</a:t>
                      </a:r>
                    </a:p>
                  </a:txBody>
                </a:tc>
                <a:tc>
                  <a:txBody>
                    <a:bodyPr/>
                    <a:lstStyle/>
                    <a:p>
                      <a:pPr lvl="0" indent="0" marL="0">
                        <a:buNone/>
                      </a:pPr>
                      <a:r>
                        <a:rPr>
                          <a:hlinkClick r:id="rId4"/>
                        </a:rPr>
                        <a:t>Constrained random</a:t>
                      </a:r>
                    </a:p>
                  </a:txBody>
                </a:tc>
              </a:tr>
              <a:tr h="0">
                <a:tc>
                  <a:txBody>
                    <a:bodyPr/>
                    <a:lstStyle/>
                    <a:p>
                      <a:pPr lvl="0" indent="0" marL="0">
                        <a:buNone/>
                      </a:pPr>
                      <a:r>
                        <a:rPr b="1"/>
                        <a:t>13 ·</a:t>
                      </a:r>
                      <a:r>
                        <a:rPr/>
                        <a:t> Say what an agent with </a:t>
                      </a:r>
                      <a:r>
                        <a:rPr>
                          <a:latin typeface="Courier"/>
                        </a:rPr>
                        <a:t>is_active = UVM_PASSIVE</a:t>
                      </a:r>
                      <a:r>
                        <a:rPr/>
                        <a:t> builds and what it does </a:t>
                      </a:r>
                      <a:r>
                        <a:rPr b="1"/>
                        <a:t>not</a:t>
                      </a:r>
                    </a:p>
                  </a:txBody>
                </a:tc>
                <a:tc>
                  <a:txBody>
                    <a:bodyPr/>
                    <a:lstStyle/>
                    <a:p>
                      <a:pPr lvl="0" indent="0" marL="0">
                        <a:buNone/>
                      </a:pPr>
                      <a:r>
                        <a:rPr>
                          <a:hlinkClick r:id="rId5"/>
                        </a:rPr>
                        <a:t>Agents</a:t>
                      </a:r>
                    </a:p>
                  </a:txBody>
                </a:tc>
              </a:tr>
              <a:tr h="0">
                <a:tc>
                  <a:txBody>
                    <a:bodyPr/>
                    <a:lstStyle/>
                    <a:p>
                      <a:pPr lvl="0" indent="0" marL="0">
                        <a:buNone/>
                      </a:pPr>
                      <a:r>
                        <a:rPr b="1"/>
                        <a:t>14 ·</a:t>
                      </a:r>
                      <a:r>
                        <a:rPr/>
                        <a:t> Explain why a </a:t>
                      </a:r>
                      <a:r>
                        <a:rPr>
                          <a:latin typeface="Courier"/>
                        </a:rPr>
                        <a:t>uvm_sequence</a:t>
                      </a:r>
                      <a:r>
                        <a:rPr/>
                        <a:t> </a:t>
                      </a:r>
                      <a:r>
                        <a:rPr b="1"/>
                        <a:t>does not show up</a:t>
                      </a:r>
                      <a:r>
                        <a:rPr/>
                        <a:t> in </a:t>
                      </a:r>
                      <a:r>
                        <a:rPr>
                          <a:latin typeface="Courier"/>
                        </a:rPr>
                        <a:t>print_topology()</a:t>
                      </a:r>
                    </a:p>
                  </a:txBody>
                </a:tc>
                <a:tc>
                  <a:txBody>
                    <a:bodyPr/>
                    <a:lstStyle/>
                    <a:p>
                      <a:pPr lvl="0" indent="0" marL="0">
                        <a:buNone/>
                      </a:pPr>
                      <a:r>
                        <a:rPr>
                          <a:hlinkClick r:id="rId6"/>
                        </a:rPr>
                        <a:t>Sequences</a:t>
                      </a:r>
                    </a:p>
                  </a:txBody>
                </a:tc>
              </a:tr>
              <a:tr h="0">
                <a:tc>
                  <a:txBody>
                    <a:bodyPr/>
                    <a:lstStyle/>
                    <a:p>
                      <a:pPr lvl="0" indent="0" marL="0">
                        <a:buNone/>
                      </a:pPr>
                      <a:r>
                        <a:rPr b="1"/>
                        <a:t>15 ·</a:t>
                      </a:r>
                      <a:r>
                        <a:rPr/>
                        <a:t> Write a property that sees a protocol violation, and say why </a:t>
                      </a:r>
                      <a:r>
                        <a:rPr>
                          <a:latin typeface="Courier"/>
                        </a:rPr>
                        <a:t>--assert</a:t>
                      </a:r>
                      <a:r>
                        <a:rPr/>
                        <a:t> is not optional</a:t>
                      </a:r>
                    </a:p>
                  </a:txBody>
                </a:tc>
                <a:tc>
                  <a:txBody>
                    <a:bodyPr/>
                    <a:lstStyle/>
                    <a:p>
                      <a:pPr lvl="0" indent="0" marL="0">
                        <a:buNone/>
                      </a:pPr>
                      <a:r>
                        <a:rPr>
                          <a:hlinkClick r:id="rId7"/>
                        </a:rPr>
                        <a:t>Assertions (SVA)</a:t>
                      </a:r>
                    </a:p>
                  </a:txBody>
                </a:tc>
              </a:tr>
            </a:tbl>
          </a:graphicData>
        </a:graphic>
      </p:graphicFrame>
      <p:sp>
        <p:nvSpPr>
          <p:cNvPr id="3" name="Content Placeholder 2"/>
          <p:cNvSpPr>
            <a:spLocks noGrp="1"/>
          </p:cNvSpPr>
          <p:nvPr>
            <p:ph idx="1"/>
          </p:nvPr>
        </p:nvSpPr>
        <p:spPr>
          <a:xfrm>
            <a:off x="457200" y="3898900"/>
            <a:ext cx="8229600" cy="546100"/>
          </a:xfrm>
        </p:spPr>
        <p:txBody>
          <a:bodyPr/>
          <a:lstStyle/>
          <a:p>
            <a:pPr lvl="0"/>
            <a:r>
              <a:rPr/>
              <a:t>All fifteen? Then what is left is the </a:t>
            </a:r>
            <a:r>
              <a:rPr b="1"/>
              <a:t>capstone</a:t>
            </a:r>
            <a:r>
              <a:rPr/>
              <a:t>: an APB slave, its spec, and the whole testbench from a blank sheet</a:t>
            </a:r>
          </a:p>
        </p:txBody>
      </p:sp>
    </p:spTree>
  </p:cSld>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On Monday</a:t>
            </a:r>
          </a:p>
          <a:p>
            <a:pPr lvl="0" indent="0" marL="0">
              <a:spcBef>
                <a:spcPts val="3000"/>
              </a:spcBef>
              <a:buNone/>
            </a:pPr>
            <a:r>
              <a:rPr b="1" i="1"/>
              <a:t>What to do with this once the screen goes off</a:t>
            </a:r>
          </a:p>
          <a:p>
            <a:pPr lvl="0"/>
            <a:r>
              <a:rPr b="1"/>
              <a:t>First thing: a testbench of your own, running.</a:t>
            </a:r>
            <a:r>
              <a:rPr/>
              <a:t> The capstone is the minimum. If it is already handed in, the next one is a DUT of yours — the one at work, the one from your thesis, whichever. A finished course proves nothing; a testbench does</a:t>
            </a:r>
          </a:p>
          <a:p>
            <a:pPr lvl="0"/>
            <a:r>
              <a:rPr b="1"/>
              <a:t>Keep two pages and throw away the rest:</a:t>
            </a:r>
            <a:r>
              <a:rPr/>
              <a:t> the one-page cheat sheet and </a:t>
            </a:r>
            <a:r>
              <a:rPr i="1"/>
              <a:t>The 21 silent traps</a:t>
            </a:r>
            <a:r>
              <a:rPr/>
              <a:t>. They are the two you open with the simulator running</a:t>
            </a:r>
          </a:p>
          <a:p>
            <a:pPr lvl="0"/>
            <a:r>
              <a:rPr b="1"/>
              <a:t>If you get stuck, ask here:</a:t>
            </a:r>
            <a:r>
              <a:rPr/>
              <a:t> </a:t>
            </a:r>
            <a:r>
              <a:rPr>
                <a:hlinkClick r:id="rId3"/>
              </a:rPr>
              <a:t>Discussions</a:t>
            </a:r>
            <a:r>
              <a:rPr/>
              <a:t> has one category per day. An example that does not run is a </a:t>
            </a:r>
            <a:r>
              <a:rPr b="1"/>
              <a:t>course issue</a:t>
            </a:r>
          </a:p>
          <a:p>
            <a:pPr lvl="0"/>
            <a:r>
              <a:rPr b="1"/>
              <a:t>And if something confused you, fix it.</a:t>
            </a:r>
            <a:r>
              <a:rPr/>
              <a:t> It is CC BY 4.0 and the whole repo is there: the slides, the examples, the graders and the linters. A PR that clears up a slide is worth as much as one that adds a section</a:t>
            </a:r>
          </a:p>
          <a:p>
            <a:pPr lvl="0" indent="0" marL="0">
              <a:buNone/>
            </a:pPr>
            <a:r>
              <a:rPr i="1"/>
              <a:t>Thanks for getting this far.</a:t>
            </a:r>
          </a:p>
        </p:txBody>
      </p:sp>
    </p:spTree>
  </p:cSld>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Yesterday we left…</a:t>
            </a:r>
          </a:p>
          <a:p>
            <a:pPr lvl="0" indent="0" marL="0">
              <a:spcBef>
                <a:spcPts val="3000"/>
              </a:spcBef>
              <a:buNone/>
            </a:pPr>
            <a:r>
              <a:rPr b="1" i="1"/>
              <a:t>Where the testbench stands</a:t>
            </a:r>
          </a:p>
          <a:p>
            <a:pPr lvl="0"/>
            <a:r>
              <a:rPr/>
              <a:t>The capstone handed in: an APB slave, its spec, and a whole testbench written from a blank sheet — monitor, driver, scoreboard, coverage and properties</a:t>
            </a:r>
          </a:p>
          <a:p>
            <a:pPr lvl="0"/>
            <a:r>
              <a:rPr/>
              <a:t>The scoreboard of that testbench </a:t>
            </a:r>
            <a:r>
              <a:rPr b="1"/>
              <a:t>predicts by hand</a:t>
            </a:r>
            <a:r>
              <a:rPr/>
              <a:t> the value of every register, and the coverage of the bus was written row by row</a:t>
            </a:r>
          </a:p>
          <a:p>
            <a:pPr lvl="0"/>
            <a:r>
              <a:rPr/>
              <a:t>And that is done the same way at work… until the DUT has sixty registers. That is when both things get modelled, and that is the whole of day 8</a:t>
            </a:r>
          </a:p>
        </p:txBody>
      </p:sp>
    </p:spTree>
  </p:cSld>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Agenda</a:t>
            </a:r>
          </a:p>
          <a:p>
            <a:pPr lvl="0" indent="0" marL="0">
              <a:spcBef>
                <a:spcPts val="3000"/>
              </a:spcBef>
              <a:buNone/>
            </a:pPr>
            <a:r>
              <a:rPr b="1" i="1"/>
              <a:t>Day 8 · ≈ 4 h · optional · what comes after the capstone</a:t>
            </a:r>
          </a:p>
          <a:p>
            <a:pPr lvl="0"/>
            <a:r>
              <a:rPr/>
              <a:t>RAL, unit 9 — the register model over the same APB</a:t>
            </a:r>
          </a:p>
          <a:p>
            <a:pPr lvl="0"/>
            <a:r>
              <a:rPr/>
              <a:t>The reference model in C, through DPI</a:t>
            </a:r>
          </a:p>
          <a:p>
            <a:pPr lvl="0"/>
            <a:r>
              <a:rPr/>
              <a:t>The second capstone: a FIFO with backpressure</a:t>
            </a:r>
          </a:p>
          <a:p>
            <a:pPr lvl="0" indent="0" marL="0">
              <a:buNone/>
            </a:pPr>
            <a:r>
              <a:rPr b="1"/>
              <a:t>By the end of the day you can:</a:t>
            </a:r>
          </a:p>
          <a:p>
            <a:pPr lvl="0"/>
            <a:r>
              <a:rPr b="1"/>
              <a:t>Read and write</a:t>
            </a:r>
            <a:r>
              <a:rPr/>
              <a:t> a register by name, without writing a single </a:t>
            </a:r>
            <a:r>
              <a:rPr>
                <a:latin typeface="Courier"/>
              </a:rPr>
              <a:t>PADDR</a:t>
            </a:r>
            <a:r>
              <a:rPr/>
              <a:t>, and say what the adapter and the predictor do</a:t>
            </a:r>
          </a:p>
          <a:p>
            <a:pPr lvl="0"/>
            <a:r>
              <a:rPr b="1"/>
              <a:t>Plug in</a:t>
            </a:r>
            <a:r>
              <a:rPr/>
              <a:t> a reference model written in C, and prove it with a mutation</a:t>
            </a:r>
          </a:p>
          <a:p>
            <a:pPr lvl="0"/>
            <a:r>
              <a:rPr b="1"/>
              <a:t>Write</a:t>
            </a:r>
            <a:r>
              <a:rPr/>
              <a:t> a scoreboard for a DUT where a table is not enough</a:t>
            </a:r>
          </a:p>
        </p:txBody>
      </p:sp>
    </p:spTree>
  </p:cSld>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RAL</a:t>
            </a:r>
          </a:p>
          <a:p>
            <a:pPr lvl="0" indent="0" marL="0">
              <a:spcBef>
                <a:spcPts val="3000"/>
              </a:spcBef>
              <a:buNone/>
            </a:pPr>
            <a:r>
              <a:rPr b="1" i="1"/>
              <a:t>Unit 9 · optional · the register stops being an address</a:t>
            </a:r>
          </a:p>
          <a:p>
            <a:pPr lvl="0"/>
            <a:r>
              <a:rPr/>
              <a:t>Every chip has configuration registers, and a small SoC has </a:t>
            </a:r>
            <a:r>
              <a:rPr b="1"/>
              <a:t>two hundred</a:t>
            </a:r>
          </a:p>
          <a:p>
            <a:pPr lvl="0"/>
            <a:r>
              <a:rPr/>
              <a:t>Without RAL, the testbench writes them like this: </a:t>
            </a:r>
            <a:r>
              <a:rPr>
                <a:latin typeface="Courier"/>
              </a:rPr>
              <a:t>addr = 8'h04</a:t>
            </a:r>
            <a:r>
              <a:rPr/>
              <a:t>, </a:t>
            </a:r>
            <a:r>
              <a:rPr>
                <a:latin typeface="Courier"/>
              </a:rPr>
              <a:t>wdata = ...</a:t>
            </a:r>
            <a:r>
              <a:rPr/>
              <a:t>, and the scoreboard keeps a </a:t>
            </a:r>
            <a:r>
              <a:rPr>
                <a:latin typeface="Courier"/>
              </a:rPr>
              <a:t>logic [31:0]</a:t>
            </a:r>
            <a:r>
              <a:rPr/>
              <a:t> for each one</a:t>
            </a:r>
          </a:p>
          <a:p>
            <a:pPr lvl="0"/>
            <a:r>
              <a:rPr/>
              <a:t>The day the architect moves </a:t>
            </a:r>
            <a:r>
              <a:rPr>
                <a:latin typeface="Courier"/>
              </a:rPr>
              <a:t>SCRATCH</a:t>
            </a:r>
            <a:r>
              <a:rPr/>
              <a:t> from </a:t>
            </a:r>
            <a:r>
              <a:rPr>
                <a:latin typeface="Courier"/>
              </a:rPr>
              <a:t>0x04</a:t>
            </a:r>
            <a:r>
              <a:rPr/>
              <a:t> to </a:t>
            </a:r>
            <a:r>
              <a:rPr>
                <a:latin typeface="Courier"/>
              </a:rPr>
              <a:t>0x24</a:t>
            </a:r>
            <a:r>
              <a:rPr/>
              <a:t>, you have to look for </a:t>
            </a:r>
            <a:r>
              <a:rPr>
                <a:latin typeface="Courier"/>
              </a:rPr>
              <a:t>8'h04</a:t>
            </a:r>
            <a:r>
              <a:rPr/>
              <a:t> all over the testbench — and </a:t>
            </a:r>
            <a:r>
              <a:rPr>
                <a:latin typeface="Courier"/>
              </a:rPr>
              <a:t>0x04</a:t>
            </a:r>
            <a:r>
              <a:rPr/>
              <a:t> was also the value of something else</a:t>
            </a:r>
          </a:p>
          <a:p>
            <a:pPr lvl="0"/>
            <a:r>
              <a:rPr b="1"/>
              <a:t>RAL</a:t>
            </a:r>
            <a:r>
              <a:rPr/>
              <a:t> —</a:t>
            </a:r>
            <a:r>
              <a:rPr i="1"/>
              <a:t>Register Abstraction Layer</a:t>
            </a:r>
            <a:r>
              <a:rPr/>
              <a:t>— is the layer that puts a name on that: </a:t>
            </a:r>
            <a:r>
              <a:rPr>
                <a:latin typeface="Courier"/>
              </a:rPr>
              <a:t>model.SCRATCH.write(status, 'h1000_0000)</a:t>
            </a:r>
          </a:p>
          <a:p>
            <a:pPr lvl="0"/>
            <a:r>
              <a:rPr/>
              <a:t>It is optional and it goes at the end on purpose: </a:t>
            </a:r>
            <a:r>
              <a:rPr b="1"/>
              <a:t>it is only understood once you have written the testbench it replaces</a:t>
            </a:r>
          </a:p>
        </p:txBody>
      </p:sp>
    </p:spTree>
  </p:cSld>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a:xfrm>
            <a:off x="457200" y="1193800"/>
            <a:ext cx="8229600" cy="431800"/>
          </a:xfrm>
        </p:spPr>
        <p:txBody>
          <a:bodyPr/>
          <a:lstStyle/>
          <a:p>
            <a:pPr lvl="0" indent="0" marL="0">
              <a:spcBef>
                <a:spcPts val="3000"/>
              </a:spcBef>
              <a:buNone/>
            </a:pPr>
            <a:r>
              <a:rPr b="1" i="1"/>
              <a:t>Three pieces, and only one knows what bus is underneath</a:t>
            </a:r>
          </a:p>
        </p:txBody>
      </p:sp>
      <p:graphicFrame>
        <p:nvGraphicFramePr>
          <p:cNvPr id="6" name="Content Placeholder 5"/>
          <p:cNvGraphicFramePr>
            <a:graphicFrameLocks noGrp="1"/>
          </p:cNvGraphicFramePr>
          <p:nvPr>
            <p:ph idx="1"/>
          </p:nvPr>
        </p:nvGraphicFramePr>
        <p:xfrm>
          <a:off x="457200" y="1752600"/>
          <a:ext cx="8229600" cy="10033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Piece</a:t>
                      </a:r>
                    </a:p>
                  </a:txBody>
                  <a:tcPr/>
                </a:tc>
                <a:tc>
                  <a:txBody>
                    <a:bodyPr/>
                    <a:lstStyle/>
                    <a:p>
                      <a:pPr lvl="0" indent="0" marL="0">
                        <a:buNone/>
                      </a:pPr>
                      <a:r>
                        <a:rPr/>
                        <a:t>What it is</a:t>
                      </a:r>
                    </a:p>
                  </a:txBody>
                  <a:tcPr/>
                </a:tc>
                <a:tc>
                  <a:txBody>
                    <a:bodyPr/>
                    <a:lstStyle/>
                    <a:p>
                      <a:pPr lvl="0" indent="0" marL="0">
                        <a:buNone/>
                      </a:pPr>
                      <a:r>
                        <a:rPr/>
                        <a:t>How many times it gets written</a:t>
                      </a:r>
                    </a:p>
                  </a:txBody>
                  <a:tcPr/>
                </a:tc>
              </a:tr>
              <a:tr h="0">
                <a:tc>
                  <a:txBody>
                    <a:bodyPr/>
                    <a:lstStyle/>
                    <a:p>
                      <a:pPr lvl="0" indent="0" marL="0">
                        <a:buNone/>
                      </a:pPr>
                      <a:r>
                        <a:rPr>
                          <a:latin typeface="Courier"/>
                        </a:rPr>
                        <a:t>uvm_reg_block</a:t>
                      </a:r>
                    </a:p>
                  </a:txBody>
                </a:tc>
                <a:tc>
                  <a:txBody>
                    <a:bodyPr/>
                    <a:lstStyle/>
                    <a:p>
                      <a:pPr lvl="0" indent="0" marL="0">
                        <a:buNone/>
                      </a:pPr>
                      <a:r>
                        <a:rPr/>
                        <a:t>the map: registers, fields, addresses</a:t>
                      </a:r>
                    </a:p>
                  </a:txBody>
                </a:tc>
                <a:tc>
                  <a:txBody>
                    <a:bodyPr/>
                    <a:lstStyle/>
                    <a:p>
                      <a:pPr lvl="0" indent="0" marL="0">
                        <a:buNone/>
                      </a:pPr>
                      <a:r>
                        <a:rPr/>
                        <a:t>one per </a:t>
                      </a:r>
                      <a:r>
                        <a:rPr b="1"/>
                        <a:t>DUT</a:t>
                      </a:r>
                    </a:p>
                  </a:txBody>
                </a:tc>
              </a:tr>
              <a:tr h="0">
                <a:tc>
                  <a:txBody>
                    <a:bodyPr/>
                    <a:lstStyle/>
                    <a:p>
                      <a:pPr lvl="0" indent="0" marL="0">
                        <a:buNone/>
                      </a:pPr>
                      <a:r>
                        <a:rPr>
                          <a:latin typeface="Courier"/>
                        </a:rPr>
                        <a:t>uvm_reg_adapter</a:t>
                      </a:r>
                    </a:p>
                  </a:txBody>
                </a:tc>
                <a:tc>
                  <a:txBody>
                    <a:bodyPr/>
                    <a:lstStyle/>
                    <a:p>
                      <a:pPr lvl="0" indent="0" marL="0">
                        <a:buNone/>
                      </a:pPr>
                      <a:r>
                        <a:rPr/>
                        <a:t>translates access ↔ bus transaction</a:t>
                      </a:r>
                    </a:p>
                  </a:txBody>
                </a:tc>
                <a:tc>
                  <a:txBody>
                    <a:bodyPr/>
                    <a:lstStyle/>
                    <a:p>
                      <a:pPr lvl="0" indent="0" marL="0">
                        <a:buNone/>
                      </a:pPr>
                      <a:r>
                        <a:rPr/>
                        <a:t>one per </a:t>
                      </a:r>
                      <a:r>
                        <a:rPr b="1"/>
                        <a:t>protocol</a:t>
                      </a:r>
                    </a:p>
                  </a:txBody>
                </a:tc>
              </a:tr>
              <a:tr h="0">
                <a:tc>
                  <a:txBody>
                    <a:bodyPr/>
                    <a:lstStyle/>
                    <a:p>
                      <a:pPr lvl="0" indent="0" marL="0">
                        <a:buNone/>
                      </a:pPr>
                      <a:r>
                        <a:rPr>
                          <a:latin typeface="Courier"/>
                        </a:rPr>
                        <a:t>uvm_reg_predictor</a:t>
                      </a:r>
                    </a:p>
                  </a:txBody>
                </a:tc>
                <a:tc>
                  <a:txBody>
                    <a:bodyPr/>
                    <a:lstStyle/>
                    <a:p>
                      <a:pPr lvl="0" indent="0" marL="0">
                        <a:buNone/>
                      </a:pPr>
                      <a:r>
                        <a:rPr/>
                        <a:t>what the monitor saw, said in registers</a:t>
                      </a:r>
                    </a:p>
                  </a:txBody>
                </a:tc>
                <a:tc>
                  <a:txBody>
                    <a:bodyPr/>
                    <a:lstStyle/>
                    <a:p>
                      <a:pPr lvl="0" indent="0" marL="0">
                        <a:buNone/>
                      </a:pPr>
                      <a:r>
                        <a:rPr/>
                        <a:t>none: it comes done</a:t>
                      </a:r>
                    </a:p>
                  </a:txBody>
                </a:tc>
              </a:tr>
            </a:tbl>
          </a:graphicData>
        </a:graphic>
      </p:graphicFrame>
      <p:sp>
        <p:nvSpPr>
          <p:cNvPr id="3" name="Content Placeholder 2"/>
          <p:cNvSpPr>
            <a:spLocks noGrp="1"/>
          </p:cNvSpPr>
          <p:nvPr>
            <p:ph idx="1"/>
          </p:nvPr>
        </p:nvSpPr>
        <p:spPr>
          <a:xfrm>
            <a:off x="457200" y="2882900"/>
            <a:ext cx="8229600" cy="1574800"/>
          </a:xfrm>
        </p:spPr>
        <p:txBody>
          <a:bodyPr/>
          <a:lstStyle/>
          <a:p>
            <a:pPr lvl="0"/>
            <a:r>
              <a:rPr/>
              <a:t>The model </a:t>
            </a:r>
            <a:r>
              <a:rPr b="1"/>
              <a:t>does not know</a:t>
            </a:r>
            <a:r>
              <a:rPr/>
              <a:t> there is an APB underneath. You change the adapter and the same model drives AHB</a:t>
            </a:r>
          </a:p>
          <a:p>
            <a:pPr lvl="0"/>
            <a:r>
              <a:rPr/>
              <a:t>The adapter is the file that comes with a VIP you bought. It is twenty lines</a:t>
            </a:r>
          </a:p>
          <a:p>
            <a:pPr lvl="0"/>
            <a:r>
              <a:rPr/>
              <a:t>And underneath everything, without a single change: the driver, the monitor and the agent of the capstone</a:t>
            </a:r>
          </a:p>
        </p:txBody>
      </p:sp>
    </p:spTree>
  </p:cSld>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The model: the table of the spec, in code</a:t>
            </a:r>
          </a:p>
          <a:p>
            <a:pPr lvl="0" indent="0">
              <a:buNone/>
            </a:pPr>
            <a:r>
              <a:rPr i="1">
                <a:solidFill>
                  <a:srgbClr val="60A0B0"/>
                </a:solidFill>
                <a:latin typeface="Courier"/>
              </a:rPr>
              <a:t>// 0x00 -- CTRL. EN is an ordinary bit. CLR is not: writing a 1 clears ACC and</a:t>
            </a:r>
            <a:br/>
            <a:r>
              <a:rPr i="1">
                <a:solidFill>
                  <a:srgbClr val="60A0B0"/>
                </a:solidFill>
                <a:latin typeface="Courier"/>
              </a:rPr>
              <a:t>// OVF, and the bit always reads back 0.</a:t>
            </a:r>
            <a:br/>
            <a:r>
              <a:rPr b="1">
                <a:solidFill>
                  <a:srgbClr val="007020"/>
                </a:solidFill>
                <a:latin typeface="Courier"/>
              </a:rPr>
              <a:t>class</a:t>
            </a:r>
            <a:r>
              <a:rPr>
                <a:latin typeface="Courier"/>
              </a:rPr>
              <a:t> ctrl_reg </a:t>
            </a:r>
            <a:r>
              <a:rPr b="1">
                <a:solidFill>
                  <a:srgbClr val="007020"/>
                </a:solidFill>
                <a:latin typeface="Courier"/>
              </a:rPr>
              <a:t>extends</a:t>
            </a:r>
            <a:r>
              <a:rPr>
                <a:latin typeface="Courier"/>
              </a:rPr>
              <a:t> uvm_reg;</a:t>
            </a:r>
            <a:br/>
            <a:r>
              <a:rPr>
                <a:latin typeface="Courier"/>
              </a:rPr>
              <a:t>   </a:t>
            </a:r>
            <a:r>
              <a:rPr>
                <a:solidFill>
                  <a:srgbClr val="007020"/>
                </a:solidFill>
                <a:latin typeface="Courier"/>
              </a:rPr>
              <a:t>`uvm_object_utils</a:t>
            </a:r>
            <a:r>
              <a:rPr>
                <a:latin typeface="Courier"/>
              </a:rPr>
              <a:t>(ctrl_reg)</a:t>
            </a:r>
            <a:br/>
            <a:br/>
            <a:r>
              <a:rPr>
                <a:latin typeface="Courier"/>
              </a:rPr>
              <a:t>   </a:t>
            </a:r>
            <a:r>
              <a:rPr b="1">
                <a:solidFill>
                  <a:srgbClr val="007020"/>
                </a:solidFill>
                <a:latin typeface="Courier"/>
              </a:rPr>
              <a:t>rand</a:t>
            </a:r>
            <a:r>
              <a:rPr>
                <a:latin typeface="Courier"/>
              </a:rPr>
              <a:t> uvm_reg_field EN;</a:t>
            </a:r>
            <a:br/>
            <a:r>
              <a:rPr>
                <a:latin typeface="Courier"/>
              </a:rPr>
              <a:t>   </a:t>
            </a:r>
            <a:r>
              <a:rPr b="1">
                <a:solidFill>
                  <a:srgbClr val="007020"/>
                </a:solidFill>
                <a:latin typeface="Courier"/>
              </a:rPr>
              <a:t>rand</a:t>
            </a:r>
            <a:r>
              <a:rPr>
                <a:latin typeface="Courier"/>
              </a:rPr>
              <a:t> uvm_reg_field CLR;</a:t>
            </a:r>
            <a:br/>
            <a:br/>
            <a:r>
              <a:rPr>
                <a:latin typeface="Courier"/>
              </a:rPr>
              <a:t>   </a:t>
            </a:r>
            <a:r>
              <a:rPr b="1">
                <a:solidFill>
                  <a:srgbClr val="007020"/>
                </a:solidFill>
                <a:latin typeface="Courier"/>
              </a:rPr>
              <a:t>function</a:t>
            </a:r>
            <a:r>
              <a:rPr>
                <a:latin typeface="Courier"/>
              </a:rPr>
              <a:t> </a:t>
            </a:r>
            <a:r>
              <a:rPr b="1">
                <a:solidFill>
                  <a:srgbClr val="007020"/>
                </a:solidFill>
                <a:latin typeface="Courier"/>
              </a:rPr>
              <a:t>new</a:t>
            </a:r>
            <a:r>
              <a:rPr>
                <a:latin typeface="Courier"/>
              </a:rPr>
              <a:t>(</a:t>
            </a:r>
            <a:r>
              <a:rPr b="1">
                <a:solidFill>
                  <a:srgbClr val="007020"/>
                </a:solidFill>
                <a:latin typeface="Courier"/>
              </a:rPr>
              <a:t>string</a:t>
            </a:r>
            <a:r>
              <a:rPr>
                <a:latin typeface="Courier"/>
              </a:rPr>
              <a:t> name = </a:t>
            </a:r>
            <a:r>
              <a:rPr>
                <a:solidFill>
                  <a:srgbClr val="4070A0"/>
                </a:solidFill>
                <a:latin typeface="Courier"/>
              </a:rPr>
              <a:t>"ctrl_reg"</a:t>
            </a:r>
            <a:r>
              <a:rPr>
                <a:latin typeface="Courier"/>
              </a:rPr>
              <a:t>);</a:t>
            </a:r>
            <a:br/>
            <a:r>
              <a:rPr>
                <a:latin typeface="Courier"/>
              </a:rPr>
              <a:t>      </a:t>
            </a:r>
            <a:r>
              <a:rPr b="1">
                <a:solidFill>
                  <a:srgbClr val="007020"/>
                </a:solidFill>
                <a:latin typeface="Courier"/>
              </a:rPr>
              <a:t>super</a:t>
            </a:r>
            <a:r>
              <a:rPr>
                <a:latin typeface="Courier"/>
              </a:rPr>
              <a:t>.</a:t>
            </a:r>
            <a:r>
              <a:rPr b="1">
                <a:solidFill>
                  <a:srgbClr val="007020"/>
                </a:solidFill>
                <a:latin typeface="Courier"/>
              </a:rPr>
              <a:t>new</a:t>
            </a:r>
            <a:r>
              <a:rPr>
                <a:latin typeface="Courier"/>
              </a:rPr>
              <a:t>(name, </a:t>
            </a:r>
            <a:r>
              <a:rPr>
                <a:solidFill>
                  <a:srgbClr val="40A070"/>
                </a:solidFill>
                <a:latin typeface="Courier"/>
              </a:rPr>
              <a:t>32</a:t>
            </a:r>
            <a:r>
              <a:rPr>
                <a:latin typeface="Courier"/>
              </a:rPr>
              <a:t>, UVM_NO_COVERAGE);</a:t>
            </a:r>
            <a:br/>
            <a:r>
              <a:rPr>
                <a:latin typeface="Courier"/>
              </a:rPr>
              <a:t>   </a:t>
            </a:r>
            <a:r>
              <a:rPr b="1">
                <a:solidFill>
                  <a:srgbClr val="007020"/>
                </a:solidFill>
                <a:latin typeface="Courier"/>
              </a:rPr>
              <a:t>endfunction</a:t>
            </a:r>
            <a:r>
              <a:rPr>
                <a:latin typeface="Courier"/>
              </a:rPr>
              <a:t> : </a:t>
            </a:r>
            <a:r>
              <a:rPr b="1">
                <a:solidFill>
                  <a:srgbClr val="007020"/>
                </a:solidFill>
                <a:latin typeface="Courier"/>
              </a:rPr>
              <a:t>new</a:t>
            </a:r>
            <a:br/>
            <a:br/>
            <a:r>
              <a:rPr>
                <a:latin typeface="Courier"/>
              </a:rPr>
              <a:t>   </a:t>
            </a:r>
            <a:r>
              <a:rPr i="1">
                <a:solidFill>
                  <a:srgbClr val="60A0B0"/>
                </a:solidFill>
                <a:latin typeface="Courier"/>
              </a:rPr>
              <a:t>// configure(parent, size, lsb_pos, access, volatile, reset, has_reset,</a:t>
            </a:r>
            <a:br/>
            <a:r>
              <a:rPr>
                <a:latin typeface="Courier"/>
              </a:rPr>
              <a:t>   </a:t>
            </a:r>
            <a:r>
              <a:rPr i="1">
                <a:solidFill>
                  <a:srgbClr val="60A0B0"/>
                </a:solidFill>
                <a:latin typeface="Courier"/>
              </a:rPr>
              <a:t>//           is_rand, individually_accessible)</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build();</a:t>
            </a:r>
            <a:br/>
            <a:r>
              <a:rPr>
                <a:latin typeface="Courier"/>
              </a:rPr>
              <a:t>      EN = uvm_reg_field::type_id::create(</a:t>
            </a:r>
            <a:r>
              <a:rPr>
                <a:solidFill>
                  <a:srgbClr val="4070A0"/>
                </a:solidFill>
                <a:latin typeface="Courier"/>
              </a:rPr>
              <a:t>"EN"</a:t>
            </a:r>
            <a:r>
              <a:rPr>
                <a:latin typeface="Courier"/>
              </a:rPr>
              <a:t>);</a:t>
            </a:r>
            <a:br/>
            <a:r>
              <a:rPr>
                <a:latin typeface="Courier"/>
              </a:rPr>
              <a:t>      EN.configure(</a:t>
            </a:r>
            <a:r>
              <a:rPr b="1">
                <a:solidFill>
                  <a:srgbClr val="007020"/>
                </a:solidFill>
                <a:latin typeface="Courier"/>
              </a:rPr>
              <a:t>this</a:t>
            </a:r>
            <a:r>
              <a:rPr>
                <a:latin typeface="Courier"/>
              </a:rPr>
              <a:t>, </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70A0"/>
                </a:solidFill>
                <a:latin typeface="Courier"/>
              </a:rPr>
              <a:t>"RW"</a:t>
            </a:r>
            <a:r>
              <a:rPr>
                <a:latin typeface="Courier"/>
              </a:rPr>
              <a:t>, </a:t>
            </a:r>
            <a:r>
              <a:rPr>
                <a:solidFill>
                  <a:srgbClr val="40A070"/>
                </a:solidFill>
                <a:latin typeface="Courier"/>
              </a:rPr>
              <a:t>0</a:t>
            </a:r>
            <a:r>
              <a:rPr>
                <a:latin typeface="Courier"/>
              </a:rPr>
              <a:t>, </a:t>
            </a:r>
            <a:r>
              <a:rPr>
                <a:solidFill>
                  <a:srgbClr val="40A070"/>
                </a:solidFill>
                <a:latin typeface="Courier"/>
              </a:rPr>
              <a:t>'h0</a:t>
            </a:r>
            <a:r>
              <a:rPr>
                <a:latin typeface="Courier"/>
              </a:rPr>
              <a:t>, </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0</a:t>
            </a:r>
            <a:r>
              <a:rPr>
                <a:latin typeface="Courier"/>
              </a:rPr>
              <a:t>);</a:t>
            </a:r>
            <a:br/>
            <a:br/>
            <a:r>
              <a:rPr>
                <a:latin typeface="Courier"/>
              </a:rPr>
              <a:t>      </a:t>
            </a:r>
            <a:r>
              <a:rPr i="1">
                <a:solidFill>
                  <a:srgbClr val="60A0B0"/>
                </a:solidFill>
                <a:latin typeface="Courier"/>
              </a:rPr>
              <a:t>// "WC" is the name UVM has for exactly this: the write clears the field,</a:t>
            </a:r>
            <a:br/>
            <a:r>
              <a:rPr>
                <a:latin typeface="Courier"/>
              </a:rPr>
              <a:t>      </a:t>
            </a:r>
            <a:r>
              <a:rPr i="1">
                <a:solidFill>
                  <a:srgbClr val="60A0B0"/>
                </a:solidFill>
                <a:latin typeface="Courier"/>
              </a:rPr>
              <a:t>// the mirror drops to zero, and the read returns that zero. Modelling it as</a:t>
            </a:r>
            <a:br/>
            <a:r>
              <a:rPr>
                <a:latin typeface="Courier"/>
              </a:rPr>
              <a:t>      </a:t>
            </a:r>
            <a:r>
              <a:rPr i="1">
                <a:solidFill>
                  <a:srgbClr val="60A0B0"/>
                </a:solidFill>
                <a:latin typeface="Courier"/>
              </a:rPr>
              <a:t>// "RW" is the classic mistake, and it is what +MAL does. "WOC" also passes,</a:t>
            </a:r>
            <a:br/>
            <a:r>
              <a:rPr>
                <a:latin typeface="Courier"/>
              </a:rPr>
              <a:t>      </a:t>
            </a:r>
            <a:r>
              <a:rPr i="1">
                <a:solidFill>
                  <a:srgbClr val="60A0B0"/>
                </a:solidFill>
                <a:latin typeface="Courier"/>
              </a:rPr>
              <a:t>// for the wrong reason: any WO* access takes the field out of bit_bash and</a:t>
            </a:r>
            <a:br/>
            <a:r>
              <a:rPr>
                <a:latin typeface="Courier"/>
              </a:rPr>
              <a:t>      </a:t>
            </a:r>
            <a:r>
              <a:rPr i="1">
                <a:solidFill>
                  <a:srgbClr val="60A0B0"/>
                </a:solidFill>
                <a:latin typeface="Courier"/>
              </a:rPr>
              <a:t>// out of do_check, so nobody looks at it. See the RAL unit slides.</a:t>
            </a:r>
            <a:br/>
            <a:r>
              <a:rPr>
                <a:latin typeface="Courier"/>
              </a:rPr>
              <a:t>      CLR = uvm_reg_field::type_id::create(</a:t>
            </a:r>
            <a:r>
              <a:rPr>
                <a:solidFill>
                  <a:srgbClr val="4070A0"/>
                </a:solidFill>
                <a:latin typeface="Courier"/>
              </a:rPr>
              <a:t>"CLR"</a:t>
            </a:r>
            <a:r>
              <a:rPr>
                <a:latin typeface="Courier"/>
              </a:rPr>
              <a:t>);</a:t>
            </a:r>
            <a:br/>
            <a:r>
              <a:rPr>
                <a:latin typeface="Courier"/>
              </a:rPr>
              <a:t>      CLR.configure(</a:t>
            </a:r>
            <a:r>
              <a:rPr b="1">
                <a:solidFill>
                  <a:srgbClr val="007020"/>
                </a:solidFill>
                <a:latin typeface="Courier"/>
              </a:rPr>
              <a:t>this</a:t>
            </a:r>
            <a:r>
              <a:rPr>
                <a:latin typeface="Courier"/>
              </a:rPr>
              <a:t>, </a:t>
            </a:r>
            <a:r>
              <a:rPr>
                <a:solidFill>
                  <a:srgbClr val="40A070"/>
                </a:solidFill>
                <a:latin typeface="Courier"/>
              </a:rPr>
              <a:t>1</a:t>
            </a:r>
            <a:r>
              <a:rPr>
                <a:latin typeface="Courier"/>
              </a:rPr>
              <a:t>, </a:t>
            </a:r>
            <a:r>
              <a:rPr>
                <a:solidFill>
                  <a:srgbClr val="40A070"/>
                </a:solidFill>
                <a:latin typeface="Courier"/>
              </a:rPr>
              <a:t>1</a:t>
            </a:r>
            <a:r>
              <a:rPr>
                <a:latin typeface="Courier"/>
              </a:rPr>
              <a:t>, </a:t>
            </a:r>
            <a:r>
              <a:rPr b="1">
                <a:solidFill>
                  <a:srgbClr val="007020"/>
                </a:solidFill>
                <a:latin typeface="Courier"/>
              </a:rPr>
              <a:t>$test$plusargs</a:t>
            </a:r>
            <a:r>
              <a:rPr>
                <a:latin typeface="Courier"/>
              </a:rPr>
              <a:t>(</a:t>
            </a:r>
            <a:r>
              <a:rPr>
                <a:solidFill>
                  <a:srgbClr val="4070A0"/>
                </a:solidFill>
                <a:latin typeface="Courier"/>
              </a:rPr>
              <a:t>"MAL"</a:t>
            </a:r>
            <a:r>
              <a:rPr>
                <a:latin typeface="Courier"/>
              </a:rPr>
              <a:t>) ? </a:t>
            </a:r>
            <a:r>
              <a:rPr>
                <a:solidFill>
                  <a:srgbClr val="4070A0"/>
                </a:solidFill>
                <a:latin typeface="Courier"/>
              </a:rPr>
              <a:t>"RW"</a:t>
            </a:r>
            <a:r>
              <a:rPr>
                <a:latin typeface="Courier"/>
              </a:rPr>
              <a:t> : </a:t>
            </a:r>
            <a:r>
              <a:rPr>
                <a:solidFill>
                  <a:srgbClr val="4070A0"/>
                </a:solidFill>
                <a:latin typeface="Courier"/>
              </a:rPr>
              <a:t>"WC"</a:t>
            </a:r>
            <a:r>
              <a:rPr>
                <a:latin typeface="Courier"/>
              </a:rPr>
              <a:t>, </a:t>
            </a:r>
            <a:r>
              <a:rPr>
                <a:solidFill>
                  <a:srgbClr val="40A070"/>
                </a:solidFill>
                <a:latin typeface="Courier"/>
              </a:rPr>
              <a:t>0</a:t>
            </a:r>
            <a:r>
              <a:rPr>
                <a:latin typeface="Courier"/>
              </a:rPr>
              <a:t>, </a:t>
            </a:r>
            <a:r>
              <a:rPr>
                <a:solidFill>
                  <a:srgbClr val="40A070"/>
                </a:solidFill>
                <a:latin typeface="Courier"/>
              </a:rPr>
              <a:t>'h0</a:t>
            </a:r>
            <a:r>
              <a:rPr>
                <a:latin typeface="Courier"/>
              </a:rPr>
              <a:t>, </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0</a:t>
            </a:r>
            <a:r>
              <a:rPr>
                <a:latin typeface="Courier"/>
              </a:rPr>
              <a:t>);</a:t>
            </a:r>
            <a:br/>
            <a:r>
              <a:rPr>
                <a:latin typeface="Courier"/>
              </a:rPr>
              <a:t>   </a:t>
            </a:r>
            <a:r>
              <a:rPr b="1">
                <a:solidFill>
                  <a:srgbClr val="007020"/>
                </a:solidFill>
                <a:latin typeface="Courier"/>
              </a:rPr>
              <a:t>endfunction</a:t>
            </a:r>
            <a:r>
              <a:rPr>
                <a:latin typeface="Courier"/>
              </a:rPr>
              <a:t> : build</a:t>
            </a:r>
            <a:br/>
            <a:br/>
            <a:r>
              <a:rPr b="1">
                <a:solidFill>
                  <a:srgbClr val="007020"/>
                </a:solidFill>
                <a:latin typeface="Courier"/>
              </a:rPr>
              <a:t>endclass</a:t>
            </a:r>
            <a:r>
              <a:rPr>
                <a:latin typeface="Courier"/>
              </a:rPr>
              <a:t> : ctrl_reg</a:t>
            </a:r>
          </a:p>
          <a:p>
            <a:pPr lvl="0"/>
            <a:r>
              <a:rPr/>
              <a:t>A field gets declared with </a:t>
            </a:r>
            <a:r>
              <a:rPr>
                <a:latin typeface="Courier"/>
              </a:rPr>
              <a:t>configure()</a:t>
            </a:r>
            <a:r>
              <a:rPr/>
              <a:t>, and the argument that matters is the </a:t>
            </a:r>
            <a:r>
              <a:rPr b="1"/>
              <a:t>access string</a:t>
            </a:r>
            <a:r>
              <a:rPr/>
              <a:t>: </a:t>
            </a:r>
            <a:r>
              <a:rPr>
                <a:latin typeface="Courier"/>
              </a:rPr>
              <a:t>"RW"</a:t>
            </a:r>
            <a:r>
              <a:rPr/>
              <a:t>, </a:t>
            </a:r>
            <a:r>
              <a:rPr>
                <a:latin typeface="Courier"/>
              </a:rPr>
              <a:t>"RO"</a:t>
            </a:r>
            <a:r>
              <a:rPr/>
              <a:t>, </a:t>
            </a:r>
            <a:r>
              <a:rPr>
                <a:latin typeface="Courier"/>
              </a:rPr>
              <a:t>"WC"</a:t>
            </a:r>
            <a:r>
              <a:rPr/>
              <a:t>…</a:t>
            </a:r>
          </a:p>
          <a:p>
            <a:pPr lvl="0"/>
            <a:r>
              <a:rPr/>
              <a:t>That string </a:t>
            </a:r>
            <a:r>
              <a:rPr b="1"/>
              <a:t>is the specification</a:t>
            </a:r>
            <a:r>
              <a:rPr/>
              <a:t>. It is not documentation: it is what UVM uses to predict, and to generate the tests of </a:t>
            </a:r>
            <a:r>
              <a:rPr i="1"/>
              <a:t>The tests you did not write</a:t>
            </a:r>
          </a:p>
        </p:txBody>
      </p:sp>
    </p:spTree>
  </p:cSld>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The adapter: the only thing that knows there is an APB</a:t>
            </a:r>
          </a:p>
          <a:p>
            <a:pPr lvl="0" indent="0">
              <a:buNone/>
            </a:pPr>
            <a:r>
              <a:rPr>
                <a:latin typeface="Courier"/>
              </a:rPr>
              <a:t>   </a:t>
            </a:r>
            <a:r>
              <a:rPr i="1">
                <a:solidFill>
                  <a:srgbClr val="60A0B0"/>
                </a:solidFill>
                <a:latin typeface="Courier"/>
              </a:rPr>
              <a:t>// Downstream: the model asks for a register access, this builds the bus item</a:t>
            </a:r>
            <a:br/>
            <a:r>
              <a:rPr>
                <a:latin typeface="Courier"/>
              </a:rPr>
              <a:t>   </a:t>
            </a:r>
            <a:r>
              <a:rPr i="1">
                <a:solidFill>
                  <a:srgbClr val="60A0B0"/>
                </a:solidFill>
                <a:latin typeface="Courier"/>
              </a:rPr>
              <a:t>// the sequencer will hand to the driver.</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uvm_sequence_item reg2bus(</a:t>
            </a:r>
            <a:r>
              <a:rPr b="1">
                <a:solidFill>
                  <a:srgbClr val="007020"/>
                </a:solidFill>
                <a:latin typeface="Courier"/>
              </a:rPr>
              <a:t>const</a:t>
            </a:r>
            <a:r>
              <a:rPr>
                <a:latin typeface="Courier"/>
              </a:rPr>
              <a:t> </a:t>
            </a:r>
            <a:r>
              <a:rPr b="1">
                <a:solidFill>
                  <a:srgbClr val="007020"/>
                </a:solidFill>
                <a:latin typeface="Courier"/>
              </a:rPr>
              <a:t>ref</a:t>
            </a:r>
            <a:r>
              <a:rPr>
                <a:latin typeface="Courier"/>
              </a:rPr>
              <a:t> uvm_reg_bus_op rw);</a:t>
            </a:r>
            <a:br/>
            <a:r>
              <a:rPr>
                <a:latin typeface="Courier"/>
              </a:rPr>
              <a:t>      apb_transaction t = apb_transaction::type_id::create(</a:t>
            </a:r>
            <a:r>
              <a:rPr>
                <a:solidFill>
                  <a:srgbClr val="4070A0"/>
                </a:solidFill>
                <a:latin typeface="Courier"/>
              </a:rPr>
              <a:t>"t"</a:t>
            </a:r>
            <a:r>
              <a:rPr>
                <a:latin typeface="Courier"/>
              </a:rPr>
              <a:t>);</a:t>
            </a:r>
            <a:br/>
            <a:r>
              <a:rPr>
                <a:latin typeface="Courier"/>
              </a:rPr>
              <a:t>      t.write = (rw.kind == UVM_WRITE);</a:t>
            </a:r>
            <a:br/>
            <a:r>
              <a:rPr>
                <a:latin typeface="Courier"/>
              </a:rPr>
              <a:t>      t.addr  = rw.addr[</a:t>
            </a:r>
            <a:r>
              <a:rPr>
                <a:solidFill>
                  <a:srgbClr val="40A070"/>
                </a:solidFill>
                <a:latin typeface="Courier"/>
              </a:rPr>
              <a:t>7</a:t>
            </a:r>
            <a:r>
              <a:rPr>
                <a:latin typeface="Courier"/>
              </a:rPr>
              <a:t>:</a:t>
            </a:r>
            <a:r>
              <a:rPr>
                <a:solidFill>
                  <a:srgbClr val="40A070"/>
                </a:solidFill>
                <a:latin typeface="Courier"/>
              </a:rPr>
              <a:t>0</a:t>
            </a:r>
            <a:r>
              <a:rPr>
                <a:latin typeface="Courier"/>
              </a:rPr>
              <a:t>];</a:t>
            </a:r>
            <a:br/>
            <a:r>
              <a:rPr>
                <a:latin typeface="Courier"/>
              </a:rPr>
              <a:t>      t.wdata = rw.</a:t>
            </a:r>
            <a:r>
              <a:rPr>
                <a:solidFill>
                  <a:srgbClr val="007020"/>
                </a:solidFill>
                <a:latin typeface="Courier"/>
              </a:rPr>
              <a:t>data</a:t>
            </a:r>
            <a:r>
              <a:rPr>
                <a:latin typeface="Courier"/>
              </a:rPr>
              <a:t>[</a:t>
            </a:r>
            <a:r>
              <a:rPr>
                <a:solidFill>
                  <a:srgbClr val="40A070"/>
                </a:solidFill>
                <a:latin typeface="Courier"/>
              </a:rPr>
              <a:t>31</a:t>
            </a:r>
            <a:r>
              <a:rPr>
                <a:latin typeface="Courier"/>
              </a:rPr>
              <a:t>:</a:t>
            </a:r>
            <a:r>
              <a:rPr>
                <a:solidFill>
                  <a:srgbClr val="40A070"/>
                </a:solidFill>
                <a:latin typeface="Courier"/>
              </a:rPr>
              <a:t>0</a:t>
            </a:r>
            <a:r>
              <a:rPr>
                <a:latin typeface="Courier"/>
              </a:rPr>
              <a:t>];</a:t>
            </a:r>
            <a:br/>
            <a:r>
              <a:rPr>
                <a:latin typeface="Courier"/>
              </a:rPr>
              <a:t>      </a:t>
            </a:r>
            <a:r>
              <a:rPr b="1">
                <a:solidFill>
                  <a:srgbClr val="007020"/>
                </a:solidFill>
                <a:latin typeface="Courier"/>
              </a:rPr>
              <a:t>return</a:t>
            </a:r>
            <a:r>
              <a:rPr>
                <a:latin typeface="Courier"/>
              </a:rPr>
              <a:t> t;</a:t>
            </a:r>
            <a:br/>
            <a:r>
              <a:rPr>
                <a:latin typeface="Courier"/>
              </a:rPr>
              <a:t>   </a:t>
            </a:r>
            <a:r>
              <a:rPr b="1">
                <a:solidFill>
                  <a:srgbClr val="007020"/>
                </a:solidFill>
                <a:latin typeface="Courier"/>
              </a:rPr>
              <a:t>endfunction</a:t>
            </a:r>
            <a:r>
              <a:rPr>
                <a:latin typeface="Courier"/>
              </a:rPr>
              <a:t> : reg2bus</a:t>
            </a:r>
            <a:br/>
            <a:br/>
            <a:r>
              <a:rPr>
                <a:latin typeface="Courier"/>
              </a:rPr>
              <a:t>   </a:t>
            </a:r>
            <a:r>
              <a:rPr i="1">
                <a:solidFill>
                  <a:srgbClr val="60A0B0"/>
                </a:solidFill>
                <a:latin typeface="Courier"/>
              </a:rPr>
              <a:t>// Upstream: a bus item comes back -- from the driver's response, or from the</a:t>
            </a:r>
            <a:br/>
            <a:r>
              <a:rPr>
                <a:latin typeface="Courier"/>
              </a:rPr>
              <a:t>   </a:t>
            </a:r>
            <a:r>
              <a:rPr i="1">
                <a:solidFill>
                  <a:srgbClr val="60A0B0"/>
                </a:solidFill>
                <a:latin typeface="Courier"/>
              </a:rPr>
              <a:t>// monitor when prediction is explicit -- and this fills the generic operation</a:t>
            </a:r>
            <a:br/>
            <a:r>
              <a:rPr>
                <a:latin typeface="Courier"/>
              </a:rPr>
              <a:t>   </a:t>
            </a:r>
            <a:r>
              <a:rPr i="1">
                <a:solidFill>
                  <a:srgbClr val="60A0B0"/>
                </a:solidFill>
                <a:latin typeface="Courier"/>
              </a:rPr>
              <a:t>// the model understands.</a:t>
            </a:r>
            <a:br/>
            <a:r>
              <a:rPr>
                <a:latin typeface="Courier"/>
              </a:rPr>
              <a:t>   </a:t>
            </a:r>
            <a:r>
              <a:rPr i="1">
                <a:solidFill>
                  <a:srgbClr val="60A0B0"/>
                </a:solidFill>
                <a:latin typeface="Courier"/>
              </a:rPr>
              <a:t>//</a:t>
            </a:r>
            <a:br/>
            <a:r>
              <a:rPr>
                <a:latin typeface="Courier"/>
              </a:rPr>
              <a:t>   </a:t>
            </a:r>
            <a:r>
              <a:rPr i="1">
                <a:solidFill>
                  <a:srgbClr val="60A0B0"/>
                </a:solidFill>
                <a:latin typeface="Courier"/>
              </a:rPr>
              <a:t>// PSLVERR is what makes status meaningful: an access to an unmapped address</a:t>
            </a:r>
            <a:br/>
            <a:r>
              <a:rPr>
                <a:latin typeface="Courier"/>
              </a:rPr>
              <a:t>   </a:t>
            </a:r>
            <a:r>
              <a:rPr i="1">
                <a:solidFill>
                  <a:srgbClr val="60A0B0"/>
                </a:solidFill>
                <a:latin typeface="Courier"/>
              </a:rPr>
              <a:t>// comes back UVM_NOT_OK, and the write()/read() call reports it.</a:t>
            </a:r>
            <a:br/>
            <a:r>
              <a:rPr>
                <a:latin typeface="Courier"/>
              </a:rPr>
              <a:t>   </a:t>
            </a:r>
            <a:r>
              <a:rPr b="1">
                <a:solidFill>
                  <a:srgbClr val="007020"/>
                </a:solidFill>
                <a:latin typeface="Courier"/>
              </a:rPr>
              <a:t>virtual</a:t>
            </a: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bus2reg(uvm_sequence_item bus_item, </a:t>
            </a:r>
            <a:r>
              <a:rPr b="1">
                <a:solidFill>
                  <a:srgbClr val="007020"/>
                </a:solidFill>
                <a:latin typeface="Courier"/>
              </a:rPr>
              <a:t>ref</a:t>
            </a:r>
            <a:r>
              <a:rPr>
                <a:latin typeface="Courier"/>
              </a:rPr>
              <a:t> uvm_reg_bus_op rw);</a:t>
            </a:r>
            <a:br/>
            <a:r>
              <a:rPr>
                <a:latin typeface="Courier"/>
              </a:rPr>
              <a:t>      apb_transaction t;</a:t>
            </a:r>
            <a:br/>
            <a:r>
              <a:rPr>
                <a:latin typeface="Courier"/>
              </a:rPr>
              <a:t>      </a:t>
            </a:r>
            <a:r>
              <a:rPr b="1">
                <a:solidFill>
                  <a:srgbClr val="007020"/>
                </a:solidFill>
                <a:latin typeface="Courier"/>
              </a:rPr>
              <a:t>if</a:t>
            </a:r>
            <a:r>
              <a:rPr>
                <a:latin typeface="Courier"/>
              </a:rPr>
              <a:t> (!</a:t>
            </a:r>
            <a:r>
              <a:rPr b="1">
                <a:solidFill>
                  <a:srgbClr val="007020"/>
                </a:solidFill>
                <a:latin typeface="Courier"/>
              </a:rPr>
              <a:t>$cast</a:t>
            </a:r>
            <a:r>
              <a:rPr>
                <a:latin typeface="Courier"/>
              </a:rPr>
              <a:t>(t, bus_item)) </a:t>
            </a:r>
            <a:r>
              <a:rPr>
                <a:solidFill>
                  <a:srgbClr val="007020"/>
                </a:solidFill>
                <a:latin typeface="Courier"/>
              </a:rPr>
              <a:t>`uvm_fatal</a:t>
            </a:r>
            <a:r>
              <a:rPr>
                <a:latin typeface="Courier"/>
              </a:rPr>
              <a:t>(</a:t>
            </a:r>
            <a:r>
              <a:rPr>
                <a:solidFill>
                  <a:srgbClr val="4070A0"/>
                </a:solidFill>
                <a:latin typeface="Courier"/>
              </a:rPr>
              <a:t>"REG ADAPTER"</a:t>
            </a:r>
            <a:r>
              <a:rPr>
                <a:latin typeface="Courier"/>
              </a:rPr>
              <a:t>, </a:t>
            </a:r>
            <a:r>
              <a:rPr>
                <a:solidFill>
                  <a:srgbClr val="4070A0"/>
                </a:solidFill>
                <a:latin typeface="Courier"/>
              </a:rPr>
              <a:t>"Not an apb_transaction"</a:t>
            </a:r>
            <a:r>
              <a:rPr>
                <a:latin typeface="Courier"/>
              </a:rPr>
              <a:t>)</a:t>
            </a:r>
            <a:br/>
            <a:r>
              <a:rPr>
                <a:latin typeface="Courier"/>
              </a:rPr>
              <a:t>      rw.kind   = t.write ? UVM_WRITE : UVM_READ;</a:t>
            </a:r>
            <a:br/>
            <a:r>
              <a:rPr>
                <a:latin typeface="Courier"/>
              </a:rPr>
              <a:t>      rw.addr   = t.addr;</a:t>
            </a:r>
            <a:br/>
            <a:r>
              <a:rPr>
                <a:latin typeface="Courier"/>
              </a:rPr>
              <a:t>      rw.</a:t>
            </a:r>
            <a:r>
              <a:rPr>
                <a:solidFill>
                  <a:srgbClr val="007020"/>
                </a:solidFill>
                <a:latin typeface="Courier"/>
              </a:rPr>
              <a:t>data</a:t>
            </a:r>
            <a:r>
              <a:rPr>
                <a:latin typeface="Courier"/>
              </a:rPr>
              <a:t>   = t.write ? t.wdata : t.rdata;</a:t>
            </a:r>
            <a:br/>
            <a:r>
              <a:rPr>
                <a:latin typeface="Courier"/>
              </a:rPr>
              <a:t>      rw.</a:t>
            </a:r>
            <a:r>
              <a:rPr>
                <a:solidFill>
                  <a:srgbClr val="007020"/>
                </a:solidFill>
                <a:latin typeface="Courier"/>
              </a:rPr>
              <a:t>status</a:t>
            </a:r>
            <a:r>
              <a:rPr>
                <a:latin typeface="Courier"/>
              </a:rPr>
              <a:t> = t.slverr ? UVM_NOT_OK : UVM_IS_OK;</a:t>
            </a:r>
            <a:br/>
            <a:r>
              <a:rPr>
                <a:latin typeface="Courier"/>
              </a:rPr>
              <a:t>   </a:t>
            </a:r>
            <a:r>
              <a:rPr b="1">
                <a:solidFill>
                  <a:srgbClr val="007020"/>
                </a:solidFill>
                <a:latin typeface="Courier"/>
              </a:rPr>
              <a:t>endfunction</a:t>
            </a:r>
            <a:r>
              <a:rPr>
                <a:latin typeface="Courier"/>
              </a:rPr>
              <a:t> : bus2reg</a:t>
            </a:r>
          </a:p>
          <a:p>
            <a:pPr lvl="0"/>
            <a:r>
              <a:rPr>
                <a:latin typeface="Courier"/>
              </a:rPr>
              <a:t>reg2bus</a:t>
            </a:r>
            <a:r>
              <a:rPr/>
              <a:t> goes down: the model asks for a generic access, this builds the transaction of the bus</a:t>
            </a:r>
          </a:p>
          <a:p>
            <a:pPr lvl="0"/>
            <a:r>
              <a:rPr>
                <a:latin typeface="Courier"/>
              </a:rPr>
              <a:t>bus2reg</a:t>
            </a:r>
            <a:r>
              <a:rPr/>
              <a:t> goes up: the transaction comes back —from the driver, or </a:t>
            </a:r>
            <a:r>
              <a:rPr b="1"/>
              <a:t>from the monitor</a:t>
            </a:r>
            <a:r>
              <a:rPr/>
              <a:t>— and this counts it in terms of an access</a:t>
            </a:r>
          </a:p>
          <a:p>
            <a:pPr lvl="0"/>
            <a:r>
              <a:rPr>
                <a:latin typeface="Courier"/>
              </a:rPr>
              <a:t>PSLVERR</a:t>
            </a:r>
            <a:r>
              <a:rPr/>
              <a:t> turns into </a:t>
            </a:r>
            <a:r>
              <a:rPr>
                <a:latin typeface="Courier"/>
              </a:rPr>
              <a:t>UVM_NOT_OK</a:t>
            </a:r>
            <a:r>
              <a:rPr/>
              <a:t>, and there the </a:t>
            </a:r>
            <a:r>
              <a:rPr>
                <a:latin typeface="Courier"/>
              </a:rPr>
              <a:t>status</a:t>
            </a:r>
            <a:r>
              <a:rPr/>
              <a:t> of every </a:t>
            </a:r>
            <a:r>
              <a:rPr>
                <a:latin typeface="Courier"/>
              </a:rPr>
              <a:t>write()</a:t>
            </a:r>
            <a:r>
              <a:rPr/>
              <a:t> stops being decorative</a:t>
            </a:r>
          </a:p>
        </p:txBody>
      </p:sp>
    </p:spTree>
  </p:cSld>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Hooking it up: three lines and a </a:t>
            </a:r>
            <a:r>
              <a:rPr b="1" i="1">
                <a:latin typeface="Courier"/>
              </a:rPr>
              <a:t>connect_phase</a:t>
            </a:r>
          </a:p>
          <a:p>
            <a:pPr lvl="0" indent="0">
              <a:buNone/>
            </a:pPr>
            <a:r>
              <a:rPr>
                <a:latin typeface="Courier"/>
              </a:rPr>
              <a:t>   </a:t>
            </a:r>
            <a:r>
              <a:rPr b="1">
                <a:solidFill>
                  <a:srgbClr val="007020"/>
                </a:solidFill>
                <a:latin typeface="Courier"/>
              </a:rPr>
              <a:t>function</a:t>
            </a:r>
            <a:r>
              <a:rPr>
                <a:latin typeface="Courier"/>
              </a:rPr>
              <a:t> </a:t>
            </a:r>
            <a:r>
              <a:rPr b="1">
                <a:solidFill>
                  <a:srgbClr val="007020"/>
                </a:solidFill>
                <a:latin typeface="Courier"/>
              </a:rPr>
              <a:t>void</a:t>
            </a:r>
            <a:r>
              <a:rPr>
                <a:latin typeface="Courier"/>
              </a:rPr>
              <a:t> connect_phase(uvm_phase phase);</a:t>
            </a:r>
            <a:br/>
            <a:r>
              <a:rPr>
                <a:latin typeface="Courier"/>
              </a:rPr>
              <a:t>      </a:t>
            </a:r>
            <a:r>
              <a:rPr i="1">
                <a:solidFill>
                  <a:srgbClr val="60A0B0"/>
                </a:solidFill>
                <a:latin typeface="Courier"/>
              </a:rPr>
              <a:t>// The three lines that turn a model into a testbench component: which</a:t>
            </a:r>
            <a:br/>
            <a:r>
              <a:rPr>
                <a:latin typeface="Courier"/>
              </a:rPr>
              <a:t>      </a:t>
            </a:r>
            <a:r>
              <a:rPr i="1">
                <a:solidFill>
                  <a:srgbClr val="60A0B0"/>
                </a:solidFill>
                <a:latin typeface="Courier"/>
              </a:rPr>
              <a:t>// sequencer carries the accesses, which adapter translates them, and where</a:t>
            </a:r>
            <a:br/>
            <a:r>
              <a:rPr>
                <a:latin typeface="Courier"/>
              </a:rPr>
              <a:t>      </a:t>
            </a:r>
            <a:r>
              <a:rPr i="1">
                <a:solidFill>
                  <a:srgbClr val="60A0B0"/>
                </a:solidFill>
                <a:latin typeface="Courier"/>
              </a:rPr>
              <a:t>// the truth about the DUT comes from.</a:t>
            </a:r>
            <a:br/>
            <a:r>
              <a:rPr>
                <a:latin typeface="Courier"/>
              </a:rPr>
              <a:t>      model.default_map.set_sequencer(agent_h.sequencer_h, adapter);</a:t>
            </a:r>
            <a:br/>
            <a:r>
              <a:rPr>
                <a:latin typeface="Courier"/>
              </a:rPr>
              <a:t>      model.default_map.set_auto_predict(</a:t>
            </a:r>
            <a:r>
              <a:rPr>
                <a:solidFill>
                  <a:srgbClr val="40A070"/>
                </a:solidFill>
                <a:latin typeface="Courier"/>
              </a:rPr>
              <a:t>0</a:t>
            </a:r>
            <a:r>
              <a:rPr>
                <a:latin typeface="Courier"/>
              </a:rPr>
              <a:t>);</a:t>
            </a:r>
            <a:br/>
            <a:br/>
            <a:r>
              <a:rPr>
                <a:latin typeface="Courier"/>
              </a:rPr>
              <a:t>      predictor.map     = model.default_map;</a:t>
            </a:r>
            <a:br/>
            <a:r>
              <a:rPr>
                <a:latin typeface="Courier"/>
              </a:rPr>
              <a:t>      predictor.adapter = adapter;</a:t>
            </a:r>
            <a:br/>
            <a:r>
              <a:rPr>
                <a:latin typeface="Courier"/>
              </a:rPr>
              <a:t>      agent_h.ap.connect(predictor.bus_in);</a:t>
            </a:r>
            <a:br/>
            <a:r>
              <a:rPr>
                <a:latin typeface="Courier"/>
              </a:rPr>
              <a:t>   </a:t>
            </a:r>
            <a:r>
              <a:rPr b="1">
                <a:solidFill>
                  <a:srgbClr val="007020"/>
                </a:solidFill>
                <a:latin typeface="Courier"/>
              </a:rPr>
              <a:t>endfunction</a:t>
            </a:r>
            <a:r>
              <a:rPr>
                <a:latin typeface="Courier"/>
              </a:rPr>
              <a:t> : connect_phase</a:t>
            </a:r>
          </a:p>
          <a:p>
            <a:pPr lvl="0"/>
            <a:r>
              <a:rPr>
                <a:latin typeface="Courier"/>
              </a:rPr>
              <a:t>set_sequencer</a:t>
            </a:r>
            <a:r>
              <a:rPr/>
              <a:t> is what makes </a:t>
            </a:r>
            <a:r>
              <a:rPr>
                <a:latin typeface="Courier"/>
              </a:rPr>
              <a:t>model.CTRL.write()</a:t>
            </a:r>
            <a:r>
              <a:rPr/>
              <a:t> end up in the driver: the model sends items through </a:t>
            </a:r>
            <a:r>
              <a:rPr b="1"/>
              <a:t>the sequencer of the agent that already existed</a:t>
            </a:r>
          </a:p>
          <a:p>
            <a:pPr lvl="0"/>
            <a:r>
              <a:rPr>
                <a:latin typeface="Courier"/>
              </a:rPr>
              <a:t>set_auto_predict(0)</a:t>
            </a:r>
            <a:r>
              <a:rPr/>
              <a:t> switches off the automatic prediction, and the </a:t>
            </a:r>
            <a:r>
              <a:rPr>
                <a:latin typeface="Courier"/>
              </a:rPr>
              <a:t>uvm_reg_predictor</a:t>
            </a:r>
            <a:r>
              <a:rPr/>
              <a:t> replaces it by listening to the </a:t>
            </a:r>
            <a:r>
              <a:rPr b="1"/>
              <a:t>analysis port of the monitor</a:t>
            </a:r>
          </a:p>
          <a:p>
            <a:pPr lvl="0"/>
            <a:r>
              <a:rPr/>
              <a:t>And the </a:t>
            </a:r>
            <a:r>
              <a:rPr>
                <a:latin typeface="Courier"/>
              </a:rPr>
              <a:t>model.build()</a:t>
            </a:r>
            <a:r>
              <a:rPr/>
              <a:t> of the </a:t>
            </a:r>
            <a:r>
              <a:rPr>
                <a:latin typeface="Courier"/>
              </a:rPr>
              <a:t>build_phase</a:t>
            </a:r>
            <a:r>
              <a:rPr/>
              <a:t>: a </a:t>
            </a:r>
            <a:r>
              <a:rPr>
                <a:latin typeface="Courier"/>
              </a:rPr>
              <a:t>uvm_reg_block</a:t>
            </a:r>
            <a:r>
              <a:rPr/>
              <a:t> is a </a:t>
            </a:r>
            <a:r>
              <a:rPr>
                <a:latin typeface="Courier"/>
              </a:rPr>
              <a:t>uvm_object</a:t>
            </a:r>
            <a:r>
              <a:rPr/>
              <a:t>, not a component. </a:t>
            </a:r>
            <a:r>
              <a:rPr b="1"/>
              <a:t>Nobody calls it for you</a:t>
            </a:r>
          </a:p>
        </p:txBody>
      </p:sp>
    </p:spTree>
  </p:cSld>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Prediction: who tells the model what happened</a:t>
            </a:r>
          </a:p>
        </p:txBody>
      </p:sp>
      <p:graphicFrame>
        <p:nvGraphicFramePr>
          <p:cNvPr id="6" name="Content Placeholder 5"/>
          <p:cNvGraphicFramePr>
            <a:graphicFrameLocks noGrp="1"/>
          </p:cNvGraphicFramePr>
          <p:nvPr>
            <p:ph idx="1"/>
          </p:nvPr>
        </p:nvGraphicFramePr>
        <p:xfrm>
          <a:off x="457200" y="1816100"/>
          <a:ext cx="8229600" cy="8001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Who predicts</a:t>
                      </a:r>
                    </a:p>
                  </a:txBody>
                  <a:tcPr/>
                </a:tc>
                <a:tc>
                  <a:txBody>
                    <a:bodyPr/>
                    <a:lstStyle/>
                    <a:p>
                      <a:pPr lvl="0" indent="0" marL="0">
                        <a:buNone/>
                      </a:pPr>
                      <a:r>
                        <a:rPr/>
                        <a:t>What happens if the DUT does something else</a:t>
                      </a:r>
                    </a:p>
                  </a:txBody>
                  <a:tcPr/>
                </a:tc>
              </a:tr>
              <a:tr h="0">
                <a:tc>
                  <a:txBody>
                    <a:bodyPr/>
                    <a:lstStyle/>
                    <a:p>
                      <a:pPr lvl="0" indent="0" marL="0">
                        <a:buNone/>
                      </a:pPr>
                      <a:r>
                        <a:rPr b="1"/>
                        <a:t>automatic</a:t>
                      </a:r>
                    </a:p>
                  </a:txBody>
                </a:tc>
                <a:tc>
                  <a:txBody>
                    <a:bodyPr/>
                    <a:lstStyle/>
                    <a:p>
                      <a:pPr lvl="0" indent="0" marL="0">
                        <a:buNone/>
                      </a:pPr>
                      <a:r>
                        <a:rPr/>
                        <a:t>the </a:t>
                      </a:r>
                      <a:r>
                        <a:rPr>
                          <a:latin typeface="Courier"/>
                        </a:rPr>
                        <a:t>write()</a:t>
                      </a:r>
                      <a:r>
                        <a:rPr/>
                        <a:t> call itself</a:t>
                      </a:r>
                    </a:p>
                  </a:txBody>
                </a:tc>
                <a:tc>
                  <a:txBody>
                    <a:bodyPr/>
                    <a:lstStyle/>
                    <a:p>
                      <a:pPr lvl="0" indent="0" marL="0">
                        <a:buNone/>
                      </a:pPr>
                      <a:r>
                        <a:rPr/>
                        <a:t>the model </a:t>
                      </a:r>
                      <a:r>
                        <a:rPr b="1"/>
                        <a:t>does not find out</a:t>
                      </a:r>
                      <a:r>
                        <a:rPr/>
                        <a:t>: it believes what it meant to send</a:t>
                      </a:r>
                    </a:p>
                  </a:txBody>
                </a:tc>
              </a:tr>
              <a:tr h="0">
                <a:tc>
                  <a:txBody>
                    <a:bodyPr/>
                    <a:lstStyle/>
                    <a:p>
                      <a:pPr lvl="0" indent="0" marL="0">
                        <a:buNone/>
                      </a:pPr>
                      <a:r>
                        <a:rPr b="1"/>
                        <a:t>explicit</a:t>
                      </a:r>
                    </a:p>
                  </a:txBody>
                </a:tc>
                <a:tc>
                  <a:txBody>
                    <a:bodyPr/>
                    <a:lstStyle/>
                    <a:p>
                      <a:pPr lvl="0" indent="0" marL="0">
                        <a:buNone/>
                      </a:pPr>
                      <a:r>
                        <a:rPr/>
                        <a:t>the </a:t>
                      </a:r>
                      <a:r>
                        <a:rPr>
                          <a:latin typeface="Courier"/>
                        </a:rPr>
                        <a:t>uvm_reg_predictor</a:t>
                      </a:r>
                      <a:r>
                        <a:rPr/>
                        <a:t>, from the monitor</a:t>
                      </a:r>
                    </a:p>
                  </a:txBody>
                </a:tc>
                <a:tc>
                  <a:txBody>
                    <a:bodyPr/>
                    <a:lstStyle/>
                    <a:p>
                      <a:pPr lvl="0" indent="0" marL="0">
                        <a:buNone/>
                      </a:pPr>
                      <a:r>
                        <a:rPr/>
                        <a:t>the model believes </a:t>
                      </a:r>
                      <a:r>
                        <a:rPr b="1"/>
                        <a:t>what happened on the wire</a:t>
                      </a:r>
                    </a:p>
                  </a:txBody>
                </a:tc>
              </a:tr>
            </a:tbl>
          </a:graphicData>
        </a:graphic>
      </p:graphicFrame>
      <p:sp>
        <p:nvSpPr>
          <p:cNvPr id="3" name="Content Placeholder 2"/>
          <p:cNvSpPr>
            <a:spLocks noGrp="1"/>
          </p:cNvSpPr>
          <p:nvPr>
            <p:ph idx="1"/>
          </p:nvPr>
        </p:nvSpPr>
        <p:spPr>
          <a:xfrm>
            <a:off x="457200" y="2743200"/>
            <a:ext cx="8229600" cy="1727200"/>
          </a:xfrm>
        </p:spPr>
        <p:txBody>
          <a:bodyPr/>
          <a:lstStyle/>
          <a:p>
            <a:pPr lvl="0"/>
            <a:r>
              <a:rPr/>
              <a:t>The automatic one is one line fewer and it is the one that comes up in the tutorials</a:t>
            </a:r>
          </a:p>
          <a:p>
            <a:pPr lvl="0"/>
            <a:r>
              <a:rPr/>
              <a:t>The explicit one is the one to use, and for the same reason the scoreboard of the capstone looks at the monitor and not at the driver</a:t>
            </a:r>
          </a:p>
          <a:p>
            <a:pPr lvl="0"/>
            <a:r>
              <a:rPr/>
              <a:t>And it is free: the monitor and its analysis port </a:t>
            </a:r>
            <a:r>
              <a:rPr b="1"/>
              <a:t>were already there</a:t>
            </a:r>
          </a:p>
        </p:txBody>
      </p:sp>
    </p:spTree>
  </p:cSld>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p>
            <a:pPr lvl="0" indent="0" marL="0">
              <a:buNone/>
            </a:pPr>
            <a:r>
              <a:rPr/>
              <a:t>RAL</a:t>
            </a:r>
          </a:p>
        </p:txBody>
      </p:sp>
      <p:sp>
        <p:nvSpPr>
          <p:cNvPr id="4" name="Text Placeholder 3"/>
          <p:cNvSpPr>
            <a:spLocks noGrp="1"/>
          </p:cNvSpPr>
          <p:nvPr>
            <p:ph idx="2" sz="half" type="body"/>
          </p:nvPr>
        </p:nvSpPr>
        <p:spPr/>
        <p:txBody>
          <a:bodyPr/>
          <a:lstStyle/>
          <a:p>
            <a:pPr lvl="0" indent="0" marL="0">
              <a:spcBef>
                <a:spcPts val="3000"/>
              </a:spcBef>
              <a:buNone/>
            </a:pPr>
            <a:r>
              <a:rPr b="1" i="1"/>
              <a:t>The whole path, from the call to the mirror</a:t>
            </a:r>
          </a:p>
        </p:txBody>
      </p:sp>
      <p:pic>
        <p:nvPicPr>
          <p:cNvPr descr="res/diagrams/en/ral_camino.svg" id="0" name="Picture 1"/>
          <p:cNvPicPr>
            <a:picLocks noGrp="1" noChangeAspect="1"/>
          </p:cNvPicPr>
          <p:nvPr/>
        </p:nvPicPr>
        <p:blipFill>
          <a:blip r:embed="rId2"/>
          <a:stretch>
            <a:fillRect/>
          </a:stretch>
        </p:blipFill>
        <p:spPr bwMode="auto">
          <a:xfrm>
            <a:off x="3568700" y="520700"/>
            <a:ext cx="5105400" cy="3238500"/>
          </a:xfrm>
          <a:prstGeom prst="rect">
            <a:avLst/>
          </a:prstGeom>
          <a:noFill/>
          <a:ln w="9525">
            <a:noFill/>
            <a:headEnd/>
            <a:tailEnd/>
          </a:ln>
        </p:spPr>
      </p:pic>
      <p:sp>
        <p:nvSpPr>
          <p:cNvPr id="1" name="TextBox 3"/>
          <p:cNvSpPr txBox="1"/>
          <p:nvPr>
            <p:ph idx="1"/>
          </p:nvPr>
        </p:nvSpPr>
        <p:spPr>
          <a:xfrm>
            <a:off x="3568700" y="4076700"/>
            <a:ext cx="5105400" cy="508000"/>
          </a:xfrm>
          <a:prstGeom prst="rect">
            <a:avLst/>
          </a:prstGeom>
          <a:noFill/>
        </p:spPr>
        <p:txBody>
          <a:bodyPr/>
          <a:lstStyle/>
          <a:p>
            <a:pPr lvl="0" indent="0" marL="0" algn="ctr">
              <a:buNone/>
            </a:pPr>
            <a:r>
              <a:rPr/>
              <a:t>The RAL data path: from the write to the bus, and from the monitor to the mirror</a:t>
            </a:r>
          </a:p>
        </p:txBody>
      </p:sp>
    </p:spTree>
  </p:cSld>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 </a:t>
            </a:r>
          </a:p>
          <a:p>
            <a:pPr lvl="0"/>
            <a:r>
              <a:rPr/>
              <a:t>The way down is written; the way up —monitor, analysis port and </a:t>
            </a:r>
            <a:r>
              <a:rPr>
                <a:latin typeface="Courier"/>
              </a:rPr>
              <a:t>bus2reg</a:t>
            </a:r>
            <a:r>
              <a:rPr/>
              <a:t>— </a:t>
            </a:r>
            <a:r>
              <a:rPr b="1"/>
              <a:t>was there</a:t>
            </a:r>
          </a:p>
          <a:p>
            <a:pPr lvl="0"/>
            <a:r>
              <a:rPr/>
              <a:t>The </a:t>
            </a:r>
            <a:r>
              <a:rPr>
                <a:latin typeface="Courier"/>
              </a:rPr>
              <a:t>uvm_reg_predictor</a:t>
            </a:r>
            <a:r>
              <a:rPr/>
              <a:t> is not written: instantiate it and plug in the map</a:t>
            </a:r>
          </a:p>
          <a:p>
            <a:pPr lvl="0"/>
            <a:r>
              <a:rPr/>
              <a:t>The dashed one is </a:t>
            </a:r>
            <a:r>
              <a:rPr>
                <a:latin typeface="Courier"/>
              </a:rPr>
              <a:t>set_auto_predict(1)</a:t>
            </a:r>
            <a:r>
              <a:rPr/>
              <a:t>: the shortcut not to take</a:t>
            </a:r>
          </a:p>
        </p:txBody>
      </p:sp>
    </p:spTree>
  </p:cSld>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The stimulus, without a single </a:t>
            </a:r>
            <a:r>
              <a:rPr b="1" i="1">
                <a:latin typeface="Courier"/>
              </a:rPr>
              <a:t>PADDR</a:t>
            </a:r>
          </a:p>
          <a:p>
            <a:pPr lvl="0" indent="0">
              <a:buNone/>
            </a:pPr>
            <a:r>
              <a:rPr>
                <a:latin typeface="Courier"/>
              </a:rPr>
              <a:t>      </a:t>
            </a:r>
            <a:r>
              <a:rPr i="1">
                <a:solidFill>
                  <a:srgbClr val="60A0B0"/>
                </a:solidFill>
                <a:latin typeface="Courier"/>
              </a:rPr>
              <a:t>// --- the frontdoor -----------------------------------------------------</a:t>
            </a:r>
            <a:br/>
            <a:r>
              <a:rPr>
                <a:latin typeface="Courier"/>
              </a:rPr>
              <a:t>      </a:t>
            </a:r>
            <a:r>
              <a:rPr i="1">
                <a:solidFill>
                  <a:srgbClr val="60A0B0"/>
                </a:solidFill>
                <a:latin typeface="Courier"/>
              </a:rPr>
              <a:t>// write() puts the value on the wire through the sequencer. There is no</a:t>
            </a:r>
            <a:br/>
            <a:r>
              <a:rPr>
                <a:latin typeface="Courier"/>
              </a:rPr>
              <a:t>      </a:t>
            </a:r>
            <a:r>
              <a:rPr i="1">
                <a:solidFill>
                  <a:srgbClr val="60A0B0"/>
                </a:solidFill>
                <a:latin typeface="Courier"/>
              </a:rPr>
              <a:t>// second argument for the address: the address is in the map.</a:t>
            </a:r>
            <a:br/>
            <a:r>
              <a:rPr>
                <a:latin typeface="Courier"/>
              </a:rPr>
              <a:t>      model.CTRL.write(</a:t>
            </a:r>
            <a:r>
              <a:rPr>
                <a:solidFill>
                  <a:srgbClr val="007020"/>
                </a:solidFill>
                <a:latin typeface="Courier"/>
              </a:rPr>
              <a:t>status</a:t>
            </a:r>
            <a:r>
              <a:rPr>
                <a:latin typeface="Courier"/>
              </a:rPr>
              <a:t>, </a:t>
            </a:r>
            <a:r>
              <a:rPr>
                <a:solidFill>
                  <a:srgbClr val="40A070"/>
                </a:solidFill>
                <a:latin typeface="Courier"/>
              </a:rPr>
              <a:t>'h1</a:t>
            </a:r>
            <a:r>
              <a:rPr>
                <a:latin typeface="Courier"/>
              </a:rPr>
              <a:t>);              </a:t>
            </a:r>
            <a:r>
              <a:rPr i="1">
                <a:solidFill>
                  <a:srgbClr val="60A0B0"/>
                </a:solidFill>
                <a:latin typeface="Courier"/>
              </a:rPr>
              <a:t>// EN = 1</a:t>
            </a:r>
            <a:br/>
            <a:r>
              <a:rPr>
                <a:latin typeface="Courier"/>
              </a:rPr>
              <a:t>      model.CTRL.read(</a:t>
            </a:r>
            <a:r>
              <a:rPr>
                <a:solidFill>
                  <a:srgbClr val="007020"/>
                </a:solidFill>
                <a:latin typeface="Courier"/>
              </a:rPr>
              <a:t>status</a:t>
            </a:r>
            <a:r>
              <a:rPr>
                <a:latin typeface="Courier"/>
              </a:rPr>
              <a:t>, </a:t>
            </a:r>
            <a:r>
              <a:rPr>
                <a:solidFill>
                  <a:srgbClr val="007020"/>
                </a:solidFill>
                <a:latin typeface="Courier"/>
              </a:rPr>
              <a:t>data</a:t>
            </a:r>
            <a:r>
              <a:rPr>
                <a:latin typeface="Courier"/>
              </a:rPr>
              <a:t>);</a:t>
            </a:r>
            <a:br/>
            <a:r>
              <a:rPr>
                <a:latin typeface="Courier"/>
              </a:rPr>
              <a:t>      </a:t>
            </a:r>
            <a:r>
              <a:rPr>
                <a:solidFill>
                  <a:srgbClr val="007020"/>
                </a:solidFill>
                <a:latin typeface="Courier"/>
              </a:rPr>
              <a:t>`uvm_info</a:t>
            </a:r>
            <a:r>
              <a:rPr>
                <a:latin typeface="Courier"/>
              </a:rPr>
              <a:t>(</a:t>
            </a:r>
            <a:r>
              <a:rPr>
                <a:solidFill>
                  <a:srgbClr val="4070A0"/>
                </a:solidFill>
                <a:latin typeface="Courier"/>
              </a:rPr>
              <a:t>"RAL"</a:t>
            </a:r>
            <a:r>
              <a:rPr>
                <a:latin typeface="Courier"/>
              </a:rPr>
              <a:t>, </a:t>
            </a:r>
            <a:r>
              <a:rPr b="1">
                <a:solidFill>
                  <a:srgbClr val="007020"/>
                </a:solidFill>
                <a:latin typeface="Courier"/>
              </a:rPr>
              <a:t>$sformatf</a:t>
            </a:r>
            <a:r>
              <a:rPr>
                <a:latin typeface="Courier"/>
              </a:rPr>
              <a:t>(</a:t>
            </a:r>
            <a:r>
              <a:rPr>
                <a:solidFill>
                  <a:srgbClr val="4070A0"/>
                </a:solidFill>
                <a:latin typeface="Courier"/>
              </a:rPr>
              <a:t>"CTRL read back 0x%08h (status %s)"</a:t>
            </a:r>
            <a:r>
              <a:rPr>
                <a:latin typeface="Courier"/>
              </a:rPr>
              <a:t>, </a:t>
            </a:r>
            <a:r>
              <a:rPr>
                <a:solidFill>
                  <a:srgbClr val="007020"/>
                </a:solidFill>
                <a:latin typeface="Courier"/>
              </a:rPr>
              <a:t>data</a:t>
            </a:r>
            <a:r>
              <a:rPr>
                <a:latin typeface="Courier"/>
              </a:rPr>
              <a:t>, </a:t>
            </a:r>
            <a:r>
              <a:rPr>
                <a:solidFill>
                  <a:srgbClr val="007020"/>
                </a:solidFill>
                <a:latin typeface="Courier"/>
              </a:rPr>
              <a:t>status</a:t>
            </a:r>
            <a:r>
              <a:rPr>
                <a:latin typeface="Courier"/>
              </a:rPr>
              <a:t>.name()),</a:t>
            </a:r>
            <a:br/>
            <a:r>
              <a:rPr>
                <a:latin typeface="Courier"/>
              </a:rPr>
              <a:t>                UVM_MEDIUM)</a:t>
            </a:r>
            <a:br/>
            <a:br/>
            <a:r>
              <a:rPr>
                <a:latin typeface="Courier"/>
              </a:rPr>
              <a:t>      </a:t>
            </a:r>
            <a:r>
              <a:rPr i="1">
                <a:solidFill>
                  <a:srgbClr val="60A0B0"/>
                </a:solidFill>
                <a:latin typeface="Courier"/>
              </a:rPr>
              <a:t>// --- prediction --------------------------------------------------------</a:t>
            </a:r>
            <a:br/>
            <a:r>
              <a:rPr>
                <a:latin typeface="Courier"/>
              </a:rPr>
              <a:t>      </a:t>
            </a:r>
            <a:r>
              <a:rPr i="1">
                <a:solidFill>
                  <a:srgbClr val="60A0B0"/>
                </a:solidFill>
                <a:latin typeface="Courier"/>
              </a:rPr>
              <a:t>// Nothing above updated the mirror by hand. The monitor saw the two</a:t>
            </a:r>
            <a:br/>
            <a:r>
              <a:rPr>
                <a:latin typeface="Courier"/>
              </a:rPr>
              <a:t>      </a:t>
            </a:r>
            <a:r>
              <a:rPr i="1">
                <a:solidFill>
                  <a:srgbClr val="60A0B0"/>
                </a:solidFill>
                <a:latin typeface="Courier"/>
              </a:rPr>
              <a:t>// transfers, the predictor turned them into predictions, and the model</a:t>
            </a:r>
            <a:br/>
            <a:r>
              <a:rPr>
                <a:latin typeface="Courier"/>
              </a:rPr>
              <a:t>      </a:t>
            </a:r>
            <a:r>
              <a:rPr i="1">
                <a:solidFill>
                  <a:srgbClr val="60A0B0"/>
                </a:solidFill>
                <a:latin typeface="Courier"/>
              </a:rPr>
              <a:t>// knows -- with set_auto_predict(0), which is the honest setting: what the</a:t>
            </a:r>
            <a:br/>
            <a:r>
              <a:rPr>
                <a:latin typeface="Courier"/>
              </a:rPr>
              <a:t>      </a:t>
            </a:r>
            <a:r>
              <a:rPr i="1">
                <a:solidFill>
                  <a:srgbClr val="60A0B0"/>
                </a:solidFill>
                <a:latin typeface="Courier"/>
              </a:rPr>
              <a:t>// model believes comes from the BUS, not from what the test meant to send.</a:t>
            </a:r>
            <a:br/>
            <a:r>
              <a:rPr>
                <a:latin typeface="Courier"/>
              </a:rPr>
              <a:t>      </a:t>
            </a:r>
            <a:r>
              <a:rPr b="1">
                <a:solidFill>
                  <a:srgbClr val="007020"/>
                </a:solidFill>
                <a:latin typeface="Courier"/>
              </a:rPr>
              <a:t>if</a:t>
            </a:r>
            <a:r>
              <a:rPr>
                <a:latin typeface="Courier"/>
              </a:rPr>
              <a:t> (model.CTRL.EN.get_mirrored_value() != </a:t>
            </a:r>
            <a:r>
              <a:rPr>
                <a:solidFill>
                  <a:srgbClr val="40A070"/>
                </a:solidFill>
                <a:latin typeface="Courier"/>
              </a:rPr>
              <a:t>1</a:t>
            </a:r>
            <a:r>
              <a:rPr>
                <a:latin typeface="Courier"/>
              </a:rPr>
              <a:t>)</a:t>
            </a:r>
            <a:br/>
            <a:r>
              <a:rPr>
                <a:latin typeface="Courier"/>
              </a:rPr>
              <a:t>         </a:t>
            </a:r>
            <a:r>
              <a:rPr>
                <a:solidFill>
                  <a:srgbClr val="007020"/>
                </a:solidFill>
                <a:latin typeface="Courier"/>
              </a:rPr>
              <a:t>`uvm_error</a:t>
            </a:r>
            <a:r>
              <a:rPr>
                <a:latin typeface="Courier"/>
              </a:rPr>
              <a:t>(</a:t>
            </a:r>
            <a:r>
              <a:rPr>
                <a:solidFill>
                  <a:srgbClr val="4070A0"/>
                </a:solidFill>
                <a:latin typeface="Courier"/>
              </a:rPr>
              <a:t>"RAL"</a:t>
            </a:r>
            <a:r>
              <a:rPr>
                <a:latin typeface="Courier"/>
              </a:rPr>
              <a:t>, </a:t>
            </a:r>
            <a:r>
              <a:rPr>
                <a:solidFill>
                  <a:srgbClr val="4070A0"/>
                </a:solidFill>
                <a:latin typeface="Courier"/>
              </a:rPr>
              <a:t>"the predictor did not update CTRL.EN"</a:t>
            </a:r>
            <a:r>
              <a:rPr>
                <a:latin typeface="Courier"/>
              </a:rPr>
              <a:t>)</a:t>
            </a:r>
            <a:br/>
            <a:r>
              <a:rPr>
                <a:latin typeface="Courier"/>
              </a:rPr>
              <a:t>      </a:t>
            </a:r>
            <a:r>
              <a:rPr>
                <a:solidFill>
                  <a:srgbClr val="007020"/>
                </a:solidFill>
                <a:latin typeface="Courier"/>
              </a:rPr>
              <a:t>`uvm_info</a:t>
            </a:r>
            <a:r>
              <a:rPr>
                <a:latin typeface="Courier"/>
              </a:rPr>
              <a:t>(</a:t>
            </a:r>
            <a:r>
              <a:rPr>
                <a:solidFill>
                  <a:srgbClr val="4070A0"/>
                </a:solidFill>
                <a:latin typeface="Courier"/>
              </a:rPr>
              <a:t>"RAL"</a:t>
            </a:r>
            <a:r>
              <a:rPr>
                <a:latin typeface="Courier"/>
              </a:rPr>
              <a:t>, </a:t>
            </a:r>
            <a:r>
              <a:rPr b="1">
                <a:solidFill>
                  <a:srgbClr val="007020"/>
                </a:solidFill>
                <a:latin typeface="Courier"/>
              </a:rPr>
              <a:t>$sformatf</a:t>
            </a:r>
            <a:r>
              <a:rPr>
                <a:latin typeface="Courier"/>
              </a:rPr>
              <a:t>(</a:t>
            </a:r>
            <a:r>
              <a:rPr>
                <a:solidFill>
                  <a:srgbClr val="4070A0"/>
                </a:solidFill>
                <a:latin typeface="Courier"/>
              </a:rPr>
              <a:t>"mirrored CTRL.EN = %0d, and nobody assigned it"</a:t>
            </a:r>
            <a:r>
              <a:rPr>
                <a:latin typeface="Courier"/>
              </a:rPr>
              <a:t>,</a:t>
            </a:r>
            <a:br/>
            <a:r>
              <a:rPr>
                <a:latin typeface="Courier"/>
              </a:rPr>
              <a:t>                model.CTRL.EN.get_mirrored_value()), UVM_MEDIUM)</a:t>
            </a:r>
          </a:p>
          <a:p>
            <a:pPr lvl="0"/>
            <a:r>
              <a:rPr/>
              <a:t>There is no address in any call: the address is </a:t>
            </a:r>
            <a:r>
              <a:rPr b="1"/>
              <a:t>in the map</a:t>
            </a:r>
          </a:p>
          <a:p>
            <a:pPr lvl="0"/>
            <a:r>
              <a:rPr/>
              <a:t>Nobody assigned the mirror. </a:t>
            </a:r>
            <a:r>
              <a:rPr>
                <a:latin typeface="Courier"/>
              </a:rPr>
              <a:t>get_mirrored_value()</a:t>
            </a:r>
            <a:r>
              <a:rPr/>
              <a:t> gives back 1 because the monitor saw the transfer and the predictor counted it</a:t>
            </a:r>
          </a:p>
          <a:p>
            <a:pPr lvl="0"/>
            <a:r>
              <a:rPr/>
              <a:t>Underneath, the driver of the capstone is doing SETUP, ACCESS and the </a:t>
            </a:r>
            <a:r>
              <a:rPr i="1"/>
              <a:t>wait state</a:t>
            </a:r>
            <a:r>
              <a:rPr/>
              <a:t> of the read, the same as yesterday</a:t>
            </a:r>
          </a:p>
          <a:p>
            <a:pPr lvl="0" indent="0" marL="0">
              <a:buNone/>
            </a:pPr>
            <a:r>
              <a:rPr>
                <a:latin typeface="Courier"/>
              </a:rPr>
              <a:t>bash run.sh</a:t>
            </a:r>
            <a:r>
              <a:rPr/>
              <a:t> · </a:t>
            </a:r>
            <a:r>
              <a:rPr>
                <a:latin typeface="Courier"/>
              </a:rPr>
              <a:t>code/u9/ral/</a:t>
            </a:r>
            <a:r>
              <a:rPr/>
              <a:t> </a:t>
            </a:r>
          </a:p>
        </p:txBody>
      </p:sp>
    </p:spTree>
  </p:cSld>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The tests you did not write</a:t>
            </a:r>
          </a:p>
          <a:p>
            <a:pPr lvl="0" indent="0">
              <a:buNone/>
            </a:pPr>
            <a:r>
              <a:rPr>
                <a:latin typeface="Courier"/>
              </a:rPr>
              <a:t>      rst_seq = uvm_reg_hw_reset_seq::type_id::create(</a:t>
            </a:r>
            <a:r>
              <a:rPr>
                <a:solidFill>
                  <a:srgbClr val="4070A0"/>
                </a:solidFill>
                <a:latin typeface="Courier"/>
              </a:rPr>
              <a:t>"rst_seq"</a:t>
            </a:r>
            <a:r>
              <a:rPr>
                <a:latin typeface="Courier"/>
              </a:rPr>
              <a:t>);</a:t>
            </a:r>
            <a:br/>
            <a:r>
              <a:rPr>
                <a:latin typeface="Courier"/>
              </a:rPr>
              <a:t>      rst_seq.model = model;</a:t>
            </a:r>
            <a:br/>
            <a:r>
              <a:rPr>
                <a:latin typeface="Courier"/>
              </a:rPr>
              <a:t>      rst_seq.</a:t>
            </a:r>
            <a:r>
              <a:rPr>
                <a:solidFill>
                  <a:srgbClr val="007020"/>
                </a:solidFill>
                <a:latin typeface="Courier"/>
              </a:rPr>
              <a:t>start</a:t>
            </a:r>
            <a:r>
              <a:rPr>
                <a:latin typeface="Courier"/>
              </a:rPr>
              <a:t>(</a:t>
            </a:r>
            <a:r>
              <a:rPr b="1">
                <a:solidFill>
                  <a:srgbClr val="007020"/>
                </a:solidFill>
                <a:latin typeface="Courier"/>
              </a:rPr>
              <a:t>null</a:t>
            </a:r>
            <a:r>
              <a:rPr>
                <a:latin typeface="Courier"/>
              </a:rPr>
              <a:t>);</a:t>
            </a:r>
            <a:br/>
            <a:br/>
            <a:r>
              <a:rPr>
                <a:latin typeface="Courier"/>
              </a:rPr>
              <a:t>      bash_seq = uvm_reg_bit_bash_seq::type_id::create(</a:t>
            </a:r>
            <a:r>
              <a:rPr>
                <a:solidFill>
                  <a:srgbClr val="4070A0"/>
                </a:solidFill>
                <a:latin typeface="Courier"/>
              </a:rPr>
              <a:t>"bash_seq"</a:t>
            </a:r>
            <a:r>
              <a:rPr>
                <a:latin typeface="Courier"/>
              </a:rPr>
              <a:t>);</a:t>
            </a:r>
            <a:br/>
            <a:r>
              <a:rPr>
                <a:latin typeface="Courier"/>
              </a:rPr>
              <a:t>      bash_seq.model = model;</a:t>
            </a:r>
            <a:br/>
            <a:r>
              <a:rPr>
                <a:latin typeface="Courier"/>
              </a:rPr>
              <a:t>      bash_seq.</a:t>
            </a:r>
            <a:r>
              <a:rPr>
                <a:solidFill>
                  <a:srgbClr val="007020"/>
                </a:solidFill>
                <a:latin typeface="Courier"/>
              </a:rPr>
              <a:t>start</a:t>
            </a:r>
            <a:r>
              <a:rPr>
                <a:latin typeface="Courier"/>
              </a:rPr>
              <a:t>(</a:t>
            </a:r>
            <a:r>
              <a:rPr b="1">
                <a:solidFill>
                  <a:srgbClr val="007020"/>
                </a:solidFill>
                <a:latin typeface="Courier"/>
              </a:rPr>
              <a:t>null</a:t>
            </a:r>
            <a:r>
              <a:rPr>
                <a:latin typeface="Courier"/>
              </a:rPr>
              <a:t>);</a:t>
            </a:r>
          </a:p>
          <a:p>
            <a:pPr lvl="0"/>
            <a:r>
              <a:rPr/>
              <a:t>Both come from </a:t>
            </a:r>
            <a:r>
              <a:rPr>
                <a:latin typeface="Courier"/>
              </a:rPr>
              <a:t>uvm-core</a:t>
            </a:r>
            <a:r>
              <a:rPr/>
              <a:t>. </a:t>
            </a:r>
            <a:r>
              <a:rPr b="1"/>
              <a:t>They know nothing about this DUT</a:t>
            </a:r>
            <a:r>
              <a:rPr/>
              <a:t>: they read the model and generate the stimulus and the check out of it</a:t>
            </a:r>
          </a:p>
          <a:p>
            <a:pPr lvl="0"/>
            <a:r>
              <a:rPr>
                <a:latin typeface="Courier"/>
              </a:rPr>
              <a:t>uvm_reg_hw_reset_seq</a:t>
            </a:r>
            <a:r>
              <a:rPr/>
              <a:t> reads everything after the reset and compares it with the reset value declared</a:t>
            </a:r>
          </a:p>
          <a:p>
            <a:pPr lvl="0"/>
            <a:r>
              <a:rPr>
                <a:latin typeface="Courier"/>
              </a:rPr>
              <a:t>uvm_reg_bit_bash_seq</a:t>
            </a:r>
            <a:r>
              <a:rPr/>
              <a:t> writes and reads </a:t>
            </a:r>
            <a:r>
              <a:rPr b="1"/>
              <a:t>every writable bit of every register</a:t>
            </a:r>
            <a:r>
              <a:rPr/>
              <a:t>, one by one, in both directions</a:t>
            </a:r>
          </a:p>
        </p:txBody>
      </p:sp>
    </p:spTree>
  </p:cSld>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And that is why the model is the spec</a:t>
            </a:r>
          </a:p>
          <a:p>
            <a:pPr lvl="0" indent="0">
              <a:buNone/>
            </a:pPr>
            <a:r>
              <a:rPr>
                <a:latin typeface="Courier"/>
              </a:rPr>
              <a:t>    CTRL.CLR as "WC"   0 UVM_ERROR, and bit_bash did write bit 1
    CTRL.CLR as "RW"   2 UVM_ERROR, from uvm_reg_bit_bash_seq
    &gt; Writing a 1 in bit #1 of register "model.CTRL" ...
      yielded 'h0000000000000000 instead of 'h0000000000000002</a:t>
            </a:r>
          </a:p>
          <a:p>
            <a:pPr lvl="0"/>
            <a:r>
              <a:rPr/>
              <a:t>One word changed in a string, and a sequence nobody wrote catches it with the number of the bit</a:t>
            </a:r>
          </a:p>
          <a:p>
            <a:pPr lvl="0"/>
            <a:r>
              <a:rPr/>
              <a:t>It is </a:t>
            </a:r>
            <a:r>
              <a:rPr b="1"/>
              <a:t>trap 2</a:t>
            </a:r>
            <a:r>
              <a:rPr/>
              <a:t> of the small print of the capstone —</a:t>
            </a:r>
            <a:r>
              <a:rPr>
                <a:latin typeface="Courier"/>
              </a:rPr>
              <a:t>CLR</a:t>
            </a:r>
            <a:r>
              <a:rPr/>
              <a:t> never reads as 1— and there a whole scoreboard was needed to see it</a:t>
            </a:r>
          </a:p>
          <a:p>
            <a:pPr lvl="0"/>
            <a:r>
              <a:rPr/>
              <a:t>The register model is the only document of a project that is the spec </a:t>
            </a:r>
            <a:r>
              <a:rPr b="1"/>
              <a:t>and</a:t>
            </a:r>
            <a:r>
              <a:rPr/>
              <a:t> the code at the same time</a:t>
            </a:r>
          </a:p>
          <a:p>
            <a:pPr lvl="0" indent="0" marL="0">
              <a:buNone/>
            </a:pPr>
            <a:r>
              <a:rPr>
                <a:latin typeface="Courier"/>
              </a:rPr>
              <a:t>bash run.sh</a:t>
            </a:r>
            <a:r>
              <a:rPr/>
              <a:t> runs both versions and compares them </a:t>
            </a:r>
          </a:p>
        </p:txBody>
      </p:sp>
    </p:spTree>
  </p:cSld>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What RAL does not do, and it has to be said</a:t>
            </a:r>
          </a:p>
          <a:p>
            <a:pPr lvl="0" indent="0">
              <a:buNone/>
            </a:pPr>
            <a:r>
              <a:rPr>
                <a:latin typeface="Courier"/>
              </a:rPr>
              <a:t>      </a:t>
            </a:r>
            <a:r>
              <a:rPr i="1">
                <a:solidFill>
                  <a:srgbClr val="60A0B0"/>
                </a:solidFill>
                <a:latin typeface="Courier"/>
              </a:rPr>
              <a:t>// The honest line of the whole unit. ACC and STATUS have an address, but</a:t>
            </a:r>
            <a:br/>
            <a:r>
              <a:rPr>
                <a:latin typeface="Courier"/>
              </a:rPr>
              <a:t>      </a:t>
            </a:r>
            <a:r>
              <a:rPr i="1">
                <a:solidFill>
                  <a:srgbClr val="60A0B0"/>
                </a:solidFill>
                <a:latin typeface="Courier"/>
              </a:rPr>
              <a:t>// they are not registers: their value is produced by writes to OTHER</a:t>
            </a:r>
            <a:br/>
            <a:r>
              <a:rPr>
                <a:latin typeface="Courier"/>
              </a:rPr>
              <a:t>      </a:t>
            </a:r>
            <a:r>
              <a:rPr i="1">
                <a:solidFill>
                  <a:srgbClr val="60A0B0"/>
                </a:solidFill>
                <a:latin typeface="Courier"/>
              </a:rPr>
              <a:t>// addresses. A register model predicts "what I wrote is what I will read",</a:t>
            </a:r>
            <a:br/>
            <a:r>
              <a:rPr>
                <a:latin typeface="Courier"/>
              </a:rPr>
              <a:t>      </a:t>
            </a:r>
            <a:r>
              <a:rPr i="1">
                <a:solidFill>
                  <a:srgbClr val="60A0B0"/>
                </a:solidFill>
                <a:latin typeface="Courier"/>
              </a:rPr>
              <a:t>// and for these two that sentence is false, so mirror(UVM_CHECK) is turned</a:t>
            </a:r>
            <a:br/>
            <a:r>
              <a:rPr>
                <a:latin typeface="Courier"/>
              </a:rPr>
              <a:t>      </a:t>
            </a:r>
            <a:r>
              <a:rPr i="1">
                <a:solidFill>
                  <a:srgbClr val="60A0B0"/>
                </a:solidFill>
                <a:latin typeface="Courier"/>
              </a:rPr>
              <a:t>// off on them. Reads still update the mirror -- a read is a prediction --</a:t>
            </a:r>
            <a:br/>
            <a:r>
              <a:rPr>
                <a:latin typeface="Courier"/>
              </a:rPr>
              <a:t>      </a:t>
            </a:r>
            <a:r>
              <a:rPr i="1">
                <a:solidFill>
                  <a:srgbClr val="60A0B0"/>
                </a:solidFill>
                <a:latin typeface="Courier"/>
              </a:rPr>
              <a:t>// and the accumulator itself stays where it was in the capstone: in the</a:t>
            </a:r>
            <a:br/>
            <a:r>
              <a:rPr>
                <a:latin typeface="Courier"/>
              </a:rPr>
              <a:t>      </a:t>
            </a:r>
            <a:r>
              <a:rPr i="1">
                <a:solidFill>
                  <a:srgbClr val="60A0B0"/>
                </a:solidFill>
                <a:latin typeface="Courier"/>
              </a:rPr>
              <a:t>// scoreboard, which is the thing that does know how to add.</a:t>
            </a:r>
            <a:br/>
            <a:r>
              <a:rPr>
                <a:latin typeface="Courier"/>
              </a:rPr>
              <a:t>      ACC.VALUE.set_compare(UVM_NO_CHECK);</a:t>
            </a:r>
            <a:br/>
            <a:r>
              <a:rPr>
                <a:latin typeface="Courier"/>
              </a:rPr>
              <a:t>      STATUS.EN.set_compare(UVM_NO_CHECK);</a:t>
            </a:r>
            <a:br/>
            <a:r>
              <a:rPr>
                <a:latin typeface="Courier"/>
              </a:rPr>
              <a:t>      STATUS.OVF.set_compare(UVM_NO_CHECK);</a:t>
            </a:r>
          </a:p>
          <a:p>
            <a:pPr lvl="0"/>
            <a:r>
              <a:rPr>
                <a:latin typeface="Courier"/>
              </a:rPr>
              <a:t>ACC</a:t>
            </a:r>
            <a:r>
              <a:rPr/>
              <a:t> and </a:t>
            </a:r>
            <a:r>
              <a:rPr>
                <a:latin typeface="Courier"/>
              </a:rPr>
              <a:t>STATUS</a:t>
            </a:r>
            <a:r>
              <a:rPr/>
              <a:t> have an address, but </a:t>
            </a:r>
            <a:r>
              <a:rPr b="1"/>
              <a:t>they are not registers</a:t>
            </a:r>
            <a:r>
              <a:rPr/>
              <a:t>: their value gets produced by a write to </a:t>
            </a:r>
            <a:r>
              <a:rPr i="1"/>
              <a:t>another</a:t>
            </a:r>
            <a:r>
              <a:rPr/>
              <a:t> address</a:t>
            </a:r>
          </a:p>
          <a:p>
            <a:pPr lvl="0"/>
            <a:r>
              <a:rPr/>
              <a:t>A model predicts </a:t>
            </a:r>
            <a:r>
              <a:rPr i="1"/>
              <a:t>“what I wrote is what I am going to read”</a:t>
            </a:r>
            <a:r>
              <a:rPr/>
              <a:t>, and for these two that sentence is false. </a:t>
            </a:r>
            <a:r>
              <a:rPr>
                <a:latin typeface="Courier"/>
              </a:rPr>
              <a:t>set_compare(UVM_NO_CHECK)</a:t>
            </a:r>
            <a:r>
              <a:rPr/>
              <a:t> says so in the model</a:t>
            </a:r>
          </a:p>
          <a:p>
            <a:pPr lvl="0"/>
            <a:r>
              <a:rPr/>
              <a:t>The accumulator goes on being checked where it already was: </a:t>
            </a:r>
            <a:r>
              <a:rPr b="1"/>
              <a:t>in the scoreboard</a:t>
            </a:r>
            <a:r>
              <a:rPr/>
              <a:t>, which is the one that knows how to add</a:t>
            </a:r>
          </a:p>
          <a:p>
            <a:pPr lvl="0"/>
            <a:r>
              <a:rPr/>
              <a:t>The read updates the mirror all the same — a read </a:t>
            </a:r>
            <a:r>
              <a:rPr i="1"/>
              <a:t>is</a:t>
            </a:r>
            <a:r>
              <a:rPr/>
              <a:t> a prediction</a:t>
            </a:r>
          </a:p>
        </p:txBody>
      </p:sp>
    </p:spTree>
  </p:cSld>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RAL</a:t>
            </a:r>
          </a:p>
        </p:txBody>
      </p:sp>
      <p:sp>
        <p:nvSpPr>
          <p:cNvPr id="3" name="Content Placeholder 2"/>
          <p:cNvSpPr>
            <a:spLocks noGrp="1"/>
          </p:cNvSpPr>
          <p:nvPr>
            <p:ph idx="1"/>
          </p:nvPr>
        </p:nvSpPr>
        <p:spPr/>
        <p:txBody>
          <a:bodyPr/>
          <a:lstStyle/>
          <a:p>
            <a:pPr lvl="0" indent="0" marL="0">
              <a:spcBef>
                <a:spcPts val="3000"/>
              </a:spcBef>
              <a:buNone/>
            </a:pPr>
            <a:r>
              <a:rPr b="1" i="1"/>
              <a:t>Summary of the unit</a:t>
            </a:r>
          </a:p>
          <a:p>
            <a:pPr lvl="0"/>
            <a:r>
              <a:rPr/>
              <a:t>The </a:t>
            </a:r>
            <a:r>
              <a:rPr b="1"/>
              <a:t>model</a:t>
            </a:r>
            <a:r>
              <a:rPr/>
              <a:t> is the map of the spec in code, and the access string of each field is the part that verifies</a:t>
            </a:r>
          </a:p>
          <a:p>
            <a:pPr lvl="0"/>
            <a:r>
              <a:rPr/>
              <a:t>The </a:t>
            </a:r>
            <a:r>
              <a:rPr b="1"/>
              <a:t>adapter</a:t>
            </a:r>
            <a:r>
              <a:rPr/>
              <a:t> is the only thing that knows about the bus: twenty lines, once per protocol</a:t>
            </a:r>
          </a:p>
          <a:p>
            <a:pPr lvl="0"/>
            <a:r>
              <a:rPr/>
              <a:t>The prediction goes </a:t>
            </a:r>
            <a:r>
              <a:rPr b="1"/>
              <a:t>through the monitor</a:t>
            </a:r>
            <a:r>
              <a:rPr/>
              <a:t>, not through the call — the same rule as the scoreboard</a:t>
            </a:r>
          </a:p>
          <a:p>
            <a:pPr lvl="0"/>
            <a:r>
              <a:rPr/>
              <a:t>It gives you </a:t>
            </a:r>
            <a:r>
              <a:rPr>
                <a:latin typeface="Courier"/>
              </a:rPr>
              <a:t>hw_reset_seq</a:t>
            </a:r>
            <a:r>
              <a:rPr/>
              <a:t> and </a:t>
            </a:r>
            <a:r>
              <a:rPr>
                <a:latin typeface="Courier"/>
              </a:rPr>
              <a:t>bit_bash_seq</a:t>
            </a:r>
            <a:r>
              <a:rPr/>
              <a:t> for free, and it charges you knowing </a:t>
            </a:r>
            <a:r>
              <a:rPr b="1"/>
              <a:t>what is not a register</a:t>
            </a:r>
          </a:p>
          <a:p>
            <a:pPr lvl="0"/>
            <a:r>
              <a:rPr/>
              <a:t>And all of this runs on </a:t>
            </a:r>
            <a:r>
              <a:rPr b="1"/>
              <a:t>Verilator 5.052</a:t>
            </a:r>
            <a:r>
              <a:rPr/>
              <a:t>, which until today nobody had shown</a:t>
            </a:r>
          </a:p>
        </p:txBody>
      </p:sp>
    </p:spTree>
  </p:cSld>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8 · 1 of 2</a:t>
            </a:r>
          </a:p>
          <a:p>
            <a:pPr lvl="0" indent="0" marL="0">
              <a:spcBef>
                <a:spcPts val="3000"/>
              </a:spcBef>
              <a:buNone/>
            </a:pPr>
            <a:r>
              <a:rPr b="1" i="1"/>
              <a:t>Modelling the register map</a:t>
            </a:r>
          </a:p>
          <a:p>
            <a:pPr lvl="0" indent="0" marL="0">
              <a:buNone/>
            </a:pPr>
            <a:r>
              <a:rPr>
                <a:latin typeface="Courier"/>
              </a:rPr>
              <a:t>cd code/ejercicios/d8-ral &amp;&amp; cat README.md</a:t>
            </a:r>
            <a:r>
              <a:rPr/>
              <a:t> </a:t>
            </a:r>
          </a:p>
          <a:p>
            <a:pPr lvl="0"/>
            <a:r>
              <a:rPr/>
              <a:t>It is </a:t>
            </a:r>
            <a:r>
              <a:rPr b="1"/>
              <a:t>literally</a:t>
            </a:r>
            <a:r>
              <a:rPr/>
              <a:t> the first thing you get asked for in a project with registers: they give you the table of the spec and you give back the model</a:t>
            </a:r>
          </a:p>
          <a:p>
            <a:pPr lvl="0"/>
            <a:r>
              <a:rPr/>
              <a:t>The DUT and the testbench are the ones from the capstone. The adapter, the predictor and the tests come from the unit. </a:t>
            </a:r>
            <a:r>
              <a:rPr b="1"/>
              <a:t>The only thing you write is </a:t>
            </a:r>
            <a:r>
              <a:rPr b="1">
                <a:latin typeface="Courier"/>
              </a:rPr>
              <a:t>apb_reg_block.svh</a:t>
            </a:r>
          </a:p>
          <a:p>
            <a:pPr lvl="0"/>
            <a:r>
              <a:rPr/>
              <a:t>Four registers, six fields, forty lines</a:t>
            </a:r>
          </a:p>
          <a:p>
            <a:pPr lvl="0"/>
            <a:r>
              <a:rPr/>
              <a:t>The checker goes in stages: the </a:t>
            </a:r>
            <a:r>
              <a:rPr b="1"/>
              <a:t>map</a:t>
            </a:r>
            <a:r>
              <a:rPr/>
              <a:t> —printed and compared with the table, without simulating anything—, the </a:t>
            </a:r>
            <a:r>
              <a:rPr b="1"/>
              <a:t>accesses</a:t>
            </a:r>
            <a:r>
              <a:rPr/>
              <a:t> —the two sequences of the library— and </a:t>
            </a:r>
            <a:r>
              <a:rPr b="1"/>
              <a:t>what the model cannot predict</a:t>
            </a:r>
          </a:p>
        </p:txBody>
      </p:sp>
    </p:spTree>
  </p:cSld>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reference model in C</a:t>
            </a:r>
          </a:p>
          <a:p>
            <a:pPr lvl="0" indent="0" marL="0">
              <a:spcBef>
                <a:spcPts val="3000"/>
              </a:spcBef>
              <a:buNone/>
            </a:pPr>
            <a:r>
              <a:rPr b="1" i="1"/>
              <a:t>The scoreboard that rewrites the spec</a:t>
            </a:r>
          </a:p>
          <a:p>
            <a:pPr lvl="0"/>
            <a:r>
              <a:rPr/>
              <a:t>The scoreboard of the course predicts </a:t>
            </a:r>
            <a:r>
              <a:rPr b="1"/>
              <a:t>in SystemVerilog</a:t>
            </a:r>
            <a:r>
              <a:rPr/>
              <a:t>: a </a:t>
            </a:r>
            <a:r>
              <a:rPr>
                <a:latin typeface="Courier"/>
              </a:rPr>
              <a:t>case</a:t>
            </a:r>
            <a:r>
              <a:rPr/>
              <a:t> with the arithmetic of the VTALU. For five eight-bit operations it is perfect</a:t>
            </a:r>
          </a:p>
          <a:p>
            <a:pPr lvl="0"/>
            <a:r>
              <a:rPr/>
              <a:t>For a DSP, a codec or a crypto engine, that arithmetic </a:t>
            </a:r>
            <a:r>
              <a:rPr b="1"/>
              <a:t>already exists, and in C</a:t>
            </a:r>
            <a:r>
              <a:rPr/>
              <a:t>: the algorithm team wrote it, and it is against that model that the spec was signed off</a:t>
            </a:r>
          </a:p>
          <a:p>
            <a:pPr lvl="0"/>
            <a:r>
              <a:rPr/>
              <a:t>Rewriting it in SystemVerilog is maintaining </a:t>
            </a:r>
            <a:r>
              <a:rPr b="1"/>
              <a:t>two</a:t>
            </a:r>
            <a:r>
              <a:rPr/>
              <a:t> models and spending the project debugging the difference between them. That is not verifying: it is having two specs</a:t>
            </a:r>
          </a:p>
          <a:p>
            <a:pPr lvl="0"/>
            <a:r>
              <a:rPr/>
              <a:t>The way out is not to rewrite it. Verilator compiles to C++, so the model gets </a:t>
            </a:r>
            <a:r>
              <a:rPr b="1"/>
              <a:t>linked inside the simulation</a:t>
            </a:r>
            <a:r>
              <a:rPr/>
              <a:t>: no socket, no separate process, no IPC</a:t>
            </a:r>
          </a:p>
        </p:txBody>
      </p:sp>
    </p:spTree>
  </p:cSld>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reference model in C</a:t>
            </a:r>
          </a:p>
        </p:txBody>
      </p:sp>
      <p:sp>
        <p:nvSpPr>
          <p:cNvPr id="3" name="Content Placeholder 2"/>
          <p:cNvSpPr>
            <a:spLocks noGrp="1"/>
          </p:cNvSpPr>
          <p:nvPr>
            <p:ph idx="1"/>
          </p:nvPr>
        </p:nvSpPr>
        <p:spPr/>
        <p:txBody>
          <a:bodyPr/>
          <a:lstStyle/>
          <a:p>
            <a:pPr lvl="0" indent="0" marL="0">
              <a:spcBef>
                <a:spcPts val="3000"/>
              </a:spcBef>
              <a:buNone/>
            </a:pPr>
            <a:r>
              <a:rPr b="1" i="1">
                <a:latin typeface="Courier"/>
              </a:rPr>
              <a:t>import "DPI-C"</a:t>
            </a:r>
            <a:r>
              <a:rPr b="1" i="1"/>
              <a:t>: one declaration on each side</a:t>
            </a:r>
          </a:p>
          <a:p>
            <a:pPr lvl="0" indent="0">
              <a:buNone/>
            </a:pPr>
            <a:r>
              <a:rPr>
                <a:latin typeface="Courier"/>
              </a:rPr>
              <a:t>   </a:t>
            </a:r>
            <a:r>
              <a:rPr i="1">
                <a:solidFill>
                  <a:srgbClr val="60A0B0"/>
                </a:solidFill>
                <a:latin typeface="Courier"/>
              </a:rPr>
              <a:t>// The reference model lives in vtalu_golden.c and is called from here. This</a:t>
            </a:r>
            <a:br/>
            <a:r>
              <a:rPr>
                <a:latin typeface="Courier"/>
              </a:rPr>
              <a:t>   </a:t>
            </a:r>
            <a:r>
              <a:rPr i="1">
                <a:solidFill>
                  <a:srgbClr val="60A0B0"/>
                </a:solidFill>
                <a:latin typeface="Courier"/>
              </a:rPr>
              <a:t>// is all that is needed on the SystemVerilog side: one declaration per</a:t>
            </a:r>
            <a:br/>
            <a:r>
              <a:rPr>
                <a:latin typeface="Courier"/>
              </a:rPr>
              <a:t>   </a:t>
            </a:r>
            <a:r>
              <a:rPr i="1">
                <a:solidFill>
                  <a:srgbClr val="60A0B0"/>
                </a:solidFill>
                <a:latin typeface="Courier"/>
              </a:rPr>
              <a:t>// function, with the LRM types that cross the boundary.</a:t>
            </a:r>
            <a:br/>
            <a:r>
              <a:rPr>
                <a:latin typeface="Courier"/>
              </a:rPr>
              <a:t>   </a:t>
            </a:r>
            <a:r>
              <a:rPr i="1">
                <a:solidFill>
                  <a:srgbClr val="60A0B0"/>
                </a:solidFill>
                <a:latin typeface="Courier"/>
              </a:rPr>
              <a:t>//</a:t>
            </a:r>
            <a:br/>
            <a:r>
              <a:rPr>
                <a:latin typeface="Courier"/>
              </a:rPr>
              <a:t>   </a:t>
            </a:r>
            <a:r>
              <a:rPr i="1">
                <a:solidFill>
                  <a:srgbClr val="60A0B0"/>
                </a:solidFill>
                <a:latin typeface="Courier"/>
              </a:rPr>
              <a:t>//   input int  -&gt; int          output int -&gt; int *</a:t>
            </a:r>
            <a:br/>
            <a:r>
              <a:rPr>
                <a:latin typeface="Courier"/>
              </a:rPr>
              <a:t>   </a:t>
            </a:r>
            <a:r>
              <a:rPr i="1">
                <a:solidFill>
                  <a:srgbClr val="60A0B0"/>
                </a:solidFill>
                <a:latin typeface="Courier"/>
              </a:rPr>
              <a:t>//   function   -&gt; returns      task       -&gt; may consume time (not here)</a:t>
            </a:r>
            <a:br/>
            <a:r>
              <a:rPr>
                <a:latin typeface="Courier"/>
              </a:rPr>
              <a:t>   </a:t>
            </a:r>
            <a:r>
              <a:rPr i="1">
                <a:solidFill>
                  <a:srgbClr val="60A0B0"/>
                </a:solidFill>
                <a:latin typeface="Courier"/>
              </a:rPr>
              <a:t>//</a:t>
            </a:r>
            <a:br/>
            <a:r>
              <a:rPr>
                <a:latin typeface="Courier"/>
              </a:rPr>
              <a:t>   </a:t>
            </a:r>
            <a:r>
              <a:rPr i="1">
                <a:solidFill>
                  <a:srgbClr val="60A0B0"/>
                </a:solidFill>
                <a:latin typeface="Courier"/>
              </a:rPr>
              <a:t>// The name after "DPI-C" is the symbol the linker looks for, so it has to</a:t>
            </a:r>
            <a:br/>
            <a:r>
              <a:rPr>
                <a:latin typeface="Courier"/>
              </a:rPr>
              <a:t>   </a:t>
            </a:r>
            <a:r>
              <a:rPr i="1">
                <a:solidFill>
                  <a:srgbClr val="60A0B0"/>
                </a:solidFill>
                <a:latin typeface="Courier"/>
              </a:rPr>
              <a:t>// match the one in the .c letter by letter.</a:t>
            </a:r>
            <a:br/>
            <a:r>
              <a:rPr>
                <a:latin typeface="Courier"/>
              </a:rPr>
              <a:t>   </a:t>
            </a:r>
            <a:r>
              <a:rPr b="1">
                <a:solidFill>
                  <a:srgbClr val="007020"/>
                </a:solidFill>
                <a:latin typeface="Courier"/>
              </a:rPr>
              <a:t>import</a:t>
            </a:r>
            <a:r>
              <a:rPr>
                <a:latin typeface="Courier"/>
              </a:rPr>
              <a:t> "DPI-C" </a:t>
            </a:r>
            <a:r>
              <a:rPr b="1">
                <a:solidFill>
                  <a:srgbClr val="007020"/>
                </a:solidFill>
                <a:latin typeface="Courier"/>
              </a:rPr>
              <a:t>function</a:t>
            </a:r>
            <a:r>
              <a:rPr>
                <a:latin typeface="Courier"/>
              </a:rPr>
              <a:t> </a:t>
            </a:r>
            <a:r>
              <a:rPr b="1">
                <a:solidFill>
                  <a:srgbClr val="007020"/>
                </a:solidFill>
                <a:latin typeface="Courier"/>
              </a:rPr>
              <a:t>int</a:t>
            </a:r>
            <a:r>
              <a:rPr>
                <a:latin typeface="Courier"/>
              </a:rPr>
              <a:t>  vtalu_golden(</a:t>
            </a:r>
            <a:r>
              <a:rPr b="1">
                <a:solidFill>
                  <a:srgbClr val="007020"/>
                </a:solidFill>
                <a:latin typeface="Courier"/>
              </a:rPr>
              <a:t>input</a:t>
            </a:r>
            <a:r>
              <a:rPr>
                <a:latin typeface="Courier"/>
              </a:rPr>
              <a:t> </a:t>
            </a:r>
            <a:r>
              <a:rPr b="1">
                <a:solidFill>
                  <a:srgbClr val="007020"/>
                </a:solidFill>
                <a:latin typeface="Courier"/>
              </a:rPr>
              <a:t>int</a:t>
            </a:r>
            <a:r>
              <a:rPr>
                <a:latin typeface="Courier"/>
              </a:rPr>
              <a:t> op, </a:t>
            </a:r>
            <a:r>
              <a:rPr b="1">
                <a:solidFill>
                  <a:srgbClr val="007020"/>
                </a:solidFill>
                <a:latin typeface="Courier"/>
              </a:rPr>
              <a:t>input</a:t>
            </a:r>
            <a:r>
              <a:rPr>
                <a:latin typeface="Courier"/>
              </a:rPr>
              <a:t> </a:t>
            </a:r>
            <a:r>
              <a:rPr b="1">
                <a:solidFill>
                  <a:srgbClr val="007020"/>
                </a:solidFill>
                <a:latin typeface="Courier"/>
              </a:rPr>
              <a:t>int</a:t>
            </a:r>
            <a:r>
              <a:rPr>
                <a:latin typeface="Courier"/>
              </a:rPr>
              <a:t> a,</a:t>
            </a:r>
            <a:br/>
            <a:r>
              <a:rPr>
                <a:latin typeface="Courier"/>
              </a:rPr>
              <a:t>                                             </a:t>
            </a:r>
            <a:r>
              <a:rPr b="1">
                <a:solidFill>
                  <a:srgbClr val="007020"/>
                </a:solidFill>
                <a:latin typeface="Courier"/>
              </a:rPr>
              <a:t>input</a:t>
            </a:r>
            <a:r>
              <a:rPr>
                <a:latin typeface="Courier"/>
              </a:rPr>
              <a:t> </a:t>
            </a:r>
            <a:r>
              <a:rPr b="1">
                <a:solidFill>
                  <a:srgbClr val="007020"/>
                </a:solidFill>
                <a:latin typeface="Courier"/>
              </a:rPr>
              <a:t>int</a:t>
            </a:r>
            <a:r>
              <a:rPr>
                <a:latin typeface="Courier"/>
              </a:rPr>
              <a:t> b, </a:t>
            </a:r>
            <a:r>
              <a:rPr b="1">
                <a:solidFill>
                  <a:srgbClr val="007020"/>
                </a:solidFill>
                <a:latin typeface="Courier"/>
              </a:rPr>
              <a:t>output</a:t>
            </a:r>
            <a:r>
              <a:rPr>
                <a:latin typeface="Courier"/>
              </a:rPr>
              <a:t> </a:t>
            </a:r>
            <a:r>
              <a:rPr b="1">
                <a:solidFill>
                  <a:srgbClr val="007020"/>
                </a:solidFill>
                <a:latin typeface="Courier"/>
              </a:rPr>
              <a:t>int</a:t>
            </a:r>
            <a:r>
              <a:rPr>
                <a:latin typeface="Courier"/>
              </a:rPr>
              <a:t> ovf);</a:t>
            </a:r>
            <a:br/>
            <a:r>
              <a:rPr>
                <a:latin typeface="Courier"/>
              </a:rPr>
              <a:t>   </a:t>
            </a:r>
            <a:r>
              <a:rPr b="1">
                <a:solidFill>
                  <a:srgbClr val="007020"/>
                </a:solidFill>
                <a:latin typeface="Courier"/>
              </a:rPr>
              <a:t>import</a:t>
            </a:r>
            <a:r>
              <a:rPr>
                <a:latin typeface="Courier"/>
              </a:rPr>
              <a:t> "DPI-C" </a:t>
            </a:r>
            <a:r>
              <a:rPr b="1">
                <a:solidFill>
                  <a:srgbClr val="007020"/>
                </a:solidFill>
                <a:latin typeface="Courier"/>
              </a:rPr>
              <a:t>function</a:t>
            </a:r>
            <a:r>
              <a:rPr>
                <a:latin typeface="Courier"/>
              </a:rPr>
              <a:t> </a:t>
            </a:r>
            <a:r>
              <a:rPr b="1">
                <a:solidFill>
                  <a:srgbClr val="007020"/>
                </a:solidFill>
                <a:latin typeface="Courier"/>
              </a:rPr>
              <a:t>void</a:t>
            </a:r>
            <a:r>
              <a:rPr>
                <a:latin typeface="Courier"/>
              </a:rPr>
              <a:t> vtalu_golden_bug(</a:t>
            </a:r>
            <a:r>
              <a:rPr b="1">
                <a:solidFill>
                  <a:srgbClr val="007020"/>
                </a:solidFill>
                <a:latin typeface="Courier"/>
              </a:rPr>
              <a:t>input</a:t>
            </a:r>
            <a:r>
              <a:rPr>
                <a:latin typeface="Courier"/>
              </a:rPr>
              <a:t> </a:t>
            </a:r>
            <a:r>
              <a:rPr b="1">
                <a:solidFill>
                  <a:srgbClr val="007020"/>
                </a:solidFill>
                <a:latin typeface="Courier"/>
              </a:rPr>
              <a:t>int</a:t>
            </a:r>
            <a:r>
              <a:rPr>
                <a:latin typeface="Courier"/>
              </a:rPr>
              <a:t> on);</a:t>
            </a:r>
          </a:p>
          <a:p>
            <a:pPr lvl="0" indent="0">
              <a:buNone/>
            </a:pPr>
            <a:r>
              <a:rPr i="1">
                <a:solidFill>
                  <a:srgbClr val="60A0B0"/>
                </a:solidFill>
                <a:latin typeface="Courier"/>
              </a:rPr>
              <a:t>/* op, a and b arrive as SystemVerilog `int` (32-bit signed). The result goes</a:t>
            </a:r>
            <a:br/>
            <a:r>
              <a:rPr i="1">
                <a:solidFill>
                  <a:srgbClr val="60A0B0"/>
                </a:solidFill>
                <a:latin typeface="Courier"/>
              </a:rPr>
              <a:t> * back as the return value and the borrow through a pointer, which is how an</a:t>
            </a:r>
            <a:br/>
            <a:r>
              <a:rPr i="1">
                <a:solidFill>
                  <a:srgbClr val="60A0B0"/>
                </a:solidFill>
                <a:latin typeface="Courier"/>
              </a:rPr>
              <a:t> * `output int` argument crosses the boundary. */</a:t>
            </a:r>
            <a:br/>
            <a:r>
              <a:rPr>
                <a:solidFill>
                  <a:srgbClr val="902000"/>
                </a:solidFill>
                <a:latin typeface="Courier"/>
              </a:rPr>
              <a:t>int</a:t>
            </a:r>
            <a:r>
              <a:rPr>
                <a:latin typeface="Courier"/>
              </a:rPr>
              <a:t> vtalu_golden</a:t>
            </a:r>
            <a:r>
              <a:rPr>
                <a:solidFill>
                  <a:srgbClr val="666666"/>
                </a:solidFill>
                <a:latin typeface="Courier"/>
              </a:rPr>
              <a:t>(</a:t>
            </a:r>
            <a:r>
              <a:rPr>
                <a:solidFill>
                  <a:srgbClr val="902000"/>
                </a:solidFill>
                <a:latin typeface="Courier"/>
              </a:rPr>
              <a:t>int</a:t>
            </a:r>
            <a:r>
              <a:rPr>
                <a:latin typeface="Courier"/>
              </a:rPr>
              <a:t> op</a:t>
            </a:r>
            <a:r>
              <a:rPr>
                <a:solidFill>
                  <a:srgbClr val="666666"/>
                </a:solidFill>
                <a:latin typeface="Courier"/>
              </a:rPr>
              <a:t>,</a:t>
            </a:r>
            <a:r>
              <a:rPr>
                <a:latin typeface="Courier"/>
              </a:rPr>
              <a:t> </a:t>
            </a:r>
            <a:r>
              <a:rPr>
                <a:solidFill>
                  <a:srgbClr val="902000"/>
                </a:solidFill>
                <a:latin typeface="Courier"/>
              </a:rPr>
              <a:t>int</a:t>
            </a:r>
            <a:r>
              <a:rPr>
                <a:latin typeface="Courier"/>
              </a:rPr>
              <a:t> a</a:t>
            </a:r>
            <a:r>
              <a:rPr>
                <a:solidFill>
                  <a:srgbClr val="666666"/>
                </a:solidFill>
                <a:latin typeface="Courier"/>
              </a:rPr>
              <a:t>,</a:t>
            </a:r>
            <a:r>
              <a:rPr>
                <a:latin typeface="Courier"/>
              </a:rPr>
              <a:t> </a:t>
            </a:r>
            <a:r>
              <a:rPr>
                <a:solidFill>
                  <a:srgbClr val="902000"/>
                </a:solidFill>
                <a:latin typeface="Courier"/>
              </a:rPr>
              <a:t>int</a:t>
            </a:r>
            <a:r>
              <a:rPr>
                <a:latin typeface="Courier"/>
              </a:rPr>
              <a:t> b</a:t>
            </a:r>
            <a:r>
              <a:rPr>
                <a:solidFill>
                  <a:srgbClr val="666666"/>
                </a:solidFill>
                <a:latin typeface="Courier"/>
              </a:rPr>
              <a:t>,</a:t>
            </a:r>
            <a:r>
              <a:rPr>
                <a:latin typeface="Courier"/>
              </a:rPr>
              <a:t> </a:t>
            </a:r>
            <a:r>
              <a:rPr>
                <a:solidFill>
                  <a:srgbClr val="902000"/>
                </a:solidFill>
                <a:latin typeface="Courier"/>
              </a:rPr>
              <a:t>int</a:t>
            </a:r>
            <a:r>
              <a:rPr>
                <a:latin typeface="Courier"/>
              </a:rPr>
              <a:t> </a:t>
            </a:r>
            <a:r>
              <a:rPr>
                <a:solidFill>
                  <a:srgbClr val="666666"/>
                </a:solidFill>
                <a:latin typeface="Courier"/>
              </a:rPr>
              <a:t>*</a:t>
            </a:r>
            <a:r>
              <a:rPr>
                <a:latin typeface="Courier"/>
              </a:rPr>
              <a:t>ovf</a:t>
            </a:r>
            <a:r>
              <a:rPr>
                <a:solidFill>
                  <a:srgbClr val="666666"/>
                </a:solidFill>
                <a:latin typeface="Courier"/>
              </a:rPr>
              <a:t>)</a:t>
            </a:r>
            <a:r>
              <a:rPr>
                <a:latin typeface="Courier"/>
              </a:rPr>
              <a:t> </a:t>
            </a:r>
            <a:r>
              <a:rPr>
                <a:solidFill>
                  <a:srgbClr val="666666"/>
                </a:solidFill>
                <a:latin typeface="Courier"/>
              </a:rPr>
              <a:t>{</a:t>
            </a:r>
            <a:br/>
            <a:r>
              <a:rPr>
                <a:latin typeface="Courier"/>
              </a:rPr>
              <a:t>   </a:t>
            </a:r>
            <a:r>
              <a:rPr>
                <a:solidFill>
                  <a:srgbClr val="902000"/>
                </a:solidFill>
                <a:latin typeface="Courier"/>
              </a:rPr>
              <a:t>int</a:t>
            </a:r>
            <a:r>
              <a:rPr>
                <a:latin typeface="Courier"/>
              </a:rPr>
              <a:t> r</a:t>
            </a:r>
            <a:r>
              <a:rPr>
                <a:solidFill>
                  <a:srgbClr val="666666"/>
                </a:solidFill>
                <a:latin typeface="Courier"/>
              </a:rPr>
              <a:t>;</a:t>
            </a:r>
            <a:br/>
            <a:br/>
            <a:r>
              <a:rPr>
                <a:latin typeface="Courier"/>
              </a:rPr>
              <a:t>   a </a:t>
            </a:r>
            <a:r>
              <a:rPr>
                <a:solidFill>
                  <a:srgbClr val="666666"/>
                </a:solidFill>
                <a:latin typeface="Courier"/>
              </a:rPr>
              <a:t>&amp;=</a:t>
            </a:r>
            <a:r>
              <a:rPr>
                <a:latin typeface="Courier"/>
              </a:rPr>
              <a:t> </a:t>
            </a:r>
            <a:r>
              <a:rPr>
                <a:solidFill>
                  <a:srgbClr val="40A070"/>
                </a:solidFill>
                <a:latin typeface="Courier"/>
              </a:rPr>
              <a:t>0xff</a:t>
            </a:r>
            <a:r>
              <a:rPr>
                <a:solidFill>
                  <a:srgbClr val="666666"/>
                </a:solidFill>
                <a:latin typeface="Courier"/>
              </a:rPr>
              <a:t>;</a:t>
            </a:r>
            <a:br/>
            <a:r>
              <a:rPr>
                <a:latin typeface="Courier"/>
              </a:rPr>
              <a:t>   b </a:t>
            </a:r>
            <a:r>
              <a:rPr>
                <a:solidFill>
                  <a:srgbClr val="666666"/>
                </a:solidFill>
                <a:latin typeface="Courier"/>
              </a:rPr>
              <a:t>&amp;=</a:t>
            </a:r>
            <a:r>
              <a:rPr>
                <a:latin typeface="Courier"/>
              </a:rPr>
              <a:t> </a:t>
            </a:r>
            <a:r>
              <a:rPr>
                <a:solidFill>
                  <a:srgbClr val="40A070"/>
                </a:solidFill>
                <a:latin typeface="Courier"/>
              </a:rPr>
              <a:t>0xff</a:t>
            </a:r>
            <a:r>
              <a:rPr>
                <a:solidFill>
                  <a:srgbClr val="666666"/>
                </a:solidFill>
                <a:latin typeface="Courier"/>
              </a:rPr>
              <a:t>;</a:t>
            </a:r>
            <a:br/>
            <a:r>
              <a:rPr>
                <a:latin typeface="Courier"/>
              </a:rPr>
              <a:t>   </a:t>
            </a:r>
            <a:r>
              <a:rPr>
                <a:solidFill>
                  <a:srgbClr val="666666"/>
                </a:solidFill>
                <a:latin typeface="Courier"/>
              </a:rPr>
              <a:t>*</a:t>
            </a:r>
            <a:r>
              <a:rPr>
                <a:latin typeface="Courier"/>
              </a:rPr>
              <a:t>ovf </a:t>
            </a:r>
            <a:r>
              <a:rPr>
                <a:solidFill>
                  <a:srgbClr val="666666"/>
                </a:solidFill>
                <a:latin typeface="Courier"/>
              </a:rPr>
              <a:t>=</a:t>
            </a:r>
            <a:r>
              <a:rPr>
                <a:latin typeface="Courier"/>
              </a:rPr>
              <a:t> </a:t>
            </a:r>
            <a:r>
              <a:rPr>
                <a:solidFill>
                  <a:srgbClr val="40A070"/>
                </a:solidFill>
                <a:latin typeface="Courier"/>
              </a:rPr>
              <a:t>0</a:t>
            </a:r>
            <a:r>
              <a:rPr>
                <a:solidFill>
                  <a:srgbClr val="666666"/>
                </a:solidFill>
                <a:latin typeface="Courier"/>
              </a:rPr>
              <a:t>;</a:t>
            </a:r>
            <a:br/>
            <a:br/>
            <a:r>
              <a:rPr>
                <a:latin typeface="Courier"/>
              </a:rPr>
              <a:t>   </a:t>
            </a:r>
            <a:r>
              <a:rPr b="1">
                <a:solidFill>
                  <a:srgbClr val="007020"/>
                </a:solidFill>
                <a:latin typeface="Courier"/>
              </a:rPr>
              <a:t>switch</a:t>
            </a:r>
            <a:r>
              <a:rPr>
                <a:latin typeface="Courier"/>
              </a:rPr>
              <a:t> </a:t>
            </a:r>
            <a:r>
              <a:rPr>
                <a:solidFill>
                  <a:srgbClr val="666666"/>
                </a:solidFill>
                <a:latin typeface="Courier"/>
              </a:rPr>
              <a:t>(</a:t>
            </a:r>
            <a:r>
              <a:rPr>
                <a:latin typeface="Courier"/>
              </a:rPr>
              <a:t>op</a:t>
            </a:r>
            <a:r>
              <a:rPr>
                <a:solidFill>
                  <a:srgbClr val="666666"/>
                </a:solidFill>
                <a:latin typeface="Courier"/>
              </a:rPr>
              <a:t>)</a:t>
            </a:r>
            <a:r>
              <a:rPr>
                <a:latin typeface="Courier"/>
              </a:rPr>
              <a:t> </a:t>
            </a:r>
            <a:r>
              <a:rPr>
                <a:solidFill>
                  <a:srgbClr val="666666"/>
                </a:solidFill>
                <a:latin typeface="Courier"/>
              </a:rPr>
              <a:t>{</a:t>
            </a:r>
            <a:br/>
            <a:r>
              <a:rPr>
                <a:latin typeface="Courier"/>
              </a:rPr>
              <a:t>      </a:t>
            </a:r>
            <a:r>
              <a:rPr b="1">
                <a:solidFill>
                  <a:srgbClr val="007020"/>
                </a:solidFill>
                <a:latin typeface="Courier"/>
              </a:rPr>
              <a:t>case</a:t>
            </a:r>
            <a:r>
              <a:rPr>
                <a:latin typeface="Courier"/>
              </a:rPr>
              <a:t> ADD_OP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i="1">
                <a:solidFill>
                  <a:srgbClr val="60A0B0"/>
                </a:solidFill>
                <a:latin typeface="Courier"/>
              </a:rPr>
              <a:t>/* 8-bit operands into a 16-bit result: a - b wraps, and the borrow is</a:t>
            </a:r>
            <a:br/>
            <a:r>
              <a:rPr i="1">
                <a:solidFill>
                  <a:srgbClr val="60A0B0"/>
                </a:solidFill>
                <a:latin typeface="Courier"/>
              </a:rPr>
              <a:t>       * the second half of the answer the scoreboard has to check. */</a:t>
            </a:r>
            <a:br/>
            <a:r>
              <a:rPr>
                <a:latin typeface="Courier"/>
              </a:rPr>
              <a:t>      </a:t>
            </a:r>
            <a:r>
              <a:rPr b="1">
                <a:solidFill>
                  <a:srgbClr val="007020"/>
                </a:solidFill>
                <a:latin typeface="Courier"/>
              </a:rPr>
              <a:t>case</a:t>
            </a:r>
            <a:r>
              <a:rPr>
                <a:latin typeface="Courier"/>
              </a:rPr>
              <a:t> SUB_OP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a:solidFill>
                  <a:srgbClr val="666666"/>
                </a:solidFill>
                <a:latin typeface="Courier"/>
              </a:rPr>
              <a:t>*</a:t>
            </a:r>
            <a:r>
              <a:rPr>
                <a:latin typeface="Courier"/>
              </a:rPr>
              <a:t>ovf </a:t>
            </a:r>
            <a:r>
              <a:rPr>
                <a:solidFill>
                  <a:srgbClr val="666666"/>
                </a:solidFill>
                <a:latin typeface="Courier"/>
              </a:rPr>
              <a:t>=</a:t>
            </a:r>
            <a:r>
              <a:rPr>
                <a:latin typeface="Courier"/>
              </a:rPr>
              <a:t> </a:t>
            </a:r>
            <a:r>
              <a:rPr>
                <a:solidFill>
                  <a:srgbClr val="666666"/>
                </a:solidFill>
                <a:latin typeface="Courier"/>
              </a:rPr>
              <a:t>(</a:t>
            </a:r>
            <a:r>
              <a:rPr>
                <a:latin typeface="Courier"/>
              </a:rPr>
              <a:t>a </a:t>
            </a:r>
            <a:r>
              <a:rPr>
                <a:solidFill>
                  <a:srgbClr val="666666"/>
                </a:solidFill>
                <a:latin typeface="Courier"/>
              </a:rPr>
              <a:t>&lt;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case</a:t>
            </a:r>
            <a:r>
              <a:rPr>
                <a:latin typeface="Courier"/>
              </a:rPr>
              <a:t> AND_OP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&amp;</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case</a:t>
            </a:r>
            <a:r>
              <a:rPr>
                <a:latin typeface="Courier"/>
              </a:rPr>
              <a:t> XOR_OP</a:t>
            </a:r>
            <a:r>
              <a:rPr>
                <a:solidFill>
                  <a:srgbClr val="666666"/>
                </a:solidFill>
                <a:latin typeface="Courier"/>
              </a:rPr>
              <a:t>:</a:t>
            </a:r>
            <a:r>
              <a:rPr>
                <a:latin typeface="Courier"/>
              </a:rPr>
              <a:t> r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case</a:t>
            </a:r>
            <a:r>
              <a:rPr>
                <a:latin typeface="Courier"/>
              </a:rPr>
              <a:t> MUL_OP</a:t>
            </a:r>
            <a:r>
              <a:rPr>
                <a:solidFill>
                  <a:srgbClr val="666666"/>
                </a:solidFill>
                <a:latin typeface="Courier"/>
              </a:rPr>
              <a:t>:</a:t>
            </a:r>
            <a:r>
              <a:rPr>
                <a:latin typeface="Courier"/>
              </a:rPr>
              <a:t> r </a:t>
            </a:r>
            <a:r>
              <a:rPr>
                <a:solidFill>
                  <a:srgbClr val="666666"/>
                </a:solidFill>
                <a:latin typeface="Courier"/>
              </a:rPr>
              <a:t>=</a:t>
            </a:r>
            <a:r>
              <a:rPr>
                <a:latin typeface="Courier"/>
              </a:rPr>
              <a:t> mutar </a:t>
            </a:r>
            <a:r>
              <a:rPr>
                <a:solidFill>
                  <a:srgbClr val="666666"/>
                </a:solidFill>
                <a:latin typeface="Courier"/>
              </a:rPr>
              <a:t>?</a:t>
            </a:r>
            <a:r>
              <a:rPr>
                <a:latin typeface="Courier"/>
              </a:rPr>
              <a:t> </a:t>
            </a:r>
            <a:r>
              <a:rPr>
                <a:solidFill>
                  <a:srgbClr val="666666"/>
                </a:solidFill>
                <a:latin typeface="Courier"/>
              </a:rPr>
              <a:t>(</a:t>
            </a:r>
            <a:r>
              <a:rPr>
                <a:latin typeface="Courier"/>
              </a:rPr>
              <a:t>a </a:t>
            </a:r>
            <a:r>
              <a:rPr>
                <a:solidFill>
                  <a:srgbClr val="666666"/>
                </a:solidFill>
                <a:latin typeface="Courier"/>
              </a:rPr>
              <a:t>*</a:t>
            </a:r>
            <a:r>
              <a:rPr>
                <a:latin typeface="Courier"/>
              </a:rPr>
              <a:t> b</a:t>
            </a:r>
            <a:r>
              <a:rPr>
                <a:solidFill>
                  <a:srgbClr val="666666"/>
                </a:solidFill>
                <a:latin typeface="Courier"/>
              </a:rPr>
              <a:t>)</a:t>
            </a:r>
            <a:r>
              <a:rPr>
                <a:latin typeface="Courier"/>
              </a:rPr>
              <a:t> </a:t>
            </a:r>
            <a:r>
              <a:rPr>
                <a:solidFill>
                  <a:srgbClr val="666666"/>
                </a:solidFill>
                <a:latin typeface="Courier"/>
              </a:rPr>
              <a:t>&amp;</a:t>
            </a:r>
            <a:r>
              <a:rPr>
                <a:latin typeface="Courier"/>
              </a:rPr>
              <a:t> </a:t>
            </a:r>
            <a:r>
              <a:rPr>
                <a:solidFill>
                  <a:srgbClr val="40A070"/>
                </a:solidFill>
                <a:latin typeface="Courier"/>
              </a:rPr>
              <a:t>0xff</a:t>
            </a:r>
            <a:r>
              <a:rPr>
                <a:latin typeface="Courier"/>
              </a:rPr>
              <a:t> </a:t>
            </a:r>
            <a:r>
              <a:rPr>
                <a:solidFill>
                  <a:srgbClr val="666666"/>
                </a:solidFill>
                <a:latin typeface="Courier"/>
              </a:rPr>
              <a:t>:</a:t>
            </a:r>
            <a:r>
              <a:rPr>
                <a:latin typeface="Courier"/>
              </a:rPr>
              <a:t> a </a:t>
            </a:r>
            <a:r>
              <a:rPr>
                <a:solidFill>
                  <a:srgbClr val="666666"/>
                </a:solidFill>
                <a:latin typeface="Courier"/>
              </a:rPr>
              <a:t>*</a:t>
            </a:r>
            <a:r>
              <a:rPr>
                <a:latin typeface="Courier"/>
              </a:rPr>
              <a:t> b</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br/>
            <a:r>
              <a:rPr>
                <a:latin typeface="Courier"/>
              </a:rPr>
              <a:t>      </a:t>
            </a:r>
            <a:r>
              <a:rPr b="1">
                <a:solidFill>
                  <a:srgbClr val="007020"/>
                </a:solidFill>
                <a:latin typeface="Courier"/>
              </a:rPr>
              <a:t>default</a:t>
            </a:r>
            <a:r>
              <a:rPr>
                <a:solidFill>
                  <a:srgbClr val="666666"/>
                </a:solidFill>
                <a:latin typeface="Courier"/>
              </a:rPr>
              <a:t>:</a:t>
            </a:r>
            <a:r>
              <a:rPr>
                <a:latin typeface="Courier"/>
              </a:rPr>
              <a:t>     r </a:t>
            </a:r>
            <a:r>
              <a:rPr>
                <a:solidFill>
                  <a:srgbClr val="666666"/>
                </a:solidFill>
                <a:latin typeface="Courier"/>
              </a:rPr>
              <a:t>=</a:t>
            </a:r>
            <a:r>
              <a:rPr>
                <a:latin typeface="Courier"/>
              </a:rPr>
              <a:t> </a:t>
            </a:r>
            <a:r>
              <a:rPr>
                <a:solidFill>
                  <a:srgbClr val="40A070"/>
                </a:solidFill>
                <a:latin typeface="Courier"/>
              </a:rPr>
              <a:t>0</a:t>
            </a:r>
            <a:r>
              <a:rPr>
                <a:solidFill>
                  <a:srgbClr val="666666"/>
                </a:solidFill>
                <a:latin typeface="Courier"/>
              </a:rPr>
              <a:t>;</a:t>
            </a:r>
            <a:r>
              <a:rPr>
                <a:latin typeface="Courier"/>
              </a:rPr>
              <a:t> </a:t>
            </a:r>
            <a:r>
              <a:rPr b="1">
                <a:solidFill>
                  <a:srgbClr val="007020"/>
                </a:solidFill>
                <a:latin typeface="Courier"/>
              </a:rPr>
              <a:t>break</a:t>
            </a:r>
            <a:r>
              <a:rPr>
                <a:solidFill>
                  <a:srgbClr val="666666"/>
                </a:solidFill>
                <a:latin typeface="Courier"/>
              </a:rPr>
              <a:t>;</a:t>
            </a:r>
            <a:r>
              <a:rPr>
                <a:latin typeface="Courier"/>
              </a:rPr>
              <a:t>   </a:t>
            </a:r>
            <a:r>
              <a:rPr i="1">
                <a:solidFill>
                  <a:srgbClr val="60A0B0"/>
                </a:solidFill>
                <a:latin typeface="Courier"/>
              </a:rPr>
              <a:t>/* no_op and rst_op do not answer */</a:t>
            </a:r>
            <a:br/>
            <a:r>
              <a:rPr>
                <a:latin typeface="Courier"/>
              </a:rPr>
              <a:t>   </a:t>
            </a:r>
            <a:r>
              <a:rPr>
                <a:solidFill>
                  <a:srgbClr val="666666"/>
                </a:solidFill>
                <a:latin typeface="Courier"/>
              </a:rPr>
              <a:t>}</a:t>
            </a:r>
            <a:br/>
            <a:br/>
            <a:r>
              <a:rPr>
                <a:latin typeface="Courier"/>
              </a:rPr>
              <a:t>   </a:t>
            </a:r>
            <a:r>
              <a:rPr b="1">
                <a:solidFill>
                  <a:srgbClr val="007020"/>
                </a:solidFill>
                <a:latin typeface="Courier"/>
              </a:rPr>
              <a:t>return</a:t>
            </a:r>
            <a:r>
              <a:rPr>
                <a:latin typeface="Courier"/>
              </a:rPr>
              <a:t> r </a:t>
            </a:r>
            <a:r>
              <a:rPr>
                <a:solidFill>
                  <a:srgbClr val="666666"/>
                </a:solidFill>
                <a:latin typeface="Courier"/>
              </a:rPr>
              <a:t>&amp;</a:t>
            </a:r>
            <a:r>
              <a:rPr>
                <a:latin typeface="Courier"/>
              </a:rPr>
              <a:t> </a:t>
            </a:r>
            <a:r>
              <a:rPr>
                <a:solidFill>
                  <a:srgbClr val="40A070"/>
                </a:solidFill>
                <a:latin typeface="Courier"/>
              </a:rPr>
              <a:t>0xffff</a:t>
            </a:r>
            <a:r>
              <a:rPr>
                <a:solidFill>
                  <a:srgbClr val="666666"/>
                </a:solidFill>
                <a:latin typeface="Courier"/>
              </a:rPr>
              <a:t>;</a:t>
            </a:r>
            <a:br/>
            <a:r>
              <a:rPr>
                <a:solidFill>
                  <a:srgbClr val="666666"/>
                </a:solidFill>
                <a:latin typeface="Courier"/>
              </a:rPr>
              <a:t>}</a:t>
            </a:r>
          </a:p>
          <a:p>
            <a:pPr lvl="0"/>
            <a:r>
              <a:rPr/>
              <a:t>The name after </a:t>
            </a:r>
            <a:r>
              <a:rPr>
                <a:latin typeface="Courier"/>
              </a:rPr>
              <a:t>"DPI-C"</a:t>
            </a:r>
            <a:r>
              <a:rPr/>
              <a:t> is </a:t>
            </a:r>
            <a:r>
              <a:rPr b="1"/>
              <a:t>the symbol the linker looks for</a:t>
            </a:r>
            <a:r>
              <a:rPr/>
              <a:t>: it has to match letter by letter with the one in the </a:t>
            </a:r>
            <a:r>
              <a:rPr>
                <a:latin typeface="Courier"/>
              </a:rPr>
              <a:t>.c</a:t>
            </a:r>
          </a:p>
          <a:p>
            <a:pPr lvl="0"/>
            <a:r>
              <a:rPr/>
              <a:t>An </a:t>
            </a:r>
            <a:r>
              <a:rPr>
                <a:latin typeface="Courier"/>
              </a:rPr>
              <a:t>input int</a:t>
            </a:r>
            <a:r>
              <a:rPr/>
              <a:t> travels as an </a:t>
            </a:r>
            <a:r>
              <a:rPr>
                <a:latin typeface="Courier"/>
              </a:rPr>
              <a:t>int</a:t>
            </a:r>
            <a:r>
              <a:rPr/>
              <a:t>; an </a:t>
            </a:r>
            <a:r>
              <a:rPr>
                <a:latin typeface="Courier"/>
              </a:rPr>
              <a:t>output int</a:t>
            </a:r>
            <a:r>
              <a:rPr/>
              <a:t> arrives as an </a:t>
            </a:r>
            <a:r>
              <a:rPr>
                <a:latin typeface="Courier"/>
              </a:rPr>
              <a:t>int *</a:t>
            </a:r>
            <a:r>
              <a:rPr/>
              <a:t>. A </a:t>
            </a:r>
            <a:r>
              <a:rPr>
                <a:latin typeface="Courier"/>
              </a:rPr>
              <a:t>function</a:t>
            </a:r>
            <a:r>
              <a:rPr/>
              <a:t> cannot consume time; a DPI </a:t>
            </a:r>
            <a:r>
              <a:rPr>
                <a:latin typeface="Courier"/>
              </a:rPr>
              <a:t>task</a:t>
            </a:r>
            <a:r>
              <a:rPr/>
              <a:t> can, but only declared </a:t>
            </a:r>
            <a:r>
              <a:rPr>
                <a:latin typeface="Courier"/>
              </a:rPr>
              <a:t>context</a:t>
            </a:r>
            <a:r>
              <a:rPr/>
              <a:t> and calling back into an </a:t>
            </a:r>
            <a:r>
              <a:rPr>
                <a:latin typeface="Courier"/>
              </a:rPr>
              <a:t>export "DPI-C" task</a:t>
            </a:r>
          </a:p>
          <a:p>
            <a:pPr lvl="0"/>
            <a:r>
              <a:rPr/>
              <a:t>The </a:t>
            </a:r>
            <a:r>
              <a:rPr>
                <a:latin typeface="Courier"/>
              </a:rPr>
              <a:t>.c</a:t>
            </a:r>
            <a:r>
              <a:rPr/>
              <a:t> goes on the </a:t>
            </a:r>
            <a:r>
              <a:rPr>
                <a:latin typeface="Courier"/>
              </a:rPr>
              <a:t>verilator</a:t>
            </a:r>
            <a:r>
              <a:rPr/>
              <a:t> line as one more source. </a:t>
            </a:r>
            <a:r>
              <a:rPr b="1"/>
              <a:t>There is no DPI flag</a:t>
            </a:r>
          </a:p>
        </p:txBody>
      </p:sp>
    </p:spTree>
  </p:cSld>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reference model in C</a:t>
            </a:r>
          </a:p>
        </p:txBody>
      </p:sp>
      <p:sp>
        <p:nvSpPr>
          <p:cNvPr id="3" name="Content Placeholder 2"/>
          <p:cNvSpPr>
            <a:spLocks noGrp="1"/>
          </p:cNvSpPr>
          <p:nvPr>
            <p:ph idx="1"/>
          </p:nvPr>
        </p:nvSpPr>
        <p:spPr/>
        <p:txBody>
          <a:bodyPr/>
          <a:lstStyle/>
          <a:p>
            <a:pPr lvl="0" indent="0" marL="0">
              <a:spcBef>
                <a:spcPts val="3000"/>
              </a:spcBef>
              <a:buNone/>
            </a:pPr>
            <a:r>
              <a:rPr b="1" i="1"/>
              <a:t>The scoreboard: the prediction gets asked for, not written</a:t>
            </a:r>
          </a:p>
          <a:p>
            <a:pPr lvl="0" indent="0">
              <a:buNone/>
            </a:pPr>
            <a:r>
              <a:rPr>
                <a:latin typeface="Courier"/>
              </a:rPr>
              <a:t>   </a:t>
            </a:r>
            <a:r>
              <a:rPr i="1">
                <a:solidFill>
                  <a:srgbClr val="60A0B0"/>
                </a:solidFill>
                <a:latin typeface="Courier"/>
              </a:rPr>
              <a:t>// The ONLY difference with the sequences scoreboard, and it is the whole</a:t>
            </a:r>
            <a:br/>
            <a:r>
              <a:rPr>
                <a:latin typeface="Courier"/>
              </a:rPr>
              <a:t>   </a:t>
            </a:r>
            <a:r>
              <a:rPr i="1">
                <a:solidFill>
                  <a:srgbClr val="60A0B0"/>
                </a:solidFill>
                <a:latin typeface="Courier"/>
              </a:rPr>
              <a:t>// section: there is no case with the arithmetic of the spec here. The</a:t>
            </a:r>
            <a:br/>
            <a:r>
              <a:rPr>
                <a:latin typeface="Courier"/>
              </a:rPr>
              <a:t>   </a:t>
            </a:r>
            <a:r>
              <a:rPr i="1">
                <a:solidFill>
                  <a:srgbClr val="60A0B0"/>
                </a:solidFill>
                <a:latin typeface="Courier"/>
              </a:rPr>
              <a:t>// prediction is asked of the C reference model, the one that signed it.</a:t>
            </a:r>
            <a:br/>
            <a:r>
              <a:rPr>
                <a:latin typeface="Courier"/>
              </a:rPr>
              <a:t>   </a:t>
            </a:r>
            <a:r>
              <a:rPr i="1">
                <a:solidFill>
                  <a:srgbClr val="60A0B0"/>
                </a:solidFill>
                <a:latin typeface="Courier"/>
              </a:rPr>
              <a:t>//</a:t>
            </a:r>
            <a:br/>
            <a:r>
              <a:rPr>
                <a:latin typeface="Courier"/>
              </a:rPr>
              <a:t>   </a:t>
            </a:r>
            <a:r>
              <a:rPr i="1">
                <a:solidFill>
                  <a:srgbClr val="60A0B0"/>
                </a:solidFill>
                <a:latin typeface="Courier"/>
              </a:rPr>
              <a:t>// What does not change: the monitor, the analysis port, the FIFO, the</a:t>
            </a:r>
            <a:br/>
            <a:r>
              <a:rPr>
                <a:latin typeface="Courier"/>
              </a:rPr>
              <a:t>   </a:t>
            </a:r>
            <a:r>
              <a:rPr i="1">
                <a:solidFill>
                  <a:srgbClr val="60A0B0"/>
                </a:solidFill>
                <a:latin typeface="Courier"/>
              </a:rPr>
              <a:t>// do_compare and the uvm_error. The golden model replaces SIX LINES -- the</a:t>
            </a:r>
            <a:br/>
            <a:r>
              <a:rPr>
                <a:latin typeface="Courier"/>
              </a:rPr>
              <a:t>   </a:t>
            </a:r>
            <a:r>
              <a:rPr i="1">
                <a:solidFill>
                  <a:srgbClr val="60A0B0"/>
                </a:solidFill>
                <a:latin typeface="Courier"/>
              </a:rPr>
              <a:t>// ones that predict -- and no other piece of the testbench finds out.</a:t>
            </a:r>
            <a:br/>
            <a:r>
              <a:rPr>
                <a:latin typeface="Courier"/>
              </a:rPr>
              <a:t>   </a:t>
            </a:r>
            <a:r>
              <a:rPr b="1">
                <a:solidFill>
                  <a:srgbClr val="007020"/>
                </a:solidFill>
                <a:latin typeface="Courier"/>
              </a:rPr>
              <a:t>function</a:t>
            </a:r>
            <a:r>
              <a:rPr>
                <a:latin typeface="Courier"/>
              </a:rPr>
              <a:t> result_transaction predict_result(command_transaction cmd);</a:t>
            </a:r>
            <a:br/>
            <a:r>
              <a:rPr>
                <a:latin typeface="Courier"/>
              </a:rPr>
              <a:t>      result_transaction predicted;</a:t>
            </a:r>
            <a:br/>
            <a:r>
              <a:rPr>
                <a:latin typeface="Courier"/>
              </a:rPr>
              <a:t>      </a:t>
            </a:r>
            <a:r>
              <a:rPr b="1">
                <a:solidFill>
                  <a:srgbClr val="007020"/>
                </a:solidFill>
                <a:latin typeface="Courier"/>
              </a:rPr>
              <a:t>int</a:t>
            </a:r>
            <a:r>
              <a:rPr>
                <a:latin typeface="Courier"/>
              </a:rPr>
              <a:t>                ovf;</a:t>
            </a:r>
            <a:br/>
            <a:br/>
            <a:r>
              <a:rPr>
                <a:latin typeface="Courier"/>
              </a:rPr>
              <a:t>      predicted = result_transaction::type_id::create(</a:t>
            </a:r>
            <a:r>
              <a:rPr>
                <a:solidFill>
                  <a:srgbClr val="4070A0"/>
                </a:solidFill>
                <a:latin typeface="Courier"/>
              </a:rPr>
              <a:t>"predicted"</a:t>
            </a:r>
            <a:r>
              <a:rPr>
                <a:latin typeface="Courier"/>
              </a:rPr>
              <a:t>);</a:t>
            </a:r>
            <a:br/>
            <a:br/>
            <a:r>
              <a:rPr>
                <a:latin typeface="Courier"/>
              </a:rPr>
              <a:t>      predicted.result = vtalu_golden(int'(cmd.op), int'(cmd.A), int'(cmd.B), ovf);</a:t>
            </a:r>
            <a:br/>
            <a:r>
              <a:rPr>
                <a:latin typeface="Courier"/>
              </a:rPr>
              <a:t>      predicted.ovf    = (ovf != </a:t>
            </a:r>
            <a:r>
              <a:rPr>
                <a:solidFill>
                  <a:srgbClr val="40A070"/>
                </a:solidFill>
                <a:latin typeface="Courier"/>
              </a:rPr>
              <a:t>0</a:t>
            </a:r>
            <a:r>
              <a:rPr>
                <a:latin typeface="Courier"/>
              </a:rPr>
              <a:t>);</a:t>
            </a:r>
            <a:br/>
            <a:br/>
            <a:r>
              <a:rPr>
                <a:latin typeface="Courier"/>
              </a:rPr>
              <a:t>      </a:t>
            </a:r>
            <a:r>
              <a:rPr b="1">
                <a:solidFill>
                  <a:srgbClr val="007020"/>
                </a:solidFill>
                <a:latin typeface="Courier"/>
              </a:rPr>
              <a:t>return</a:t>
            </a:r>
            <a:r>
              <a:rPr>
                <a:latin typeface="Courier"/>
              </a:rPr>
              <a:t> predicted;</a:t>
            </a:r>
            <a:br/>
            <a:br/>
            <a:r>
              <a:rPr>
                <a:latin typeface="Courier"/>
              </a:rPr>
              <a:t>   </a:t>
            </a:r>
            <a:r>
              <a:rPr b="1">
                <a:solidFill>
                  <a:srgbClr val="007020"/>
                </a:solidFill>
                <a:latin typeface="Courier"/>
              </a:rPr>
              <a:t>endfunction</a:t>
            </a:r>
            <a:r>
              <a:rPr>
                <a:latin typeface="Courier"/>
              </a:rPr>
              <a:t> : predict_result</a:t>
            </a:r>
          </a:p>
          <a:p>
            <a:pPr lvl="0"/>
            <a:r>
              <a:rPr/>
              <a:t>It is </a:t>
            </a:r>
            <a:r>
              <a:rPr b="1"/>
              <a:t>the only</a:t>
            </a:r>
            <a:r>
              <a:rPr/>
              <a:t> difference from the scoreboard of the sequences. The monitor, the analysis port, the FIFO, the </a:t>
            </a:r>
            <a:r>
              <a:rPr>
                <a:latin typeface="Courier"/>
              </a:rPr>
              <a:t>do_compare</a:t>
            </a:r>
            <a:r>
              <a:rPr/>
              <a:t> and the </a:t>
            </a:r>
            <a:r>
              <a:rPr>
                <a:latin typeface="Courier"/>
              </a:rPr>
              <a:t>uvm_error</a:t>
            </a:r>
            <a:r>
              <a:rPr/>
              <a:t> do not change</a:t>
            </a:r>
          </a:p>
          <a:p>
            <a:pPr lvl="0"/>
            <a:r>
              <a:rPr/>
              <a:t>The golden model replaces the six lines of predicting, and no other piece of the testbench finds out there is C on the other side</a:t>
            </a:r>
          </a:p>
          <a:p>
            <a:pPr lvl="0"/>
            <a:r>
              <a:rPr/>
              <a:t>And the traffic goes both ways: the result comes back from C, and </a:t>
            </a:r>
            <a:r>
              <a:rPr>
                <a:latin typeface="Courier"/>
              </a:rPr>
              <a:t>vtalu_golden_bug(1)</a:t>
            </a:r>
            <a:r>
              <a:rPr/>
              <a:t> goes from SystemVerilog to </a:t>
            </a:r>
            <a:r>
              <a:rPr b="1"/>
              <a:t>change the state</a:t>
            </a:r>
            <a:r>
              <a:rPr/>
              <a:t> of the model</a:t>
            </a:r>
          </a:p>
        </p:txBody>
      </p:sp>
    </p:spTree>
  </p:cSld>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reference model in C</a:t>
            </a:r>
          </a:p>
        </p:txBody>
      </p:sp>
      <p:sp>
        <p:nvSpPr>
          <p:cNvPr id="3" name="Content Placeholder 2"/>
          <p:cNvSpPr>
            <a:spLocks noGrp="1"/>
          </p:cNvSpPr>
          <p:nvPr>
            <p:ph idx="1"/>
          </p:nvPr>
        </p:nvSpPr>
        <p:spPr>
          <a:xfrm>
            <a:off x="457200" y="1193800"/>
            <a:ext cx="8229600" cy="495300"/>
          </a:xfrm>
        </p:spPr>
        <p:txBody>
          <a:bodyPr/>
          <a:lstStyle/>
          <a:p>
            <a:pPr lvl="0" indent="0" marL="0">
              <a:spcBef>
                <a:spcPts val="3000"/>
              </a:spcBef>
              <a:buNone/>
            </a:pPr>
            <a:r>
              <a:rPr b="1" i="1"/>
              <a:t>What you gain, what you pay</a:t>
            </a:r>
          </a:p>
        </p:txBody>
      </p:sp>
      <p:graphicFrame>
        <p:nvGraphicFramePr>
          <p:cNvPr id="6" name="Content Placeholder 5"/>
          <p:cNvGraphicFramePr>
            <a:graphicFrameLocks noGrp="1"/>
          </p:cNvGraphicFramePr>
          <p:nvPr>
            <p:ph idx="1"/>
          </p:nvPr>
        </p:nvGraphicFramePr>
        <p:xfrm>
          <a:off x="457200" y="1816100"/>
          <a:ext cx="8229600" cy="14097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You gain</a:t>
                      </a:r>
                    </a:p>
                  </a:txBody>
                  <a:tcPr/>
                </a:tc>
                <a:tc>
                  <a:txBody>
                    <a:bodyPr/>
                    <a:lstStyle/>
                    <a:p>
                      <a:pPr lvl="0" indent="0" marL="0">
                        <a:buNone/>
                      </a:pPr>
                      <a:r>
                        <a:rPr/>
                        <a:t>You pay</a:t>
                      </a:r>
                    </a:p>
                  </a:txBody>
                  <a:tcPr/>
                </a:tc>
              </a:tr>
              <a:tr h="0">
                <a:tc>
                  <a:txBody>
                    <a:bodyPr/>
                    <a:lstStyle/>
                    <a:p>
                      <a:pPr lvl="0" indent="0" marL="0">
                        <a:buNone/>
                      </a:pPr>
                      <a:r>
                        <a:rPr b="1"/>
                        <a:t>One single model</a:t>
                      </a:r>
                      <a:r>
                        <a:rPr/>
                        <a:t>, the one that signed off the spec</a:t>
                      </a:r>
                    </a:p>
                  </a:txBody>
                </a:tc>
                <a:tc>
                  <a:txBody>
                    <a:bodyPr/>
                    <a:lstStyle/>
                    <a:p>
                      <a:pPr lvl="0" indent="0" marL="0">
                        <a:buNone/>
                      </a:pPr>
                      <a:r>
                        <a:rPr/>
                        <a:t>the opcodes get synchronized </a:t>
                      </a:r>
                      <a:r>
                        <a:rPr b="1"/>
                        <a:t>by hand</a:t>
                      </a:r>
                      <a:r>
                        <a:rPr/>
                        <a:t>: one </a:t>
                      </a:r>
                      <a:r>
                        <a:rPr>
                          <a:latin typeface="Courier"/>
                        </a:rPr>
                        <a:t>enum</a:t>
                      </a:r>
                      <a:r>
                        <a:rPr/>
                        <a:t> on each side</a:t>
                      </a:r>
                    </a:p>
                  </a:txBody>
                </a:tc>
              </a:tr>
              <a:tr h="0">
                <a:tc>
                  <a:txBody>
                    <a:bodyPr/>
                    <a:lstStyle/>
                    <a:p>
                      <a:pPr lvl="0" indent="0" marL="0">
                        <a:buNone/>
                      </a:pPr>
                      <a:r>
                        <a:rPr/>
                        <a:t>The model gets tested with the tools of C</a:t>
                      </a:r>
                    </a:p>
                  </a:txBody>
                </a:tc>
                <a:tc>
                  <a:txBody>
                    <a:bodyPr/>
                    <a:lstStyle/>
                    <a:p>
                      <a:pPr lvl="0" indent="0" marL="0">
                        <a:buNone/>
                      </a:pPr>
                      <a:r>
                        <a:rPr/>
                        <a:t>an </a:t>
                      </a:r>
                      <a:r>
                        <a:rPr>
                          <a:latin typeface="Courier"/>
                        </a:rPr>
                        <a:t>undefined reference</a:t>
                      </a:r>
                      <a:r>
                        <a:rPr/>
                        <a:t> does not say which of the two declarations is wrong</a:t>
                      </a:r>
                    </a:p>
                  </a:txBody>
                </a:tc>
              </a:tr>
              <a:tr h="0">
                <a:tc>
                  <a:txBody>
                    <a:bodyPr/>
                    <a:lstStyle/>
                    <a:p>
                      <a:pPr lvl="0" indent="0" marL="0">
                        <a:buNone/>
                      </a:pPr>
                      <a:r>
                        <a:rPr/>
                        <a:t>Arithmetic that in SystemVerilog is painful —floating point, matrices, crypto—</a:t>
                      </a:r>
                    </a:p>
                  </a:txBody>
                </a:tc>
                <a:tc>
                  <a:txBody>
                    <a:bodyPr/>
                    <a:lstStyle/>
                    <a:p>
                      <a:pPr lvl="0" indent="0" marL="0">
                        <a:buNone/>
                      </a:pPr>
                      <a:r>
                        <a:rPr/>
                        <a:t>the C model runs in </a:t>
                      </a:r>
                      <a:r>
                        <a:rPr b="1"/>
                        <a:t>zero time</a:t>
                      </a:r>
                      <a:r>
                        <a:rPr/>
                        <a:t>: it cannot wait for an edge</a:t>
                      </a:r>
                    </a:p>
                  </a:txBody>
                </a:tc>
              </a:tr>
              <a:tr h="0">
                <a:tc>
                  <a:txBody>
                    <a:bodyPr/>
                    <a:lstStyle/>
                    <a:p>
                      <a:pPr lvl="0" indent="0" marL="0">
                        <a:buNone/>
                      </a:pPr>
                      <a:r>
                        <a:rPr/>
                        <a:t>Performance: it is a function call, not an IPC</a:t>
                      </a:r>
                    </a:p>
                  </a:txBody>
                </a:tc>
                <a:tc>
                  <a:txBody>
                    <a:bodyPr/>
                    <a:lstStyle/>
                    <a:p>
                      <a:pPr lvl="0" indent="0" marL="0">
                        <a:buNone/>
                      </a:pPr>
                      <a:r>
                        <a:rPr/>
                        <a:t>a </a:t>
                      </a:r>
                      <a:r>
                        <a:rPr>
                          <a:latin typeface="Courier"/>
                        </a:rPr>
                        <a:t>segfault</a:t>
                      </a:r>
                      <a:r>
                        <a:rPr/>
                        <a:t> in the model takes the whole simulation down with it</a:t>
                      </a:r>
                    </a:p>
                  </a:txBody>
                </a:tc>
              </a:tr>
            </a:tbl>
          </a:graphicData>
        </a:graphic>
      </p:graphicFrame>
      <p:sp>
        <p:nvSpPr>
          <p:cNvPr id="3" name="Content Placeholder 2"/>
          <p:cNvSpPr>
            <a:spLocks noGrp="1"/>
          </p:cNvSpPr>
          <p:nvPr>
            <p:ph idx="1"/>
          </p:nvPr>
        </p:nvSpPr>
        <p:spPr>
          <a:xfrm>
            <a:off x="457200" y="3352800"/>
            <a:ext cx="8229600" cy="1104900"/>
          </a:xfrm>
        </p:spPr>
        <p:txBody>
          <a:bodyPr/>
          <a:lstStyle/>
          <a:p>
            <a:pPr lvl="0"/>
            <a:r>
              <a:rPr/>
              <a:t>The rule for deciding: if the prediction </a:t>
            </a:r>
            <a:r>
              <a:rPr b="1"/>
              <a:t>already exists in C</a:t>
            </a:r>
            <a:r>
              <a:rPr/>
              <a:t>, DPI. If you write it yourself from scratch and it is five lines, a </a:t>
            </a:r>
            <a:r>
              <a:rPr>
                <a:latin typeface="Courier"/>
              </a:rPr>
              <a:t>case</a:t>
            </a:r>
            <a:r>
              <a:rPr/>
              <a:t> in SystemVerilog and that is it</a:t>
            </a:r>
          </a:p>
          <a:p>
            <a:pPr lvl="0"/>
            <a:r>
              <a:rPr/>
              <a:t>It runs: </a:t>
            </a:r>
            <a:r>
              <a:rPr>
                <a:latin typeface="Courier"/>
              </a:rPr>
              <a:t>make u8/dpi</a:t>
            </a:r>
            <a:r>
              <a:rPr/>
              <a:t> — two tests against the healthy model, and one against the mutated one</a:t>
            </a:r>
          </a:p>
        </p:txBody>
      </p:sp>
    </p:spTree>
  </p:cSld>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1 of 8 · The access string</a:t>
            </a:r>
          </a:p>
          <a:p>
            <a:pPr lvl="0" indent="0" marL="0">
              <a:buNone/>
            </a:pPr>
            <a:r>
              <a:rPr b="1">
                <a:latin typeface="Courier"/>
              </a:rPr>
              <a:t>CLR</a:t>
            </a:r>
            <a:r>
              <a:rPr b="1"/>
              <a:t> clears itself when you write a 1 to it. You declare it </a:t>
            </a:r>
            <a:r>
              <a:rPr b="1">
                <a:latin typeface="Courier"/>
              </a:rPr>
              <a:t>"WOC"</a:t>
            </a:r>
            <a:r>
              <a:rPr b="1"/>
              <a:t>, and </a:t>
            </a:r>
            <a:r>
              <a:rPr b="1">
                <a:latin typeface="Courier"/>
              </a:rPr>
              <a:t>bit_bash</a:t>
            </a:r>
            <a:r>
              <a:rPr b="1"/>
              <a:t> and </a:t>
            </a:r>
            <a:r>
              <a:rPr b="1">
                <a:latin typeface="Courier"/>
              </a:rPr>
              <a:t>mirror(UVM_CHECK)</a:t>
            </a:r>
            <a:r>
              <a:rPr b="1"/>
              <a:t> give zero errors. What happened?</a:t>
            </a:r>
          </a:p>
          <a:p>
            <a:pPr lvl="0"/>
            <a:r>
              <a:rPr/>
              <a:t>☐ Nothing: </a:t>
            </a:r>
            <a:r>
              <a:rPr>
                <a:latin typeface="Courier"/>
              </a:rPr>
              <a:t>WOC</a:t>
            </a:r>
            <a:r>
              <a:rPr/>
              <a:t> is the access that describes a field that clears on a write</a:t>
            </a:r>
          </a:p>
          <a:p>
            <a:pPr lvl="0"/>
            <a:r>
              <a:rPr/>
              <a:t>☐ </a:t>
            </a:r>
            <a:r>
              <a:rPr>
                <a:latin typeface="Courier"/>
              </a:rPr>
              <a:t>WOC</a:t>
            </a:r>
            <a:r>
              <a:rPr/>
              <a:t> is not in the LRM, so UVM treats it as a plain </a:t>
            </a:r>
            <a:r>
              <a:rPr>
                <a:latin typeface="Courier"/>
              </a:rPr>
              <a:t>RW</a:t>
            </a:r>
          </a:p>
          <a:p>
            <a:pPr lvl="0"/>
            <a:r>
              <a:rPr/>
              <a:t>☒ Both skip </a:t>
            </a:r>
            <a:r>
              <a:rPr>
                <a:latin typeface="Courier"/>
              </a:rPr>
              <a:t>WO*</a:t>
            </a:r>
            <a:r>
              <a:rPr/>
              <a:t> accesses: that bit never got tested</a:t>
            </a:r>
          </a:p>
          <a:p>
            <a:pPr lvl="0"/>
            <a:r>
              <a:rPr/>
              <a:t>☐ The predictor leaves the mirror at </a:t>
            </a:r>
            <a:r>
              <a:rPr>
                <a:latin typeface="Courier"/>
              </a:rPr>
              <a:t>x</a:t>
            </a:r>
            <a:r>
              <a:rPr/>
              <a:t>, and a comparison against </a:t>
            </a:r>
            <a:r>
              <a:rPr>
                <a:latin typeface="Courier"/>
              </a:rPr>
              <a:t>x</a:t>
            </a:r>
            <a:r>
              <a:rPr/>
              <a:t> always passes</a:t>
            </a:r>
          </a:p>
          <a:p>
            <a:pPr lvl="0" indent="0" marL="1270000">
              <a:buNone/>
            </a:pPr>
            <a:r>
              <a:rPr sz="2000" b="1"/>
              <a:t>Green is not checked</a:t>
            </a:r>
            <a:r>
              <a:rPr sz="2000"/>
              <a:t> — </a:t>
            </a:r>
            <a:r>
              <a:rPr sz="2000">
                <a:latin typeface="Courier"/>
              </a:rPr>
              <a:t>uvm_reg_bit_bash_seq.svh:129-133</a:t>
            </a:r>
            <a:r>
              <a:rPr sz="2000"/>
              <a:t> skips every field whose access starts with </a:t>
            </a:r>
            <a:r>
              <a:rPr sz="2000">
                <a:latin typeface="Courier"/>
              </a:rPr>
              <a:t>WO</a:t>
            </a:r>
            <a:r>
              <a:rPr sz="2000"/>
              <a:t> (</a:t>
            </a:r>
            <a:r>
              <a:rPr sz="2000" i="1"/>
              <a:t>“you are not supposed to read them”</a:t>
            </a:r>
            <a:r>
              <a:rPr sz="2000"/>
              <a:t>), and </a:t>
            </a:r>
            <a:r>
              <a:rPr sz="2000">
                <a:latin typeface="Courier"/>
              </a:rPr>
              <a:t>do_check</a:t>
            </a:r>
            <a:r>
              <a:rPr sz="2000"/>
              <a:t> takes it out of the comparison mask (</a:t>
            </a:r>
            <a:r>
              <a:rPr sz="2000">
                <a:latin typeface="Courier"/>
              </a:rPr>
              <a:t>uvm_reg.svh:2782-2788</a:t>
            </a:r>
            <a:r>
              <a:rPr sz="2000"/>
              <a:t>). The only trace is in the timing: bashing </a:t>
            </a:r>
            <a:r>
              <a:rPr sz="2000">
                <a:latin typeface="Courier"/>
              </a:rPr>
              <a:t>CTRL</a:t>
            </a:r>
            <a:r>
              <a:rPr sz="2000"/>
              <a:t> takes four transfers less. The right access is </a:t>
            </a:r>
            <a:r>
              <a:rPr sz="2000">
                <a:latin typeface="Courier"/>
              </a:rPr>
              <a:t>WC</a:t>
            </a:r>
            <a:r>
              <a:rPr sz="2000"/>
              <a:t> (or </a:t>
            </a:r>
            <a:r>
              <a:rPr sz="2000">
                <a:latin typeface="Courier"/>
              </a:rPr>
              <a:t>W1C</a:t>
            </a:r>
            <a:r>
              <a:rPr sz="2000"/>
              <a:t>), and with it the bit does get bashed. A </a:t>
            </a:r>
            <a:r>
              <a:rPr sz="2000">
                <a:latin typeface="Courier"/>
              </a:rPr>
              <a:t>WO*</a:t>
            </a:r>
            <a:r>
              <a:rPr sz="2000"/>
              <a:t> access is the cheapest way there is of switching a check off without noticing.</a:t>
            </a:r>
          </a:p>
        </p:txBody>
      </p:sp>
    </p:spTree>
  </p:cSld>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2 of 8 · Automatic or explicit prediction</a:t>
            </a:r>
          </a:p>
          <a:p>
            <a:pPr lvl="0" indent="0" marL="0">
              <a:buNone/>
            </a:pPr>
            <a:r>
              <a:rPr b="1"/>
              <a:t>What changes between </a:t>
            </a:r>
            <a:r>
              <a:rPr b="1">
                <a:latin typeface="Courier"/>
              </a:rPr>
              <a:t>set_auto_predict(1)</a:t>
            </a:r>
            <a:r>
              <a:rPr b="1"/>
              <a:t> and hooking a </a:t>
            </a:r>
            <a:r>
              <a:rPr b="1">
                <a:latin typeface="Courier"/>
              </a:rPr>
              <a:t>uvm_reg_predictor</a:t>
            </a:r>
            <a:r>
              <a:rPr b="1"/>
              <a:t> to the monitor?</a:t>
            </a:r>
          </a:p>
          <a:p>
            <a:pPr lvl="0"/>
            <a:r>
              <a:rPr/>
              <a:t>☒ With auto-predict the model believes what it </a:t>
            </a:r>
            <a:r>
              <a:rPr b="1"/>
              <a:t>meant</a:t>
            </a:r>
            <a:r>
              <a:rPr/>
              <a:t> to send, not what happened</a:t>
            </a:r>
          </a:p>
          <a:p>
            <a:pPr lvl="0"/>
            <a:r>
              <a:rPr/>
              <a:t>☐ Nothing: the predictor is the internal implementation of auto-predict</a:t>
            </a:r>
          </a:p>
          <a:p>
            <a:pPr lvl="0"/>
            <a:r>
              <a:rPr/>
              <a:t>☐ The predictor is faster: it does not build the bus transaction</a:t>
            </a:r>
          </a:p>
          <a:p>
            <a:pPr lvl="0"/>
            <a:r>
              <a:rPr/>
              <a:t>☐ Auto-predict only works frontdoor, and the predictor works backdoor too</a:t>
            </a:r>
          </a:p>
          <a:p>
            <a:pPr lvl="0" indent="0" marL="1270000">
              <a:buNone/>
            </a:pPr>
            <a:r>
              <a:rPr sz="2000" b="1"/>
              <a:t>The one who checks cannot believe the one who drives</a:t>
            </a:r>
            <a:r>
              <a:rPr sz="2000"/>
              <a:t> — with </a:t>
            </a:r>
            <a:r>
              <a:rPr sz="2000">
                <a:latin typeface="Courier"/>
              </a:rPr>
              <a:t>set_auto_predict(1)</a:t>
            </a:r>
            <a:r>
              <a:rPr sz="2000"/>
              <a:t>, </a:t>
            </a:r>
            <a:r>
              <a:rPr sz="2000">
                <a:latin typeface="Courier"/>
              </a:rPr>
              <a:t>model.CTRL.write()</a:t>
            </a:r>
            <a:r>
              <a:rPr sz="2000"/>
              <a:t> updates the mirror at the moment of the call, before the bus has done anything: if the driver sends the transfer wrong, the model stays convinced. With the predictor, the mirror only changes once the monitor has seen the wire. It is the same drawing as the capstone scoreboard, with a library piece instead of a hand-written class. And it is free: the monitor and its analysis port </a:t>
            </a:r>
            <a:r>
              <a:rPr sz="2000" b="1"/>
              <a:t>were already there</a:t>
            </a:r>
            <a:r>
              <a:rPr sz="2000"/>
              <a:t>.</a:t>
            </a:r>
          </a:p>
        </p:txBody>
      </p:sp>
    </p:spTree>
  </p:cSld>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3 of 8 · volatile</a:t>
            </a:r>
          </a:p>
          <a:p>
            <a:pPr lvl="0" indent="0" marL="0">
              <a:buNone/>
            </a:pPr>
            <a:r>
              <a:rPr b="1">
                <a:latin typeface="Courier"/>
              </a:rPr>
              <a:t>STATUS</a:t>
            </a:r>
            <a:r>
              <a:rPr b="1"/>
              <a:t> changes on its own, without anybody writing it. What are you saying when you declare it </a:t>
            </a:r>
            <a:r>
              <a:rPr b="1">
                <a:latin typeface="Courier"/>
              </a:rPr>
              <a:t>volatile</a:t>
            </a:r>
            <a:r>
              <a:rPr b="1"/>
              <a:t> in </a:t>
            </a:r>
            <a:r>
              <a:rPr b="1">
                <a:latin typeface="Courier"/>
              </a:rPr>
              <a:t>configure()</a:t>
            </a:r>
            <a:r>
              <a:rPr b="1"/>
              <a:t>?</a:t>
            </a:r>
          </a:p>
          <a:p>
            <a:pPr lvl="0"/>
            <a:r>
              <a:rPr/>
              <a:t>☒ That the mirror is not evidence: the value can change without going through the bus</a:t>
            </a:r>
          </a:p>
          <a:p>
            <a:pPr lvl="0"/>
            <a:r>
              <a:rPr/>
              <a:t>☐ That UVM is going to re-read it from the DUT before every comparison, to be safe</a:t>
            </a:r>
          </a:p>
          <a:p>
            <a:pPr lvl="0"/>
            <a:r>
              <a:rPr/>
              <a:t>☐ That the field drops out of the map and stops having an address</a:t>
            </a:r>
          </a:p>
          <a:p>
            <a:pPr lvl="0"/>
            <a:r>
              <a:rPr/>
              <a:t>☐ That it has to be read backdoor, because the frontdoor does not get there in time</a:t>
            </a:r>
          </a:p>
          <a:p>
            <a:pPr lvl="0" indent="0" marL="1270000">
              <a:buNone/>
            </a:pPr>
            <a:r>
              <a:rPr sz="2000" b="1"/>
              <a:t>The mirror stops being evidence</a:t>
            </a:r>
            <a:r>
              <a:rPr sz="2000"/>
              <a:t> — a model predicts </a:t>
            </a:r>
            <a:r>
              <a:rPr sz="2000" i="1"/>
              <a:t>“what I wrote is what I am going to read”</a:t>
            </a:r>
            <a:r>
              <a:rPr sz="2000"/>
              <a:t>, and for a </a:t>
            </a:r>
            <a:r>
              <a:rPr sz="2000">
                <a:latin typeface="Courier"/>
              </a:rPr>
              <a:t>volatile</a:t>
            </a:r>
            <a:r>
              <a:rPr sz="2000"/>
              <a:t> field that sentence is false. The two </a:t>
            </a:r>
            <a:r>
              <a:rPr sz="2000">
                <a:latin typeface="Courier"/>
              </a:rPr>
              <a:t>UVM_WARNING GET_MIRRORED_VAL/VOL</a:t>
            </a:r>
            <a:r>
              <a:rPr sz="2000"/>
              <a:t> of the example are the library saying exactly that, and they are in the output on purpose. What does have to be checked gets checked where it is known: in the </a:t>
            </a:r>
            <a:r>
              <a:rPr sz="2000" b="1"/>
              <a:t>scoreboard</a:t>
            </a:r>
            <a:r>
              <a:rPr sz="2000"/>
              <a:t>, and in the model goes </a:t>
            </a:r>
            <a:r>
              <a:rPr sz="2000">
                <a:latin typeface="Courier"/>
              </a:rPr>
              <a:t>set_compare(UVM_NO_CHECK)</a:t>
            </a:r>
            <a:r>
              <a:rPr sz="2000"/>
              <a:t> on that field so that RAL does not invent an error.</a:t>
            </a:r>
          </a:p>
        </p:txBody>
      </p:sp>
    </p:spTree>
  </p:cSld>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4 of 8 · mirror() against read()</a:t>
            </a:r>
          </a:p>
          <a:p>
            <a:pPr lvl="0" indent="0" marL="0">
              <a:buNone/>
            </a:pPr>
            <a:r>
              <a:rPr b="1">
                <a:latin typeface="Courier"/>
              </a:rPr>
              <a:t>model.CTRL.read(status, data)</a:t>
            </a:r>
            <a:r>
              <a:rPr b="1"/>
              <a:t> and </a:t>
            </a:r>
            <a:r>
              <a:rPr b="1">
                <a:latin typeface="Courier"/>
              </a:rPr>
              <a:t>model.CTRL.mirror(status, UVM_CHECK)</a:t>
            </a:r>
            <a:r>
              <a:rPr b="1"/>
              <a:t>. How do they differ?</a:t>
            </a:r>
          </a:p>
          <a:p>
            <a:pPr lvl="0"/>
            <a:r>
              <a:rPr/>
              <a:t>☐ </a:t>
            </a:r>
            <a:r>
              <a:rPr>
                <a:latin typeface="Courier"/>
              </a:rPr>
              <a:t>read</a:t>
            </a:r>
            <a:r>
              <a:rPr/>
              <a:t> goes over the bus and </a:t>
            </a:r>
            <a:r>
              <a:rPr>
                <a:latin typeface="Courier"/>
              </a:rPr>
              <a:t>mirror</a:t>
            </a:r>
            <a:r>
              <a:rPr/>
              <a:t> stays in the mirror, with no transfer at all</a:t>
            </a:r>
          </a:p>
          <a:p>
            <a:pPr lvl="0"/>
            <a:r>
              <a:rPr/>
              <a:t>☐ </a:t>
            </a:r>
            <a:r>
              <a:rPr>
                <a:latin typeface="Courier"/>
              </a:rPr>
              <a:t>mirror</a:t>
            </a:r>
            <a:r>
              <a:rPr/>
              <a:t> writes the mirror into the DUT, to leave the two of them equal</a:t>
            </a:r>
          </a:p>
          <a:p>
            <a:pPr lvl="0"/>
            <a:r>
              <a:rPr/>
              <a:t>☐ </a:t>
            </a:r>
            <a:r>
              <a:rPr>
                <a:latin typeface="Courier"/>
              </a:rPr>
              <a:t>read</a:t>
            </a:r>
            <a:r>
              <a:rPr/>
              <a:t> updates the mirror and </a:t>
            </a:r>
            <a:r>
              <a:rPr>
                <a:latin typeface="Courier"/>
              </a:rPr>
              <a:t>mirror</a:t>
            </a:r>
            <a:r>
              <a:rPr/>
              <a:t> does not touch it, so as not to hide an error</a:t>
            </a:r>
          </a:p>
          <a:p>
            <a:pPr lvl="0"/>
            <a:r>
              <a:rPr/>
              <a:t>☒ Both read from the DUT; </a:t>
            </a:r>
            <a:r>
              <a:rPr>
                <a:latin typeface="Courier"/>
              </a:rPr>
              <a:t>mirror</a:t>
            </a:r>
            <a:r>
              <a:rPr/>
              <a:t> also compares against what the model believed</a:t>
            </a:r>
          </a:p>
          <a:p>
            <a:pPr lvl="0" indent="0" marL="1270000">
              <a:buNone/>
            </a:pPr>
            <a:r>
              <a:rPr sz="2000" b="1">
                <a:latin typeface="Courier"/>
              </a:rPr>
              <a:t>mirror</a:t>
            </a:r>
            <a:r>
              <a:rPr sz="2000" b="1"/>
              <a:t> is a register scoreboard in one word</a:t>
            </a:r>
            <a:r>
              <a:rPr sz="2000"/>
              <a:t> — both read from the DUT; the difference is that </a:t>
            </a:r>
            <a:r>
              <a:rPr sz="2000">
                <a:latin typeface="Courier"/>
              </a:rPr>
              <a:t>mirror</a:t>
            </a:r>
            <a:r>
              <a:rPr sz="2000"/>
              <a:t> compares against what the model believed </a:t>
            </a:r>
            <a:r>
              <a:rPr sz="2000" b="1"/>
              <a:t>before</a:t>
            </a:r>
            <a:r>
              <a:rPr sz="2000"/>
              <a:t> the read, and if it does not match it reports a </a:t>
            </a:r>
            <a:r>
              <a:rPr sz="2000">
                <a:latin typeface="Courier"/>
              </a:rPr>
              <a:t>uvm_error</a:t>
            </a:r>
            <a:r>
              <a:rPr sz="2000"/>
              <a:t> without anybody writing a check. And a read </a:t>
            </a:r>
            <a:r>
              <a:rPr sz="2000" i="1"/>
              <a:t>is</a:t>
            </a:r>
            <a:r>
              <a:rPr sz="2000"/>
              <a:t> a prediction: both update the mirror afterwards.</a:t>
            </a:r>
          </a:p>
        </p:txBody>
      </p:sp>
    </p:spTree>
  </p:cSld>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5 of 8 · Who knows about the bus</a:t>
            </a:r>
          </a:p>
          <a:p>
            <a:pPr lvl="0" indent="0" marL="0">
              <a:buNone/>
            </a:pPr>
            <a:r>
              <a:rPr b="1"/>
              <a:t>What does the </a:t>
            </a:r>
            <a:r>
              <a:rPr b="1">
                <a:latin typeface="Courier"/>
              </a:rPr>
              <a:t>uvm_reg_block</a:t>
            </a:r>
            <a:r>
              <a:rPr b="1"/>
              <a:t> know about the APB?</a:t>
            </a:r>
          </a:p>
          <a:p>
            <a:pPr lvl="0"/>
            <a:r>
              <a:rPr/>
              <a:t>☐ The base address and the width of </a:t>
            </a:r>
            <a:r>
              <a:rPr>
                <a:latin typeface="Courier"/>
              </a:rPr>
              <a:t>PADDR</a:t>
            </a:r>
            <a:r>
              <a:rPr/>
              <a:t>, which reach it through the </a:t>
            </a:r>
            <a:r>
              <a:rPr>
                <a:latin typeface="Courier"/>
              </a:rPr>
              <a:t>uvm_reg_map</a:t>
            </a:r>
          </a:p>
          <a:p>
            <a:pPr lvl="0"/>
            <a:r>
              <a:rPr/>
              <a:t>☒ Nothing: the only one that knows about the bus is the adapter</a:t>
            </a:r>
          </a:p>
          <a:p>
            <a:pPr lvl="0"/>
            <a:r>
              <a:rPr/>
              <a:t>☐ Everything: that is why there is one register model per protocol</a:t>
            </a:r>
          </a:p>
          <a:p>
            <a:pPr lvl="0"/>
            <a:r>
              <a:rPr/>
              <a:t>☐ The SETUP and ACCESS timing, to predict the wait state of the read</a:t>
            </a:r>
          </a:p>
          <a:p>
            <a:pPr lvl="0" indent="0" marL="1270000">
              <a:buNone/>
            </a:pPr>
            <a:r>
              <a:rPr sz="2000" b="1"/>
              <a:t>The model does not know there is an APB underneath</a:t>
            </a:r>
            <a:r>
              <a:rPr sz="2000"/>
              <a:t> — swap the adapter and the same model drives an AHB. The adapter is twenty lines, once per protocol, and it is the file that comes with a VIP you bought. Watch out for one thing: </a:t>
            </a:r>
            <a:r>
              <a:rPr sz="2000">
                <a:latin typeface="Courier"/>
              </a:rPr>
              <a:t>bus2reg</a:t>
            </a:r>
            <a:r>
              <a:rPr sz="2000"/>
              <a:t> is called </a:t>
            </a:r>
            <a:r>
              <a:rPr sz="2000" b="1"/>
              <a:t>by the predictor too</a:t>
            </a:r>
            <a:r>
              <a:rPr sz="2000"/>
              <a:t>, with the item the monitor saw, so an adapter that depends on something the driver put there works in one direction and fails in the other.</a:t>
            </a:r>
          </a:p>
        </p:txBody>
      </p:sp>
    </p:spTree>
  </p:cSld>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6 of 8 · DPI and time</a:t>
            </a:r>
          </a:p>
          <a:p>
            <a:pPr lvl="0" indent="0" marL="0">
              <a:buNone/>
            </a:pPr>
            <a:r>
              <a:rPr b="1"/>
              <a:t>Can an </a:t>
            </a:r>
            <a:r>
              <a:rPr b="1">
                <a:latin typeface="Courier"/>
              </a:rPr>
              <a:t>import "DPI-C" function</a:t>
            </a:r>
            <a:r>
              <a:rPr b="1"/>
              <a:t> of the golden model wait for a clock edge?</a:t>
            </a:r>
          </a:p>
          <a:p>
            <a:pPr lvl="0"/>
            <a:r>
              <a:rPr/>
              <a:t>☐ Yes, by putting a </a:t>
            </a:r>
            <a:r>
              <a:rPr>
                <a:latin typeface="Courier"/>
              </a:rPr>
              <a:t>#1</a:t>
            </a:r>
            <a:r>
              <a:rPr/>
              <a:t> inside the </a:t>
            </a:r>
            <a:r>
              <a:rPr>
                <a:latin typeface="Courier"/>
              </a:rPr>
              <a:t>.c</a:t>
            </a:r>
          </a:p>
          <a:p>
            <a:pPr lvl="0"/>
            <a:r>
              <a:rPr/>
              <a:t>☒ No: a </a:t>
            </a:r>
            <a:r>
              <a:rPr>
                <a:latin typeface="Courier"/>
              </a:rPr>
              <a:t>function</a:t>
            </a:r>
            <a:r>
              <a:rPr/>
              <a:t> runs in zero time</a:t>
            </a:r>
          </a:p>
          <a:p>
            <a:pPr lvl="0"/>
            <a:r>
              <a:rPr/>
              <a:t>☐ Yes, as long as the </a:t>
            </a:r>
            <a:r>
              <a:rPr>
                <a:latin typeface="Courier"/>
              </a:rPr>
              <a:t>.c</a:t>
            </a:r>
            <a:r>
              <a:rPr/>
              <a:t> is compiled with Verilator’s timing support</a:t>
            </a:r>
          </a:p>
          <a:p>
            <a:pPr lvl="0"/>
            <a:r>
              <a:rPr/>
              <a:t>☐ Yes: the simulator suspends the C thread for the duration of the call</a:t>
            </a:r>
          </a:p>
          <a:p>
            <a:pPr lvl="0" indent="0" marL="1270000">
              <a:buNone/>
            </a:pPr>
            <a:r>
              <a:rPr sz="2000" b="1"/>
              <a:t>Zero time, like any </a:t>
            </a:r>
            <a:r>
              <a:rPr sz="2000" b="1">
                <a:latin typeface="Courier"/>
              </a:rPr>
              <a:t>function</a:t>
            </a:r>
            <a:r>
              <a:rPr sz="2000"/>
              <a:t> — to consume time you need </a:t>
            </a:r>
            <a:r>
              <a:rPr sz="2000">
                <a:latin typeface="Courier"/>
              </a:rPr>
              <a:t>import "DPI-C" task</a:t>
            </a:r>
            <a:r>
              <a:rPr sz="2000"/>
              <a:t>, and with a clarification almost every tutorial skips: C cannot block by itself. A DPI task consumes time </a:t>
            </a:r>
            <a:r>
              <a:rPr sz="2000" b="1"/>
              <a:t>only</a:t>
            </a:r>
            <a:r>
              <a:rPr sz="2000"/>
              <a:t> if it is declared </a:t>
            </a:r>
            <a:r>
              <a:rPr sz="2000">
                <a:latin typeface="Courier"/>
              </a:rPr>
              <a:t>context</a:t>
            </a:r>
            <a:r>
              <a:rPr sz="2000"/>
              <a:t> and from the C it calls back into an </a:t>
            </a:r>
            <a:r>
              <a:rPr sz="2000">
                <a:latin typeface="Courier"/>
              </a:rPr>
              <a:t>export "DPI-C" task</a:t>
            </a:r>
            <a:r>
              <a:rPr sz="2000"/>
              <a:t> of SystemVerilog, which is the one that waits for the edge. And at that point it is no longer a golden model, it is a bus model.</a:t>
            </a:r>
          </a:p>
        </p:txBody>
      </p:sp>
    </p:spTree>
  </p:cSld>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7 of 8 · undefined reference</a:t>
            </a:r>
          </a:p>
          <a:p>
            <a:pPr lvl="0" indent="0" marL="0">
              <a:buNone/>
            </a:pPr>
            <a:r>
              <a:rPr b="1"/>
              <a:t>The </a:t>
            </a:r>
            <a:r>
              <a:rPr b="1">
                <a:latin typeface="Courier"/>
              </a:rPr>
              <a:t>.c</a:t>
            </a:r>
            <a:r>
              <a:rPr b="1"/>
              <a:t> is written and it compiles, and the link fails with </a:t>
            </a:r>
            <a:r>
              <a:rPr b="1" i="1"/>
              <a:t>undefined reference</a:t>
            </a:r>
            <a:r>
              <a:rPr b="1"/>
              <a:t> to the golden model function. What do you look at first?</a:t>
            </a:r>
          </a:p>
          <a:p>
            <a:pPr lvl="0"/>
            <a:r>
              <a:rPr/>
              <a:t>☐ Whether the DPI flag is missing from the </a:t>
            </a:r>
            <a:r>
              <a:rPr>
                <a:latin typeface="Courier"/>
              </a:rPr>
              <a:t>verilator</a:t>
            </a:r>
            <a:r>
              <a:rPr/>
              <a:t> command line</a:t>
            </a:r>
          </a:p>
          <a:p>
            <a:pPr lvl="0"/>
            <a:r>
              <a:rPr/>
              <a:t>☐ Whether the </a:t>
            </a:r>
            <a:r>
              <a:rPr>
                <a:latin typeface="Courier"/>
              </a:rPr>
              <a:t>.c</a:t>
            </a:r>
            <a:r>
              <a:rPr/>
              <a:t> is in its own </a:t>
            </a:r>
            <a:r>
              <a:rPr>
                <a:latin typeface="Courier"/>
              </a:rPr>
              <a:t>-f</a:t>
            </a:r>
            <a:r>
              <a:rPr/>
              <a:t> and not mixed in with the </a:t>
            </a:r>
            <a:r>
              <a:rPr>
                <a:latin typeface="Courier"/>
              </a:rPr>
              <a:t>.sv</a:t>
            </a:r>
          </a:p>
          <a:p>
            <a:pPr lvl="0"/>
            <a:r>
              <a:rPr/>
              <a:t>☒ The name, and the </a:t>
            </a:r>
            <a:r>
              <a:rPr>
                <a:latin typeface="Courier"/>
              </a:rPr>
              <a:t>extern "C"</a:t>
            </a:r>
            <a:r>
              <a:rPr/>
              <a:t>: the symbol may have come out mangled</a:t>
            </a:r>
          </a:p>
          <a:p>
            <a:pPr lvl="0"/>
            <a:r>
              <a:rPr/>
              <a:t>☐ Whether the SystemVerilog </a:t>
            </a:r>
            <a:r>
              <a:rPr>
                <a:latin typeface="Courier"/>
              </a:rPr>
              <a:t>function</a:t>
            </a:r>
            <a:r>
              <a:rPr/>
              <a:t> is declared </a:t>
            </a:r>
            <a:r>
              <a:rPr>
                <a:latin typeface="Courier"/>
              </a:rPr>
              <a:t>virtual</a:t>
            </a:r>
            <a:r>
              <a:rPr/>
              <a:t> so the symbol gets exported</a:t>
            </a:r>
          </a:p>
          <a:p>
            <a:pPr lvl="0" indent="0" marL="1270000">
              <a:buNone/>
            </a:pPr>
            <a:r>
              <a:rPr sz="2000" b="1"/>
              <a:t>The compiler does not cross the two declarations: the one that joins them is the linker</a:t>
            </a:r>
            <a:r>
              <a:rPr sz="2000"/>
              <a:t> — hence an error about something that is written, right there, in plain sight. It is almost always one of two things: the name does not match letter for letter, or the file got compiled as C++ and the symbol came out mangled. That last one is literally the case here: Verilator hands the user’s sources to the C++ compiler, so the </a:t>
            </a:r>
            <a:r>
              <a:rPr sz="2000">
                <a:latin typeface="Courier"/>
              </a:rPr>
              <a:t>.c</a:t>
            </a:r>
            <a:r>
              <a:rPr sz="2000"/>
              <a:t> needs its </a:t>
            </a:r>
            <a:r>
              <a:rPr sz="2000">
                <a:latin typeface="Courier"/>
              </a:rPr>
              <a:t>extern "C"</a:t>
            </a:r>
            <a:r>
              <a:rPr sz="2000"/>
              <a:t>. And there is no DPI flag: the </a:t>
            </a:r>
            <a:r>
              <a:rPr sz="2000">
                <a:latin typeface="Courier"/>
              </a:rPr>
              <a:t>.c</a:t>
            </a:r>
            <a:r>
              <a:rPr sz="2000"/>
              <a:t> goes on the </a:t>
            </a:r>
            <a:r>
              <a:rPr sz="2000">
                <a:latin typeface="Courier"/>
              </a:rPr>
              <a:t>verilator</a:t>
            </a:r>
            <a:r>
              <a:rPr sz="2000"/>
              <a:t> command line like any other source.</a:t>
            </a:r>
          </a:p>
        </p:txBody>
      </p:sp>
    </p:spTree>
  </p:cSld>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Review · Day 8</a:t>
            </a:r>
          </a:p>
          <a:p>
            <a:pPr lvl="0" indent="0" marL="0">
              <a:spcBef>
                <a:spcPts val="3000"/>
              </a:spcBef>
              <a:buNone/>
            </a:pPr>
            <a:r>
              <a:rPr b="1" i="1"/>
              <a:t>8 of 8 · The scoreboard that never shouted</a:t>
            </a:r>
          </a:p>
          <a:p>
            <a:pPr lvl="0" indent="0" marL="0">
              <a:buNone/>
            </a:pPr>
            <a:r>
              <a:rPr b="1"/>
              <a:t>The scoreboard with the golden model in C runs a thousand operations and reports not one. Is that enough?</a:t>
            </a:r>
          </a:p>
          <a:p>
            <a:pPr lvl="0"/>
            <a:r>
              <a:rPr/>
              <a:t>☐ Yes: a thousand comparisons without a single difference is the definition of verified</a:t>
            </a:r>
          </a:p>
          <a:p>
            <a:pPr lvl="0"/>
            <a:r>
              <a:rPr/>
              <a:t>☐ Yes, as long as the functional coverage closed at 100 % on top of that</a:t>
            </a:r>
          </a:p>
          <a:p>
            <a:pPr lvl="0"/>
            <a:r>
              <a:rPr/>
              <a:t>☐ No, because both sides share the opcode </a:t>
            </a:r>
            <a:r>
              <a:rPr>
                <a:latin typeface="Courier"/>
              </a:rPr>
              <a:t>enum</a:t>
            </a:r>
            <a:r>
              <a:rPr/>
              <a:t> and cancel each other out</a:t>
            </a:r>
          </a:p>
          <a:p>
            <a:pPr lvl="0"/>
            <a:r>
              <a:rPr/>
              <a:t>☒ No: a scoreboard that has never seen an error is not tested</a:t>
            </a:r>
          </a:p>
          <a:p>
            <a:pPr lvl="0" indent="0" marL="1270000">
              <a:buNone/>
            </a:pPr>
            <a:r>
              <a:rPr sz="2000" b="1"/>
              <a:t>The model has to be broken on purpose</a:t>
            </a:r>
            <a:r>
              <a:rPr sz="2000"/>
              <a:t> — </a:t>
            </a:r>
            <a:r>
              <a:rPr sz="2000">
                <a:latin typeface="Courier"/>
              </a:rPr>
              <a:t>vtalu_golden_bug(1)</a:t>
            </a:r>
            <a:r>
              <a:rPr sz="2000"/>
              <a:t> mutates the multiplication and </a:t>
            </a:r>
            <a:r>
              <a:rPr sz="2000">
                <a:latin typeface="Courier"/>
              </a:rPr>
              <a:t>run.sh</a:t>
            </a:r>
            <a:r>
              <a:rPr sz="2000"/>
              <a:t> demands that the scoreboard shout. If it does not shout, the testbench is comparing against itself and nobody was going to find out: it is the same mutation test the capstone grader does with </a:t>
            </a:r>
            <a:r>
              <a:rPr sz="2000">
                <a:latin typeface="Courier"/>
              </a:rPr>
              <a:t>+BUG=1</a:t>
            </a:r>
            <a:r>
              <a:rPr sz="2000"/>
              <a:t>, from the other side of the wire. And the duplicated </a:t>
            </a:r>
            <a:r>
              <a:rPr sz="2000">
                <a:latin typeface="Courier"/>
              </a:rPr>
              <a:t>enum</a:t>
            </a:r>
            <a:r>
              <a:rPr sz="2000"/>
              <a:t> is real but it is a different symptom: if </a:t>
            </a:r>
            <a:r>
              <a:rPr sz="2000" b="1"/>
              <a:t>every</a:t>
            </a:r>
            <a:r>
              <a:rPr sz="2000"/>
              <a:t> comparison fails at once, it is the mapping; if one in six fails, it is the DUT.</a:t>
            </a:r>
          </a:p>
        </p:txBody>
      </p:sp>
    </p:spTree>
  </p:cSld>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Exercise · Day 8 · 2 of 2</a:t>
            </a:r>
          </a:p>
          <a:p>
            <a:pPr lvl="0" indent="0" marL="0">
              <a:spcBef>
                <a:spcPts val="3000"/>
              </a:spcBef>
              <a:buNone/>
            </a:pPr>
            <a:r>
              <a:rPr b="1" i="1"/>
              <a:t>The reference model in C, and the two mutations that prove it</a:t>
            </a:r>
          </a:p>
          <a:p>
            <a:pPr lvl="0" indent="0" marL="0">
              <a:buNone/>
            </a:pPr>
            <a:r>
              <a:rPr>
                <a:latin typeface="Courier"/>
              </a:rPr>
              <a:t>cd code/ejercicios/d8-dpi &amp;&amp; bash run.sh</a:t>
            </a:r>
            <a:r>
              <a:rPr/>
              <a:t> </a:t>
            </a:r>
          </a:p>
          <a:p>
            <a:pPr lvl="0"/>
            <a:r>
              <a:rPr/>
              <a:t>The only file of the exercise is </a:t>
            </a:r>
            <a:r>
              <a:rPr>
                <a:latin typeface="Courier"/>
              </a:rPr>
              <a:t>vtalu_golden.c</a:t>
            </a:r>
            <a:r>
              <a:rPr/>
              <a:t>. Not one line of the testbench gets touched</a:t>
            </a:r>
          </a:p>
          <a:p>
            <a:pPr lvl="0"/>
            <a:r>
              <a:rPr/>
              <a:t>Two operations are missing: the </a:t>
            </a:r>
            <a:r>
              <a:rPr b="1"/>
              <a:t>subtraction with its borrow</a:t>
            </a:r>
            <a:r>
              <a:rPr/>
              <a:t> —which goes out through a pointer— and the product with the mutation hook</a:t>
            </a:r>
          </a:p>
          <a:p>
            <a:pPr lvl="0"/>
            <a:r>
              <a:rPr/>
              <a:t>The checker runs three times: healthy DUT against your model, </a:t>
            </a:r>
            <a:r>
              <a:rPr b="1"/>
              <a:t>mutated DUT</a:t>
            </a:r>
            <a:r>
              <a:rPr/>
              <a:t> (</a:t>
            </a:r>
            <a:r>
              <a:rPr>
                <a:latin typeface="Courier"/>
              </a:rPr>
              <a:t>VTALU_BUG=1</a:t>
            </a:r>
            <a:r>
              <a:rPr/>
              <a:t>), and your mutated model (</a:t>
            </a:r>
            <a:r>
              <a:rPr>
                <a:latin typeface="Courier"/>
              </a:rPr>
              <a:t>+GOLDEN_BUG</a:t>
            </a:r>
            <a:r>
              <a:rPr/>
              <a:t>)</a:t>
            </a:r>
          </a:p>
        </p:txBody>
      </p:sp>
    </p:spTree>
  </p:cSld>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Capstone 2 · Day 8</a:t>
            </a:r>
          </a:p>
          <a:p>
            <a:pPr lvl="0" indent="0" marL="0">
              <a:spcBef>
                <a:spcPts val="3000"/>
              </a:spcBef>
              <a:buNone/>
            </a:pPr>
            <a:r>
              <a:rPr b="1" i="1"/>
              <a:t>The second final: a FIFO with backpressure</a:t>
            </a:r>
          </a:p>
          <a:p>
            <a:pPr lvl="0" indent="0" marL="0">
              <a:buNone/>
            </a:pPr>
            <a:r>
              <a:rPr>
                <a:latin typeface="Courier"/>
              </a:rPr>
              <a:t>cd code/ejercicios/d8-fifo &amp;&amp; cat spec.en.md</a:t>
            </a:r>
            <a:r>
              <a:rPr/>
              <a:t> </a:t>
            </a:r>
          </a:p>
          <a:p>
            <a:pPr lvl="0"/>
            <a:r>
              <a:rPr/>
              <a:t>For whoever has already handed in the APB. </a:t>
            </a:r>
            <a:r>
              <a:rPr b="1"/>
              <a:t>The protocol is simpler</a:t>
            </a:r>
            <a:r>
              <a:rPr/>
              <a:t> —there are no addresses, no wait states, no error response— and even so it is harder</a:t>
            </a:r>
          </a:p>
          <a:p>
            <a:pPr lvl="0"/>
            <a:r>
              <a:rPr/>
              <a:t>The APB one is a slave </a:t>
            </a:r>
            <a:r>
              <a:rPr b="1"/>
              <a:t>with no useful memory</a:t>
            </a:r>
            <a:r>
              <a:rPr/>
              <a:t>: an address and a value, and the scoreboard can be a table of four rows. A FIFO has </a:t>
            </a:r>
            <a:r>
              <a:rPr b="1"/>
              <a:t>order</a:t>
            </a:r>
            <a:r>
              <a:rPr/>
              <a:t> and </a:t>
            </a:r>
            <a:r>
              <a:rPr b="1"/>
              <a:t>occupancy</a:t>
            </a:r>
            <a:r>
              <a:rPr/>
              <a:t>, and both have to be carried</a:t>
            </a:r>
          </a:p>
          <a:p>
            <a:pPr lvl="0"/>
            <a:r>
              <a:rPr/>
              <a:t>The bug of </a:t>
            </a:r>
            <a:r>
              <a:rPr>
                <a:latin typeface="Courier"/>
              </a:rPr>
              <a:t>+BUG=1</a:t>
            </a:r>
            <a:r>
              <a:rPr/>
              <a:t> is not a data bug: </a:t>
            </a:r>
            <a:r>
              <a:rPr>
                <a:latin typeface="Courier"/>
              </a:rPr>
              <a:t>almost_full</a:t>
            </a:r>
            <a:r>
              <a:rPr/>
              <a:t> goes up </a:t>
            </a:r>
            <a:r>
              <a:rPr b="1"/>
              <a:t>one place late</a:t>
            </a:r>
            <a:r>
              <a:rPr/>
              <a:t>. The data still comes out right and in order, so a scoreboard that only compares </a:t>
            </a:r>
            <a:r>
              <a:rPr>
                <a:latin typeface="Courier"/>
              </a:rPr>
              <a:t>rd_data</a:t>
            </a:r>
            <a:r>
              <a:rPr/>
              <a:t> passes green</a:t>
            </a:r>
          </a:p>
          <a:p>
            <a:pPr lvl="0"/>
            <a:r>
              <a:rPr/>
              <a:t>The small print: the flags describe the state </a:t>
            </a:r>
            <a:r>
              <a:rPr b="1"/>
              <a:t>before</a:t>
            </a:r>
            <a:r>
              <a:rPr/>
              <a:t> the edge, </a:t>
            </a:r>
            <a:r>
              <a:rPr>
                <a:latin typeface="Courier"/>
              </a:rPr>
              <a:t>rd_data</a:t>
            </a:r>
            <a:r>
              <a:rPr/>
              <a:t> arrives </a:t>
            </a:r>
            <a:r>
              <a:rPr b="1"/>
              <a:t>one cycle late</a:t>
            </a:r>
            <a:r>
              <a:rPr/>
              <a:t>, writing with the FIFO full is </a:t>
            </a:r>
            <a:r>
              <a:rPr b="1"/>
              <a:t>not an error</a:t>
            </a:r>
            <a:r>
              <a:rPr/>
              <a:t>, and a simultaneous read </a:t>
            </a:r>
            <a:r>
              <a:rPr b="1"/>
              <a:t>makes room</a:t>
            </a:r>
            <a:r>
              <a:rPr/>
              <a:t> for the write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2026-09-11T13:21:13Z</dcterms:created>
  <dcterms:modified xsi:type="dcterms:W3CDTF">2026-09-11T13:21:13Z</dcterms:modified>
</cp:coreProperties>
</file>

<file path=docProps/custom.xml><?xml version="1.0" encoding="utf-8"?>
<Properties xmlns="http://schemas.openxmlformats.org/officeDocument/2006/custom-properties" xmlns:vt="http://schemas.openxmlformats.org/officeDocument/2006/docPropsVTypes"/>
</file>